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Georgia" panose="02040502050405020303" pitchFamily="18" charset="0"/>
      <p:regular r:id="rId29"/>
      <p:bold r:id="rId30"/>
      <p:italic r:id="rId31"/>
      <p:boldItalic r:id="rId32"/>
    </p:embeddedFon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A30CFA-11AF-4D96-876A-66C1D6D7150B}">
  <a:tblStyle styleId="{D2A30CFA-11AF-4D96-876A-66C1D6D715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5219562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5219562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52195621f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52195621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52195621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52195621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52195621f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52195621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52195621f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52195621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52195621f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52195621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52195621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52195621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52195621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5219562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52195621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52195621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52195621f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52195621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52195621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52195621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52195621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52195621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52195621f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52195621f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52195621f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52195621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52195621f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52195621f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52195621f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52195621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52195621f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52195621f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52195621f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452195621f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2195621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2195621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2195621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219562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52195621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5219562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52195621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52195621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52195621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52195621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52195621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52195621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52195621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5219562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jp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2.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jp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888/notebooks/logistic-regression.ipynb#Logistic-Regression-with-SMOTE-over-sampling"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jp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2.jp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2.jp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mlg.ulb.ac.be/"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559300" y="5209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         </a:t>
            </a:r>
            <a:r>
              <a:rPr lang="en-GB" sz="2000"/>
              <a:t>   Credit Card Fraud Detection Using ML Techniques</a:t>
            </a:r>
            <a:endParaRPr sz="2000"/>
          </a:p>
          <a:p>
            <a:pPr marL="0" lvl="0" indent="0" algn="l" rtl="0">
              <a:spcBef>
                <a:spcPts val="0"/>
              </a:spcBef>
              <a:spcAft>
                <a:spcPts val="0"/>
              </a:spcAft>
              <a:buNone/>
            </a:pPr>
            <a:endParaRPr sz="3600"/>
          </a:p>
        </p:txBody>
      </p:sp>
      <p:sp>
        <p:nvSpPr>
          <p:cNvPr id="132" name="Google Shape;132;p25"/>
          <p:cNvSpPr txBox="1">
            <a:spLocks noGrp="1"/>
          </p:cNvSpPr>
          <p:nvPr>
            <p:ph type="subTitle" idx="1"/>
          </p:nvPr>
        </p:nvSpPr>
        <p:spPr>
          <a:xfrm>
            <a:off x="727950" y="3905825"/>
            <a:ext cx="7688100" cy="7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Sasanka Mouli VSS(119003233)										</a:t>
            </a:r>
            <a:r>
              <a:rPr lang="en-GB" sz="1800" dirty="0">
                <a:solidFill>
                  <a:srgbClr val="000000"/>
                </a:solidFill>
                <a:latin typeface="Arial"/>
                <a:ea typeface="Arial"/>
                <a:cs typeface="Arial"/>
                <a:sym typeface="Arial"/>
              </a:rPr>
              <a:t>Guide: </a:t>
            </a:r>
            <a:r>
              <a:rPr lang="en-GB" sz="1800" b="1" dirty="0">
                <a:solidFill>
                  <a:srgbClr val="000000"/>
                </a:solidFill>
                <a:latin typeface="Arial"/>
                <a:ea typeface="Arial"/>
                <a:cs typeface="Arial"/>
                <a:sym typeface="Arial"/>
              </a:rPr>
              <a:t>Prof. </a:t>
            </a:r>
            <a:r>
              <a:rPr lang="en-GB" sz="1800" b="1" dirty="0" err="1">
                <a:solidFill>
                  <a:srgbClr val="000000"/>
                </a:solidFill>
                <a:latin typeface="Arial"/>
                <a:ea typeface="Arial"/>
                <a:cs typeface="Arial"/>
                <a:sym typeface="Arial"/>
              </a:rPr>
              <a:t>B.Shanthi</a:t>
            </a:r>
            <a:endParaRPr sz="1800" b="1" dirty="0"/>
          </a:p>
          <a:p>
            <a:pPr marL="0" lvl="0" indent="0" algn="l" rtl="0">
              <a:spcBef>
                <a:spcPts val="0"/>
              </a:spcBef>
              <a:spcAft>
                <a:spcPts val="0"/>
              </a:spcAft>
              <a:buNone/>
            </a:pPr>
            <a:r>
              <a:rPr lang="en-GB" dirty="0"/>
              <a:t>E </a:t>
            </a:r>
            <a:r>
              <a:rPr lang="en-GB" dirty="0" err="1"/>
              <a:t>Phani</a:t>
            </a:r>
            <a:r>
              <a:rPr lang="en-GB" dirty="0"/>
              <a:t> Kaushik (119003047)</a:t>
            </a:r>
            <a:endParaRPr dirty="0"/>
          </a:p>
          <a:p>
            <a:pPr marL="0" lvl="0" indent="0" algn="l" rtl="0">
              <a:spcBef>
                <a:spcPts val="0"/>
              </a:spcBef>
              <a:spcAft>
                <a:spcPts val="0"/>
              </a:spcAft>
              <a:buNone/>
            </a:pPr>
            <a:endParaRPr dirty="0"/>
          </a:p>
        </p:txBody>
      </p:sp>
      <p:pic>
        <p:nvPicPr>
          <p:cNvPr id="133" name="Google Shape;133;p25"/>
          <p:cNvPicPr preferRelativeResize="0"/>
          <p:nvPr/>
        </p:nvPicPr>
        <p:blipFill>
          <a:blip r:embed="rId3">
            <a:alphaModFix/>
          </a:blip>
          <a:stretch>
            <a:fillRect/>
          </a:stretch>
        </p:blipFill>
        <p:spPr>
          <a:xfrm>
            <a:off x="2552125" y="1675225"/>
            <a:ext cx="4685425" cy="1526450"/>
          </a:xfrm>
          <a:prstGeom prst="rect">
            <a:avLst/>
          </a:prstGeom>
          <a:noFill/>
          <a:ln>
            <a:noFill/>
          </a:ln>
        </p:spPr>
      </p:pic>
      <p:sp>
        <p:nvSpPr>
          <p:cNvPr id="134" name="Google Shape;134;p2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Drawbacks :</a:t>
            </a:r>
            <a:endParaRPr/>
          </a:p>
          <a:p>
            <a:pPr marL="0" lvl="0" indent="0" algn="l" rtl="0">
              <a:spcBef>
                <a:spcPts val="0"/>
              </a:spcBef>
              <a:spcAft>
                <a:spcPts val="0"/>
              </a:spcAft>
              <a:buNone/>
            </a:pPr>
            <a:endParaRPr/>
          </a:p>
        </p:txBody>
      </p:sp>
      <p:sp>
        <p:nvSpPr>
          <p:cNvPr id="206" name="Google Shape;206;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solidFill>
                  <a:srgbClr val="414B56"/>
                </a:solidFill>
                <a:highlight>
                  <a:srgbClr val="FFFFFF"/>
                </a:highlight>
                <a:latin typeface="Times New Roman"/>
                <a:ea typeface="Times New Roman"/>
                <a:cs typeface="Times New Roman"/>
                <a:sym typeface="Times New Roman"/>
              </a:rPr>
              <a:t>If  there are two highly overlapping data then k-means will not be able to resolve that there are two clusters.</a:t>
            </a:r>
            <a:endParaRPr sz="1600">
              <a:solidFill>
                <a:srgbClr val="414B56"/>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414B56"/>
              </a:buClr>
              <a:buSzPts val="1600"/>
              <a:buFont typeface="Times New Roman"/>
              <a:buChar char="●"/>
            </a:pPr>
            <a:r>
              <a:rPr lang="en-GB" sz="1600">
                <a:solidFill>
                  <a:srgbClr val="414B56"/>
                </a:solidFill>
                <a:highlight>
                  <a:srgbClr val="FFFFFF"/>
                </a:highlight>
                <a:latin typeface="Times New Roman"/>
                <a:ea typeface="Times New Roman"/>
                <a:cs typeface="Times New Roman"/>
                <a:sym typeface="Times New Roman"/>
              </a:rPr>
              <a:t>Randomly choosing of the cluster center cannot lead us to the fruitful result.</a:t>
            </a:r>
            <a:endParaRPr sz="1600" i="1">
              <a:solidFill>
                <a:srgbClr val="444444"/>
              </a:solidFill>
              <a:highlight>
                <a:srgbClr val="FFFFFF"/>
              </a:highlight>
              <a:latin typeface="Times New Roman"/>
              <a:ea typeface="Times New Roman"/>
              <a:cs typeface="Times New Roman"/>
              <a:sym typeface="Times New Roman"/>
            </a:endParaRPr>
          </a:p>
          <a:p>
            <a:pPr marL="457200" lvl="0" indent="-330200" algn="l" rtl="0">
              <a:lnSpc>
                <a:spcPct val="90000"/>
              </a:lnSpc>
              <a:spcBef>
                <a:spcPts val="0"/>
              </a:spcBef>
              <a:spcAft>
                <a:spcPts val="0"/>
              </a:spcAft>
              <a:buClr>
                <a:srgbClr val="444444"/>
              </a:buClr>
              <a:buSzPts val="1600"/>
              <a:buFont typeface="Times New Roman"/>
              <a:buChar char="●"/>
            </a:pPr>
            <a:r>
              <a:rPr lang="en-GB" sz="1600">
                <a:solidFill>
                  <a:srgbClr val="414B56"/>
                </a:solidFill>
                <a:latin typeface="Times New Roman"/>
                <a:ea typeface="Times New Roman"/>
                <a:cs typeface="Times New Roman"/>
                <a:sym typeface="Times New Roman"/>
              </a:rPr>
              <a:t>Algorithm fails for non-linear data set.</a:t>
            </a:r>
            <a:endParaRPr sz="1600">
              <a:solidFill>
                <a:srgbClr val="414B56"/>
              </a:solidFill>
              <a:latin typeface="Times New Roman"/>
              <a:ea typeface="Times New Roman"/>
              <a:cs typeface="Times New Roman"/>
              <a:sym typeface="Times New Roman"/>
            </a:endParaRPr>
          </a:p>
          <a:p>
            <a:pPr marL="457200" lvl="0" indent="-330200" algn="l" rtl="0">
              <a:spcBef>
                <a:spcPts val="0"/>
              </a:spcBef>
              <a:spcAft>
                <a:spcPts val="0"/>
              </a:spcAft>
              <a:buClr>
                <a:srgbClr val="444444"/>
              </a:buClr>
              <a:buSzPts val="1600"/>
              <a:buFont typeface="Times New Roman"/>
              <a:buChar char="●"/>
            </a:pPr>
            <a:r>
              <a:rPr lang="en-GB" sz="1600">
                <a:solidFill>
                  <a:srgbClr val="414B56"/>
                </a:solidFill>
                <a:latin typeface="Times New Roman"/>
                <a:ea typeface="Times New Roman"/>
                <a:cs typeface="Times New Roman"/>
                <a:sym typeface="Times New Roman"/>
              </a:rPr>
              <a:t>And it gives us relatively low Accuracy.</a:t>
            </a:r>
            <a:endParaRPr sz="1600">
              <a:solidFill>
                <a:srgbClr val="414B56"/>
              </a:solidFill>
              <a:latin typeface="Times New Roman"/>
              <a:ea typeface="Times New Roman"/>
              <a:cs typeface="Times New Roman"/>
              <a:sym typeface="Times New Roman"/>
            </a:endParaRPr>
          </a:p>
          <a:p>
            <a:pPr marL="457200" lvl="0" indent="0" algn="l" rtl="0">
              <a:spcBef>
                <a:spcPts val="0"/>
              </a:spcBef>
              <a:spcAft>
                <a:spcPts val="1600"/>
              </a:spcAft>
              <a:buNone/>
            </a:pPr>
            <a:endParaRPr sz="1600" i="1">
              <a:solidFill>
                <a:srgbClr val="444444"/>
              </a:solidFill>
              <a:highlight>
                <a:srgbClr val="FFFFFF"/>
              </a:highlight>
              <a:latin typeface="Times New Roman"/>
              <a:ea typeface="Times New Roman"/>
              <a:cs typeface="Times New Roman"/>
              <a:sym typeface="Times New Roman"/>
            </a:endParaRPr>
          </a:p>
        </p:txBody>
      </p:sp>
      <p:pic>
        <p:nvPicPr>
          <p:cNvPr id="207" name="Google Shape;207;p34"/>
          <p:cNvPicPr preferRelativeResize="0"/>
          <p:nvPr/>
        </p:nvPicPr>
        <p:blipFill>
          <a:blip r:embed="rId3">
            <a:alphaModFix/>
          </a:blip>
          <a:stretch>
            <a:fillRect/>
          </a:stretch>
        </p:blipFill>
        <p:spPr>
          <a:xfrm>
            <a:off x="7407775" y="0"/>
            <a:ext cx="1736225" cy="1618275"/>
          </a:xfrm>
          <a:prstGeom prst="rect">
            <a:avLst/>
          </a:prstGeom>
          <a:noFill/>
          <a:ln>
            <a:noFill/>
          </a:ln>
        </p:spPr>
      </p:pic>
      <p:sp>
        <p:nvSpPr>
          <p:cNvPr id="208" name="Google Shape;208;p3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671250" y="492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 Model:</a:t>
            </a:r>
            <a:endParaRPr/>
          </a:p>
          <a:p>
            <a:pPr marL="0" lvl="0" indent="0" algn="l" rtl="0">
              <a:spcBef>
                <a:spcPts val="0"/>
              </a:spcBef>
              <a:spcAft>
                <a:spcPts val="0"/>
              </a:spcAft>
              <a:buNone/>
            </a:pPr>
            <a:endParaRPr/>
          </a:p>
        </p:txBody>
      </p:sp>
      <p:sp>
        <p:nvSpPr>
          <p:cNvPr id="214" name="Google Shape;214;p35"/>
          <p:cNvSpPr txBox="1">
            <a:spLocks noGrp="1"/>
          </p:cNvSpPr>
          <p:nvPr>
            <p:ph type="body" idx="1"/>
          </p:nvPr>
        </p:nvSpPr>
        <p:spPr>
          <a:xfrm>
            <a:off x="380325" y="701875"/>
            <a:ext cx="7688700" cy="2261100"/>
          </a:xfrm>
          <a:prstGeom prst="rect">
            <a:avLst/>
          </a:prstGeom>
        </p:spPr>
        <p:txBody>
          <a:bodyPr spcFirstLastPara="1" wrap="square" lIns="91425" tIns="91425" rIns="91425" bIns="91425" anchor="t" anchorCtr="0">
            <a:noAutofit/>
          </a:bodyPr>
          <a:lstStyle/>
          <a:p>
            <a:pPr marL="457200" marR="190500" lvl="0" indent="-311150" algn="l" rtl="0">
              <a:lnSpc>
                <a:spcPct val="158000"/>
              </a:lnSpc>
              <a:spcBef>
                <a:spcPts val="4400"/>
              </a:spcBef>
              <a:spcAft>
                <a:spcPts val="0"/>
              </a:spcAft>
              <a:buSzPts val="1300"/>
              <a:buChar char="●"/>
            </a:pPr>
            <a:r>
              <a:rPr lang="en-GB" sz="1600">
                <a:solidFill>
                  <a:srgbClr val="000000"/>
                </a:solidFill>
                <a:latin typeface="Georgia"/>
                <a:ea typeface="Georgia"/>
                <a:cs typeface="Georgia"/>
                <a:sym typeface="Georgia"/>
              </a:rPr>
              <a:t>Logistic regression algorithm uses a linear equation with independent predictors to predict a value. We need the output of the algorithm to be class variable, i.e 0-no, 1-yes. Therefore, we are squashing the output of the linear equation into a range of [0,1] for which we use Sigmoid Function.</a:t>
            </a:r>
            <a:endParaRPr sz="1600">
              <a:solidFill>
                <a:srgbClr val="000000"/>
              </a:solidFill>
              <a:latin typeface="Georgia"/>
              <a:ea typeface="Georgia"/>
              <a:cs typeface="Georgia"/>
              <a:sym typeface="Georgia"/>
            </a:endParaRPr>
          </a:p>
          <a:p>
            <a:pPr marL="457200" lvl="0" indent="-311150" algn="l" rtl="0">
              <a:spcBef>
                <a:spcPts val="0"/>
              </a:spcBef>
              <a:spcAft>
                <a:spcPts val="0"/>
              </a:spcAft>
              <a:buSzPts val="1300"/>
              <a:buChar char="●"/>
            </a:pPr>
            <a:r>
              <a:rPr lang="en-GB" sz="1600">
                <a:solidFill>
                  <a:srgbClr val="000000"/>
                </a:solidFill>
                <a:highlight>
                  <a:srgbClr val="FFFFFF"/>
                </a:highlight>
                <a:latin typeface="Georgia"/>
                <a:ea typeface="Georgia"/>
                <a:cs typeface="Georgia"/>
                <a:sym typeface="Georgia"/>
              </a:rPr>
              <a:t>Linear regression and logistic regression are similar. But, the biggest difference lies in what they are used for. Linear regression algorithms are used to predict/forecast values but logistic regression is used for classification tasks.</a:t>
            </a:r>
            <a:endParaRPr/>
          </a:p>
          <a:p>
            <a:pPr marL="457200" marR="190500" lvl="0" indent="0" algn="l" rtl="0">
              <a:lnSpc>
                <a:spcPct val="158000"/>
              </a:lnSpc>
              <a:spcBef>
                <a:spcPts val="4400"/>
              </a:spcBef>
              <a:spcAft>
                <a:spcPts val="0"/>
              </a:spcAft>
              <a:buNone/>
            </a:pPr>
            <a:endParaRPr sz="1600">
              <a:solidFill>
                <a:srgbClr val="000000"/>
              </a:solidFill>
              <a:latin typeface="Georgia"/>
              <a:ea typeface="Georgia"/>
              <a:cs typeface="Georgia"/>
              <a:sym typeface="Georgia"/>
            </a:endParaRPr>
          </a:p>
        </p:txBody>
      </p:sp>
      <p:pic>
        <p:nvPicPr>
          <p:cNvPr id="215" name="Google Shape;215;p35"/>
          <p:cNvPicPr preferRelativeResize="0"/>
          <p:nvPr/>
        </p:nvPicPr>
        <p:blipFill>
          <a:blip r:embed="rId3">
            <a:alphaModFix/>
          </a:blip>
          <a:stretch>
            <a:fillRect/>
          </a:stretch>
        </p:blipFill>
        <p:spPr>
          <a:xfrm>
            <a:off x="7407775" y="0"/>
            <a:ext cx="1736225" cy="1618275"/>
          </a:xfrm>
          <a:prstGeom prst="rect">
            <a:avLst/>
          </a:prstGeom>
          <a:noFill/>
          <a:ln>
            <a:noFill/>
          </a:ln>
        </p:spPr>
      </p:pic>
      <p:sp>
        <p:nvSpPr>
          <p:cNvPr id="216" name="Google Shape;216;p3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287250" y="608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 Algorithm:</a:t>
            </a:r>
            <a:endParaRPr/>
          </a:p>
        </p:txBody>
      </p:sp>
      <p:sp>
        <p:nvSpPr>
          <p:cNvPr id="222" name="Google Shape;222;p36"/>
          <p:cNvSpPr txBox="1">
            <a:spLocks noGrp="1"/>
          </p:cNvSpPr>
          <p:nvPr>
            <p:ph type="body" idx="1"/>
          </p:nvPr>
        </p:nvSpPr>
        <p:spPr>
          <a:xfrm>
            <a:off x="450150" y="135347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b="1">
                <a:solidFill>
                  <a:srgbClr val="000000"/>
                </a:solidFill>
                <a:highlight>
                  <a:srgbClr val="F7F7F7"/>
                </a:highlight>
                <a:latin typeface="Arial"/>
                <a:ea typeface="Arial"/>
                <a:cs typeface="Arial"/>
                <a:sym typeface="Arial"/>
              </a:rPr>
              <a:t>First Step:</a:t>
            </a:r>
            <a:r>
              <a:rPr lang="en-GB" sz="1500">
                <a:solidFill>
                  <a:srgbClr val="000000"/>
                </a:solidFill>
                <a:highlight>
                  <a:srgbClr val="F7F7F7"/>
                </a:highlight>
                <a:latin typeface="Arial"/>
                <a:ea typeface="Arial"/>
                <a:cs typeface="Arial"/>
                <a:sym typeface="Arial"/>
              </a:rPr>
              <a:t> With the sigmoid function or logit function, map the continuous predictors to </a:t>
            </a:r>
            <a:r>
              <a:rPr lang="en-GB" sz="1500" b="1" i="1">
                <a:solidFill>
                  <a:srgbClr val="000000"/>
                </a:solidFill>
                <a:highlight>
                  <a:srgbClr val="F7F7F7"/>
                </a:highlight>
                <a:latin typeface="Arial"/>
                <a:ea typeface="Arial"/>
                <a:cs typeface="Arial"/>
                <a:sym typeface="Arial"/>
              </a:rPr>
              <a:t>a</a:t>
            </a:r>
            <a:r>
              <a:rPr lang="en-GB" sz="1500">
                <a:solidFill>
                  <a:srgbClr val="000000"/>
                </a:solidFill>
                <a:highlight>
                  <a:srgbClr val="F7F7F7"/>
                </a:highlight>
                <a:latin typeface="Arial"/>
                <a:ea typeface="Arial"/>
                <a:cs typeface="Arial"/>
                <a:sym typeface="Arial"/>
              </a:rPr>
              <a:t> </a:t>
            </a:r>
            <a:r>
              <a:rPr lang="en-GB" sz="1500" b="1" i="1">
                <a:solidFill>
                  <a:srgbClr val="000000"/>
                </a:solidFill>
                <a:highlight>
                  <a:srgbClr val="F7F7F7"/>
                </a:highlight>
                <a:latin typeface="Arial"/>
                <a:ea typeface="Arial"/>
                <a:cs typeface="Arial"/>
                <a:sym typeface="Arial"/>
              </a:rPr>
              <a:t>function </a:t>
            </a:r>
            <a:r>
              <a:rPr lang="en-GB" sz="1500">
                <a:solidFill>
                  <a:srgbClr val="000000"/>
                </a:solidFill>
                <a:highlight>
                  <a:srgbClr val="F7F7F7"/>
                </a:highlight>
                <a:latin typeface="Arial"/>
                <a:ea typeface="Arial"/>
                <a:cs typeface="Arial"/>
                <a:sym typeface="Arial"/>
              </a:rPr>
              <a:t>(the logit) of the response variable, which is also continuous.The predictors can form a linear function such as</a:t>
            </a:r>
            <a:endParaRPr sz="1500">
              <a:solidFill>
                <a:srgbClr val="000000"/>
              </a:solidFill>
              <a:latin typeface="Arial"/>
              <a:ea typeface="Arial"/>
              <a:cs typeface="Arial"/>
              <a:sym typeface="Arial"/>
            </a:endParaRPr>
          </a:p>
          <a:p>
            <a:pPr marL="914400" lvl="1" indent="-323850" algn="l" rtl="0">
              <a:spcBef>
                <a:spcPts val="0"/>
              </a:spcBef>
              <a:spcAft>
                <a:spcPts val="0"/>
              </a:spcAft>
              <a:buSzPts val="1500"/>
              <a:buChar char="○"/>
            </a:pPr>
            <a:r>
              <a:rPr lang="en-GB" sz="1500" b="1">
                <a:solidFill>
                  <a:srgbClr val="000000"/>
                </a:solidFill>
                <a:highlight>
                  <a:srgbClr val="F7F7F7"/>
                </a:highlight>
                <a:latin typeface="Arial"/>
                <a:ea typeface="Arial"/>
                <a:cs typeface="Arial"/>
                <a:sym typeface="Arial"/>
              </a:rPr>
              <a:t>Logit(Transaction) = b + b1*x1 + b2*x2 + b3*x3 + b4*x4……</a:t>
            </a:r>
            <a:endParaRPr sz="1500" b="1">
              <a:solidFill>
                <a:srgbClr val="000000"/>
              </a:solidFill>
              <a:highlight>
                <a:srgbClr val="F7F7F7"/>
              </a:highlight>
              <a:latin typeface="Arial"/>
              <a:ea typeface="Arial"/>
              <a:cs typeface="Arial"/>
              <a:sym typeface="Arial"/>
            </a:endParaRPr>
          </a:p>
          <a:p>
            <a:pPr marL="914400" lvl="1" indent="-323850" algn="l" rtl="0">
              <a:spcBef>
                <a:spcPts val="0"/>
              </a:spcBef>
              <a:spcAft>
                <a:spcPts val="0"/>
              </a:spcAft>
              <a:buClr>
                <a:srgbClr val="000000"/>
              </a:buClr>
              <a:buSzPts val="1500"/>
              <a:buFont typeface="Arial"/>
              <a:buChar char="○"/>
            </a:pPr>
            <a:r>
              <a:rPr lang="en-GB" sz="1500" i="1">
                <a:solidFill>
                  <a:srgbClr val="000000"/>
                </a:solidFill>
                <a:highlight>
                  <a:srgbClr val="F7F7F7"/>
                </a:highlight>
                <a:latin typeface="Arial"/>
                <a:ea typeface="Arial"/>
                <a:cs typeface="Arial"/>
                <a:sym typeface="Arial"/>
              </a:rPr>
              <a:t>this can take on any value: from -Infinity to +Infinity</a:t>
            </a:r>
            <a:endParaRPr sz="1500" b="1">
              <a:solidFill>
                <a:srgbClr val="000000"/>
              </a:solidFill>
              <a:highlight>
                <a:srgbClr val="F7F7F7"/>
              </a:highlight>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GB" sz="1500" b="1">
                <a:solidFill>
                  <a:srgbClr val="000000"/>
                </a:solidFill>
                <a:highlight>
                  <a:srgbClr val="F7F7F7"/>
                </a:highlight>
                <a:latin typeface="Arial"/>
                <a:ea typeface="Arial"/>
                <a:cs typeface="Arial"/>
                <a:sym typeface="Arial"/>
              </a:rPr>
              <a:t>Second Step:</a:t>
            </a:r>
            <a:r>
              <a:rPr lang="en-GB" sz="1500">
                <a:solidFill>
                  <a:srgbClr val="000000"/>
                </a:solidFill>
                <a:highlight>
                  <a:srgbClr val="F7F7F7"/>
                </a:highlight>
                <a:latin typeface="Arial"/>
                <a:ea typeface="Arial"/>
                <a:cs typeface="Arial"/>
                <a:sym typeface="Arial"/>
              </a:rPr>
              <a:t> Convert the logit into odds. This is easy because logit is nothing but the logarithm of odds of the response variable. </a:t>
            </a:r>
            <a:endParaRPr sz="1500">
              <a:solidFill>
                <a:srgbClr val="000000"/>
              </a:solidFill>
              <a:highlight>
                <a:srgbClr val="F7F7F7"/>
              </a:highlight>
              <a:latin typeface="Arial"/>
              <a:ea typeface="Arial"/>
              <a:cs typeface="Arial"/>
              <a:sym typeface="Arial"/>
            </a:endParaRPr>
          </a:p>
          <a:p>
            <a:pPr marL="914400" lvl="1" indent="-323850" algn="l" rtl="0">
              <a:spcBef>
                <a:spcPts val="0"/>
              </a:spcBef>
              <a:spcAft>
                <a:spcPts val="0"/>
              </a:spcAft>
              <a:buClr>
                <a:srgbClr val="000000"/>
              </a:buClr>
              <a:buSzPts val="1500"/>
              <a:buFont typeface="Arial"/>
              <a:buChar char="○"/>
            </a:pPr>
            <a:r>
              <a:rPr lang="en-GB" sz="1500" b="1">
                <a:solidFill>
                  <a:srgbClr val="000000"/>
                </a:solidFill>
                <a:highlight>
                  <a:srgbClr val="F7F7F7"/>
                </a:highlight>
                <a:latin typeface="Arial"/>
                <a:ea typeface="Arial"/>
                <a:cs typeface="Arial"/>
                <a:sym typeface="Arial"/>
              </a:rPr>
              <a:t>log (odds(Transaction)) = Logit(Transaction) </a:t>
            </a:r>
            <a:r>
              <a:rPr lang="en-GB" sz="1500">
                <a:solidFill>
                  <a:srgbClr val="000000"/>
                </a:solidFill>
                <a:highlight>
                  <a:srgbClr val="F7F7F7"/>
                </a:highlight>
                <a:latin typeface="Arial"/>
                <a:ea typeface="Arial"/>
                <a:cs typeface="Arial"/>
                <a:sym typeface="Arial"/>
              </a:rPr>
              <a:t>where odds=logit()/(1-logit())</a:t>
            </a:r>
            <a:endParaRPr sz="1500">
              <a:solidFill>
                <a:srgbClr val="000000"/>
              </a:solidFill>
              <a:highlight>
                <a:srgbClr val="F7F7F7"/>
              </a:highlight>
              <a:latin typeface="Arial"/>
              <a:ea typeface="Arial"/>
              <a:cs typeface="Arial"/>
              <a:sym typeface="Arial"/>
            </a:endParaRPr>
          </a:p>
          <a:p>
            <a:pPr marL="914400" lvl="1" indent="-323850" algn="l" rtl="0">
              <a:spcBef>
                <a:spcPts val="0"/>
              </a:spcBef>
              <a:spcAft>
                <a:spcPts val="0"/>
              </a:spcAft>
              <a:buClr>
                <a:srgbClr val="000000"/>
              </a:buClr>
              <a:buSzPts val="1500"/>
              <a:buFont typeface="Arial"/>
              <a:buChar char="○"/>
            </a:pPr>
            <a:r>
              <a:rPr lang="en-GB" sz="1500" i="1">
                <a:solidFill>
                  <a:srgbClr val="000000"/>
                </a:solidFill>
                <a:highlight>
                  <a:srgbClr val="F7F7F7"/>
                </a:highlight>
                <a:latin typeface="Arial"/>
                <a:ea typeface="Arial"/>
                <a:cs typeface="Arial"/>
                <a:sym typeface="Arial"/>
              </a:rPr>
              <a:t>this can only be positive valued: from 0 to +Infinity</a:t>
            </a:r>
            <a:endParaRPr sz="1500" i="1">
              <a:solidFill>
                <a:srgbClr val="000000"/>
              </a:solidFill>
              <a:highlight>
                <a:srgbClr val="F7F7F7"/>
              </a:highlight>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GB" sz="1500" b="1">
                <a:solidFill>
                  <a:srgbClr val="000000"/>
                </a:solidFill>
                <a:highlight>
                  <a:srgbClr val="F7F7F7"/>
                </a:highlight>
                <a:latin typeface="Arial"/>
                <a:ea typeface="Arial"/>
                <a:cs typeface="Arial"/>
                <a:sym typeface="Arial"/>
              </a:rPr>
              <a:t>Third Step:</a:t>
            </a:r>
            <a:r>
              <a:rPr lang="en-GB" sz="1500">
                <a:solidFill>
                  <a:srgbClr val="000000"/>
                </a:solidFill>
                <a:highlight>
                  <a:srgbClr val="F7F7F7"/>
                </a:highlight>
                <a:latin typeface="Arial"/>
                <a:ea typeface="Arial"/>
                <a:cs typeface="Arial"/>
                <a:sym typeface="Arial"/>
              </a:rPr>
              <a:t> Once we know the odds, we know the probability score. Probability, p</a:t>
            </a:r>
            <a:endParaRPr sz="1500">
              <a:solidFill>
                <a:srgbClr val="000000"/>
              </a:solidFill>
              <a:highlight>
                <a:srgbClr val="F7F7F7"/>
              </a:highlight>
              <a:latin typeface="Arial"/>
              <a:ea typeface="Arial"/>
              <a:cs typeface="Arial"/>
              <a:sym typeface="Arial"/>
            </a:endParaRPr>
          </a:p>
          <a:p>
            <a:pPr marL="914400" lvl="1" indent="-323850" algn="l" rtl="0">
              <a:spcBef>
                <a:spcPts val="0"/>
              </a:spcBef>
              <a:spcAft>
                <a:spcPts val="0"/>
              </a:spcAft>
              <a:buClr>
                <a:srgbClr val="000000"/>
              </a:buClr>
              <a:buSzPts val="1500"/>
              <a:buFont typeface="Arial"/>
              <a:buChar char="○"/>
            </a:pPr>
            <a:r>
              <a:rPr lang="en-GB" sz="1500" b="1">
                <a:solidFill>
                  <a:srgbClr val="000000"/>
                </a:solidFill>
                <a:highlight>
                  <a:srgbClr val="F7F7F7"/>
                </a:highlight>
                <a:latin typeface="Arial"/>
                <a:ea typeface="Arial"/>
                <a:cs typeface="Arial"/>
                <a:sym typeface="Arial"/>
              </a:rPr>
              <a:t>p = odds/(1+odds)</a:t>
            </a:r>
            <a:endParaRPr sz="1500" b="1">
              <a:solidFill>
                <a:srgbClr val="000000"/>
              </a:solidFill>
              <a:highlight>
                <a:srgbClr val="F7F7F7"/>
              </a:highlight>
              <a:latin typeface="Arial"/>
              <a:ea typeface="Arial"/>
              <a:cs typeface="Arial"/>
              <a:sym typeface="Arial"/>
            </a:endParaRPr>
          </a:p>
          <a:p>
            <a:pPr marL="914400" lvl="1" indent="-323850" algn="l" rtl="0">
              <a:spcBef>
                <a:spcPts val="0"/>
              </a:spcBef>
              <a:spcAft>
                <a:spcPts val="0"/>
              </a:spcAft>
              <a:buClr>
                <a:srgbClr val="000000"/>
              </a:buClr>
              <a:buSzPts val="1500"/>
              <a:buFont typeface="Arial"/>
              <a:buChar char="○"/>
            </a:pPr>
            <a:r>
              <a:rPr lang="en-GB" sz="1500" i="1">
                <a:solidFill>
                  <a:srgbClr val="000000"/>
                </a:solidFill>
                <a:highlight>
                  <a:srgbClr val="F7F7F7"/>
                </a:highlight>
                <a:latin typeface="Arial"/>
                <a:ea typeface="Arial"/>
                <a:cs typeface="Arial"/>
                <a:sym typeface="Arial"/>
              </a:rPr>
              <a:t>this can only be valued from 0 to 1</a:t>
            </a:r>
            <a:endParaRPr sz="1500" b="1">
              <a:solidFill>
                <a:srgbClr val="000000"/>
              </a:solidFill>
              <a:highlight>
                <a:srgbClr val="F7F7F7"/>
              </a:highlight>
              <a:latin typeface="Arial"/>
              <a:ea typeface="Arial"/>
              <a:cs typeface="Arial"/>
              <a:sym typeface="Arial"/>
            </a:endParaRPr>
          </a:p>
          <a:p>
            <a:pPr marL="0" lvl="0" indent="0" algn="l" rtl="0">
              <a:spcBef>
                <a:spcPts val="1600"/>
              </a:spcBef>
              <a:spcAft>
                <a:spcPts val="1600"/>
              </a:spcAft>
              <a:buNone/>
            </a:pPr>
            <a:endParaRPr sz="1500" b="1">
              <a:solidFill>
                <a:srgbClr val="000000"/>
              </a:solidFill>
              <a:highlight>
                <a:srgbClr val="F7F7F7"/>
              </a:highlight>
              <a:latin typeface="Arial"/>
              <a:ea typeface="Arial"/>
              <a:cs typeface="Arial"/>
              <a:sym typeface="Arial"/>
            </a:endParaRPr>
          </a:p>
        </p:txBody>
      </p:sp>
      <p:pic>
        <p:nvPicPr>
          <p:cNvPr id="223" name="Google Shape;223;p36"/>
          <p:cNvPicPr preferRelativeResize="0"/>
          <p:nvPr/>
        </p:nvPicPr>
        <p:blipFill>
          <a:blip r:embed="rId3">
            <a:alphaModFix/>
          </a:blip>
          <a:stretch>
            <a:fillRect/>
          </a:stretch>
        </p:blipFill>
        <p:spPr>
          <a:xfrm>
            <a:off x="7407775" y="0"/>
            <a:ext cx="1736225" cy="1618275"/>
          </a:xfrm>
          <a:prstGeom prst="rect">
            <a:avLst/>
          </a:prstGeom>
          <a:noFill/>
          <a:ln>
            <a:noFill/>
          </a:ln>
        </p:spPr>
      </p:pic>
      <p:sp>
        <p:nvSpPr>
          <p:cNvPr id="224" name="Google Shape;224;p3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body" idx="1"/>
          </p:nvPr>
        </p:nvSpPr>
        <p:spPr>
          <a:xfrm>
            <a:off x="543275" y="133412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Char char="●"/>
            </a:pPr>
            <a:r>
              <a:rPr lang="en-GB" sz="1500" b="1">
                <a:latin typeface="Arial"/>
                <a:ea typeface="Arial"/>
                <a:cs typeface="Arial"/>
                <a:sym typeface="Arial"/>
              </a:rPr>
              <a:t>Fourth Step</a:t>
            </a:r>
            <a:r>
              <a:rPr lang="en-GB" sz="1500">
                <a:latin typeface="Arial"/>
                <a:ea typeface="Arial"/>
                <a:cs typeface="Arial"/>
                <a:sym typeface="Arial"/>
              </a:rPr>
              <a:t>: Calculate the Likelihood function using</a:t>
            </a:r>
            <a:endParaRPr sz="1500">
              <a:latin typeface="Arial"/>
              <a:ea typeface="Arial"/>
              <a:cs typeface="Arial"/>
              <a:sym typeface="Arial"/>
            </a:endParaRPr>
          </a:p>
          <a:p>
            <a:pPr marL="914400" lvl="0" indent="457200" algn="l" rtl="0">
              <a:spcBef>
                <a:spcPts val="1600"/>
              </a:spcBef>
              <a:spcAft>
                <a:spcPts val="0"/>
              </a:spcAft>
              <a:buNone/>
            </a:pPr>
            <a:r>
              <a:rPr lang="en-GB" sz="1500">
                <a:solidFill>
                  <a:srgbClr val="000000"/>
                </a:solidFill>
                <a:highlight>
                  <a:srgbClr val="FFFFFF"/>
                </a:highlight>
                <a:latin typeface="Arial"/>
                <a:ea typeface="Arial"/>
                <a:cs typeface="Arial"/>
                <a:sym typeface="Arial"/>
              </a:rPr>
              <a:t>Product{(Pr^Yi){(1-Pr)^(1-Yi)}</a:t>
            </a:r>
            <a:endParaRPr sz="1500">
              <a:solidFill>
                <a:srgbClr val="000000"/>
              </a:solidFill>
              <a:highlight>
                <a:srgbClr val="FFFFFF"/>
              </a:highlight>
              <a:latin typeface="Arial"/>
              <a:ea typeface="Arial"/>
              <a:cs typeface="Arial"/>
              <a:sym typeface="Arial"/>
            </a:endParaRPr>
          </a:p>
          <a:p>
            <a:pPr marL="457200" lvl="0" indent="-323850" algn="l" rtl="0">
              <a:spcBef>
                <a:spcPts val="1600"/>
              </a:spcBef>
              <a:spcAft>
                <a:spcPts val="0"/>
              </a:spcAft>
              <a:buClr>
                <a:srgbClr val="000000"/>
              </a:buClr>
              <a:buSzPts val="1500"/>
              <a:buFont typeface="Arial"/>
              <a:buChar char="●"/>
            </a:pPr>
            <a:r>
              <a:rPr lang="en-GB" sz="1500" b="1">
                <a:solidFill>
                  <a:srgbClr val="000000"/>
                </a:solidFill>
                <a:highlight>
                  <a:srgbClr val="FFFFFF"/>
                </a:highlight>
                <a:latin typeface="Arial"/>
                <a:ea typeface="Arial"/>
                <a:cs typeface="Arial"/>
                <a:sym typeface="Arial"/>
              </a:rPr>
              <a:t>Fifth Step</a:t>
            </a:r>
            <a:r>
              <a:rPr lang="en-GB" sz="1500">
                <a:solidFill>
                  <a:srgbClr val="000000"/>
                </a:solidFill>
                <a:highlight>
                  <a:srgbClr val="FFFFFF"/>
                </a:highlight>
                <a:latin typeface="Arial"/>
                <a:ea typeface="Arial"/>
                <a:cs typeface="Arial"/>
                <a:sym typeface="Arial"/>
              </a:rPr>
              <a:t>: Apply log on the above Likelihood function.</a:t>
            </a:r>
            <a:endParaRPr sz="1500">
              <a:solidFill>
                <a:srgbClr val="000000"/>
              </a:solidFill>
              <a:highlight>
                <a:srgbClr val="FFFFFF"/>
              </a:highlight>
              <a:latin typeface="Arial"/>
              <a:ea typeface="Arial"/>
              <a:cs typeface="Arial"/>
              <a:sym typeface="Arial"/>
            </a:endParaRPr>
          </a:p>
          <a:p>
            <a:pPr marL="457200" lvl="0" indent="0" algn="l" rtl="0">
              <a:spcBef>
                <a:spcPts val="1600"/>
              </a:spcBef>
              <a:spcAft>
                <a:spcPts val="1600"/>
              </a:spcAft>
              <a:buNone/>
            </a:pPr>
            <a:r>
              <a:rPr lang="en-GB" sz="1500">
                <a:solidFill>
                  <a:srgbClr val="000000"/>
                </a:solidFill>
                <a:highlight>
                  <a:srgbClr val="FFFFFF"/>
                </a:highlight>
                <a:latin typeface="Arial"/>
                <a:ea typeface="Arial"/>
                <a:cs typeface="Arial"/>
                <a:sym typeface="Arial"/>
              </a:rPr>
              <a:t>		Sum[{Yi*Log(Pr)} + {(1-Yi)*Log(1-Pr)}]</a:t>
            </a:r>
            <a:endParaRPr sz="1500">
              <a:solidFill>
                <a:srgbClr val="000000"/>
              </a:solidFill>
              <a:highlight>
                <a:srgbClr val="FFFFFF"/>
              </a:highlight>
              <a:latin typeface="Arial"/>
              <a:ea typeface="Arial"/>
              <a:cs typeface="Arial"/>
              <a:sym typeface="Arial"/>
            </a:endParaRPr>
          </a:p>
        </p:txBody>
      </p:sp>
      <p:sp>
        <p:nvSpPr>
          <p:cNvPr id="230" name="Google Shape;230;p3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Formulae:</a:t>
            </a:r>
            <a:endParaRPr/>
          </a:p>
        </p:txBody>
      </p:sp>
      <p:pic>
        <p:nvPicPr>
          <p:cNvPr id="236" name="Google Shape;236;p38"/>
          <p:cNvPicPr preferRelativeResize="0"/>
          <p:nvPr/>
        </p:nvPicPr>
        <p:blipFill>
          <a:blip r:embed="rId3">
            <a:alphaModFix/>
          </a:blip>
          <a:stretch>
            <a:fillRect/>
          </a:stretch>
        </p:blipFill>
        <p:spPr>
          <a:xfrm>
            <a:off x="3255175" y="558575"/>
            <a:ext cx="3541300" cy="4584926"/>
          </a:xfrm>
          <a:prstGeom prst="rect">
            <a:avLst/>
          </a:prstGeom>
          <a:noFill/>
          <a:ln>
            <a:noFill/>
          </a:ln>
        </p:spPr>
      </p:pic>
      <p:pic>
        <p:nvPicPr>
          <p:cNvPr id="237" name="Google Shape;237;p38"/>
          <p:cNvPicPr preferRelativeResize="0"/>
          <p:nvPr/>
        </p:nvPicPr>
        <p:blipFill>
          <a:blip r:embed="rId4">
            <a:alphaModFix/>
          </a:blip>
          <a:stretch>
            <a:fillRect/>
          </a:stretch>
        </p:blipFill>
        <p:spPr>
          <a:xfrm>
            <a:off x="7407775" y="0"/>
            <a:ext cx="1736225" cy="1618275"/>
          </a:xfrm>
          <a:prstGeom prst="rect">
            <a:avLst/>
          </a:prstGeom>
          <a:noFill/>
          <a:ln>
            <a:noFill/>
          </a:ln>
        </p:spPr>
      </p:pic>
      <p:sp>
        <p:nvSpPr>
          <p:cNvPr id="238" name="Google Shape;238;p3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Logistic Regression Results for Test Size of 0.35</a:t>
            </a:r>
            <a:endParaRPr sz="1800"/>
          </a:p>
        </p:txBody>
      </p:sp>
      <p:pic>
        <p:nvPicPr>
          <p:cNvPr id="244" name="Google Shape;244;p39"/>
          <p:cNvPicPr preferRelativeResize="0"/>
          <p:nvPr/>
        </p:nvPicPr>
        <p:blipFill>
          <a:blip r:embed="rId3">
            <a:alphaModFix/>
          </a:blip>
          <a:stretch>
            <a:fillRect/>
          </a:stretch>
        </p:blipFill>
        <p:spPr>
          <a:xfrm>
            <a:off x="175675" y="2804950"/>
            <a:ext cx="2400300" cy="981075"/>
          </a:xfrm>
          <a:prstGeom prst="rect">
            <a:avLst/>
          </a:prstGeom>
          <a:noFill/>
          <a:ln>
            <a:noFill/>
          </a:ln>
        </p:spPr>
      </p:pic>
      <p:pic>
        <p:nvPicPr>
          <p:cNvPr id="245" name="Google Shape;245;p39"/>
          <p:cNvPicPr preferRelativeResize="0"/>
          <p:nvPr/>
        </p:nvPicPr>
        <p:blipFill>
          <a:blip r:embed="rId4">
            <a:alphaModFix/>
          </a:blip>
          <a:stretch>
            <a:fillRect/>
          </a:stretch>
        </p:blipFill>
        <p:spPr>
          <a:xfrm>
            <a:off x="5327925" y="1928650"/>
            <a:ext cx="3772125" cy="3006500"/>
          </a:xfrm>
          <a:prstGeom prst="rect">
            <a:avLst/>
          </a:prstGeom>
          <a:noFill/>
          <a:ln>
            <a:noFill/>
          </a:ln>
        </p:spPr>
      </p:pic>
      <p:pic>
        <p:nvPicPr>
          <p:cNvPr id="246" name="Google Shape;246;p39"/>
          <p:cNvPicPr preferRelativeResize="0"/>
          <p:nvPr/>
        </p:nvPicPr>
        <p:blipFill>
          <a:blip r:embed="rId5">
            <a:alphaModFix/>
          </a:blip>
          <a:stretch>
            <a:fillRect/>
          </a:stretch>
        </p:blipFill>
        <p:spPr>
          <a:xfrm>
            <a:off x="2980388" y="1928638"/>
            <a:ext cx="1943100" cy="2733675"/>
          </a:xfrm>
          <a:prstGeom prst="rect">
            <a:avLst/>
          </a:prstGeom>
          <a:noFill/>
          <a:ln>
            <a:noFill/>
          </a:ln>
        </p:spPr>
      </p:pic>
      <p:pic>
        <p:nvPicPr>
          <p:cNvPr id="247" name="Google Shape;247;p39"/>
          <p:cNvPicPr preferRelativeResize="0"/>
          <p:nvPr/>
        </p:nvPicPr>
        <p:blipFill>
          <a:blip r:embed="rId6">
            <a:alphaModFix/>
          </a:blip>
          <a:stretch>
            <a:fillRect/>
          </a:stretch>
        </p:blipFill>
        <p:spPr>
          <a:xfrm>
            <a:off x="7407775" y="0"/>
            <a:ext cx="1736225" cy="1618275"/>
          </a:xfrm>
          <a:prstGeom prst="rect">
            <a:avLst/>
          </a:prstGeom>
          <a:noFill/>
          <a:ln>
            <a:noFill/>
          </a:ln>
        </p:spPr>
      </p:pic>
      <p:sp>
        <p:nvSpPr>
          <p:cNvPr id="248" name="Google Shape;248;p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Logistic Regression Results for Test Size of 0.10</a:t>
            </a:r>
            <a:endParaRPr/>
          </a:p>
        </p:txBody>
      </p:sp>
      <p:pic>
        <p:nvPicPr>
          <p:cNvPr id="254" name="Google Shape;254;p40"/>
          <p:cNvPicPr preferRelativeResize="0"/>
          <p:nvPr/>
        </p:nvPicPr>
        <p:blipFill>
          <a:blip r:embed="rId3">
            <a:alphaModFix/>
          </a:blip>
          <a:stretch>
            <a:fillRect/>
          </a:stretch>
        </p:blipFill>
        <p:spPr>
          <a:xfrm>
            <a:off x="0" y="2702500"/>
            <a:ext cx="2232248" cy="1013850"/>
          </a:xfrm>
          <a:prstGeom prst="rect">
            <a:avLst/>
          </a:prstGeom>
          <a:noFill/>
          <a:ln>
            <a:noFill/>
          </a:ln>
        </p:spPr>
      </p:pic>
      <p:pic>
        <p:nvPicPr>
          <p:cNvPr id="255" name="Google Shape;255;p40"/>
          <p:cNvPicPr preferRelativeResize="0"/>
          <p:nvPr/>
        </p:nvPicPr>
        <p:blipFill>
          <a:blip r:embed="rId4">
            <a:alphaModFix/>
          </a:blip>
          <a:stretch>
            <a:fillRect/>
          </a:stretch>
        </p:blipFill>
        <p:spPr>
          <a:xfrm>
            <a:off x="5015500" y="1853850"/>
            <a:ext cx="3733175" cy="3321300"/>
          </a:xfrm>
          <a:prstGeom prst="rect">
            <a:avLst/>
          </a:prstGeom>
          <a:noFill/>
          <a:ln>
            <a:noFill/>
          </a:ln>
        </p:spPr>
      </p:pic>
      <p:pic>
        <p:nvPicPr>
          <p:cNvPr id="256" name="Google Shape;256;p40"/>
          <p:cNvPicPr preferRelativeResize="0"/>
          <p:nvPr/>
        </p:nvPicPr>
        <p:blipFill>
          <a:blip r:embed="rId5">
            <a:alphaModFix/>
          </a:blip>
          <a:stretch>
            <a:fillRect/>
          </a:stretch>
        </p:blipFill>
        <p:spPr>
          <a:xfrm>
            <a:off x="7407775" y="0"/>
            <a:ext cx="1736225" cy="1618275"/>
          </a:xfrm>
          <a:prstGeom prst="rect">
            <a:avLst/>
          </a:prstGeom>
          <a:noFill/>
          <a:ln>
            <a:noFill/>
          </a:ln>
        </p:spPr>
      </p:pic>
      <p:pic>
        <p:nvPicPr>
          <p:cNvPr id="257" name="Google Shape;257;p40"/>
          <p:cNvPicPr preferRelativeResize="0"/>
          <p:nvPr/>
        </p:nvPicPr>
        <p:blipFill>
          <a:blip r:embed="rId6">
            <a:alphaModFix/>
          </a:blip>
          <a:stretch>
            <a:fillRect/>
          </a:stretch>
        </p:blipFill>
        <p:spPr>
          <a:xfrm>
            <a:off x="2722123" y="1982975"/>
            <a:ext cx="2019300" cy="2781300"/>
          </a:xfrm>
          <a:prstGeom prst="rect">
            <a:avLst/>
          </a:prstGeom>
          <a:noFill/>
          <a:ln>
            <a:noFill/>
          </a:ln>
        </p:spPr>
      </p:pic>
      <p:sp>
        <p:nvSpPr>
          <p:cNvPr id="258" name="Google Shape;258;p4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Logistic Regression Results for Test Size of 0.25</a:t>
            </a:r>
            <a:endParaRPr/>
          </a:p>
          <a:p>
            <a:pPr marL="0" lvl="0" indent="0" algn="l" rtl="0">
              <a:spcBef>
                <a:spcPts val="0"/>
              </a:spcBef>
              <a:spcAft>
                <a:spcPts val="0"/>
              </a:spcAft>
              <a:buNone/>
            </a:pPr>
            <a:endParaRPr/>
          </a:p>
        </p:txBody>
      </p:sp>
      <p:pic>
        <p:nvPicPr>
          <p:cNvPr id="264" name="Google Shape;264;p41"/>
          <p:cNvPicPr preferRelativeResize="0"/>
          <p:nvPr/>
        </p:nvPicPr>
        <p:blipFill>
          <a:blip r:embed="rId3">
            <a:alphaModFix/>
          </a:blip>
          <a:stretch>
            <a:fillRect/>
          </a:stretch>
        </p:blipFill>
        <p:spPr>
          <a:xfrm>
            <a:off x="128000" y="2921963"/>
            <a:ext cx="2244954" cy="1013850"/>
          </a:xfrm>
          <a:prstGeom prst="rect">
            <a:avLst/>
          </a:prstGeom>
          <a:noFill/>
          <a:ln>
            <a:noFill/>
          </a:ln>
        </p:spPr>
      </p:pic>
      <p:pic>
        <p:nvPicPr>
          <p:cNvPr id="265" name="Google Shape;265;p41"/>
          <p:cNvPicPr preferRelativeResize="0"/>
          <p:nvPr/>
        </p:nvPicPr>
        <p:blipFill>
          <a:blip r:embed="rId4">
            <a:alphaModFix/>
          </a:blip>
          <a:stretch>
            <a:fillRect/>
          </a:stretch>
        </p:blipFill>
        <p:spPr>
          <a:xfrm>
            <a:off x="5155150" y="1740350"/>
            <a:ext cx="3764850" cy="3377084"/>
          </a:xfrm>
          <a:prstGeom prst="rect">
            <a:avLst/>
          </a:prstGeom>
          <a:noFill/>
          <a:ln>
            <a:noFill/>
          </a:ln>
        </p:spPr>
      </p:pic>
      <p:pic>
        <p:nvPicPr>
          <p:cNvPr id="266" name="Google Shape;266;p41"/>
          <p:cNvPicPr preferRelativeResize="0"/>
          <p:nvPr/>
        </p:nvPicPr>
        <p:blipFill>
          <a:blip r:embed="rId5">
            <a:alphaModFix/>
          </a:blip>
          <a:stretch>
            <a:fillRect/>
          </a:stretch>
        </p:blipFill>
        <p:spPr>
          <a:xfrm>
            <a:off x="2875363" y="1904825"/>
            <a:ext cx="2047875" cy="2781300"/>
          </a:xfrm>
          <a:prstGeom prst="rect">
            <a:avLst/>
          </a:prstGeom>
          <a:noFill/>
          <a:ln>
            <a:noFill/>
          </a:ln>
        </p:spPr>
      </p:pic>
      <p:pic>
        <p:nvPicPr>
          <p:cNvPr id="267" name="Google Shape;267;p41"/>
          <p:cNvPicPr preferRelativeResize="0"/>
          <p:nvPr/>
        </p:nvPicPr>
        <p:blipFill>
          <a:blip r:embed="rId6">
            <a:alphaModFix/>
          </a:blip>
          <a:stretch>
            <a:fillRect/>
          </a:stretch>
        </p:blipFill>
        <p:spPr>
          <a:xfrm>
            <a:off x="7407775" y="0"/>
            <a:ext cx="1736225" cy="1618275"/>
          </a:xfrm>
          <a:prstGeom prst="rect">
            <a:avLst/>
          </a:prstGeom>
          <a:noFill/>
          <a:ln>
            <a:noFill/>
          </a:ln>
        </p:spPr>
      </p:pic>
      <p:sp>
        <p:nvSpPr>
          <p:cNvPr id="268" name="Google Shape;268;p4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 with SMOTE Oversampling</a:t>
            </a:r>
            <a:endParaRPr sz="1950" u="sng">
              <a:solidFill>
                <a:srgbClr val="23527C"/>
              </a:solidFill>
              <a:latin typeface="Arial"/>
              <a:ea typeface="Arial"/>
              <a:cs typeface="Arial"/>
              <a:sym typeface="Arial"/>
              <a:hlinkClick r:id="rId3"/>
            </a:endParaRPr>
          </a:p>
          <a:p>
            <a:pPr marL="0" lvl="0" indent="0" algn="l" rtl="0">
              <a:spcBef>
                <a:spcPts val="0"/>
              </a:spcBef>
              <a:spcAft>
                <a:spcPts val="0"/>
              </a:spcAft>
              <a:buNone/>
            </a:pPr>
            <a:endParaRPr/>
          </a:p>
        </p:txBody>
      </p:sp>
      <p:sp>
        <p:nvSpPr>
          <p:cNvPr id="274" name="Google Shape;274;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SMOTE(Synthetic Minority Oversampling Technique)</a:t>
            </a:r>
            <a:endParaRPr sz="1600"/>
          </a:p>
          <a:p>
            <a:pPr marL="457200" lvl="0" indent="-330200" algn="l" rtl="0">
              <a:spcBef>
                <a:spcPts val="0"/>
              </a:spcBef>
              <a:spcAft>
                <a:spcPts val="0"/>
              </a:spcAft>
              <a:buSzPts val="1600"/>
              <a:buChar char="●"/>
            </a:pPr>
            <a:r>
              <a:rPr lang="en-GB" sz="1600"/>
              <a:t>Creates new “Synthetic” Observations.</a:t>
            </a:r>
            <a:endParaRPr sz="1600"/>
          </a:p>
          <a:p>
            <a:pPr marL="457200" lvl="0" indent="-330200" algn="l" rtl="0">
              <a:spcBef>
                <a:spcPts val="0"/>
              </a:spcBef>
              <a:spcAft>
                <a:spcPts val="0"/>
              </a:spcAft>
              <a:buSzPts val="1600"/>
              <a:buChar char="●"/>
            </a:pPr>
            <a:r>
              <a:rPr lang="en-GB" sz="1600"/>
              <a:t>This algorithm is used to address the Class imbalance of the dataset.</a:t>
            </a:r>
            <a:endParaRPr sz="1600"/>
          </a:p>
          <a:p>
            <a:pPr marL="457200" lvl="0" indent="-330200" algn="l" rtl="0">
              <a:spcBef>
                <a:spcPts val="0"/>
              </a:spcBef>
              <a:spcAft>
                <a:spcPts val="0"/>
              </a:spcAft>
              <a:buSzPts val="1600"/>
              <a:buChar char="●"/>
            </a:pPr>
            <a:r>
              <a:rPr lang="en-GB" sz="1600"/>
              <a:t>The main principle of this is to create minority points near the neighbourhood of the feature points this, effectively forces the decision region of the minority class to become more general.</a:t>
            </a:r>
            <a:endParaRPr sz="1600"/>
          </a:p>
        </p:txBody>
      </p:sp>
      <p:pic>
        <p:nvPicPr>
          <p:cNvPr id="275" name="Google Shape;275;p42"/>
          <p:cNvPicPr preferRelativeResize="0"/>
          <p:nvPr/>
        </p:nvPicPr>
        <p:blipFill>
          <a:blip r:embed="rId4">
            <a:alphaModFix/>
          </a:blip>
          <a:stretch>
            <a:fillRect/>
          </a:stretch>
        </p:blipFill>
        <p:spPr>
          <a:xfrm>
            <a:off x="7407775" y="0"/>
            <a:ext cx="1736225" cy="142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SMOTE Algorithm</a:t>
            </a:r>
            <a:endParaRPr/>
          </a:p>
        </p:txBody>
      </p:sp>
      <p:sp>
        <p:nvSpPr>
          <p:cNvPr id="281" name="Google Shape;281;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Identify the feature vector and its nearest neighbourhood</a:t>
            </a:r>
            <a:endParaRPr sz="1600"/>
          </a:p>
          <a:p>
            <a:pPr marL="457200" lvl="0" indent="-330200" algn="l" rtl="0">
              <a:spcBef>
                <a:spcPts val="0"/>
              </a:spcBef>
              <a:spcAft>
                <a:spcPts val="0"/>
              </a:spcAft>
              <a:buSzPts val="1600"/>
              <a:buChar char="●"/>
            </a:pPr>
            <a:r>
              <a:rPr lang="en-GB" sz="1600"/>
              <a:t>Take the difference of the two.</a:t>
            </a:r>
            <a:endParaRPr sz="1600"/>
          </a:p>
          <a:p>
            <a:pPr marL="457200" lvl="0" indent="-330200" algn="l" rtl="0">
              <a:spcBef>
                <a:spcPts val="0"/>
              </a:spcBef>
              <a:spcAft>
                <a:spcPts val="0"/>
              </a:spcAft>
              <a:buSzPts val="1600"/>
              <a:buChar char="●"/>
            </a:pPr>
            <a:r>
              <a:rPr lang="en-GB" sz="1600"/>
              <a:t>Multiply the difference with a random number between 0 and 1</a:t>
            </a:r>
            <a:endParaRPr sz="1600"/>
          </a:p>
          <a:p>
            <a:pPr marL="457200" lvl="0" indent="-330200" algn="l" rtl="0">
              <a:spcBef>
                <a:spcPts val="0"/>
              </a:spcBef>
              <a:spcAft>
                <a:spcPts val="0"/>
              </a:spcAft>
              <a:buSzPts val="1600"/>
              <a:buChar char="●"/>
            </a:pPr>
            <a:r>
              <a:rPr lang="en-GB" sz="1600"/>
              <a:t>Identify the new point on the line segment by adding the random number to feature vector.</a:t>
            </a:r>
            <a:endParaRPr sz="1600"/>
          </a:p>
          <a:p>
            <a:pPr marL="457200" lvl="0" indent="-330200" algn="l" rtl="0">
              <a:spcBef>
                <a:spcPts val="0"/>
              </a:spcBef>
              <a:spcAft>
                <a:spcPts val="0"/>
              </a:spcAft>
              <a:buSzPts val="1600"/>
              <a:buChar char="●"/>
            </a:pPr>
            <a:r>
              <a:rPr lang="en-GB" sz="1600"/>
              <a:t>Repeat this process for identified feature vectors.</a:t>
            </a:r>
            <a:endParaRPr sz="1600"/>
          </a:p>
        </p:txBody>
      </p:sp>
      <p:pic>
        <p:nvPicPr>
          <p:cNvPr id="282" name="Google Shape;282;p43"/>
          <p:cNvPicPr preferRelativeResize="0"/>
          <p:nvPr/>
        </p:nvPicPr>
        <p:blipFill>
          <a:blip r:embed="rId3">
            <a:alphaModFix/>
          </a:blip>
          <a:stretch>
            <a:fillRect/>
          </a:stretch>
        </p:blipFill>
        <p:spPr>
          <a:xfrm>
            <a:off x="7407775" y="0"/>
            <a:ext cx="1736225" cy="161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a:t>
            </a:r>
            <a:endParaRPr/>
          </a:p>
        </p:txBody>
      </p:sp>
      <p:sp>
        <p:nvSpPr>
          <p:cNvPr id="140" name="Google Shape;140;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To detect  frauds and genuine transactions in the dataset using different models.</a:t>
            </a:r>
            <a:endParaRPr sz="1800"/>
          </a:p>
          <a:p>
            <a:pPr marL="0" lvl="0" indent="0" algn="l" rtl="0">
              <a:spcBef>
                <a:spcPts val="1600"/>
              </a:spcBef>
              <a:spcAft>
                <a:spcPts val="1600"/>
              </a:spcAft>
              <a:buNone/>
            </a:pPr>
            <a:endParaRPr sz="1600"/>
          </a:p>
        </p:txBody>
      </p:sp>
      <p:pic>
        <p:nvPicPr>
          <p:cNvPr id="141" name="Google Shape;141;p26"/>
          <p:cNvPicPr preferRelativeResize="0"/>
          <p:nvPr/>
        </p:nvPicPr>
        <p:blipFill>
          <a:blip r:embed="rId3">
            <a:alphaModFix/>
          </a:blip>
          <a:stretch>
            <a:fillRect/>
          </a:stretch>
        </p:blipFill>
        <p:spPr>
          <a:xfrm>
            <a:off x="7407775" y="0"/>
            <a:ext cx="1736225" cy="1618275"/>
          </a:xfrm>
          <a:prstGeom prst="rect">
            <a:avLst/>
          </a:prstGeom>
          <a:noFill/>
          <a:ln>
            <a:noFill/>
          </a:ln>
        </p:spPr>
      </p:pic>
      <p:sp>
        <p:nvSpPr>
          <p:cNvPr id="142" name="Google Shape;142;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 with SMOTE Results</a:t>
            </a:r>
            <a:endParaRPr/>
          </a:p>
        </p:txBody>
      </p:sp>
      <p:pic>
        <p:nvPicPr>
          <p:cNvPr id="288" name="Google Shape;288;p44"/>
          <p:cNvPicPr preferRelativeResize="0"/>
          <p:nvPr/>
        </p:nvPicPr>
        <p:blipFill>
          <a:blip r:embed="rId3">
            <a:alphaModFix/>
          </a:blip>
          <a:stretch>
            <a:fillRect/>
          </a:stretch>
        </p:blipFill>
        <p:spPr>
          <a:xfrm>
            <a:off x="394150" y="2838875"/>
            <a:ext cx="2343150" cy="1019175"/>
          </a:xfrm>
          <a:prstGeom prst="rect">
            <a:avLst/>
          </a:prstGeom>
          <a:noFill/>
          <a:ln>
            <a:noFill/>
          </a:ln>
        </p:spPr>
      </p:pic>
      <p:pic>
        <p:nvPicPr>
          <p:cNvPr id="289" name="Google Shape;289;p44"/>
          <p:cNvPicPr preferRelativeResize="0"/>
          <p:nvPr/>
        </p:nvPicPr>
        <p:blipFill>
          <a:blip r:embed="rId4">
            <a:alphaModFix/>
          </a:blip>
          <a:stretch>
            <a:fillRect/>
          </a:stretch>
        </p:blipFill>
        <p:spPr>
          <a:xfrm>
            <a:off x="5871050" y="1936650"/>
            <a:ext cx="3272950" cy="2984849"/>
          </a:xfrm>
          <a:prstGeom prst="rect">
            <a:avLst/>
          </a:prstGeom>
          <a:noFill/>
          <a:ln>
            <a:noFill/>
          </a:ln>
        </p:spPr>
      </p:pic>
      <p:pic>
        <p:nvPicPr>
          <p:cNvPr id="290" name="Google Shape;290;p44"/>
          <p:cNvPicPr preferRelativeResize="0"/>
          <p:nvPr/>
        </p:nvPicPr>
        <p:blipFill>
          <a:blip r:embed="rId5">
            <a:alphaModFix/>
          </a:blip>
          <a:stretch>
            <a:fillRect/>
          </a:stretch>
        </p:blipFill>
        <p:spPr>
          <a:xfrm>
            <a:off x="3404073" y="2178288"/>
            <a:ext cx="1800225" cy="2743200"/>
          </a:xfrm>
          <a:prstGeom prst="rect">
            <a:avLst/>
          </a:prstGeom>
          <a:noFill/>
          <a:ln>
            <a:noFill/>
          </a:ln>
        </p:spPr>
      </p:pic>
      <p:sp>
        <p:nvSpPr>
          <p:cNvPr id="291" name="Google Shape;291;p44"/>
          <p:cNvSpPr txBox="1"/>
          <p:nvPr/>
        </p:nvSpPr>
        <p:spPr>
          <a:xfrm>
            <a:off x="819375" y="1972850"/>
            <a:ext cx="162510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test size of 0.35</a:t>
            </a:r>
            <a:endParaRPr b="1"/>
          </a:p>
        </p:txBody>
      </p:sp>
      <p:pic>
        <p:nvPicPr>
          <p:cNvPr id="292" name="Google Shape;292;p44"/>
          <p:cNvPicPr preferRelativeResize="0"/>
          <p:nvPr/>
        </p:nvPicPr>
        <p:blipFill>
          <a:blip r:embed="rId6">
            <a:alphaModFix/>
          </a:blip>
          <a:stretch>
            <a:fillRect/>
          </a:stretch>
        </p:blipFill>
        <p:spPr>
          <a:xfrm>
            <a:off x="7407775" y="0"/>
            <a:ext cx="1736225" cy="16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p:nvPr/>
        </p:nvSpPr>
        <p:spPr>
          <a:xfrm>
            <a:off x="819375" y="1972850"/>
            <a:ext cx="162510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test size of 0.10</a:t>
            </a:r>
            <a:endParaRPr b="1"/>
          </a:p>
        </p:txBody>
      </p:sp>
      <p:pic>
        <p:nvPicPr>
          <p:cNvPr id="298" name="Google Shape;298;p45"/>
          <p:cNvPicPr preferRelativeResize="0"/>
          <p:nvPr/>
        </p:nvPicPr>
        <p:blipFill>
          <a:blip r:embed="rId3">
            <a:alphaModFix/>
          </a:blip>
          <a:stretch>
            <a:fillRect/>
          </a:stretch>
        </p:blipFill>
        <p:spPr>
          <a:xfrm>
            <a:off x="353825" y="2912525"/>
            <a:ext cx="2276475" cy="1038225"/>
          </a:xfrm>
          <a:prstGeom prst="rect">
            <a:avLst/>
          </a:prstGeom>
          <a:noFill/>
          <a:ln>
            <a:noFill/>
          </a:ln>
        </p:spPr>
      </p:pic>
      <p:pic>
        <p:nvPicPr>
          <p:cNvPr id="299" name="Google Shape;299;p45"/>
          <p:cNvPicPr preferRelativeResize="0"/>
          <p:nvPr/>
        </p:nvPicPr>
        <p:blipFill>
          <a:blip r:embed="rId4">
            <a:alphaModFix/>
          </a:blip>
          <a:stretch>
            <a:fillRect/>
          </a:stretch>
        </p:blipFill>
        <p:spPr>
          <a:xfrm>
            <a:off x="5495450" y="1939213"/>
            <a:ext cx="3405949" cy="2984850"/>
          </a:xfrm>
          <a:prstGeom prst="rect">
            <a:avLst/>
          </a:prstGeom>
          <a:noFill/>
          <a:ln>
            <a:noFill/>
          </a:ln>
        </p:spPr>
      </p:pic>
      <p:pic>
        <p:nvPicPr>
          <p:cNvPr id="300" name="Google Shape;300;p45"/>
          <p:cNvPicPr preferRelativeResize="0"/>
          <p:nvPr/>
        </p:nvPicPr>
        <p:blipFill>
          <a:blip r:embed="rId5">
            <a:alphaModFix/>
          </a:blip>
          <a:stretch>
            <a:fillRect/>
          </a:stretch>
        </p:blipFill>
        <p:spPr>
          <a:xfrm>
            <a:off x="3252750" y="2069563"/>
            <a:ext cx="1800225" cy="2724150"/>
          </a:xfrm>
          <a:prstGeom prst="rect">
            <a:avLst/>
          </a:prstGeom>
          <a:noFill/>
          <a:ln>
            <a:noFill/>
          </a:ln>
        </p:spPr>
      </p:pic>
      <p:pic>
        <p:nvPicPr>
          <p:cNvPr id="301" name="Google Shape;301;p45"/>
          <p:cNvPicPr preferRelativeResize="0"/>
          <p:nvPr/>
        </p:nvPicPr>
        <p:blipFill>
          <a:blip r:embed="rId6">
            <a:alphaModFix/>
          </a:blip>
          <a:stretch>
            <a:fillRect/>
          </a:stretch>
        </p:blipFill>
        <p:spPr>
          <a:xfrm>
            <a:off x="7407775" y="0"/>
            <a:ext cx="1736225" cy="161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p:nvPr/>
        </p:nvSpPr>
        <p:spPr>
          <a:xfrm>
            <a:off x="819375" y="1972850"/>
            <a:ext cx="1625100" cy="74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test size of 0.25</a:t>
            </a:r>
            <a:endParaRPr b="1"/>
          </a:p>
        </p:txBody>
      </p:sp>
      <p:pic>
        <p:nvPicPr>
          <p:cNvPr id="307" name="Google Shape;307;p46"/>
          <p:cNvPicPr preferRelativeResize="0"/>
          <p:nvPr/>
        </p:nvPicPr>
        <p:blipFill>
          <a:blip r:embed="rId3">
            <a:alphaModFix/>
          </a:blip>
          <a:stretch>
            <a:fillRect/>
          </a:stretch>
        </p:blipFill>
        <p:spPr>
          <a:xfrm>
            <a:off x="729450" y="2952825"/>
            <a:ext cx="2324100" cy="1019175"/>
          </a:xfrm>
          <a:prstGeom prst="rect">
            <a:avLst/>
          </a:prstGeom>
          <a:noFill/>
          <a:ln>
            <a:noFill/>
          </a:ln>
        </p:spPr>
      </p:pic>
      <p:pic>
        <p:nvPicPr>
          <p:cNvPr id="308" name="Google Shape;308;p46"/>
          <p:cNvPicPr preferRelativeResize="0"/>
          <p:nvPr/>
        </p:nvPicPr>
        <p:blipFill>
          <a:blip r:embed="rId4">
            <a:alphaModFix/>
          </a:blip>
          <a:stretch>
            <a:fillRect/>
          </a:stretch>
        </p:blipFill>
        <p:spPr>
          <a:xfrm>
            <a:off x="5569525" y="1969988"/>
            <a:ext cx="3373374" cy="2984850"/>
          </a:xfrm>
          <a:prstGeom prst="rect">
            <a:avLst/>
          </a:prstGeom>
          <a:noFill/>
          <a:ln>
            <a:noFill/>
          </a:ln>
        </p:spPr>
      </p:pic>
      <p:pic>
        <p:nvPicPr>
          <p:cNvPr id="309" name="Google Shape;309;p46"/>
          <p:cNvPicPr preferRelativeResize="0"/>
          <p:nvPr/>
        </p:nvPicPr>
        <p:blipFill>
          <a:blip r:embed="rId5">
            <a:alphaModFix/>
          </a:blip>
          <a:stretch>
            <a:fillRect/>
          </a:stretch>
        </p:blipFill>
        <p:spPr>
          <a:xfrm>
            <a:off x="3461125" y="2086050"/>
            <a:ext cx="1876425" cy="2752725"/>
          </a:xfrm>
          <a:prstGeom prst="rect">
            <a:avLst/>
          </a:prstGeom>
          <a:noFill/>
          <a:ln>
            <a:noFill/>
          </a:ln>
        </p:spPr>
      </p:pic>
      <p:pic>
        <p:nvPicPr>
          <p:cNvPr id="310" name="Google Shape;310;p46"/>
          <p:cNvPicPr preferRelativeResize="0"/>
          <p:nvPr/>
        </p:nvPicPr>
        <p:blipFill>
          <a:blip r:embed="rId6">
            <a:alphaModFix/>
          </a:blip>
          <a:stretch>
            <a:fillRect/>
          </a:stretch>
        </p:blipFill>
        <p:spPr>
          <a:xfrm>
            <a:off x="7407775" y="0"/>
            <a:ext cx="1736225" cy="161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xfrm>
            <a:off x="595175" y="593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Comparison of Results</a:t>
            </a:r>
            <a:endParaRPr/>
          </a:p>
        </p:txBody>
      </p:sp>
      <p:graphicFrame>
        <p:nvGraphicFramePr>
          <p:cNvPr id="316" name="Google Shape;316;p47"/>
          <p:cNvGraphicFramePr/>
          <p:nvPr/>
        </p:nvGraphicFramePr>
        <p:xfrm>
          <a:off x="595175" y="1449625"/>
          <a:ext cx="3000000" cy="3000000"/>
        </p:xfrm>
        <a:graphic>
          <a:graphicData uri="http://schemas.openxmlformats.org/drawingml/2006/table">
            <a:tbl>
              <a:tblPr>
                <a:noFill/>
                <a:tableStyleId>{D2A30CFA-11AF-4D96-876A-66C1D6D7150B}</a:tableStyleId>
              </a:tblPr>
              <a:tblGrid>
                <a:gridCol w="1685625">
                  <a:extLst>
                    <a:ext uri="{9D8B030D-6E8A-4147-A177-3AD203B41FA5}">
                      <a16:colId xmlns:a16="http://schemas.microsoft.com/office/drawing/2014/main" val="20000"/>
                    </a:ext>
                  </a:extLst>
                </a:gridCol>
                <a:gridCol w="1685625">
                  <a:extLst>
                    <a:ext uri="{9D8B030D-6E8A-4147-A177-3AD203B41FA5}">
                      <a16:colId xmlns:a16="http://schemas.microsoft.com/office/drawing/2014/main" val="20001"/>
                    </a:ext>
                  </a:extLst>
                </a:gridCol>
                <a:gridCol w="1685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t>              Alogirithm</a:t>
                      </a:r>
                      <a:endParaRPr/>
                    </a:p>
                    <a:p>
                      <a:pPr marL="0" lvl="0" indent="0" algn="l" rtl="0">
                        <a:spcBef>
                          <a:spcPts val="0"/>
                        </a:spcBef>
                        <a:spcAft>
                          <a:spcPts val="0"/>
                        </a:spcAft>
                        <a:buNone/>
                      </a:pPr>
                      <a:endParaRPr/>
                    </a:p>
                    <a:p>
                      <a:pPr marL="0" lvl="0" indent="0" algn="l" rtl="0">
                        <a:spcBef>
                          <a:spcPts val="0"/>
                        </a:spcBef>
                        <a:spcAft>
                          <a:spcPts val="0"/>
                        </a:spcAft>
                        <a:buNone/>
                      </a:pPr>
                      <a:r>
                        <a:rPr lang="en-GB"/>
                        <a:t>Metric</a:t>
                      </a:r>
                      <a:endParaRPr/>
                    </a:p>
                  </a:txBody>
                  <a:tcPr marL="91425" marR="91425" marT="91425" marB="91425"/>
                </a:tc>
                <a:tc>
                  <a:txBody>
                    <a:bodyPr/>
                    <a:lstStyle/>
                    <a:p>
                      <a:pPr marL="0" lvl="0" indent="0" algn="l" rtl="0">
                        <a:spcBef>
                          <a:spcPts val="0"/>
                        </a:spcBef>
                        <a:spcAft>
                          <a:spcPts val="0"/>
                        </a:spcAft>
                        <a:buNone/>
                      </a:pPr>
                      <a:r>
                        <a:rPr lang="en-GB"/>
                        <a:t>Logistic Regression</a:t>
                      </a:r>
                      <a:endParaRPr/>
                    </a:p>
                  </a:txBody>
                  <a:tcPr marL="91425" marR="91425" marT="91425" marB="91425"/>
                </a:tc>
                <a:tc>
                  <a:txBody>
                    <a:bodyPr/>
                    <a:lstStyle/>
                    <a:p>
                      <a:pPr marL="0" lvl="0" indent="0" algn="l" rtl="0">
                        <a:spcBef>
                          <a:spcPts val="0"/>
                        </a:spcBef>
                        <a:spcAft>
                          <a:spcPts val="0"/>
                        </a:spcAft>
                        <a:buNone/>
                      </a:pPr>
                      <a:r>
                        <a:rPr lang="en-GB"/>
                        <a:t>Logistic Regression with SMOTE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TPR</a:t>
                      </a:r>
                      <a:endParaRPr/>
                    </a:p>
                  </a:txBody>
                  <a:tcPr marL="91425" marR="91425" marT="91425" marB="91425"/>
                </a:tc>
                <a:tc>
                  <a:txBody>
                    <a:bodyPr/>
                    <a:lstStyle/>
                    <a:p>
                      <a:pPr marL="0" lvl="0" indent="0" algn="l" rtl="0">
                        <a:spcBef>
                          <a:spcPts val="0"/>
                        </a:spcBef>
                        <a:spcAft>
                          <a:spcPts val="0"/>
                        </a:spcAft>
                        <a:buNone/>
                      </a:pPr>
                      <a:r>
                        <a:rPr lang="en-GB"/>
                        <a:t>0.5219</a:t>
                      </a:r>
                      <a:endParaRPr/>
                    </a:p>
                  </a:txBody>
                  <a:tcPr marL="91425" marR="91425" marT="91425" marB="91425"/>
                </a:tc>
                <a:tc>
                  <a:txBody>
                    <a:bodyPr/>
                    <a:lstStyle/>
                    <a:p>
                      <a:pPr marL="0" lvl="0" indent="0" algn="l" rtl="0">
                        <a:spcBef>
                          <a:spcPts val="0"/>
                        </a:spcBef>
                        <a:spcAft>
                          <a:spcPts val="0"/>
                        </a:spcAft>
                        <a:buNone/>
                      </a:pPr>
                      <a:r>
                        <a:rPr lang="en-GB"/>
                        <a:t>0.851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Accuracy</a:t>
                      </a:r>
                      <a:endParaRPr/>
                    </a:p>
                  </a:txBody>
                  <a:tcPr marL="91425" marR="91425" marT="91425" marB="91425"/>
                </a:tc>
                <a:tc>
                  <a:txBody>
                    <a:bodyPr/>
                    <a:lstStyle/>
                    <a:p>
                      <a:pPr marL="0" lvl="0" indent="0" algn="l" rtl="0">
                        <a:spcBef>
                          <a:spcPts val="0"/>
                        </a:spcBef>
                        <a:spcAft>
                          <a:spcPts val="0"/>
                        </a:spcAft>
                        <a:buNone/>
                      </a:pPr>
                      <a:r>
                        <a:rPr lang="en-GB"/>
                        <a:t>0.9987</a:t>
                      </a:r>
                      <a:endParaRPr/>
                    </a:p>
                  </a:txBody>
                  <a:tcPr marL="91425" marR="91425" marT="91425" marB="91425"/>
                </a:tc>
                <a:tc>
                  <a:txBody>
                    <a:bodyPr/>
                    <a:lstStyle/>
                    <a:p>
                      <a:pPr marL="0" lvl="0" indent="0" algn="l" rtl="0">
                        <a:spcBef>
                          <a:spcPts val="0"/>
                        </a:spcBef>
                        <a:spcAft>
                          <a:spcPts val="0"/>
                        </a:spcAft>
                        <a:buNone/>
                      </a:pPr>
                      <a:r>
                        <a:rPr lang="en-GB"/>
                        <a:t>0.98529</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17" name="Google Shape;317;p47"/>
          <p:cNvGraphicFramePr/>
          <p:nvPr/>
        </p:nvGraphicFramePr>
        <p:xfrm>
          <a:off x="3307925" y="3192300"/>
          <a:ext cx="3000000" cy="3000000"/>
        </p:xfrm>
        <a:graphic>
          <a:graphicData uri="http://schemas.openxmlformats.org/drawingml/2006/table">
            <a:tbl>
              <a:tblPr>
                <a:noFill/>
                <a:tableStyleId>{D2A30CFA-11AF-4D96-876A-66C1D6D7150B}</a:tableStyleId>
              </a:tblPr>
              <a:tblGrid>
                <a:gridCol w="1685625">
                  <a:extLst>
                    <a:ext uri="{9D8B030D-6E8A-4147-A177-3AD203B41FA5}">
                      <a16:colId xmlns:a16="http://schemas.microsoft.com/office/drawing/2014/main" val="20000"/>
                    </a:ext>
                  </a:extLst>
                </a:gridCol>
                <a:gridCol w="1685625">
                  <a:extLst>
                    <a:ext uri="{9D8B030D-6E8A-4147-A177-3AD203B41FA5}">
                      <a16:colId xmlns:a16="http://schemas.microsoft.com/office/drawing/2014/main" val="20001"/>
                    </a:ext>
                  </a:extLst>
                </a:gridCol>
                <a:gridCol w="1685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t>              Alogirithm</a:t>
                      </a:r>
                      <a:endParaRPr/>
                    </a:p>
                    <a:p>
                      <a:pPr marL="0" lvl="0" indent="0" algn="l" rtl="0">
                        <a:spcBef>
                          <a:spcPts val="0"/>
                        </a:spcBef>
                        <a:spcAft>
                          <a:spcPts val="0"/>
                        </a:spcAft>
                        <a:buNone/>
                      </a:pPr>
                      <a:endParaRPr/>
                    </a:p>
                    <a:p>
                      <a:pPr marL="0" lvl="0" indent="0" algn="l" rtl="0">
                        <a:spcBef>
                          <a:spcPts val="0"/>
                        </a:spcBef>
                        <a:spcAft>
                          <a:spcPts val="0"/>
                        </a:spcAft>
                        <a:buNone/>
                      </a:pPr>
                      <a:r>
                        <a:rPr lang="en-GB"/>
                        <a:t>Metric</a:t>
                      </a:r>
                      <a:endParaRPr/>
                    </a:p>
                  </a:txBody>
                  <a:tcPr marL="91425" marR="91425" marT="91425" marB="91425"/>
                </a:tc>
                <a:tc>
                  <a:txBody>
                    <a:bodyPr/>
                    <a:lstStyle/>
                    <a:p>
                      <a:pPr marL="0" lvl="0" indent="0" algn="l" rtl="0">
                        <a:spcBef>
                          <a:spcPts val="0"/>
                        </a:spcBef>
                        <a:spcAft>
                          <a:spcPts val="0"/>
                        </a:spcAft>
                        <a:buNone/>
                      </a:pPr>
                      <a:r>
                        <a:rPr lang="en-GB"/>
                        <a:t>Logistic Regression</a:t>
                      </a:r>
                      <a:endParaRPr/>
                    </a:p>
                  </a:txBody>
                  <a:tcPr marL="91425" marR="91425" marT="91425" marB="91425"/>
                </a:tc>
                <a:tc>
                  <a:txBody>
                    <a:bodyPr/>
                    <a:lstStyle/>
                    <a:p>
                      <a:pPr marL="0" lvl="0" indent="0" algn="l" rtl="0">
                        <a:spcBef>
                          <a:spcPts val="0"/>
                        </a:spcBef>
                        <a:spcAft>
                          <a:spcPts val="0"/>
                        </a:spcAft>
                        <a:buNone/>
                      </a:pPr>
                      <a:r>
                        <a:rPr lang="en-GB"/>
                        <a:t>Logistic Regression with SMOTE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TPR</a:t>
                      </a:r>
                      <a:endParaRPr/>
                    </a:p>
                  </a:txBody>
                  <a:tcPr marL="91425" marR="91425" marT="91425" marB="91425"/>
                </a:tc>
                <a:tc>
                  <a:txBody>
                    <a:bodyPr/>
                    <a:lstStyle/>
                    <a:p>
                      <a:pPr marL="0" lvl="0" indent="0" algn="l" rtl="0">
                        <a:spcBef>
                          <a:spcPts val="0"/>
                        </a:spcBef>
                        <a:spcAft>
                          <a:spcPts val="0"/>
                        </a:spcAft>
                        <a:buNone/>
                      </a:pPr>
                      <a:r>
                        <a:rPr lang="en-GB"/>
                        <a:t>0.7115</a:t>
                      </a:r>
                      <a:endParaRPr/>
                    </a:p>
                  </a:txBody>
                  <a:tcPr marL="91425" marR="91425" marT="91425" marB="91425"/>
                </a:tc>
                <a:tc>
                  <a:txBody>
                    <a:bodyPr/>
                    <a:lstStyle/>
                    <a:p>
                      <a:pPr marL="0" lvl="0" indent="0" algn="l" rtl="0">
                        <a:spcBef>
                          <a:spcPts val="0"/>
                        </a:spcBef>
                        <a:spcAft>
                          <a:spcPts val="0"/>
                        </a:spcAft>
                        <a:buNone/>
                      </a:pPr>
                      <a:r>
                        <a:rPr lang="en-GB"/>
                        <a:t>0.85148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Accuracy</a:t>
                      </a:r>
                      <a:endParaRPr/>
                    </a:p>
                  </a:txBody>
                  <a:tcPr marL="91425" marR="91425" marT="91425" marB="91425"/>
                </a:tc>
                <a:tc>
                  <a:txBody>
                    <a:bodyPr/>
                    <a:lstStyle/>
                    <a:p>
                      <a:pPr marL="0" lvl="0" indent="0" algn="l" rtl="0">
                        <a:spcBef>
                          <a:spcPts val="0"/>
                        </a:spcBef>
                        <a:spcAft>
                          <a:spcPts val="0"/>
                        </a:spcAft>
                        <a:buNone/>
                      </a:pPr>
                      <a:r>
                        <a:rPr lang="en-GB"/>
                        <a:t>0.99929</a:t>
                      </a:r>
                      <a:endParaRPr/>
                    </a:p>
                  </a:txBody>
                  <a:tcPr marL="91425" marR="91425" marT="91425" marB="91425"/>
                </a:tc>
                <a:tc>
                  <a:txBody>
                    <a:bodyPr/>
                    <a:lstStyle/>
                    <a:p>
                      <a:pPr marL="0" lvl="0" indent="0" algn="l" rtl="0">
                        <a:spcBef>
                          <a:spcPts val="0"/>
                        </a:spcBef>
                        <a:spcAft>
                          <a:spcPts val="0"/>
                        </a:spcAft>
                        <a:buNone/>
                      </a:pPr>
                      <a:r>
                        <a:rPr lang="en-GB"/>
                        <a:t>0.98356</a:t>
                      </a:r>
                      <a:endParaRPr/>
                    </a:p>
                  </a:txBody>
                  <a:tcPr marL="91425" marR="91425" marT="91425" marB="91425"/>
                </a:tc>
                <a:extLst>
                  <a:ext uri="{0D108BD9-81ED-4DB2-BD59-A6C34878D82A}">
                    <a16:rowId xmlns:a16="http://schemas.microsoft.com/office/drawing/2014/main" val="10002"/>
                  </a:ext>
                </a:extLst>
              </a:tr>
            </a:tbl>
          </a:graphicData>
        </a:graphic>
      </p:graphicFrame>
      <p:sp>
        <p:nvSpPr>
          <p:cNvPr id="318" name="Google Shape;318;p47"/>
          <p:cNvSpPr txBox="1"/>
          <p:nvPr/>
        </p:nvSpPr>
        <p:spPr>
          <a:xfrm>
            <a:off x="5949425" y="1941700"/>
            <a:ext cx="1544400" cy="7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test size of 0.35</a:t>
            </a:r>
            <a:endParaRPr b="1"/>
          </a:p>
        </p:txBody>
      </p:sp>
      <p:sp>
        <p:nvSpPr>
          <p:cNvPr id="319" name="Google Shape;319;p47"/>
          <p:cNvSpPr txBox="1"/>
          <p:nvPr/>
        </p:nvSpPr>
        <p:spPr>
          <a:xfrm>
            <a:off x="810600" y="3688100"/>
            <a:ext cx="1544400" cy="7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test size of 0.10</a:t>
            </a:r>
            <a:endParaRPr b="1"/>
          </a:p>
        </p:txBody>
      </p:sp>
      <p:pic>
        <p:nvPicPr>
          <p:cNvPr id="320" name="Google Shape;320;p47"/>
          <p:cNvPicPr preferRelativeResize="0"/>
          <p:nvPr/>
        </p:nvPicPr>
        <p:blipFill>
          <a:blip r:embed="rId3">
            <a:alphaModFix/>
          </a:blip>
          <a:stretch>
            <a:fillRect/>
          </a:stretch>
        </p:blipFill>
        <p:spPr>
          <a:xfrm>
            <a:off x="7407775" y="0"/>
            <a:ext cx="1736225" cy="161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25" name="Google Shape;325;p48"/>
          <p:cNvGraphicFramePr/>
          <p:nvPr/>
        </p:nvGraphicFramePr>
        <p:xfrm>
          <a:off x="595175" y="1449625"/>
          <a:ext cx="3000000" cy="3000000"/>
        </p:xfrm>
        <a:graphic>
          <a:graphicData uri="http://schemas.openxmlformats.org/drawingml/2006/table">
            <a:tbl>
              <a:tblPr>
                <a:noFill/>
                <a:tableStyleId>{D2A30CFA-11AF-4D96-876A-66C1D6D7150B}</a:tableStyleId>
              </a:tblPr>
              <a:tblGrid>
                <a:gridCol w="1685625">
                  <a:extLst>
                    <a:ext uri="{9D8B030D-6E8A-4147-A177-3AD203B41FA5}">
                      <a16:colId xmlns:a16="http://schemas.microsoft.com/office/drawing/2014/main" val="20000"/>
                    </a:ext>
                  </a:extLst>
                </a:gridCol>
                <a:gridCol w="1685625">
                  <a:extLst>
                    <a:ext uri="{9D8B030D-6E8A-4147-A177-3AD203B41FA5}">
                      <a16:colId xmlns:a16="http://schemas.microsoft.com/office/drawing/2014/main" val="20001"/>
                    </a:ext>
                  </a:extLst>
                </a:gridCol>
                <a:gridCol w="1685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t>              Alogirithm</a:t>
                      </a:r>
                      <a:endParaRPr/>
                    </a:p>
                    <a:p>
                      <a:pPr marL="0" lvl="0" indent="0" algn="l" rtl="0">
                        <a:spcBef>
                          <a:spcPts val="0"/>
                        </a:spcBef>
                        <a:spcAft>
                          <a:spcPts val="0"/>
                        </a:spcAft>
                        <a:buNone/>
                      </a:pPr>
                      <a:endParaRPr/>
                    </a:p>
                    <a:p>
                      <a:pPr marL="0" lvl="0" indent="0" algn="l" rtl="0">
                        <a:spcBef>
                          <a:spcPts val="0"/>
                        </a:spcBef>
                        <a:spcAft>
                          <a:spcPts val="0"/>
                        </a:spcAft>
                        <a:buNone/>
                      </a:pPr>
                      <a:r>
                        <a:rPr lang="en-GB"/>
                        <a:t>Metric</a:t>
                      </a:r>
                      <a:endParaRPr/>
                    </a:p>
                  </a:txBody>
                  <a:tcPr marL="91425" marR="91425" marT="91425" marB="91425"/>
                </a:tc>
                <a:tc>
                  <a:txBody>
                    <a:bodyPr/>
                    <a:lstStyle/>
                    <a:p>
                      <a:pPr marL="0" lvl="0" indent="0" algn="l" rtl="0">
                        <a:spcBef>
                          <a:spcPts val="0"/>
                        </a:spcBef>
                        <a:spcAft>
                          <a:spcPts val="0"/>
                        </a:spcAft>
                        <a:buNone/>
                      </a:pPr>
                      <a:r>
                        <a:rPr lang="en-GB"/>
                        <a:t>Logistic Regression</a:t>
                      </a:r>
                      <a:endParaRPr/>
                    </a:p>
                  </a:txBody>
                  <a:tcPr marL="91425" marR="91425" marT="91425" marB="91425"/>
                </a:tc>
                <a:tc>
                  <a:txBody>
                    <a:bodyPr/>
                    <a:lstStyle/>
                    <a:p>
                      <a:pPr marL="0" lvl="0" indent="0" algn="l" rtl="0">
                        <a:spcBef>
                          <a:spcPts val="0"/>
                        </a:spcBef>
                        <a:spcAft>
                          <a:spcPts val="0"/>
                        </a:spcAft>
                        <a:buNone/>
                      </a:pPr>
                      <a:r>
                        <a:rPr lang="en-GB"/>
                        <a:t>Logistic Regression with SMOTE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TPR</a:t>
                      </a:r>
                      <a:endParaRPr/>
                    </a:p>
                  </a:txBody>
                  <a:tcPr marL="91425" marR="91425" marT="91425" marB="91425"/>
                </a:tc>
                <a:tc>
                  <a:txBody>
                    <a:bodyPr/>
                    <a:lstStyle/>
                    <a:p>
                      <a:pPr marL="0" lvl="0" indent="0" algn="l" rtl="0">
                        <a:spcBef>
                          <a:spcPts val="0"/>
                        </a:spcBef>
                        <a:spcAft>
                          <a:spcPts val="0"/>
                        </a:spcAft>
                        <a:buNone/>
                      </a:pPr>
                      <a:r>
                        <a:rPr lang="en-GB"/>
                        <a:t>0.6218</a:t>
                      </a:r>
                      <a:endParaRPr/>
                    </a:p>
                  </a:txBody>
                  <a:tcPr marL="91425" marR="91425" marT="91425" marB="91425"/>
                </a:tc>
                <a:tc>
                  <a:txBody>
                    <a:bodyPr/>
                    <a:lstStyle/>
                    <a:p>
                      <a:pPr marL="0" lvl="0" indent="0" algn="l" rtl="0">
                        <a:spcBef>
                          <a:spcPts val="0"/>
                        </a:spcBef>
                        <a:spcAft>
                          <a:spcPts val="0"/>
                        </a:spcAft>
                        <a:buNone/>
                      </a:pPr>
                      <a:r>
                        <a:rPr lang="en-GB"/>
                        <a:t>0.84496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Accuracy</a:t>
                      </a:r>
                      <a:endParaRPr/>
                    </a:p>
                  </a:txBody>
                  <a:tcPr marL="91425" marR="91425" marT="91425" marB="91425"/>
                </a:tc>
                <a:tc>
                  <a:txBody>
                    <a:bodyPr/>
                    <a:lstStyle/>
                    <a:p>
                      <a:pPr marL="0" lvl="0" indent="0" algn="l" rtl="0">
                        <a:spcBef>
                          <a:spcPts val="0"/>
                        </a:spcBef>
                        <a:spcAft>
                          <a:spcPts val="0"/>
                        </a:spcAft>
                        <a:buNone/>
                      </a:pPr>
                      <a:r>
                        <a:rPr lang="en-GB"/>
                        <a:t>0.99900</a:t>
                      </a:r>
                      <a:endParaRPr/>
                    </a:p>
                  </a:txBody>
                  <a:tcPr marL="91425" marR="91425" marT="91425" marB="91425"/>
                </a:tc>
                <a:tc>
                  <a:txBody>
                    <a:bodyPr/>
                    <a:lstStyle/>
                    <a:p>
                      <a:pPr marL="0" lvl="0" indent="0" algn="l" rtl="0">
                        <a:spcBef>
                          <a:spcPts val="0"/>
                        </a:spcBef>
                        <a:spcAft>
                          <a:spcPts val="0"/>
                        </a:spcAft>
                        <a:buNone/>
                      </a:pPr>
                      <a:r>
                        <a:rPr lang="en-GB"/>
                        <a:t>0.9867</a:t>
                      </a:r>
                      <a:endParaRPr/>
                    </a:p>
                  </a:txBody>
                  <a:tcPr marL="91425" marR="91425" marT="91425" marB="91425"/>
                </a:tc>
                <a:extLst>
                  <a:ext uri="{0D108BD9-81ED-4DB2-BD59-A6C34878D82A}">
                    <a16:rowId xmlns:a16="http://schemas.microsoft.com/office/drawing/2014/main" val="10002"/>
                  </a:ext>
                </a:extLst>
              </a:tr>
            </a:tbl>
          </a:graphicData>
        </a:graphic>
      </p:graphicFrame>
      <p:sp>
        <p:nvSpPr>
          <p:cNvPr id="326" name="Google Shape;326;p48"/>
          <p:cNvSpPr txBox="1"/>
          <p:nvPr/>
        </p:nvSpPr>
        <p:spPr>
          <a:xfrm>
            <a:off x="6370425" y="1781100"/>
            <a:ext cx="1544400" cy="7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For test size of 0.25</a:t>
            </a:r>
            <a:endParaRPr b="1"/>
          </a:p>
        </p:txBody>
      </p:sp>
      <p:pic>
        <p:nvPicPr>
          <p:cNvPr id="327" name="Google Shape;327;p48"/>
          <p:cNvPicPr preferRelativeResize="0"/>
          <p:nvPr/>
        </p:nvPicPr>
        <p:blipFill>
          <a:blip r:embed="rId3">
            <a:alphaModFix/>
          </a:blip>
          <a:stretch>
            <a:fillRect/>
          </a:stretch>
        </p:blipFill>
        <p:spPr>
          <a:xfrm>
            <a:off x="7407775" y="0"/>
            <a:ext cx="1736225" cy="161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333" name="Google Shape;333;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Based on the Comparisons the Logistic Regression with SMOTE Oversampling gives with higher True Positive Rate at the cost of Precision value.</a:t>
            </a:r>
            <a:endParaRPr sz="1600"/>
          </a:p>
          <a:p>
            <a:pPr marL="457200" lvl="0" indent="-330200" algn="l" rtl="0">
              <a:spcBef>
                <a:spcPts val="0"/>
              </a:spcBef>
              <a:spcAft>
                <a:spcPts val="0"/>
              </a:spcAft>
              <a:buSzPts val="1600"/>
              <a:buChar char="●"/>
            </a:pPr>
            <a:r>
              <a:rPr lang="en-GB" sz="1600"/>
              <a:t>So Balancing the dataset would be the optimal proceeding.</a:t>
            </a:r>
            <a:endParaRPr sz="1600"/>
          </a:p>
        </p:txBody>
      </p:sp>
      <p:pic>
        <p:nvPicPr>
          <p:cNvPr id="334" name="Google Shape;334;p49"/>
          <p:cNvPicPr preferRelativeResize="0"/>
          <p:nvPr/>
        </p:nvPicPr>
        <p:blipFill>
          <a:blip r:embed="rId3">
            <a:alphaModFix/>
          </a:blip>
          <a:stretch>
            <a:fillRect/>
          </a:stretch>
        </p:blipFill>
        <p:spPr>
          <a:xfrm>
            <a:off x="7407775" y="0"/>
            <a:ext cx="1736225" cy="161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148" name="Google Shape;148;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800"/>
              <a:t>The number of people transacting online is increased due to digitalisation in the recent past.</a:t>
            </a:r>
            <a:endParaRPr sz="1800"/>
          </a:p>
          <a:p>
            <a:pPr marL="457200" lvl="0" indent="-342900" algn="l" rtl="0">
              <a:spcBef>
                <a:spcPts val="0"/>
              </a:spcBef>
              <a:spcAft>
                <a:spcPts val="0"/>
              </a:spcAft>
              <a:buSzPts val="1800"/>
              <a:buChar char="●"/>
            </a:pPr>
            <a:r>
              <a:rPr lang="en-GB" sz="1800"/>
              <a:t>This provides opportunity for the hackers to invade and loot people’s money</a:t>
            </a:r>
            <a:endParaRPr sz="1800"/>
          </a:p>
          <a:p>
            <a:pPr marL="457200" lvl="0" indent="-342900" algn="l" rtl="0">
              <a:spcBef>
                <a:spcPts val="0"/>
              </a:spcBef>
              <a:spcAft>
                <a:spcPts val="0"/>
              </a:spcAft>
              <a:buSzPts val="1800"/>
              <a:buChar char="●"/>
            </a:pPr>
            <a:r>
              <a:rPr lang="en-GB" sz="1800"/>
              <a:t>In Order to curb this menace , FDS(Fraud detection systems) play a major role .</a:t>
            </a:r>
            <a:endParaRPr sz="1800"/>
          </a:p>
        </p:txBody>
      </p:sp>
      <p:pic>
        <p:nvPicPr>
          <p:cNvPr id="149" name="Google Shape;149;p27"/>
          <p:cNvPicPr preferRelativeResize="0"/>
          <p:nvPr/>
        </p:nvPicPr>
        <p:blipFill>
          <a:blip r:embed="rId3">
            <a:alphaModFix/>
          </a:blip>
          <a:stretch>
            <a:fillRect/>
          </a:stretch>
        </p:blipFill>
        <p:spPr>
          <a:xfrm>
            <a:off x="7407775" y="0"/>
            <a:ext cx="1736225" cy="1618275"/>
          </a:xfrm>
          <a:prstGeom prst="rect">
            <a:avLst/>
          </a:prstGeom>
          <a:noFill/>
          <a:ln>
            <a:noFill/>
          </a:ln>
        </p:spPr>
      </p:pic>
      <p:sp>
        <p:nvSpPr>
          <p:cNvPr id="150" name="Google Shape;150;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a:t>
            </a:r>
            <a:endParaRPr/>
          </a:p>
        </p:txBody>
      </p:sp>
      <p:sp>
        <p:nvSpPr>
          <p:cNvPr id="156" name="Google Shape;156;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solidFill>
                  <a:srgbClr val="000000"/>
                </a:solidFill>
                <a:highlight>
                  <a:srgbClr val="FFFFFF"/>
                </a:highlight>
                <a:latin typeface="Arial"/>
                <a:ea typeface="Arial"/>
                <a:cs typeface="Arial"/>
                <a:sym typeface="Arial"/>
              </a:rPr>
              <a:t>The datasets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endParaRPr sz="1600">
              <a:solidFill>
                <a:srgbClr val="000000"/>
              </a:solidFill>
              <a:highlight>
                <a:srgbClr val="FFFFFF"/>
              </a:highlight>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GB" sz="1600">
                <a:solidFill>
                  <a:srgbClr val="000000"/>
                </a:solidFill>
                <a:highlight>
                  <a:srgbClr val="FFFFFF"/>
                </a:highlight>
                <a:latin typeface="Arial"/>
                <a:ea typeface="Arial"/>
                <a:cs typeface="Arial"/>
                <a:sym typeface="Arial"/>
              </a:rPr>
              <a:t>The dataset has been collected and analysed during a research collaboration of Worldline and the Machine Learning Group (</a:t>
            </a:r>
            <a:r>
              <a:rPr lang="en-GB" sz="1600" u="sng">
                <a:solidFill>
                  <a:srgbClr val="008ABC"/>
                </a:solidFill>
                <a:highlight>
                  <a:srgbClr val="FFFFFF"/>
                </a:highlight>
                <a:latin typeface="Arial"/>
                <a:ea typeface="Arial"/>
                <a:cs typeface="Arial"/>
                <a:sym typeface="Arial"/>
                <a:hlinkClick r:id="rId3"/>
              </a:rPr>
              <a:t>http://mlg.ulb.ac.be</a:t>
            </a:r>
            <a:r>
              <a:rPr lang="en-GB" sz="1600">
                <a:solidFill>
                  <a:srgbClr val="000000"/>
                </a:solidFill>
                <a:highlight>
                  <a:srgbClr val="FFFFFF"/>
                </a:highlight>
                <a:latin typeface="Arial"/>
                <a:ea typeface="Arial"/>
                <a:cs typeface="Arial"/>
                <a:sym typeface="Arial"/>
              </a:rPr>
              <a:t>) of ULB (Université Libre de Bruxelles) on big data mining and fraud detection. </a:t>
            </a:r>
            <a:endParaRPr sz="1600">
              <a:solidFill>
                <a:srgbClr val="000000"/>
              </a:solidFill>
              <a:highlight>
                <a:srgbClr val="FFFFFF"/>
              </a:highlight>
              <a:latin typeface="Arial"/>
              <a:ea typeface="Arial"/>
              <a:cs typeface="Arial"/>
              <a:sym typeface="Arial"/>
            </a:endParaRPr>
          </a:p>
        </p:txBody>
      </p:sp>
      <p:pic>
        <p:nvPicPr>
          <p:cNvPr id="157" name="Google Shape;157;p28"/>
          <p:cNvPicPr preferRelativeResize="0"/>
          <p:nvPr/>
        </p:nvPicPr>
        <p:blipFill>
          <a:blip r:embed="rId4">
            <a:alphaModFix/>
          </a:blip>
          <a:stretch>
            <a:fillRect/>
          </a:stretch>
        </p:blipFill>
        <p:spPr>
          <a:xfrm>
            <a:off x="7407775" y="0"/>
            <a:ext cx="1736225" cy="1618275"/>
          </a:xfrm>
          <a:prstGeom prst="rect">
            <a:avLst/>
          </a:prstGeom>
          <a:noFill/>
          <a:ln>
            <a:noFill/>
          </a:ln>
        </p:spPr>
      </p:pic>
      <p:sp>
        <p:nvSpPr>
          <p:cNvPr id="158" name="Google Shape;158;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body" idx="1"/>
          </p:nvPr>
        </p:nvSpPr>
        <p:spPr>
          <a:xfrm>
            <a:off x="727650" y="1712450"/>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solidFill>
                  <a:srgbClr val="000000"/>
                </a:solidFill>
                <a:highlight>
                  <a:srgbClr val="FFFFFF"/>
                </a:highlight>
                <a:latin typeface="Arial"/>
                <a:ea typeface="Arial"/>
                <a:cs typeface="Arial"/>
                <a:sym typeface="Arial"/>
              </a:rPr>
              <a:t>It contains only numeric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example-dependant cost-sensitive learning. Feature 'Class' is the response variable and it takes value 1 in case of fraud and 0 otherwise.</a:t>
            </a:r>
            <a:endParaRPr sz="1600"/>
          </a:p>
        </p:txBody>
      </p:sp>
      <p:pic>
        <p:nvPicPr>
          <p:cNvPr id="164" name="Google Shape;164;p29"/>
          <p:cNvPicPr preferRelativeResize="0"/>
          <p:nvPr/>
        </p:nvPicPr>
        <p:blipFill>
          <a:blip r:embed="rId3">
            <a:alphaModFix/>
          </a:blip>
          <a:stretch>
            <a:fillRect/>
          </a:stretch>
        </p:blipFill>
        <p:spPr>
          <a:xfrm>
            <a:off x="7407775" y="0"/>
            <a:ext cx="1736225" cy="1618275"/>
          </a:xfrm>
          <a:prstGeom prst="rect">
            <a:avLst/>
          </a:prstGeom>
          <a:noFill/>
          <a:ln>
            <a:noFill/>
          </a:ln>
        </p:spPr>
      </p:pic>
      <p:sp>
        <p:nvSpPr>
          <p:cNvPr id="165" name="Google Shape;165;p2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Workflow</a:t>
            </a:r>
            <a:endParaRPr/>
          </a:p>
        </p:txBody>
      </p:sp>
      <p:sp>
        <p:nvSpPr>
          <p:cNvPr id="171" name="Google Shape;171;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In order to detect the fraud and genuine transactions we used the following methods</a:t>
            </a:r>
            <a:endParaRPr sz="1800"/>
          </a:p>
          <a:p>
            <a:pPr marL="457200" lvl="0" indent="-342900" algn="l" rtl="0">
              <a:spcBef>
                <a:spcPts val="1600"/>
              </a:spcBef>
              <a:spcAft>
                <a:spcPts val="0"/>
              </a:spcAft>
              <a:buSzPts val="1800"/>
              <a:buChar char="●"/>
            </a:pPr>
            <a:r>
              <a:rPr lang="en-GB" sz="1800"/>
              <a:t>K Means(Knowledge Purpose)</a:t>
            </a:r>
            <a:endParaRPr sz="1800"/>
          </a:p>
          <a:p>
            <a:pPr marL="457200" lvl="0" indent="-342900" algn="l" rtl="0">
              <a:spcBef>
                <a:spcPts val="0"/>
              </a:spcBef>
              <a:spcAft>
                <a:spcPts val="0"/>
              </a:spcAft>
              <a:buSzPts val="1800"/>
              <a:buChar char="●"/>
            </a:pPr>
            <a:r>
              <a:rPr lang="en-GB" sz="1800"/>
              <a:t>Logistics Regression</a:t>
            </a:r>
            <a:endParaRPr sz="1800"/>
          </a:p>
          <a:p>
            <a:pPr marL="457200" lvl="0" indent="-342900" algn="l" rtl="0">
              <a:spcBef>
                <a:spcPts val="0"/>
              </a:spcBef>
              <a:spcAft>
                <a:spcPts val="0"/>
              </a:spcAft>
              <a:buSzPts val="1800"/>
              <a:buChar char="●"/>
            </a:pPr>
            <a:r>
              <a:rPr lang="en-GB" sz="1800"/>
              <a:t>Logistic Regression with SMOTE oversampling (To be completed..).</a:t>
            </a:r>
            <a:endParaRPr sz="1800"/>
          </a:p>
          <a:p>
            <a:pPr marL="457200" lvl="0" indent="0" algn="l" rtl="0">
              <a:lnSpc>
                <a:spcPct val="100000"/>
              </a:lnSpc>
              <a:spcBef>
                <a:spcPts val="1600"/>
              </a:spcBef>
              <a:spcAft>
                <a:spcPts val="0"/>
              </a:spcAft>
              <a:buNone/>
            </a:pPr>
            <a:endParaRPr sz="1950">
              <a:solidFill>
                <a:srgbClr val="000000"/>
              </a:solidFill>
            </a:endParaRPr>
          </a:p>
          <a:p>
            <a:pPr marL="457200" lvl="0" indent="0" algn="l" rtl="0">
              <a:spcBef>
                <a:spcPts val="0"/>
              </a:spcBef>
              <a:spcAft>
                <a:spcPts val="1600"/>
              </a:spcAft>
              <a:buNone/>
            </a:pPr>
            <a:endParaRPr sz="1800"/>
          </a:p>
        </p:txBody>
      </p:sp>
      <p:pic>
        <p:nvPicPr>
          <p:cNvPr id="172" name="Google Shape;172;p30"/>
          <p:cNvPicPr preferRelativeResize="0"/>
          <p:nvPr/>
        </p:nvPicPr>
        <p:blipFill>
          <a:blip r:embed="rId3">
            <a:alphaModFix/>
          </a:blip>
          <a:stretch>
            <a:fillRect/>
          </a:stretch>
        </p:blipFill>
        <p:spPr>
          <a:xfrm>
            <a:off x="7496875" y="0"/>
            <a:ext cx="1647125" cy="1598675"/>
          </a:xfrm>
          <a:prstGeom prst="rect">
            <a:avLst/>
          </a:prstGeom>
          <a:noFill/>
          <a:ln>
            <a:noFill/>
          </a:ln>
        </p:spPr>
      </p:pic>
      <p:sp>
        <p:nvSpPr>
          <p:cNvPr id="173" name="Google Shape;173;p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729450" y="1258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 Means Model:	</a:t>
            </a:r>
            <a:endParaRPr/>
          </a:p>
          <a:p>
            <a:pPr marL="0" lvl="0" indent="0" algn="l" rtl="0">
              <a:spcBef>
                <a:spcPts val="0"/>
              </a:spcBef>
              <a:spcAft>
                <a:spcPts val="0"/>
              </a:spcAft>
              <a:buNone/>
            </a:pPr>
            <a:endParaRPr/>
          </a:p>
        </p:txBody>
      </p:sp>
      <p:sp>
        <p:nvSpPr>
          <p:cNvPr id="179" name="Google Shape;179;p31"/>
          <p:cNvSpPr txBox="1">
            <a:spLocks noGrp="1"/>
          </p:cNvSpPr>
          <p:nvPr>
            <p:ph type="body" idx="1"/>
          </p:nvPr>
        </p:nvSpPr>
        <p:spPr>
          <a:xfrm>
            <a:off x="729450" y="1860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14B56"/>
              </a:buClr>
              <a:buSzPts val="1600"/>
              <a:buFont typeface="Times New Roman"/>
              <a:buChar char="●"/>
            </a:pPr>
            <a:r>
              <a:rPr lang="en-GB" sz="1600">
                <a:solidFill>
                  <a:srgbClr val="414B56"/>
                </a:solidFill>
                <a:highlight>
                  <a:srgbClr val="FFFFFF"/>
                </a:highlight>
                <a:latin typeface="Times New Roman"/>
                <a:ea typeface="Times New Roman"/>
                <a:cs typeface="Times New Roman"/>
                <a:sym typeface="Times New Roman"/>
              </a:rPr>
              <a:t>k-means is  one of  the simplest unsupervised  learning  algorithms  </a:t>
            </a:r>
            <a:endParaRPr sz="1600">
              <a:solidFill>
                <a:srgbClr val="414B56"/>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414B56"/>
              </a:buClr>
              <a:buSzPts val="1400"/>
              <a:buFont typeface="Times New Roman"/>
              <a:buChar char="●"/>
            </a:pPr>
            <a:r>
              <a:rPr lang="en-GB" sz="1600">
                <a:solidFill>
                  <a:srgbClr val="414B56"/>
                </a:solidFill>
                <a:highlight>
                  <a:srgbClr val="FFFFFF"/>
                </a:highlight>
                <a:latin typeface="Times New Roman"/>
                <a:ea typeface="Times New Roman"/>
                <a:cs typeface="Times New Roman"/>
                <a:sym typeface="Times New Roman"/>
              </a:rPr>
              <a:t>The procedure follows a simple and  easy  way  to classify a given data set  through a certain number of  clusters (assume k clusters) fixed apriori</a:t>
            </a:r>
            <a:r>
              <a:rPr lang="en-GB" sz="1400">
                <a:solidFill>
                  <a:srgbClr val="414B56"/>
                </a:solidFill>
                <a:highlight>
                  <a:srgbClr val="FFFFFF"/>
                </a:highlight>
                <a:latin typeface="Times New Roman"/>
                <a:ea typeface="Times New Roman"/>
                <a:cs typeface="Times New Roman"/>
                <a:sym typeface="Times New Roman"/>
              </a:rPr>
              <a:t>.</a:t>
            </a:r>
            <a:endParaRPr sz="1400">
              <a:solidFill>
                <a:srgbClr val="414B56"/>
              </a:solidFill>
              <a:highlight>
                <a:srgbClr val="FFFFFF"/>
              </a:highlight>
              <a:latin typeface="Times New Roman"/>
              <a:ea typeface="Times New Roman"/>
              <a:cs typeface="Times New Roman"/>
              <a:sym typeface="Times New Roman"/>
            </a:endParaRPr>
          </a:p>
          <a:p>
            <a:pPr marL="457200" lvl="0" indent="0" algn="l" rtl="0">
              <a:spcBef>
                <a:spcPts val="1600"/>
              </a:spcBef>
              <a:spcAft>
                <a:spcPts val="1600"/>
              </a:spcAft>
              <a:buNone/>
            </a:pPr>
            <a:endParaRPr sz="1100">
              <a:solidFill>
                <a:srgbClr val="414B56"/>
              </a:solidFill>
              <a:highlight>
                <a:srgbClr val="FFFFFF"/>
              </a:highlight>
              <a:latin typeface="Times New Roman"/>
              <a:ea typeface="Times New Roman"/>
              <a:cs typeface="Times New Roman"/>
              <a:sym typeface="Times New Roman"/>
            </a:endParaRPr>
          </a:p>
        </p:txBody>
      </p:sp>
      <p:pic>
        <p:nvPicPr>
          <p:cNvPr id="180" name="Google Shape;180;p31"/>
          <p:cNvPicPr preferRelativeResize="0"/>
          <p:nvPr/>
        </p:nvPicPr>
        <p:blipFill>
          <a:blip r:embed="rId3">
            <a:alphaModFix/>
          </a:blip>
          <a:stretch>
            <a:fillRect/>
          </a:stretch>
        </p:blipFill>
        <p:spPr>
          <a:xfrm>
            <a:off x="2010475" y="2877875"/>
            <a:ext cx="4614375" cy="2076450"/>
          </a:xfrm>
          <a:prstGeom prst="rect">
            <a:avLst/>
          </a:prstGeom>
          <a:noFill/>
          <a:ln>
            <a:noFill/>
          </a:ln>
        </p:spPr>
      </p:pic>
      <p:pic>
        <p:nvPicPr>
          <p:cNvPr id="181" name="Google Shape;181;p31"/>
          <p:cNvPicPr preferRelativeResize="0"/>
          <p:nvPr/>
        </p:nvPicPr>
        <p:blipFill>
          <a:blip r:embed="rId4">
            <a:alphaModFix/>
          </a:blip>
          <a:stretch>
            <a:fillRect/>
          </a:stretch>
        </p:blipFill>
        <p:spPr>
          <a:xfrm>
            <a:off x="7407775" y="0"/>
            <a:ext cx="1736225" cy="1618275"/>
          </a:xfrm>
          <a:prstGeom prst="rect">
            <a:avLst/>
          </a:prstGeom>
          <a:noFill/>
          <a:ln>
            <a:noFill/>
          </a:ln>
        </p:spPr>
      </p:pic>
      <p:sp>
        <p:nvSpPr>
          <p:cNvPr id="182" name="Google Shape;182;p3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 Means Algorithm:</a:t>
            </a:r>
            <a:endParaRPr/>
          </a:p>
        </p:txBody>
      </p:sp>
      <p:sp>
        <p:nvSpPr>
          <p:cNvPr id="188" name="Google Shape;188;p32"/>
          <p:cNvSpPr txBox="1">
            <a:spLocks noGrp="1"/>
          </p:cNvSpPr>
          <p:nvPr>
            <p:ph type="body" idx="1"/>
          </p:nvPr>
        </p:nvSpPr>
        <p:spPr>
          <a:xfrm>
            <a:off x="729450" y="1909300"/>
            <a:ext cx="7688700" cy="266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solidFill>
                  <a:srgbClr val="444444"/>
                </a:solidFill>
                <a:highlight>
                  <a:srgbClr val="FFFFFF"/>
                </a:highlight>
                <a:latin typeface="Times New Roman"/>
                <a:ea typeface="Times New Roman"/>
                <a:cs typeface="Times New Roman"/>
                <a:sym typeface="Times New Roman"/>
              </a:rPr>
              <a:t>Let  X = {x</a:t>
            </a:r>
            <a:r>
              <a:rPr lang="en-GB" sz="1400" baseline="-25000">
                <a:solidFill>
                  <a:srgbClr val="444444"/>
                </a:solidFill>
                <a:highlight>
                  <a:srgbClr val="FFFFFF"/>
                </a:highlight>
                <a:latin typeface="Times New Roman"/>
                <a:ea typeface="Times New Roman"/>
                <a:cs typeface="Times New Roman"/>
                <a:sym typeface="Times New Roman"/>
              </a:rPr>
              <a:t>1</a:t>
            </a:r>
            <a:r>
              <a:rPr lang="en-GB" sz="1400">
                <a:solidFill>
                  <a:srgbClr val="444444"/>
                </a:solidFill>
                <a:highlight>
                  <a:srgbClr val="FFFFFF"/>
                </a:highlight>
                <a:latin typeface="Times New Roman"/>
                <a:ea typeface="Times New Roman"/>
                <a:cs typeface="Times New Roman"/>
                <a:sym typeface="Times New Roman"/>
              </a:rPr>
              <a:t>,x</a:t>
            </a:r>
            <a:r>
              <a:rPr lang="en-GB" sz="1400" baseline="-25000">
                <a:solidFill>
                  <a:srgbClr val="444444"/>
                </a:solidFill>
                <a:highlight>
                  <a:srgbClr val="FFFFFF"/>
                </a:highlight>
                <a:latin typeface="Times New Roman"/>
                <a:ea typeface="Times New Roman"/>
                <a:cs typeface="Times New Roman"/>
                <a:sym typeface="Times New Roman"/>
              </a:rPr>
              <a:t>2</a:t>
            </a:r>
            <a:r>
              <a:rPr lang="en-GB" sz="1400">
                <a:solidFill>
                  <a:srgbClr val="444444"/>
                </a:solidFill>
                <a:highlight>
                  <a:srgbClr val="FFFFFF"/>
                </a:highlight>
                <a:latin typeface="Times New Roman"/>
                <a:ea typeface="Times New Roman"/>
                <a:cs typeface="Times New Roman"/>
                <a:sym typeface="Times New Roman"/>
              </a:rPr>
              <a:t>,x</a:t>
            </a:r>
            <a:r>
              <a:rPr lang="en-GB" sz="1400" baseline="-25000">
                <a:solidFill>
                  <a:srgbClr val="444444"/>
                </a:solidFill>
                <a:highlight>
                  <a:srgbClr val="FFFFFF"/>
                </a:highlight>
                <a:latin typeface="Times New Roman"/>
                <a:ea typeface="Times New Roman"/>
                <a:cs typeface="Times New Roman"/>
                <a:sym typeface="Times New Roman"/>
              </a:rPr>
              <a:t>3</a:t>
            </a:r>
            <a:r>
              <a:rPr lang="en-GB" sz="1400">
                <a:solidFill>
                  <a:srgbClr val="444444"/>
                </a:solidFill>
                <a:highlight>
                  <a:srgbClr val="FFFFFF"/>
                </a:highlight>
                <a:latin typeface="Times New Roman"/>
                <a:ea typeface="Times New Roman"/>
                <a:cs typeface="Times New Roman"/>
                <a:sym typeface="Times New Roman"/>
              </a:rPr>
              <a:t>,……..,x</a:t>
            </a:r>
            <a:r>
              <a:rPr lang="en-GB" sz="1400" baseline="-25000">
                <a:solidFill>
                  <a:srgbClr val="444444"/>
                </a:solidFill>
                <a:highlight>
                  <a:srgbClr val="FFFFFF"/>
                </a:highlight>
                <a:latin typeface="Times New Roman"/>
                <a:ea typeface="Times New Roman"/>
                <a:cs typeface="Times New Roman"/>
                <a:sym typeface="Times New Roman"/>
              </a:rPr>
              <a:t>n</a:t>
            </a:r>
            <a:r>
              <a:rPr lang="en-GB" sz="1400">
                <a:solidFill>
                  <a:srgbClr val="444444"/>
                </a:solidFill>
                <a:highlight>
                  <a:srgbClr val="FFFFFF"/>
                </a:highlight>
                <a:latin typeface="Times New Roman"/>
                <a:ea typeface="Times New Roman"/>
                <a:cs typeface="Times New Roman"/>
                <a:sym typeface="Times New Roman"/>
              </a:rPr>
              <a:t>} be the set of data points and V = {v</a:t>
            </a:r>
            <a:r>
              <a:rPr lang="en-GB" sz="1400" baseline="-25000">
                <a:solidFill>
                  <a:srgbClr val="444444"/>
                </a:solidFill>
                <a:highlight>
                  <a:srgbClr val="FFFFFF"/>
                </a:highlight>
                <a:latin typeface="Times New Roman"/>
                <a:ea typeface="Times New Roman"/>
                <a:cs typeface="Times New Roman"/>
                <a:sym typeface="Times New Roman"/>
              </a:rPr>
              <a:t>1</a:t>
            </a:r>
            <a:r>
              <a:rPr lang="en-GB" sz="1400">
                <a:solidFill>
                  <a:srgbClr val="444444"/>
                </a:solidFill>
                <a:highlight>
                  <a:srgbClr val="FFFFFF"/>
                </a:highlight>
                <a:latin typeface="Times New Roman"/>
                <a:ea typeface="Times New Roman"/>
                <a:cs typeface="Times New Roman"/>
                <a:sym typeface="Times New Roman"/>
              </a:rPr>
              <a:t>,v</a:t>
            </a:r>
            <a:r>
              <a:rPr lang="en-GB" sz="1400" baseline="-25000">
                <a:solidFill>
                  <a:srgbClr val="444444"/>
                </a:solidFill>
                <a:highlight>
                  <a:srgbClr val="FFFFFF"/>
                </a:highlight>
                <a:latin typeface="Times New Roman"/>
                <a:ea typeface="Times New Roman"/>
                <a:cs typeface="Times New Roman"/>
                <a:sym typeface="Times New Roman"/>
              </a:rPr>
              <a:t>2</a:t>
            </a:r>
            <a:r>
              <a:rPr lang="en-GB" sz="1400">
                <a:solidFill>
                  <a:srgbClr val="444444"/>
                </a:solidFill>
                <a:highlight>
                  <a:srgbClr val="FFFFFF"/>
                </a:highlight>
                <a:latin typeface="Times New Roman"/>
                <a:ea typeface="Times New Roman"/>
                <a:cs typeface="Times New Roman"/>
                <a:sym typeface="Times New Roman"/>
              </a:rPr>
              <a:t>,…….,v</a:t>
            </a:r>
            <a:r>
              <a:rPr lang="en-GB" sz="1400" baseline="-25000">
                <a:solidFill>
                  <a:srgbClr val="444444"/>
                </a:solidFill>
                <a:highlight>
                  <a:srgbClr val="FFFFFF"/>
                </a:highlight>
                <a:latin typeface="Times New Roman"/>
                <a:ea typeface="Times New Roman"/>
                <a:cs typeface="Times New Roman"/>
                <a:sym typeface="Times New Roman"/>
              </a:rPr>
              <a:t>c</a:t>
            </a:r>
            <a:r>
              <a:rPr lang="en-GB" sz="1400">
                <a:solidFill>
                  <a:srgbClr val="444444"/>
                </a:solidFill>
                <a:highlight>
                  <a:srgbClr val="FFFFFF"/>
                </a:highlight>
                <a:latin typeface="Times New Roman"/>
                <a:ea typeface="Times New Roman"/>
                <a:cs typeface="Times New Roman"/>
                <a:sym typeface="Times New Roman"/>
              </a:rPr>
              <a:t>} be the set of centers.</a:t>
            </a:r>
            <a:endParaRPr sz="1400">
              <a:solidFill>
                <a:srgbClr val="444444"/>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444444"/>
              </a:buClr>
              <a:buSzPts val="1400"/>
              <a:buFont typeface="Times New Roman"/>
              <a:buChar char="●"/>
            </a:pPr>
            <a:r>
              <a:rPr lang="en-GB" sz="1400">
                <a:solidFill>
                  <a:srgbClr val="444444"/>
                </a:solidFill>
                <a:highlight>
                  <a:srgbClr val="FFFFFF"/>
                </a:highlight>
                <a:latin typeface="Times New Roman"/>
                <a:ea typeface="Times New Roman"/>
                <a:cs typeface="Times New Roman"/>
                <a:sym typeface="Times New Roman"/>
              </a:rPr>
              <a:t>Randomly select </a:t>
            </a:r>
            <a:r>
              <a:rPr lang="en-GB" sz="1400" i="1">
                <a:solidFill>
                  <a:srgbClr val="444444"/>
                </a:solidFill>
                <a:highlight>
                  <a:srgbClr val="FFFFFF"/>
                </a:highlight>
                <a:latin typeface="Times New Roman"/>
                <a:ea typeface="Times New Roman"/>
                <a:cs typeface="Times New Roman"/>
                <a:sym typeface="Times New Roman"/>
              </a:rPr>
              <a:t>‘c’</a:t>
            </a:r>
            <a:r>
              <a:rPr lang="en-GB" sz="1400">
                <a:solidFill>
                  <a:srgbClr val="444444"/>
                </a:solidFill>
                <a:highlight>
                  <a:srgbClr val="FFFFFF"/>
                </a:highlight>
                <a:latin typeface="Times New Roman"/>
                <a:ea typeface="Times New Roman"/>
                <a:cs typeface="Times New Roman"/>
                <a:sym typeface="Times New Roman"/>
              </a:rPr>
              <a:t> cluster centers.</a:t>
            </a:r>
            <a:endParaRPr sz="1400">
              <a:solidFill>
                <a:srgbClr val="444444"/>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444444"/>
              </a:buClr>
              <a:buSzPts val="1400"/>
              <a:buFont typeface="Times New Roman"/>
              <a:buChar char="●"/>
            </a:pPr>
            <a:r>
              <a:rPr lang="en-GB" sz="1400">
                <a:solidFill>
                  <a:srgbClr val="444444"/>
                </a:solidFill>
                <a:highlight>
                  <a:srgbClr val="FFFFFF"/>
                </a:highlight>
                <a:latin typeface="Times New Roman"/>
                <a:ea typeface="Times New Roman"/>
                <a:cs typeface="Times New Roman"/>
                <a:sym typeface="Times New Roman"/>
              </a:rPr>
              <a:t>Calculate the distance between each data point and cluster centers.</a:t>
            </a:r>
            <a:endParaRPr sz="1400">
              <a:solidFill>
                <a:srgbClr val="444444"/>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444444"/>
              </a:buClr>
              <a:buSzPts val="1400"/>
              <a:buFont typeface="Times New Roman"/>
              <a:buChar char="●"/>
            </a:pPr>
            <a:r>
              <a:rPr lang="en-GB" sz="1400">
                <a:solidFill>
                  <a:srgbClr val="444444"/>
                </a:solidFill>
                <a:highlight>
                  <a:srgbClr val="FFFFFF"/>
                </a:highlight>
                <a:latin typeface="Times New Roman"/>
                <a:ea typeface="Times New Roman"/>
                <a:cs typeface="Times New Roman"/>
                <a:sym typeface="Times New Roman"/>
              </a:rPr>
              <a:t>Assign the data point to the cluster center whose distance from the cluster center is minimum of all the cluster centers..</a:t>
            </a:r>
            <a:endParaRPr sz="1400">
              <a:solidFill>
                <a:srgbClr val="444444"/>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444444"/>
              </a:buClr>
              <a:buSzPts val="1400"/>
              <a:buFont typeface="Times New Roman"/>
              <a:buChar char="●"/>
            </a:pPr>
            <a:r>
              <a:rPr lang="en-GB" sz="1400">
                <a:solidFill>
                  <a:srgbClr val="444444"/>
                </a:solidFill>
                <a:highlight>
                  <a:srgbClr val="FFFFFF"/>
                </a:highlight>
                <a:latin typeface="Times New Roman"/>
                <a:ea typeface="Times New Roman"/>
                <a:cs typeface="Times New Roman"/>
                <a:sym typeface="Times New Roman"/>
              </a:rPr>
              <a:t>Recalculate the new cluster center using:  </a:t>
            </a:r>
            <a:endParaRPr sz="1400">
              <a:solidFill>
                <a:srgbClr val="44444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44444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sz="1400">
              <a:solidFill>
                <a:srgbClr val="444444"/>
              </a:solidFill>
              <a:highlight>
                <a:srgbClr val="FFFFFF"/>
              </a:highlight>
              <a:latin typeface="Times New Roman"/>
              <a:ea typeface="Times New Roman"/>
              <a:cs typeface="Times New Roman"/>
              <a:sym typeface="Times New Roman"/>
            </a:endParaRPr>
          </a:p>
          <a:p>
            <a:pPr marL="457200" lvl="0" indent="-317500" algn="l" rtl="0">
              <a:spcBef>
                <a:spcPts val="1600"/>
              </a:spcBef>
              <a:spcAft>
                <a:spcPts val="0"/>
              </a:spcAft>
              <a:buClr>
                <a:srgbClr val="444444"/>
              </a:buClr>
              <a:buSzPts val="1400"/>
              <a:buFont typeface="Times New Roman"/>
              <a:buChar char="●"/>
            </a:pPr>
            <a:r>
              <a:rPr lang="en-GB" sz="1400">
                <a:solidFill>
                  <a:srgbClr val="414B56"/>
                </a:solidFill>
                <a:highlight>
                  <a:srgbClr val="FFFFFF"/>
                </a:highlight>
                <a:latin typeface="Times New Roman"/>
                <a:ea typeface="Times New Roman"/>
                <a:cs typeface="Times New Roman"/>
                <a:sym typeface="Times New Roman"/>
              </a:rPr>
              <a:t>Recalculate the distance between each data point and new obtained cluster centers.</a:t>
            </a:r>
            <a:endParaRPr sz="1400">
              <a:solidFill>
                <a:srgbClr val="414B56"/>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rgbClr val="414B56"/>
              </a:buClr>
              <a:buSzPts val="1400"/>
              <a:buFont typeface="Times New Roman"/>
              <a:buChar char="●"/>
            </a:pPr>
            <a:r>
              <a:rPr lang="en-GB" sz="1400">
                <a:solidFill>
                  <a:srgbClr val="414B56"/>
                </a:solidFill>
                <a:highlight>
                  <a:srgbClr val="FFFFFF"/>
                </a:highlight>
                <a:latin typeface="Times New Roman"/>
                <a:ea typeface="Times New Roman"/>
                <a:cs typeface="Times New Roman"/>
                <a:sym typeface="Times New Roman"/>
              </a:rPr>
              <a:t>If no data point was reassigned then stop, otherwise repeat from step 3).</a:t>
            </a:r>
            <a:endParaRPr sz="1400">
              <a:solidFill>
                <a:srgbClr val="414B56"/>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endParaRPr sz="1100">
              <a:solidFill>
                <a:srgbClr val="444444"/>
              </a:solidFill>
              <a:highlight>
                <a:srgbClr val="FFFFFF"/>
              </a:highlight>
              <a:latin typeface="Times New Roman"/>
              <a:ea typeface="Times New Roman"/>
              <a:cs typeface="Times New Roman"/>
              <a:sym typeface="Times New Roman"/>
            </a:endParaRPr>
          </a:p>
        </p:txBody>
      </p:sp>
      <p:pic>
        <p:nvPicPr>
          <p:cNvPr id="189" name="Google Shape;189;p32"/>
          <p:cNvPicPr preferRelativeResize="0"/>
          <p:nvPr/>
        </p:nvPicPr>
        <p:blipFill>
          <a:blip r:embed="rId3">
            <a:alphaModFix/>
          </a:blip>
          <a:stretch>
            <a:fillRect/>
          </a:stretch>
        </p:blipFill>
        <p:spPr>
          <a:xfrm>
            <a:off x="1886975" y="3567775"/>
            <a:ext cx="6143625" cy="857250"/>
          </a:xfrm>
          <a:prstGeom prst="rect">
            <a:avLst/>
          </a:prstGeom>
          <a:noFill/>
          <a:ln>
            <a:noFill/>
          </a:ln>
        </p:spPr>
      </p:pic>
      <p:pic>
        <p:nvPicPr>
          <p:cNvPr id="190" name="Google Shape;190;p32"/>
          <p:cNvPicPr preferRelativeResize="0"/>
          <p:nvPr/>
        </p:nvPicPr>
        <p:blipFill>
          <a:blip r:embed="rId4">
            <a:alphaModFix/>
          </a:blip>
          <a:stretch>
            <a:fillRect/>
          </a:stretch>
        </p:blipFill>
        <p:spPr>
          <a:xfrm>
            <a:off x="7407775" y="0"/>
            <a:ext cx="1736225" cy="1618275"/>
          </a:xfrm>
          <a:prstGeom prst="rect">
            <a:avLst/>
          </a:prstGeom>
          <a:noFill/>
          <a:ln>
            <a:noFill/>
          </a:ln>
        </p:spPr>
      </p:pic>
      <p:sp>
        <p:nvSpPr>
          <p:cNvPr id="191" name="Google Shape;191;p3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727650" y="567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 Means Results:</a:t>
            </a:r>
            <a:endParaRPr/>
          </a:p>
        </p:txBody>
      </p:sp>
      <p:pic>
        <p:nvPicPr>
          <p:cNvPr id="197" name="Google Shape;197;p33"/>
          <p:cNvPicPr preferRelativeResize="0"/>
          <p:nvPr/>
        </p:nvPicPr>
        <p:blipFill>
          <a:blip r:embed="rId3">
            <a:alphaModFix/>
          </a:blip>
          <a:stretch>
            <a:fillRect/>
          </a:stretch>
        </p:blipFill>
        <p:spPr>
          <a:xfrm>
            <a:off x="2870000" y="2486875"/>
            <a:ext cx="4537775" cy="2656625"/>
          </a:xfrm>
          <a:prstGeom prst="rect">
            <a:avLst/>
          </a:prstGeom>
          <a:noFill/>
          <a:ln>
            <a:noFill/>
          </a:ln>
        </p:spPr>
      </p:pic>
      <p:pic>
        <p:nvPicPr>
          <p:cNvPr id="198" name="Google Shape;198;p33"/>
          <p:cNvPicPr preferRelativeResize="0"/>
          <p:nvPr/>
        </p:nvPicPr>
        <p:blipFill>
          <a:blip r:embed="rId4">
            <a:alphaModFix/>
          </a:blip>
          <a:stretch>
            <a:fillRect/>
          </a:stretch>
        </p:blipFill>
        <p:spPr>
          <a:xfrm>
            <a:off x="7407775" y="26213"/>
            <a:ext cx="1736225" cy="1618275"/>
          </a:xfrm>
          <a:prstGeom prst="rect">
            <a:avLst/>
          </a:prstGeom>
          <a:noFill/>
          <a:ln>
            <a:noFill/>
          </a:ln>
        </p:spPr>
      </p:pic>
      <p:sp>
        <p:nvSpPr>
          <p:cNvPr id="199" name="Google Shape;199;p3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9</a:t>
            </a:fld>
            <a:endParaRPr/>
          </a:p>
        </p:txBody>
      </p:sp>
      <p:pic>
        <p:nvPicPr>
          <p:cNvPr id="200" name="Google Shape;200;p33"/>
          <p:cNvPicPr preferRelativeResize="0"/>
          <p:nvPr/>
        </p:nvPicPr>
        <p:blipFill>
          <a:blip r:embed="rId5">
            <a:alphaModFix/>
          </a:blip>
          <a:stretch>
            <a:fillRect/>
          </a:stretch>
        </p:blipFill>
        <p:spPr>
          <a:xfrm>
            <a:off x="2121875" y="1342475"/>
            <a:ext cx="5069625" cy="904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1171</Words>
  <Application>Microsoft Office PowerPoint</Application>
  <PresentationFormat>On-screen Show (16:9)</PresentationFormat>
  <Paragraphs>130</Paragraphs>
  <Slides>25</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Raleway</vt:lpstr>
      <vt:lpstr>Georgia</vt:lpstr>
      <vt:lpstr>Lato</vt:lpstr>
      <vt:lpstr>Arial</vt:lpstr>
      <vt:lpstr>Times New Roman</vt:lpstr>
      <vt:lpstr>Simple Light</vt:lpstr>
      <vt:lpstr>Streamline</vt:lpstr>
      <vt:lpstr>            Credit Card Fraud Detection Using ML Techniques </vt:lpstr>
      <vt:lpstr>Problem:</vt:lpstr>
      <vt:lpstr>Introduction:</vt:lpstr>
      <vt:lpstr>Dataset:</vt:lpstr>
      <vt:lpstr>PowerPoint Presentation</vt:lpstr>
      <vt:lpstr>Workflow</vt:lpstr>
      <vt:lpstr>K Means Model:  </vt:lpstr>
      <vt:lpstr>K Means Algorithm:</vt:lpstr>
      <vt:lpstr>K Means Results:</vt:lpstr>
      <vt:lpstr>Drawbacks : </vt:lpstr>
      <vt:lpstr>Logistic Regression Model: </vt:lpstr>
      <vt:lpstr>Logistic Regression Algorithm:</vt:lpstr>
      <vt:lpstr>PowerPoint Presentation</vt:lpstr>
      <vt:lpstr>Formulae:</vt:lpstr>
      <vt:lpstr>Logistic Regression Results for Test Size of 0.35</vt:lpstr>
      <vt:lpstr>Logistic Regression Results for Test Size of 0.10</vt:lpstr>
      <vt:lpstr>Logistic Regression Results for Test Size of 0.25 </vt:lpstr>
      <vt:lpstr>Logistic Regression with SMOTE Oversampling </vt:lpstr>
      <vt:lpstr>SMOTE Algorithm</vt:lpstr>
      <vt:lpstr>Logistic Regression with SMOTE Results</vt:lpstr>
      <vt:lpstr>PowerPoint Presentation</vt:lpstr>
      <vt:lpstr>PowerPoint Presentation</vt:lpstr>
      <vt:lpstr>Comparison of 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Credit Card Fraud Detection Using ML Techniques </dc:title>
  <cp:lastModifiedBy>Sasanka Mouli V.S.S</cp:lastModifiedBy>
  <cp:revision>1</cp:revision>
  <dcterms:modified xsi:type="dcterms:W3CDTF">2020-10-21T11:04:16Z</dcterms:modified>
</cp:coreProperties>
</file>