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Proxima Nova" panose="020B0604020202020204" charset="0"/>
      <p:regular r:id="rId10"/>
    </p:embeddedFont>
    <p:embeddedFont>
      <p:font typeface="Proxima Nova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71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8.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svg"/><Relationship Id="rId7" Type="http://schemas.openxmlformats.org/officeDocument/2006/relationships/image" Target="../media/image2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2.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2.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4.svg"/><Relationship Id="rId7" Type="http://schemas.openxmlformats.org/officeDocument/2006/relationships/image" Target="../media/image10.sv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rot="-3773782">
            <a:off x="-2636533" y="-3185942"/>
            <a:ext cx="7273962" cy="6996229"/>
          </a:xfrm>
          <a:custGeom>
            <a:avLst/>
            <a:gdLst/>
            <a:ahLst/>
            <a:cxnLst/>
            <a:rect l="l" t="t" r="r" b="b"/>
            <a:pathLst>
              <a:path w="7273962" h="6996229">
                <a:moveTo>
                  <a:pt x="0" y="0"/>
                </a:moveTo>
                <a:lnTo>
                  <a:pt x="7273961" y="0"/>
                </a:lnTo>
                <a:lnTo>
                  <a:pt x="7273961" y="6996229"/>
                </a:lnTo>
                <a:lnTo>
                  <a:pt x="0" y="69962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53143" y="4864783"/>
            <a:ext cx="7965306" cy="5995703"/>
          </a:xfrm>
          <a:custGeom>
            <a:avLst/>
            <a:gdLst/>
            <a:ahLst/>
            <a:cxnLst/>
            <a:rect l="l" t="t" r="r" b="b"/>
            <a:pathLst>
              <a:path w="7965306" h="5995703">
                <a:moveTo>
                  <a:pt x="0" y="0"/>
                </a:moveTo>
                <a:lnTo>
                  <a:pt x="7965306" y="0"/>
                </a:lnTo>
                <a:lnTo>
                  <a:pt x="7965306" y="5995703"/>
                </a:lnTo>
                <a:lnTo>
                  <a:pt x="0" y="59957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500603">
            <a:off x="13721959" y="6774752"/>
            <a:ext cx="6462252" cy="6286009"/>
          </a:xfrm>
          <a:custGeom>
            <a:avLst/>
            <a:gdLst/>
            <a:ahLst/>
            <a:cxnLst/>
            <a:rect l="l" t="t" r="r" b="b"/>
            <a:pathLst>
              <a:path w="6462252" h="6286009">
                <a:moveTo>
                  <a:pt x="0" y="0"/>
                </a:moveTo>
                <a:lnTo>
                  <a:pt x="6462251" y="0"/>
                </a:lnTo>
                <a:lnTo>
                  <a:pt x="6462251" y="6286009"/>
                </a:lnTo>
                <a:lnTo>
                  <a:pt x="0" y="62860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5403009" y="658186"/>
            <a:ext cx="11856291" cy="3060780"/>
          </a:xfrm>
          <a:prstGeom prst="rect">
            <a:avLst/>
          </a:prstGeom>
        </p:spPr>
        <p:txBody>
          <a:bodyPr lIns="0" tIns="0" rIns="0" bIns="0" rtlCol="0" anchor="t">
            <a:spAutoFit/>
          </a:bodyPr>
          <a:lstStyle/>
          <a:p>
            <a:pPr>
              <a:lnSpc>
                <a:spcPts val="12243"/>
              </a:lnSpc>
            </a:pPr>
            <a:r>
              <a:rPr lang="en-US" sz="9794" spc="97">
                <a:solidFill>
                  <a:srgbClr val="1C7378"/>
                </a:solidFill>
                <a:latin typeface="Proxima Nova Bold"/>
              </a:rPr>
              <a:t>LIFELINK HUB HEALTHCARE APP</a:t>
            </a:r>
          </a:p>
        </p:txBody>
      </p:sp>
      <p:sp>
        <p:nvSpPr>
          <p:cNvPr id="6" name="TextBox 6"/>
          <p:cNvSpPr txBox="1"/>
          <p:nvPr/>
        </p:nvSpPr>
        <p:spPr>
          <a:xfrm>
            <a:off x="9403751" y="4213175"/>
            <a:ext cx="7342311" cy="695325"/>
          </a:xfrm>
          <a:prstGeom prst="rect">
            <a:avLst/>
          </a:prstGeom>
        </p:spPr>
        <p:txBody>
          <a:bodyPr lIns="0" tIns="0" rIns="0" bIns="0" rtlCol="0" anchor="t">
            <a:spAutoFit/>
          </a:bodyPr>
          <a:lstStyle/>
          <a:p>
            <a:pPr>
              <a:lnSpc>
                <a:spcPts val="5624"/>
              </a:lnSpc>
            </a:pPr>
            <a:r>
              <a:rPr lang="en-US" sz="4499">
                <a:solidFill>
                  <a:srgbClr val="1C7378"/>
                </a:solidFill>
                <a:latin typeface="Proxima Nova"/>
              </a:rPr>
              <a:t>Created by: GROUP B2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flipH="1">
            <a:off x="10224899" y="628415"/>
            <a:ext cx="6364003" cy="9186881"/>
          </a:xfrm>
          <a:custGeom>
            <a:avLst/>
            <a:gdLst/>
            <a:ahLst/>
            <a:cxnLst/>
            <a:rect l="l" t="t" r="r" b="b"/>
            <a:pathLst>
              <a:path w="6364003" h="9186881">
                <a:moveTo>
                  <a:pt x="6364003" y="0"/>
                </a:moveTo>
                <a:lnTo>
                  <a:pt x="0" y="0"/>
                </a:lnTo>
                <a:lnTo>
                  <a:pt x="0" y="9186881"/>
                </a:lnTo>
                <a:lnTo>
                  <a:pt x="6364003" y="9186881"/>
                </a:lnTo>
                <a:lnTo>
                  <a:pt x="6364003"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94389" y="-194389"/>
            <a:ext cx="9851465" cy="10648009"/>
            <a:chOff x="0" y="0"/>
            <a:chExt cx="4270789" cy="4616105"/>
          </a:xfrm>
        </p:grpSpPr>
        <p:sp>
          <p:nvSpPr>
            <p:cNvPr id="4" name="Freeform 4"/>
            <p:cNvSpPr/>
            <p:nvPr/>
          </p:nvSpPr>
          <p:spPr>
            <a:xfrm>
              <a:off x="0" y="0"/>
              <a:ext cx="4270789" cy="4616105"/>
            </a:xfrm>
            <a:custGeom>
              <a:avLst/>
              <a:gdLst/>
              <a:ahLst/>
              <a:cxnLst/>
              <a:rect l="l" t="t" r="r" b="b"/>
              <a:pathLst>
                <a:path w="4270789" h="4616105">
                  <a:moveTo>
                    <a:pt x="0" y="0"/>
                  </a:moveTo>
                  <a:lnTo>
                    <a:pt x="4270789" y="0"/>
                  </a:lnTo>
                  <a:lnTo>
                    <a:pt x="4270789" y="4616105"/>
                  </a:lnTo>
                  <a:lnTo>
                    <a:pt x="0" y="4616105"/>
                  </a:lnTo>
                  <a:close/>
                </a:path>
              </a:pathLst>
            </a:custGeom>
            <a:solidFill>
              <a:srgbClr val="CAE7E4"/>
            </a:solidFill>
          </p:spPr>
        </p:sp>
      </p:grpSp>
      <p:sp>
        <p:nvSpPr>
          <p:cNvPr id="5" name="TextBox 5"/>
          <p:cNvSpPr txBox="1"/>
          <p:nvPr/>
        </p:nvSpPr>
        <p:spPr>
          <a:xfrm>
            <a:off x="1028700" y="1378641"/>
            <a:ext cx="8335786" cy="1061720"/>
          </a:xfrm>
          <a:prstGeom prst="rect">
            <a:avLst/>
          </a:prstGeom>
        </p:spPr>
        <p:txBody>
          <a:bodyPr lIns="0" tIns="0" rIns="0" bIns="0" rtlCol="0" anchor="t">
            <a:spAutoFit/>
          </a:bodyPr>
          <a:lstStyle/>
          <a:p>
            <a:pPr>
              <a:lnSpc>
                <a:spcPts val="8499"/>
              </a:lnSpc>
            </a:pPr>
            <a:r>
              <a:rPr lang="en-US" sz="6799" spc="67">
                <a:solidFill>
                  <a:srgbClr val="1C7378"/>
                </a:solidFill>
                <a:latin typeface="Proxima Nova Bold"/>
              </a:rPr>
              <a:t> AGENDA</a:t>
            </a:r>
          </a:p>
        </p:txBody>
      </p:sp>
      <p:sp>
        <p:nvSpPr>
          <p:cNvPr id="6" name="TextBox 6"/>
          <p:cNvSpPr txBox="1"/>
          <p:nvPr/>
        </p:nvSpPr>
        <p:spPr>
          <a:xfrm>
            <a:off x="660645" y="3259079"/>
            <a:ext cx="8335786" cy="3980180"/>
          </a:xfrm>
          <a:prstGeom prst="rect">
            <a:avLst/>
          </a:prstGeom>
        </p:spPr>
        <p:txBody>
          <a:bodyPr lIns="0" tIns="0" rIns="0" bIns="0" rtlCol="0" anchor="t">
            <a:spAutoFit/>
          </a:bodyPr>
          <a:lstStyle/>
          <a:p>
            <a:pPr marL="820419" lvl="1" indent="-410209">
              <a:lnSpc>
                <a:spcPts val="5319"/>
              </a:lnSpc>
              <a:buFont typeface="Arial"/>
              <a:buChar char="•"/>
            </a:pPr>
            <a:r>
              <a:rPr lang="en-US" sz="3799">
                <a:solidFill>
                  <a:srgbClr val="1C7378"/>
                </a:solidFill>
                <a:latin typeface="Proxima Nova"/>
              </a:rPr>
              <a:t>Introduction</a:t>
            </a:r>
          </a:p>
          <a:p>
            <a:pPr marL="820419" lvl="1" indent="-410209">
              <a:lnSpc>
                <a:spcPts val="5319"/>
              </a:lnSpc>
              <a:buFont typeface="Arial"/>
              <a:buChar char="•"/>
            </a:pPr>
            <a:r>
              <a:rPr lang="en-US" sz="3799">
                <a:solidFill>
                  <a:srgbClr val="1C7378"/>
                </a:solidFill>
                <a:latin typeface="Proxima Nova"/>
              </a:rPr>
              <a:t>Target Audience</a:t>
            </a:r>
          </a:p>
          <a:p>
            <a:pPr marL="820419" lvl="1" indent="-410209">
              <a:lnSpc>
                <a:spcPts val="5319"/>
              </a:lnSpc>
              <a:buFont typeface="Arial"/>
              <a:buChar char="•"/>
            </a:pPr>
            <a:r>
              <a:rPr lang="en-US" sz="3799">
                <a:solidFill>
                  <a:srgbClr val="1C7378"/>
                </a:solidFill>
                <a:latin typeface="Proxima Nova"/>
              </a:rPr>
              <a:t>Features</a:t>
            </a:r>
          </a:p>
          <a:p>
            <a:pPr marL="820419" lvl="1" indent="-410209">
              <a:lnSpc>
                <a:spcPts val="5319"/>
              </a:lnSpc>
              <a:buFont typeface="Arial"/>
              <a:buChar char="•"/>
            </a:pPr>
            <a:r>
              <a:rPr lang="en-US" sz="3799">
                <a:solidFill>
                  <a:srgbClr val="1C7378"/>
                </a:solidFill>
                <a:latin typeface="Proxima Nova"/>
              </a:rPr>
              <a:t>Designing and Developing</a:t>
            </a:r>
          </a:p>
          <a:p>
            <a:pPr marL="820419" lvl="1" indent="-410209">
              <a:lnSpc>
                <a:spcPts val="5319"/>
              </a:lnSpc>
              <a:buFont typeface="Arial"/>
              <a:buChar char="•"/>
            </a:pPr>
            <a:r>
              <a:rPr lang="en-US" sz="3799">
                <a:solidFill>
                  <a:srgbClr val="1C7378"/>
                </a:solidFill>
                <a:latin typeface="Proxima Nova"/>
              </a:rPr>
              <a:t>Challenges</a:t>
            </a:r>
          </a:p>
          <a:p>
            <a:pPr>
              <a:lnSpc>
                <a:spcPts val="5319"/>
              </a:lnSpc>
            </a:pPr>
            <a:endParaRPr lang="en-US" sz="3799">
              <a:solidFill>
                <a:srgbClr val="1C7378"/>
              </a:solidFill>
              <a:latin typeface="Proxima Nova"/>
            </a:endParaRPr>
          </a:p>
        </p:txBody>
      </p:sp>
      <p:sp>
        <p:nvSpPr>
          <p:cNvPr id="7" name="Freeform 7"/>
          <p:cNvSpPr/>
          <p:nvPr/>
        </p:nvSpPr>
        <p:spPr>
          <a:xfrm rot="8245086">
            <a:off x="16504259" y="-2151092"/>
            <a:ext cx="4857299" cy="4724827"/>
          </a:xfrm>
          <a:custGeom>
            <a:avLst/>
            <a:gdLst/>
            <a:ahLst/>
            <a:cxnLst/>
            <a:rect l="l" t="t" r="r" b="b"/>
            <a:pathLst>
              <a:path w="4857299" h="4724827">
                <a:moveTo>
                  <a:pt x="0" y="0"/>
                </a:moveTo>
                <a:lnTo>
                  <a:pt x="4857299" y="0"/>
                </a:lnTo>
                <a:lnTo>
                  <a:pt x="4857299" y="4724827"/>
                </a:lnTo>
                <a:lnTo>
                  <a:pt x="0" y="47248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10800000">
            <a:off x="-1720299" y="8394107"/>
            <a:ext cx="4761888" cy="4580071"/>
          </a:xfrm>
          <a:custGeom>
            <a:avLst/>
            <a:gdLst/>
            <a:ahLst/>
            <a:cxnLst/>
            <a:rect l="l" t="t" r="r" b="b"/>
            <a:pathLst>
              <a:path w="4761888" h="4580071">
                <a:moveTo>
                  <a:pt x="0" y="0"/>
                </a:moveTo>
                <a:lnTo>
                  <a:pt x="4761888" y="0"/>
                </a:lnTo>
                <a:lnTo>
                  <a:pt x="4761888" y="4580070"/>
                </a:lnTo>
                <a:lnTo>
                  <a:pt x="0" y="45800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028700" y="2061845"/>
            <a:ext cx="6799787" cy="7261908"/>
          </a:xfrm>
          <a:custGeom>
            <a:avLst/>
            <a:gdLst/>
            <a:ahLst/>
            <a:cxnLst/>
            <a:rect l="l" t="t" r="r" b="b"/>
            <a:pathLst>
              <a:path w="6799787" h="7261908">
                <a:moveTo>
                  <a:pt x="0" y="0"/>
                </a:moveTo>
                <a:lnTo>
                  <a:pt x="6799787" y="0"/>
                </a:lnTo>
                <a:lnTo>
                  <a:pt x="6799787" y="7261908"/>
                </a:lnTo>
                <a:lnTo>
                  <a:pt x="0" y="72619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8357705" y="-263814"/>
            <a:ext cx="10207994" cy="10814628"/>
            <a:chOff x="0" y="0"/>
            <a:chExt cx="4425350" cy="4688338"/>
          </a:xfrm>
        </p:grpSpPr>
        <p:sp>
          <p:nvSpPr>
            <p:cNvPr id="4" name="Freeform 4"/>
            <p:cNvSpPr/>
            <p:nvPr/>
          </p:nvSpPr>
          <p:spPr>
            <a:xfrm>
              <a:off x="0" y="0"/>
              <a:ext cx="4425350" cy="4688337"/>
            </a:xfrm>
            <a:custGeom>
              <a:avLst/>
              <a:gdLst/>
              <a:ahLst/>
              <a:cxnLst/>
              <a:rect l="l" t="t" r="r" b="b"/>
              <a:pathLst>
                <a:path w="4425350" h="4688337">
                  <a:moveTo>
                    <a:pt x="0" y="0"/>
                  </a:moveTo>
                  <a:lnTo>
                    <a:pt x="4425350" y="0"/>
                  </a:lnTo>
                  <a:lnTo>
                    <a:pt x="4425350" y="4688337"/>
                  </a:lnTo>
                  <a:lnTo>
                    <a:pt x="0" y="4688337"/>
                  </a:lnTo>
                  <a:close/>
                </a:path>
              </a:pathLst>
            </a:custGeom>
            <a:solidFill>
              <a:srgbClr val="CAE7E4"/>
            </a:solidFill>
          </p:spPr>
        </p:sp>
      </p:grpSp>
      <p:sp>
        <p:nvSpPr>
          <p:cNvPr id="5" name="TextBox 5"/>
          <p:cNvSpPr txBox="1"/>
          <p:nvPr/>
        </p:nvSpPr>
        <p:spPr>
          <a:xfrm>
            <a:off x="9711576" y="643090"/>
            <a:ext cx="6931969" cy="1061720"/>
          </a:xfrm>
          <a:prstGeom prst="rect">
            <a:avLst/>
          </a:prstGeom>
        </p:spPr>
        <p:txBody>
          <a:bodyPr lIns="0" tIns="0" rIns="0" bIns="0" rtlCol="0" anchor="t">
            <a:spAutoFit/>
          </a:bodyPr>
          <a:lstStyle/>
          <a:p>
            <a:pPr>
              <a:lnSpc>
                <a:spcPts val="8499"/>
              </a:lnSpc>
            </a:pPr>
            <a:r>
              <a:rPr lang="en-US" sz="6799" spc="67">
                <a:solidFill>
                  <a:srgbClr val="1C7378"/>
                </a:solidFill>
                <a:latin typeface="Proxima Nova Bold"/>
              </a:rPr>
              <a:t>INTRODUCTION</a:t>
            </a:r>
          </a:p>
        </p:txBody>
      </p:sp>
      <p:sp>
        <p:nvSpPr>
          <p:cNvPr id="6" name="TextBox 6"/>
          <p:cNvSpPr txBox="1"/>
          <p:nvPr/>
        </p:nvSpPr>
        <p:spPr>
          <a:xfrm>
            <a:off x="9144000" y="2221093"/>
            <a:ext cx="8759611" cy="8647430"/>
          </a:xfrm>
          <a:prstGeom prst="rect">
            <a:avLst/>
          </a:prstGeom>
        </p:spPr>
        <p:txBody>
          <a:bodyPr lIns="0" tIns="0" rIns="0" bIns="0" rtlCol="0" anchor="t">
            <a:spAutoFit/>
          </a:bodyPr>
          <a:lstStyle/>
          <a:p>
            <a:pPr>
              <a:lnSpc>
                <a:spcPts val="5319"/>
              </a:lnSpc>
            </a:pPr>
            <a:r>
              <a:rPr lang="en-US" sz="3799">
                <a:solidFill>
                  <a:srgbClr val="1C7378"/>
                </a:solidFill>
                <a:latin typeface="Proxima Nova"/>
              </a:rPr>
              <a:t>LifeLink Hub is a Healthcare app that offers many healthcare facilities.</a:t>
            </a:r>
          </a:p>
          <a:p>
            <a:pPr>
              <a:lnSpc>
                <a:spcPts val="5319"/>
              </a:lnSpc>
            </a:pPr>
            <a:endParaRPr lang="en-US" sz="3799">
              <a:solidFill>
                <a:srgbClr val="1C7378"/>
              </a:solidFill>
              <a:latin typeface="Proxima Nova"/>
            </a:endParaRPr>
          </a:p>
          <a:p>
            <a:pPr marL="820419" lvl="1" indent="-410209">
              <a:lnSpc>
                <a:spcPts val="5319"/>
              </a:lnSpc>
              <a:buFont typeface="Arial"/>
              <a:buChar char="•"/>
            </a:pPr>
            <a:r>
              <a:rPr lang="en-US" sz="3799">
                <a:solidFill>
                  <a:srgbClr val="1C7378"/>
                </a:solidFill>
                <a:latin typeface="Proxima Nova"/>
              </a:rPr>
              <a:t>Issue - The difficulty for an individual to take care of their own health. Frequently failing to monitor medication consumption, making appointments, not being aware with the patient's condition, and, above all, not receiving appropriate emotional support. </a:t>
            </a:r>
          </a:p>
          <a:p>
            <a:pPr>
              <a:lnSpc>
                <a:spcPts val="5319"/>
              </a:lnSpc>
            </a:pPr>
            <a:endParaRPr lang="en-US" sz="3799">
              <a:solidFill>
                <a:srgbClr val="1C7378"/>
              </a:solidFill>
              <a:latin typeface="Proxima Nova"/>
            </a:endParaRPr>
          </a:p>
          <a:p>
            <a:pPr>
              <a:lnSpc>
                <a:spcPts val="5319"/>
              </a:lnSpc>
            </a:pPr>
            <a:endParaRPr lang="en-US" sz="3799">
              <a:solidFill>
                <a:srgbClr val="1C7378"/>
              </a:solidFill>
              <a:latin typeface="Proxima Nova"/>
            </a:endParaRPr>
          </a:p>
        </p:txBody>
      </p:sp>
      <p:sp>
        <p:nvSpPr>
          <p:cNvPr id="7" name="Freeform 7"/>
          <p:cNvSpPr/>
          <p:nvPr/>
        </p:nvSpPr>
        <p:spPr>
          <a:xfrm rot="7998369">
            <a:off x="-2068242" y="-2362414"/>
            <a:ext cx="4857299" cy="4724827"/>
          </a:xfrm>
          <a:custGeom>
            <a:avLst/>
            <a:gdLst/>
            <a:ahLst/>
            <a:cxnLst/>
            <a:rect l="l" t="t" r="r" b="b"/>
            <a:pathLst>
              <a:path w="4857299" h="4724827">
                <a:moveTo>
                  <a:pt x="0" y="0"/>
                </a:moveTo>
                <a:lnTo>
                  <a:pt x="4857299" y="0"/>
                </a:lnTo>
                <a:lnTo>
                  <a:pt x="4857299" y="4724828"/>
                </a:lnTo>
                <a:lnTo>
                  <a:pt x="0" y="47248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00000">
            <a:off x="15336184" y="7559290"/>
            <a:ext cx="5134853" cy="4938795"/>
          </a:xfrm>
          <a:custGeom>
            <a:avLst/>
            <a:gdLst/>
            <a:ahLst/>
            <a:cxnLst/>
            <a:rect l="l" t="t" r="r" b="b"/>
            <a:pathLst>
              <a:path w="5134853" h="4938795">
                <a:moveTo>
                  <a:pt x="0" y="0"/>
                </a:moveTo>
                <a:lnTo>
                  <a:pt x="5134854" y="0"/>
                </a:lnTo>
                <a:lnTo>
                  <a:pt x="5134854" y="4938795"/>
                </a:lnTo>
                <a:lnTo>
                  <a:pt x="0" y="49387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1140803" y="540941"/>
            <a:ext cx="5656618" cy="9286985"/>
          </a:xfrm>
          <a:custGeom>
            <a:avLst/>
            <a:gdLst/>
            <a:ahLst/>
            <a:cxnLst/>
            <a:rect l="l" t="t" r="r" b="b"/>
            <a:pathLst>
              <a:path w="5656618" h="9286985">
                <a:moveTo>
                  <a:pt x="0" y="0"/>
                </a:moveTo>
                <a:lnTo>
                  <a:pt x="5656618" y="0"/>
                </a:lnTo>
                <a:lnTo>
                  <a:pt x="5656618" y="9286985"/>
                </a:lnTo>
                <a:lnTo>
                  <a:pt x="0" y="92869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94389" y="-222159"/>
            <a:ext cx="10041243" cy="10731318"/>
            <a:chOff x="0" y="0"/>
            <a:chExt cx="4353061" cy="4652221"/>
          </a:xfrm>
        </p:grpSpPr>
        <p:sp>
          <p:nvSpPr>
            <p:cNvPr id="4" name="Freeform 4"/>
            <p:cNvSpPr/>
            <p:nvPr/>
          </p:nvSpPr>
          <p:spPr>
            <a:xfrm>
              <a:off x="0" y="0"/>
              <a:ext cx="4353061" cy="4652221"/>
            </a:xfrm>
            <a:custGeom>
              <a:avLst/>
              <a:gdLst/>
              <a:ahLst/>
              <a:cxnLst/>
              <a:rect l="l" t="t" r="r" b="b"/>
              <a:pathLst>
                <a:path w="4353061" h="4652221">
                  <a:moveTo>
                    <a:pt x="0" y="0"/>
                  </a:moveTo>
                  <a:lnTo>
                    <a:pt x="4353061" y="0"/>
                  </a:lnTo>
                  <a:lnTo>
                    <a:pt x="4353061" y="4652221"/>
                  </a:lnTo>
                  <a:lnTo>
                    <a:pt x="0" y="4652221"/>
                  </a:lnTo>
                  <a:close/>
                </a:path>
              </a:pathLst>
            </a:custGeom>
            <a:solidFill>
              <a:srgbClr val="CAE7E4"/>
            </a:solidFill>
          </p:spPr>
        </p:sp>
      </p:grpSp>
      <p:sp>
        <p:nvSpPr>
          <p:cNvPr id="5" name="Freeform 5"/>
          <p:cNvSpPr/>
          <p:nvPr/>
        </p:nvSpPr>
        <p:spPr>
          <a:xfrm rot="8100000">
            <a:off x="16215002" y="-2267293"/>
            <a:ext cx="5565859" cy="5414063"/>
          </a:xfrm>
          <a:custGeom>
            <a:avLst/>
            <a:gdLst/>
            <a:ahLst/>
            <a:cxnLst/>
            <a:rect l="l" t="t" r="r" b="b"/>
            <a:pathLst>
              <a:path w="5565859" h="5414063">
                <a:moveTo>
                  <a:pt x="0" y="0"/>
                </a:moveTo>
                <a:lnTo>
                  <a:pt x="5565859" y="0"/>
                </a:lnTo>
                <a:lnTo>
                  <a:pt x="5565859" y="5414063"/>
                </a:lnTo>
                <a:lnTo>
                  <a:pt x="0" y="54140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132809">
            <a:off x="-894034" y="7979877"/>
            <a:ext cx="3845468" cy="4114800"/>
          </a:xfrm>
          <a:custGeom>
            <a:avLst/>
            <a:gdLst/>
            <a:ahLst/>
            <a:cxnLst/>
            <a:rect l="l" t="t" r="r" b="b"/>
            <a:pathLst>
              <a:path w="3845468" h="4114800">
                <a:moveTo>
                  <a:pt x="0" y="0"/>
                </a:moveTo>
                <a:lnTo>
                  <a:pt x="3845468" y="0"/>
                </a:lnTo>
                <a:lnTo>
                  <a:pt x="384546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740061" y="1000125"/>
            <a:ext cx="8403939" cy="1061720"/>
          </a:xfrm>
          <a:prstGeom prst="rect">
            <a:avLst/>
          </a:prstGeom>
        </p:spPr>
        <p:txBody>
          <a:bodyPr lIns="0" tIns="0" rIns="0" bIns="0" rtlCol="0" anchor="t">
            <a:spAutoFit/>
          </a:bodyPr>
          <a:lstStyle/>
          <a:p>
            <a:pPr>
              <a:lnSpc>
                <a:spcPts val="8499"/>
              </a:lnSpc>
            </a:pPr>
            <a:r>
              <a:rPr lang="en-US" sz="6799" spc="67">
                <a:solidFill>
                  <a:srgbClr val="1C7378"/>
                </a:solidFill>
                <a:latin typeface="Proxima Nova Bold"/>
              </a:rPr>
              <a:t>TARGET AUDIENCE</a:t>
            </a:r>
          </a:p>
        </p:txBody>
      </p:sp>
      <p:sp>
        <p:nvSpPr>
          <p:cNvPr id="8" name="TextBox 8"/>
          <p:cNvSpPr txBox="1"/>
          <p:nvPr/>
        </p:nvSpPr>
        <p:spPr>
          <a:xfrm>
            <a:off x="740061" y="3088549"/>
            <a:ext cx="8403939" cy="4646930"/>
          </a:xfrm>
          <a:prstGeom prst="rect">
            <a:avLst/>
          </a:prstGeom>
        </p:spPr>
        <p:txBody>
          <a:bodyPr lIns="0" tIns="0" rIns="0" bIns="0" rtlCol="0" anchor="t">
            <a:spAutoFit/>
          </a:bodyPr>
          <a:lstStyle/>
          <a:p>
            <a:pPr marL="820419" lvl="1" indent="-410209">
              <a:lnSpc>
                <a:spcPts val="5319"/>
              </a:lnSpc>
              <a:buFont typeface="Arial"/>
              <a:buChar char="•"/>
            </a:pPr>
            <a:r>
              <a:rPr lang="en-US" sz="3799">
                <a:solidFill>
                  <a:srgbClr val="1C7378"/>
                </a:solidFill>
                <a:latin typeface="Proxima Nova"/>
              </a:rPr>
              <a:t>Patients and caregivers, </a:t>
            </a:r>
          </a:p>
          <a:p>
            <a:pPr marL="820419" lvl="1" indent="-410209">
              <a:lnSpc>
                <a:spcPts val="5319"/>
              </a:lnSpc>
              <a:buFont typeface="Arial"/>
              <a:buChar char="•"/>
            </a:pPr>
            <a:r>
              <a:rPr lang="en-US" sz="3799">
                <a:solidFill>
                  <a:srgbClr val="1C7378"/>
                </a:solidFill>
                <a:latin typeface="Proxima Nova"/>
              </a:rPr>
              <a:t>Mental Health Seekers, </a:t>
            </a:r>
          </a:p>
          <a:p>
            <a:pPr marL="820419" lvl="1" indent="-410209">
              <a:lnSpc>
                <a:spcPts val="5319"/>
              </a:lnSpc>
              <a:buFont typeface="Arial"/>
              <a:buChar char="•"/>
            </a:pPr>
            <a:r>
              <a:rPr lang="en-US" sz="3799">
                <a:solidFill>
                  <a:srgbClr val="1C7378"/>
                </a:solidFill>
                <a:latin typeface="Proxima Nova"/>
              </a:rPr>
              <a:t>Families </a:t>
            </a:r>
          </a:p>
          <a:p>
            <a:pPr marL="820419" lvl="1" indent="-410209">
              <a:lnSpc>
                <a:spcPts val="5319"/>
              </a:lnSpc>
              <a:buFont typeface="Arial"/>
              <a:buChar char="•"/>
            </a:pPr>
            <a:r>
              <a:rPr lang="en-US" sz="3799">
                <a:solidFill>
                  <a:srgbClr val="1C7378"/>
                </a:solidFill>
                <a:latin typeface="Proxima Nova"/>
              </a:rPr>
              <a:t>Pharmacy and Lab Users  </a:t>
            </a:r>
          </a:p>
          <a:p>
            <a:pPr marL="820419" lvl="1" indent="-410209">
              <a:lnSpc>
                <a:spcPts val="5319"/>
              </a:lnSpc>
              <a:buFont typeface="Arial"/>
              <a:buChar char="•"/>
            </a:pPr>
            <a:r>
              <a:rPr lang="en-US" sz="3799">
                <a:solidFill>
                  <a:srgbClr val="1C7378"/>
                </a:solidFill>
                <a:latin typeface="Proxima Nova"/>
              </a:rPr>
              <a:t>Elderly people </a:t>
            </a:r>
          </a:p>
          <a:p>
            <a:pPr marL="820419" lvl="1" indent="-410209">
              <a:lnSpc>
                <a:spcPts val="5319"/>
              </a:lnSpc>
              <a:buFont typeface="Arial"/>
              <a:buChar char="•"/>
            </a:pPr>
            <a:r>
              <a:rPr lang="en-US" sz="3799">
                <a:solidFill>
                  <a:srgbClr val="1C7378"/>
                </a:solidFill>
                <a:latin typeface="Proxima Nova"/>
              </a:rPr>
              <a:t>Healthcare Professionals</a:t>
            </a:r>
          </a:p>
          <a:p>
            <a:pPr marL="820419" lvl="1" indent="-410209">
              <a:lnSpc>
                <a:spcPts val="5319"/>
              </a:lnSpc>
              <a:buFont typeface="Arial"/>
              <a:buChar char="•"/>
            </a:pPr>
            <a:r>
              <a:rPr lang="en-US" sz="3799">
                <a:solidFill>
                  <a:srgbClr val="1C7378"/>
                </a:solidFill>
                <a:latin typeface="Proxima Nova"/>
              </a:rPr>
              <a:t>General Users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Group 2"/>
          <p:cNvGrpSpPr/>
          <p:nvPr/>
        </p:nvGrpSpPr>
        <p:grpSpPr>
          <a:xfrm>
            <a:off x="9144000" y="-117387"/>
            <a:ext cx="9365354" cy="10521774"/>
            <a:chOff x="0" y="0"/>
            <a:chExt cx="4060051" cy="4561380"/>
          </a:xfrm>
        </p:grpSpPr>
        <p:sp>
          <p:nvSpPr>
            <p:cNvPr id="3" name="Freeform 3"/>
            <p:cNvSpPr/>
            <p:nvPr/>
          </p:nvSpPr>
          <p:spPr>
            <a:xfrm>
              <a:off x="0" y="0"/>
              <a:ext cx="4060051" cy="4561380"/>
            </a:xfrm>
            <a:custGeom>
              <a:avLst/>
              <a:gdLst/>
              <a:ahLst/>
              <a:cxnLst/>
              <a:rect l="l" t="t" r="r" b="b"/>
              <a:pathLst>
                <a:path w="4060051" h="4561380">
                  <a:moveTo>
                    <a:pt x="0" y="0"/>
                  </a:moveTo>
                  <a:lnTo>
                    <a:pt x="4060051" y="0"/>
                  </a:lnTo>
                  <a:lnTo>
                    <a:pt x="4060051" y="4561380"/>
                  </a:lnTo>
                  <a:lnTo>
                    <a:pt x="0" y="4561380"/>
                  </a:lnTo>
                  <a:close/>
                </a:path>
              </a:pathLst>
            </a:custGeom>
            <a:solidFill>
              <a:srgbClr val="CAE7E4"/>
            </a:solidFill>
          </p:spPr>
        </p:sp>
      </p:grpSp>
      <p:sp>
        <p:nvSpPr>
          <p:cNvPr id="4" name="Freeform 4"/>
          <p:cNvSpPr/>
          <p:nvPr/>
        </p:nvSpPr>
        <p:spPr>
          <a:xfrm rot="6967708">
            <a:off x="15645059" y="7623998"/>
            <a:ext cx="4526778" cy="4403320"/>
          </a:xfrm>
          <a:custGeom>
            <a:avLst/>
            <a:gdLst/>
            <a:ahLst/>
            <a:cxnLst/>
            <a:rect l="l" t="t" r="r" b="b"/>
            <a:pathLst>
              <a:path w="4526778" h="4403320">
                <a:moveTo>
                  <a:pt x="0" y="0"/>
                </a:moveTo>
                <a:lnTo>
                  <a:pt x="4526778" y="0"/>
                </a:lnTo>
                <a:lnTo>
                  <a:pt x="4526778" y="4403321"/>
                </a:lnTo>
                <a:lnTo>
                  <a:pt x="0" y="44033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022704">
            <a:off x="-2588938" y="-2903536"/>
            <a:ext cx="5258107" cy="5626379"/>
          </a:xfrm>
          <a:custGeom>
            <a:avLst/>
            <a:gdLst/>
            <a:ahLst/>
            <a:cxnLst/>
            <a:rect l="l" t="t" r="r" b="b"/>
            <a:pathLst>
              <a:path w="5258107" h="5626379">
                <a:moveTo>
                  <a:pt x="0" y="0"/>
                </a:moveTo>
                <a:lnTo>
                  <a:pt x="5258107" y="0"/>
                </a:lnTo>
                <a:lnTo>
                  <a:pt x="5258107" y="5626379"/>
                </a:lnTo>
                <a:lnTo>
                  <a:pt x="0" y="56263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809817" y="584478"/>
            <a:ext cx="3437878" cy="4419120"/>
          </a:xfrm>
          <a:custGeom>
            <a:avLst/>
            <a:gdLst/>
            <a:ahLst/>
            <a:cxnLst/>
            <a:rect l="l" t="t" r="r" b="b"/>
            <a:pathLst>
              <a:path w="3437878" h="4419120">
                <a:moveTo>
                  <a:pt x="0" y="0"/>
                </a:moveTo>
                <a:lnTo>
                  <a:pt x="3437878" y="0"/>
                </a:lnTo>
                <a:lnTo>
                  <a:pt x="3437878" y="4419120"/>
                </a:lnTo>
                <a:lnTo>
                  <a:pt x="0" y="44191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028700" y="6333066"/>
            <a:ext cx="4448745" cy="2750133"/>
          </a:xfrm>
          <a:custGeom>
            <a:avLst/>
            <a:gdLst/>
            <a:ahLst/>
            <a:cxnLst/>
            <a:rect l="l" t="t" r="r" b="b"/>
            <a:pathLst>
              <a:path w="4448745" h="2750133">
                <a:moveTo>
                  <a:pt x="0" y="0"/>
                </a:moveTo>
                <a:lnTo>
                  <a:pt x="4448745" y="0"/>
                </a:lnTo>
                <a:lnTo>
                  <a:pt x="4448745" y="2750133"/>
                </a:lnTo>
                <a:lnTo>
                  <a:pt x="0" y="275013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5247695" y="4440203"/>
            <a:ext cx="2843997" cy="2383786"/>
          </a:xfrm>
          <a:custGeom>
            <a:avLst/>
            <a:gdLst/>
            <a:ahLst/>
            <a:cxnLst/>
            <a:rect l="l" t="t" r="r" b="b"/>
            <a:pathLst>
              <a:path w="2843997" h="2383786">
                <a:moveTo>
                  <a:pt x="0" y="0"/>
                </a:moveTo>
                <a:lnTo>
                  <a:pt x="2843997" y="0"/>
                </a:lnTo>
                <a:lnTo>
                  <a:pt x="2843997" y="2383786"/>
                </a:lnTo>
                <a:lnTo>
                  <a:pt x="0" y="238378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TextBox 9"/>
          <p:cNvSpPr txBox="1"/>
          <p:nvPr/>
        </p:nvSpPr>
        <p:spPr>
          <a:xfrm>
            <a:off x="9926996" y="3320675"/>
            <a:ext cx="7541854" cy="4696478"/>
          </a:xfrm>
          <a:prstGeom prst="rect">
            <a:avLst/>
          </a:prstGeom>
        </p:spPr>
        <p:txBody>
          <a:bodyPr lIns="0" tIns="0" rIns="0" bIns="0" rtlCol="0" anchor="t">
            <a:spAutoFit/>
          </a:bodyPr>
          <a:lstStyle/>
          <a:p>
            <a:pPr marL="820419" lvl="1" indent="-410209">
              <a:lnSpc>
                <a:spcPts val="5319"/>
              </a:lnSpc>
              <a:buFont typeface="Arial"/>
              <a:buChar char="•"/>
            </a:pPr>
            <a:r>
              <a:rPr lang="en-US" sz="3799" dirty="0">
                <a:solidFill>
                  <a:srgbClr val="1C7378"/>
                </a:solidFill>
                <a:latin typeface="Proxima Nova Bold"/>
              </a:rPr>
              <a:t>E-channeling </a:t>
            </a:r>
          </a:p>
          <a:p>
            <a:pPr marL="820419" lvl="1" indent="-410209">
              <a:lnSpc>
                <a:spcPts val="5319"/>
              </a:lnSpc>
              <a:buFont typeface="Arial"/>
              <a:buChar char="•"/>
            </a:pPr>
            <a:r>
              <a:rPr lang="en-US" sz="3799" dirty="0">
                <a:solidFill>
                  <a:srgbClr val="1C7378"/>
                </a:solidFill>
                <a:latin typeface="Proxima Nova Bold"/>
              </a:rPr>
              <a:t>Mind Mate - AI chatbot</a:t>
            </a:r>
          </a:p>
          <a:p>
            <a:pPr marL="820419" lvl="1" indent="-410209">
              <a:lnSpc>
                <a:spcPts val="5319"/>
              </a:lnSpc>
              <a:buFont typeface="Arial"/>
              <a:buChar char="•"/>
            </a:pPr>
            <a:r>
              <a:rPr lang="en-US" sz="3799" dirty="0">
                <a:solidFill>
                  <a:srgbClr val="1C7378"/>
                </a:solidFill>
                <a:latin typeface="Proxima Nova Bold"/>
              </a:rPr>
              <a:t>Talk to Doctor Now</a:t>
            </a:r>
          </a:p>
          <a:p>
            <a:pPr marL="820419" lvl="1" indent="-410209">
              <a:lnSpc>
                <a:spcPts val="5319"/>
              </a:lnSpc>
              <a:buFont typeface="Arial"/>
              <a:buChar char="•"/>
            </a:pPr>
            <a:r>
              <a:rPr lang="en-US" sz="3799" dirty="0">
                <a:solidFill>
                  <a:srgbClr val="1C7378"/>
                </a:solidFill>
                <a:latin typeface="Proxima Nova Bold"/>
              </a:rPr>
              <a:t>Emergency</a:t>
            </a:r>
          </a:p>
          <a:p>
            <a:pPr marL="820419" lvl="1" indent="-410209">
              <a:lnSpc>
                <a:spcPts val="5319"/>
              </a:lnSpc>
              <a:buFont typeface="Arial"/>
              <a:buChar char="•"/>
            </a:pPr>
            <a:r>
              <a:rPr lang="en-US" sz="3799" dirty="0">
                <a:solidFill>
                  <a:srgbClr val="1C7378"/>
                </a:solidFill>
                <a:latin typeface="Proxima Nova Bold"/>
              </a:rPr>
              <a:t>Medication Manager </a:t>
            </a:r>
          </a:p>
          <a:p>
            <a:pPr marL="820419" lvl="1" indent="-410209">
              <a:lnSpc>
                <a:spcPts val="5319"/>
              </a:lnSpc>
              <a:buFont typeface="Arial"/>
              <a:buChar char="•"/>
            </a:pPr>
            <a:r>
              <a:rPr lang="en-US" sz="3799" dirty="0">
                <a:solidFill>
                  <a:srgbClr val="1C7378"/>
                </a:solidFill>
                <a:latin typeface="Proxima Nova Bold"/>
              </a:rPr>
              <a:t>Medication Reminder</a:t>
            </a:r>
          </a:p>
          <a:p>
            <a:pPr marL="820419" lvl="1" indent="-410209">
              <a:lnSpc>
                <a:spcPts val="5319"/>
              </a:lnSpc>
              <a:buFont typeface="Arial"/>
              <a:buChar char="•"/>
            </a:pPr>
            <a:r>
              <a:rPr lang="en-US" sz="3799" dirty="0">
                <a:solidFill>
                  <a:srgbClr val="1C7378"/>
                </a:solidFill>
                <a:latin typeface="Proxima Nova Bold"/>
              </a:rPr>
              <a:t>Medication Resources</a:t>
            </a:r>
          </a:p>
        </p:txBody>
      </p:sp>
      <p:sp>
        <p:nvSpPr>
          <p:cNvPr id="10" name="TextBox 10"/>
          <p:cNvSpPr txBox="1"/>
          <p:nvPr/>
        </p:nvSpPr>
        <p:spPr>
          <a:xfrm>
            <a:off x="9926996" y="1245587"/>
            <a:ext cx="7541854" cy="1061720"/>
          </a:xfrm>
          <a:prstGeom prst="rect">
            <a:avLst/>
          </a:prstGeom>
        </p:spPr>
        <p:txBody>
          <a:bodyPr lIns="0" tIns="0" rIns="0" bIns="0" rtlCol="0" anchor="t">
            <a:spAutoFit/>
          </a:bodyPr>
          <a:lstStyle/>
          <a:p>
            <a:pPr>
              <a:lnSpc>
                <a:spcPts val="8499"/>
              </a:lnSpc>
            </a:pPr>
            <a:r>
              <a:rPr lang="en-US" sz="6799" spc="67">
                <a:solidFill>
                  <a:srgbClr val="1C7378"/>
                </a:solidFill>
                <a:latin typeface="Proxima Nova Bold"/>
              </a:rPr>
              <a:t>FEAUTURES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0624912" y="624711"/>
            <a:ext cx="7509025" cy="7413456"/>
          </a:xfrm>
          <a:custGeom>
            <a:avLst/>
            <a:gdLst/>
            <a:ahLst/>
            <a:cxnLst/>
            <a:rect l="l" t="t" r="r" b="b"/>
            <a:pathLst>
              <a:path w="7509025" h="7413456">
                <a:moveTo>
                  <a:pt x="0" y="0"/>
                </a:moveTo>
                <a:lnTo>
                  <a:pt x="7509025" y="0"/>
                </a:lnTo>
                <a:lnTo>
                  <a:pt x="7509025" y="7413455"/>
                </a:lnTo>
                <a:lnTo>
                  <a:pt x="0" y="74134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01664" y="-263128"/>
            <a:ext cx="10771179" cy="10521774"/>
            <a:chOff x="0" y="0"/>
            <a:chExt cx="4669502" cy="4561380"/>
          </a:xfrm>
        </p:grpSpPr>
        <p:sp>
          <p:nvSpPr>
            <p:cNvPr id="4" name="Freeform 4"/>
            <p:cNvSpPr/>
            <p:nvPr/>
          </p:nvSpPr>
          <p:spPr>
            <a:xfrm>
              <a:off x="0" y="0"/>
              <a:ext cx="4669501" cy="4561380"/>
            </a:xfrm>
            <a:custGeom>
              <a:avLst/>
              <a:gdLst/>
              <a:ahLst/>
              <a:cxnLst/>
              <a:rect l="l" t="t" r="r" b="b"/>
              <a:pathLst>
                <a:path w="4669501" h="4561380">
                  <a:moveTo>
                    <a:pt x="0" y="0"/>
                  </a:moveTo>
                  <a:lnTo>
                    <a:pt x="4669501" y="0"/>
                  </a:lnTo>
                  <a:lnTo>
                    <a:pt x="4669501" y="4561380"/>
                  </a:lnTo>
                  <a:lnTo>
                    <a:pt x="0" y="4561380"/>
                  </a:lnTo>
                  <a:close/>
                </a:path>
              </a:pathLst>
            </a:custGeom>
            <a:solidFill>
              <a:srgbClr val="CAE7E4"/>
            </a:solidFill>
          </p:spPr>
        </p:sp>
      </p:grpSp>
      <p:sp>
        <p:nvSpPr>
          <p:cNvPr id="5" name="Freeform 5"/>
          <p:cNvSpPr/>
          <p:nvPr/>
        </p:nvSpPr>
        <p:spPr>
          <a:xfrm rot="6967708">
            <a:off x="-1671137" y="-2464789"/>
            <a:ext cx="4526778" cy="4403320"/>
          </a:xfrm>
          <a:custGeom>
            <a:avLst/>
            <a:gdLst/>
            <a:ahLst/>
            <a:cxnLst/>
            <a:rect l="l" t="t" r="r" b="b"/>
            <a:pathLst>
              <a:path w="4526778" h="4403320">
                <a:moveTo>
                  <a:pt x="0" y="0"/>
                </a:moveTo>
                <a:lnTo>
                  <a:pt x="4526778" y="0"/>
                </a:lnTo>
                <a:lnTo>
                  <a:pt x="4526778" y="4403321"/>
                </a:lnTo>
                <a:lnTo>
                  <a:pt x="0" y="44033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3773782">
            <a:off x="14496956" y="6760531"/>
            <a:ext cx="7273962" cy="6996229"/>
          </a:xfrm>
          <a:custGeom>
            <a:avLst/>
            <a:gdLst/>
            <a:ahLst/>
            <a:cxnLst/>
            <a:rect l="l" t="t" r="r" b="b"/>
            <a:pathLst>
              <a:path w="7273962" h="6996229">
                <a:moveTo>
                  <a:pt x="0" y="0"/>
                </a:moveTo>
                <a:lnTo>
                  <a:pt x="7273962" y="0"/>
                </a:lnTo>
                <a:lnTo>
                  <a:pt x="7273962" y="6996229"/>
                </a:lnTo>
                <a:lnTo>
                  <a:pt x="0" y="69962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1261693" y="2014876"/>
            <a:ext cx="8125976" cy="2138045"/>
          </a:xfrm>
          <a:prstGeom prst="rect">
            <a:avLst/>
          </a:prstGeom>
        </p:spPr>
        <p:txBody>
          <a:bodyPr lIns="0" tIns="0" rIns="0" bIns="0" rtlCol="0" anchor="t">
            <a:spAutoFit/>
          </a:bodyPr>
          <a:lstStyle/>
          <a:p>
            <a:pPr>
              <a:lnSpc>
                <a:spcPts val="8499"/>
              </a:lnSpc>
            </a:pPr>
            <a:r>
              <a:rPr lang="en-US" sz="6799" spc="67">
                <a:solidFill>
                  <a:srgbClr val="1C7378"/>
                </a:solidFill>
                <a:latin typeface="Proxima Nova Bold"/>
              </a:rPr>
              <a:t>DESIGNING AND DEVELOPING</a:t>
            </a:r>
          </a:p>
        </p:txBody>
      </p:sp>
      <p:sp>
        <p:nvSpPr>
          <p:cNvPr id="8" name="TextBox 8"/>
          <p:cNvSpPr txBox="1"/>
          <p:nvPr/>
        </p:nvSpPr>
        <p:spPr>
          <a:xfrm>
            <a:off x="592252" y="4724736"/>
            <a:ext cx="7541854" cy="3313430"/>
          </a:xfrm>
          <a:prstGeom prst="rect">
            <a:avLst/>
          </a:prstGeom>
        </p:spPr>
        <p:txBody>
          <a:bodyPr lIns="0" tIns="0" rIns="0" bIns="0" rtlCol="0" anchor="t">
            <a:spAutoFit/>
          </a:bodyPr>
          <a:lstStyle/>
          <a:p>
            <a:pPr marL="820419" lvl="1" indent="-410209">
              <a:lnSpc>
                <a:spcPts val="5319"/>
              </a:lnSpc>
              <a:buFont typeface="Arial"/>
              <a:buChar char="•"/>
            </a:pPr>
            <a:r>
              <a:rPr lang="en-US" sz="3799">
                <a:solidFill>
                  <a:srgbClr val="1C7378"/>
                </a:solidFill>
                <a:latin typeface="Proxima Nova Bold"/>
              </a:rPr>
              <a:t>For Back-end Node.js was used for the server and MySQL for databse.</a:t>
            </a:r>
          </a:p>
          <a:p>
            <a:pPr marL="820419" lvl="1" indent="-410209">
              <a:lnSpc>
                <a:spcPts val="5319"/>
              </a:lnSpc>
              <a:buFont typeface="Arial"/>
              <a:buChar char="•"/>
            </a:pPr>
            <a:r>
              <a:rPr lang="en-US" sz="3799">
                <a:solidFill>
                  <a:srgbClr val="1C7378"/>
                </a:solidFill>
                <a:latin typeface="Proxima Nova Bold"/>
              </a:rPr>
              <a:t>For Front-end React Native Expo go was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9829963" y="559152"/>
            <a:ext cx="7328321" cy="13756234"/>
          </a:xfrm>
          <a:custGeom>
            <a:avLst/>
            <a:gdLst/>
            <a:ahLst/>
            <a:cxnLst/>
            <a:rect l="l" t="t" r="r" b="b"/>
            <a:pathLst>
              <a:path w="7328321" h="13756234">
                <a:moveTo>
                  <a:pt x="0" y="0"/>
                </a:moveTo>
                <a:lnTo>
                  <a:pt x="7328321" y="0"/>
                </a:lnTo>
                <a:lnTo>
                  <a:pt x="7328321" y="13756234"/>
                </a:lnTo>
                <a:lnTo>
                  <a:pt x="0" y="137562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49929" y="-194389"/>
            <a:ext cx="10079892" cy="10675779"/>
            <a:chOff x="0" y="0"/>
            <a:chExt cx="4369816" cy="4628144"/>
          </a:xfrm>
        </p:grpSpPr>
        <p:sp>
          <p:nvSpPr>
            <p:cNvPr id="4" name="Freeform 4"/>
            <p:cNvSpPr/>
            <p:nvPr/>
          </p:nvSpPr>
          <p:spPr>
            <a:xfrm>
              <a:off x="0" y="0"/>
              <a:ext cx="4369816" cy="4628144"/>
            </a:xfrm>
            <a:custGeom>
              <a:avLst/>
              <a:gdLst/>
              <a:ahLst/>
              <a:cxnLst/>
              <a:rect l="l" t="t" r="r" b="b"/>
              <a:pathLst>
                <a:path w="4369816" h="4628144">
                  <a:moveTo>
                    <a:pt x="0" y="0"/>
                  </a:moveTo>
                  <a:lnTo>
                    <a:pt x="4369816" y="0"/>
                  </a:lnTo>
                  <a:lnTo>
                    <a:pt x="4369816" y="4628144"/>
                  </a:lnTo>
                  <a:lnTo>
                    <a:pt x="0" y="4628144"/>
                  </a:lnTo>
                  <a:close/>
                </a:path>
              </a:pathLst>
            </a:custGeom>
            <a:solidFill>
              <a:srgbClr val="CAE7E4"/>
            </a:solidFill>
          </p:spPr>
        </p:sp>
      </p:grpSp>
      <p:sp>
        <p:nvSpPr>
          <p:cNvPr id="5" name="TextBox 5"/>
          <p:cNvSpPr txBox="1"/>
          <p:nvPr/>
        </p:nvSpPr>
        <p:spPr>
          <a:xfrm>
            <a:off x="1028700" y="2249747"/>
            <a:ext cx="8115300" cy="1061720"/>
          </a:xfrm>
          <a:prstGeom prst="rect">
            <a:avLst/>
          </a:prstGeom>
        </p:spPr>
        <p:txBody>
          <a:bodyPr lIns="0" tIns="0" rIns="0" bIns="0" rtlCol="0" anchor="t">
            <a:spAutoFit/>
          </a:bodyPr>
          <a:lstStyle/>
          <a:p>
            <a:pPr>
              <a:lnSpc>
                <a:spcPts val="8499"/>
              </a:lnSpc>
            </a:pPr>
            <a:r>
              <a:rPr lang="en-US" sz="6799" spc="67">
                <a:solidFill>
                  <a:srgbClr val="1C7378"/>
                </a:solidFill>
                <a:latin typeface="Proxima Nova Bold"/>
              </a:rPr>
              <a:t>CHALLENGES </a:t>
            </a:r>
          </a:p>
        </p:txBody>
      </p:sp>
      <p:sp>
        <p:nvSpPr>
          <p:cNvPr id="6" name="TextBox 6"/>
          <p:cNvSpPr txBox="1"/>
          <p:nvPr/>
        </p:nvSpPr>
        <p:spPr>
          <a:xfrm>
            <a:off x="732367" y="4245527"/>
            <a:ext cx="8115300" cy="2646680"/>
          </a:xfrm>
          <a:prstGeom prst="rect">
            <a:avLst/>
          </a:prstGeom>
        </p:spPr>
        <p:txBody>
          <a:bodyPr lIns="0" tIns="0" rIns="0" bIns="0" rtlCol="0" anchor="t">
            <a:spAutoFit/>
          </a:bodyPr>
          <a:lstStyle/>
          <a:p>
            <a:pPr marL="820419" lvl="1" indent="-410209">
              <a:lnSpc>
                <a:spcPts val="5319"/>
              </a:lnSpc>
              <a:buFont typeface="Arial"/>
              <a:buChar char="•"/>
            </a:pPr>
            <a:r>
              <a:rPr lang="en-US" sz="3799">
                <a:solidFill>
                  <a:srgbClr val="1C7378"/>
                </a:solidFill>
                <a:latin typeface="Proxima Nova"/>
              </a:rPr>
              <a:t>Developing the AI-chatbot.</a:t>
            </a:r>
          </a:p>
          <a:p>
            <a:pPr marL="820419" lvl="1" indent="-410209">
              <a:lnSpc>
                <a:spcPts val="5319"/>
              </a:lnSpc>
              <a:buFont typeface="Arial"/>
              <a:buChar char="•"/>
            </a:pPr>
            <a:r>
              <a:rPr lang="en-US" sz="3799">
                <a:solidFill>
                  <a:srgbClr val="1C7378"/>
                </a:solidFill>
                <a:latin typeface="Proxima Nova"/>
              </a:rPr>
              <a:t>Delays in the developing phase.</a:t>
            </a:r>
          </a:p>
          <a:p>
            <a:pPr marL="820419" lvl="1" indent="-410209">
              <a:lnSpc>
                <a:spcPts val="5319"/>
              </a:lnSpc>
              <a:buFont typeface="Arial"/>
              <a:buChar char="•"/>
            </a:pPr>
            <a:r>
              <a:rPr lang="en-US" sz="3799">
                <a:solidFill>
                  <a:srgbClr val="1C7378"/>
                </a:solidFill>
                <a:latin typeface="Proxima Nova"/>
              </a:rPr>
              <a:t>Providing a User freindly design.</a:t>
            </a:r>
          </a:p>
          <a:p>
            <a:pPr marL="820419" lvl="1" indent="-410209">
              <a:lnSpc>
                <a:spcPts val="5319"/>
              </a:lnSpc>
              <a:buFont typeface="Arial"/>
              <a:buChar char="•"/>
            </a:pPr>
            <a:r>
              <a:rPr lang="en-US" sz="3799">
                <a:solidFill>
                  <a:srgbClr val="1C7378"/>
                </a:solidFill>
                <a:latin typeface="Proxima Nova"/>
              </a:rPr>
              <a:t>Quality Assurance and testing.</a:t>
            </a:r>
          </a:p>
        </p:txBody>
      </p:sp>
      <p:sp>
        <p:nvSpPr>
          <p:cNvPr id="7" name="Freeform 7"/>
          <p:cNvSpPr/>
          <p:nvPr/>
        </p:nvSpPr>
        <p:spPr>
          <a:xfrm rot="8100000">
            <a:off x="16215002" y="-2267293"/>
            <a:ext cx="5565859" cy="5414063"/>
          </a:xfrm>
          <a:custGeom>
            <a:avLst/>
            <a:gdLst/>
            <a:ahLst/>
            <a:cxnLst/>
            <a:rect l="l" t="t" r="r" b="b"/>
            <a:pathLst>
              <a:path w="5565859" h="5414063">
                <a:moveTo>
                  <a:pt x="0" y="0"/>
                </a:moveTo>
                <a:lnTo>
                  <a:pt x="5565859" y="0"/>
                </a:lnTo>
                <a:lnTo>
                  <a:pt x="5565859" y="5414063"/>
                </a:lnTo>
                <a:lnTo>
                  <a:pt x="0" y="54140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rot="545883">
            <a:off x="-891494" y="7961735"/>
            <a:ext cx="4645327" cy="5039309"/>
          </a:xfrm>
          <a:custGeom>
            <a:avLst/>
            <a:gdLst/>
            <a:ahLst/>
            <a:cxnLst/>
            <a:rect l="l" t="t" r="r" b="b"/>
            <a:pathLst>
              <a:path w="4645327" h="5039309">
                <a:moveTo>
                  <a:pt x="0" y="0"/>
                </a:moveTo>
                <a:lnTo>
                  <a:pt x="4645327" y="0"/>
                </a:lnTo>
                <a:lnTo>
                  <a:pt x="4645327" y="5039309"/>
                </a:lnTo>
                <a:lnTo>
                  <a:pt x="0" y="50393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Freeform 2"/>
          <p:cNvSpPr/>
          <p:nvPr/>
        </p:nvSpPr>
        <p:spPr>
          <a:xfrm>
            <a:off x="12949245" y="3444952"/>
            <a:ext cx="5338755" cy="7979118"/>
          </a:xfrm>
          <a:custGeom>
            <a:avLst/>
            <a:gdLst/>
            <a:ahLst/>
            <a:cxnLst/>
            <a:rect l="l" t="t" r="r" b="b"/>
            <a:pathLst>
              <a:path w="5338755" h="7979118">
                <a:moveTo>
                  <a:pt x="0" y="0"/>
                </a:moveTo>
                <a:lnTo>
                  <a:pt x="5338755" y="0"/>
                </a:lnTo>
                <a:lnTo>
                  <a:pt x="5338755" y="7979118"/>
                </a:lnTo>
                <a:lnTo>
                  <a:pt x="0" y="79791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49929" y="-194389"/>
            <a:ext cx="12913857" cy="10675779"/>
            <a:chOff x="0" y="0"/>
            <a:chExt cx="5598391" cy="4628144"/>
          </a:xfrm>
        </p:grpSpPr>
        <p:sp>
          <p:nvSpPr>
            <p:cNvPr id="4" name="Freeform 4"/>
            <p:cNvSpPr/>
            <p:nvPr/>
          </p:nvSpPr>
          <p:spPr>
            <a:xfrm>
              <a:off x="0" y="0"/>
              <a:ext cx="5598391" cy="4628144"/>
            </a:xfrm>
            <a:custGeom>
              <a:avLst/>
              <a:gdLst/>
              <a:ahLst/>
              <a:cxnLst/>
              <a:rect l="l" t="t" r="r" b="b"/>
              <a:pathLst>
                <a:path w="5598391" h="4628144">
                  <a:moveTo>
                    <a:pt x="0" y="0"/>
                  </a:moveTo>
                  <a:lnTo>
                    <a:pt x="5598391" y="0"/>
                  </a:lnTo>
                  <a:lnTo>
                    <a:pt x="5598391" y="4628144"/>
                  </a:lnTo>
                  <a:lnTo>
                    <a:pt x="0" y="4628144"/>
                  </a:lnTo>
                  <a:close/>
                </a:path>
              </a:pathLst>
            </a:custGeom>
            <a:solidFill>
              <a:srgbClr val="CAE7E4"/>
            </a:solidFill>
          </p:spPr>
        </p:sp>
      </p:grpSp>
      <p:sp>
        <p:nvSpPr>
          <p:cNvPr id="5" name="Freeform 5"/>
          <p:cNvSpPr/>
          <p:nvPr/>
        </p:nvSpPr>
        <p:spPr>
          <a:xfrm rot="3708155">
            <a:off x="-2130337" y="8733219"/>
            <a:ext cx="4260674" cy="4559087"/>
          </a:xfrm>
          <a:custGeom>
            <a:avLst/>
            <a:gdLst/>
            <a:ahLst/>
            <a:cxnLst/>
            <a:rect l="l" t="t" r="r" b="b"/>
            <a:pathLst>
              <a:path w="4260674" h="4559087">
                <a:moveTo>
                  <a:pt x="0" y="0"/>
                </a:moveTo>
                <a:lnTo>
                  <a:pt x="4260674" y="0"/>
                </a:lnTo>
                <a:lnTo>
                  <a:pt x="4260674" y="4559087"/>
                </a:lnTo>
                <a:lnTo>
                  <a:pt x="0" y="45590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7624047">
            <a:off x="16119257" y="-2568520"/>
            <a:ext cx="4948140" cy="4813191"/>
          </a:xfrm>
          <a:custGeom>
            <a:avLst/>
            <a:gdLst/>
            <a:ahLst/>
            <a:cxnLst/>
            <a:rect l="l" t="t" r="r" b="b"/>
            <a:pathLst>
              <a:path w="4948140" h="4813191">
                <a:moveTo>
                  <a:pt x="0" y="0"/>
                </a:moveTo>
                <a:lnTo>
                  <a:pt x="4948140" y="0"/>
                </a:lnTo>
                <a:lnTo>
                  <a:pt x="4948140" y="4813190"/>
                </a:lnTo>
                <a:lnTo>
                  <a:pt x="0" y="481319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7" name="Table 7"/>
          <p:cNvGraphicFramePr>
            <a:graphicFrameLocks noGrp="1"/>
          </p:cNvGraphicFramePr>
          <p:nvPr/>
        </p:nvGraphicFramePr>
        <p:xfrm>
          <a:off x="704456" y="2061845"/>
          <a:ext cx="11005087" cy="7654174"/>
        </p:xfrm>
        <a:graphic>
          <a:graphicData uri="http://schemas.openxmlformats.org/drawingml/2006/table">
            <a:tbl>
              <a:tblPr/>
              <a:tblGrid>
                <a:gridCol w="3623578">
                  <a:extLst>
                    <a:ext uri="{9D8B030D-6E8A-4147-A177-3AD203B41FA5}">
                      <a16:colId xmlns:a16="http://schemas.microsoft.com/office/drawing/2014/main" val="20000"/>
                    </a:ext>
                  </a:extLst>
                </a:gridCol>
                <a:gridCol w="2548752">
                  <a:extLst>
                    <a:ext uri="{9D8B030D-6E8A-4147-A177-3AD203B41FA5}">
                      <a16:colId xmlns:a16="http://schemas.microsoft.com/office/drawing/2014/main" val="20001"/>
                    </a:ext>
                  </a:extLst>
                </a:gridCol>
                <a:gridCol w="4832757">
                  <a:extLst>
                    <a:ext uri="{9D8B030D-6E8A-4147-A177-3AD203B41FA5}">
                      <a16:colId xmlns:a16="http://schemas.microsoft.com/office/drawing/2014/main" val="20002"/>
                    </a:ext>
                  </a:extLst>
                </a:gridCol>
              </a:tblGrid>
              <a:tr h="998239">
                <a:tc>
                  <a:txBody>
                    <a:bodyPr/>
                    <a:lstStyle/>
                    <a:p>
                      <a:pPr algn="ctr">
                        <a:lnSpc>
                          <a:spcPts val="3499"/>
                        </a:lnSpc>
                        <a:defRPr/>
                      </a:pPr>
                      <a:r>
                        <a:rPr lang="en-US" sz="2499">
                          <a:solidFill>
                            <a:srgbClr val="000000"/>
                          </a:solidFill>
                          <a:latin typeface="Proxima Nova Bold"/>
                        </a:rPr>
                        <a:t>Name </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Proxima Nova Bold"/>
                        </a:rPr>
                        <a:t>ID</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Proxima Nova Bold"/>
                        </a:rPr>
                        <a:t>Leader Role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0"/>
                  </a:ext>
                </a:extLst>
              </a:tr>
              <a:tr h="2270951">
                <a:tc>
                  <a:txBody>
                    <a:bodyPr/>
                    <a:lstStyle/>
                    <a:p>
                      <a:pPr algn="ctr">
                        <a:lnSpc>
                          <a:spcPts val="3499"/>
                        </a:lnSpc>
                        <a:defRPr/>
                      </a:pPr>
                      <a:r>
                        <a:rPr lang="en-US" sz="2499">
                          <a:solidFill>
                            <a:srgbClr val="000000"/>
                          </a:solidFill>
                          <a:latin typeface="Proxima Nova"/>
                        </a:rPr>
                        <a:t>Ranasinghe Ranasinghe </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Proxima Nova"/>
                        </a:rPr>
                        <a:t>10903090 </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Proxima Nova"/>
                        </a:rPr>
                        <a:t>Group Leader, Testing and Maintenance Leader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1390267">
                <a:tc>
                  <a:txBody>
                    <a:bodyPr/>
                    <a:lstStyle/>
                    <a:p>
                      <a:pPr algn="ctr">
                        <a:lnSpc>
                          <a:spcPts val="3499"/>
                        </a:lnSpc>
                        <a:defRPr/>
                      </a:pPr>
                      <a:r>
                        <a:rPr lang="en-US" sz="2499">
                          <a:solidFill>
                            <a:srgbClr val="000000"/>
                          </a:solidFill>
                          <a:latin typeface="Proxima Nova"/>
                        </a:rPr>
                        <a:t>Priyantha Ranasinghe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Proxima Nova"/>
                        </a:rPr>
                        <a:t>10899343 </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Proxima Nova"/>
                        </a:rPr>
                        <a:t>Programming Leader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998239">
                <a:tc>
                  <a:txBody>
                    <a:bodyPr/>
                    <a:lstStyle/>
                    <a:p>
                      <a:pPr algn="ctr">
                        <a:lnSpc>
                          <a:spcPts val="3499"/>
                        </a:lnSpc>
                        <a:defRPr/>
                      </a:pPr>
                      <a:r>
                        <a:rPr lang="en-US" sz="2499">
                          <a:solidFill>
                            <a:srgbClr val="000000"/>
                          </a:solidFill>
                          <a:latin typeface="Proxima Nova"/>
                        </a:rPr>
                        <a:t>Dodampe Nimna</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Proxima Nova"/>
                        </a:rPr>
                        <a:t>10899233 </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Proxima Nova"/>
                        </a:rPr>
                        <a:t>Quality Leader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r h="998239">
                <a:tc>
                  <a:txBody>
                    <a:bodyPr/>
                    <a:lstStyle/>
                    <a:p>
                      <a:pPr algn="ctr">
                        <a:lnSpc>
                          <a:spcPts val="3499"/>
                        </a:lnSpc>
                        <a:defRPr/>
                      </a:pPr>
                      <a:r>
                        <a:rPr lang="en-US" sz="2499">
                          <a:solidFill>
                            <a:srgbClr val="000000"/>
                          </a:solidFill>
                          <a:latin typeface="Proxima Nova"/>
                        </a:rPr>
                        <a:t>Rankira Kosgollage</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Proxima Nova"/>
                        </a:rPr>
                        <a:t>10899228</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Proxima Nova"/>
                        </a:rPr>
                        <a:t>Technical Leader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4"/>
                  </a:ext>
                </a:extLst>
              </a:tr>
              <a:tr h="998239">
                <a:tc>
                  <a:txBody>
                    <a:bodyPr/>
                    <a:lstStyle/>
                    <a:p>
                      <a:pPr algn="ctr">
                        <a:lnSpc>
                          <a:spcPts val="3499"/>
                        </a:lnSpc>
                        <a:defRPr/>
                      </a:pPr>
                      <a:r>
                        <a:rPr lang="en-US" sz="2499">
                          <a:solidFill>
                            <a:srgbClr val="000000"/>
                          </a:solidFill>
                          <a:latin typeface="Proxima Nova"/>
                        </a:rPr>
                        <a:t>Randika Gunawardena </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Proxima Nova"/>
                        </a:rPr>
                        <a:t>10899271</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Proxima Nova"/>
                        </a:rPr>
                        <a:t>Planning Leader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8"/>
          <p:cNvSpPr txBox="1"/>
          <p:nvPr/>
        </p:nvSpPr>
        <p:spPr>
          <a:xfrm>
            <a:off x="13280787" y="1507173"/>
            <a:ext cx="4675672" cy="1519095"/>
          </a:xfrm>
          <a:prstGeom prst="rect">
            <a:avLst/>
          </a:prstGeom>
        </p:spPr>
        <p:txBody>
          <a:bodyPr lIns="0" tIns="0" rIns="0" bIns="0" rtlCol="0" anchor="t">
            <a:spAutoFit/>
          </a:bodyPr>
          <a:lstStyle/>
          <a:p>
            <a:pPr>
              <a:lnSpc>
                <a:spcPts val="3065"/>
              </a:lnSpc>
            </a:pPr>
            <a:r>
              <a:rPr lang="en-US" sz="2189">
                <a:solidFill>
                  <a:srgbClr val="1C7378"/>
                </a:solidFill>
                <a:latin typeface="Proxima Nova"/>
              </a:rPr>
              <a:t>Group B2</a:t>
            </a:r>
          </a:p>
          <a:p>
            <a:pPr>
              <a:lnSpc>
                <a:spcPts val="3065"/>
              </a:lnSpc>
            </a:pPr>
            <a:r>
              <a:rPr lang="en-US" sz="2189">
                <a:solidFill>
                  <a:srgbClr val="1C7378"/>
                </a:solidFill>
                <a:latin typeface="Proxima Nova"/>
              </a:rPr>
              <a:t>PUSL2021 </a:t>
            </a:r>
          </a:p>
          <a:p>
            <a:pPr>
              <a:lnSpc>
                <a:spcPts val="3065"/>
              </a:lnSpc>
            </a:pPr>
            <a:r>
              <a:rPr lang="en-US" sz="2189">
                <a:solidFill>
                  <a:srgbClr val="1C7378"/>
                </a:solidFill>
                <a:latin typeface="Proxima Nova"/>
              </a:rPr>
              <a:t>Computing Group Project</a:t>
            </a:r>
          </a:p>
          <a:p>
            <a:pPr>
              <a:lnSpc>
                <a:spcPts val="3065"/>
              </a:lnSpc>
            </a:pPr>
            <a:endParaRPr lang="en-US" sz="2189">
              <a:solidFill>
                <a:srgbClr val="1C7378"/>
              </a:solidFill>
              <a:latin typeface="Proxima Nova"/>
            </a:endParaRPr>
          </a:p>
        </p:txBody>
      </p:sp>
      <p:sp>
        <p:nvSpPr>
          <p:cNvPr id="9" name="TextBox 9"/>
          <p:cNvSpPr txBox="1"/>
          <p:nvPr/>
        </p:nvSpPr>
        <p:spPr>
          <a:xfrm>
            <a:off x="770467" y="1000125"/>
            <a:ext cx="8115300" cy="1061720"/>
          </a:xfrm>
          <a:prstGeom prst="rect">
            <a:avLst/>
          </a:prstGeom>
        </p:spPr>
        <p:txBody>
          <a:bodyPr lIns="0" tIns="0" rIns="0" bIns="0" rtlCol="0" anchor="t">
            <a:spAutoFit/>
          </a:bodyPr>
          <a:lstStyle/>
          <a:p>
            <a:pPr>
              <a:lnSpc>
                <a:spcPts val="8499"/>
              </a:lnSpc>
            </a:pPr>
            <a:r>
              <a:rPr lang="en-US" sz="6799" spc="67">
                <a:solidFill>
                  <a:srgbClr val="1C7378"/>
                </a:solidFill>
                <a:latin typeface="Proxima Nova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206</Words>
  <Application>Microsoft Office PowerPoint</Application>
  <PresentationFormat>Custom</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Proxima Nova Bold</vt:lpstr>
      <vt:lpstr>Calibri</vt:lpstr>
      <vt:lpstr>Arial</vt:lpstr>
      <vt:lpstr>Proxima Nova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Orange Blue Creative Healthcare Facility Presentation</dc:title>
  <dc:creator>sasanka nimesh</dc:creator>
  <cp:lastModifiedBy>sasanka nimesh</cp:lastModifiedBy>
  <cp:revision>2</cp:revision>
  <dcterms:created xsi:type="dcterms:W3CDTF">2006-08-16T00:00:00Z</dcterms:created>
  <dcterms:modified xsi:type="dcterms:W3CDTF">2024-03-24T13:59:01Z</dcterms:modified>
  <dc:identifier>DAGAaw4aqnY</dc:identifier>
</cp:coreProperties>
</file>