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8"/>
    <p:sldId id="257" r:id="rId19"/>
    <p:sldId id="258" r:id="rId20"/>
    <p:sldId id="259" r:id="rId21"/>
    <p:sldId id="260" r:id="rId22"/>
    <p:sldId id="261" r:id="rId23"/>
    <p:sldId id="262" r:id="rId24"/>
    <p:sldId id="263" r:id="rId25"/>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Proxima Nova" charset="1" panose="02000506030000020004"/>
      <p:regular r:id="rId10"/>
    </p:embeddedFont>
    <p:embeddedFont>
      <p:font typeface="Proxima Nova Bold" charset="1" panose="02000506030000020004"/>
      <p:regular r:id="rId11"/>
    </p:embeddedFont>
    <p:embeddedFont>
      <p:font typeface="Proxima Nova Italics" charset="1" panose="02000506030000020004"/>
      <p:regular r:id="rId12"/>
    </p:embeddedFont>
    <p:embeddedFont>
      <p:font typeface="Proxima Nova Bold Italics" charset="1" panose="02000506030000020004"/>
      <p:regular r:id="rId13"/>
    </p:embeddedFont>
    <p:embeddedFont>
      <p:font typeface="Proxima Nova Light" charset="1" panose="02000506030000020004"/>
      <p:regular r:id="rId14"/>
    </p:embeddedFont>
    <p:embeddedFont>
      <p:font typeface="Proxima Nova Light Italics" charset="1" panose="02000506030000020004"/>
      <p:regular r:id="rId15"/>
    </p:embeddedFont>
    <p:embeddedFont>
      <p:font typeface="Proxima Nova Heavy" charset="1" panose="02000506030000020004"/>
      <p:regular r:id="rId16"/>
    </p:embeddedFont>
    <p:embeddedFont>
      <p:font typeface="Proxima Nova Heavy Italics" charset="1" panose="02000506030000020004"/>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slides/slide1.xml" Type="http://schemas.openxmlformats.org/officeDocument/2006/relationships/slide"/><Relationship Id="rId19" Target="slides/slide2.xml" Type="http://schemas.openxmlformats.org/officeDocument/2006/relationships/slide"/><Relationship Id="rId2" Target="presProps.xml" Type="http://schemas.openxmlformats.org/officeDocument/2006/relationships/presProps"/><Relationship Id="rId20" Target="slides/slide3.xml" Type="http://schemas.openxmlformats.org/officeDocument/2006/relationships/slide"/><Relationship Id="rId21" Target="slides/slide4.xml" Type="http://schemas.openxmlformats.org/officeDocument/2006/relationships/slide"/><Relationship Id="rId22" Target="slides/slide5.xml" Type="http://schemas.openxmlformats.org/officeDocument/2006/relationships/slide"/><Relationship Id="rId23" Target="slides/slide6.xml" Type="http://schemas.openxmlformats.org/officeDocument/2006/relationships/slide"/><Relationship Id="rId24" Target="slides/slide7.xml" Type="http://schemas.openxmlformats.org/officeDocument/2006/relationships/slide"/><Relationship Id="rId25" Target="slides/slide8.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 Id="rId8" Target="../media/image23.png" Type="http://schemas.openxmlformats.org/officeDocument/2006/relationships/image"/><Relationship Id="rId9" Target="../media/image2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31.png" Type="http://schemas.openxmlformats.org/officeDocument/2006/relationships/image"/><Relationship Id="rId7" Target="../media/image3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 Id="rId3" Target="../media/image34.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sp>
        <p:nvSpPr>
          <p:cNvPr name="Freeform 2" id="2"/>
          <p:cNvSpPr/>
          <p:nvPr/>
        </p:nvSpPr>
        <p:spPr>
          <a:xfrm flipH="false" flipV="false" rot="-3773782">
            <a:off x="-2636533" y="-3185942"/>
            <a:ext cx="7273962" cy="6996229"/>
          </a:xfrm>
          <a:custGeom>
            <a:avLst/>
            <a:gdLst/>
            <a:ahLst/>
            <a:cxnLst/>
            <a:rect r="r" b="b" t="t" l="l"/>
            <a:pathLst>
              <a:path h="6996229" w="7273962">
                <a:moveTo>
                  <a:pt x="0" y="0"/>
                </a:moveTo>
                <a:lnTo>
                  <a:pt x="7273961" y="0"/>
                </a:lnTo>
                <a:lnTo>
                  <a:pt x="7273961" y="6996229"/>
                </a:lnTo>
                <a:lnTo>
                  <a:pt x="0" y="699622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53143" y="4864783"/>
            <a:ext cx="7965306" cy="5995703"/>
          </a:xfrm>
          <a:custGeom>
            <a:avLst/>
            <a:gdLst/>
            <a:ahLst/>
            <a:cxnLst/>
            <a:rect r="r" b="b" t="t" l="l"/>
            <a:pathLst>
              <a:path h="5995703" w="7965306">
                <a:moveTo>
                  <a:pt x="0" y="0"/>
                </a:moveTo>
                <a:lnTo>
                  <a:pt x="7965306" y="0"/>
                </a:lnTo>
                <a:lnTo>
                  <a:pt x="7965306" y="5995703"/>
                </a:lnTo>
                <a:lnTo>
                  <a:pt x="0" y="59957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500603">
            <a:off x="13721959" y="6774752"/>
            <a:ext cx="6462252" cy="6286009"/>
          </a:xfrm>
          <a:custGeom>
            <a:avLst/>
            <a:gdLst/>
            <a:ahLst/>
            <a:cxnLst/>
            <a:rect r="r" b="b" t="t" l="l"/>
            <a:pathLst>
              <a:path h="6286009" w="6462252">
                <a:moveTo>
                  <a:pt x="0" y="0"/>
                </a:moveTo>
                <a:lnTo>
                  <a:pt x="6462251" y="0"/>
                </a:lnTo>
                <a:lnTo>
                  <a:pt x="6462251" y="6286009"/>
                </a:lnTo>
                <a:lnTo>
                  <a:pt x="0" y="62860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5403009" y="658186"/>
            <a:ext cx="11856291" cy="3060780"/>
          </a:xfrm>
          <a:prstGeom prst="rect">
            <a:avLst/>
          </a:prstGeom>
        </p:spPr>
        <p:txBody>
          <a:bodyPr anchor="t" rtlCol="false" tIns="0" lIns="0" bIns="0" rIns="0">
            <a:spAutoFit/>
          </a:bodyPr>
          <a:lstStyle/>
          <a:p>
            <a:pPr>
              <a:lnSpc>
                <a:spcPts val="12243"/>
              </a:lnSpc>
            </a:pPr>
            <a:r>
              <a:rPr lang="en-US" sz="9794" spc="97">
                <a:solidFill>
                  <a:srgbClr val="1C7378"/>
                </a:solidFill>
                <a:latin typeface="Proxima Nova Bold"/>
              </a:rPr>
              <a:t>LIFELINK HUB HEALTHCARE APP</a:t>
            </a:r>
          </a:p>
        </p:txBody>
      </p:sp>
      <p:sp>
        <p:nvSpPr>
          <p:cNvPr name="TextBox 6" id="6"/>
          <p:cNvSpPr txBox="true"/>
          <p:nvPr/>
        </p:nvSpPr>
        <p:spPr>
          <a:xfrm rot="0">
            <a:off x="9403751" y="4213175"/>
            <a:ext cx="7342311" cy="695325"/>
          </a:xfrm>
          <a:prstGeom prst="rect">
            <a:avLst/>
          </a:prstGeom>
        </p:spPr>
        <p:txBody>
          <a:bodyPr anchor="t" rtlCol="false" tIns="0" lIns="0" bIns="0" rIns="0">
            <a:spAutoFit/>
          </a:bodyPr>
          <a:lstStyle/>
          <a:p>
            <a:pPr>
              <a:lnSpc>
                <a:spcPts val="5624"/>
              </a:lnSpc>
            </a:pPr>
            <a:r>
              <a:rPr lang="en-US" sz="4499">
                <a:solidFill>
                  <a:srgbClr val="1C7378"/>
                </a:solidFill>
                <a:latin typeface="Proxima Nova"/>
              </a:rPr>
              <a:t>Created by: GROUP B2</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sp>
        <p:nvSpPr>
          <p:cNvPr name="Freeform 2" id="2"/>
          <p:cNvSpPr/>
          <p:nvPr/>
        </p:nvSpPr>
        <p:spPr>
          <a:xfrm flipH="true" flipV="false" rot="0">
            <a:off x="10224899" y="628415"/>
            <a:ext cx="6364003" cy="9186881"/>
          </a:xfrm>
          <a:custGeom>
            <a:avLst/>
            <a:gdLst/>
            <a:ahLst/>
            <a:cxnLst/>
            <a:rect r="r" b="b" t="t" l="l"/>
            <a:pathLst>
              <a:path h="9186881" w="6364003">
                <a:moveTo>
                  <a:pt x="6364003" y="0"/>
                </a:moveTo>
                <a:lnTo>
                  <a:pt x="0" y="0"/>
                </a:lnTo>
                <a:lnTo>
                  <a:pt x="0" y="9186881"/>
                </a:lnTo>
                <a:lnTo>
                  <a:pt x="6364003" y="9186881"/>
                </a:lnTo>
                <a:lnTo>
                  <a:pt x="6364003"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94389" y="-194389"/>
            <a:ext cx="9851465" cy="10648009"/>
            <a:chOff x="0" y="0"/>
            <a:chExt cx="4270789" cy="4616105"/>
          </a:xfrm>
        </p:grpSpPr>
        <p:sp>
          <p:nvSpPr>
            <p:cNvPr name="Freeform 4" id="4"/>
            <p:cNvSpPr/>
            <p:nvPr/>
          </p:nvSpPr>
          <p:spPr>
            <a:xfrm flipH="false" flipV="false" rot="0">
              <a:off x="0" y="0"/>
              <a:ext cx="4270789" cy="4616105"/>
            </a:xfrm>
            <a:custGeom>
              <a:avLst/>
              <a:gdLst/>
              <a:ahLst/>
              <a:cxnLst/>
              <a:rect r="r" b="b" t="t" l="l"/>
              <a:pathLst>
                <a:path h="4616105" w="4270789">
                  <a:moveTo>
                    <a:pt x="0" y="0"/>
                  </a:moveTo>
                  <a:lnTo>
                    <a:pt x="4270789" y="0"/>
                  </a:lnTo>
                  <a:lnTo>
                    <a:pt x="4270789" y="4616105"/>
                  </a:lnTo>
                  <a:lnTo>
                    <a:pt x="0" y="4616105"/>
                  </a:lnTo>
                  <a:close/>
                </a:path>
              </a:pathLst>
            </a:custGeom>
            <a:solidFill>
              <a:srgbClr val="CAE7E4"/>
            </a:solidFill>
          </p:spPr>
        </p:sp>
      </p:grpSp>
      <p:sp>
        <p:nvSpPr>
          <p:cNvPr name="TextBox 5" id="5"/>
          <p:cNvSpPr txBox="true"/>
          <p:nvPr/>
        </p:nvSpPr>
        <p:spPr>
          <a:xfrm rot="0">
            <a:off x="1028700" y="1378641"/>
            <a:ext cx="8335786" cy="1061720"/>
          </a:xfrm>
          <a:prstGeom prst="rect">
            <a:avLst/>
          </a:prstGeom>
        </p:spPr>
        <p:txBody>
          <a:bodyPr anchor="t" rtlCol="false" tIns="0" lIns="0" bIns="0" rIns="0">
            <a:spAutoFit/>
          </a:bodyPr>
          <a:lstStyle/>
          <a:p>
            <a:pPr>
              <a:lnSpc>
                <a:spcPts val="8499"/>
              </a:lnSpc>
            </a:pPr>
            <a:r>
              <a:rPr lang="en-US" sz="6799" spc="67">
                <a:solidFill>
                  <a:srgbClr val="1C7378"/>
                </a:solidFill>
                <a:latin typeface="Proxima Nova Bold"/>
              </a:rPr>
              <a:t> AGENDA</a:t>
            </a:r>
          </a:p>
        </p:txBody>
      </p:sp>
      <p:sp>
        <p:nvSpPr>
          <p:cNvPr name="TextBox 6" id="6"/>
          <p:cNvSpPr txBox="true"/>
          <p:nvPr/>
        </p:nvSpPr>
        <p:spPr>
          <a:xfrm rot="0">
            <a:off x="660645" y="3259079"/>
            <a:ext cx="8335786" cy="3980180"/>
          </a:xfrm>
          <a:prstGeom prst="rect">
            <a:avLst/>
          </a:prstGeom>
        </p:spPr>
        <p:txBody>
          <a:bodyPr anchor="t" rtlCol="false" tIns="0" lIns="0" bIns="0" rIns="0">
            <a:spAutoFit/>
          </a:bodyPr>
          <a:lstStyle/>
          <a:p>
            <a:pPr marL="820419" indent="-410209" lvl="1">
              <a:lnSpc>
                <a:spcPts val="5319"/>
              </a:lnSpc>
              <a:buFont typeface="Arial"/>
              <a:buChar char="•"/>
            </a:pPr>
            <a:r>
              <a:rPr lang="en-US" sz="3799">
                <a:solidFill>
                  <a:srgbClr val="1C7378"/>
                </a:solidFill>
                <a:latin typeface="Proxima Nova"/>
              </a:rPr>
              <a:t>Introduction</a:t>
            </a:r>
          </a:p>
          <a:p>
            <a:pPr marL="820419" indent="-410209" lvl="1">
              <a:lnSpc>
                <a:spcPts val="5319"/>
              </a:lnSpc>
              <a:buFont typeface="Arial"/>
              <a:buChar char="•"/>
            </a:pPr>
            <a:r>
              <a:rPr lang="en-US" sz="3799">
                <a:solidFill>
                  <a:srgbClr val="1C7378"/>
                </a:solidFill>
                <a:latin typeface="Proxima Nova"/>
              </a:rPr>
              <a:t>Target Audience</a:t>
            </a:r>
          </a:p>
          <a:p>
            <a:pPr marL="820419" indent="-410209" lvl="1">
              <a:lnSpc>
                <a:spcPts val="5319"/>
              </a:lnSpc>
              <a:buFont typeface="Arial"/>
              <a:buChar char="•"/>
            </a:pPr>
            <a:r>
              <a:rPr lang="en-US" sz="3799">
                <a:solidFill>
                  <a:srgbClr val="1C7378"/>
                </a:solidFill>
                <a:latin typeface="Proxima Nova"/>
              </a:rPr>
              <a:t>Features</a:t>
            </a:r>
          </a:p>
          <a:p>
            <a:pPr marL="820419" indent="-410209" lvl="1">
              <a:lnSpc>
                <a:spcPts val="5319"/>
              </a:lnSpc>
              <a:buFont typeface="Arial"/>
              <a:buChar char="•"/>
            </a:pPr>
            <a:r>
              <a:rPr lang="en-US" sz="3799">
                <a:solidFill>
                  <a:srgbClr val="1C7378"/>
                </a:solidFill>
                <a:latin typeface="Proxima Nova"/>
              </a:rPr>
              <a:t>Designing and Developing</a:t>
            </a:r>
          </a:p>
          <a:p>
            <a:pPr marL="820419" indent="-410209" lvl="1">
              <a:lnSpc>
                <a:spcPts val="5319"/>
              </a:lnSpc>
              <a:buFont typeface="Arial"/>
              <a:buChar char="•"/>
            </a:pPr>
            <a:r>
              <a:rPr lang="en-US" sz="3799">
                <a:solidFill>
                  <a:srgbClr val="1C7378"/>
                </a:solidFill>
                <a:latin typeface="Proxima Nova"/>
              </a:rPr>
              <a:t>Challenges</a:t>
            </a:r>
          </a:p>
          <a:p>
            <a:pPr>
              <a:lnSpc>
                <a:spcPts val="5319"/>
              </a:lnSpc>
            </a:pPr>
          </a:p>
        </p:txBody>
      </p:sp>
      <p:sp>
        <p:nvSpPr>
          <p:cNvPr name="Freeform 7" id="7"/>
          <p:cNvSpPr/>
          <p:nvPr/>
        </p:nvSpPr>
        <p:spPr>
          <a:xfrm flipH="false" flipV="false" rot="8245086">
            <a:off x="16504259" y="-2151092"/>
            <a:ext cx="4857299" cy="4724827"/>
          </a:xfrm>
          <a:custGeom>
            <a:avLst/>
            <a:gdLst/>
            <a:ahLst/>
            <a:cxnLst/>
            <a:rect r="r" b="b" t="t" l="l"/>
            <a:pathLst>
              <a:path h="4724827" w="4857299">
                <a:moveTo>
                  <a:pt x="0" y="0"/>
                </a:moveTo>
                <a:lnTo>
                  <a:pt x="4857299" y="0"/>
                </a:lnTo>
                <a:lnTo>
                  <a:pt x="4857299" y="4724827"/>
                </a:lnTo>
                <a:lnTo>
                  <a:pt x="0" y="47248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10800000">
            <a:off x="-1720299" y="8394107"/>
            <a:ext cx="4761888" cy="4580071"/>
          </a:xfrm>
          <a:custGeom>
            <a:avLst/>
            <a:gdLst/>
            <a:ahLst/>
            <a:cxnLst/>
            <a:rect r="r" b="b" t="t" l="l"/>
            <a:pathLst>
              <a:path h="4580071" w="4761888">
                <a:moveTo>
                  <a:pt x="0" y="0"/>
                </a:moveTo>
                <a:lnTo>
                  <a:pt x="4761888" y="0"/>
                </a:lnTo>
                <a:lnTo>
                  <a:pt x="4761888" y="4580070"/>
                </a:lnTo>
                <a:lnTo>
                  <a:pt x="0" y="45800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061845"/>
            <a:ext cx="6799787" cy="7261908"/>
          </a:xfrm>
          <a:custGeom>
            <a:avLst/>
            <a:gdLst/>
            <a:ahLst/>
            <a:cxnLst/>
            <a:rect r="r" b="b" t="t" l="l"/>
            <a:pathLst>
              <a:path h="7261908" w="6799787">
                <a:moveTo>
                  <a:pt x="0" y="0"/>
                </a:moveTo>
                <a:lnTo>
                  <a:pt x="6799787" y="0"/>
                </a:lnTo>
                <a:lnTo>
                  <a:pt x="6799787" y="7261908"/>
                </a:lnTo>
                <a:lnTo>
                  <a:pt x="0" y="72619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8357705" y="-263814"/>
            <a:ext cx="10207994" cy="10814628"/>
            <a:chOff x="0" y="0"/>
            <a:chExt cx="4425350" cy="4688338"/>
          </a:xfrm>
        </p:grpSpPr>
        <p:sp>
          <p:nvSpPr>
            <p:cNvPr name="Freeform 4" id="4"/>
            <p:cNvSpPr/>
            <p:nvPr/>
          </p:nvSpPr>
          <p:spPr>
            <a:xfrm flipH="false" flipV="false" rot="0">
              <a:off x="0" y="0"/>
              <a:ext cx="4425350" cy="4688337"/>
            </a:xfrm>
            <a:custGeom>
              <a:avLst/>
              <a:gdLst/>
              <a:ahLst/>
              <a:cxnLst/>
              <a:rect r="r" b="b" t="t" l="l"/>
              <a:pathLst>
                <a:path h="4688337" w="4425350">
                  <a:moveTo>
                    <a:pt x="0" y="0"/>
                  </a:moveTo>
                  <a:lnTo>
                    <a:pt x="4425350" y="0"/>
                  </a:lnTo>
                  <a:lnTo>
                    <a:pt x="4425350" y="4688337"/>
                  </a:lnTo>
                  <a:lnTo>
                    <a:pt x="0" y="4688337"/>
                  </a:lnTo>
                  <a:close/>
                </a:path>
              </a:pathLst>
            </a:custGeom>
            <a:solidFill>
              <a:srgbClr val="CAE7E4"/>
            </a:solidFill>
          </p:spPr>
        </p:sp>
      </p:grpSp>
      <p:sp>
        <p:nvSpPr>
          <p:cNvPr name="TextBox 5" id="5"/>
          <p:cNvSpPr txBox="true"/>
          <p:nvPr/>
        </p:nvSpPr>
        <p:spPr>
          <a:xfrm rot="0">
            <a:off x="9711576" y="643090"/>
            <a:ext cx="6931969" cy="1061720"/>
          </a:xfrm>
          <a:prstGeom prst="rect">
            <a:avLst/>
          </a:prstGeom>
        </p:spPr>
        <p:txBody>
          <a:bodyPr anchor="t" rtlCol="false" tIns="0" lIns="0" bIns="0" rIns="0">
            <a:spAutoFit/>
          </a:bodyPr>
          <a:lstStyle/>
          <a:p>
            <a:pPr>
              <a:lnSpc>
                <a:spcPts val="8499"/>
              </a:lnSpc>
            </a:pPr>
            <a:r>
              <a:rPr lang="en-US" sz="6799" spc="67">
                <a:solidFill>
                  <a:srgbClr val="1C7378"/>
                </a:solidFill>
                <a:latin typeface="Proxima Nova Bold"/>
              </a:rPr>
              <a:t>INTRODUCTION</a:t>
            </a:r>
          </a:p>
        </p:txBody>
      </p:sp>
      <p:sp>
        <p:nvSpPr>
          <p:cNvPr name="TextBox 6" id="6"/>
          <p:cNvSpPr txBox="true"/>
          <p:nvPr/>
        </p:nvSpPr>
        <p:spPr>
          <a:xfrm rot="0">
            <a:off x="9144000" y="2221093"/>
            <a:ext cx="8759611" cy="8647430"/>
          </a:xfrm>
          <a:prstGeom prst="rect">
            <a:avLst/>
          </a:prstGeom>
        </p:spPr>
        <p:txBody>
          <a:bodyPr anchor="t" rtlCol="false" tIns="0" lIns="0" bIns="0" rIns="0">
            <a:spAutoFit/>
          </a:bodyPr>
          <a:lstStyle/>
          <a:p>
            <a:pPr>
              <a:lnSpc>
                <a:spcPts val="5319"/>
              </a:lnSpc>
            </a:pPr>
            <a:r>
              <a:rPr lang="en-US" sz="3799">
                <a:solidFill>
                  <a:srgbClr val="1C7378"/>
                </a:solidFill>
                <a:latin typeface="Proxima Nova"/>
              </a:rPr>
              <a:t>LifeLink Hub is a Healthcare app that offers many healthcare facilities.</a:t>
            </a:r>
          </a:p>
          <a:p>
            <a:pPr>
              <a:lnSpc>
                <a:spcPts val="5319"/>
              </a:lnSpc>
            </a:pPr>
          </a:p>
          <a:p>
            <a:pPr marL="820419" indent="-410209" lvl="1">
              <a:lnSpc>
                <a:spcPts val="5319"/>
              </a:lnSpc>
              <a:buFont typeface="Arial"/>
              <a:buChar char="•"/>
            </a:pPr>
            <a:r>
              <a:rPr lang="en-US" sz="3799">
                <a:solidFill>
                  <a:srgbClr val="1C7378"/>
                </a:solidFill>
                <a:latin typeface="Proxima Nova"/>
              </a:rPr>
              <a:t>Issue - The difficulty for an individual to take care of their own health. Frequently failing to monitor medication consumption, making appointments, not being aware with the patient's condition, and, above all, not receiving appropriate emotional support. </a:t>
            </a:r>
          </a:p>
          <a:p>
            <a:pPr>
              <a:lnSpc>
                <a:spcPts val="5319"/>
              </a:lnSpc>
            </a:pPr>
          </a:p>
          <a:p>
            <a:pPr>
              <a:lnSpc>
                <a:spcPts val="5319"/>
              </a:lnSpc>
            </a:pPr>
          </a:p>
        </p:txBody>
      </p:sp>
      <p:sp>
        <p:nvSpPr>
          <p:cNvPr name="Freeform 7" id="7"/>
          <p:cNvSpPr/>
          <p:nvPr/>
        </p:nvSpPr>
        <p:spPr>
          <a:xfrm flipH="false" flipV="false" rot="7998369">
            <a:off x="-2068242" y="-2362414"/>
            <a:ext cx="4857299" cy="4724827"/>
          </a:xfrm>
          <a:custGeom>
            <a:avLst/>
            <a:gdLst/>
            <a:ahLst/>
            <a:cxnLst/>
            <a:rect r="r" b="b" t="t" l="l"/>
            <a:pathLst>
              <a:path h="4724827" w="4857299">
                <a:moveTo>
                  <a:pt x="0" y="0"/>
                </a:moveTo>
                <a:lnTo>
                  <a:pt x="4857299" y="0"/>
                </a:lnTo>
                <a:lnTo>
                  <a:pt x="4857299" y="4724828"/>
                </a:lnTo>
                <a:lnTo>
                  <a:pt x="0" y="47248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5400000">
            <a:off x="15336184" y="7559290"/>
            <a:ext cx="5134853" cy="4938795"/>
          </a:xfrm>
          <a:custGeom>
            <a:avLst/>
            <a:gdLst/>
            <a:ahLst/>
            <a:cxnLst/>
            <a:rect r="r" b="b" t="t" l="l"/>
            <a:pathLst>
              <a:path h="4938795" w="5134853">
                <a:moveTo>
                  <a:pt x="0" y="0"/>
                </a:moveTo>
                <a:lnTo>
                  <a:pt x="5134854" y="0"/>
                </a:lnTo>
                <a:lnTo>
                  <a:pt x="5134854" y="4938795"/>
                </a:lnTo>
                <a:lnTo>
                  <a:pt x="0" y="493879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sp>
        <p:nvSpPr>
          <p:cNvPr name="Freeform 2" id="2"/>
          <p:cNvSpPr/>
          <p:nvPr/>
        </p:nvSpPr>
        <p:spPr>
          <a:xfrm flipH="false" flipV="false" rot="0">
            <a:off x="11140803" y="540941"/>
            <a:ext cx="5656618" cy="9286985"/>
          </a:xfrm>
          <a:custGeom>
            <a:avLst/>
            <a:gdLst/>
            <a:ahLst/>
            <a:cxnLst/>
            <a:rect r="r" b="b" t="t" l="l"/>
            <a:pathLst>
              <a:path h="9286985" w="5656618">
                <a:moveTo>
                  <a:pt x="0" y="0"/>
                </a:moveTo>
                <a:lnTo>
                  <a:pt x="5656618" y="0"/>
                </a:lnTo>
                <a:lnTo>
                  <a:pt x="5656618" y="9286985"/>
                </a:lnTo>
                <a:lnTo>
                  <a:pt x="0" y="928698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94389" y="-222159"/>
            <a:ext cx="10041243" cy="10731318"/>
            <a:chOff x="0" y="0"/>
            <a:chExt cx="4353061" cy="4652221"/>
          </a:xfrm>
        </p:grpSpPr>
        <p:sp>
          <p:nvSpPr>
            <p:cNvPr name="Freeform 4" id="4"/>
            <p:cNvSpPr/>
            <p:nvPr/>
          </p:nvSpPr>
          <p:spPr>
            <a:xfrm flipH="false" flipV="false" rot="0">
              <a:off x="0" y="0"/>
              <a:ext cx="4353061" cy="4652221"/>
            </a:xfrm>
            <a:custGeom>
              <a:avLst/>
              <a:gdLst/>
              <a:ahLst/>
              <a:cxnLst/>
              <a:rect r="r" b="b" t="t" l="l"/>
              <a:pathLst>
                <a:path h="4652221" w="4353061">
                  <a:moveTo>
                    <a:pt x="0" y="0"/>
                  </a:moveTo>
                  <a:lnTo>
                    <a:pt x="4353061" y="0"/>
                  </a:lnTo>
                  <a:lnTo>
                    <a:pt x="4353061" y="4652221"/>
                  </a:lnTo>
                  <a:lnTo>
                    <a:pt x="0" y="4652221"/>
                  </a:lnTo>
                  <a:close/>
                </a:path>
              </a:pathLst>
            </a:custGeom>
            <a:solidFill>
              <a:srgbClr val="CAE7E4"/>
            </a:solidFill>
          </p:spPr>
        </p:sp>
      </p:grpSp>
      <p:sp>
        <p:nvSpPr>
          <p:cNvPr name="Freeform 5" id="5"/>
          <p:cNvSpPr/>
          <p:nvPr/>
        </p:nvSpPr>
        <p:spPr>
          <a:xfrm flipH="false" flipV="false" rot="8100000">
            <a:off x="16215002" y="-2267293"/>
            <a:ext cx="5565859" cy="5414063"/>
          </a:xfrm>
          <a:custGeom>
            <a:avLst/>
            <a:gdLst/>
            <a:ahLst/>
            <a:cxnLst/>
            <a:rect r="r" b="b" t="t" l="l"/>
            <a:pathLst>
              <a:path h="5414063" w="5565859">
                <a:moveTo>
                  <a:pt x="0" y="0"/>
                </a:moveTo>
                <a:lnTo>
                  <a:pt x="5565859" y="0"/>
                </a:lnTo>
                <a:lnTo>
                  <a:pt x="5565859" y="5414063"/>
                </a:lnTo>
                <a:lnTo>
                  <a:pt x="0" y="541406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1132809">
            <a:off x="-894034" y="7979877"/>
            <a:ext cx="3845468" cy="4114800"/>
          </a:xfrm>
          <a:custGeom>
            <a:avLst/>
            <a:gdLst/>
            <a:ahLst/>
            <a:cxnLst/>
            <a:rect r="r" b="b" t="t" l="l"/>
            <a:pathLst>
              <a:path h="4114800" w="3845468">
                <a:moveTo>
                  <a:pt x="0" y="0"/>
                </a:moveTo>
                <a:lnTo>
                  <a:pt x="3845468" y="0"/>
                </a:lnTo>
                <a:lnTo>
                  <a:pt x="3845468"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740061" y="1000125"/>
            <a:ext cx="8403939" cy="1061720"/>
          </a:xfrm>
          <a:prstGeom prst="rect">
            <a:avLst/>
          </a:prstGeom>
        </p:spPr>
        <p:txBody>
          <a:bodyPr anchor="t" rtlCol="false" tIns="0" lIns="0" bIns="0" rIns="0">
            <a:spAutoFit/>
          </a:bodyPr>
          <a:lstStyle/>
          <a:p>
            <a:pPr>
              <a:lnSpc>
                <a:spcPts val="8499"/>
              </a:lnSpc>
            </a:pPr>
            <a:r>
              <a:rPr lang="en-US" sz="6799" spc="67">
                <a:solidFill>
                  <a:srgbClr val="1C7378"/>
                </a:solidFill>
                <a:latin typeface="Proxima Nova Bold"/>
              </a:rPr>
              <a:t>TARGET AUDIENCE</a:t>
            </a:r>
          </a:p>
        </p:txBody>
      </p:sp>
      <p:sp>
        <p:nvSpPr>
          <p:cNvPr name="TextBox 8" id="8"/>
          <p:cNvSpPr txBox="true"/>
          <p:nvPr/>
        </p:nvSpPr>
        <p:spPr>
          <a:xfrm rot="0">
            <a:off x="740061" y="3088549"/>
            <a:ext cx="8403939" cy="4646930"/>
          </a:xfrm>
          <a:prstGeom prst="rect">
            <a:avLst/>
          </a:prstGeom>
        </p:spPr>
        <p:txBody>
          <a:bodyPr anchor="t" rtlCol="false" tIns="0" lIns="0" bIns="0" rIns="0">
            <a:spAutoFit/>
          </a:bodyPr>
          <a:lstStyle/>
          <a:p>
            <a:pPr marL="820419" indent="-410209" lvl="1">
              <a:lnSpc>
                <a:spcPts val="5319"/>
              </a:lnSpc>
              <a:buFont typeface="Arial"/>
              <a:buChar char="•"/>
            </a:pPr>
            <a:r>
              <a:rPr lang="en-US" sz="3799">
                <a:solidFill>
                  <a:srgbClr val="1C7378"/>
                </a:solidFill>
                <a:latin typeface="Proxima Nova"/>
              </a:rPr>
              <a:t>Patients and caregivers, </a:t>
            </a:r>
          </a:p>
          <a:p>
            <a:pPr marL="820419" indent="-410209" lvl="1">
              <a:lnSpc>
                <a:spcPts val="5319"/>
              </a:lnSpc>
              <a:buFont typeface="Arial"/>
              <a:buChar char="•"/>
            </a:pPr>
            <a:r>
              <a:rPr lang="en-US" sz="3799">
                <a:solidFill>
                  <a:srgbClr val="1C7378"/>
                </a:solidFill>
                <a:latin typeface="Proxima Nova"/>
              </a:rPr>
              <a:t>Mental Health Seekers, </a:t>
            </a:r>
          </a:p>
          <a:p>
            <a:pPr marL="820419" indent="-410209" lvl="1">
              <a:lnSpc>
                <a:spcPts val="5319"/>
              </a:lnSpc>
              <a:buFont typeface="Arial"/>
              <a:buChar char="•"/>
            </a:pPr>
            <a:r>
              <a:rPr lang="en-US" sz="3799">
                <a:solidFill>
                  <a:srgbClr val="1C7378"/>
                </a:solidFill>
                <a:latin typeface="Proxima Nova"/>
              </a:rPr>
              <a:t>Families </a:t>
            </a:r>
          </a:p>
          <a:p>
            <a:pPr marL="820419" indent="-410209" lvl="1">
              <a:lnSpc>
                <a:spcPts val="5319"/>
              </a:lnSpc>
              <a:buFont typeface="Arial"/>
              <a:buChar char="•"/>
            </a:pPr>
            <a:r>
              <a:rPr lang="en-US" sz="3799">
                <a:solidFill>
                  <a:srgbClr val="1C7378"/>
                </a:solidFill>
                <a:latin typeface="Proxima Nova"/>
              </a:rPr>
              <a:t>Pharmacy and Lab Users  </a:t>
            </a:r>
          </a:p>
          <a:p>
            <a:pPr marL="820419" indent="-410209" lvl="1">
              <a:lnSpc>
                <a:spcPts val="5319"/>
              </a:lnSpc>
              <a:buFont typeface="Arial"/>
              <a:buChar char="•"/>
            </a:pPr>
            <a:r>
              <a:rPr lang="en-US" sz="3799">
                <a:solidFill>
                  <a:srgbClr val="1C7378"/>
                </a:solidFill>
                <a:latin typeface="Proxima Nova"/>
              </a:rPr>
              <a:t>Elderly people </a:t>
            </a:r>
          </a:p>
          <a:p>
            <a:pPr marL="820419" indent="-410209" lvl="1">
              <a:lnSpc>
                <a:spcPts val="5319"/>
              </a:lnSpc>
              <a:buFont typeface="Arial"/>
              <a:buChar char="•"/>
            </a:pPr>
            <a:r>
              <a:rPr lang="en-US" sz="3799">
                <a:solidFill>
                  <a:srgbClr val="1C7378"/>
                </a:solidFill>
                <a:latin typeface="Proxima Nova"/>
              </a:rPr>
              <a:t>Healthcare Professionals</a:t>
            </a:r>
          </a:p>
          <a:p>
            <a:pPr marL="820419" indent="-410209" lvl="1">
              <a:lnSpc>
                <a:spcPts val="5319"/>
              </a:lnSpc>
              <a:buFont typeface="Arial"/>
              <a:buChar char="•"/>
            </a:pPr>
            <a:r>
              <a:rPr lang="en-US" sz="3799">
                <a:solidFill>
                  <a:srgbClr val="1C7378"/>
                </a:solidFill>
                <a:latin typeface="Proxima Nova"/>
              </a:rPr>
              <a:t>General Users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grpSp>
        <p:nvGrpSpPr>
          <p:cNvPr name="Group 2" id="2"/>
          <p:cNvGrpSpPr/>
          <p:nvPr/>
        </p:nvGrpSpPr>
        <p:grpSpPr>
          <a:xfrm rot="0">
            <a:off x="9144000" y="-117387"/>
            <a:ext cx="9365354" cy="10521774"/>
            <a:chOff x="0" y="0"/>
            <a:chExt cx="4060051" cy="4561380"/>
          </a:xfrm>
        </p:grpSpPr>
        <p:sp>
          <p:nvSpPr>
            <p:cNvPr name="Freeform 3" id="3"/>
            <p:cNvSpPr/>
            <p:nvPr/>
          </p:nvSpPr>
          <p:spPr>
            <a:xfrm flipH="false" flipV="false" rot="0">
              <a:off x="0" y="0"/>
              <a:ext cx="4060051" cy="4561380"/>
            </a:xfrm>
            <a:custGeom>
              <a:avLst/>
              <a:gdLst/>
              <a:ahLst/>
              <a:cxnLst/>
              <a:rect r="r" b="b" t="t" l="l"/>
              <a:pathLst>
                <a:path h="4561380" w="4060051">
                  <a:moveTo>
                    <a:pt x="0" y="0"/>
                  </a:moveTo>
                  <a:lnTo>
                    <a:pt x="4060051" y="0"/>
                  </a:lnTo>
                  <a:lnTo>
                    <a:pt x="4060051" y="4561380"/>
                  </a:lnTo>
                  <a:lnTo>
                    <a:pt x="0" y="4561380"/>
                  </a:lnTo>
                  <a:close/>
                </a:path>
              </a:pathLst>
            </a:custGeom>
            <a:solidFill>
              <a:srgbClr val="CAE7E4"/>
            </a:solidFill>
          </p:spPr>
        </p:sp>
      </p:grpSp>
      <p:sp>
        <p:nvSpPr>
          <p:cNvPr name="Freeform 4" id="4"/>
          <p:cNvSpPr/>
          <p:nvPr/>
        </p:nvSpPr>
        <p:spPr>
          <a:xfrm flipH="false" flipV="false" rot="6967708">
            <a:off x="15645059" y="7623998"/>
            <a:ext cx="4526778" cy="4403320"/>
          </a:xfrm>
          <a:custGeom>
            <a:avLst/>
            <a:gdLst/>
            <a:ahLst/>
            <a:cxnLst/>
            <a:rect r="r" b="b" t="t" l="l"/>
            <a:pathLst>
              <a:path h="4403320" w="4526778">
                <a:moveTo>
                  <a:pt x="0" y="0"/>
                </a:moveTo>
                <a:lnTo>
                  <a:pt x="4526778" y="0"/>
                </a:lnTo>
                <a:lnTo>
                  <a:pt x="4526778" y="4403321"/>
                </a:lnTo>
                <a:lnTo>
                  <a:pt x="0" y="44033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10022704">
            <a:off x="-2588938" y="-2903536"/>
            <a:ext cx="5258107" cy="5626379"/>
          </a:xfrm>
          <a:custGeom>
            <a:avLst/>
            <a:gdLst/>
            <a:ahLst/>
            <a:cxnLst/>
            <a:rect r="r" b="b" t="t" l="l"/>
            <a:pathLst>
              <a:path h="5626379" w="5258107">
                <a:moveTo>
                  <a:pt x="0" y="0"/>
                </a:moveTo>
                <a:lnTo>
                  <a:pt x="5258107" y="0"/>
                </a:lnTo>
                <a:lnTo>
                  <a:pt x="5258107" y="5626379"/>
                </a:lnTo>
                <a:lnTo>
                  <a:pt x="0" y="56263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809817" y="584478"/>
            <a:ext cx="3437878" cy="4419120"/>
          </a:xfrm>
          <a:custGeom>
            <a:avLst/>
            <a:gdLst/>
            <a:ahLst/>
            <a:cxnLst/>
            <a:rect r="r" b="b" t="t" l="l"/>
            <a:pathLst>
              <a:path h="4419120" w="3437878">
                <a:moveTo>
                  <a:pt x="0" y="0"/>
                </a:moveTo>
                <a:lnTo>
                  <a:pt x="3437878" y="0"/>
                </a:lnTo>
                <a:lnTo>
                  <a:pt x="3437878" y="4419120"/>
                </a:lnTo>
                <a:lnTo>
                  <a:pt x="0" y="441912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028700" y="6333066"/>
            <a:ext cx="4448745" cy="2750133"/>
          </a:xfrm>
          <a:custGeom>
            <a:avLst/>
            <a:gdLst/>
            <a:ahLst/>
            <a:cxnLst/>
            <a:rect r="r" b="b" t="t" l="l"/>
            <a:pathLst>
              <a:path h="2750133" w="4448745">
                <a:moveTo>
                  <a:pt x="0" y="0"/>
                </a:moveTo>
                <a:lnTo>
                  <a:pt x="4448745" y="0"/>
                </a:lnTo>
                <a:lnTo>
                  <a:pt x="4448745" y="2750133"/>
                </a:lnTo>
                <a:lnTo>
                  <a:pt x="0" y="275013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5247695" y="4440203"/>
            <a:ext cx="2843997" cy="2383786"/>
          </a:xfrm>
          <a:custGeom>
            <a:avLst/>
            <a:gdLst/>
            <a:ahLst/>
            <a:cxnLst/>
            <a:rect r="r" b="b" t="t" l="l"/>
            <a:pathLst>
              <a:path h="2383786" w="2843997">
                <a:moveTo>
                  <a:pt x="0" y="0"/>
                </a:moveTo>
                <a:lnTo>
                  <a:pt x="2843997" y="0"/>
                </a:lnTo>
                <a:lnTo>
                  <a:pt x="2843997" y="2383786"/>
                </a:lnTo>
                <a:lnTo>
                  <a:pt x="0" y="238378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9" id="9"/>
          <p:cNvSpPr txBox="true"/>
          <p:nvPr/>
        </p:nvSpPr>
        <p:spPr>
          <a:xfrm rot="0">
            <a:off x="9926996" y="3320675"/>
            <a:ext cx="7541854" cy="4646930"/>
          </a:xfrm>
          <a:prstGeom prst="rect">
            <a:avLst/>
          </a:prstGeom>
        </p:spPr>
        <p:txBody>
          <a:bodyPr anchor="t" rtlCol="false" tIns="0" lIns="0" bIns="0" rIns="0">
            <a:spAutoFit/>
          </a:bodyPr>
          <a:lstStyle/>
          <a:p>
            <a:pPr marL="820419" indent="-410209" lvl="1">
              <a:lnSpc>
                <a:spcPts val="5319"/>
              </a:lnSpc>
              <a:buFont typeface="Arial"/>
              <a:buChar char="•"/>
            </a:pPr>
            <a:r>
              <a:rPr lang="en-US" sz="3799">
                <a:solidFill>
                  <a:srgbClr val="1C7378"/>
                </a:solidFill>
                <a:latin typeface="Proxima Nova Bold"/>
              </a:rPr>
              <a:t>E-channeling </a:t>
            </a:r>
          </a:p>
          <a:p>
            <a:pPr marL="820419" indent="-410209" lvl="1">
              <a:lnSpc>
                <a:spcPts val="5319"/>
              </a:lnSpc>
              <a:buFont typeface="Arial"/>
              <a:buChar char="•"/>
            </a:pPr>
            <a:r>
              <a:rPr lang="en-US" sz="3799">
                <a:solidFill>
                  <a:srgbClr val="1C7378"/>
                </a:solidFill>
                <a:latin typeface="Proxima Nova Bold"/>
              </a:rPr>
              <a:t>Mind Mate - AI chatbot</a:t>
            </a:r>
          </a:p>
          <a:p>
            <a:pPr marL="820419" indent="-410209" lvl="1">
              <a:lnSpc>
                <a:spcPts val="5319"/>
              </a:lnSpc>
              <a:buFont typeface="Arial"/>
              <a:buChar char="•"/>
            </a:pPr>
            <a:r>
              <a:rPr lang="en-US" sz="3799">
                <a:solidFill>
                  <a:srgbClr val="1C7378"/>
                </a:solidFill>
                <a:latin typeface="Proxima Nova Bold"/>
              </a:rPr>
              <a:t>Talk to Doctor Now</a:t>
            </a:r>
          </a:p>
          <a:p>
            <a:pPr marL="820419" indent="-410209" lvl="1">
              <a:lnSpc>
                <a:spcPts val="5319"/>
              </a:lnSpc>
              <a:buFont typeface="Arial"/>
              <a:buChar char="•"/>
            </a:pPr>
            <a:r>
              <a:rPr lang="en-US" sz="3799">
                <a:solidFill>
                  <a:srgbClr val="1C7378"/>
                </a:solidFill>
                <a:latin typeface="Proxima Nova Bold"/>
              </a:rPr>
              <a:t>Emergency</a:t>
            </a:r>
          </a:p>
          <a:p>
            <a:pPr marL="820419" indent="-410209" lvl="1">
              <a:lnSpc>
                <a:spcPts val="5319"/>
              </a:lnSpc>
              <a:buFont typeface="Arial"/>
              <a:buChar char="•"/>
            </a:pPr>
            <a:r>
              <a:rPr lang="en-US" sz="3799">
                <a:solidFill>
                  <a:srgbClr val="1C7378"/>
                </a:solidFill>
                <a:latin typeface="Proxima Nova Bold"/>
              </a:rPr>
              <a:t>Medication Manager </a:t>
            </a:r>
          </a:p>
          <a:p>
            <a:pPr marL="820419" indent="-410209" lvl="1">
              <a:lnSpc>
                <a:spcPts val="5319"/>
              </a:lnSpc>
              <a:buFont typeface="Arial"/>
              <a:buChar char="•"/>
            </a:pPr>
            <a:r>
              <a:rPr lang="en-US" sz="3799">
                <a:solidFill>
                  <a:srgbClr val="1C7378"/>
                </a:solidFill>
                <a:latin typeface="Proxima Nova Bold"/>
              </a:rPr>
              <a:t>Reminder</a:t>
            </a:r>
          </a:p>
          <a:p>
            <a:pPr marL="820419" indent="-410209" lvl="1">
              <a:lnSpc>
                <a:spcPts val="5319"/>
              </a:lnSpc>
              <a:buFont typeface="Arial"/>
              <a:buChar char="•"/>
            </a:pPr>
            <a:r>
              <a:rPr lang="en-US" sz="3799">
                <a:solidFill>
                  <a:srgbClr val="1C7378"/>
                </a:solidFill>
                <a:latin typeface="Proxima Nova Bold"/>
              </a:rPr>
              <a:t>Medication Resources</a:t>
            </a:r>
          </a:p>
        </p:txBody>
      </p:sp>
      <p:sp>
        <p:nvSpPr>
          <p:cNvPr name="TextBox 10" id="10"/>
          <p:cNvSpPr txBox="true"/>
          <p:nvPr/>
        </p:nvSpPr>
        <p:spPr>
          <a:xfrm rot="0">
            <a:off x="9926996" y="1245587"/>
            <a:ext cx="7541854" cy="1061720"/>
          </a:xfrm>
          <a:prstGeom prst="rect">
            <a:avLst/>
          </a:prstGeom>
        </p:spPr>
        <p:txBody>
          <a:bodyPr anchor="t" rtlCol="false" tIns="0" lIns="0" bIns="0" rIns="0">
            <a:spAutoFit/>
          </a:bodyPr>
          <a:lstStyle/>
          <a:p>
            <a:pPr>
              <a:lnSpc>
                <a:spcPts val="8499"/>
              </a:lnSpc>
            </a:pPr>
            <a:r>
              <a:rPr lang="en-US" sz="6799" spc="67">
                <a:solidFill>
                  <a:srgbClr val="1C7378"/>
                </a:solidFill>
                <a:latin typeface="Proxima Nova Bold"/>
              </a:rPr>
              <a:t>FEAUTURES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sp>
        <p:nvSpPr>
          <p:cNvPr name="Freeform 2" id="2"/>
          <p:cNvSpPr/>
          <p:nvPr/>
        </p:nvSpPr>
        <p:spPr>
          <a:xfrm flipH="false" flipV="false" rot="0">
            <a:off x="10624912" y="624711"/>
            <a:ext cx="7509025" cy="7413456"/>
          </a:xfrm>
          <a:custGeom>
            <a:avLst/>
            <a:gdLst/>
            <a:ahLst/>
            <a:cxnLst/>
            <a:rect r="r" b="b" t="t" l="l"/>
            <a:pathLst>
              <a:path h="7413456" w="7509025">
                <a:moveTo>
                  <a:pt x="0" y="0"/>
                </a:moveTo>
                <a:lnTo>
                  <a:pt x="7509025" y="0"/>
                </a:lnTo>
                <a:lnTo>
                  <a:pt x="7509025" y="7413455"/>
                </a:lnTo>
                <a:lnTo>
                  <a:pt x="0" y="74134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401664" y="-263128"/>
            <a:ext cx="10771179" cy="10521774"/>
            <a:chOff x="0" y="0"/>
            <a:chExt cx="4669502" cy="4561380"/>
          </a:xfrm>
        </p:grpSpPr>
        <p:sp>
          <p:nvSpPr>
            <p:cNvPr name="Freeform 4" id="4"/>
            <p:cNvSpPr/>
            <p:nvPr/>
          </p:nvSpPr>
          <p:spPr>
            <a:xfrm flipH="false" flipV="false" rot="0">
              <a:off x="0" y="0"/>
              <a:ext cx="4669501" cy="4561380"/>
            </a:xfrm>
            <a:custGeom>
              <a:avLst/>
              <a:gdLst/>
              <a:ahLst/>
              <a:cxnLst/>
              <a:rect r="r" b="b" t="t" l="l"/>
              <a:pathLst>
                <a:path h="4561380" w="4669501">
                  <a:moveTo>
                    <a:pt x="0" y="0"/>
                  </a:moveTo>
                  <a:lnTo>
                    <a:pt x="4669501" y="0"/>
                  </a:lnTo>
                  <a:lnTo>
                    <a:pt x="4669501" y="4561380"/>
                  </a:lnTo>
                  <a:lnTo>
                    <a:pt x="0" y="4561380"/>
                  </a:lnTo>
                  <a:close/>
                </a:path>
              </a:pathLst>
            </a:custGeom>
            <a:solidFill>
              <a:srgbClr val="CAE7E4"/>
            </a:solidFill>
          </p:spPr>
        </p:sp>
      </p:grpSp>
      <p:sp>
        <p:nvSpPr>
          <p:cNvPr name="Freeform 5" id="5"/>
          <p:cNvSpPr/>
          <p:nvPr/>
        </p:nvSpPr>
        <p:spPr>
          <a:xfrm flipH="false" flipV="false" rot="6967708">
            <a:off x="-1671137" y="-2464789"/>
            <a:ext cx="4526778" cy="4403320"/>
          </a:xfrm>
          <a:custGeom>
            <a:avLst/>
            <a:gdLst/>
            <a:ahLst/>
            <a:cxnLst/>
            <a:rect r="r" b="b" t="t" l="l"/>
            <a:pathLst>
              <a:path h="4403320" w="4526778">
                <a:moveTo>
                  <a:pt x="0" y="0"/>
                </a:moveTo>
                <a:lnTo>
                  <a:pt x="4526778" y="0"/>
                </a:lnTo>
                <a:lnTo>
                  <a:pt x="4526778" y="4403321"/>
                </a:lnTo>
                <a:lnTo>
                  <a:pt x="0" y="440332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3773782">
            <a:off x="14496956" y="6760531"/>
            <a:ext cx="7273962" cy="6996229"/>
          </a:xfrm>
          <a:custGeom>
            <a:avLst/>
            <a:gdLst/>
            <a:ahLst/>
            <a:cxnLst/>
            <a:rect r="r" b="b" t="t" l="l"/>
            <a:pathLst>
              <a:path h="6996229" w="7273962">
                <a:moveTo>
                  <a:pt x="0" y="0"/>
                </a:moveTo>
                <a:lnTo>
                  <a:pt x="7273962" y="0"/>
                </a:lnTo>
                <a:lnTo>
                  <a:pt x="7273962" y="6996229"/>
                </a:lnTo>
                <a:lnTo>
                  <a:pt x="0" y="699622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1261693" y="2014876"/>
            <a:ext cx="8125976" cy="2138045"/>
          </a:xfrm>
          <a:prstGeom prst="rect">
            <a:avLst/>
          </a:prstGeom>
        </p:spPr>
        <p:txBody>
          <a:bodyPr anchor="t" rtlCol="false" tIns="0" lIns="0" bIns="0" rIns="0">
            <a:spAutoFit/>
          </a:bodyPr>
          <a:lstStyle/>
          <a:p>
            <a:pPr>
              <a:lnSpc>
                <a:spcPts val="8499"/>
              </a:lnSpc>
            </a:pPr>
            <a:r>
              <a:rPr lang="en-US" sz="6799" spc="67">
                <a:solidFill>
                  <a:srgbClr val="1C7378"/>
                </a:solidFill>
                <a:latin typeface="Proxima Nova Bold"/>
              </a:rPr>
              <a:t>DESIGNING AND DEVELOPING</a:t>
            </a:r>
          </a:p>
        </p:txBody>
      </p:sp>
      <p:sp>
        <p:nvSpPr>
          <p:cNvPr name="TextBox 8" id="8"/>
          <p:cNvSpPr txBox="true"/>
          <p:nvPr/>
        </p:nvSpPr>
        <p:spPr>
          <a:xfrm rot="0">
            <a:off x="592252" y="4724736"/>
            <a:ext cx="7541854" cy="3313430"/>
          </a:xfrm>
          <a:prstGeom prst="rect">
            <a:avLst/>
          </a:prstGeom>
        </p:spPr>
        <p:txBody>
          <a:bodyPr anchor="t" rtlCol="false" tIns="0" lIns="0" bIns="0" rIns="0">
            <a:spAutoFit/>
          </a:bodyPr>
          <a:lstStyle/>
          <a:p>
            <a:pPr marL="820419" indent="-410209" lvl="1">
              <a:lnSpc>
                <a:spcPts val="5319"/>
              </a:lnSpc>
              <a:buFont typeface="Arial"/>
              <a:buChar char="•"/>
            </a:pPr>
            <a:r>
              <a:rPr lang="en-US" sz="3799">
                <a:solidFill>
                  <a:srgbClr val="1C7378"/>
                </a:solidFill>
                <a:latin typeface="Proxima Nova Bold"/>
              </a:rPr>
              <a:t>For Back-end Node.js was used for the server and MySQL for databse.</a:t>
            </a:r>
          </a:p>
          <a:p>
            <a:pPr marL="820419" indent="-410209" lvl="1">
              <a:lnSpc>
                <a:spcPts val="5319"/>
              </a:lnSpc>
              <a:buFont typeface="Arial"/>
              <a:buChar char="•"/>
            </a:pPr>
            <a:r>
              <a:rPr lang="en-US" sz="3799">
                <a:solidFill>
                  <a:srgbClr val="1C7378"/>
                </a:solidFill>
                <a:latin typeface="Proxima Nova Bold"/>
              </a:rPr>
              <a:t>For Front-end React Native Expo go was used.</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sp>
        <p:nvSpPr>
          <p:cNvPr name="Freeform 2" id="2"/>
          <p:cNvSpPr/>
          <p:nvPr/>
        </p:nvSpPr>
        <p:spPr>
          <a:xfrm flipH="false" flipV="false" rot="0">
            <a:off x="9829963" y="559152"/>
            <a:ext cx="7328321" cy="13756234"/>
          </a:xfrm>
          <a:custGeom>
            <a:avLst/>
            <a:gdLst/>
            <a:ahLst/>
            <a:cxnLst/>
            <a:rect r="r" b="b" t="t" l="l"/>
            <a:pathLst>
              <a:path h="13756234" w="7328321">
                <a:moveTo>
                  <a:pt x="0" y="0"/>
                </a:moveTo>
                <a:lnTo>
                  <a:pt x="7328321" y="0"/>
                </a:lnTo>
                <a:lnTo>
                  <a:pt x="7328321" y="13756234"/>
                </a:lnTo>
                <a:lnTo>
                  <a:pt x="0" y="137562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49929" y="-194389"/>
            <a:ext cx="10079892" cy="10675779"/>
            <a:chOff x="0" y="0"/>
            <a:chExt cx="4369816" cy="4628144"/>
          </a:xfrm>
        </p:grpSpPr>
        <p:sp>
          <p:nvSpPr>
            <p:cNvPr name="Freeform 4" id="4"/>
            <p:cNvSpPr/>
            <p:nvPr/>
          </p:nvSpPr>
          <p:spPr>
            <a:xfrm flipH="false" flipV="false" rot="0">
              <a:off x="0" y="0"/>
              <a:ext cx="4369816" cy="4628144"/>
            </a:xfrm>
            <a:custGeom>
              <a:avLst/>
              <a:gdLst/>
              <a:ahLst/>
              <a:cxnLst/>
              <a:rect r="r" b="b" t="t" l="l"/>
              <a:pathLst>
                <a:path h="4628144" w="4369816">
                  <a:moveTo>
                    <a:pt x="0" y="0"/>
                  </a:moveTo>
                  <a:lnTo>
                    <a:pt x="4369816" y="0"/>
                  </a:lnTo>
                  <a:lnTo>
                    <a:pt x="4369816" y="4628144"/>
                  </a:lnTo>
                  <a:lnTo>
                    <a:pt x="0" y="4628144"/>
                  </a:lnTo>
                  <a:close/>
                </a:path>
              </a:pathLst>
            </a:custGeom>
            <a:solidFill>
              <a:srgbClr val="CAE7E4"/>
            </a:solidFill>
          </p:spPr>
        </p:sp>
      </p:grpSp>
      <p:sp>
        <p:nvSpPr>
          <p:cNvPr name="TextBox 5" id="5"/>
          <p:cNvSpPr txBox="true"/>
          <p:nvPr/>
        </p:nvSpPr>
        <p:spPr>
          <a:xfrm rot="0">
            <a:off x="1028700" y="2249747"/>
            <a:ext cx="8115300" cy="1061720"/>
          </a:xfrm>
          <a:prstGeom prst="rect">
            <a:avLst/>
          </a:prstGeom>
        </p:spPr>
        <p:txBody>
          <a:bodyPr anchor="t" rtlCol="false" tIns="0" lIns="0" bIns="0" rIns="0">
            <a:spAutoFit/>
          </a:bodyPr>
          <a:lstStyle/>
          <a:p>
            <a:pPr>
              <a:lnSpc>
                <a:spcPts val="8499"/>
              </a:lnSpc>
            </a:pPr>
            <a:r>
              <a:rPr lang="en-US" sz="6799" spc="67">
                <a:solidFill>
                  <a:srgbClr val="1C7378"/>
                </a:solidFill>
                <a:latin typeface="Proxima Nova Bold"/>
              </a:rPr>
              <a:t>CHALLENGES </a:t>
            </a:r>
          </a:p>
        </p:txBody>
      </p:sp>
      <p:sp>
        <p:nvSpPr>
          <p:cNvPr name="TextBox 6" id="6"/>
          <p:cNvSpPr txBox="true"/>
          <p:nvPr/>
        </p:nvSpPr>
        <p:spPr>
          <a:xfrm rot="0">
            <a:off x="732367" y="4245527"/>
            <a:ext cx="8115300" cy="2646680"/>
          </a:xfrm>
          <a:prstGeom prst="rect">
            <a:avLst/>
          </a:prstGeom>
        </p:spPr>
        <p:txBody>
          <a:bodyPr anchor="t" rtlCol="false" tIns="0" lIns="0" bIns="0" rIns="0">
            <a:spAutoFit/>
          </a:bodyPr>
          <a:lstStyle/>
          <a:p>
            <a:pPr marL="820419" indent="-410209" lvl="1">
              <a:lnSpc>
                <a:spcPts val="5319"/>
              </a:lnSpc>
              <a:buFont typeface="Arial"/>
              <a:buChar char="•"/>
            </a:pPr>
            <a:r>
              <a:rPr lang="en-US" sz="3799">
                <a:solidFill>
                  <a:srgbClr val="1C7378"/>
                </a:solidFill>
                <a:latin typeface="Proxima Nova"/>
              </a:rPr>
              <a:t>Developing the AI-chatbot.</a:t>
            </a:r>
          </a:p>
          <a:p>
            <a:pPr marL="820419" indent="-410209" lvl="1">
              <a:lnSpc>
                <a:spcPts val="5319"/>
              </a:lnSpc>
              <a:buFont typeface="Arial"/>
              <a:buChar char="•"/>
            </a:pPr>
            <a:r>
              <a:rPr lang="en-US" sz="3799">
                <a:solidFill>
                  <a:srgbClr val="1C7378"/>
                </a:solidFill>
                <a:latin typeface="Proxima Nova"/>
              </a:rPr>
              <a:t>Delays in the developing phase.</a:t>
            </a:r>
          </a:p>
          <a:p>
            <a:pPr marL="820419" indent="-410209" lvl="1">
              <a:lnSpc>
                <a:spcPts val="5319"/>
              </a:lnSpc>
              <a:buFont typeface="Arial"/>
              <a:buChar char="•"/>
            </a:pPr>
            <a:r>
              <a:rPr lang="en-US" sz="3799">
                <a:solidFill>
                  <a:srgbClr val="1C7378"/>
                </a:solidFill>
                <a:latin typeface="Proxima Nova"/>
              </a:rPr>
              <a:t>Providing a User freindly design.</a:t>
            </a:r>
          </a:p>
          <a:p>
            <a:pPr marL="820419" indent="-410209" lvl="1">
              <a:lnSpc>
                <a:spcPts val="5319"/>
              </a:lnSpc>
              <a:buFont typeface="Arial"/>
              <a:buChar char="•"/>
            </a:pPr>
            <a:r>
              <a:rPr lang="en-US" sz="3799">
                <a:solidFill>
                  <a:srgbClr val="1C7378"/>
                </a:solidFill>
                <a:latin typeface="Proxima Nova"/>
              </a:rPr>
              <a:t>Quality Assurance and testing.</a:t>
            </a:r>
          </a:p>
        </p:txBody>
      </p:sp>
      <p:sp>
        <p:nvSpPr>
          <p:cNvPr name="Freeform 7" id="7"/>
          <p:cNvSpPr/>
          <p:nvPr/>
        </p:nvSpPr>
        <p:spPr>
          <a:xfrm flipH="false" flipV="false" rot="8100000">
            <a:off x="16215002" y="-2267293"/>
            <a:ext cx="5565859" cy="5414063"/>
          </a:xfrm>
          <a:custGeom>
            <a:avLst/>
            <a:gdLst/>
            <a:ahLst/>
            <a:cxnLst/>
            <a:rect r="r" b="b" t="t" l="l"/>
            <a:pathLst>
              <a:path h="5414063" w="5565859">
                <a:moveTo>
                  <a:pt x="0" y="0"/>
                </a:moveTo>
                <a:lnTo>
                  <a:pt x="5565859" y="0"/>
                </a:lnTo>
                <a:lnTo>
                  <a:pt x="5565859" y="5414063"/>
                </a:lnTo>
                <a:lnTo>
                  <a:pt x="0" y="541406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545883">
            <a:off x="-891494" y="7961735"/>
            <a:ext cx="4645327" cy="5039309"/>
          </a:xfrm>
          <a:custGeom>
            <a:avLst/>
            <a:gdLst/>
            <a:ahLst/>
            <a:cxnLst/>
            <a:rect r="r" b="b" t="t" l="l"/>
            <a:pathLst>
              <a:path h="5039309" w="4645327">
                <a:moveTo>
                  <a:pt x="0" y="0"/>
                </a:moveTo>
                <a:lnTo>
                  <a:pt x="4645327" y="0"/>
                </a:lnTo>
                <a:lnTo>
                  <a:pt x="4645327" y="5039309"/>
                </a:lnTo>
                <a:lnTo>
                  <a:pt x="0" y="50393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sp>
        <p:nvSpPr>
          <p:cNvPr name="Freeform 2" id="2"/>
          <p:cNvSpPr/>
          <p:nvPr/>
        </p:nvSpPr>
        <p:spPr>
          <a:xfrm flipH="false" flipV="false" rot="0">
            <a:off x="12949245" y="3444952"/>
            <a:ext cx="5338755" cy="7979118"/>
          </a:xfrm>
          <a:custGeom>
            <a:avLst/>
            <a:gdLst/>
            <a:ahLst/>
            <a:cxnLst/>
            <a:rect r="r" b="b" t="t" l="l"/>
            <a:pathLst>
              <a:path h="7979118" w="5338755">
                <a:moveTo>
                  <a:pt x="0" y="0"/>
                </a:moveTo>
                <a:lnTo>
                  <a:pt x="5338755" y="0"/>
                </a:lnTo>
                <a:lnTo>
                  <a:pt x="5338755" y="7979118"/>
                </a:lnTo>
                <a:lnTo>
                  <a:pt x="0" y="79791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49929" y="-194389"/>
            <a:ext cx="12913857" cy="10675779"/>
            <a:chOff x="0" y="0"/>
            <a:chExt cx="5598391" cy="4628144"/>
          </a:xfrm>
        </p:grpSpPr>
        <p:sp>
          <p:nvSpPr>
            <p:cNvPr name="Freeform 4" id="4"/>
            <p:cNvSpPr/>
            <p:nvPr/>
          </p:nvSpPr>
          <p:spPr>
            <a:xfrm flipH="false" flipV="false" rot="0">
              <a:off x="0" y="0"/>
              <a:ext cx="5598391" cy="4628144"/>
            </a:xfrm>
            <a:custGeom>
              <a:avLst/>
              <a:gdLst/>
              <a:ahLst/>
              <a:cxnLst/>
              <a:rect r="r" b="b" t="t" l="l"/>
              <a:pathLst>
                <a:path h="4628144" w="5598391">
                  <a:moveTo>
                    <a:pt x="0" y="0"/>
                  </a:moveTo>
                  <a:lnTo>
                    <a:pt x="5598391" y="0"/>
                  </a:lnTo>
                  <a:lnTo>
                    <a:pt x="5598391" y="4628144"/>
                  </a:lnTo>
                  <a:lnTo>
                    <a:pt x="0" y="4628144"/>
                  </a:lnTo>
                  <a:close/>
                </a:path>
              </a:pathLst>
            </a:custGeom>
            <a:solidFill>
              <a:srgbClr val="CAE7E4"/>
            </a:solidFill>
          </p:spPr>
        </p:sp>
      </p:grpSp>
      <p:sp>
        <p:nvSpPr>
          <p:cNvPr name="Freeform 5" id="5"/>
          <p:cNvSpPr/>
          <p:nvPr/>
        </p:nvSpPr>
        <p:spPr>
          <a:xfrm flipH="false" flipV="false" rot="3708155">
            <a:off x="-2130337" y="8733219"/>
            <a:ext cx="4260674" cy="4559087"/>
          </a:xfrm>
          <a:custGeom>
            <a:avLst/>
            <a:gdLst/>
            <a:ahLst/>
            <a:cxnLst/>
            <a:rect r="r" b="b" t="t" l="l"/>
            <a:pathLst>
              <a:path h="4559087" w="4260674">
                <a:moveTo>
                  <a:pt x="0" y="0"/>
                </a:moveTo>
                <a:lnTo>
                  <a:pt x="4260674" y="0"/>
                </a:lnTo>
                <a:lnTo>
                  <a:pt x="4260674" y="4559087"/>
                </a:lnTo>
                <a:lnTo>
                  <a:pt x="0" y="455908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7624047">
            <a:off x="16119257" y="-2568520"/>
            <a:ext cx="4948140" cy="4813191"/>
          </a:xfrm>
          <a:custGeom>
            <a:avLst/>
            <a:gdLst/>
            <a:ahLst/>
            <a:cxnLst/>
            <a:rect r="r" b="b" t="t" l="l"/>
            <a:pathLst>
              <a:path h="4813191" w="4948140">
                <a:moveTo>
                  <a:pt x="0" y="0"/>
                </a:moveTo>
                <a:lnTo>
                  <a:pt x="4948140" y="0"/>
                </a:lnTo>
                <a:lnTo>
                  <a:pt x="4948140" y="4813190"/>
                </a:lnTo>
                <a:lnTo>
                  <a:pt x="0" y="48131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aphicFrame>
        <p:nvGraphicFramePr>
          <p:cNvPr name="Table 7" id="7"/>
          <p:cNvGraphicFramePr>
            <a:graphicFrameLocks noGrp="true"/>
          </p:cNvGraphicFramePr>
          <p:nvPr/>
        </p:nvGraphicFramePr>
        <p:xfrm>
          <a:off x="704456" y="2061845"/>
          <a:ext cx="11005086" cy="7654175"/>
        </p:xfrm>
        <a:graphic>
          <a:graphicData uri="http://schemas.openxmlformats.org/drawingml/2006/table">
            <a:tbl>
              <a:tblPr/>
              <a:tblGrid>
                <a:gridCol w="3623578"/>
                <a:gridCol w="2548752"/>
                <a:gridCol w="4832757"/>
              </a:tblGrid>
              <a:tr h="998239">
                <a:tc>
                  <a:txBody>
                    <a:bodyPr anchor="t" rtlCol="false"/>
                    <a:lstStyle/>
                    <a:p>
                      <a:pPr algn="ctr">
                        <a:lnSpc>
                          <a:spcPts val="3499"/>
                        </a:lnSpc>
                        <a:defRPr/>
                      </a:pPr>
                      <a:r>
                        <a:rPr lang="en-US" sz="2499">
                          <a:solidFill>
                            <a:srgbClr val="000000"/>
                          </a:solidFill>
                          <a:latin typeface="Proxima Nova Bold"/>
                        </a:rPr>
                        <a:t>Name </a:t>
                      </a: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tcPr>
                </a:tc>
                <a:tc>
                  <a:txBody>
                    <a:bodyPr anchor="t" rtlCol="false"/>
                    <a:lstStyle/>
                    <a:p>
                      <a:pPr algn="ctr">
                        <a:lnSpc>
                          <a:spcPts val="3499"/>
                        </a:lnSpc>
                        <a:defRPr/>
                      </a:pPr>
                      <a:r>
                        <a:rPr lang="en-US" sz="2499">
                          <a:solidFill>
                            <a:srgbClr val="000000"/>
                          </a:solidFill>
                          <a:latin typeface="Proxima Nova Bold"/>
                        </a:rPr>
                        <a:t>ID</a:t>
                      </a: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tcPr>
                </a:tc>
                <a:tc>
                  <a:txBody>
                    <a:bodyPr anchor="t" rtlCol="false"/>
                    <a:lstStyle/>
                    <a:p>
                      <a:pPr algn="ctr">
                        <a:lnSpc>
                          <a:spcPts val="3499"/>
                        </a:lnSpc>
                        <a:defRPr/>
                      </a:pPr>
                      <a:r>
                        <a:rPr lang="en-US" sz="2499">
                          <a:solidFill>
                            <a:srgbClr val="000000"/>
                          </a:solidFill>
                          <a:latin typeface="Proxima Nova Bold"/>
                        </a:rPr>
                        <a:t>Leader Role</a:t>
                      </a: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tcPr>
                </a:tc>
              </a:tr>
              <a:tr h="2270951">
                <a:tc>
                  <a:txBody>
                    <a:bodyPr anchor="t" rtlCol="false"/>
                    <a:lstStyle/>
                    <a:p>
                      <a:pPr algn="ctr">
                        <a:lnSpc>
                          <a:spcPts val="3499"/>
                        </a:lnSpc>
                        <a:defRPr/>
                      </a:pPr>
                      <a:r>
                        <a:rPr lang="en-US" sz="2499">
                          <a:solidFill>
                            <a:srgbClr val="000000"/>
                          </a:solidFill>
                          <a:latin typeface="Proxima Nova"/>
                        </a:rPr>
                        <a:t>Ranasinghe Ranasinghe </a:t>
                      </a: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tcPr>
                </a:tc>
                <a:tc>
                  <a:txBody>
                    <a:bodyPr anchor="t" rtlCol="false"/>
                    <a:lstStyle/>
                    <a:p>
                      <a:pPr algn="ctr">
                        <a:lnSpc>
                          <a:spcPts val="3499"/>
                        </a:lnSpc>
                        <a:defRPr/>
                      </a:pPr>
                      <a:r>
                        <a:rPr lang="en-US" sz="2499">
                          <a:solidFill>
                            <a:srgbClr val="000000"/>
                          </a:solidFill>
                          <a:latin typeface="Proxima Nova"/>
                        </a:rPr>
                        <a:t>10903090 </a:t>
                      </a: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tcPr>
                </a:tc>
                <a:tc>
                  <a:txBody>
                    <a:bodyPr anchor="t" rtlCol="false"/>
                    <a:lstStyle/>
                    <a:p>
                      <a:pPr algn="ctr">
                        <a:lnSpc>
                          <a:spcPts val="3499"/>
                        </a:lnSpc>
                        <a:defRPr/>
                      </a:pPr>
                      <a:r>
                        <a:rPr lang="en-US" sz="2499">
                          <a:solidFill>
                            <a:srgbClr val="000000"/>
                          </a:solidFill>
                          <a:latin typeface="Proxima Nova"/>
                        </a:rPr>
                        <a:t>Group Leader, Testing and Maintenance Leader</a:t>
                      </a: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tcPr>
                </a:tc>
              </a:tr>
              <a:tr h="1390267">
                <a:tc>
                  <a:txBody>
                    <a:bodyPr anchor="t" rtlCol="false"/>
                    <a:lstStyle/>
                    <a:p>
                      <a:pPr algn="ctr">
                        <a:lnSpc>
                          <a:spcPts val="3499"/>
                        </a:lnSpc>
                        <a:defRPr/>
                      </a:pPr>
                      <a:r>
                        <a:rPr lang="en-US" sz="2499">
                          <a:solidFill>
                            <a:srgbClr val="000000"/>
                          </a:solidFill>
                          <a:latin typeface="Proxima Nova"/>
                        </a:rPr>
                        <a:t>Priyantha Ranasinghe</a:t>
                      </a: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tcPr>
                </a:tc>
                <a:tc>
                  <a:txBody>
                    <a:bodyPr anchor="t" rtlCol="false"/>
                    <a:lstStyle/>
                    <a:p>
                      <a:pPr algn="ctr">
                        <a:lnSpc>
                          <a:spcPts val="3499"/>
                        </a:lnSpc>
                        <a:defRPr/>
                      </a:pPr>
                      <a:r>
                        <a:rPr lang="en-US" sz="2499">
                          <a:solidFill>
                            <a:srgbClr val="000000"/>
                          </a:solidFill>
                          <a:latin typeface="Proxima Nova"/>
                        </a:rPr>
                        <a:t>10899343 </a:t>
                      </a: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tcPr>
                </a:tc>
                <a:tc>
                  <a:txBody>
                    <a:bodyPr anchor="t" rtlCol="false"/>
                    <a:lstStyle/>
                    <a:p>
                      <a:pPr algn="ctr">
                        <a:lnSpc>
                          <a:spcPts val="3499"/>
                        </a:lnSpc>
                        <a:defRPr/>
                      </a:pPr>
                      <a:r>
                        <a:rPr lang="en-US" sz="2499">
                          <a:solidFill>
                            <a:srgbClr val="000000"/>
                          </a:solidFill>
                          <a:latin typeface="Proxima Nova"/>
                        </a:rPr>
                        <a:t>Programming Leader</a:t>
                      </a: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tcPr>
                </a:tc>
              </a:tr>
              <a:tr h="998239">
                <a:tc>
                  <a:txBody>
                    <a:bodyPr anchor="t" rtlCol="false"/>
                    <a:lstStyle/>
                    <a:p>
                      <a:pPr algn="ctr">
                        <a:lnSpc>
                          <a:spcPts val="3499"/>
                        </a:lnSpc>
                        <a:defRPr/>
                      </a:pPr>
                      <a:r>
                        <a:rPr lang="en-US" sz="2499">
                          <a:solidFill>
                            <a:srgbClr val="000000"/>
                          </a:solidFill>
                          <a:latin typeface="Proxima Nova"/>
                        </a:rPr>
                        <a:t>Dodampe Nimna</a:t>
                      </a: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tcPr>
                </a:tc>
                <a:tc>
                  <a:txBody>
                    <a:bodyPr anchor="t" rtlCol="false"/>
                    <a:lstStyle/>
                    <a:p>
                      <a:pPr algn="ctr">
                        <a:lnSpc>
                          <a:spcPts val="3499"/>
                        </a:lnSpc>
                        <a:defRPr/>
                      </a:pPr>
                      <a:r>
                        <a:rPr lang="en-US" sz="2499">
                          <a:solidFill>
                            <a:srgbClr val="000000"/>
                          </a:solidFill>
                          <a:latin typeface="Proxima Nova"/>
                        </a:rPr>
                        <a:t>10899233 </a:t>
                      </a: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tcPr>
                </a:tc>
                <a:tc>
                  <a:txBody>
                    <a:bodyPr anchor="t" rtlCol="false"/>
                    <a:lstStyle/>
                    <a:p>
                      <a:pPr algn="ctr">
                        <a:lnSpc>
                          <a:spcPts val="3499"/>
                        </a:lnSpc>
                        <a:defRPr/>
                      </a:pPr>
                      <a:r>
                        <a:rPr lang="en-US" sz="2499">
                          <a:solidFill>
                            <a:srgbClr val="000000"/>
                          </a:solidFill>
                          <a:latin typeface="Proxima Nova"/>
                        </a:rPr>
                        <a:t>Quality Leader</a:t>
                      </a: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tcPr>
                </a:tc>
              </a:tr>
              <a:tr h="998239">
                <a:tc>
                  <a:txBody>
                    <a:bodyPr anchor="t" rtlCol="false"/>
                    <a:lstStyle/>
                    <a:p>
                      <a:pPr algn="ctr">
                        <a:lnSpc>
                          <a:spcPts val="3499"/>
                        </a:lnSpc>
                        <a:defRPr/>
                      </a:pPr>
                      <a:r>
                        <a:rPr lang="en-US" sz="2499">
                          <a:solidFill>
                            <a:srgbClr val="000000"/>
                          </a:solidFill>
                          <a:latin typeface="Proxima Nova"/>
                        </a:rPr>
                        <a:t>Rankira Kosgollage</a:t>
                      </a: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tcPr>
                </a:tc>
                <a:tc>
                  <a:txBody>
                    <a:bodyPr anchor="t" rtlCol="false"/>
                    <a:lstStyle/>
                    <a:p>
                      <a:pPr algn="ctr">
                        <a:lnSpc>
                          <a:spcPts val="3499"/>
                        </a:lnSpc>
                        <a:defRPr/>
                      </a:pPr>
                      <a:r>
                        <a:rPr lang="en-US" sz="2499">
                          <a:solidFill>
                            <a:srgbClr val="000000"/>
                          </a:solidFill>
                          <a:latin typeface="Proxima Nova"/>
                        </a:rPr>
                        <a:t>10899228</a:t>
                      </a: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tcPr>
                </a:tc>
                <a:tc>
                  <a:txBody>
                    <a:bodyPr anchor="t" rtlCol="false"/>
                    <a:lstStyle/>
                    <a:p>
                      <a:pPr algn="ctr">
                        <a:lnSpc>
                          <a:spcPts val="3499"/>
                        </a:lnSpc>
                        <a:defRPr/>
                      </a:pPr>
                      <a:r>
                        <a:rPr lang="en-US" sz="2499">
                          <a:solidFill>
                            <a:srgbClr val="000000"/>
                          </a:solidFill>
                          <a:latin typeface="Proxima Nova"/>
                        </a:rPr>
                        <a:t>Technical Leader</a:t>
                      </a: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tcPr>
                </a:tc>
              </a:tr>
              <a:tr h="998239">
                <a:tc>
                  <a:txBody>
                    <a:bodyPr anchor="t" rtlCol="false"/>
                    <a:lstStyle/>
                    <a:p>
                      <a:pPr algn="ctr">
                        <a:lnSpc>
                          <a:spcPts val="3499"/>
                        </a:lnSpc>
                        <a:defRPr/>
                      </a:pPr>
                      <a:r>
                        <a:rPr lang="en-US" sz="2499">
                          <a:solidFill>
                            <a:srgbClr val="000000"/>
                          </a:solidFill>
                          <a:latin typeface="Proxima Nova"/>
                        </a:rPr>
                        <a:t>Randika Gunawardena </a:t>
                      </a: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tcPr>
                </a:tc>
                <a:tc>
                  <a:txBody>
                    <a:bodyPr anchor="t" rtlCol="false"/>
                    <a:lstStyle/>
                    <a:p>
                      <a:pPr algn="ctr">
                        <a:lnSpc>
                          <a:spcPts val="3499"/>
                        </a:lnSpc>
                        <a:defRPr/>
                      </a:pPr>
                      <a:r>
                        <a:rPr lang="en-US" sz="2499">
                          <a:solidFill>
                            <a:srgbClr val="000000"/>
                          </a:solidFill>
                          <a:latin typeface="Proxima Nova"/>
                        </a:rPr>
                        <a:t>10899271</a:t>
                      </a: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tcPr>
                </a:tc>
                <a:tc>
                  <a:txBody>
                    <a:bodyPr anchor="t" rtlCol="false"/>
                    <a:lstStyle/>
                    <a:p>
                      <a:pPr algn="ctr">
                        <a:lnSpc>
                          <a:spcPts val="3499"/>
                        </a:lnSpc>
                        <a:defRPr/>
                      </a:pPr>
                      <a:r>
                        <a:rPr lang="en-US" sz="2499">
                          <a:solidFill>
                            <a:srgbClr val="000000"/>
                          </a:solidFill>
                          <a:latin typeface="Proxima Nova"/>
                        </a:rPr>
                        <a:t>Planning Leader</a:t>
                      </a: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tcPr>
                </a:tc>
              </a:tr>
            </a:tbl>
          </a:graphicData>
        </a:graphic>
      </p:graphicFrame>
      <p:sp>
        <p:nvSpPr>
          <p:cNvPr name="TextBox 8" id="8"/>
          <p:cNvSpPr txBox="true"/>
          <p:nvPr/>
        </p:nvSpPr>
        <p:spPr>
          <a:xfrm rot="0">
            <a:off x="13280787" y="1507173"/>
            <a:ext cx="4675672" cy="1519095"/>
          </a:xfrm>
          <a:prstGeom prst="rect">
            <a:avLst/>
          </a:prstGeom>
        </p:spPr>
        <p:txBody>
          <a:bodyPr anchor="t" rtlCol="false" tIns="0" lIns="0" bIns="0" rIns="0">
            <a:spAutoFit/>
          </a:bodyPr>
          <a:lstStyle/>
          <a:p>
            <a:pPr>
              <a:lnSpc>
                <a:spcPts val="3065"/>
              </a:lnSpc>
            </a:pPr>
            <a:r>
              <a:rPr lang="en-US" sz="2189">
                <a:solidFill>
                  <a:srgbClr val="1C7378"/>
                </a:solidFill>
                <a:latin typeface="Proxima Nova"/>
              </a:rPr>
              <a:t>Group B2</a:t>
            </a:r>
          </a:p>
          <a:p>
            <a:pPr>
              <a:lnSpc>
                <a:spcPts val="3065"/>
              </a:lnSpc>
            </a:pPr>
            <a:r>
              <a:rPr lang="en-US" sz="2189">
                <a:solidFill>
                  <a:srgbClr val="1C7378"/>
                </a:solidFill>
                <a:latin typeface="Proxima Nova"/>
              </a:rPr>
              <a:t>PUSL2021 </a:t>
            </a:r>
          </a:p>
          <a:p>
            <a:pPr>
              <a:lnSpc>
                <a:spcPts val="3065"/>
              </a:lnSpc>
            </a:pPr>
            <a:r>
              <a:rPr lang="en-US" sz="2189">
                <a:solidFill>
                  <a:srgbClr val="1C7378"/>
                </a:solidFill>
                <a:latin typeface="Proxima Nova"/>
              </a:rPr>
              <a:t>Computing Group Project</a:t>
            </a:r>
          </a:p>
          <a:p>
            <a:pPr>
              <a:lnSpc>
                <a:spcPts val="3065"/>
              </a:lnSpc>
            </a:pPr>
          </a:p>
        </p:txBody>
      </p:sp>
      <p:sp>
        <p:nvSpPr>
          <p:cNvPr name="TextBox 9" id="9"/>
          <p:cNvSpPr txBox="true"/>
          <p:nvPr/>
        </p:nvSpPr>
        <p:spPr>
          <a:xfrm rot="0">
            <a:off x="770467" y="1000125"/>
            <a:ext cx="8115300" cy="1061720"/>
          </a:xfrm>
          <a:prstGeom prst="rect">
            <a:avLst/>
          </a:prstGeom>
        </p:spPr>
        <p:txBody>
          <a:bodyPr anchor="t" rtlCol="false" tIns="0" lIns="0" bIns="0" rIns="0">
            <a:spAutoFit/>
          </a:bodyPr>
          <a:lstStyle/>
          <a:p>
            <a:pPr>
              <a:lnSpc>
                <a:spcPts val="8499"/>
              </a:lnSpc>
            </a:pPr>
            <a:r>
              <a:rPr lang="en-US" sz="6799" spc="67">
                <a:solidFill>
                  <a:srgbClr val="1C7378"/>
                </a:solidFill>
                <a:latin typeface="Proxima Nova Bold"/>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DAGAaw4aqnY</dc:identifier>
  <dcterms:modified xsi:type="dcterms:W3CDTF">2011-08-01T06:04:30Z</dcterms:modified>
  <cp:revision>1</cp:revision>
  <dc:title>Green Orange Blue Creative Healthcare Facility Presentation</dc:title>
</cp:coreProperties>
</file>