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7DCE83-AFFE-454A-910E-C017DCF9010C}">
  <a:tblStyle styleId="{3A7DCE83-AFFE-454A-910E-C017DCF901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48d8a3c0da949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48d8a3c0da949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1994d1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1994d1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51994d11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51994d11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51994d11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51994d11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1994d11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51994d11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1994d11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1994d11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1994d1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1994d1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51994d11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51994d11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51994d11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51994d11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1994d11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1994d11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48d8a3c0da949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48d8a3c0da949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48d8a3c0da949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48d8a3c0da949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48d8a3c0da949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48d8a3c0da949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48d8a3c0da949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48d8a3c0da949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b0249d5b7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b0249d5b7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3217c8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3217c8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3217c8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3217c8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3217c8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3217c8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7200" y="0"/>
            <a:ext cx="8229600" cy="5143500"/>
          </a:xfrm>
          <a:prstGeom prst="rect">
            <a:avLst/>
          </a:prstGeom>
        </p:spPr>
        <p:txBody>
          <a:bodyPr anchorCtr="0" anchor="b" bIns="91425" lIns="91425" spcFirstLastPara="1" rIns="91425" wrap="square" tIns="91425">
            <a:noAutofit/>
          </a:bodyPr>
          <a:lstStyle/>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San Diego Miramar College</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Calorie Application</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Project Proposal</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Andrew Wilson</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Nguyen Nguyen</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Sasanka Pallek</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Wolfgang Schrott</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Neema Adelinia</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CISC 191</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Professor Andrew Huang</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  March 28 2020</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4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Tasks, time estimates, owners, and dependencies</a:t>
            </a:r>
            <a:endParaRPr/>
          </a:p>
        </p:txBody>
      </p:sp>
      <p:graphicFrame>
        <p:nvGraphicFramePr>
          <p:cNvPr id="109" name="Google Shape;109;p22"/>
          <p:cNvGraphicFramePr/>
          <p:nvPr/>
        </p:nvGraphicFramePr>
        <p:xfrm>
          <a:off x="311700" y="712560"/>
          <a:ext cx="3000000" cy="3000000"/>
        </p:xfrm>
        <a:graphic>
          <a:graphicData uri="http://schemas.openxmlformats.org/drawingml/2006/table">
            <a:tbl>
              <a:tblPr>
                <a:noFill/>
                <a:tableStyleId>{3A7DCE83-AFFE-454A-910E-C017DCF9010C}</a:tableStyleId>
              </a:tblPr>
              <a:tblGrid>
                <a:gridCol w="1200100"/>
                <a:gridCol w="1200100"/>
                <a:gridCol w="1200100"/>
                <a:gridCol w="1200100"/>
                <a:gridCol w="1200100"/>
              </a:tblGrid>
              <a:tr h="359575">
                <a:tc>
                  <a:txBody>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2"/>
                          </a:solidFill>
                          <a:latin typeface="Times New Roman"/>
                          <a:ea typeface="Times New Roman"/>
                          <a:cs typeface="Times New Roman"/>
                          <a:sym typeface="Times New Roman"/>
                        </a:rPr>
                        <a:t>Task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2"/>
                          </a:solidFill>
                          <a:latin typeface="Times New Roman"/>
                          <a:ea typeface="Times New Roman"/>
                          <a:cs typeface="Times New Roman"/>
                          <a:sym typeface="Times New Roman"/>
                        </a:rPr>
                        <a:t>Estimate Time</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lang="en" sz="1000">
                          <a:solidFill>
                            <a:schemeClr val="dk2"/>
                          </a:solidFill>
                          <a:latin typeface="Times New Roman"/>
                          <a:ea typeface="Times New Roman"/>
                          <a:cs typeface="Times New Roman"/>
                          <a:sym typeface="Times New Roman"/>
                        </a:rPr>
                        <a:t>Owner</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000">
                          <a:solidFill>
                            <a:schemeClr val="dk2"/>
                          </a:solidFill>
                          <a:latin typeface="Times New Roman"/>
                          <a:ea typeface="Times New Roman"/>
                          <a:cs typeface="Times New Roman"/>
                          <a:sym typeface="Times New Roman"/>
                        </a:rPr>
                        <a:t>DependsOn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200">
                          <a:solidFill>
                            <a:schemeClr val="dk2"/>
                          </a:solidFill>
                          <a:latin typeface="Times New Roman"/>
                          <a:ea typeface="Times New Roman"/>
                          <a:cs typeface="Times New Roman"/>
                          <a:sym typeface="Times New Roman"/>
                        </a:rPr>
                        <a:t>Status</a:t>
                      </a:r>
                      <a:endParaRPr sz="12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957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UML diagram</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Team</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Team Discussion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Completed</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9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App UI </a:t>
                      </a:r>
                      <a:r>
                        <a:rPr lang="en" sz="1000">
                          <a:solidFill>
                            <a:schemeClr val="dk2"/>
                          </a:solidFill>
                          <a:latin typeface="Times New Roman"/>
                          <a:ea typeface="Times New Roman"/>
                          <a:cs typeface="Times New Roman"/>
                          <a:sym typeface="Times New Roman"/>
                        </a:rPr>
                        <a:t>prototype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Day</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Sasanka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UML diagram</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Completed</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9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Class UI</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Wolfgang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App UI prototype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Incomplete</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260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Classes History and DailyLog</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Neema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Indirect - Food and Ingredient classes</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Close to Completion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9250">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Class User</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Nguyen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Indirect - History and DailyLog classes</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Close to Completion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9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Class App</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Sasanka</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Indirect - UI and User classes</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Needs UI to complete</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9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Abstract Class Database</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1-2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200000"/>
                        </a:lnSpc>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Andrew </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Database Found</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Close to Completion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9425">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Classes Food and Ingredient</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1-2 Week</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solidFill>
                            <a:schemeClr val="dk2"/>
                          </a:solidFill>
                          <a:latin typeface="Times New Roman"/>
                          <a:ea typeface="Times New Roman"/>
                          <a:cs typeface="Times New Roman"/>
                          <a:sym typeface="Times New Roman"/>
                        </a:rPr>
                        <a:t>Andrew, Sasanka</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Direct - Database</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chemeClr val="dk2"/>
                          </a:solidFill>
                          <a:latin typeface="Times New Roman"/>
                          <a:ea typeface="Times New Roman"/>
                          <a:cs typeface="Times New Roman"/>
                          <a:sym typeface="Times New Roman"/>
                        </a:rPr>
                        <a:t>Close to Completion</a:t>
                      </a:r>
                      <a:endParaRPr sz="10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10" name="Google Shape;110;p22"/>
          <p:cNvSpPr txBox="1"/>
          <p:nvPr/>
        </p:nvSpPr>
        <p:spPr>
          <a:xfrm>
            <a:off x="7035425" y="856350"/>
            <a:ext cx="146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Indirect - Contains object of type</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Direct - extends/implements</a:t>
            </a:r>
            <a:endParaRPr sz="1200">
              <a:solidFill>
                <a:schemeClr val="dk2"/>
              </a:solidFill>
              <a:latin typeface="Times New Roman"/>
              <a:ea typeface="Times New Roman"/>
              <a:cs typeface="Times New Roman"/>
              <a:sym typeface="Times New Roman"/>
            </a:endParaRPr>
          </a:p>
        </p:txBody>
      </p:sp>
      <p:sp>
        <p:nvSpPr>
          <p:cNvPr id="111" name="Google Shape;111;p22"/>
          <p:cNvSpPr txBox="1"/>
          <p:nvPr/>
        </p:nvSpPr>
        <p:spPr>
          <a:xfrm>
            <a:off x="6883725" y="2392825"/>
            <a:ext cx="1866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Note: Couple classes need networking done.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UI is not ready. </a:t>
            </a:r>
            <a:endParaRPr sz="1200"/>
          </a:p>
          <a:p>
            <a:pPr indent="0" lvl="0" marL="0" rtl="0" algn="l">
              <a:spcBef>
                <a:spcPts val="0"/>
              </a:spcBef>
              <a:spcAft>
                <a:spcPts val="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and Solutions: </a:t>
            </a:r>
            <a:endParaRPr/>
          </a:p>
        </p:txBody>
      </p:sp>
      <p:sp>
        <p:nvSpPr>
          <p:cNvPr id="117" name="Google Shape;117;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a:t>
            </a:r>
            <a:r>
              <a:rPr lang="en"/>
              <a:t>arrangement</a:t>
            </a:r>
            <a:r>
              <a:rPr lang="en"/>
              <a:t> of classes into client/common/server did not </a:t>
            </a:r>
            <a:r>
              <a:rPr lang="en"/>
              <a:t>work with few classes as dependencies increased, circular dependency occurred. </a:t>
            </a:r>
            <a:endParaRPr/>
          </a:p>
          <a:p>
            <a:pPr indent="0" lvl="0" marL="0" rtl="0" algn="l">
              <a:spcBef>
                <a:spcPts val="1200"/>
              </a:spcBef>
              <a:spcAft>
                <a:spcPts val="0"/>
              </a:spcAft>
              <a:buNone/>
            </a:pPr>
            <a:r>
              <a:rPr lang="en"/>
              <a:t>We did not have a way to store user accounts.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Finding a Database good for our apps needs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8" name="Google Shape;118;p23"/>
          <p:cNvSpPr txBox="1"/>
          <p:nvPr>
            <p:ph idx="2" type="body"/>
          </p:nvPr>
        </p:nvSpPr>
        <p:spPr>
          <a:xfrm>
            <a:off x="49085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moved the abstract database class and Food and Ingredient classe from server to common.  Methods within the two classes were changed to static for easier  </a:t>
            </a:r>
            <a:r>
              <a:rPr lang="en"/>
              <a:t>access.</a:t>
            </a:r>
            <a:endParaRPr/>
          </a:p>
          <a:p>
            <a:pPr indent="0" lvl="0" marL="0" rtl="0" algn="l">
              <a:spcBef>
                <a:spcPts val="1200"/>
              </a:spcBef>
              <a:spcAft>
                <a:spcPts val="0"/>
              </a:spcAft>
              <a:buNone/>
            </a:pPr>
            <a:r>
              <a:rPr lang="en"/>
              <a:t>A new server class storing user accounts. Signing to an existing account will also utilize this in verification.</a:t>
            </a:r>
            <a:endParaRPr/>
          </a:p>
          <a:p>
            <a:pPr indent="0" lvl="0" marL="0" rtl="0" algn="l">
              <a:spcBef>
                <a:spcPts val="1200"/>
              </a:spcBef>
              <a:spcAft>
                <a:spcPts val="0"/>
              </a:spcAft>
              <a:buNone/>
            </a:pPr>
            <a:r>
              <a:rPr lang="en"/>
              <a:t>Able to find a csv file containing more than 8000 foods/ingredients and their calories amount for 100g.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UML</a:t>
            </a:r>
            <a:endParaRPr/>
          </a:p>
        </p:txBody>
      </p:sp>
      <p:pic>
        <p:nvPicPr>
          <p:cNvPr id="124" name="Google Shape;124;p24"/>
          <p:cNvPicPr preferRelativeResize="0"/>
          <p:nvPr/>
        </p:nvPicPr>
        <p:blipFill rotWithShape="1">
          <a:blip r:embed="rId3">
            <a:alphaModFix/>
          </a:blip>
          <a:srcRect b="0" l="0" r="55062" t="0"/>
          <a:stretch/>
        </p:blipFill>
        <p:spPr>
          <a:xfrm>
            <a:off x="3125529" y="0"/>
            <a:ext cx="355426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Modifications:</a:t>
            </a:r>
            <a:endParaRPr/>
          </a:p>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Possibly merging both Food and Ingredient classes into one as they are both using the same database. Only difference the amounts of ingredients. </a:t>
            </a:r>
            <a:endParaRPr/>
          </a:p>
          <a:p>
            <a:pPr indent="0" lvl="0" marL="0" rtl="0" algn="l">
              <a:spcBef>
                <a:spcPts val="1200"/>
              </a:spcBef>
              <a:spcAft>
                <a:spcPts val="0"/>
              </a:spcAft>
              <a:buNone/>
            </a:pPr>
            <a:r>
              <a:rPr lang="en"/>
              <a:t>A new server class to hold user accounts and it will likely use HashMaps in a similar way to the following:</a:t>
            </a:r>
            <a:endParaRPr/>
          </a:p>
          <a:p>
            <a:pPr indent="0" lvl="0" marL="0" rtl="0" algn="l">
              <a:spcBef>
                <a:spcPts val="1200"/>
              </a:spcBef>
              <a:spcAft>
                <a:spcPts val="1200"/>
              </a:spcAft>
              <a:buNone/>
            </a:pPr>
            <a:r>
              <a:t/>
            </a:r>
            <a:endParaRPr/>
          </a:p>
        </p:txBody>
      </p:sp>
      <p:pic>
        <p:nvPicPr>
          <p:cNvPr id="131" name="Google Shape;131;p25"/>
          <p:cNvPicPr preferRelativeResize="0"/>
          <p:nvPr/>
        </p:nvPicPr>
        <p:blipFill>
          <a:blip r:embed="rId3">
            <a:alphaModFix/>
          </a:blip>
          <a:stretch>
            <a:fillRect/>
          </a:stretch>
        </p:blipFill>
        <p:spPr>
          <a:xfrm>
            <a:off x="4353074" y="2427921"/>
            <a:ext cx="3509950" cy="25050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&amp; DailyLog classes</a:t>
            </a:r>
            <a:endParaRPr/>
          </a:p>
        </p:txBody>
      </p:sp>
      <p:pic>
        <p:nvPicPr>
          <p:cNvPr id="137" name="Google Shape;137;p26"/>
          <p:cNvPicPr preferRelativeResize="0"/>
          <p:nvPr/>
        </p:nvPicPr>
        <p:blipFill rotWithShape="1">
          <a:blip r:embed="rId3">
            <a:alphaModFix/>
          </a:blip>
          <a:srcRect b="0" l="0" r="36419" t="0"/>
          <a:stretch/>
        </p:blipFill>
        <p:spPr>
          <a:xfrm>
            <a:off x="4980150" y="1017725"/>
            <a:ext cx="3257901" cy="3820976"/>
          </a:xfrm>
          <a:prstGeom prst="rect">
            <a:avLst/>
          </a:prstGeom>
          <a:noFill/>
          <a:ln>
            <a:noFill/>
          </a:ln>
        </p:spPr>
      </p:pic>
      <p:pic>
        <p:nvPicPr>
          <p:cNvPr id="138" name="Google Shape;138;p26"/>
          <p:cNvPicPr preferRelativeResize="0"/>
          <p:nvPr/>
        </p:nvPicPr>
        <p:blipFill>
          <a:blip r:embed="rId4">
            <a:alphaModFix/>
          </a:blip>
          <a:stretch>
            <a:fillRect/>
          </a:stretch>
        </p:blipFill>
        <p:spPr>
          <a:xfrm>
            <a:off x="367850" y="968600"/>
            <a:ext cx="409268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Class</a:t>
            </a:r>
            <a:endParaRPr/>
          </a:p>
        </p:txBody>
      </p:sp>
      <p:pic>
        <p:nvPicPr>
          <p:cNvPr id="144" name="Google Shape;144;p27"/>
          <p:cNvPicPr preferRelativeResize="0"/>
          <p:nvPr/>
        </p:nvPicPr>
        <p:blipFill>
          <a:blip r:embed="rId3">
            <a:alphaModFix/>
          </a:blip>
          <a:stretch>
            <a:fillRect/>
          </a:stretch>
        </p:blipFill>
        <p:spPr>
          <a:xfrm>
            <a:off x="257650" y="1085925"/>
            <a:ext cx="3983837" cy="3820976"/>
          </a:xfrm>
          <a:prstGeom prst="rect">
            <a:avLst/>
          </a:prstGeom>
          <a:noFill/>
          <a:ln>
            <a:noFill/>
          </a:ln>
        </p:spPr>
      </p:pic>
      <p:pic>
        <p:nvPicPr>
          <p:cNvPr id="145" name="Google Shape;145;p27"/>
          <p:cNvPicPr preferRelativeResize="0"/>
          <p:nvPr/>
        </p:nvPicPr>
        <p:blipFill rotWithShape="1">
          <a:blip r:embed="rId4">
            <a:alphaModFix/>
          </a:blip>
          <a:srcRect b="0" l="0" r="2818" t="0"/>
          <a:stretch/>
        </p:blipFill>
        <p:spPr>
          <a:xfrm>
            <a:off x="4316675" y="1085925"/>
            <a:ext cx="4349374"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Class</a:t>
            </a:r>
            <a:endParaRPr/>
          </a:p>
        </p:txBody>
      </p:sp>
      <p:pic>
        <p:nvPicPr>
          <p:cNvPr id="151" name="Google Shape;151;p28"/>
          <p:cNvPicPr preferRelativeResize="0"/>
          <p:nvPr/>
        </p:nvPicPr>
        <p:blipFill rotWithShape="1">
          <a:blip r:embed="rId3">
            <a:alphaModFix/>
          </a:blip>
          <a:srcRect b="0" l="0" r="24664" t="0"/>
          <a:stretch/>
        </p:blipFill>
        <p:spPr>
          <a:xfrm>
            <a:off x="152400" y="1170125"/>
            <a:ext cx="4352550" cy="3820975"/>
          </a:xfrm>
          <a:prstGeom prst="rect">
            <a:avLst/>
          </a:prstGeom>
          <a:noFill/>
          <a:ln>
            <a:noFill/>
          </a:ln>
        </p:spPr>
      </p:pic>
      <p:pic>
        <p:nvPicPr>
          <p:cNvPr id="152" name="Google Shape;152;p28"/>
          <p:cNvPicPr preferRelativeResize="0"/>
          <p:nvPr/>
        </p:nvPicPr>
        <p:blipFill>
          <a:blip r:embed="rId4">
            <a:alphaModFix/>
          </a:blip>
          <a:stretch>
            <a:fillRect/>
          </a:stretch>
        </p:blipFill>
        <p:spPr>
          <a:xfrm>
            <a:off x="4650325" y="1170125"/>
            <a:ext cx="4334249" cy="36740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t>
            </a:r>
            <a:endParaRPr/>
          </a:p>
        </p:txBody>
      </p:sp>
      <p:sp>
        <p:nvSpPr>
          <p:cNvPr id="158" name="Google Shape;158;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9"/>
          <p:cNvPicPr preferRelativeResize="0"/>
          <p:nvPr/>
        </p:nvPicPr>
        <p:blipFill rotWithShape="1">
          <a:blip r:embed="rId3">
            <a:alphaModFix/>
          </a:blip>
          <a:srcRect b="0" l="0" r="43204" t="0"/>
          <a:stretch/>
        </p:blipFill>
        <p:spPr>
          <a:xfrm>
            <a:off x="201500" y="961475"/>
            <a:ext cx="2514100" cy="3798400"/>
          </a:xfrm>
          <a:prstGeom prst="rect">
            <a:avLst/>
          </a:prstGeom>
          <a:noFill/>
          <a:ln>
            <a:noFill/>
          </a:ln>
        </p:spPr>
      </p:pic>
      <p:pic>
        <p:nvPicPr>
          <p:cNvPr id="160" name="Google Shape;160;p29"/>
          <p:cNvPicPr preferRelativeResize="0"/>
          <p:nvPr/>
        </p:nvPicPr>
        <p:blipFill>
          <a:blip r:embed="rId4">
            <a:alphaModFix/>
          </a:blip>
          <a:stretch>
            <a:fillRect/>
          </a:stretch>
        </p:blipFill>
        <p:spPr>
          <a:xfrm>
            <a:off x="3857025" y="445025"/>
            <a:ext cx="4423100" cy="4545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&amp; Ingredient Classes</a:t>
            </a:r>
            <a:endParaRPr/>
          </a:p>
        </p:txBody>
      </p:sp>
      <p:pic>
        <p:nvPicPr>
          <p:cNvPr id="166" name="Google Shape;166;p30"/>
          <p:cNvPicPr preferRelativeResize="0"/>
          <p:nvPr/>
        </p:nvPicPr>
        <p:blipFill>
          <a:blip r:embed="rId3">
            <a:alphaModFix/>
          </a:blip>
          <a:stretch>
            <a:fillRect/>
          </a:stretch>
        </p:blipFill>
        <p:spPr>
          <a:xfrm>
            <a:off x="152400" y="1170125"/>
            <a:ext cx="4129969" cy="3820975"/>
          </a:xfrm>
          <a:prstGeom prst="rect">
            <a:avLst/>
          </a:prstGeom>
          <a:noFill/>
          <a:ln>
            <a:noFill/>
          </a:ln>
        </p:spPr>
      </p:pic>
      <p:pic>
        <p:nvPicPr>
          <p:cNvPr id="167" name="Google Shape;167;p30"/>
          <p:cNvPicPr preferRelativeResize="0"/>
          <p:nvPr/>
        </p:nvPicPr>
        <p:blipFill>
          <a:blip r:embed="rId4">
            <a:alphaModFix/>
          </a:blip>
          <a:stretch>
            <a:fillRect/>
          </a:stretch>
        </p:blipFill>
        <p:spPr>
          <a:xfrm>
            <a:off x="4350569" y="1261350"/>
            <a:ext cx="4556831" cy="19755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Code (without UI implemented) </a:t>
            </a:r>
            <a:endParaRPr/>
          </a:p>
        </p:txBody>
      </p:sp>
      <p:pic>
        <p:nvPicPr>
          <p:cNvPr id="173" name="Google Shape;173;p31"/>
          <p:cNvPicPr preferRelativeResize="0"/>
          <p:nvPr/>
        </p:nvPicPr>
        <p:blipFill>
          <a:blip r:embed="rId3">
            <a:alphaModFix/>
          </a:blip>
          <a:stretch>
            <a:fillRect/>
          </a:stretch>
        </p:blipFill>
        <p:spPr>
          <a:xfrm>
            <a:off x="554325" y="1162002"/>
            <a:ext cx="3682774" cy="29766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Team members and roles</a:t>
            </a:r>
            <a:endParaRPr>
              <a:latin typeface="Times New Roman"/>
              <a:ea typeface="Times New Roman"/>
              <a:cs typeface="Times New Roman"/>
              <a:sym typeface="Times New Roman"/>
            </a:endParaRPr>
          </a:p>
        </p:txBody>
      </p:sp>
      <p:sp>
        <p:nvSpPr>
          <p:cNvPr id="60" name="Google Shape;60;p14"/>
          <p:cNvSpPr txBox="1"/>
          <p:nvPr>
            <p:ph idx="1" type="body"/>
          </p:nvPr>
        </p:nvSpPr>
        <p:spPr>
          <a:xfrm>
            <a:off x="311700" y="1159550"/>
            <a:ext cx="39999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Andrew Wilson: implementation of calorie database.</a:t>
            </a:r>
            <a:endParaRPr sz="12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Nguyen Nguyen: Design and implementation of the User class and the App class.</a:t>
            </a:r>
            <a:endParaRPr sz="12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Sasanka Pallek: Work on the App class. Help in the </a:t>
            </a:r>
            <a:r>
              <a:rPr lang="en" sz="1200">
                <a:latin typeface="Times New Roman"/>
                <a:ea typeface="Times New Roman"/>
                <a:cs typeface="Times New Roman"/>
                <a:sym typeface="Times New Roman"/>
              </a:rPr>
              <a:t>implementation</a:t>
            </a:r>
            <a:r>
              <a:rPr lang="en" sz="1200">
                <a:latin typeface="Times New Roman"/>
                <a:ea typeface="Times New Roman"/>
                <a:cs typeface="Times New Roman"/>
                <a:sym typeface="Times New Roman"/>
              </a:rPr>
              <a:t> of Food and Ingredient classes.</a:t>
            </a:r>
            <a:endParaRPr sz="12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sz="1200">
                <a:latin typeface="Times New Roman"/>
                <a:ea typeface="Times New Roman"/>
                <a:cs typeface="Times New Roman"/>
                <a:sym typeface="Times New Roman"/>
              </a:rPr>
              <a:t>Wolfgang Schrott: Build the UI </a:t>
            </a:r>
            <a:r>
              <a:rPr lang="en" sz="1200">
                <a:latin typeface="Times New Roman"/>
                <a:ea typeface="Times New Roman"/>
                <a:cs typeface="Times New Roman"/>
                <a:sym typeface="Times New Roman"/>
              </a:rPr>
              <a:t>following</a:t>
            </a:r>
            <a:r>
              <a:rPr lang="en" sz="1200">
                <a:latin typeface="Times New Roman"/>
                <a:ea typeface="Times New Roman"/>
                <a:cs typeface="Times New Roman"/>
                <a:sym typeface="Times New Roman"/>
              </a:rPr>
              <a:t> the design.</a:t>
            </a:r>
            <a:endParaRPr sz="12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n" sz="1200">
                <a:latin typeface="Times New Roman"/>
                <a:ea typeface="Times New Roman"/>
                <a:cs typeface="Times New Roman"/>
                <a:sym typeface="Times New Roman"/>
              </a:rPr>
              <a:t>Neema Adelinia: </a:t>
            </a:r>
            <a:r>
              <a:rPr lang="en" sz="1200">
                <a:latin typeface="Times New Roman"/>
                <a:ea typeface="Times New Roman"/>
                <a:cs typeface="Times New Roman"/>
                <a:sym typeface="Times New Roman"/>
              </a:rPr>
              <a:t>Design History class and </a:t>
            </a:r>
            <a:r>
              <a:rPr lang="en" sz="1200">
                <a:latin typeface="Times New Roman"/>
                <a:ea typeface="Times New Roman"/>
                <a:cs typeface="Times New Roman"/>
                <a:sym typeface="Times New Roman"/>
              </a:rPr>
              <a:t>DailyLog classes.</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Purpose and justification</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200">
                <a:latin typeface="Times New Roman"/>
                <a:ea typeface="Times New Roman"/>
                <a:cs typeface="Times New Roman"/>
                <a:sym typeface="Times New Roman"/>
              </a:rPr>
              <a:t>Our app gives users the ability to count </a:t>
            </a:r>
            <a:r>
              <a:rPr lang="en" sz="1200">
                <a:latin typeface="Times New Roman"/>
                <a:ea typeface="Times New Roman"/>
                <a:cs typeface="Times New Roman"/>
                <a:sym typeface="Times New Roman"/>
              </a:rPr>
              <a:t>their</a:t>
            </a:r>
            <a:r>
              <a:rPr lang="en" sz="1200">
                <a:latin typeface="Times New Roman"/>
                <a:ea typeface="Times New Roman"/>
                <a:cs typeface="Times New Roman"/>
                <a:sym typeface="Times New Roman"/>
              </a:rPr>
              <a:t> daily calories consumed. Calorie data will be imported from a database or via the user for convenience. Calorie counting is a popular method to achieve various fitness goals, but it can be challenging and time consuming, making commitment difficult. An app that makes calorie counting convenient and easy will help people stay </a:t>
            </a:r>
            <a:r>
              <a:rPr lang="en" sz="1200">
                <a:latin typeface="Times New Roman"/>
                <a:ea typeface="Times New Roman"/>
                <a:cs typeface="Times New Roman"/>
                <a:sym typeface="Times New Roman"/>
              </a:rPr>
              <a:t>committed</a:t>
            </a:r>
            <a:r>
              <a:rPr lang="en" sz="1200">
                <a:latin typeface="Times New Roman"/>
                <a:ea typeface="Times New Roman"/>
                <a:cs typeface="Times New Roman"/>
                <a:sym typeface="Times New Roman"/>
              </a:rPr>
              <a:t> and achieve their fitness goals.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274977"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Materials required</a:t>
            </a:r>
            <a:endParaRPr>
              <a:latin typeface="Times New Roman"/>
              <a:ea typeface="Times New Roman"/>
              <a:cs typeface="Times New Roman"/>
              <a:sym typeface="Times New Roman"/>
            </a:endParaRPr>
          </a:p>
        </p:txBody>
      </p:sp>
      <p:sp>
        <p:nvSpPr>
          <p:cNvPr id="72" name="Google Shape;72;p16"/>
          <p:cNvSpPr txBox="1"/>
          <p:nvPr>
            <p:ph idx="1" type="body"/>
          </p:nvPr>
        </p:nvSpPr>
        <p:spPr>
          <a:xfrm>
            <a:off x="274976" y="755700"/>
            <a:ext cx="48732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A database: </a:t>
            </a:r>
            <a:r>
              <a:rPr lang="en">
                <a:latin typeface="Times New Roman"/>
                <a:ea typeface="Times New Roman"/>
                <a:cs typeface="Times New Roman"/>
                <a:sym typeface="Times New Roman"/>
              </a:rPr>
              <a:t>FoodData Central</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A workstation per team member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Github pro repository</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Intellij</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Gi</a:t>
            </a: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Maven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Discord</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Canvas</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A tool to help visualize the app: FluidUI</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555600"/>
            <a:ext cx="8070300" cy="2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Investigation/Development/Experimentation </a:t>
            </a:r>
            <a:endParaRPr sz="2500">
              <a:latin typeface="Times New Roman"/>
              <a:ea typeface="Times New Roman"/>
              <a:cs typeface="Times New Roman"/>
              <a:sym typeface="Times New Roman"/>
            </a:endParaRPr>
          </a:p>
        </p:txBody>
      </p:sp>
      <p:sp>
        <p:nvSpPr>
          <p:cNvPr id="78" name="Google Shape;78;p17"/>
          <p:cNvSpPr txBox="1"/>
          <p:nvPr>
            <p:ph idx="1" type="body"/>
          </p:nvPr>
        </p:nvSpPr>
        <p:spPr>
          <a:xfrm>
            <a:off x="311700" y="982050"/>
            <a:ext cx="7350300" cy="317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latin typeface="Times New Roman"/>
                <a:ea typeface="Times New Roman"/>
                <a:cs typeface="Times New Roman"/>
                <a:sym typeface="Times New Roman"/>
              </a:rPr>
              <a:t>The Calorie application’s UI will be created using JavaFX or Swing, discussed earlier in the course.</a:t>
            </a:r>
            <a:endParaRPr>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a:latin typeface="Times New Roman"/>
                <a:ea typeface="Times New Roman"/>
                <a:cs typeface="Times New Roman"/>
                <a:sym typeface="Times New Roman"/>
              </a:rPr>
              <a:t>Furthermore, the classes will be inheriting properties from other classes. The database class will also be an abstract class with abstract and non abstract methods. Covering the class topic on i</a:t>
            </a:r>
            <a:r>
              <a:rPr lang="en">
                <a:latin typeface="Times New Roman"/>
                <a:ea typeface="Times New Roman"/>
                <a:cs typeface="Times New Roman"/>
                <a:sym typeface="Times New Roman"/>
              </a:rPr>
              <a:t>nheritance</a:t>
            </a:r>
            <a:r>
              <a:rPr lang="en">
                <a:latin typeface="Times New Roman"/>
                <a:ea typeface="Times New Roman"/>
                <a:cs typeface="Times New Roman"/>
                <a:sym typeface="Times New Roman"/>
              </a:rPr>
              <a:t>, abstract classes, and interfaces.</a:t>
            </a:r>
            <a:endParaRPr>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a:latin typeface="Times New Roman"/>
                <a:ea typeface="Times New Roman"/>
                <a:cs typeface="Times New Roman"/>
                <a:sym typeface="Times New Roman"/>
              </a:rPr>
              <a:t>The calorie application will allow user to create an account. The login credentials as well as other user information will be read and stored. This covers I/O streams discussed in the class.</a:t>
            </a:r>
            <a:endParaRPr>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n">
                <a:latin typeface="Times New Roman"/>
                <a:ea typeface="Times New Roman"/>
                <a:cs typeface="Times New Roman"/>
                <a:sym typeface="Times New Roman"/>
              </a:rPr>
              <a:t>Also, many classes will be using ArrayLists to store objects and then </a:t>
            </a:r>
            <a:r>
              <a:rPr lang="en">
                <a:latin typeface="Times New Roman"/>
                <a:ea typeface="Times New Roman"/>
                <a:cs typeface="Times New Roman"/>
                <a:sym typeface="Times New Roman"/>
              </a:rPr>
              <a:t>iterate</a:t>
            </a:r>
            <a:r>
              <a:rPr lang="en">
                <a:latin typeface="Times New Roman"/>
                <a:ea typeface="Times New Roman"/>
                <a:cs typeface="Times New Roman"/>
                <a:sym typeface="Times New Roman"/>
              </a:rPr>
              <a:t> through the items and calculate sums , or find items. One class would History class that will use an ArrayList of object DailyLog to store user’s daily logs.</a:t>
            </a:r>
            <a:endParaRPr>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n">
                <a:latin typeface="Times New Roman"/>
                <a:ea typeface="Times New Roman"/>
                <a:cs typeface="Times New Roman"/>
                <a:sym typeface="Times New Roman"/>
              </a:rPr>
              <a:t>Lastly, the app will use an online database and also store/call serializable objects. This will cover the Networking that was discussed in the course.</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555600"/>
            <a:ext cx="8070300" cy="2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UML Diagram</a:t>
            </a:r>
            <a:endParaRPr sz="2500">
              <a:latin typeface="Times New Roman"/>
              <a:ea typeface="Times New Roman"/>
              <a:cs typeface="Times New Roman"/>
              <a:sym typeface="Times New Roman"/>
            </a:endParaRPr>
          </a:p>
        </p:txBody>
      </p:sp>
      <p:pic>
        <p:nvPicPr>
          <p:cNvPr id="84" name="Google Shape;84;p18"/>
          <p:cNvPicPr preferRelativeResize="0"/>
          <p:nvPr/>
        </p:nvPicPr>
        <p:blipFill>
          <a:blip r:embed="rId3">
            <a:alphaModFix/>
          </a:blip>
          <a:stretch>
            <a:fillRect/>
          </a:stretch>
        </p:blipFill>
        <p:spPr>
          <a:xfrm>
            <a:off x="3743476" y="0"/>
            <a:ext cx="2544917"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60600" y="0"/>
            <a:ext cx="2046900" cy="517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UI prototype </a:t>
            </a:r>
            <a:endParaRPr/>
          </a:p>
        </p:txBody>
      </p:sp>
      <p:pic>
        <p:nvPicPr>
          <p:cNvPr id="90" name="Google Shape;90;p19"/>
          <p:cNvPicPr preferRelativeResize="0"/>
          <p:nvPr/>
        </p:nvPicPr>
        <p:blipFill>
          <a:blip r:embed="rId3">
            <a:alphaModFix/>
          </a:blip>
          <a:stretch>
            <a:fillRect/>
          </a:stretch>
        </p:blipFill>
        <p:spPr>
          <a:xfrm>
            <a:off x="5060525" y="941176"/>
            <a:ext cx="3387299" cy="2262430"/>
          </a:xfrm>
          <a:prstGeom prst="rect">
            <a:avLst/>
          </a:prstGeom>
          <a:noFill/>
          <a:ln cap="flat" cmpd="sng" w="9525">
            <a:solidFill>
              <a:srgbClr val="000000"/>
            </a:solidFill>
            <a:prstDash val="solid"/>
            <a:round/>
            <a:headEnd len="sm" w="sm" type="none"/>
            <a:tailEnd len="sm" w="sm" type="none"/>
          </a:ln>
        </p:spPr>
      </p:pic>
      <p:pic>
        <p:nvPicPr>
          <p:cNvPr id="91" name="Google Shape;91;p19"/>
          <p:cNvPicPr preferRelativeResize="0"/>
          <p:nvPr/>
        </p:nvPicPr>
        <p:blipFill>
          <a:blip r:embed="rId4">
            <a:alphaModFix/>
          </a:blip>
          <a:stretch>
            <a:fillRect/>
          </a:stretch>
        </p:blipFill>
        <p:spPr>
          <a:xfrm>
            <a:off x="632100" y="885250"/>
            <a:ext cx="3387300" cy="22582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1291850" y="455401"/>
            <a:ext cx="6013824" cy="40471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66281" y="72875"/>
            <a:ext cx="3591150" cy="2394100"/>
          </a:xfrm>
          <a:prstGeom prst="rect">
            <a:avLst/>
          </a:prstGeom>
          <a:noFill/>
          <a:ln cap="flat" cmpd="sng" w="9525">
            <a:solidFill>
              <a:srgbClr val="000000"/>
            </a:solidFill>
            <a:prstDash val="solid"/>
            <a:round/>
            <a:headEnd len="sm" w="sm" type="none"/>
            <a:tailEnd len="sm" w="sm" type="none"/>
          </a:ln>
        </p:spPr>
      </p:pic>
      <p:pic>
        <p:nvPicPr>
          <p:cNvPr id="102" name="Google Shape;102;p21"/>
          <p:cNvPicPr preferRelativeResize="0"/>
          <p:nvPr/>
        </p:nvPicPr>
        <p:blipFill>
          <a:blip r:embed="rId4">
            <a:alphaModFix/>
          </a:blip>
          <a:stretch>
            <a:fillRect/>
          </a:stretch>
        </p:blipFill>
        <p:spPr>
          <a:xfrm>
            <a:off x="5150288" y="72875"/>
            <a:ext cx="3805724" cy="2394101"/>
          </a:xfrm>
          <a:prstGeom prst="rect">
            <a:avLst/>
          </a:prstGeom>
          <a:noFill/>
          <a:ln cap="flat" cmpd="sng" w="9525">
            <a:solidFill>
              <a:srgbClr val="000000"/>
            </a:solidFill>
            <a:prstDash val="solid"/>
            <a:round/>
            <a:headEnd len="sm" w="sm" type="none"/>
            <a:tailEnd len="sm" w="sm" type="none"/>
          </a:ln>
        </p:spPr>
      </p:pic>
      <p:pic>
        <p:nvPicPr>
          <p:cNvPr id="103" name="Google Shape;103;p21"/>
          <p:cNvPicPr preferRelativeResize="0"/>
          <p:nvPr/>
        </p:nvPicPr>
        <p:blipFill>
          <a:blip r:embed="rId5">
            <a:alphaModFix/>
          </a:blip>
          <a:stretch>
            <a:fillRect/>
          </a:stretch>
        </p:blipFill>
        <p:spPr>
          <a:xfrm>
            <a:off x="2843100" y="2571750"/>
            <a:ext cx="3591151" cy="23941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