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>
      <p:cViewPr varScale="1">
        <p:scale>
          <a:sx n="160" d="100"/>
          <a:sy n="160" d="100"/>
        </p:scale>
        <p:origin x="4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6379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5" y="2341867"/>
                </a:moveTo>
                <a:lnTo>
                  <a:pt x="4727118" y="2331402"/>
                </a:lnTo>
                <a:lnTo>
                  <a:pt x="4727118" y="0"/>
                </a:lnTo>
                <a:lnTo>
                  <a:pt x="2393950" y="0"/>
                </a:lnTo>
                <a:lnTo>
                  <a:pt x="440436" y="0"/>
                </a:lnTo>
                <a:lnTo>
                  <a:pt x="0" y="0"/>
                </a:lnTo>
                <a:lnTo>
                  <a:pt x="4737595" y="4734001"/>
                </a:lnTo>
                <a:lnTo>
                  <a:pt x="4737595" y="2341867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378" y="1236471"/>
            <a:ext cx="1866264" cy="2249805"/>
          </a:xfrm>
          <a:custGeom>
            <a:avLst/>
            <a:gdLst/>
            <a:ahLst/>
            <a:cxnLst/>
            <a:rect l="l" t="t" r="r" b="b"/>
            <a:pathLst>
              <a:path w="1866265" h="2249804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406" y="808799"/>
                </a:lnTo>
                <a:lnTo>
                  <a:pt x="808799" y="808799"/>
                </a:lnTo>
                <a:close/>
              </a:path>
              <a:path w="1866265" h="2249804">
                <a:moveTo>
                  <a:pt x="1040257" y="611886"/>
                </a:moveTo>
                <a:lnTo>
                  <a:pt x="635850" y="207492"/>
                </a:lnTo>
                <a:lnTo>
                  <a:pt x="231457" y="207492"/>
                </a:lnTo>
                <a:lnTo>
                  <a:pt x="1040257" y="1016279"/>
                </a:lnTo>
                <a:lnTo>
                  <a:pt x="1040257" y="611886"/>
                </a:lnTo>
                <a:close/>
              </a:path>
              <a:path w="1866265" h="2249804">
                <a:moveTo>
                  <a:pt x="1177480" y="2041804"/>
                </a:moveTo>
                <a:lnTo>
                  <a:pt x="368681" y="1232992"/>
                </a:lnTo>
                <a:lnTo>
                  <a:pt x="368681" y="1637398"/>
                </a:lnTo>
                <a:lnTo>
                  <a:pt x="773074" y="2041804"/>
                </a:lnTo>
                <a:lnTo>
                  <a:pt x="1177480" y="2041804"/>
                </a:lnTo>
                <a:close/>
              </a:path>
              <a:path w="1866265" h="2249804">
                <a:moveTo>
                  <a:pt x="1412532" y="1844878"/>
                </a:moveTo>
                <a:lnTo>
                  <a:pt x="1008126" y="1440484"/>
                </a:lnTo>
                <a:lnTo>
                  <a:pt x="603732" y="1440484"/>
                </a:lnTo>
                <a:lnTo>
                  <a:pt x="1412532" y="2249271"/>
                </a:lnTo>
                <a:lnTo>
                  <a:pt x="1412532" y="1844878"/>
                </a:lnTo>
                <a:close/>
              </a:path>
              <a:path w="1866265" h="2249804">
                <a:moveTo>
                  <a:pt x="1865744" y="1434350"/>
                </a:moveTo>
                <a:lnTo>
                  <a:pt x="1056957" y="625551"/>
                </a:lnTo>
                <a:lnTo>
                  <a:pt x="1056957" y="1029944"/>
                </a:lnTo>
                <a:lnTo>
                  <a:pt x="1461350" y="1434350"/>
                </a:lnTo>
                <a:lnTo>
                  <a:pt x="1865744" y="143435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08086" y="206950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3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3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24" y="2477808"/>
            <a:ext cx="2092960" cy="1640205"/>
          </a:xfrm>
          <a:custGeom>
            <a:avLst/>
            <a:gdLst/>
            <a:ahLst/>
            <a:cxnLst/>
            <a:rect l="l" t="t" r="r" b="b"/>
            <a:pathLst>
              <a:path w="2092959" h="1640204">
                <a:moveTo>
                  <a:pt x="808799" y="808786"/>
                </a:moveTo>
                <a:lnTo>
                  <a:pt x="0" y="0"/>
                </a:lnTo>
                <a:lnTo>
                  <a:pt x="0" y="404393"/>
                </a:lnTo>
                <a:lnTo>
                  <a:pt x="404406" y="808786"/>
                </a:lnTo>
                <a:lnTo>
                  <a:pt x="808799" y="808786"/>
                </a:lnTo>
                <a:close/>
              </a:path>
              <a:path w="2092959" h="1640204">
                <a:moveTo>
                  <a:pt x="995248" y="1426019"/>
                </a:moveTo>
                <a:lnTo>
                  <a:pt x="186461" y="617220"/>
                </a:lnTo>
                <a:lnTo>
                  <a:pt x="186461" y="1021613"/>
                </a:lnTo>
                <a:lnTo>
                  <a:pt x="590854" y="1426019"/>
                </a:lnTo>
                <a:lnTo>
                  <a:pt x="995248" y="1426019"/>
                </a:lnTo>
                <a:close/>
              </a:path>
              <a:path w="2092959" h="1640204">
                <a:moveTo>
                  <a:pt x="1224305" y="1229093"/>
                </a:moveTo>
                <a:lnTo>
                  <a:pt x="819899" y="824687"/>
                </a:lnTo>
                <a:lnTo>
                  <a:pt x="415505" y="824687"/>
                </a:lnTo>
                <a:lnTo>
                  <a:pt x="1224305" y="1633486"/>
                </a:lnTo>
                <a:lnTo>
                  <a:pt x="1224305" y="1229093"/>
                </a:lnTo>
                <a:close/>
              </a:path>
              <a:path w="2092959" h="1640204">
                <a:moveTo>
                  <a:pt x="1912924" y="619569"/>
                </a:moveTo>
                <a:lnTo>
                  <a:pt x="1508531" y="215163"/>
                </a:lnTo>
                <a:lnTo>
                  <a:pt x="1104125" y="215163"/>
                </a:lnTo>
                <a:lnTo>
                  <a:pt x="1912924" y="1023962"/>
                </a:lnTo>
                <a:lnTo>
                  <a:pt x="1912924" y="619569"/>
                </a:lnTo>
                <a:close/>
              </a:path>
              <a:path w="2092959" h="1640204">
                <a:moveTo>
                  <a:pt x="2092731" y="1235341"/>
                </a:moveTo>
                <a:lnTo>
                  <a:pt x="1688325" y="830935"/>
                </a:lnTo>
                <a:lnTo>
                  <a:pt x="1283931" y="830935"/>
                </a:lnTo>
                <a:lnTo>
                  <a:pt x="2092731" y="1639735"/>
                </a:lnTo>
                <a:lnTo>
                  <a:pt x="2092731" y="123534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27410" y="371079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62431" y="3718471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227"/>
                </a:moveTo>
                <a:lnTo>
                  <a:pt x="404393" y="199821"/>
                </a:lnTo>
                <a:lnTo>
                  <a:pt x="0" y="199821"/>
                </a:lnTo>
                <a:lnTo>
                  <a:pt x="808799" y="1008621"/>
                </a:lnTo>
                <a:lnTo>
                  <a:pt x="808799" y="604227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406"/>
                </a:lnTo>
                <a:lnTo>
                  <a:pt x="1044448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597"/>
                </a:moveTo>
                <a:lnTo>
                  <a:pt x="825842" y="615797"/>
                </a:lnTo>
                <a:lnTo>
                  <a:pt x="825842" y="1020203"/>
                </a:lnTo>
                <a:lnTo>
                  <a:pt x="1230249" y="1424597"/>
                </a:lnTo>
                <a:lnTo>
                  <a:pt x="1634642" y="1424597"/>
                </a:lnTo>
                <a:close/>
              </a:path>
              <a:path w="1681479" h="1424939">
                <a:moveTo>
                  <a:pt x="1680870" y="611873"/>
                </a:moveTo>
                <a:lnTo>
                  <a:pt x="1276464" y="207479"/>
                </a:lnTo>
                <a:lnTo>
                  <a:pt x="872070" y="207479"/>
                </a:lnTo>
                <a:lnTo>
                  <a:pt x="1680870" y="1016279"/>
                </a:lnTo>
                <a:lnTo>
                  <a:pt x="1680870" y="611873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6675" y="60832"/>
            <a:ext cx="6848144" cy="7414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3420" y="1405366"/>
            <a:ext cx="8395970" cy="2829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284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85" y="5134254"/>
                  </a:moveTo>
                  <a:lnTo>
                    <a:pt x="0" y="0"/>
                  </a:lnTo>
                  <a:lnTo>
                    <a:pt x="0" y="1141615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27"/>
                  </a:lnTo>
                  <a:lnTo>
                    <a:pt x="2566365" y="5123827"/>
                  </a:lnTo>
                  <a:lnTo>
                    <a:pt x="2576842" y="5134254"/>
                  </a:lnTo>
                  <a:lnTo>
                    <a:pt x="5153685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4" y="2291515"/>
                  </a:moveTo>
                  <a:lnTo>
                    <a:pt x="1150046" y="2291515"/>
                  </a:lnTo>
                  <a:lnTo>
                    <a:pt x="0" y="1145757"/>
                  </a:lnTo>
                  <a:lnTo>
                    <a:pt x="0" y="0"/>
                  </a:lnTo>
                  <a:lnTo>
                    <a:pt x="2300094" y="2291515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18" y="588323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100" y="2291520"/>
                  </a:moveTo>
                  <a:lnTo>
                    <a:pt x="0" y="0"/>
                  </a:lnTo>
                  <a:lnTo>
                    <a:pt x="1150047" y="0"/>
                  </a:lnTo>
                  <a:lnTo>
                    <a:pt x="2300100" y="1145760"/>
                  </a:lnTo>
                  <a:lnTo>
                    <a:pt x="2300100" y="2291520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1069" y="689720"/>
            <a:ext cx="339217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100" spc="55" dirty="0"/>
              <a:t>Final</a:t>
            </a:r>
            <a:r>
              <a:rPr sz="4100" spc="-355" dirty="0"/>
              <a:t> </a:t>
            </a:r>
            <a:r>
              <a:rPr sz="4100" spc="-10" dirty="0"/>
              <a:t>Project Presentation</a:t>
            </a:r>
            <a:endParaRPr sz="4100"/>
          </a:p>
        </p:txBody>
      </p:sp>
      <p:sp>
        <p:nvSpPr>
          <p:cNvPr id="9" name="object 9"/>
          <p:cNvSpPr txBox="1"/>
          <p:nvPr/>
        </p:nvSpPr>
        <p:spPr>
          <a:xfrm>
            <a:off x="2334391" y="2894816"/>
            <a:ext cx="5618480" cy="838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7825" marR="1637664" indent="-635" algn="l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Sasank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Yadav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 err="1">
                <a:solidFill>
                  <a:srgbClr val="FFFFFF"/>
                </a:solidFill>
                <a:latin typeface="Carlito"/>
                <a:cs typeface="Carlito"/>
              </a:rPr>
              <a:t>Daliboyina</a:t>
            </a:r>
            <a:endParaRPr lang="en-US" sz="1600" spc="-1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647825" marR="1637664" indent="-635" algn="l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Northeastern</a:t>
            </a:r>
            <a:r>
              <a:rPr sz="1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University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lang="en-US"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Intermediate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Analytics</a:t>
            </a:r>
            <a:endParaRPr lang="en-US" sz="1200" dirty="0">
              <a:latin typeface="Carlito"/>
              <a:cs typeface="Carlito"/>
            </a:endParaRPr>
          </a:p>
          <a:p>
            <a:pPr marL="1647825" marR="1637664" indent="-635" algn="l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Professor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Amin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Karimpour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83" rIns="0" bIns="0" rtlCol="0">
            <a:spAutoFit/>
          </a:bodyPr>
          <a:lstStyle/>
          <a:p>
            <a:pPr marL="142240" marR="5080">
              <a:lnSpc>
                <a:spcPct val="100499"/>
              </a:lnSpc>
              <a:spcBef>
                <a:spcPts val="95"/>
              </a:spcBef>
            </a:pPr>
            <a:r>
              <a:rPr sz="2150" spc="65" dirty="0"/>
              <a:t>Comparing</a:t>
            </a:r>
            <a:r>
              <a:rPr sz="2150" spc="-145" dirty="0"/>
              <a:t> </a:t>
            </a:r>
            <a:r>
              <a:rPr sz="2150" dirty="0"/>
              <a:t>the</a:t>
            </a:r>
            <a:r>
              <a:rPr sz="2150" spc="-145" dirty="0"/>
              <a:t> </a:t>
            </a:r>
            <a:r>
              <a:rPr sz="2150" spc="65" dirty="0"/>
              <a:t>random</a:t>
            </a:r>
            <a:r>
              <a:rPr sz="2150" spc="-145" dirty="0"/>
              <a:t> </a:t>
            </a:r>
            <a:r>
              <a:rPr sz="2150" spc="-20" dirty="0"/>
              <a:t>forest</a:t>
            </a:r>
            <a:r>
              <a:rPr sz="2150" spc="-145" dirty="0"/>
              <a:t> </a:t>
            </a:r>
            <a:r>
              <a:rPr sz="2150" spc="65" dirty="0"/>
              <a:t>and</a:t>
            </a:r>
            <a:r>
              <a:rPr sz="2150" spc="-145" dirty="0"/>
              <a:t> </a:t>
            </a:r>
            <a:r>
              <a:rPr sz="2150" spc="-10" dirty="0"/>
              <a:t>logistic </a:t>
            </a:r>
            <a:r>
              <a:rPr sz="2150" dirty="0"/>
              <a:t>regression</a:t>
            </a:r>
            <a:r>
              <a:rPr sz="2150" spc="-80" dirty="0"/>
              <a:t> </a:t>
            </a:r>
            <a:r>
              <a:rPr sz="2150" spc="65" dirty="0"/>
              <a:t>model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354157" y="1389497"/>
            <a:ext cx="4074160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8547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Relying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single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metric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evaluate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performance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not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recommended.</a:t>
            </a:r>
            <a:endParaRPr sz="1300">
              <a:latin typeface="Lato"/>
              <a:cs typeface="Lato"/>
            </a:endParaRPr>
          </a:p>
          <a:p>
            <a:pPr marL="340360" marR="123189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(Random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Forest)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shown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better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performance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than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(Logistic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Regression)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in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accuracy,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precision,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recall,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F1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score.</a:t>
            </a:r>
            <a:endParaRPr sz="1300">
              <a:latin typeface="Lato"/>
              <a:cs typeface="Lato"/>
            </a:endParaRPr>
          </a:p>
          <a:p>
            <a:pPr marL="340360" marR="86360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low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values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accuracy,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precision,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recall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in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suggest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potential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weaknesses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its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performance.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NaN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value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F1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score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unusual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be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investigated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further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calculation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issues.</a:t>
            </a:r>
            <a:endParaRPr sz="13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9415" y="1936196"/>
            <a:ext cx="4264566" cy="1188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3505" indent="-35179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dirty="0"/>
              <a:t>	</a:t>
            </a:r>
            <a:r>
              <a:rPr spc="-10" dirty="0"/>
              <a:t>This</a:t>
            </a:r>
            <a:r>
              <a:rPr spc="-60" dirty="0"/>
              <a:t> </a:t>
            </a:r>
            <a:r>
              <a:rPr spc="-10" dirty="0"/>
              <a:t>HR</a:t>
            </a:r>
            <a:r>
              <a:rPr spc="-55" dirty="0"/>
              <a:t> </a:t>
            </a:r>
            <a:r>
              <a:rPr dirty="0"/>
              <a:t>analytics</a:t>
            </a:r>
            <a:r>
              <a:rPr spc="-55" dirty="0"/>
              <a:t> </a:t>
            </a:r>
            <a:r>
              <a:rPr spc="-10" dirty="0"/>
              <a:t>project</a:t>
            </a:r>
            <a:r>
              <a:rPr spc="-60" dirty="0"/>
              <a:t> </a:t>
            </a:r>
            <a:r>
              <a:rPr spc="-25" dirty="0"/>
              <a:t>focuses</a:t>
            </a:r>
            <a:r>
              <a:rPr spc="-55" dirty="0"/>
              <a:t> </a:t>
            </a:r>
            <a:r>
              <a:rPr spc="-45" dirty="0"/>
              <a:t>on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analysis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55" dirty="0"/>
              <a:t> </a:t>
            </a:r>
            <a:r>
              <a:rPr dirty="0"/>
              <a:t>visualization</a:t>
            </a:r>
            <a:r>
              <a:rPr spc="-55" dirty="0"/>
              <a:t> </a:t>
            </a:r>
            <a:r>
              <a:rPr spc="-10" dirty="0"/>
              <a:t>using</a:t>
            </a:r>
            <a:r>
              <a:rPr spc="-5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Kaggle</a:t>
            </a:r>
            <a:r>
              <a:rPr spc="-55" dirty="0"/>
              <a:t> </a:t>
            </a:r>
            <a:r>
              <a:rPr spc="-10" dirty="0"/>
              <a:t>dataset. The</a:t>
            </a:r>
            <a:r>
              <a:rPr spc="-85" dirty="0"/>
              <a:t> </a:t>
            </a:r>
            <a:r>
              <a:rPr dirty="0"/>
              <a:t>analysis</a:t>
            </a:r>
            <a:r>
              <a:rPr spc="-80" dirty="0"/>
              <a:t> </a:t>
            </a:r>
            <a:r>
              <a:rPr dirty="0"/>
              <a:t>includes</a:t>
            </a:r>
            <a:r>
              <a:rPr spc="-85" dirty="0"/>
              <a:t> </a:t>
            </a:r>
            <a:r>
              <a:rPr dirty="0"/>
              <a:t>descriptive</a:t>
            </a:r>
            <a:r>
              <a:rPr spc="-80" dirty="0"/>
              <a:t> </a:t>
            </a:r>
            <a:r>
              <a:rPr dirty="0"/>
              <a:t>statistics,</a:t>
            </a:r>
            <a:r>
              <a:rPr spc="-80" dirty="0"/>
              <a:t> </a:t>
            </a:r>
            <a:r>
              <a:rPr dirty="0"/>
              <a:t>subset</a:t>
            </a:r>
            <a:r>
              <a:rPr spc="-85" dirty="0"/>
              <a:t> </a:t>
            </a:r>
            <a:r>
              <a:rPr dirty="0"/>
              <a:t>creation,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visualization</a:t>
            </a:r>
            <a:r>
              <a:rPr spc="-85" dirty="0"/>
              <a:t> </a:t>
            </a:r>
            <a:r>
              <a:rPr spc="-10" dirty="0"/>
              <a:t>techniques.</a:t>
            </a:r>
          </a:p>
          <a:p>
            <a:pPr marL="363855" marR="168910" indent="-351790" algn="just">
              <a:lnSpc>
                <a:spcPct val="114999"/>
              </a:lnSpc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dirty="0"/>
              <a:t>	</a:t>
            </a:r>
            <a:r>
              <a:rPr spc="-10" dirty="0"/>
              <a:t>Findings</a:t>
            </a:r>
            <a:r>
              <a:rPr spc="-60" dirty="0"/>
              <a:t> </a:t>
            </a:r>
            <a:r>
              <a:rPr dirty="0"/>
              <a:t>reveal</a:t>
            </a:r>
            <a:r>
              <a:rPr spc="-5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spc="-10" dirty="0"/>
              <a:t>employees</a:t>
            </a:r>
            <a:r>
              <a:rPr spc="-55" dirty="0"/>
              <a:t> </a:t>
            </a:r>
            <a:r>
              <a:rPr spc="-10" dirty="0"/>
              <a:t>with</a:t>
            </a:r>
            <a:r>
              <a:rPr spc="-55" dirty="0"/>
              <a:t> </a:t>
            </a:r>
            <a:r>
              <a:rPr dirty="0"/>
              <a:t>daily</a:t>
            </a:r>
            <a:r>
              <a:rPr spc="-60" dirty="0"/>
              <a:t> </a:t>
            </a:r>
            <a:r>
              <a:rPr dirty="0"/>
              <a:t>rates</a:t>
            </a:r>
            <a:r>
              <a:rPr spc="-55" dirty="0"/>
              <a:t> </a:t>
            </a:r>
            <a:r>
              <a:rPr spc="-20" dirty="0"/>
              <a:t>between</a:t>
            </a:r>
            <a:r>
              <a:rPr spc="-60" dirty="0"/>
              <a:t> </a:t>
            </a:r>
            <a:r>
              <a:rPr spc="-10" dirty="0"/>
              <a:t>250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55" dirty="0"/>
              <a:t> </a:t>
            </a:r>
            <a:r>
              <a:rPr spc="-10" dirty="0"/>
              <a:t>1000</a:t>
            </a:r>
            <a:r>
              <a:rPr spc="-60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spc="-10" dirty="0"/>
              <a:t>more</a:t>
            </a:r>
            <a:r>
              <a:rPr spc="-60" dirty="0"/>
              <a:t> </a:t>
            </a:r>
            <a:r>
              <a:rPr dirty="0"/>
              <a:t>likely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spc="-10" dirty="0"/>
              <a:t>leave</a:t>
            </a:r>
            <a:r>
              <a:rPr spc="-65" dirty="0"/>
              <a:t> </a:t>
            </a:r>
            <a:r>
              <a:rPr spc="-20" dirty="0"/>
              <a:t>compared</a:t>
            </a:r>
            <a:r>
              <a:rPr spc="-50" dirty="0"/>
              <a:t> </a:t>
            </a:r>
            <a:r>
              <a:rPr spc="-20" dirty="0"/>
              <a:t>to</a:t>
            </a:r>
            <a:r>
              <a:rPr spc="-55" dirty="0"/>
              <a:t> </a:t>
            </a:r>
            <a:r>
              <a:rPr dirty="0"/>
              <a:t>junior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dirty="0"/>
              <a:t>senior</a:t>
            </a:r>
            <a:r>
              <a:rPr spc="-50" dirty="0"/>
              <a:t> </a:t>
            </a:r>
            <a:r>
              <a:rPr spc="-10" dirty="0"/>
              <a:t>employees.</a:t>
            </a:r>
            <a:r>
              <a:rPr spc="-50" dirty="0"/>
              <a:t> </a:t>
            </a:r>
            <a:r>
              <a:rPr dirty="0"/>
              <a:t>Salary</a:t>
            </a:r>
            <a:r>
              <a:rPr spc="-55" dirty="0"/>
              <a:t> </a:t>
            </a:r>
            <a:r>
              <a:rPr dirty="0"/>
              <a:t>hikes</a:t>
            </a:r>
            <a:r>
              <a:rPr spc="-50" dirty="0"/>
              <a:t> </a:t>
            </a:r>
            <a:r>
              <a:rPr spc="-65" dirty="0"/>
              <a:t>of</a:t>
            </a:r>
            <a:r>
              <a:rPr spc="-35" dirty="0"/>
              <a:t> </a:t>
            </a:r>
            <a:r>
              <a:rPr spc="-25" dirty="0"/>
              <a:t>10-</a:t>
            </a:r>
            <a:r>
              <a:rPr spc="-40" dirty="0"/>
              <a:t>15%</a:t>
            </a:r>
            <a:r>
              <a:rPr spc="-55" dirty="0"/>
              <a:t> </a:t>
            </a:r>
            <a:r>
              <a:rPr dirty="0"/>
              <a:t>also</a:t>
            </a:r>
            <a:r>
              <a:rPr spc="-50" dirty="0"/>
              <a:t> </a:t>
            </a:r>
            <a:r>
              <a:rPr spc="-10" dirty="0"/>
              <a:t>contribute</a:t>
            </a:r>
            <a:r>
              <a:rPr spc="-50" dirty="0"/>
              <a:t> </a:t>
            </a:r>
            <a:r>
              <a:rPr spc="-25" dirty="0"/>
              <a:t>to </a:t>
            </a:r>
            <a:r>
              <a:rPr dirty="0"/>
              <a:t>higher</a:t>
            </a:r>
            <a:r>
              <a:rPr spc="-30" dirty="0"/>
              <a:t> </a:t>
            </a:r>
            <a:r>
              <a:rPr dirty="0"/>
              <a:t>attrition</a:t>
            </a:r>
            <a:r>
              <a:rPr spc="-25" dirty="0"/>
              <a:t> </a:t>
            </a:r>
            <a:r>
              <a:rPr spc="-10" dirty="0"/>
              <a:t>rates.</a:t>
            </a:r>
          </a:p>
          <a:p>
            <a:pPr marL="363855" marR="5080" indent="-351790" algn="just">
              <a:lnSpc>
                <a:spcPct val="114999"/>
              </a:lnSpc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dirty="0"/>
              <a:t>	</a:t>
            </a:r>
            <a:r>
              <a:rPr spc="-20" dirty="0"/>
              <a:t>The</a:t>
            </a:r>
            <a:r>
              <a:rPr spc="-60" dirty="0"/>
              <a:t> </a:t>
            </a:r>
            <a:r>
              <a:rPr spc="-10" dirty="0"/>
              <a:t>median</a:t>
            </a:r>
            <a:r>
              <a:rPr spc="-55" dirty="0"/>
              <a:t> </a:t>
            </a:r>
            <a:r>
              <a:rPr dirty="0"/>
              <a:t>total</a:t>
            </a:r>
            <a:r>
              <a:rPr spc="-55" dirty="0"/>
              <a:t> </a:t>
            </a:r>
            <a:r>
              <a:rPr spc="-10" dirty="0"/>
              <a:t>working</a:t>
            </a:r>
            <a:r>
              <a:rPr spc="-55" dirty="0"/>
              <a:t> </a:t>
            </a:r>
            <a:r>
              <a:rPr dirty="0"/>
              <a:t>years</a:t>
            </a:r>
            <a:r>
              <a:rPr spc="-55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dirty="0"/>
              <a:t>attrited</a:t>
            </a:r>
            <a:r>
              <a:rPr spc="-55" dirty="0"/>
              <a:t> </a:t>
            </a:r>
            <a:r>
              <a:rPr spc="-10" dirty="0"/>
              <a:t>employees</a:t>
            </a:r>
            <a:r>
              <a:rPr spc="-5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30" dirty="0"/>
              <a:t>7,</a:t>
            </a:r>
            <a:r>
              <a:rPr spc="-55" dirty="0"/>
              <a:t> </a:t>
            </a:r>
            <a:r>
              <a:rPr spc="-10" dirty="0"/>
              <a:t>while</a:t>
            </a:r>
            <a:r>
              <a:rPr spc="-55" dirty="0"/>
              <a:t> </a:t>
            </a:r>
            <a:r>
              <a:rPr spc="-10" dirty="0"/>
              <a:t>the</a:t>
            </a:r>
            <a:r>
              <a:rPr spc="-55" dirty="0"/>
              <a:t> </a:t>
            </a:r>
            <a:r>
              <a:rPr dirty="0"/>
              <a:t>organization's</a:t>
            </a:r>
            <a:r>
              <a:rPr spc="-55" dirty="0"/>
              <a:t> </a:t>
            </a:r>
            <a:r>
              <a:rPr spc="-10" dirty="0"/>
              <a:t>median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approximately</a:t>
            </a:r>
            <a:r>
              <a:rPr spc="-95" dirty="0"/>
              <a:t> </a:t>
            </a:r>
            <a:r>
              <a:rPr spc="-25" dirty="0"/>
              <a:t>10.</a:t>
            </a:r>
          </a:p>
          <a:p>
            <a:pPr marL="363855" marR="164465" indent="-351790">
              <a:lnSpc>
                <a:spcPct val="114999"/>
              </a:lnSpc>
              <a:buFont typeface="Arial"/>
              <a:buChar char="●"/>
              <a:tabLst>
                <a:tab pos="363855" algn="l"/>
              </a:tabLst>
            </a:pPr>
            <a:r>
              <a:rPr spc="-40" dirty="0"/>
              <a:t>Two</a:t>
            </a:r>
            <a:r>
              <a:rPr spc="-80" dirty="0"/>
              <a:t> </a:t>
            </a:r>
            <a:r>
              <a:rPr dirty="0"/>
              <a:t>predictive</a:t>
            </a:r>
            <a:r>
              <a:rPr spc="-75" dirty="0"/>
              <a:t> </a:t>
            </a:r>
            <a:r>
              <a:rPr spc="-10" dirty="0"/>
              <a:t>models,</a:t>
            </a:r>
            <a:r>
              <a:rPr spc="-80" dirty="0"/>
              <a:t> </a:t>
            </a:r>
            <a:r>
              <a:rPr dirty="0"/>
              <a:t>logistic</a:t>
            </a:r>
            <a:r>
              <a:rPr spc="-75" dirty="0"/>
              <a:t> </a:t>
            </a:r>
            <a:r>
              <a:rPr dirty="0"/>
              <a:t>regression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random</a:t>
            </a:r>
            <a:r>
              <a:rPr spc="-75" dirty="0"/>
              <a:t> </a:t>
            </a:r>
            <a:r>
              <a:rPr dirty="0"/>
              <a:t>forest,</a:t>
            </a:r>
            <a:r>
              <a:rPr spc="-80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spc="-25" dirty="0"/>
              <a:t>developed.</a:t>
            </a:r>
            <a:r>
              <a:rPr spc="-80" dirty="0"/>
              <a:t> </a:t>
            </a:r>
            <a:r>
              <a:rPr spc="-10" dirty="0"/>
              <a:t>The</a:t>
            </a:r>
            <a:r>
              <a:rPr spc="-75" dirty="0"/>
              <a:t> </a:t>
            </a:r>
            <a:r>
              <a:rPr spc="-10" dirty="0"/>
              <a:t>random </a:t>
            </a:r>
            <a:r>
              <a:rPr dirty="0"/>
              <a:t>forest</a:t>
            </a:r>
            <a:r>
              <a:rPr spc="-85" dirty="0"/>
              <a:t> </a:t>
            </a:r>
            <a:r>
              <a:rPr spc="-10" dirty="0"/>
              <a:t>model</a:t>
            </a:r>
            <a:r>
              <a:rPr spc="-85" dirty="0"/>
              <a:t> </a:t>
            </a:r>
            <a:r>
              <a:rPr dirty="0"/>
              <a:t>outperforms</a:t>
            </a:r>
            <a:r>
              <a:rPr spc="-85" dirty="0"/>
              <a:t> </a:t>
            </a:r>
            <a:r>
              <a:rPr dirty="0"/>
              <a:t>logistic</a:t>
            </a:r>
            <a:r>
              <a:rPr spc="-85" dirty="0"/>
              <a:t> </a:t>
            </a:r>
            <a:r>
              <a:rPr dirty="0"/>
              <a:t>regression</a:t>
            </a:r>
            <a:r>
              <a:rPr spc="-8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accuracy,</a:t>
            </a:r>
            <a:r>
              <a:rPr spc="-85" dirty="0"/>
              <a:t> </a:t>
            </a:r>
            <a:r>
              <a:rPr dirty="0"/>
              <a:t>precision,</a:t>
            </a:r>
            <a:r>
              <a:rPr spc="-85" dirty="0"/>
              <a:t> </a:t>
            </a:r>
            <a:r>
              <a:rPr dirty="0"/>
              <a:t>recall,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F1</a:t>
            </a:r>
            <a:r>
              <a:rPr spc="-85" dirty="0"/>
              <a:t> </a:t>
            </a:r>
            <a:r>
              <a:rPr spc="-10" dirty="0"/>
              <a:t>score, </a:t>
            </a:r>
            <a:r>
              <a:rPr dirty="0"/>
              <a:t>achieving</a:t>
            </a:r>
            <a:r>
              <a:rPr spc="-105" dirty="0"/>
              <a:t> </a:t>
            </a:r>
            <a:r>
              <a:rPr dirty="0"/>
              <a:t>an</a:t>
            </a:r>
            <a:r>
              <a:rPr spc="-105" dirty="0"/>
              <a:t> </a:t>
            </a:r>
            <a:r>
              <a:rPr dirty="0"/>
              <a:t>AUC</a:t>
            </a:r>
            <a:r>
              <a:rPr spc="-100" dirty="0"/>
              <a:t> </a:t>
            </a:r>
            <a:r>
              <a:rPr dirty="0"/>
              <a:t>value</a:t>
            </a:r>
            <a:r>
              <a:rPr spc="-105" dirty="0"/>
              <a:t> </a:t>
            </a:r>
            <a:r>
              <a:rPr spc="-35" dirty="0"/>
              <a:t>of</a:t>
            </a:r>
            <a:r>
              <a:rPr spc="-100" dirty="0"/>
              <a:t> </a:t>
            </a:r>
            <a:r>
              <a:rPr spc="-10" dirty="0"/>
              <a:t>0.8432.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872" y="2387060"/>
            <a:ext cx="2214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THANK</a:t>
            </a:r>
            <a:r>
              <a:rPr sz="2800" spc="-240" dirty="0"/>
              <a:t> </a:t>
            </a:r>
            <a:r>
              <a:rPr sz="2800" spc="90" dirty="0"/>
              <a:t>YOU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Overview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84054" y="1098112"/>
            <a:ext cx="669925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102870" indent="-34417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Kaggle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titled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"IBM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HR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Analytics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Employee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Attrition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Lato"/>
                <a:cs typeface="Lato"/>
              </a:rPr>
              <a:t>&amp;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Performance"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provides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information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their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attrition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status.</a:t>
            </a:r>
            <a:endParaRPr sz="1500">
              <a:latin typeface="Lato"/>
              <a:cs typeface="Lato"/>
            </a:endParaRPr>
          </a:p>
          <a:p>
            <a:pPr marL="356235" marR="135890" indent="-344170">
              <a:lnSpc>
                <a:spcPct val="114999"/>
              </a:lnSpc>
              <a:buFont typeface="Arial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Contains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Information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contains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1350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records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35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attributes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about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organization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500">
              <a:latin typeface="Lato"/>
              <a:cs typeface="Lato"/>
            </a:endParaRPr>
          </a:p>
          <a:p>
            <a:pPr marL="356235" marR="5080" indent="-344170">
              <a:lnSpc>
                <a:spcPct val="114999"/>
              </a:lnSpc>
              <a:buFont typeface="Arial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contains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information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about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attrited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employee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organization</a:t>
            </a:r>
            <a:r>
              <a:rPr sz="1500" spc="2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Key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traits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were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found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altering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data,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graphs,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tables,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other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visual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representations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made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studio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understanding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500">
              <a:latin typeface="Lato"/>
              <a:cs typeface="Lato"/>
            </a:endParaRPr>
          </a:p>
          <a:p>
            <a:pPr marL="356235" marR="419734" indent="-344170">
              <a:lnSpc>
                <a:spcPct val="114999"/>
              </a:lnSpc>
              <a:buFont typeface="Arial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helps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identify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key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factors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strongly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associated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attrition,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aiding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understanding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why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leave.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employing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logistic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regression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random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forest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models,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predict</a:t>
            </a:r>
            <a:r>
              <a:rPr sz="15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attrition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with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considerable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accuracy.</a:t>
            </a:r>
            <a:endParaRPr sz="1500">
              <a:latin typeface="Lato"/>
              <a:cs typeface="Lato"/>
            </a:endParaRPr>
          </a:p>
          <a:p>
            <a:pPr marL="356235" marR="118745" indent="-344170">
              <a:lnSpc>
                <a:spcPct val="114999"/>
              </a:lnSpc>
              <a:buChar char="●"/>
              <a:tabLst>
                <a:tab pos="356235" algn="l"/>
                <a:tab pos="393065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Both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models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effectively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capture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complex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relationships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between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features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attrition,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providing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valuable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insights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organizations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make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informed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decisions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implement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retention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strategies.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396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Summary</a:t>
            </a:r>
            <a:r>
              <a:rPr sz="2400" spc="-140" dirty="0"/>
              <a:t> </a:t>
            </a:r>
            <a:r>
              <a:rPr sz="2400" spc="70" dirty="0"/>
              <a:t>About</a:t>
            </a:r>
            <a:r>
              <a:rPr sz="2400" spc="-135" dirty="0"/>
              <a:t> </a:t>
            </a:r>
            <a:r>
              <a:rPr sz="2400" dirty="0"/>
              <a:t>the</a:t>
            </a:r>
            <a:r>
              <a:rPr sz="2400" spc="-135" dirty="0"/>
              <a:t> </a:t>
            </a:r>
            <a:r>
              <a:rPr sz="2400" spc="-20" dirty="0"/>
              <a:t>Data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26" y="3180624"/>
            <a:ext cx="665480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given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contains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1,470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observations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(rows)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35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variables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(columns).The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been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examined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order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extract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statistical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data.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Str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command,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you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may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obtain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statistical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details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qualities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available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data,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such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as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their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length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Class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mode.Many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sorts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types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included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chosen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analysis.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Its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types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character,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int,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num.</a:t>
            </a:r>
            <a:endParaRPr sz="13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71" y="928073"/>
            <a:ext cx="5297514" cy="1938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Histogram</a:t>
            </a:r>
            <a:r>
              <a:rPr sz="2400" spc="-80" dirty="0"/>
              <a:t> </a:t>
            </a:r>
            <a:r>
              <a:rPr sz="2400" spc="-30" dirty="0"/>
              <a:t>for</a:t>
            </a:r>
            <a:r>
              <a:rPr sz="2400" spc="-75" dirty="0"/>
              <a:t> </a:t>
            </a:r>
            <a:r>
              <a:rPr sz="2400" dirty="0"/>
              <a:t>the</a:t>
            </a:r>
            <a:r>
              <a:rPr sz="2400" spc="-80" dirty="0"/>
              <a:t> </a:t>
            </a:r>
            <a:r>
              <a:rPr sz="2400" spc="-20" dirty="0"/>
              <a:t>Daily</a:t>
            </a:r>
            <a:r>
              <a:rPr sz="2400" spc="-75" dirty="0"/>
              <a:t> </a:t>
            </a:r>
            <a:r>
              <a:rPr sz="2400" spc="-20" dirty="0"/>
              <a:t>rate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80020" y="1493615"/>
            <a:ext cx="419417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14935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Daily</a:t>
            </a:r>
            <a:r>
              <a:rPr sz="16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rates</a:t>
            </a:r>
            <a:r>
              <a:rPr sz="16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6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6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6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organization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evenly</a:t>
            </a:r>
            <a:r>
              <a:rPr sz="16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distributed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all</a:t>
            </a:r>
            <a:r>
              <a:rPr sz="1600" spc="-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levels.</a:t>
            </a:r>
            <a:endParaRPr sz="1600">
              <a:latin typeface="Lato"/>
              <a:cs typeface="Lato"/>
            </a:endParaRPr>
          </a:p>
          <a:p>
            <a:pPr marL="363855" marR="117475" indent="-351790">
              <a:lnSpc>
                <a:spcPct val="114999"/>
              </a:lnSpc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Attrited</a:t>
            </a:r>
            <a:r>
              <a:rPr sz="16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6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6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daily</a:t>
            </a:r>
            <a:r>
              <a:rPr sz="16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rates between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approximately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250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1000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ato"/>
                <a:cs typeface="Lato"/>
              </a:rPr>
              <a:t>are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more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prone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leaving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company.</a:t>
            </a:r>
            <a:endParaRPr sz="1600">
              <a:latin typeface="Lato"/>
              <a:cs typeface="Lato"/>
            </a:endParaRPr>
          </a:p>
          <a:p>
            <a:pPr marL="363855" marR="5080" indent="-351790">
              <a:lnSpc>
                <a:spcPct val="114999"/>
              </a:lnSpc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Middle-range</a:t>
            </a:r>
            <a:r>
              <a:rPr sz="16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6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ato"/>
                <a:cs typeface="Lato"/>
              </a:rPr>
              <a:t>show</a:t>
            </a:r>
            <a:r>
              <a:rPr sz="16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higher tendency</a:t>
            </a:r>
            <a:r>
              <a:rPr sz="16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resign</a:t>
            </a:r>
            <a:r>
              <a:rPr sz="16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compared</a:t>
            </a:r>
            <a:r>
              <a:rPr sz="16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both</a:t>
            </a:r>
            <a:r>
              <a:rPr sz="16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junior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senior</a:t>
            </a:r>
            <a:r>
              <a:rPr sz="16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staff</a:t>
            </a:r>
            <a:r>
              <a:rPr sz="16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members.</a:t>
            </a:r>
            <a:endParaRPr sz="16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0515" y="730023"/>
            <a:ext cx="3833542" cy="4108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Boxplot</a:t>
            </a:r>
            <a:r>
              <a:rPr sz="2400" spc="-135" dirty="0"/>
              <a:t> </a:t>
            </a:r>
            <a:r>
              <a:rPr sz="2400" dirty="0"/>
              <a:t>For</a:t>
            </a:r>
            <a:r>
              <a:rPr sz="2400" spc="-130" dirty="0"/>
              <a:t> </a:t>
            </a:r>
            <a:r>
              <a:rPr sz="2400" spc="-30" dirty="0"/>
              <a:t>Total</a:t>
            </a:r>
            <a:r>
              <a:rPr sz="2400" spc="-130" dirty="0"/>
              <a:t> </a:t>
            </a:r>
            <a:r>
              <a:rPr sz="2400" spc="70" dirty="0"/>
              <a:t>Working</a:t>
            </a:r>
            <a:r>
              <a:rPr sz="2400" spc="-130" dirty="0"/>
              <a:t> </a:t>
            </a:r>
            <a:r>
              <a:rPr sz="2400" spc="-10" dirty="0"/>
              <a:t>Years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9345" y="1411795"/>
            <a:ext cx="433578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Boxplot</a:t>
            </a:r>
            <a:r>
              <a:rPr sz="16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total</a:t>
            </a:r>
            <a:r>
              <a:rPr sz="16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Working</a:t>
            </a:r>
            <a:r>
              <a:rPr sz="16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Years</a:t>
            </a:r>
            <a:r>
              <a:rPr sz="16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whole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organization</a:t>
            </a:r>
            <a:r>
              <a:rPr sz="16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attrited</a:t>
            </a:r>
            <a:r>
              <a:rPr sz="16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employee</a:t>
            </a:r>
            <a:r>
              <a:rPr sz="16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6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been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plotted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600">
              <a:latin typeface="Lato"/>
              <a:cs typeface="Lato"/>
            </a:endParaRPr>
          </a:p>
          <a:p>
            <a:pPr marL="363855" marR="46355" indent="-351790" algn="just">
              <a:lnSpc>
                <a:spcPct val="114999"/>
              </a:lnSpc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Attrited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median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7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years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experience.</a:t>
            </a:r>
            <a:endParaRPr sz="1600">
              <a:latin typeface="Lato"/>
              <a:cs typeface="Lato"/>
            </a:endParaRPr>
          </a:p>
          <a:p>
            <a:pPr marL="363855" marR="636270" indent="-351790" algn="just">
              <a:lnSpc>
                <a:spcPct val="114999"/>
              </a:lnSpc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overall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organization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median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experience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around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10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years.</a:t>
            </a:r>
            <a:endParaRPr sz="16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690" y="800630"/>
            <a:ext cx="4010766" cy="3843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22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Histogram</a:t>
            </a:r>
            <a:r>
              <a:rPr sz="2400" spc="-100" dirty="0"/>
              <a:t> </a:t>
            </a:r>
            <a:r>
              <a:rPr sz="2400" dirty="0"/>
              <a:t>of</a:t>
            </a:r>
            <a:r>
              <a:rPr sz="2400" spc="-100" dirty="0"/>
              <a:t> </a:t>
            </a:r>
            <a:r>
              <a:rPr sz="2400" dirty="0"/>
              <a:t>the</a:t>
            </a:r>
            <a:r>
              <a:rPr sz="2400" spc="-100" dirty="0"/>
              <a:t> </a:t>
            </a:r>
            <a:r>
              <a:rPr sz="2400" spc="50" dirty="0"/>
              <a:t>Percentage</a:t>
            </a:r>
            <a:r>
              <a:rPr sz="2400" spc="-100" dirty="0"/>
              <a:t> </a:t>
            </a:r>
            <a:r>
              <a:rPr sz="2400" spc="-85" dirty="0"/>
              <a:t>Salary</a:t>
            </a:r>
            <a:r>
              <a:rPr sz="2400" spc="-100" dirty="0"/>
              <a:t> </a:t>
            </a:r>
            <a:r>
              <a:rPr sz="2400" spc="-10" dirty="0"/>
              <a:t>Hikes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01933" y="1491777"/>
            <a:ext cx="4295140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93345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histogram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illustrate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salary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hike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distribution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organization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attrition</a:t>
            </a:r>
            <a:r>
              <a:rPr sz="13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rate.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analysis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graph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indicates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who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receive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salary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hike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between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10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15%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more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prone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leaving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organization.</a:t>
            </a:r>
            <a:endParaRPr sz="1300">
              <a:latin typeface="Lato"/>
              <a:cs typeface="Lato"/>
            </a:endParaRPr>
          </a:p>
          <a:p>
            <a:pPr marL="340360" marR="26034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plotted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suggests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correlation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between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salary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increases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within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this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specific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range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employee attrition.</a:t>
            </a:r>
            <a:endParaRPr sz="1300">
              <a:latin typeface="Lato"/>
              <a:cs typeface="Lato"/>
            </a:endParaRPr>
          </a:p>
          <a:p>
            <a:pPr marL="340360" marR="100965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Further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examination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graph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provide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insights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into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strategies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retain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mitigate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attrition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within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organization.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20239" y="1056772"/>
            <a:ext cx="3459479" cy="3782060"/>
            <a:chOff x="5420239" y="1056772"/>
            <a:chExt cx="3459479" cy="3782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0239" y="1056772"/>
              <a:ext cx="3458867" cy="18471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0239" y="2903971"/>
              <a:ext cx="3408493" cy="1934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92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Correlation</a:t>
            </a:r>
            <a:r>
              <a:rPr sz="2400" spc="-215" dirty="0"/>
              <a:t> </a:t>
            </a:r>
            <a:r>
              <a:rPr sz="2400" spc="55" dirty="0"/>
              <a:t>Plot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761" y="1557759"/>
            <a:ext cx="3891279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correlation</a:t>
            </a:r>
            <a:r>
              <a:rPr sz="15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diagram</a:t>
            </a:r>
            <a:r>
              <a:rPr sz="15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5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been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constructed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display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interrelationships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among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variables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dataset.</a:t>
            </a:r>
            <a:endParaRPr sz="1500">
              <a:latin typeface="Lato"/>
              <a:cs typeface="Lato"/>
            </a:endParaRPr>
          </a:p>
          <a:p>
            <a:pPr marL="356235" marR="148590" indent="-344170">
              <a:lnSpc>
                <a:spcPct val="114999"/>
              </a:lnSpc>
              <a:buFont typeface="Arial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diagram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enables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identification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correlation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magnitude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direction between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variables.</a:t>
            </a:r>
            <a:endParaRPr sz="1500">
              <a:latin typeface="Lato"/>
              <a:cs typeface="Lato"/>
            </a:endParaRPr>
          </a:p>
          <a:p>
            <a:pPr marL="356235" marR="46990" indent="-344170">
              <a:lnSpc>
                <a:spcPct val="114999"/>
              </a:lnSpc>
              <a:buFont typeface="Arial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strength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correlation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depicted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right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axis</a:t>
            </a:r>
            <a:r>
              <a:rPr sz="15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diagram.</a:t>
            </a:r>
            <a:endParaRPr sz="1500">
              <a:latin typeface="Lato"/>
              <a:cs typeface="Lato"/>
            </a:endParaRPr>
          </a:p>
          <a:p>
            <a:pPr marL="356235" marR="26670" indent="-344170">
              <a:lnSpc>
                <a:spcPct val="114999"/>
              </a:lnSpc>
              <a:buFont typeface="Arial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Positive</a:t>
            </a:r>
            <a:r>
              <a:rPr sz="1500" spc="-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correlations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500" spc="-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represented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 by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shades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blue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red,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while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negative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correlations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depicted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shades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red.</a:t>
            </a:r>
            <a:endParaRPr sz="15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589" y="1403672"/>
            <a:ext cx="3822967" cy="3157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13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10"/>
              </a:spcBef>
            </a:pPr>
            <a:r>
              <a:rPr sz="2150" dirty="0"/>
              <a:t>Logistic</a:t>
            </a:r>
            <a:r>
              <a:rPr sz="2150" spc="-55" dirty="0"/>
              <a:t> </a:t>
            </a:r>
            <a:r>
              <a:rPr sz="2150" dirty="0"/>
              <a:t>regression</a:t>
            </a:r>
            <a:r>
              <a:rPr sz="2150" spc="-50" dirty="0"/>
              <a:t> </a:t>
            </a:r>
            <a:r>
              <a:rPr sz="2150" spc="75" dirty="0"/>
              <a:t>model</a:t>
            </a:r>
            <a:r>
              <a:rPr sz="2150" spc="-55" dirty="0"/>
              <a:t> </a:t>
            </a:r>
            <a:r>
              <a:rPr sz="2150" spc="-10" dirty="0"/>
              <a:t>for</a:t>
            </a:r>
            <a:r>
              <a:rPr sz="2150" spc="-50" dirty="0"/>
              <a:t> </a:t>
            </a:r>
            <a:r>
              <a:rPr sz="2150" dirty="0"/>
              <a:t>Employee</a:t>
            </a:r>
            <a:r>
              <a:rPr sz="2150" spc="-50" dirty="0"/>
              <a:t> </a:t>
            </a:r>
            <a:r>
              <a:rPr sz="2150" spc="-10" dirty="0"/>
              <a:t>Attrition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254492" y="1550333"/>
            <a:ext cx="4375150" cy="272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aim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multivariable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logistic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regression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to 	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analyze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connection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between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different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employee 	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characteristics</a:t>
            </a:r>
            <a:r>
              <a:rPr sz="14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likelihood</a:t>
            </a:r>
            <a:r>
              <a:rPr sz="14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attrition.</a:t>
            </a:r>
            <a:endParaRPr sz="1400">
              <a:latin typeface="Lato"/>
              <a:cs typeface="Lato"/>
            </a:endParaRPr>
          </a:p>
          <a:p>
            <a:pPr marL="346075" marR="62865" indent="-334010" algn="just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logistic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regression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built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4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all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the 	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relevant</a:t>
            </a:r>
            <a:r>
              <a:rPr sz="14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variables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predict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employee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attrition.</a:t>
            </a:r>
            <a:endParaRPr sz="1400">
              <a:latin typeface="Lato"/>
              <a:cs typeface="Lato"/>
            </a:endParaRPr>
          </a:p>
          <a:p>
            <a:pPr marL="348615" marR="86995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model's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performance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evaluated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separate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test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confusion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matrix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ROC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curve.</a:t>
            </a:r>
            <a:endParaRPr sz="1400">
              <a:latin typeface="Lato"/>
              <a:cs typeface="Lato"/>
            </a:endParaRPr>
          </a:p>
          <a:p>
            <a:pPr marL="348615" marR="3429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model's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AUC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value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0.8432,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indicating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its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performance</a:t>
            </a:r>
            <a:r>
              <a:rPr sz="14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distinguishing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between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positive</a:t>
            </a:r>
            <a:r>
              <a:rPr sz="14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negative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cases.</a:t>
            </a:r>
            <a:endParaRPr sz="14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5663" y="2810294"/>
            <a:ext cx="3232018" cy="21902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6714" y="789973"/>
            <a:ext cx="3589917" cy="1887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10"/>
              </a:spcBef>
            </a:pPr>
            <a:r>
              <a:rPr sz="1750" spc="70" dirty="0"/>
              <a:t>Random</a:t>
            </a:r>
            <a:r>
              <a:rPr sz="1750" spc="-5" dirty="0"/>
              <a:t> </a:t>
            </a:r>
            <a:r>
              <a:rPr sz="1750" dirty="0"/>
              <a:t>Forest</a:t>
            </a:r>
            <a:r>
              <a:rPr sz="1750" spc="-5" dirty="0"/>
              <a:t> </a:t>
            </a:r>
            <a:r>
              <a:rPr sz="1750" dirty="0"/>
              <a:t>algorithm</a:t>
            </a:r>
            <a:r>
              <a:rPr sz="1750" spc="-5" dirty="0"/>
              <a:t> </a:t>
            </a:r>
            <a:r>
              <a:rPr sz="1750" dirty="0"/>
              <a:t>For</a:t>
            </a:r>
            <a:r>
              <a:rPr sz="1750" spc="-5" dirty="0"/>
              <a:t> </a:t>
            </a:r>
            <a:r>
              <a:rPr sz="1750" spc="50" dirty="0"/>
              <a:t>Predicting</a:t>
            </a:r>
            <a:r>
              <a:rPr sz="1750" spc="-5" dirty="0"/>
              <a:t> </a:t>
            </a:r>
            <a:r>
              <a:rPr sz="1750" dirty="0"/>
              <a:t>Employee </a:t>
            </a:r>
            <a:r>
              <a:rPr sz="1750" spc="-10" dirty="0"/>
              <a:t>Attrition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244940" y="1508856"/>
            <a:ext cx="4232910" cy="234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5080" indent="-396875">
              <a:lnSpc>
                <a:spcPct val="108000"/>
              </a:lnSpc>
              <a:spcBef>
                <a:spcPts val="100"/>
              </a:spcBef>
              <a:buSzPct val="169230"/>
              <a:buFont typeface="Arial"/>
              <a:buChar char="●"/>
              <a:tabLst>
                <a:tab pos="40894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Random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forest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algorithm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employed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employee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attrition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prediction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utilizing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multiple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variables.</a:t>
            </a:r>
            <a:endParaRPr sz="1300">
              <a:latin typeface="Lato"/>
              <a:cs typeface="Lato"/>
            </a:endParaRPr>
          </a:p>
          <a:p>
            <a:pPr marL="408940" marR="215265" indent="-396875">
              <a:lnSpc>
                <a:spcPct val="108000"/>
              </a:lnSpc>
              <a:spcBef>
                <a:spcPts val="610"/>
              </a:spcBef>
              <a:buSzPct val="169230"/>
              <a:buFont typeface="Arial"/>
              <a:buChar char="●"/>
              <a:tabLst>
                <a:tab pos="40894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construction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aids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understanding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relationship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between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factors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attrition.</a:t>
            </a:r>
            <a:endParaRPr sz="1300">
              <a:latin typeface="Lato"/>
              <a:cs typeface="Lato"/>
            </a:endParaRPr>
          </a:p>
          <a:p>
            <a:pPr marL="408940" marR="45720" indent="-396875" algn="just">
              <a:lnSpc>
                <a:spcPct val="101499"/>
              </a:lnSpc>
              <a:spcBef>
                <a:spcPts val="710"/>
              </a:spcBef>
              <a:buSzPct val="169230"/>
              <a:buFont typeface="Arial"/>
              <a:buChar char="●"/>
              <a:tabLst>
                <a:tab pos="40894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relevant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variables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allows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performance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assessment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separate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test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set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using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techniques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confusion</a:t>
            </a:r>
            <a:r>
              <a:rPr sz="13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matrix.</a:t>
            </a:r>
            <a:endParaRPr sz="1300">
              <a:latin typeface="Lato"/>
              <a:cs typeface="Lato"/>
            </a:endParaRPr>
          </a:p>
          <a:p>
            <a:pPr marL="408940" marR="201295" indent="-396875">
              <a:lnSpc>
                <a:spcPct val="101499"/>
              </a:lnSpc>
              <a:spcBef>
                <a:spcPts val="710"/>
              </a:spcBef>
              <a:buSzPct val="169230"/>
              <a:buFont typeface="Arial"/>
              <a:buChar char="●"/>
              <a:tabLst>
                <a:tab pos="40894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achieves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accuracy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84.6%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while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exhibiting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precision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12.8%,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recall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60%,</a:t>
            </a:r>
            <a:r>
              <a:rPr sz="13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an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F1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score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21.1%.</a:t>
            </a:r>
            <a:endParaRPr sz="13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0440" y="1251047"/>
            <a:ext cx="4292916" cy="15800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0440" y="2881269"/>
            <a:ext cx="2297020" cy="2007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877</Words>
  <Application>Microsoft Macintosh PowerPoint</Application>
  <PresentationFormat>On-screen Show (16:9)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Carlito</vt:lpstr>
      <vt:lpstr>Lato</vt:lpstr>
      <vt:lpstr>Verdana</vt:lpstr>
      <vt:lpstr>Office Theme</vt:lpstr>
      <vt:lpstr>Final Project Presentation</vt:lpstr>
      <vt:lpstr>Overview</vt:lpstr>
      <vt:lpstr>Summary About the Data</vt:lpstr>
      <vt:lpstr>Histogram for the Daily rate</vt:lpstr>
      <vt:lpstr>Boxplot For Total Working Years</vt:lpstr>
      <vt:lpstr>Histogram of the Percentage Salary Hikes</vt:lpstr>
      <vt:lpstr>Correlation Plot</vt:lpstr>
      <vt:lpstr>Logistic regression model for Employee Attrition</vt:lpstr>
      <vt:lpstr>Random Forest algorithm For Predicting Employee Attrition</vt:lpstr>
      <vt:lpstr>Comparing the random forest and logistic regression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Sasank Yadav Daliboyina</cp:lastModifiedBy>
  <cp:revision>1</cp:revision>
  <dcterms:created xsi:type="dcterms:W3CDTF">2024-04-17T03:17:15Z</dcterms:created>
  <dcterms:modified xsi:type="dcterms:W3CDTF">2024-04-17T03:20:33Z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2024-04-17T00:00:00Z</vt:filetime>
  </property>
  <property fmtid="{D5CDD505-2E9C-101B-9397-08002B2CF9AE}" pid="4" name="Producer">
    <vt:lpwstr>3-Heights(TM) PDF Security Shell 4.8.25.2 (http://www.pdf-tools.com)</vt:lpwstr>
  </property>
</Properties>
</file>