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notesMasterIdLst>
    <p:notesMasterId r:id="rId15"/>
  </p:notesMasterIdLst>
  <p:sldIdLst>
    <p:sldId id="278" r:id="rId2"/>
    <p:sldId id="256" r:id="rId3"/>
    <p:sldId id="279" r:id="rId4"/>
    <p:sldId id="259" r:id="rId5"/>
    <p:sldId id="271" r:id="rId6"/>
    <p:sldId id="262" r:id="rId7"/>
    <p:sldId id="272" r:id="rId8"/>
    <p:sldId id="273" r:id="rId9"/>
    <p:sldId id="274" r:id="rId10"/>
    <p:sldId id="275" r:id="rId11"/>
    <p:sldId id="276" r:id="rId12"/>
    <p:sldId id="27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30D24-9C79-423F-ABD9-D7DBCC43022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CF5893-DA4A-4F00-A480-ED8672BADB62}">
      <dgm:prSet/>
      <dgm:spPr/>
      <dgm:t>
        <a:bodyPr/>
        <a:lstStyle/>
        <a:p>
          <a:r>
            <a:rPr lang="en-US" b="1"/>
            <a:t>Comprehensive King County Housing Market Analysis:</a:t>
          </a:r>
          <a:endParaRPr lang="en-US"/>
        </a:p>
      </dgm:t>
    </dgm:pt>
    <dgm:pt modelId="{AAD47ADF-0136-4C90-A580-7568F55A4E36}" type="parTrans" cxnId="{12B77791-E287-4BC3-94B0-97A30C020DD4}">
      <dgm:prSet/>
      <dgm:spPr/>
      <dgm:t>
        <a:bodyPr/>
        <a:lstStyle/>
        <a:p>
          <a:endParaRPr lang="en-US"/>
        </a:p>
      </dgm:t>
    </dgm:pt>
    <dgm:pt modelId="{7553E5BA-1ED5-48FA-B1FD-005293E3D3DD}" type="sibTrans" cxnId="{12B77791-E287-4BC3-94B0-97A30C020DD4}">
      <dgm:prSet/>
      <dgm:spPr/>
      <dgm:t>
        <a:bodyPr/>
        <a:lstStyle/>
        <a:p>
          <a:endParaRPr lang="en-US"/>
        </a:p>
      </dgm:t>
    </dgm:pt>
    <dgm:pt modelId="{4FD78148-4937-477F-BCFD-5AE2DEF20C4B}">
      <dgm:prSet/>
      <dgm:spPr/>
      <dgm:t>
        <a:bodyPr/>
        <a:lstStyle/>
        <a:p>
          <a:r>
            <a:rPr lang="en-US"/>
            <a:t>Data from May 2014 to May 2015, with over 21,614 property transactions in King County .</a:t>
          </a:r>
        </a:p>
      </dgm:t>
    </dgm:pt>
    <dgm:pt modelId="{6AF0A93A-2AB4-418C-B575-E13B475823C4}" type="parTrans" cxnId="{C662C6A8-EED7-4F45-B0A0-E87DC7A81CC7}">
      <dgm:prSet/>
      <dgm:spPr/>
      <dgm:t>
        <a:bodyPr/>
        <a:lstStyle/>
        <a:p>
          <a:endParaRPr lang="en-US"/>
        </a:p>
      </dgm:t>
    </dgm:pt>
    <dgm:pt modelId="{B93E87A9-B02A-447D-9673-AD794867271E}" type="sibTrans" cxnId="{C662C6A8-EED7-4F45-B0A0-E87DC7A81CC7}">
      <dgm:prSet/>
      <dgm:spPr/>
      <dgm:t>
        <a:bodyPr/>
        <a:lstStyle/>
        <a:p>
          <a:endParaRPr lang="en-US"/>
        </a:p>
      </dgm:t>
    </dgm:pt>
    <dgm:pt modelId="{970BE3A8-0137-48D7-852C-9AA5782DF16E}">
      <dgm:prSet/>
      <dgm:spPr/>
      <dgm:t>
        <a:bodyPr/>
        <a:lstStyle/>
        <a:p>
          <a:r>
            <a:rPr lang="en-US" b="1"/>
            <a:t>Rich Data Attributes for In-Depth Exploration:</a:t>
          </a:r>
          <a:endParaRPr lang="en-US"/>
        </a:p>
      </dgm:t>
    </dgm:pt>
    <dgm:pt modelId="{938A4A51-EC08-4552-B8F1-AAE3A21175CA}" type="parTrans" cxnId="{69A1134A-67A2-4C4B-BEDB-6688D7D25DAC}">
      <dgm:prSet/>
      <dgm:spPr/>
      <dgm:t>
        <a:bodyPr/>
        <a:lstStyle/>
        <a:p>
          <a:endParaRPr lang="en-US"/>
        </a:p>
      </dgm:t>
    </dgm:pt>
    <dgm:pt modelId="{B52FF0DD-0841-41EC-A02F-D58621044605}" type="sibTrans" cxnId="{69A1134A-67A2-4C4B-BEDB-6688D7D25DAC}">
      <dgm:prSet/>
      <dgm:spPr/>
      <dgm:t>
        <a:bodyPr/>
        <a:lstStyle/>
        <a:p>
          <a:endParaRPr lang="en-US"/>
        </a:p>
      </dgm:t>
    </dgm:pt>
    <dgm:pt modelId="{A90CC555-15FE-465E-BF1B-4DEE077343EB}">
      <dgm:prSet/>
      <dgm:spPr/>
      <dgm:t>
        <a:bodyPr/>
        <a:lstStyle/>
        <a:p>
          <a:r>
            <a:rPr lang="en-US"/>
            <a:t>Detailed attributes including price, size, condition, and location-related factors.</a:t>
          </a:r>
        </a:p>
      </dgm:t>
    </dgm:pt>
    <dgm:pt modelId="{1242F3C9-7A6D-483A-92A1-BB1965392E09}" type="parTrans" cxnId="{43A75691-15FE-4C48-8AA6-B8918EAEA4CC}">
      <dgm:prSet/>
      <dgm:spPr/>
      <dgm:t>
        <a:bodyPr/>
        <a:lstStyle/>
        <a:p>
          <a:endParaRPr lang="en-US"/>
        </a:p>
      </dgm:t>
    </dgm:pt>
    <dgm:pt modelId="{02374304-9866-4AF7-9B4C-E96816CB73BA}" type="sibTrans" cxnId="{43A75691-15FE-4C48-8AA6-B8918EAEA4CC}">
      <dgm:prSet/>
      <dgm:spPr/>
      <dgm:t>
        <a:bodyPr/>
        <a:lstStyle/>
        <a:p>
          <a:endParaRPr lang="en-US"/>
        </a:p>
      </dgm:t>
    </dgm:pt>
    <dgm:pt modelId="{59984A8C-759F-48AB-83F1-45C8672B57BD}">
      <dgm:prSet/>
      <dgm:spPr/>
      <dgm:t>
        <a:bodyPr/>
        <a:lstStyle/>
        <a:p>
          <a:r>
            <a:rPr lang="en-US" b="1"/>
            <a:t>Objective of Machine Learning Application:</a:t>
          </a:r>
          <a:endParaRPr lang="en-US"/>
        </a:p>
      </dgm:t>
    </dgm:pt>
    <dgm:pt modelId="{891D513B-09CA-4744-BFCA-7465937D07B0}" type="parTrans" cxnId="{0203972D-2499-4EA6-88A6-2DD1DBB59A8F}">
      <dgm:prSet/>
      <dgm:spPr/>
      <dgm:t>
        <a:bodyPr/>
        <a:lstStyle/>
        <a:p>
          <a:endParaRPr lang="en-US"/>
        </a:p>
      </dgm:t>
    </dgm:pt>
    <dgm:pt modelId="{4B57E1DE-52EC-49F2-9690-4222452B5896}" type="sibTrans" cxnId="{0203972D-2499-4EA6-88A6-2DD1DBB59A8F}">
      <dgm:prSet/>
      <dgm:spPr/>
      <dgm:t>
        <a:bodyPr/>
        <a:lstStyle/>
        <a:p>
          <a:endParaRPr lang="en-US"/>
        </a:p>
      </dgm:t>
    </dgm:pt>
    <dgm:pt modelId="{66D67027-A4AF-4BE4-8A63-B6D4BE1C6856}">
      <dgm:prSet/>
      <dgm:spPr/>
      <dgm:t>
        <a:bodyPr/>
        <a:lstStyle/>
        <a:p>
          <a:r>
            <a:rPr lang="en-US"/>
            <a:t>Deploy advanced algorithms to predict prices and assess the influence of various    property features.</a:t>
          </a:r>
        </a:p>
      </dgm:t>
    </dgm:pt>
    <dgm:pt modelId="{44778B34-5502-455F-AFF8-0CC4D228BDF9}" type="parTrans" cxnId="{26541982-1ED5-49D1-92A3-1E95C981EE2A}">
      <dgm:prSet/>
      <dgm:spPr/>
      <dgm:t>
        <a:bodyPr/>
        <a:lstStyle/>
        <a:p>
          <a:endParaRPr lang="en-US"/>
        </a:p>
      </dgm:t>
    </dgm:pt>
    <dgm:pt modelId="{20ED3464-CEC0-42E7-9E48-7FABFC725537}" type="sibTrans" cxnId="{26541982-1ED5-49D1-92A3-1E95C981EE2A}">
      <dgm:prSet/>
      <dgm:spPr/>
      <dgm:t>
        <a:bodyPr/>
        <a:lstStyle/>
        <a:p>
          <a:endParaRPr lang="en-US"/>
        </a:p>
      </dgm:t>
    </dgm:pt>
    <dgm:pt modelId="{C56F46B1-83AE-4BD8-B00E-D87C6A9399B6}">
      <dgm:prSet/>
      <dgm:spPr/>
      <dgm:t>
        <a:bodyPr/>
        <a:lstStyle/>
        <a:p>
          <a:r>
            <a:rPr lang="en-US" b="1"/>
            <a:t>Comparative Model Analysis:</a:t>
          </a:r>
          <a:endParaRPr lang="en-US"/>
        </a:p>
      </dgm:t>
    </dgm:pt>
    <dgm:pt modelId="{A0926B83-D188-46BE-A7D4-53B14E88351E}" type="parTrans" cxnId="{1FFC5870-4B5E-402B-833B-F0D658EE7B50}">
      <dgm:prSet/>
      <dgm:spPr/>
      <dgm:t>
        <a:bodyPr/>
        <a:lstStyle/>
        <a:p>
          <a:endParaRPr lang="en-US"/>
        </a:p>
      </dgm:t>
    </dgm:pt>
    <dgm:pt modelId="{4B75E43D-9EF3-4B79-888D-ECAB7A5F3814}" type="sibTrans" cxnId="{1FFC5870-4B5E-402B-833B-F0D658EE7B50}">
      <dgm:prSet/>
      <dgm:spPr/>
      <dgm:t>
        <a:bodyPr/>
        <a:lstStyle/>
        <a:p>
          <a:endParaRPr lang="en-US"/>
        </a:p>
      </dgm:t>
    </dgm:pt>
    <dgm:pt modelId="{50403A40-D814-460B-A92E-6ABCCB051161}">
      <dgm:prSet/>
      <dgm:spPr/>
      <dgm:t>
        <a:bodyPr/>
        <a:lstStyle/>
        <a:p>
          <a:r>
            <a:rPr lang="en-US"/>
            <a:t>Evaluate and compare the performance of multiple predictive models to determine effectiveness.</a:t>
          </a:r>
        </a:p>
      </dgm:t>
    </dgm:pt>
    <dgm:pt modelId="{2CB9702B-3CE5-45C8-AAF9-1BA2C031A60A}" type="parTrans" cxnId="{1FC9FE70-9BFE-4BB8-B1C7-8CBF71F565CD}">
      <dgm:prSet/>
      <dgm:spPr/>
      <dgm:t>
        <a:bodyPr/>
        <a:lstStyle/>
        <a:p>
          <a:endParaRPr lang="en-US"/>
        </a:p>
      </dgm:t>
    </dgm:pt>
    <dgm:pt modelId="{41928DE8-3712-474D-9BF5-EF7EB84A7CEB}" type="sibTrans" cxnId="{1FC9FE70-9BFE-4BB8-B1C7-8CBF71F565CD}">
      <dgm:prSet/>
      <dgm:spPr/>
      <dgm:t>
        <a:bodyPr/>
        <a:lstStyle/>
        <a:p>
          <a:endParaRPr lang="en-US"/>
        </a:p>
      </dgm:t>
    </dgm:pt>
    <dgm:pt modelId="{2F23E597-004D-4806-8702-ABD6E96013E4}">
      <dgm:prSet/>
      <dgm:spPr/>
      <dgm:t>
        <a:bodyPr/>
        <a:lstStyle/>
        <a:p>
          <a:r>
            <a:rPr lang="en-US" b="1"/>
            <a:t>Insights and Innovations in Real Estate Valuation:</a:t>
          </a:r>
          <a:endParaRPr lang="en-US"/>
        </a:p>
      </dgm:t>
    </dgm:pt>
    <dgm:pt modelId="{6FBDEACF-44DE-4B62-9BF3-445133DB3237}" type="parTrans" cxnId="{90B78E5E-6387-420C-AB38-E737A23B510F}">
      <dgm:prSet/>
      <dgm:spPr/>
      <dgm:t>
        <a:bodyPr/>
        <a:lstStyle/>
        <a:p>
          <a:endParaRPr lang="en-US"/>
        </a:p>
      </dgm:t>
    </dgm:pt>
    <dgm:pt modelId="{49B1182B-5119-4C98-B33C-D048DB847D0D}" type="sibTrans" cxnId="{90B78E5E-6387-420C-AB38-E737A23B510F}">
      <dgm:prSet/>
      <dgm:spPr/>
      <dgm:t>
        <a:bodyPr/>
        <a:lstStyle/>
        <a:p>
          <a:endParaRPr lang="en-US"/>
        </a:p>
      </dgm:t>
    </dgm:pt>
    <dgm:pt modelId="{56091C92-E7D8-4EB7-80C0-F5D869CFBA9A}">
      <dgm:prSet/>
      <dgm:spPr/>
      <dgm:t>
        <a:bodyPr/>
        <a:lstStyle/>
        <a:p>
          <a:r>
            <a:rPr lang="en-US"/>
            <a:t>Provide actionable insights and highlight the potential of machine learning to revolutionize property valuation.</a:t>
          </a:r>
        </a:p>
      </dgm:t>
    </dgm:pt>
    <dgm:pt modelId="{8219EB22-C518-4FDD-A6A7-9738D0980A82}" type="parTrans" cxnId="{6D6DB34D-D2D3-430E-977B-420D6D70AE4A}">
      <dgm:prSet/>
      <dgm:spPr/>
      <dgm:t>
        <a:bodyPr/>
        <a:lstStyle/>
        <a:p>
          <a:endParaRPr lang="en-US"/>
        </a:p>
      </dgm:t>
    </dgm:pt>
    <dgm:pt modelId="{3528BB57-A9C0-4AAF-89BB-EF5BF8FDA948}" type="sibTrans" cxnId="{6D6DB34D-D2D3-430E-977B-420D6D70AE4A}">
      <dgm:prSet/>
      <dgm:spPr/>
      <dgm:t>
        <a:bodyPr/>
        <a:lstStyle/>
        <a:p>
          <a:endParaRPr lang="en-US"/>
        </a:p>
      </dgm:t>
    </dgm:pt>
    <dgm:pt modelId="{BE5C7311-EC89-4F5D-861C-1880C3E7A3D4}" type="pres">
      <dgm:prSet presAssocID="{3EE30D24-9C79-423F-ABD9-D7DBCC430225}" presName="diagram" presStyleCnt="0">
        <dgm:presLayoutVars>
          <dgm:dir/>
          <dgm:resizeHandles val="exact"/>
        </dgm:presLayoutVars>
      </dgm:prSet>
      <dgm:spPr/>
    </dgm:pt>
    <dgm:pt modelId="{A84A2211-27E7-472B-B3B3-4B75ACB5A0C1}" type="pres">
      <dgm:prSet presAssocID="{02CF5893-DA4A-4F00-A480-ED8672BADB62}" presName="node" presStyleLbl="node1" presStyleIdx="0" presStyleCnt="10">
        <dgm:presLayoutVars>
          <dgm:bulletEnabled val="1"/>
        </dgm:presLayoutVars>
      </dgm:prSet>
      <dgm:spPr/>
    </dgm:pt>
    <dgm:pt modelId="{F0B0C20D-6C82-4928-9DEA-84ECA42EE629}" type="pres">
      <dgm:prSet presAssocID="{7553E5BA-1ED5-48FA-B1FD-005293E3D3DD}" presName="sibTrans" presStyleCnt="0"/>
      <dgm:spPr/>
    </dgm:pt>
    <dgm:pt modelId="{29504896-8FF0-4D9E-999A-A7BA46CC1325}" type="pres">
      <dgm:prSet presAssocID="{4FD78148-4937-477F-BCFD-5AE2DEF20C4B}" presName="node" presStyleLbl="node1" presStyleIdx="1" presStyleCnt="10">
        <dgm:presLayoutVars>
          <dgm:bulletEnabled val="1"/>
        </dgm:presLayoutVars>
      </dgm:prSet>
      <dgm:spPr/>
    </dgm:pt>
    <dgm:pt modelId="{AA90D992-10C5-4CAD-8FE6-AAF36C94581D}" type="pres">
      <dgm:prSet presAssocID="{B93E87A9-B02A-447D-9673-AD794867271E}" presName="sibTrans" presStyleCnt="0"/>
      <dgm:spPr/>
    </dgm:pt>
    <dgm:pt modelId="{90B40E99-686C-497F-BAA4-36C5355DCD8A}" type="pres">
      <dgm:prSet presAssocID="{970BE3A8-0137-48D7-852C-9AA5782DF16E}" presName="node" presStyleLbl="node1" presStyleIdx="2" presStyleCnt="10">
        <dgm:presLayoutVars>
          <dgm:bulletEnabled val="1"/>
        </dgm:presLayoutVars>
      </dgm:prSet>
      <dgm:spPr/>
    </dgm:pt>
    <dgm:pt modelId="{EA6DDFAC-4CB0-4264-BBF8-9A4FD61AA036}" type="pres">
      <dgm:prSet presAssocID="{B52FF0DD-0841-41EC-A02F-D58621044605}" presName="sibTrans" presStyleCnt="0"/>
      <dgm:spPr/>
    </dgm:pt>
    <dgm:pt modelId="{3879FD95-81A7-4E97-8C38-282D2A16FCD3}" type="pres">
      <dgm:prSet presAssocID="{A90CC555-15FE-465E-BF1B-4DEE077343EB}" presName="node" presStyleLbl="node1" presStyleIdx="3" presStyleCnt="10">
        <dgm:presLayoutVars>
          <dgm:bulletEnabled val="1"/>
        </dgm:presLayoutVars>
      </dgm:prSet>
      <dgm:spPr/>
    </dgm:pt>
    <dgm:pt modelId="{6A6EBB84-7EA5-4E86-9687-B7AF855C9F3E}" type="pres">
      <dgm:prSet presAssocID="{02374304-9866-4AF7-9B4C-E96816CB73BA}" presName="sibTrans" presStyleCnt="0"/>
      <dgm:spPr/>
    </dgm:pt>
    <dgm:pt modelId="{A0E654E4-49E7-4D77-9547-24D077635365}" type="pres">
      <dgm:prSet presAssocID="{59984A8C-759F-48AB-83F1-45C8672B57BD}" presName="node" presStyleLbl="node1" presStyleIdx="4" presStyleCnt="10">
        <dgm:presLayoutVars>
          <dgm:bulletEnabled val="1"/>
        </dgm:presLayoutVars>
      </dgm:prSet>
      <dgm:spPr/>
    </dgm:pt>
    <dgm:pt modelId="{53231F2A-7688-4502-BA26-963556E5C0DA}" type="pres">
      <dgm:prSet presAssocID="{4B57E1DE-52EC-49F2-9690-4222452B5896}" presName="sibTrans" presStyleCnt="0"/>
      <dgm:spPr/>
    </dgm:pt>
    <dgm:pt modelId="{3794BDD1-C7BA-4784-A348-C7EF423AEF47}" type="pres">
      <dgm:prSet presAssocID="{66D67027-A4AF-4BE4-8A63-B6D4BE1C6856}" presName="node" presStyleLbl="node1" presStyleIdx="5" presStyleCnt="10">
        <dgm:presLayoutVars>
          <dgm:bulletEnabled val="1"/>
        </dgm:presLayoutVars>
      </dgm:prSet>
      <dgm:spPr/>
    </dgm:pt>
    <dgm:pt modelId="{756C164E-F228-4EF1-803F-523107DF4A6F}" type="pres">
      <dgm:prSet presAssocID="{20ED3464-CEC0-42E7-9E48-7FABFC725537}" presName="sibTrans" presStyleCnt="0"/>
      <dgm:spPr/>
    </dgm:pt>
    <dgm:pt modelId="{726DCECA-3800-47C4-8773-883E67BF7595}" type="pres">
      <dgm:prSet presAssocID="{C56F46B1-83AE-4BD8-B00E-D87C6A9399B6}" presName="node" presStyleLbl="node1" presStyleIdx="6" presStyleCnt="10">
        <dgm:presLayoutVars>
          <dgm:bulletEnabled val="1"/>
        </dgm:presLayoutVars>
      </dgm:prSet>
      <dgm:spPr/>
    </dgm:pt>
    <dgm:pt modelId="{857B17BB-5B72-4C80-8388-6658AEAA76E8}" type="pres">
      <dgm:prSet presAssocID="{4B75E43D-9EF3-4B79-888D-ECAB7A5F3814}" presName="sibTrans" presStyleCnt="0"/>
      <dgm:spPr/>
    </dgm:pt>
    <dgm:pt modelId="{A7E91445-0901-43E6-9DD1-97FB80A46BE0}" type="pres">
      <dgm:prSet presAssocID="{50403A40-D814-460B-A92E-6ABCCB051161}" presName="node" presStyleLbl="node1" presStyleIdx="7" presStyleCnt="10">
        <dgm:presLayoutVars>
          <dgm:bulletEnabled val="1"/>
        </dgm:presLayoutVars>
      </dgm:prSet>
      <dgm:spPr/>
    </dgm:pt>
    <dgm:pt modelId="{3558D4E0-E0A5-4D07-8824-6D9E77A9F9AB}" type="pres">
      <dgm:prSet presAssocID="{41928DE8-3712-474D-9BF5-EF7EB84A7CEB}" presName="sibTrans" presStyleCnt="0"/>
      <dgm:spPr/>
    </dgm:pt>
    <dgm:pt modelId="{EB43AC1C-5A87-474E-95FC-C36B25C7BFF4}" type="pres">
      <dgm:prSet presAssocID="{2F23E597-004D-4806-8702-ABD6E96013E4}" presName="node" presStyleLbl="node1" presStyleIdx="8" presStyleCnt="10">
        <dgm:presLayoutVars>
          <dgm:bulletEnabled val="1"/>
        </dgm:presLayoutVars>
      </dgm:prSet>
      <dgm:spPr/>
    </dgm:pt>
    <dgm:pt modelId="{C3EB6C6F-1AB4-48A9-B845-C1D96735D247}" type="pres">
      <dgm:prSet presAssocID="{49B1182B-5119-4C98-B33C-D048DB847D0D}" presName="sibTrans" presStyleCnt="0"/>
      <dgm:spPr/>
    </dgm:pt>
    <dgm:pt modelId="{E00BF97A-542D-4899-900C-04BA78F6CBD4}" type="pres">
      <dgm:prSet presAssocID="{56091C92-E7D8-4EB7-80C0-F5D869CFBA9A}" presName="node" presStyleLbl="node1" presStyleIdx="9" presStyleCnt="10">
        <dgm:presLayoutVars>
          <dgm:bulletEnabled val="1"/>
        </dgm:presLayoutVars>
      </dgm:prSet>
      <dgm:spPr/>
    </dgm:pt>
  </dgm:ptLst>
  <dgm:cxnLst>
    <dgm:cxn modelId="{2D139313-190C-44C6-BD8B-2FBFB0E98014}" type="presOf" srcId="{50403A40-D814-460B-A92E-6ABCCB051161}" destId="{A7E91445-0901-43E6-9DD1-97FB80A46BE0}" srcOrd="0" destOrd="0" presId="urn:microsoft.com/office/officeart/2005/8/layout/default"/>
    <dgm:cxn modelId="{E65F1720-A98C-4467-B41E-A4FD406CA308}" type="presOf" srcId="{C56F46B1-83AE-4BD8-B00E-D87C6A9399B6}" destId="{726DCECA-3800-47C4-8773-883E67BF7595}" srcOrd="0" destOrd="0" presId="urn:microsoft.com/office/officeart/2005/8/layout/default"/>
    <dgm:cxn modelId="{29ABA52B-88ED-444D-BEF7-F25070E51CDD}" type="presOf" srcId="{56091C92-E7D8-4EB7-80C0-F5D869CFBA9A}" destId="{E00BF97A-542D-4899-900C-04BA78F6CBD4}" srcOrd="0" destOrd="0" presId="urn:microsoft.com/office/officeart/2005/8/layout/default"/>
    <dgm:cxn modelId="{0203972D-2499-4EA6-88A6-2DD1DBB59A8F}" srcId="{3EE30D24-9C79-423F-ABD9-D7DBCC430225}" destId="{59984A8C-759F-48AB-83F1-45C8672B57BD}" srcOrd="4" destOrd="0" parTransId="{891D513B-09CA-4744-BFCA-7465937D07B0}" sibTransId="{4B57E1DE-52EC-49F2-9690-4222452B5896}"/>
    <dgm:cxn modelId="{0FEE4044-F5DE-4D85-8F04-09436F166BD4}" type="presOf" srcId="{4FD78148-4937-477F-BCFD-5AE2DEF20C4B}" destId="{29504896-8FF0-4D9E-999A-A7BA46CC1325}" srcOrd="0" destOrd="0" presId="urn:microsoft.com/office/officeart/2005/8/layout/default"/>
    <dgm:cxn modelId="{69A1134A-67A2-4C4B-BEDB-6688D7D25DAC}" srcId="{3EE30D24-9C79-423F-ABD9-D7DBCC430225}" destId="{970BE3A8-0137-48D7-852C-9AA5782DF16E}" srcOrd="2" destOrd="0" parTransId="{938A4A51-EC08-4552-B8F1-AAE3A21175CA}" sibTransId="{B52FF0DD-0841-41EC-A02F-D58621044605}"/>
    <dgm:cxn modelId="{6D6DB34D-D2D3-430E-977B-420D6D70AE4A}" srcId="{3EE30D24-9C79-423F-ABD9-D7DBCC430225}" destId="{56091C92-E7D8-4EB7-80C0-F5D869CFBA9A}" srcOrd="9" destOrd="0" parTransId="{8219EB22-C518-4FDD-A6A7-9738D0980A82}" sibTransId="{3528BB57-A9C0-4AAF-89BB-EF5BF8FDA948}"/>
    <dgm:cxn modelId="{90B78E5E-6387-420C-AB38-E737A23B510F}" srcId="{3EE30D24-9C79-423F-ABD9-D7DBCC430225}" destId="{2F23E597-004D-4806-8702-ABD6E96013E4}" srcOrd="8" destOrd="0" parTransId="{6FBDEACF-44DE-4B62-9BF3-445133DB3237}" sibTransId="{49B1182B-5119-4C98-B33C-D048DB847D0D}"/>
    <dgm:cxn modelId="{1FFC5870-4B5E-402B-833B-F0D658EE7B50}" srcId="{3EE30D24-9C79-423F-ABD9-D7DBCC430225}" destId="{C56F46B1-83AE-4BD8-B00E-D87C6A9399B6}" srcOrd="6" destOrd="0" parTransId="{A0926B83-D188-46BE-A7D4-53B14E88351E}" sibTransId="{4B75E43D-9EF3-4B79-888D-ECAB7A5F3814}"/>
    <dgm:cxn modelId="{1FC9FE70-9BFE-4BB8-B1C7-8CBF71F565CD}" srcId="{3EE30D24-9C79-423F-ABD9-D7DBCC430225}" destId="{50403A40-D814-460B-A92E-6ABCCB051161}" srcOrd="7" destOrd="0" parTransId="{2CB9702B-3CE5-45C8-AAF9-1BA2C031A60A}" sibTransId="{41928DE8-3712-474D-9BF5-EF7EB84A7CEB}"/>
    <dgm:cxn modelId="{283D1472-781B-45E0-B138-12975D07108F}" type="presOf" srcId="{59984A8C-759F-48AB-83F1-45C8672B57BD}" destId="{A0E654E4-49E7-4D77-9547-24D077635365}" srcOrd="0" destOrd="0" presId="urn:microsoft.com/office/officeart/2005/8/layout/default"/>
    <dgm:cxn modelId="{D3D96673-9A92-434C-A8E4-49A04C726C0A}" type="presOf" srcId="{66D67027-A4AF-4BE4-8A63-B6D4BE1C6856}" destId="{3794BDD1-C7BA-4784-A348-C7EF423AEF47}" srcOrd="0" destOrd="0" presId="urn:microsoft.com/office/officeart/2005/8/layout/default"/>
    <dgm:cxn modelId="{931CF47D-01B3-4C64-9416-3D3F95AF13B3}" type="presOf" srcId="{970BE3A8-0137-48D7-852C-9AA5782DF16E}" destId="{90B40E99-686C-497F-BAA4-36C5355DCD8A}" srcOrd="0" destOrd="0" presId="urn:microsoft.com/office/officeart/2005/8/layout/default"/>
    <dgm:cxn modelId="{26541982-1ED5-49D1-92A3-1E95C981EE2A}" srcId="{3EE30D24-9C79-423F-ABD9-D7DBCC430225}" destId="{66D67027-A4AF-4BE4-8A63-B6D4BE1C6856}" srcOrd="5" destOrd="0" parTransId="{44778B34-5502-455F-AFF8-0CC4D228BDF9}" sibTransId="{20ED3464-CEC0-42E7-9E48-7FABFC725537}"/>
    <dgm:cxn modelId="{4E52A989-7CB3-4917-83E8-8352A93654A0}" type="presOf" srcId="{3EE30D24-9C79-423F-ABD9-D7DBCC430225}" destId="{BE5C7311-EC89-4F5D-861C-1880C3E7A3D4}" srcOrd="0" destOrd="0" presId="urn:microsoft.com/office/officeart/2005/8/layout/default"/>
    <dgm:cxn modelId="{43A75691-15FE-4C48-8AA6-B8918EAEA4CC}" srcId="{3EE30D24-9C79-423F-ABD9-D7DBCC430225}" destId="{A90CC555-15FE-465E-BF1B-4DEE077343EB}" srcOrd="3" destOrd="0" parTransId="{1242F3C9-7A6D-483A-92A1-BB1965392E09}" sibTransId="{02374304-9866-4AF7-9B4C-E96816CB73BA}"/>
    <dgm:cxn modelId="{12B77791-E287-4BC3-94B0-97A30C020DD4}" srcId="{3EE30D24-9C79-423F-ABD9-D7DBCC430225}" destId="{02CF5893-DA4A-4F00-A480-ED8672BADB62}" srcOrd="0" destOrd="0" parTransId="{AAD47ADF-0136-4C90-A580-7568F55A4E36}" sibTransId="{7553E5BA-1ED5-48FA-B1FD-005293E3D3DD}"/>
    <dgm:cxn modelId="{3A2D67A8-0FB0-4B68-8046-7D07DDA625B7}" type="presOf" srcId="{2F23E597-004D-4806-8702-ABD6E96013E4}" destId="{EB43AC1C-5A87-474E-95FC-C36B25C7BFF4}" srcOrd="0" destOrd="0" presId="urn:microsoft.com/office/officeart/2005/8/layout/default"/>
    <dgm:cxn modelId="{C662C6A8-EED7-4F45-B0A0-E87DC7A81CC7}" srcId="{3EE30D24-9C79-423F-ABD9-D7DBCC430225}" destId="{4FD78148-4937-477F-BCFD-5AE2DEF20C4B}" srcOrd="1" destOrd="0" parTransId="{6AF0A93A-2AB4-418C-B575-E13B475823C4}" sibTransId="{B93E87A9-B02A-447D-9673-AD794867271E}"/>
    <dgm:cxn modelId="{FBCAD3D6-9B89-4F63-B4D4-6B4BB18E6FFD}" type="presOf" srcId="{A90CC555-15FE-465E-BF1B-4DEE077343EB}" destId="{3879FD95-81A7-4E97-8C38-282D2A16FCD3}" srcOrd="0" destOrd="0" presId="urn:microsoft.com/office/officeart/2005/8/layout/default"/>
    <dgm:cxn modelId="{FF4693E4-F7DA-4CA4-9A39-2971D8B0DE96}" type="presOf" srcId="{02CF5893-DA4A-4F00-A480-ED8672BADB62}" destId="{A84A2211-27E7-472B-B3B3-4B75ACB5A0C1}" srcOrd="0" destOrd="0" presId="urn:microsoft.com/office/officeart/2005/8/layout/default"/>
    <dgm:cxn modelId="{A165B4AC-77D1-4145-BEA1-24F21CE3740D}" type="presParOf" srcId="{BE5C7311-EC89-4F5D-861C-1880C3E7A3D4}" destId="{A84A2211-27E7-472B-B3B3-4B75ACB5A0C1}" srcOrd="0" destOrd="0" presId="urn:microsoft.com/office/officeart/2005/8/layout/default"/>
    <dgm:cxn modelId="{49A8334A-F4C8-46BF-A169-1FE07EDD5A4B}" type="presParOf" srcId="{BE5C7311-EC89-4F5D-861C-1880C3E7A3D4}" destId="{F0B0C20D-6C82-4928-9DEA-84ECA42EE629}" srcOrd="1" destOrd="0" presId="urn:microsoft.com/office/officeart/2005/8/layout/default"/>
    <dgm:cxn modelId="{462A3AE7-388B-4DE2-B7BE-E5082A2E32D8}" type="presParOf" srcId="{BE5C7311-EC89-4F5D-861C-1880C3E7A3D4}" destId="{29504896-8FF0-4D9E-999A-A7BA46CC1325}" srcOrd="2" destOrd="0" presId="urn:microsoft.com/office/officeart/2005/8/layout/default"/>
    <dgm:cxn modelId="{0096B51D-F20B-4BD4-A5EB-A2DDB4195D23}" type="presParOf" srcId="{BE5C7311-EC89-4F5D-861C-1880C3E7A3D4}" destId="{AA90D992-10C5-4CAD-8FE6-AAF36C94581D}" srcOrd="3" destOrd="0" presId="urn:microsoft.com/office/officeart/2005/8/layout/default"/>
    <dgm:cxn modelId="{53DF8D9A-D94E-424D-B7B8-AC8F59594C81}" type="presParOf" srcId="{BE5C7311-EC89-4F5D-861C-1880C3E7A3D4}" destId="{90B40E99-686C-497F-BAA4-36C5355DCD8A}" srcOrd="4" destOrd="0" presId="urn:microsoft.com/office/officeart/2005/8/layout/default"/>
    <dgm:cxn modelId="{C59A037E-5F4F-4351-BDBA-5DA0D523C1AF}" type="presParOf" srcId="{BE5C7311-EC89-4F5D-861C-1880C3E7A3D4}" destId="{EA6DDFAC-4CB0-4264-BBF8-9A4FD61AA036}" srcOrd="5" destOrd="0" presId="urn:microsoft.com/office/officeart/2005/8/layout/default"/>
    <dgm:cxn modelId="{095A11C3-B84D-41B0-B6A0-D1A236CD9D93}" type="presParOf" srcId="{BE5C7311-EC89-4F5D-861C-1880C3E7A3D4}" destId="{3879FD95-81A7-4E97-8C38-282D2A16FCD3}" srcOrd="6" destOrd="0" presId="urn:microsoft.com/office/officeart/2005/8/layout/default"/>
    <dgm:cxn modelId="{04BA8AE8-5B88-4728-9C82-7451ADCE49A6}" type="presParOf" srcId="{BE5C7311-EC89-4F5D-861C-1880C3E7A3D4}" destId="{6A6EBB84-7EA5-4E86-9687-B7AF855C9F3E}" srcOrd="7" destOrd="0" presId="urn:microsoft.com/office/officeart/2005/8/layout/default"/>
    <dgm:cxn modelId="{ACB75ACF-0E5E-4B34-B6D5-85884586F007}" type="presParOf" srcId="{BE5C7311-EC89-4F5D-861C-1880C3E7A3D4}" destId="{A0E654E4-49E7-4D77-9547-24D077635365}" srcOrd="8" destOrd="0" presId="urn:microsoft.com/office/officeart/2005/8/layout/default"/>
    <dgm:cxn modelId="{6A8A1F69-E3C3-4175-BEE1-E3EAA50BE2CB}" type="presParOf" srcId="{BE5C7311-EC89-4F5D-861C-1880C3E7A3D4}" destId="{53231F2A-7688-4502-BA26-963556E5C0DA}" srcOrd="9" destOrd="0" presId="urn:microsoft.com/office/officeart/2005/8/layout/default"/>
    <dgm:cxn modelId="{616DE8A2-63C8-48B1-9236-94B9A4640384}" type="presParOf" srcId="{BE5C7311-EC89-4F5D-861C-1880C3E7A3D4}" destId="{3794BDD1-C7BA-4784-A348-C7EF423AEF47}" srcOrd="10" destOrd="0" presId="urn:microsoft.com/office/officeart/2005/8/layout/default"/>
    <dgm:cxn modelId="{8AD544A6-B379-4842-A544-FEB9BFC94B17}" type="presParOf" srcId="{BE5C7311-EC89-4F5D-861C-1880C3E7A3D4}" destId="{756C164E-F228-4EF1-803F-523107DF4A6F}" srcOrd="11" destOrd="0" presId="urn:microsoft.com/office/officeart/2005/8/layout/default"/>
    <dgm:cxn modelId="{C59EFD67-B093-4472-AAC9-BA2574758625}" type="presParOf" srcId="{BE5C7311-EC89-4F5D-861C-1880C3E7A3D4}" destId="{726DCECA-3800-47C4-8773-883E67BF7595}" srcOrd="12" destOrd="0" presId="urn:microsoft.com/office/officeart/2005/8/layout/default"/>
    <dgm:cxn modelId="{F2683C33-14CA-47CF-850F-2F3A841E573F}" type="presParOf" srcId="{BE5C7311-EC89-4F5D-861C-1880C3E7A3D4}" destId="{857B17BB-5B72-4C80-8388-6658AEAA76E8}" srcOrd="13" destOrd="0" presId="urn:microsoft.com/office/officeart/2005/8/layout/default"/>
    <dgm:cxn modelId="{CD7C5222-1A9F-4158-9E93-B337E74DB5F5}" type="presParOf" srcId="{BE5C7311-EC89-4F5D-861C-1880C3E7A3D4}" destId="{A7E91445-0901-43E6-9DD1-97FB80A46BE0}" srcOrd="14" destOrd="0" presId="urn:microsoft.com/office/officeart/2005/8/layout/default"/>
    <dgm:cxn modelId="{486C2009-8B62-4A9F-8B3A-AA1418B356B6}" type="presParOf" srcId="{BE5C7311-EC89-4F5D-861C-1880C3E7A3D4}" destId="{3558D4E0-E0A5-4D07-8824-6D9E77A9F9AB}" srcOrd="15" destOrd="0" presId="urn:microsoft.com/office/officeart/2005/8/layout/default"/>
    <dgm:cxn modelId="{7E0A39C9-2058-45A6-AE2A-DD53A5AF5CDE}" type="presParOf" srcId="{BE5C7311-EC89-4F5D-861C-1880C3E7A3D4}" destId="{EB43AC1C-5A87-474E-95FC-C36B25C7BFF4}" srcOrd="16" destOrd="0" presId="urn:microsoft.com/office/officeart/2005/8/layout/default"/>
    <dgm:cxn modelId="{862C931A-A199-489D-9AE9-9A43E1192581}" type="presParOf" srcId="{BE5C7311-EC89-4F5D-861C-1880C3E7A3D4}" destId="{C3EB6C6F-1AB4-48A9-B845-C1D96735D247}" srcOrd="17" destOrd="0" presId="urn:microsoft.com/office/officeart/2005/8/layout/default"/>
    <dgm:cxn modelId="{F9DEF84A-1446-403E-99D8-FA326C994CE1}" type="presParOf" srcId="{BE5C7311-EC89-4F5D-861C-1880C3E7A3D4}" destId="{E00BF97A-542D-4899-900C-04BA78F6CBD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8AF743-AC41-4973-A938-C93EB1B688F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188223-273B-4C3F-B26D-CA6CE1185152}">
      <dgm:prSet/>
      <dgm:spPr/>
      <dgm:t>
        <a:bodyPr/>
        <a:lstStyle/>
        <a:p>
          <a:r>
            <a:rPr lang="en-US"/>
            <a:t>A descriptive summary from data.info() reveals 21 columns and 21,613 entries with no missing values, indicating a complete dataset ready for analysis.</a:t>
          </a:r>
        </a:p>
      </dgm:t>
    </dgm:pt>
    <dgm:pt modelId="{C87B640E-85C3-44B7-8BD7-ECBA6F3BE566}" type="parTrans" cxnId="{EB592FAC-3B83-492B-89C1-7748A18046DC}">
      <dgm:prSet/>
      <dgm:spPr/>
      <dgm:t>
        <a:bodyPr/>
        <a:lstStyle/>
        <a:p>
          <a:endParaRPr lang="en-US"/>
        </a:p>
      </dgm:t>
    </dgm:pt>
    <dgm:pt modelId="{42807879-8B66-4157-815F-8A46F8ED944B}" type="sibTrans" cxnId="{EB592FAC-3B83-492B-89C1-7748A18046DC}">
      <dgm:prSet/>
      <dgm:spPr/>
      <dgm:t>
        <a:bodyPr/>
        <a:lstStyle/>
        <a:p>
          <a:endParaRPr lang="en-US"/>
        </a:p>
      </dgm:t>
    </dgm:pt>
    <dgm:pt modelId="{62D46E7E-0014-49EE-863E-EC5A5963BFB0}">
      <dgm:prSet/>
      <dgm:spPr/>
      <dgm:t>
        <a:bodyPr/>
        <a:lstStyle/>
        <a:p>
          <a:r>
            <a:rPr lang="en-US"/>
            <a:t>Descriptive statistics highlight an average property price of ~$540,182, with standard properties featuring 3.37 bedrooms and 2,080 square feet living space.</a:t>
          </a:r>
        </a:p>
      </dgm:t>
    </dgm:pt>
    <dgm:pt modelId="{C74FF529-A714-4DA9-8B4A-AD4BA96D41E6}" type="parTrans" cxnId="{820C18F4-88B6-42C8-8213-52CA087A8D6F}">
      <dgm:prSet/>
      <dgm:spPr/>
      <dgm:t>
        <a:bodyPr/>
        <a:lstStyle/>
        <a:p>
          <a:endParaRPr lang="en-US"/>
        </a:p>
      </dgm:t>
    </dgm:pt>
    <dgm:pt modelId="{EAE96305-7740-48CC-B521-544F1A804336}" type="sibTrans" cxnId="{820C18F4-88B6-42C8-8213-52CA087A8D6F}">
      <dgm:prSet/>
      <dgm:spPr/>
      <dgm:t>
        <a:bodyPr/>
        <a:lstStyle/>
        <a:p>
          <a:endParaRPr lang="en-US"/>
        </a:p>
      </dgm:t>
    </dgm:pt>
    <dgm:pt modelId="{8C4BC8D2-0C91-464C-9BF7-CD1BABD61340}">
      <dgm:prSet/>
      <dgm:spPr/>
      <dgm:t>
        <a:bodyPr/>
        <a:lstStyle/>
        <a:p>
          <a:r>
            <a:rPr lang="en-US"/>
            <a:t>The dataset contains a wide range of property sizes and years built, from 290 to 13,540 square feet, dating as far back as 1900.</a:t>
          </a:r>
        </a:p>
      </dgm:t>
    </dgm:pt>
    <dgm:pt modelId="{BEB49D5E-EB86-45E0-8DF9-9C4F53F79C6D}" type="parTrans" cxnId="{8FBFDB2A-CA5D-4A62-A82C-804DEF712C7C}">
      <dgm:prSet/>
      <dgm:spPr/>
      <dgm:t>
        <a:bodyPr/>
        <a:lstStyle/>
        <a:p>
          <a:endParaRPr lang="en-US"/>
        </a:p>
      </dgm:t>
    </dgm:pt>
    <dgm:pt modelId="{0DE2AC27-8446-4EBE-B5D0-1A092BD736E7}" type="sibTrans" cxnId="{8FBFDB2A-CA5D-4A62-A82C-804DEF712C7C}">
      <dgm:prSet/>
      <dgm:spPr/>
      <dgm:t>
        <a:bodyPr/>
        <a:lstStyle/>
        <a:p>
          <a:endParaRPr lang="en-US"/>
        </a:p>
      </dgm:t>
    </dgm:pt>
    <dgm:pt modelId="{BADF78F7-EDC8-43DE-963A-CBB778443100}">
      <dgm:prSet/>
      <dgm:spPr/>
      <dgm:t>
        <a:bodyPr/>
        <a:lstStyle/>
        <a:p>
          <a:r>
            <a:rPr lang="en-US"/>
            <a:t>A check for null values confirms the absence of missing data, suggesting the dataset is clean and well-prepared for further analysis.</a:t>
          </a:r>
        </a:p>
      </dgm:t>
    </dgm:pt>
    <dgm:pt modelId="{4F26E0ED-36DD-4898-B880-118ACF631B25}" type="parTrans" cxnId="{FC1C1205-219F-4201-A1F5-A966E109B36D}">
      <dgm:prSet/>
      <dgm:spPr/>
      <dgm:t>
        <a:bodyPr/>
        <a:lstStyle/>
        <a:p>
          <a:endParaRPr lang="en-US"/>
        </a:p>
      </dgm:t>
    </dgm:pt>
    <dgm:pt modelId="{C2FDDDA5-DA21-4DA1-9D92-449BA2EE138A}" type="sibTrans" cxnId="{FC1C1205-219F-4201-A1F5-A966E109B36D}">
      <dgm:prSet/>
      <dgm:spPr/>
      <dgm:t>
        <a:bodyPr/>
        <a:lstStyle/>
        <a:p>
          <a:endParaRPr lang="en-US"/>
        </a:p>
      </dgm:t>
    </dgm:pt>
    <dgm:pt modelId="{1F284967-2EBF-4912-B0E1-18432857455E}" type="pres">
      <dgm:prSet presAssocID="{9B8AF743-AC41-4973-A938-C93EB1B688FE}" presName="root" presStyleCnt="0">
        <dgm:presLayoutVars>
          <dgm:dir/>
          <dgm:resizeHandles val="exact"/>
        </dgm:presLayoutVars>
      </dgm:prSet>
      <dgm:spPr/>
    </dgm:pt>
    <dgm:pt modelId="{118C6415-7695-4612-B2F4-4B5416AF9847}" type="pres">
      <dgm:prSet presAssocID="{1D188223-273B-4C3F-B26D-CA6CE1185152}" presName="compNode" presStyleCnt="0"/>
      <dgm:spPr/>
    </dgm:pt>
    <dgm:pt modelId="{C1DB2AAB-1293-46BA-8C85-93734B190C5A}" type="pres">
      <dgm:prSet presAssocID="{1D188223-273B-4C3F-B26D-CA6CE11851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52BB5B-1C7B-472D-B9BE-D20816D592F0}" type="pres">
      <dgm:prSet presAssocID="{1D188223-273B-4C3F-B26D-CA6CE1185152}" presName="spaceRect" presStyleCnt="0"/>
      <dgm:spPr/>
    </dgm:pt>
    <dgm:pt modelId="{F2A53F15-2E59-4F49-802F-ADAE5B873959}" type="pres">
      <dgm:prSet presAssocID="{1D188223-273B-4C3F-B26D-CA6CE1185152}" presName="textRect" presStyleLbl="revTx" presStyleIdx="0" presStyleCnt="4">
        <dgm:presLayoutVars>
          <dgm:chMax val="1"/>
          <dgm:chPref val="1"/>
        </dgm:presLayoutVars>
      </dgm:prSet>
      <dgm:spPr/>
    </dgm:pt>
    <dgm:pt modelId="{3C8EEBFA-E0C2-4DC9-85B0-ED35ABFB48D1}" type="pres">
      <dgm:prSet presAssocID="{42807879-8B66-4157-815F-8A46F8ED944B}" presName="sibTrans" presStyleCnt="0"/>
      <dgm:spPr/>
    </dgm:pt>
    <dgm:pt modelId="{E7706AAE-28FE-42E6-B9BD-C330F691284B}" type="pres">
      <dgm:prSet presAssocID="{62D46E7E-0014-49EE-863E-EC5A5963BFB0}" presName="compNode" presStyleCnt="0"/>
      <dgm:spPr/>
    </dgm:pt>
    <dgm:pt modelId="{18D43E2F-FF6F-45F3-A237-151A5CFAA5EF}" type="pres">
      <dgm:prSet presAssocID="{62D46E7E-0014-49EE-863E-EC5A5963BF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30C5513-D1F8-48EF-A515-393B65039A52}" type="pres">
      <dgm:prSet presAssocID="{62D46E7E-0014-49EE-863E-EC5A5963BFB0}" presName="spaceRect" presStyleCnt="0"/>
      <dgm:spPr/>
    </dgm:pt>
    <dgm:pt modelId="{FC7ECC20-A182-4F84-BADE-55FE059FC766}" type="pres">
      <dgm:prSet presAssocID="{62D46E7E-0014-49EE-863E-EC5A5963BFB0}" presName="textRect" presStyleLbl="revTx" presStyleIdx="1" presStyleCnt="4">
        <dgm:presLayoutVars>
          <dgm:chMax val="1"/>
          <dgm:chPref val="1"/>
        </dgm:presLayoutVars>
      </dgm:prSet>
      <dgm:spPr/>
    </dgm:pt>
    <dgm:pt modelId="{C7229F1E-EB55-4A40-A45B-BB3ADB6559E8}" type="pres">
      <dgm:prSet presAssocID="{EAE96305-7740-48CC-B521-544F1A804336}" presName="sibTrans" presStyleCnt="0"/>
      <dgm:spPr/>
    </dgm:pt>
    <dgm:pt modelId="{7EE0166F-DE66-46A1-B8AB-3E28CAD0DFB2}" type="pres">
      <dgm:prSet presAssocID="{8C4BC8D2-0C91-464C-9BF7-CD1BABD61340}" presName="compNode" presStyleCnt="0"/>
      <dgm:spPr/>
    </dgm:pt>
    <dgm:pt modelId="{8019D465-C538-4755-B739-CF8B4945BC48}" type="pres">
      <dgm:prSet presAssocID="{8C4BC8D2-0C91-464C-9BF7-CD1BABD613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D38876C-2E7A-4F18-B617-55C471288B9B}" type="pres">
      <dgm:prSet presAssocID="{8C4BC8D2-0C91-464C-9BF7-CD1BABD61340}" presName="spaceRect" presStyleCnt="0"/>
      <dgm:spPr/>
    </dgm:pt>
    <dgm:pt modelId="{9F8780A3-F63B-49C8-999F-5AA85C9F4FAC}" type="pres">
      <dgm:prSet presAssocID="{8C4BC8D2-0C91-464C-9BF7-CD1BABD61340}" presName="textRect" presStyleLbl="revTx" presStyleIdx="2" presStyleCnt="4">
        <dgm:presLayoutVars>
          <dgm:chMax val="1"/>
          <dgm:chPref val="1"/>
        </dgm:presLayoutVars>
      </dgm:prSet>
      <dgm:spPr/>
    </dgm:pt>
    <dgm:pt modelId="{BB1DFE24-81A5-4ADF-B1FB-6E17DCAA6509}" type="pres">
      <dgm:prSet presAssocID="{0DE2AC27-8446-4EBE-B5D0-1A092BD736E7}" presName="sibTrans" presStyleCnt="0"/>
      <dgm:spPr/>
    </dgm:pt>
    <dgm:pt modelId="{D777C4A8-A043-4091-9354-6A6606E74497}" type="pres">
      <dgm:prSet presAssocID="{BADF78F7-EDC8-43DE-963A-CBB778443100}" presName="compNode" presStyleCnt="0"/>
      <dgm:spPr/>
    </dgm:pt>
    <dgm:pt modelId="{15FD7255-066C-432A-B5E4-5AC012E4F841}" type="pres">
      <dgm:prSet presAssocID="{BADF78F7-EDC8-43DE-963A-CBB7784431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DBEA64C2-2A08-493A-A001-FBD5CF9E1635}" type="pres">
      <dgm:prSet presAssocID="{BADF78F7-EDC8-43DE-963A-CBB778443100}" presName="spaceRect" presStyleCnt="0"/>
      <dgm:spPr/>
    </dgm:pt>
    <dgm:pt modelId="{EBBA3CD0-7A4E-48B5-892F-F2A450B613F3}" type="pres">
      <dgm:prSet presAssocID="{BADF78F7-EDC8-43DE-963A-CBB7784431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1C1205-219F-4201-A1F5-A966E109B36D}" srcId="{9B8AF743-AC41-4973-A938-C93EB1B688FE}" destId="{BADF78F7-EDC8-43DE-963A-CBB778443100}" srcOrd="3" destOrd="0" parTransId="{4F26E0ED-36DD-4898-B880-118ACF631B25}" sibTransId="{C2FDDDA5-DA21-4DA1-9D92-449BA2EE138A}"/>
    <dgm:cxn modelId="{FC511A10-6339-459F-9FAE-7CA05D5F2351}" type="presOf" srcId="{8C4BC8D2-0C91-464C-9BF7-CD1BABD61340}" destId="{9F8780A3-F63B-49C8-999F-5AA85C9F4FAC}" srcOrd="0" destOrd="0" presId="urn:microsoft.com/office/officeart/2018/2/layout/IconLabelList"/>
    <dgm:cxn modelId="{37C6981C-D28F-4549-B7DB-814DC478556D}" type="presOf" srcId="{62D46E7E-0014-49EE-863E-EC5A5963BFB0}" destId="{FC7ECC20-A182-4F84-BADE-55FE059FC766}" srcOrd="0" destOrd="0" presId="urn:microsoft.com/office/officeart/2018/2/layout/IconLabelList"/>
    <dgm:cxn modelId="{8FBFDB2A-CA5D-4A62-A82C-804DEF712C7C}" srcId="{9B8AF743-AC41-4973-A938-C93EB1B688FE}" destId="{8C4BC8D2-0C91-464C-9BF7-CD1BABD61340}" srcOrd="2" destOrd="0" parTransId="{BEB49D5E-EB86-45E0-8DF9-9C4F53F79C6D}" sibTransId="{0DE2AC27-8446-4EBE-B5D0-1A092BD736E7}"/>
    <dgm:cxn modelId="{B098C0A2-0D42-43D5-BB27-04F142C7824B}" type="presOf" srcId="{1D188223-273B-4C3F-B26D-CA6CE1185152}" destId="{F2A53F15-2E59-4F49-802F-ADAE5B873959}" srcOrd="0" destOrd="0" presId="urn:microsoft.com/office/officeart/2018/2/layout/IconLabelList"/>
    <dgm:cxn modelId="{EB592FAC-3B83-492B-89C1-7748A18046DC}" srcId="{9B8AF743-AC41-4973-A938-C93EB1B688FE}" destId="{1D188223-273B-4C3F-B26D-CA6CE1185152}" srcOrd="0" destOrd="0" parTransId="{C87B640E-85C3-44B7-8BD7-ECBA6F3BE566}" sibTransId="{42807879-8B66-4157-815F-8A46F8ED944B}"/>
    <dgm:cxn modelId="{8A9C12CF-E268-4715-B28D-698C4355DBE6}" type="presOf" srcId="{9B8AF743-AC41-4973-A938-C93EB1B688FE}" destId="{1F284967-2EBF-4912-B0E1-18432857455E}" srcOrd="0" destOrd="0" presId="urn:microsoft.com/office/officeart/2018/2/layout/IconLabelList"/>
    <dgm:cxn modelId="{DE2C84E5-1E9F-4B38-8EAC-6F19D6C326BB}" type="presOf" srcId="{BADF78F7-EDC8-43DE-963A-CBB778443100}" destId="{EBBA3CD0-7A4E-48B5-892F-F2A450B613F3}" srcOrd="0" destOrd="0" presId="urn:microsoft.com/office/officeart/2018/2/layout/IconLabelList"/>
    <dgm:cxn modelId="{820C18F4-88B6-42C8-8213-52CA087A8D6F}" srcId="{9B8AF743-AC41-4973-A938-C93EB1B688FE}" destId="{62D46E7E-0014-49EE-863E-EC5A5963BFB0}" srcOrd="1" destOrd="0" parTransId="{C74FF529-A714-4DA9-8B4A-AD4BA96D41E6}" sibTransId="{EAE96305-7740-48CC-B521-544F1A804336}"/>
    <dgm:cxn modelId="{B0A98D1A-1755-4E69-A59A-B63005A0CB12}" type="presParOf" srcId="{1F284967-2EBF-4912-B0E1-18432857455E}" destId="{118C6415-7695-4612-B2F4-4B5416AF9847}" srcOrd="0" destOrd="0" presId="urn:microsoft.com/office/officeart/2018/2/layout/IconLabelList"/>
    <dgm:cxn modelId="{7302F0B2-6927-449E-BA5C-C8FFE82A7F8F}" type="presParOf" srcId="{118C6415-7695-4612-B2F4-4B5416AF9847}" destId="{C1DB2AAB-1293-46BA-8C85-93734B190C5A}" srcOrd="0" destOrd="0" presId="urn:microsoft.com/office/officeart/2018/2/layout/IconLabelList"/>
    <dgm:cxn modelId="{E4CA8FDF-1DD9-4406-ACF3-3C391E0B7A28}" type="presParOf" srcId="{118C6415-7695-4612-B2F4-4B5416AF9847}" destId="{F652BB5B-1C7B-472D-B9BE-D20816D592F0}" srcOrd="1" destOrd="0" presId="urn:microsoft.com/office/officeart/2018/2/layout/IconLabelList"/>
    <dgm:cxn modelId="{D4A2D208-F853-4530-878E-FD13F58D2B7F}" type="presParOf" srcId="{118C6415-7695-4612-B2F4-4B5416AF9847}" destId="{F2A53F15-2E59-4F49-802F-ADAE5B873959}" srcOrd="2" destOrd="0" presId="urn:microsoft.com/office/officeart/2018/2/layout/IconLabelList"/>
    <dgm:cxn modelId="{33695B18-23C8-4E44-83B6-64642E80FA17}" type="presParOf" srcId="{1F284967-2EBF-4912-B0E1-18432857455E}" destId="{3C8EEBFA-E0C2-4DC9-85B0-ED35ABFB48D1}" srcOrd="1" destOrd="0" presId="urn:microsoft.com/office/officeart/2018/2/layout/IconLabelList"/>
    <dgm:cxn modelId="{2C702576-53ED-4F17-92ED-EEF557E3EEAB}" type="presParOf" srcId="{1F284967-2EBF-4912-B0E1-18432857455E}" destId="{E7706AAE-28FE-42E6-B9BD-C330F691284B}" srcOrd="2" destOrd="0" presId="urn:microsoft.com/office/officeart/2018/2/layout/IconLabelList"/>
    <dgm:cxn modelId="{4E6BA774-A2B7-4B34-A19A-93471D297B10}" type="presParOf" srcId="{E7706AAE-28FE-42E6-B9BD-C330F691284B}" destId="{18D43E2F-FF6F-45F3-A237-151A5CFAA5EF}" srcOrd="0" destOrd="0" presId="urn:microsoft.com/office/officeart/2018/2/layout/IconLabelList"/>
    <dgm:cxn modelId="{3EB73606-CEF0-4116-B538-D4CA1A583E5F}" type="presParOf" srcId="{E7706AAE-28FE-42E6-B9BD-C330F691284B}" destId="{130C5513-D1F8-48EF-A515-393B65039A52}" srcOrd="1" destOrd="0" presId="urn:microsoft.com/office/officeart/2018/2/layout/IconLabelList"/>
    <dgm:cxn modelId="{BE5803B9-B24C-4B25-B64F-08B68DB8EDBF}" type="presParOf" srcId="{E7706AAE-28FE-42E6-B9BD-C330F691284B}" destId="{FC7ECC20-A182-4F84-BADE-55FE059FC766}" srcOrd="2" destOrd="0" presId="urn:microsoft.com/office/officeart/2018/2/layout/IconLabelList"/>
    <dgm:cxn modelId="{03702713-F5FF-4BC1-BB61-A3D1BBD14309}" type="presParOf" srcId="{1F284967-2EBF-4912-B0E1-18432857455E}" destId="{C7229F1E-EB55-4A40-A45B-BB3ADB6559E8}" srcOrd="3" destOrd="0" presId="urn:microsoft.com/office/officeart/2018/2/layout/IconLabelList"/>
    <dgm:cxn modelId="{70CBFFAB-94FD-4E47-AF23-487BFFDD49A4}" type="presParOf" srcId="{1F284967-2EBF-4912-B0E1-18432857455E}" destId="{7EE0166F-DE66-46A1-B8AB-3E28CAD0DFB2}" srcOrd="4" destOrd="0" presId="urn:microsoft.com/office/officeart/2018/2/layout/IconLabelList"/>
    <dgm:cxn modelId="{DF33FF71-0452-4E2B-A650-71DA2D270C89}" type="presParOf" srcId="{7EE0166F-DE66-46A1-B8AB-3E28CAD0DFB2}" destId="{8019D465-C538-4755-B739-CF8B4945BC48}" srcOrd="0" destOrd="0" presId="urn:microsoft.com/office/officeart/2018/2/layout/IconLabelList"/>
    <dgm:cxn modelId="{A34D2BE4-45BF-4A29-9EC0-B010151667A5}" type="presParOf" srcId="{7EE0166F-DE66-46A1-B8AB-3E28CAD0DFB2}" destId="{CD38876C-2E7A-4F18-B617-55C471288B9B}" srcOrd="1" destOrd="0" presId="urn:microsoft.com/office/officeart/2018/2/layout/IconLabelList"/>
    <dgm:cxn modelId="{6D959E9B-1E57-46C5-9FBD-8643EBC8C0C6}" type="presParOf" srcId="{7EE0166F-DE66-46A1-B8AB-3E28CAD0DFB2}" destId="{9F8780A3-F63B-49C8-999F-5AA85C9F4FAC}" srcOrd="2" destOrd="0" presId="urn:microsoft.com/office/officeart/2018/2/layout/IconLabelList"/>
    <dgm:cxn modelId="{4DF6E65D-9C6E-489F-BCA8-750453FBDA42}" type="presParOf" srcId="{1F284967-2EBF-4912-B0E1-18432857455E}" destId="{BB1DFE24-81A5-4ADF-B1FB-6E17DCAA6509}" srcOrd="5" destOrd="0" presId="urn:microsoft.com/office/officeart/2018/2/layout/IconLabelList"/>
    <dgm:cxn modelId="{87EDC9D8-B0CC-4277-AE9D-D9BF3C7DFA69}" type="presParOf" srcId="{1F284967-2EBF-4912-B0E1-18432857455E}" destId="{D777C4A8-A043-4091-9354-6A6606E74497}" srcOrd="6" destOrd="0" presId="urn:microsoft.com/office/officeart/2018/2/layout/IconLabelList"/>
    <dgm:cxn modelId="{5904F0CE-D12F-4B35-B265-B3B81A583186}" type="presParOf" srcId="{D777C4A8-A043-4091-9354-6A6606E74497}" destId="{15FD7255-066C-432A-B5E4-5AC012E4F841}" srcOrd="0" destOrd="0" presId="urn:microsoft.com/office/officeart/2018/2/layout/IconLabelList"/>
    <dgm:cxn modelId="{DC576F23-69F3-4BB3-8EAE-F2D7D2322A02}" type="presParOf" srcId="{D777C4A8-A043-4091-9354-6A6606E74497}" destId="{DBEA64C2-2A08-493A-A001-FBD5CF9E1635}" srcOrd="1" destOrd="0" presId="urn:microsoft.com/office/officeart/2018/2/layout/IconLabelList"/>
    <dgm:cxn modelId="{5A089F92-782C-4A91-B40C-9DA562DE7CA7}" type="presParOf" srcId="{D777C4A8-A043-4091-9354-6A6606E74497}" destId="{EBBA3CD0-7A4E-48B5-892F-F2A450B613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CDE71D-3CB7-44FA-94FE-8ED0D1B6060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0ABE33F-D2C8-4FF5-866C-6B2793D3B545}">
      <dgm:prSet/>
      <dgm:spPr/>
      <dgm:t>
        <a:bodyPr/>
        <a:lstStyle/>
        <a:p>
          <a:r>
            <a:rPr lang="en-US" b="0" i="0"/>
            <a:t>Conduct a thorough analysis of lending rates' impact on housing prices, considering historical trends and current market conditions.</a:t>
          </a:r>
          <a:endParaRPr lang="en-US"/>
        </a:p>
      </dgm:t>
    </dgm:pt>
    <dgm:pt modelId="{041C200B-F77D-408E-8089-D2FFC961AC5D}" type="parTrans" cxnId="{B2F574B9-9D37-4F9C-9D3B-C180DF1DBF47}">
      <dgm:prSet/>
      <dgm:spPr/>
      <dgm:t>
        <a:bodyPr/>
        <a:lstStyle/>
        <a:p>
          <a:endParaRPr lang="en-US"/>
        </a:p>
      </dgm:t>
    </dgm:pt>
    <dgm:pt modelId="{EA4D3064-A5E8-4550-8F4A-66499FB7CD00}" type="sibTrans" cxnId="{B2F574B9-9D37-4F9C-9D3B-C180DF1DBF47}">
      <dgm:prSet/>
      <dgm:spPr/>
      <dgm:t>
        <a:bodyPr/>
        <a:lstStyle/>
        <a:p>
          <a:endParaRPr lang="en-US"/>
        </a:p>
      </dgm:t>
    </dgm:pt>
    <dgm:pt modelId="{D36469E1-8792-47D9-AF22-24B542171A0F}">
      <dgm:prSet/>
      <dgm:spPr/>
      <dgm:t>
        <a:bodyPr/>
        <a:lstStyle/>
        <a:p>
          <a:r>
            <a:rPr lang="en-US" b="0" i="0"/>
            <a:t>Incorporate lending rates as a significant feature in the predictive models to capture their influence on housing prices accurately.</a:t>
          </a:r>
          <a:endParaRPr lang="en-US"/>
        </a:p>
      </dgm:t>
    </dgm:pt>
    <dgm:pt modelId="{8428812E-015E-4145-879C-D5EF2D99D195}" type="parTrans" cxnId="{B9D3737C-51BA-4921-8FE6-E0B129DB58E7}">
      <dgm:prSet/>
      <dgm:spPr/>
      <dgm:t>
        <a:bodyPr/>
        <a:lstStyle/>
        <a:p>
          <a:endParaRPr lang="en-US"/>
        </a:p>
      </dgm:t>
    </dgm:pt>
    <dgm:pt modelId="{A3398568-278F-44E2-AB23-80C9D52C25A2}" type="sibTrans" cxnId="{B9D3737C-51BA-4921-8FE6-E0B129DB58E7}">
      <dgm:prSet/>
      <dgm:spPr/>
      <dgm:t>
        <a:bodyPr/>
        <a:lstStyle/>
        <a:p>
          <a:endParaRPr lang="en-US"/>
        </a:p>
      </dgm:t>
    </dgm:pt>
    <dgm:pt modelId="{90599C65-996B-4BAB-A24E-D5F999D5C116}">
      <dgm:prSet/>
      <dgm:spPr/>
      <dgm:t>
        <a:bodyPr/>
        <a:lstStyle/>
        <a:p>
          <a:r>
            <a:rPr lang="en-US" b="0" i="0"/>
            <a:t>Fine-tune model hyperparameters specifically to account for the sensitivity of housing prices to changes in lending rates, optimizing predictive accuracy.</a:t>
          </a:r>
          <a:endParaRPr lang="en-US"/>
        </a:p>
      </dgm:t>
    </dgm:pt>
    <dgm:pt modelId="{3B9C398B-07D0-49DB-87DF-A7ECEBA662DC}" type="parTrans" cxnId="{6A65DBCB-35BB-4810-B321-2071B9DA9D94}">
      <dgm:prSet/>
      <dgm:spPr/>
      <dgm:t>
        <a:bodyPr/>
        <a:lstStyle/>
        <a:p>
          <a:endParaRPr lang="en-US"/>
        </a:p>
      </dgm:t>
    </dgm:pt>
    <dgm:pt modelId="{772FA75D-AA7C-4001-8481-4DD766C900E4}" type="sibTrans" cxnId="{6A65DBCB-35BB-4810-B321-2071B9DA9D94}">
      <dgm:prSet/>
      <dgm:spPr/>
      <dgm:t>
        <a:bodyPr/>
        <a:lstStyle/>
        <a:p>
          <a:endParaRPr lang="en-US"/>
        </a:p>
      </dgm:t>
    </dgm:pt>
    <dgm:pt modelId="{ED5010E4-37AE-41EE-ABD4-44957715263C}">
      <dgm:prSet/>
      <dgm:spPr/>
      <dgm:t>
        <a:bodyPr/>
        <a:lstStyle/>
        <a:p>
          <a:r>
            <a:rPr lang="en-US" b="0" i="0"/>
            <a:t>Explore ensemble models, such as blending lending rate-sensitive models with others, to leverage the strengths of various algorithms effectively.</a:t>
          </a:r>
          <a:endParaRPr lang="en-US"/>
        </a:p>
      </dgm:t>
    </dgm:pt>
    <dgm:pt modelId="{7A85CB0C-835E-40D0-9AFE-7C12414C0AED}" type="parTrans" cxnId="{0A0FA455-918C-4734-B5EC-BF35AA708083}">
      <dgm:prSet/>
      <dgm:spPr/>
      <dgm:t>
        <a:bodyPr/>
        <a:lstStyle/>
        <a:p>
          <a:endParaRPr lang="en-US"/>
        </a:p>
      </dgm:t>
    </dgm:pt>
    <dgm:pt modelId="{E4A9A451-2BDD-445F-88CE-FB873F186F9C}" type="sibTrans" cxnId="{0A0FA455-918C-4734-B5EC-BF35AA708083}">
      <dgm:prSet/>
      <dgm:spPr/>
      <dgm:t>
        <a:bodyPr/>
        <a:lstStyle/>
        <a:p>
          <a:endParaRPr lang="en-US"/>
        </a:p>
      </dgm:t>
    </dgm:pt>
    <dgm:pt modelId="{9F1FE304-5321-44E7-A533-7F4D6F4434B7}">
      <dgm:prSet/>
      <dgm:spPr/>
      <dgm:t>
        <a:bodyPr/>
        <a:lstStyle/>
        <a:p>
          <a:r>
            <a:rPr lang="en-US" b="0" i="0"/>
            <a:t>Enhance the interactive dashboard by integrating lending rate data visualization tools, allowing users to understand the correlation between lending rates and housing prices and make informed decisions.</a:t>
          </a:r>
          <a:endParaRPr lang="en-US"/>
        </a:p>
      </dgm:t>
    </dgm:pt>
    <dgm:pt modelId="{FEB2A7EF-4927-4065-8AAC-04D03079885C}" type="parTrans" cxnId="{B036D3B5-CD9C-461D-8732-FF6F662ADC3E}">
      <dgm:prSet/>
      <dgm:spPr/>
      <dgm:t>
        <a:bodyPr/>
        <a:lstStyle/>
        <a:p>
          <a:endParaRPr lang="en-US"/>
        </a:p>
      </dgm:t>
    </dgm:pt>
    <dgm:pt modelId="{55A15E3B-6A8E-4778-80F1-40C540630545}" type="sibTrans" cxnId="{B036D3B5-CD9C-461D-8732-FF6F662ADC3E}">
      <dgm:prSet/>
      <dgm:spPr/>
      <dgm:t>
        <a:bodyPr/>
        <a:lstStyle/>
        <a:p>
          <a:endParaRPr lang="en-US"/>
        </a:p>
      </dgm:t>
    </dgm:pt>
    <dgm:pt modelId="{D7CEF31F-3B56-433C-BADA-294FD9DA28B9}" type="pres">
      <dgm:prSet presAssocID="{C1CDE71D-3CB7-44FA-94FE-8ED0D1B60607}" presName="root" presStyleCnt="0">
        <dgm:presLayoutVars>
          <dgm:dir/>
          <dgm:resizeHandles val="exact"/>
        </dgm:presLayoutVars>
      </dgm:prSet>
      <dgm:spPr/>
    </dgm:pt>
    <dgm:pt modelId="{C9DD2BA8-4CAF-451F-AA0A-6965D0CFDF3F}" type="pres">
      <dgm:prSet presAssocID="{C1CDE71D-3CB7-44FA-94FE-8ED0D1B60607}" presName="container" presStyleCnt="0">
        <dgm:presLayoutVars>
          <dgm:dir/>
          <dgm:resizeHandles val="exact"/>
        </dgm:presLayoutVars>
      </dgm:prSet>
      <dgm:spPr/>
    </dgm:pt>
    <dgm:pt modelId="{0B1FB606-3009-42D1-9FCA-8DA635273530}" type="pres">
      <dgm:prSet presAssocID="{20ABE33F-D2C8-4FF5-866C-6B2793D3B545}" presName="compNode" presStyleCnt="0"/>
      <dgm:spPr/>
    </dgm:pt>
    <dgm:pt modelId="{75EF4035-4E7F-4AF1-A68D-E5172A83F93A}" type="pres">
      <dgm:prSet presAssocID="{20ABE33F-D2C8-4FF5-866C-6B2793D3B545}" presName="iconBgRect" presStyleLbl="bgShp" presStyleIdx="0" presStyleCnt="5"/>
      <dgm:spPr/>
    </dgm:pt>
    <dgm:pt modelId="{D0406FD0-F6FA-46D5-A2FB-E39904FF89CD}" type="pres">
      <dgm:prSet presAssocID="{20ABE33F-D2C8-4FF5-866C-6B2793D3B5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7FAE699-BACF-407E-ADFA-1E311BCB9C1D}" type="pres">
      <dgm:prSet presAssocID="{20ABE33F-D2C8-4FF5-866C-6B2793D3B545}" presName="spaceRect" presStyleCnt="0"/>
      <dgm:spPr/>
    </dgm:pt>
    <dgm:pt modelId="{C7A02BDF-827E-482C-AF70-B5F9576DFD27}" type="pres">
      <dgm:prSet presAssocID="{20ABE33F-D2C8-4FF5-866C-6B2793D3B545}" presName="textRect" presStyleLbl="revTx" presStyleIdx="0" presStyleCnt="5">
        <dgm:presLayoutVars>
          <dgm:chMax val="1"/>
          <dgm:chPref val="1"/>
        </dgm:presLayoutVars>
      </dgm:prSet>
      <dgm:spPr/>
    </dgm:pt>
    <dgm:pt modelId="{1407550E-F7AE-425C-AC2C-B5C72905F8D8}" type="pres">
      <dgm:prSet presAssocID="{EA4D3064-A5E8-4550-8F4A-66499FB7CD00}" presName="sibTrans" presStyleLbl="sibTrans2D1" presStyleIdx="0" presStyleCnt="0"/>
      <dgm:spPr/>
    </dgm:pt>
    <dgm:pt modelId="{42EFC249-CA8F-40FB-B697-CBF7289CFA17}" type="pres">
      <dgm:prSet presAssocID="{D36469E1-8792-47D9-AF22-24B542171A0F}" presName="compNode" presStyleCnt="0"/>
      <dgm:spPr/>
    </dgm:pt>
    <dgm:pt modelId="{67DA411B-1043-4ABE-94E3-B838BEEDF808}" type="pres">
      <dgm:prSet presAssocID="{D36469E1-8792-47D9-AF22-24B542171A0F}" presName="iconBgRect" presStyleLbl="bgShp" presStyleIdx="1" presStyleCnt="5"/>
      <dgm:spPr/>
    </dgm:pt>
    <dgm:pt modelId="{E47367E6-B208-4812-82AE-A8B99E44455B}" type="pres">
      <dgm:prSet presAssocID="{D36469E1-8792-47D9-AF22-24B542171A0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C8643B7-C49A-4369-9131-484A3E7C2B91}" type="pres">
      <dgm:prSet presAssocID="{D36469E1-8792-47D9-AF22-24B542171A0F}" presName="spaceRect" presStyleCnt="0"/>
      <dgm:spPr/>
    </dgm:pt>
    <dgm:pt modelId="{D4975813-61AA-4238-946D-7DD69D506BC5}" type="pres">
      <dgm:prSet presAssocID="{D36469E1-8792-47D9-AF22-24B542171A0F}" presName="textRect" presStyleLbl="revTx" presStyleIdx="1" presStyleCnt="5">
        <dgm:presLayoutVars>
          <dgm:chMax val="1"/>
          <dgm:chPref val="1"/>
        </dgm:presLayoutVars>
      </dgm:prSet>
      <dgm:spPr/>
    </dgm:pt>
    <dgm:pt modelId="{A9FBBB70-12F9-41B6-BE87-BB74D8F773F9}" type="pres">
      <dgm:prSet presAssocID="{A3398568-278F-44E2-AB23-80C9D52C25A2}" presName="sibTrans" presStyleLbl="sibTrans2D1" presStyleIdx="0" presStyleCnt="0"/>
      <dgm:spPr/>
    </dgm:pt>
    <dgm:pt modelId="{513DD002-7822-49E8-9287-0B186DE27CDA}" type="pres">
      <dgm:prSet presAssocID="{90599C65-996B-4BAB-A24E-D5F999D5C116}" presName="compNode" presStyleCnt="0"/>
      <dgm:spPr/>
    </dgm:pt>
    <dgm:pt modelId="{A075485E-C963-4CA8-A1D8-0F09D478D58A}" type="pres">
      <dgm:prSet presAssocID="{90599C65-996B-4BAB-A24E-D5F999D5C116}" presName="iconBgRect" presStyleLbl="bgShp" presStyleIdx="2" presStyleCnt="5"/>
      <dgm:spPr/>
    </dgm:pt>
    <dgm:pt modelId="{FE0DF795-410F-4F2E-B81B-15098AD48F1E}" type="pres">
      <dgm:prSet presAssocID="{90599C65-996B-4BAB-A24E-D5F999D5C11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EA5128AD-4EE6-4529-AD38-3A6C0024FDDA}" type="pres">
      <dgm:prSet presAssocID="{90599C65-996B-4BAB-A24E-D5F999D5C116}" presName="spaceRect" presStyleCnt="0"/>
      <dgm:spPr/>
    </dgm:pt>
    <dgm:pt modelId="{5D0F2FED-57A1-4457-B180-06E880FA9BDA}" type="pres">
      <dgm:prSet presAssocID="{90599C65-996B-4BAB-A24E-D5F999D5C116}" presName="textRect" presStyleLbl="revTx" presStyleIdx="2" presStyleCnt="5">
        <dgm:presLayoutVars>
          <dgm:chMax val="1"/>
          <dgm:chPref val="1"/>
        </dgm:presLayoutVars>
      </dgm:prSet>
      <dgm:spPr/>
    </dgm:pt>
    <dgm:pt modelId="{298EB60B-BA28-4B33-AEDF-C537F74933A0}" type="pres">
      <dgm:prSet presAssocID="{772FA75D-AA7C-4001-8481-4DD766C900E4}" presName="sibTrans" presStyleLbl="sibTrans2D1" presStyleIdx="0" presStyleCnt="0"/>
      <dgm:spPr/>
    </dgm:pt>
    <dgm:pt modelId="{56D92E3C-C19B-449F-BDB2-0495FF84BF15}" type="pres">
      <dgm:prSet presAssocID="{ED5010E4-37AE-41EE-ABD4-44957715263C}" presName="compNode" presStyleCnt="0"/>
      <dgm:spPr/>
    </dgm:pt>
    <dgm:pt modelId="{18DB1123-A1BD-429B-AAA6-63B245C47453}" type="pres">
      <dgm:prSet presAssocID="{ED5010E4-37AE-41EE-ABD4-44957715263C}" presName="iconBgRect" presStyleLbl="bgShp" presStyleIdx="3" presStyleCnt="5"/>
      <dgm:spPr/>
    </dgm:pt>
    <dgm:pt modelId="{3CDDFBC7-A052-4F87-BE5E-E92F8C08CC17}" type="pres">
      <dgm:prSet presAssocID="{ED5010E4-37AE-41EE-ABD4-4495771526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90C6B5E-289B-43D4-A429-4E9E3C4150C8}" type="pres">
      <dgm:prSet presAssocID="{ED5010E4-37AE-41EE-ABD4-44957715263C}" presName="spaceRect" presStyleCnt="0"/>
      <dgm:spPr/>
    </dgm:pt>
    <dgm:pt modelId="{D1DBA273-8970-4209-BF98-C94E129C6CE1}" type="pres">
      <dgm:prSet presAssocID="{ED5010E4-37AE-41EE-ABD4-44957715263C}" presName="textRect" presStyleLbl="revTx" presStyleIdx="3" presStyleCnt="5">
        <dgm:presLayoutVars>
          <dgm:chMax val="1"/>
          <dgm:chPref val="1"/>
        </dgm:presLayoutVars>
      </dgm:prSet>
      <dgm:spPr/>
    </dgm:pt>
    <dgm:pt modelId="{72D51B81-F33F-4426-A0F2-BF3900434469}" type="pres">
      <dgm:prSet presAssocID="{E4A9A451-2BDD-445F-88CE-FB873F186F9C}" presName="sibTrans" presStyleLbl="sibTrans2D1" presStyleIdx="0" presStyleCnt="0"/>
      <dgm:spPr/>
    </dgm:pt>
    <dgm:pt modelId="{75D06EDA-5A23-4D7E-B092-3034A27B6638}" type="pres">
      <dgm:prSet presAssocID="{9F1FE304-5321-44E7-A533-7F4D6F4434B7}" presName="compNode" presStyleCnt="0"/>
      <dgm:spPr/>
    </dgm:pt>
    <dgm:pt modelId="{FD6A05A3-5E91-4525-818B-42A925249455}" type="pres">
      <dgm:prSet presAssocID="{9F1FE304-5321-44E7-A533-7F4D6F4434B7}" presName="iconBgRect" presStyleLbl="bgShp" presStyleIdx="4" presStyleCnt="5"/>
      <dgm:spPr/>
    </dgm:pt>
    <dgm:pt modelId="{4757C476-6291-437C-BC72-6F00BF314C52}" type="pres">
      <dgm:prSet presAssocID="{9F1FE304-5321-44E7-A533-7F4D6F4434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487DEE6-D450-471D-AC91-626F8617872B}" type="pres">
      <dgm:prSet presAssocID="{9F1FE304-5321-44E7-A533-7F4D6F4434B7}" presName="spaceRect" presStyleCnt="0"/>
      <dgm:spPr/>
    </dgm:pt>
    <dgm:pt modelId="{5F6D83BD-1041-4B69-8C8C-AA119B410CE4}" type="pres">
      <dgm:prSet presAssocID="{9F1FE304-5321-44E7-A533-7F4D6F4434B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3085702-DDB2-45F9-89F5-FE3F81E85737}" type="presOf" srcId="{ED5010E4-37AE-41EE-ABD4-44957715263C}" destId="{D1DBA273-8970-4209-BF98-C94E129C6CE1}" srcOrd="0" destOrd="0" presId="urn:microsoft.com/office/officeart/2018/2/layout/IconCircleList"/>
    <dgm:cxn modelId="{51B2B104-B93E-4B31-86A0-4AE797304C6F}" type="presOf" srcId="{20ABE33F-D2C8-4FF5-866C-6B2793D3B545}" destId="{C7A02BDF-827E-482C-AF70-B5F9576DFD27}" srcOrd="0" destOrd="0" presId="urn:microsoft.com/office/officeart/2018/2/layout/IconCircleList"/>
    <dgm:cxn modelId="{F6A6B118-E204-4B3D-ADE2-5C844DFA78A8}" type="presOf" srcId="{D36469E1-8792-47D9-AF22-24B542171A0F}" destId="{D4975813-61AA-4238-946D-7DD69D506BC5}" srcOrd="0" destOrd="0" presId="urn:microsoft.com/office/officeart/2018/2/layout/IconCircleList"/>
    <dgm:cxn modelId="{ECEAD430-9C0F-49A3-982B-DC711966076C}" type="presOf" srcId="{E4A9A451-2BDD-445F-88CE-FB873F186F9C}" destId="{72D51B81-F33F-4426-A0F2-BF3900434469}" srcOrd="0" destOrd="0" presId="urn:microsoft.com/office/officeart/2018/2/layout/IconCircleList"/>
    <dgm:cxn modelId="{66C1E837-3F93-4134-87B4-9951CE0493CD}" type="presOf" srcId="{A3398568-278F-44E2-AB23-80C9D52C25A2}" destId="{A9FBBB70-12F9-41B6-BE87-BB74D8F773F9}" srcOrd="0" destOrd="0" presId="urn:microsoft.com/office/officeart/2018/2/layout/IconCircleList"/>
    <dgm:cxn modelId="{F942D749-749B-493D-9647-9D3F94E64038}" type="presOf" srcId="{90599C65-996B-4BAB-A24E-D5F999D5C116}" destId="{5D0F2FED-57A1-4457-B180-06E880FA9BDA}" srcOrd="0" destOrd="0" presId="urn:microsoft.com/office/officeart/2018/2/layout/IconCircleList"/>
    <dgm:cxn modelId="{0A0FA455-918C-4734-B5EC-BF35AA708083}" srcId="{C1CDE71D-3CB7-44FA-94FE-8ED0D1B60607}" destId="{ED5010E4-37AE-41EE-ABD4-44957715263C}" srcOrd="3" destOrd="0" parTransId="{7A85CB0C-835E-40D0-9AFE-7C12414C0AED}" sibTransId="{E4A9A451-2BDD-445F-88CE-FB873F186F9C}"/>
    <dgm:cxn modelId="{B9D3737C-51BA-4921-8FE6-E0B129DB58E7}" srcId="{C1CDE71D-3CB7-44FA-94FE-8ED0D1B60607}" destId="{D36469E1-8792-47D9-AF22-24B542171A0F}" srcOrd="1" destOrd="0" parTransId="{8428812E-015E-4145-879C-D5EF2D99D195}" sibTransId="{A3398568-278F-44E2-AB23-80C9D52C25A2}"/>
    <dgm:cxn modelId="{018443B3-00D5-4975-BD7E-16700D706A8F}" type="presOf" srcId="{9F1FE304-5321-44E7-A533-7F4D6F4434B7}" destId="{5F6D83BD-1041-4B69-8C8C-AA119B410CE4}" srcOrd="0" destOrd="0" presId="urn:microsoft.com/office/officeart/2018/2/layout/IconCircleList"/>
    <dgm:cxn modelId="{7B0D04B5-363B-44D8-8DF3-133896CCF845}" type="presOf" srcId="{C1CDE71D-3CB7-44FA-94FE-8ED0D1B60607}" destId="{D7CEF31F-3B56-433C-BADA-294FD9DA28B9}" srcOrd="0" destOrd="0" presId="urn:microsoft.com/office/officeart/2018/2/layout/IconCircleList"/>
    <dgm:cxn modelId="{B036D3B5-CD9C-461D-8732-FF6F662ADC3E}" srcId="{C1CDE71D-3CB7-44FA-94FE-8ED0D1B60607}" destId="{9F1FE304-5321-44E7-A533-7F4D6F4434B7}" srcOrd="4" destOrd="0" parTransId="{FEB2A7EF-4927-4065-8AAC-04D03079885C}" sibTransId="{55A15E3B-6A8E-4778-80F1-40C540630545}"/>
    <dgm:cxn modelId="{B2F574B9-9D37-4F9C-9D3B-C180DF1DBF47}" srcId="{C1CDE71D-3CB7-44FA-94FE-8ED0D1B60607}" destId="{20ABE33F-D2C8-4FF5-866C-6B2793D3B545}" srcOrd="0" destOrd="0" parTransId="{041C200B-F77D-408E-8089-D2FFC961AC5D}" sibTransId="{EA4D3064-A5E8-4550-8F4A-66499FB7CD00}"/>
    <dgm:cxn modelId="{52A59AC1-631D-442F-B245-3C439ACC6CD3}" type="presOf" srcId="{772FA75D-AA7C-4001-8481-4DD766C900E4}" destId="{298EB60B-BA28-4B33-AEDF-C537F74933A0}" srcOrd="0" destOrd="0" presId="urn:microsoft.com/office/officeart/2018/2/layout/IconCircleList"/>
    <dgm:cxn modelId="{6A65DBCB-35BB-4810-B321-2071B9DA9D94}" srcId="{C1CDE71D-3CB7-44FA-94FE-8ED0D1B60607}" destId="{90599C65-996B-4BAB-A24E-D5F999D5C116}" srcOrd="2" destOrd="0" parTransId="{3B9C398B-07D0-49DB-87DF-A7ECEBA662DC}" sibTransId="{772FA75D-AA7C-4001-8481-4DD766C900E4}"/>
    <dgm:cxn modelId="{E60790EC-C3F0-4E29-AB40-1634934AB7AE}" type="presOf" srcId="{EA4D3064-A5E8-4550-8F4A-66499FB7CD00}" destId="{1407550E-F7AE-425C-AC2C-B5C72905F8D8}" srcOrd="0" destOrd="0" presId="urn:microsoft.com/office/officeart/2018/2/layout/IconCircleList"/>
    <dgm:cxn modelId="{56DA6225-6A3B-40A6-8347-50C6B0715404}" type="presParOf" srcId="{D7CEF31F-3B56-433C-BADA-294FD9DA28B9}" destId="{C9DD2BA8-4CAF-451F-AA0A-6965D0CFDF3F}" srcOrd="0" destOrd="0" presId="urn:microsoft.com/office/officeart/2018/2/layout/IconCircleList"/>
    <dgm:cxn modelId="{082C3E7A-CFA0-42F8-B90A-5A38A07A5C49}" type="presParOf" srcId="{C9DD2BA8-4CAF-451F-AA0A-6965D0CFDF3F}" destId="{0B1FB606-3009-42D1-9FCA-8DA635273530}" srcOrd="0" destOrd="0" presId="urn:microsoft.com/office/officeart/2018/2/layout/IconCircleList"/>
    <dgm:cxn modelId="{0EFC5D12-EE33-4F04-AC02-55C334AF7ECB}" type="presParOf" srcId="{0B1FB606-3009-42D1-9FCA-8DA635273530}" destId="{75EF4035-4E7F-4AF1-A68D-E5172A83F93A}" srcOrd="0" destOrd="0" presId="urn:microsoft.com/office/officeart/2018/2/layout/IconCircleList"/>
    <dgm:cxn modelId="{BC2DDB92-2BBA-4832-AAC1-69FDB198DED0}" type="presParOf" srcId="{0B1FB606-3009-42D1-9FCA-8DA635273530}" destId="{D0406FD0-F6FA-46D5-A2FB-E39904FF89CD}" srcOrd="1" destOrd="0" presId="urn:microsoft.com/office/officeart/2018/2/layout/IconCircleList"/>
    <dgm:cxn modelId="{1E81D1AF-A6C2-42D6-8214-B50A817B6714}" type="presParOf" srcId="{0B1FB606-3009-42D1-9FCA-8DA635273530}" destId="{E7FAE699-BACF-407E-ADFA-1E311BCB9C1D}" srcOrd="2" destOrd="0" presId="urn:microsoft.com/office/officeart/2018/2/layout/IconCircleList"/>
    <dgm:cxn modelId="{CD605CAE-7130-4F6A-85A1-E7051D96506A}" type="presParOf" srcId="{0B1FB606-3009-42D1-9FCA-8DA635273530}" destId="{C7A02BDF-827E-482C-AF70-B5F9576DFD27}" srcOrd="3" destOrd="0" presId="urn:microsoft.com/office/officeart/2018/2/layout/IconCircleList"/>
    <dgm:cxn modelId="{81C6EC6C-5B88-4B58-BD91-739D3A28865C}" type="presParOf" srcId="{C9DD2BA8-4CAF-451F-AA0A-6965D0CFDF3F}" destId="{1407550E-F7AE-425C-AC2C-B5C72905F8D8}" srcOrd="1" destOrd="0" presId="urn:microsoft.com/office/officeart/2018/2/layout/IconCircleList"/>
    <dgm:cxn modelId="{4B96020D-46A6-4896-958C-D863238FD7B7}" type="presParOf" srcId="{C9DD2BA8-4CAF-451F-AA0A-6965D0CFDF3F}" destId="{42EFC249-CA8F-40FB-B697-CBF7289CFA17}" srcOrd="2" destOrd="0" presId="urn:microsoft.com/office/officeart/2018/2/layout/IconCircleList"/>
    <dgm:cxn modelId="{41818F5E-1D28-43A9-89D4-4A83ED298665}" type="presParOf" srcId="{42EFC249-CA8F-40FB-B697-CBF7289CFA17}" destId="{67DA411B-1043-4ABE-94E3-B838BEEDF808}" srcOrd="0" destOrd="0" presId="urn:microsoft.com/office/officeart/2018/2/layout/IconCircleList"/>
    <dgm:cxn modelId="{11196F12-2A45-4B73-899F-EF0023505936}" type="presParOf" srcId="{42EFC249-CA8F-40FB-B697-CBF7289CFA17}" destId="{E47367E6-B208-4812-82AE-A8B99E44455B}" srcOrd="1" destOrd="0" presId="urn:microsoft.com/office/officeart/2018/2/layout/IconCircleList"/>
    <dgm:cxn modelId="{7808B3CD-A480-44AE-97AA-1FDF7E1EC9C3}" type="presParOf" srcId="{42EFC249-CA8F-40FB-B697-CBF7289CFA17}" destId="{6C8643B7-C49A-4369-9131-484A3E7C2B91}" srcOrd="2" destOrd="0" presId="urn:microsoft.com/office/officeart/2018/2/layout/IconCircleList"/>
    <dgm:cxn modelId="{9AA1A6DC-A06C-4A6E-8099-1AF89DEFE10E}" type="presParOf" srcId="{42EFC249-CA8F-40FB-B697-CBF7289CFA17}" destId="{D4975813-61AA-4238-946D-7DD69D506BC5}" srcOrd="3" destOrd="0" presId="urn:microsoft.com/office/officeart/2018/2/layout/IconCircleList"/>
    <dgm:cxn modelId="{3C522AEB-E8E8-4AEE-9693-04AA65B83D8E}" type="presParOf" srcId="{C9DD2BA8-4CAF-451F-AA0A-6965D0CFDF3F}" destId="{A9FBBB70-12F9-41B6-BE87-BB74D8F773F9}" srcOrd="3" destOrd="0" presId="urn:microsoft.com/office/officeart/2018/2/layout/IconCircleList"/>
    <dgm:cxn modelId="{5F34A3D9-C3FD-4A5F-B97D-EA9AD10F3859}" type="presParOf" srcId="{C9DD2BA8-4CAF-451F-AA0A-6965D0CFDF3F}" destId="{513DD002-7822-49E8-9287-0B186DE27CDA}" srcOrd="4" destOrd="0" presId="urn:microsoft.com/office/officeart/2018/2/layout/IconCircleList"/>
    <dgm:cxn modelId="{325B4A00-37C0-4C0D-9E1D-E168E699B90E}" type="presParOf" srcId="{513DD002-7822-49E8-9287-0B186DE27CDA}" destId="{A075485E-C963-4CA8-A1D8-0F09D478D58A}" srcOrd="0" destOrd="0" presId="urn:microsoft.com/office/officeart/2018/2/layout/IconCircleList"/>
    <dgm:cxn modelId="{49514AF9-2CE3-420B-A15E-D3DC2E18386A}" type="presParOf" srcId="{513DD002-7822-49E8-9287-0B186DE27CDA}" destId="{FE0DF795-410F-4F2E-B81B-15098AD48F1E}" srcOrd="1" destOrd="0" presId="urn:microsoft.com/office/officeart/2018/2/layout/IconCircleList"/>
    <dgm:cxn modelId="{7D66F7C5-C52B-4D2D-8996-E4CA1007400D}" type="presParOf" srcId="{513DD002-7822-49E8-9287-0B186DE27CDA}" destId="{EA5128AD-4EE6-4529-AD38-3A6C0024FDDA}" srcOrd="2" destOrd="0" presId="urn:microsoft.com/office/officeart/2018/2/layout/IconCircleList"/>
    <dgm:cxn modelId="{CD87FB17-A6B2-4319-B109-A051838BE77B}" type="presParOf" srcId="{513DD002-7822-49E8-9287-0B186DE27CDA}" destId="{5D0F2FED-57A1-4457-B180-06E880FA9BDA}" srcOrd="3" destOrd="0" presId="urn:microsoft.com/office/officeart/2018/2/layout/IconCircleList"/>
    <dgm:cxn modelId="{4C5CD98B-7B02-4DAC-A7D0-A737547F9255}" type="presParOf" srcId="{C9DD2BA8-4CAF-451F-AA0A-6965D0CFDF3F}" destId="{298EB60B-BA28-4B33-AEDF-C537F74933A0}" srcOrd="5" destOrd="0" presId="urn:microsoft.com/office/officeart/2018/2/layout/IconCircleList"/>
    <dgm:cxn modelId="{42EF71E5-C830-4824-8ADC-4C01316B3D36}" type="presParOf" srcId="{C9DD2BA8-4CAF-451F-AA0A-6965D0CFDF3F}" destId="{56D92E3C-C19B-449F-BDB2-0495FF84BF15}" srcOrd="6" destOrd="0" presId="urn:microsoft.com/office/officeart/2018/2/layout/IconCircleList"/>
    <dgm:cxn modelId="{88664EAB-359C-463F-8227-5032C31276F8}" type="presParOf" srcId="{56D92E3C-C19B-449F-BDB2-0495FF84BF15}" destId="{18DB1123-A1BD-429B-AAA6-63B245C47453}" srcOrd="0" destOrd="0" presId="urn:microsoft.com/office/officeart/2018/2/layout/IconCircleList"/>
    <dgm:cxn modelId="{5397A026-7595-4BEC-B12B-064DEDA71D2E}" type="presParOf" srcId="{56D92E3C-C19B-449F-BDB2-0495FF84BF15}" destId="{3CDDFBC7-A052-4F87-BE5E-E92F8C08CC17}" srcOrd="1" destOrd="0" presId="urn:microsoft.com/office/officeart/2018/2/layout/IconCircleList"/>
    <dgm:cxn modelId="{E8967397-2B73-49AB-8068-0CA638D13ED3}" type="presParOf" srcId="{56D92E3C-C19B-449F-BDB2-0495FF84BF15}" destId="{D90C6B5E-289B-43D4-A429-4E9E3C4150C8}" srcOrd="2" destOrd="0" presId="urn:microsoft.com/office/officeart/2018/2/layout/IconCircleList"/>
    <dgm:cxn modelId="{FFB6D4A3-D995-432D-9A7A-EF221CB410E2}" type="presParOf" srcId="{56D92E3C-C19B-449F-BDB2-0495FF84BF15}" destId="{D1DBA273-8970-4209-BF98-C94E129C6CE1}" srcOrd="3" destOrd="0" presId="urn:microsoft.com/office/officeart/2018/2/layout/IconCircleList"/>
    <dgm:cxn modelId="{7AF29754-A1E4-4C32-ADFF-B8991F356C71}" type="presParOf" srcId="{C9DD2BA8-4CAF-451F-AA0A-6965D0CFDF3F}" destId="{72D51B81-F33F-4426-A0F2-BF3900434469}" srcOrd="7" destOrd="0" presId="urn:microsoft.com/office/officeart/2018/2/layout/IconCircleList"/>
    <dgm:cxn modelId="{93DD2461-F758-4276-97A0-27FDC5D19F48}" type="presParOf" srcId="{C9DD2BA8-4CAF-451F-AA0A-6965D0CFDF3F}" destId="{75D06EDA-5A23-4D7E-B092-3034A27B6638}" srcOrd="8" destOrd="0" presId="urn:microsoft.com/office/officeart/2018/2/layout/IconCircleList"/>
    <dgm:cxn modelId="{1D2F5DBE-DCFA-4BA6-A4F3-A81B9FAC7E43}" type="presParOf" srcId="{75D06EDA-5A23-4D7E-B092-3034A27B6638}" destId="{FD6A05A3-5E91-4525-818B-42A925249455}" srcOrd="0" destOrd="0" presId="urn:microsoft.com/office/officeart/2018/2/layout/IconCircleList"/>
    <dgm:cxn modelId="{FC72C789-0E4E-43E5-9D11-1A4E72E8069D}" type="presParOf" srcId="{75D06EDA-5A23-4D7E-B092-3034A27B6638}" destId="{4757C476-6291-437C-BC72-6F00BF314C52}" srcOrd="1" destOrd="0" presId="urn:microsoft.com/office/officeart/2018/2/layout/IconCircleList"/>
    <dgm:cxn modelId="{B3E74BE2-0B09-420B-9F03-B10F4C88188F}" type="presParOf" srcId="{75D06EDA-5A23-4D7E-B092-3034A27B6638}" destId="{5487DEE6-D450-471D-AC91-626F8617872B}" srcOrd="2" destOrd="0" presId="urn:microsoft.com/office/officeart/2018/2/layout/IconCircleList"/>
    <dgm:cxn modelId="{C07EA1D2-32F9-4CC6-B1AE-C4EBD1C292A7}" type="presParOf" srcId="{75D06EDA-5A23-4D7E-B092-3034A27B6638}" destId="{5F6D83BD-1041-4B69-8C8C-AA119B410CE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2C8F82-954C-49A3-85CD-FEB3E825B9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F0356E17-2259-4F97-AA5E-26B5B10C9D30}">
      <dgm:prSet/>
      <dgm:spPr/>
      <dgm:t>
        <a:bodyPr/>
        <a:lstStyle/>
        <a:p>
          <a:pPr>
            <a:defRPr cap="all"/>
          </a:pPr>
          <a:r>
            <a:rPr lang="en-US" b="0" i="0"/>
            <a:t>Extensive analysis of King County residential sales has uncovered key determinants of property prices.</a:t>
          </a:r>
          <a:endParaRPr lang="en-US"/>
        </a:p>
      </dgm:t>
    </dgm:pt>
    <dgm:pt modelId="{DE139F48-A69A-4188-9F00-5F24C8782EE8}" type="parTrans" cxnId="{276F1074-49CA-4C8B-9695-05FE8506B14B}">
      <dgm:prSet/>
      <dgm:spPr/>
      <dgm:t>
        <a:bodyPr/>
        <a:lstStyle/>
        <a:p>
          <a:endParaRPr lang="en-US"/>
        </a:p>
      </dgm:t>
    </dgm:pt>
    <dgm:pt modelId="{CAC1AA06-6AB5-422D-A319-FD17EED555B4}" type="sibTrans" cxnId="{276F1074-49CA-4C8B-9695-05FE8506B14B}">
      <dgm:prSet/>
      <dgm:spPr/>
      <dgm:t>
        <a:bodyPr/>
        <a:lstStyle/>
        <a:p>
          <a:endParaRPr lang="en-US"/>
        </a:p>
      </dgm:t>
    </dgm:pt>
    <dgm:pt modelId="{D6B66DB6-F80F-4452-ACC1-7B7ABDB223E0}">
      <dgm:prSet/>
      <dgm:spPr/>
      <dgm:t>
        <a:bodyPr/>
        <a:lstStyle/>
        <a:p>
          <a:pPr>
            <a:defRPr cap="all"/>
          </a:pPr>
          <a:r>
            <a:rPr lang="en-US" b="0" i="0"/>
            <a:t>Leveraged a variety of machine learning models for precise price prediction and property categorization, each offering unique insights and challenges.</a:t>
          </a:r>
          <a:endParaRPr lang="en-US"/>
        </a:p>
      </dgm:t>
    </dgm:pt>
    <dgm:pt modelId="{241916E2-C662-4E88-BAB0-32615CFA0685}" type="parTrans" cxnId="{012A4FE3-7541-49D5-9127-41C252079213}">
      <dgm:prSet/>
      <dgm:spPr/>
      <dgm:t>
        <a:bodyPr/>
        <a:lstStyle/>
        <a:p>
          <a:endParaRPr lang="en-US"/>
        </a:p>
      </dgm:t>
    </dgm:pt>
    <dgm:pt modelId="{8973F57C-5931-4E31-9431-9BB926862CDC}" type="sibTrans" cxnId="{012A4FE3-7541-49D5-9127-41C252079213}">
      <dgm:prSet/>
      <dgm:spPr/>
      <dgm:t>
        <a:bodyPr/>
        <a:lstStyle/>
        <a:p>
          <a:endParaRPr lang="en-US"/>
        </a:p>
      </dgm:t>
    </dgm:pt>
    <dgm:pt modelId="{2CFCC2E3-3689-4230-9160-C8BF98BAA4C6}">
      <dgm:prSet/>
      <dgm:spPr/>
      <dgm:t>
        <a:bodyPr/>
        <a:lstStyle/>
        <a:p>
          <a:pPr>
            <a:defRPr cap="all"/>
          </a:pPr>
          <a:r>
            <a:rPr lang="en-US" b="0" i="0"/>
            <a:t>An integrated approach utilizing multiple models has provided a comprehensive understanding of the housing market.</a:t>
          </a:r>
          <a:endParaRPr lang="en-US"/>
        </a:p>
      </dgm:t>
    </dgm:pt>
    <dgm:pt modelId="{B97C6392-7478-405B-BF5A-B7108B949A2A}" type="parTrans" cxnId="{F21E8EAD-ACF8-47A3-8765-1454C09E85D2}">
      <dgm:prSet/>
      <dgm:spPr/>
      <dgm:t>
        <a:bodyPr/>
        <a:lstStyle/>
        <a:p>
          <a:endParaRPr lang="en-US"/>
        </a:p>
      </dgm:t>
    </dgm:pt>
    <dgm:pt modelId="{0DE5436A-0DF5-4CEA-82BE-50FC39211339}" type="sibTrans" cxnId="{F21E8EAD-ACF8-47A3-8765-1454C09E85D2}">
      <dgm:prSet/>
      <dgm:spPr/>
      <dgm:t>
        <a:bodyPr/>
        <a:lstStyle/>
        <a:p>
          <a:endParaRPr lang="en-US"/>
        </a:p>
      </dgm:t>
    </dgm:pt>
    <dgm:pt modelId="{4FA0A73F-EF5F-44B2-B427-55C5CACAD919}">
      <dgm:prSet/>
      <dgm:spPr/>
      <dgm:t>
        <a:bodyPr/>
        <a:lstStyle/>
        <a:p>
          <a:pPr>
            <a:defRPr cap="all"/>
          </a:pPr>
          <a:r>
            <a:rPr lang="en-US" b="0" i="0"/>
            <a:t>The interactive dashboard has emerged as a crucial tool for identifying and understanding market trends, facilitating informed decision-making.</a:t>
          </a:r>
          <a:endParaRPr lang="en-US"/>
        </a:p>
      </dgm:t>
    </dgm:pt>
    <dgm:pt modelId="{A1C0B2E0-3362-4D32-B93E-1FDE25F97E30}" type="parTrans" cxnId="{B01E8BEF-8B5B-4400-B392-AC6175AFBD38}">
      <dgm:prSet/>
      <dgm:spPr/>
      <dgm:t>
        <a:bodyPr/>
        <a:lstStyle/>
        <a:p>
          <a:endParaRPr lang="en-US"/>
        </a:p>
      </dgm:t>
    </dgm:pt>
    <dgm:pt modelId="{E4DFB52F-DB67-43C9-92E1-1E5375DC6F88}" type="sibTrans" cxnId="{B01E8BEF-8B5B-4400-B392-AC6175AFBD38}">
      <dgm:prSet/>
      <dgm:spPr/>
      <dgm:t>
        <a:bodyPr/>
        <a:lstStyle/>
        <a:p>
          <a:endParaRPr lang="en-US"/>
        </a:p>
      </dgm:t>
    </dgm:pt>
    <dgm:pt modelId="{34F76121-B7EA-47B2-AAA9-4533555CCE33}">
      <dgm:prSet/>
      <dgm:spPr/>
      <dgm:t>
        <a:bodyPr/>
        <a:lstStyle/>
        <a:p>
          <a:pPr>
            <a:defRPr cap="all"/>
          </a:pPr>
          <a:r>
            <a:rPr lang="en-US" b="0" i="0"/>
            <a:t>Future efforts will focus on fine-tuning models, exploring ensemble techniques, and integrating temporal and external data to enhance predictive accuracy and support dynamic market analysis.</a:t>
          </a:r>
          <a:endParaRPr lang="en-US"/>
        </a:p>
      </dgm:t>
    </dgm:pt>
    <dgm:pt modelId="{D2E1ED1F-9B44-4077-A9E1-62CB8698524C}" type="parTrans" cxnId="{48652C5C-BB3E-4E4C-AA17-5277C674EAF8}">
      <dgm:prSet/>
      <dgm:spPr/>
      <dgm:t>
        <a:bodyPr/>
        <a:lstStyle/>
        <a:p>
          <a:endParaRPr lang="en-US"/>
        </a:p>
      </dgm:t>
    </dgm:pt>
    <dgm:pt modelId="{68F4152A-B195-40D5-9978-36C749D9BFE6}" type="sibTrans" cxnId="{48652C5C-BB3E-4E4C-AA17-5277C674EAF8}">
      <dgm:prSet/>
      <dgm:spPr/>
      <dgm:t>
        <a:bodyPr/>
        <a:lstStyle/>
        <a:p>
          <a:endParaRPr lang="en-US"/>
        </a:p>
      </dgm:t>
    </dgm:pt>
    <dgm:pt modelId="{4E5567F0-0804-4C1E-B5F7-CC8B891600DB}" type="pres">
      <dgm:prSet presAssocID="{3C2C8F82-954C-49A3-85CD-FEB3E825B985}" presName="root" presStyleCnt="0">
        <dgm:presLayoutVars>
          <dgm:dir/>
          <dgm:resizeHandles val="exact"/>
        </dgm:presLayoutVars>
      </dgm:prSet>
      <dgm:spPr/>
    </dgm:pt>
    <dgm:pt modelId="{E77EC5FF-6576-4B93-9FCD-7C808BB0D44D}" type="pres">
      <dgm:prSet presAssocID="{F0356E17-2259-4F97-AA5E-26B5B10C9D30}" presName="compNode" presStyleCnt="0"/>
      <dgm:spPr/>
    </dgm:pt>
    <dgm:pt modelId="{F865CE53-7D55-4F06-BE66-EA0EA642AAC3}" type="pres">
      <dgm:prSet presAssocID="{F0356E17-2259-4F97-AA5E-26B5B10C9D30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9F250C2-C1AA-48E3-A419-70C00EE26D9F}" type="pres">
      <dgm:prSet presAssocID="{F0356E17-2259-4F97-AA5E-26B5B10C9D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F072492-C1FE-419E-9936-22395BE9EBC9}" type="pres">
      <dgm:prSet presAssocID="{F0356E17-2259-4F97-AA5E-26B5B10C9D30}" presName="spaceRect" presStyleCnt="0"/>
      <dgm:spPr/>
    </dgm:pt>
    <dgm:pt modelId="{04A38981-A52F-4BF7-9ADC-27EE3D0DA8D4}" type="pres">
      <dgm:prSet presAssocID="{F0356E17-2259-4F97-AA5E-26B5B10C9D30}" presName="textRect" presStyleLbl="revTx" presStyleIdx="0" presStyleCnt="5">
        <dgm:presLayoutVars>
          <dgm:chMax val="1"/>
          <dgm:chPref val="1"/>
        </dgm:presLayoutVars>
      </dgm:prSet>
      <dgm:spPr/>
    </dgm:pt>
    <dgm:pt modelId="{81E50129-4AC3-461A-8224-F9B64B4467F1}" type="pres">
      <dgm:prSet presAssocID="{CAC1AA06-6AB5-422D-A319-FD17EED555B4}" presName="sibTrans" presStyleCnt="0"/>
      <dgm:spPr/>
    </dgm:pt>
    <dgm:pt modelId="{FFD9C5BB-F73A-47CA-A9DA-DABFF766B197}" type="pres">
      <dgm:prSet presAssocID="{D6B66DB6-F80F-4452-ACC1-7B7ABDB223E0}" presName="compNode" presStyleCnt="0"/>
      <dgm:spPr/>
    </dgm:pt>
    <dgm:pt modelId="{CE72CFD1-20F6-48B1-8B70-EAFEBAAB5B13}" type="pres">
      <dgm:prSet presAssocID="{D6B66DB6-F80F-4452-ACC1-7B7ABDB223E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06739AF-AF80-4D1E-B453-069EFAE118E9}" type="pres">
      <dgm:prSet presAssocID="{D6B66DB6-F80F-4452-ACC1-7B7ABDB223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96B3F37-6EB8-466F-8D84-1D6FD36340F7}" type="pres">
      <dgm:prSet presAssocID="{D6B66DB6-F80F-4452-ACC1-7B7ABDB223E0}" presName="spaceRect" presStyleCnt="0"/>
      <dgm:spPr/>
    </dgm:pt>
    <dgm:pt modelId="{AD1C5ECE-A052-4C8B-8DFE-DF821368B3B9}" type="pres">
      <dgm:prSet presAssocID="{D6B66DB6-F80F-4452-ACC1-7B7ABDB223E0}" presName="textRect" presStyleLbl="revTx" presStyleIdx="1" presStyleCnt="5">
        <dgm:presLayoutVars>
          <dgm:chMax val="1"/>
          <dgm:chPref val="1"/>
        </dgm:presLayoutVars>
      </dgm:prSet>
      <dgm:spPr/>
    </dgm:pt>
    <dgm:pt modelId="{3CDA7C94-E015-407F-969F-56978326F6CB}" type="pres">
      <dgm:prSet presAssocID="{8973F57C-5931-4E31-9431-9BB926862CDC}" presName="sibTrans" presStyleCnt="0"/>
      <dgm:spPr/>
    </dgm:pt>
    <dgm:pt modelId="{BB8EFDA2-C842-4314-BA63-CF008DDB2E24}" type="pres">
      <dgm:prSet presAssocID="{2CFCC2E3-3689-4230-9160-C8BF98BAA4C6}" presName="compNode" presStyleCnt="0"/>
      <dgm:spPr/>
    </dgm:pt>
    <dgm:pt modelId="{206A33CD-1A32-4D47-8A11-02485BEBCF1C}" type="pres">
      <dgm:prSet presAssocID="{2CFCC2E3-3689-4230-9160-C8BF98BAA4C6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B1579B9-8997-4073-A848-64EDB1E5DFAE}" type="pres">
      <dgm:prSet presAssocID="{2CFCC2E3-3689-4230-9160-C8BF98BAA4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14606E0-1D8E-4B8C-A1C5-09E9E371BDCA}" type="pres">
      <dgm:prSet presAssocID="{2CFCC2E3-3689-4230-9160-C8BF98BAA4C6}" presName="spaceRect" presStyleCnt="0"/>
      <dgm:spPr/>
    </dgm:pt>
    <dgm:pt modelId="{BD685576-9625-47CB-AD22-5EFB2F40AAC8}" type="pres">
      <dgm:prSet presAssocID="{2CFCC2E3-3689-4230-9160-C8BF98BAA4C6}" presName="textRect" presStyleLbl="revTx" presStyleIdx="2" presStyleCnt="5">
        <dgm:presLayoutVars>
          <dgm:chMax val="1"/>
          <dgm:chPref val="1"/>
        </dgm:presLayoutVars>
      </dgm:prSet>
      <dgm:spPr/>
    </dgm:pt>
    <dgm:pt modelId="{02FFA7BD-91A1-4E3D-AB37-1EC98E027CAF}" type="pres">
      <dgm:prSet presAssocID="{0DE5436A-0DF5-4CEA-82BE-50FC39211339}" presName="sibTrans" presStyleCnt="0"/>
      <dgm:spPr/>
    </dgm:pt>
    <dgm:pt modelId="{8516E306-3DE4-4C36-966A-7181EE241CA9}" type="pres">
      <dgm:prSet presAssocID="{4FA0A73F-EF5F-44B2-B427-55C5CACAD919}" presName="compNode" presStyleCnt="0"/>
      <dgm:spPr/>
    </dgm:pt>
    <dgm:pt modelId="{54FD1A68-8115-42C5-8E0C-2DDA2E34CE19}" type="pres">
      <dgm:prSet presAssocID="{4FA0A73F-EF5F-44B2-B427-55C5CACAD91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F57E16D-AD9D-4A4D-A99A-14818F1D4BFF}" type="pres">
      <dgm:prSet presAssocID="{4FA0A73F-EF5F-44B2-B427-55C5CACAD9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53A8B92-EC99-40F9-A9C7-F5C98FDEBC59}" type="pres">
      <dgm:prSet presAssocID="{4FA0A73F-EF5F-44B2-B427-55C5CACAD919}" presName="spaceRect" presStyleCnt="0"/>
      <dgm:spPr/>
    </dgm:pt>
    <dgm:pt modelId="{1333B124-B8B6-448C-B425-D4AD63E7EA27}" type="pres">
      <dgm:prSet presAssocID="{4FA0A73F-EF5F-44B2-B427-55C5CACAD919}" presName="textRect" presStyleLbl="revTx" presStyleIdx="3" presStyleCnt="5">
        <dgm:presLayoutVars>
          <dgm:chMax val="1"/>
          <dgm:chPref val="1"/>
        </dgm:presLayoutVars>
      </dgm:prSet>
      <dgm:spPr/>
    </dgm:pt>
    <dgm:pt modelId="{A5983C49-80AC-4A2A-9CCB-D13F9E7C7C4B}" type="pres">
      <dgm:prSet presAssocID="{E4DFB52F-DB67-43C9-92E1-1E5375DC6F88}" presName="sibTrans" presStyleCnt="0"/>
      <dgm:spPr/>
    </dgm:pt>
    <dgm:pt modelId="{AACFE8CF-1B62-499A-BC9F-26F6BBB90572}" type="pres">
      <dgm:prSet presAssocID="{34F76121-B7EA-47B2-AAA9-4533555CCE33}" presName="compNode" presStyleCnt="0"/>
      <dgm:spPr/>
    </dgm:pt>
    <dgm:pt modelId="{339C5B86-1FC8-4ACF-BE04-70ED4774B5DD}" type="pres">
      <dgm:prSet presAssocID="{34F76121-B7EA-47B2-AAA9-4533555CCE3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B613606-3F5D-4F83-811E-0F9DA0DDF0D8}" type="pres">
      <dgm:prSet presAssocID="{34F76121-B7EA-47B2-AAA9-4533555CCE3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FE41453-B7B5-4CBF-AD66-DD5ED584E258}" type="pres">
      <dgm:prSet presAssocID="{34F76121-B7EA-47B2-AAA9-4533555CCE33}" presName="spaceRect" presStyleCnt="0"/>
      <dgm:spPr/>
    </dgm:pt>
    <dgm:pt modelId="{0C171BEE-A3C2-48E9-A305-BB4FC8663B53}" type="pres">
      <dgm:prSet presAssocID="{34F76121-B7EA-47B2-AAA9-4533555CCE3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E9F9C05-8AAD-42C0-BDD6-820F908F1888}" type="presOf" srcId="{F0356E17-2259-4F97-AA5E-26B5B10C9D30}" destId="{04A38981-A52F-4BF7-9ADC-27EE3D0DA8D4}" srcOrd="0" destOrd="0" presId="urn:microsoft.com/office/officeart/2018/5/layout/IconLeafLabelList"/>
    <dgm:cxn modelId="{F2886939-16FA-4D88-83F5-73EA8A16EC6D}" type="presOf" srcId="{D6B66DB6-F80F-4452-ACC1-7B7ABDB223E0}" destId="{AD1C5ECE-A052-4C8B-8DFE-DF821368B3B9}" srcOrd="0" destOrd="0" presId="urn:microsoft.com/office/officeart/2018/5/layout/IconLeafLabelList"/>
    <dgm:cxn modelId="{48652C5C-BB3E-4E4C-AA17-5277C674EAF8}" srcId="{3C2C8F82-954C-49A3-85CD-FEB3E825B985}" destId="{34F76121-B7EA-47B2-AAA9-4533555CCE33}" srcOrd="4" destOrd="0" parTransId="{D2E1ED1F-9B44-4077-A9E1-62CB8698524C}" sibTransId="{68F4152A-B195-40D5-9978-36C749D9BFE6}"/>
    <dgm:cxn modelId="{BDFFCE66-5645-4D0E-81BD-3A9E4D45122F}" type="presOf" srcId="{2CFCC2E3-3689-4230-9160-C8BF98BAA4C6}" destId="{BD685576-9625-47CB-AD22-5EFB2F40AAC8}" srcOrd="0" destOrd="0" presId="urn:microsoft.com/office/officeart/2018/5/layout/IconLeafLabelList"/>
    <dgm:cxn modelId="{276F1074-49CA-4C8B-9695-05FE8506B14B}" srcId="{3C2C8F82-954C-49A3-85CD-FEB3E825B985}" destId="{F0356E17-2259-4F97-AA5E-26B5B10C9D30}" srcOrd="0" destOrd="0" parTransId="{DE139F48-A69A-4188-9F00-5F24C8782EE8}" sibTransId="{CAC1AA06-6AB5-422D-A319-FD17EED555B4}"/>
    <dgm:cxn modelId="{BC223081-D4D7-4742-B349-F37366E0BBE7}" type="presOf" srcId="{34F76121-B7EA-47B2-AAA9-4533555CCE33}" destId="{0C171BEE-A3C2-48E9-A305-BB4FC8663B53}" srcOrd="0" destOrd="0" presId="urn:microsoft.com/office/officeart/2018/5/layout/IconLeafLabelList"/>
    <dgm:cxn modelId="{EBCC7584-1847-4545-B4CF-B210AAECE60B}" type="presOf" srcId="{4FA0A73F-EF5F-44B2-B427-55C5CACAD919}" destId="{1333B124-B8B6-448C-B425-D4AD63E7EA27}" srcOrd="0" destOrd="0" presId="urn:microsoft.com/office/officeart/2018/5/layout/IconLeafLabelList"/>
    <dgm:cxn modelId="{2AA1DD9F-BA00-4F1C-ACF9-139677035126}" type="presOf" srcId="{3C2C8F82-954C-49A3-85CD-FEB3E825B985}" destId="{4E5567F0-0804-4C1E-B5F7-CC8B891600DB}" srcOrd="0" destOrd="0" presId="urn:microsoft.com/office/officeart/2018/5/layout/IconLeafLabelList"/>
    <dgm:cxn modelId="{F21E8EAD-ACF8-47A3-8765-1454C09E85D2}" srcId="{3C2C8F82-954C-49A3-85CD-FEB3E825B985}" destId="{2CFCC2E3-3689-4230-9160-C8BF98BAA4C6}" srcOrd="2" destOrd="0" parTransId="{B97C6392-7478-405B-BF5A-B7108B949A2A}" sibTransId="{0DE5436A-0DF5-4CEA-82BE-50FC39211339}"/>
    <dgm:cxn modelId="{012A4FE3-7541-49D5-9127-41C252079213}" srcId="{3C2C8F82-954C-49A3-85CD-FEB3E825B985}" destId="{D6B66DB6-F80F-4452-ACC1-7B7ABDB223E0}" srcOrd="1" destOrd="0" parTransId="{241916E2-C662-4E88-BAB0-32615CFA0685}" sibTransId="{8973F57C-5931-4E31-9431-9BB926862CDC}"/>
    <dgm:cxn modelId="{B01E8BEF-8B5B-4400-B392-AC6175AFBD38}" srcId="{3C2C8F82-954C-49A3-85CD-FEB3E825B985}" destId="{4FA0A73F-EF5F-44B2-B427-55C5CACAD919}" srcOrd="3" destOrd="0" parTransId="{A1C0B2E0-3362-4D32-B93E-1FDE25F97E30}" sibTransId="{E4DFB52F-DB67-43C9-92E1-1E5375DC6F88}"/>
    <dgm:cxn modelId="{B84099A8-570A-46A2-B623-4388F8F13F3E}" type="presParOf" srcId="{4E5567F0-0804-4C1E-B5F7-CC8B891600DB}" destId="{E77EC5FF-6576-4B93-9FCD-7C808BB0D44D}" srcOrd="0" destOrd="0" presId="urn:microsoft.com/office/officeart/2018/5/layout/IconLeafLabelList"/>
    <dgm:cxn modelId="{8EC7B76B-DE68-42C6-8996-E404E6791794}" type="presParOf" srcId="{E77EC5FF-6576-4B93-9FCD-7C808BB0D44D}" destId="{F865CE53-7D55-4F06-BE66-EA0EA642AAC3}" srcOrd="0" destOrd="0" presId="urn:microsoft.com/office/officeart/2018/5/layout/IconLeafLabelList"/>
    <dgm:cxn modelId="{DFB7E306-80C0-4CCD-A80B-BEF665495A76}" type="presParOf" srcId="{E77EC5FF-6576-4B93-9FCD-7C808BB0D44D}" destId="{59F250C2-C1AA-48E3-A419-70C00EE26D9F}" srcOrd="1" destOrd="0" presId="urn:microsoft.com/office/officeart/2018/5/layout/IconLeafLabelList"/>
    <dgm:cxn modelId="{79EF2C51-2041-4BEF-AD4E-7DFC364C819C}" type="presParOf" srcId="{E77EC5FF-6576-4B93-9FCD-7C808BB0D44D}" destId="{DF072492-C1FE-419E-9936-22395BE9EBC9}" srcOrd="2" destOrd="0" presId="urn:microsoft.com/office/officeart/2018/5/layout/IconLeafLabelList"/>
    <dgm:cxn modelId="{6CD5BCED-9E52-465F-BBC3-EB7A5A2CE150}" type="presParOf" srcId="{E77EC5FF-6576-4B93-9FCD-7C808BB0D44D}" destId="{04A38981-A52F-4BF7-9ADC-27EE3D0DA8D4}" srcOrd="3" destOrd="0" presId="urn:microsoft.com/office/officeart/2018/5/layout/IconLeafLabelList"/>
    <dgm:cxn modelId="{CD0DFEB5-D1F1-451B-B02A-7817383778FC}" type="presParOf" srcId="{4E5567F0-0804-4C1E-B5F7-CC8B891600DB}" destId="{81E50129-4AC3-461A-8224-F9B64B4467F1}" srcOrd="1" destOrd="0" presId="urn:microsoft.com/office/officeart/2018/5/layout/IconLeafLabelList"/>
    <dgm:cxn modelId="{17CA28E7-5142-4631-A0CE-FF3088F70763}" type="presParOf" srcId="{4E5567F0-0804-4C1E-B5F7-CC8B891600DB}" destId="{FFD9C5BB-F73A-47CA-A9DA-DABFF766B197}" srcOrd="2" destOrd="0" presId="urn:microsoft.com/office/officeart/2018/5/layout/IconLeafLabelList"/>
    <dgm:cxn modelId="{17630166-5802-4699-B57F-227E0C6CB0A6}" type="presParOf" srcId="{FFD9C5BB-F73A-47CA-A9DA-DABFF766B197}" destId="{CE72CFD1-20F6-48B1-8B70-EAFEBAAB5B13}" srcOrd="0" destOrd="0" presId="urn:microsoft.com/office/officeart/2018/5/layout/IconLeafLabelList"/>
    <dgm:cxn modelId="{E8FB8ABD-BE68-4E96-8D31-2ED9EF375BA0}" type="presParOf" srcId="{FFD9C5BB-F73A-47CA-A9DA-DABFF766B197}" destId="{006739AF-AF80-4D1E-B453-069EFAE118E9}" srcOrd="1" destOrd="0" presId="urn:microsoft.com/office/officeart/2018/5/layout/IconLeafLabelList"/>
    <dgm:cxn modelId="{CFC3BB20-6E42-4A4A-B65E-5915656D9B1B}" type="presParOf" srcId="{FFD9C5BB-F73A-47CA-A9DA-DABFF766B197}" destId="{D96B3F37-6EB8-466F-8D84-1D6FD36340F7}" srcOrd="2" destOrd="0" presId="urn:microsoft.com/office/officeart/2018/5/layout/IconLeafLabelList"/>
    <dgm:cxn modelId="{AFDA7D76-1721-47CE-AC23-2B99C7C55B5C}" type="presParOf" srcId="{FFD9C5BB-F73A-47CA-A9DA-DABFF766B197}" destId="{AD1C5ECE-A052-4C8B-8DFE-DF821368B3B9}" srcOrd="3" destOrd="0" presId="urn:microsoft.com/office/officeart/2018/5/layout/IconLeafLabelList"/>
    <dgm:cxn modelId="{E806FB78-5BF1-4868-9907-CB2889FD3BB6}" type="presParOf" srcId="{4E5567F0-0804-4C1E-B5F7-CC8B891600DB}" destId="{3CDA7C94-E015-407F-969F-56978326F6CB}" srcOrd="3" destOrd="0" presId="urn:microsoft.com/office/officeart/2018/5/layout/IconLeafLabelList"/>
    <dgm:cxn modelId="{5F00C3E4-5E05-43C5-88F6-FD184B7BFE33}" type="presParOf" srcId="{4E5567F0-0804-4C1E-B5F7-CC8B891600DB}" destId="{BB8EFDA2-C842-4314-BA63-CF008DDB2E24}" srcOrd="4" destOrd="0" presId="urn:microsoft.com/office/officeart/2018/5/layout/IconLeafLabelList"/>
    <dgm:cxn modelId="{CE2F7459-29B6-47C1-9DC0-4D8F5F963D5E}" type="presParOf" srcId="{BB8EFDA2-C842-4314-BA63-CF008DDB2E24}" destId="{206A33CD-1A32-4D47-8A11-02485BEBCF1C}" srcOrd="0" destOrd="0" presId="urn:microsoft.com/office/officeart/2018/5/layout/IconLeafLabelList"/>
    <dgm:cxn modelId="{7F0DC975-1D5F-467B-97DE-64F14E68ADC5}" type="presParOf" srcId="{BB8EFDA2-C842-4314-BA63-CF008DDB2E24}" destId="{5B1579B9-8997-4073-A848-64EDB1E5DFAE}" srcOrd="1" destOrd="0" presId="urn:microsoft.com/office/officeart/2018/5/layout/IconLeafLabelList"/>
    <dgm:cxn modelId="{A23D0ECA-8EA5-4AE6-BAFF-BCA0F1D14C0C}" type="presParOf" srcId="{BB8EFDA2-C842-4314-BA63-CF008DDB2E24}" destId="{014606E0-1D8E-4B8C-A1C5-09E9E371BDCA}" srcOrd="2" destOrd="0" presId="urn:microsoft.com/office/officeart/2018/5/layout/IconLeafLabelList"/>
    <dgm:cxn modelId="{82683BB8-4B7C-4653-9DDB-7751E3A314E0}" type="presParOf" srcId="{BB8EFDA2-C842-4314-BA63-CF008DDB2E24}" destId="{BD685576-9625-47CB-AD22-5EFB2F40AAC8}" srcOrd="3" destOrd="0" presId="urn:microsoft.com/office/officeart/2018/5/layout/IconLeafLabelList"/>
    <dgm:cxn modelId="{D79C0177-4586-414C-A520-3B2C9F0BC047}" type="presParOf" srcId="{4E5567F0-0804-4C1E-B5F7-CC8B891600DB}" destId="{02FFA7BD-91A1-4E3D-AB37-1EC98E027CAF}" srcOrd="5" destOrd="0" presId="urn:microsoft.com/office/officeart/2018/5/layout/IconLeafLabelList"/>
    <dgm:cxn modelId="{C9B3D8C1-1200-4CED-82AC-4CC0968CAE36}" type="presParOf" srcId="{4E5567F0-0804-4C1E-B5F7-CC8B891600DB}" destId="{8516E306-3DE4-4C36-966A-7181EE241CA9}" srcOrd="6" destOrd="0" presId="urn:microsoft.com/office/officeart/2018/5/layout/IconLeafLabelList"/>
    <dgm:cxn modelId="{D2802ECC-134C-43F3-9DBD-CEF420CBCF2D}" type="presParOf" srcId="{8516E306-3DE4-4C36-966A-7181EE241CA9}" destId="{54FD1A68-8115-42C5-8E0C-2DDA2E34CE19}" srcOrd="0" destOrd="0" presId="urn:microsoft.com/office/officeart/2018/5/layout/IconLeafLabelList"/>
    <dgm:cxn modelId="{DED78EEE-91BD-41C9-BDDD-4693C81F239D}" type="presParOf" srcId="{8516E306-3DE4-4C36-966A-7181EE241CA9}" destId="{DF57E16D-AD9D-4A4D-A99A-14818F1D4BFF}" srcOrd="1" destOrd="0" presId="urn:microsoft.com/office/officeart/2018/5/layout/IconLeafLabelList"/>
    <dgm:cxn modelId="{0FA265DB-B02B-4F30-B3C1-1757A006F698}" type="presParOf" srcId="{8516E306-3DE4-4C36-966A-7181EE241CA9}" destId="{053A8B92-EC99-40F9-A9C7-F5C98FDEBC59}" srcOrd="2" destOrd="0" presId="urn:microsoft.com/office/officeart/2018/5/layout/IconLeafLabelList"/>
    <dgm:cxn modelId="{66BD0C2E-1265-469D-A49B-E783E32550BC}" type="presParOf" srcId="{8516E306-3DE4-4C36-966A-7181EE241CA9}" destId="{1333B124-B8B6-448C-B425-D4AD63E7EA27}" srcOrd="3" destOrd="0" presId="urn:microsoft.com/office/officeart/2018/5/layout/IconLeafLabelList"/>
    <dgm:cxn modelId="{8C3CA66C-7414-4461-BD7B-2020F76C7845}" type="presParOf" srcId="{4E5567F0-0804-4C1E-B5F7-CC8B891600DB}" destId="{A5983C49-80AC-4A2A-9CCB-D13F9E7C7C4B}" srcOrd="7" destOrd="0" presId="urn:microsoft.com/office/officeart/2018/5/layout/IconLeafLabelList"/>
    <dgm:cxn modelId="{6E30C17D-5C13-40FC-A43E-769B739919B7}" type="presParOf" srcId="{4E5567F0-0804-4C1E-B5F7-CC8B891600DB}" destId="{AACFE8CF-1B62-499A-BC9F-26F6BBB90572}" srcOrd="8" destOrd="0" presId="urn:microsoft.com/office/officeart/2018/5/layout/IconLeafLabelList"/>
    <dgm:cxn modelId="{3B4C7B5D-0AA9-4FF1-AFDC-31EA8FAEBAE1}" type="presParOf" srcId="{AACFE8CF-1B62-499A-BC9F-26F6BBB90572}" destId="{339C5B86-1FC8-4ACF-BE04-70ED4774B5DD}" srcOrd="0" destOrd="0" presId="urn:microsoft.com/office/officeart/2018/5/layout/IconLeafLabelList"/>
    <dgm:cxn modelId="{C8DEFB7D-29DF-4FE5-A9A4-D116757FABCB}" type="presParOf" srcId="{AACFE8CF-1B62-499A-BC9F-26F6BBB90572}" destId="{8B613606-3F5D-4F83-811E-0F9DA0DDF0D8}" srcOrd="1" destOrd="0" presId="urn:microsoft.com/office/officeart/2018/5/layout/IconLeafLabelList"/>
    <dgm:cxn modelId="{B3F8795C-AF64-4F5E-8A7B-1238F1589842}" type="presParOf" srcId="{AACFE8CF-1B62-499A-BC9F-26F6BBB90572}" destId="{7FE41453-B7B5-4CBF-AD66-DD5ED584E258}" srcOrd="2" destOrd="0" presId="urn:microsoft.com/office/officeart/2018/5/layout/IconLeafLabelList"/>
    <dgm:cxn modelId="{97FC27C5-EA4C-488F-A343-58800C3F16A9}" type="presParOf" srcId="{AACFE8CF-1B62-499A-BC9F-26F6BBB90572}" destId="{0C171BEE-A3C2-48E9-A305-BB4FC8663B5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A2211-27E7-472B-B3B3-4B75ACB5A0C1}">
      <dsp:nvSpPr>
        <dsp:cNvPr id="0" name=""/>
        <dsp:cNvSpPr/>
      </dsp:nvSpPr>
      <dsp:spPr>
        <a:xfrm>
          <a:off x="343364" y="862"/>
          <a:ext cx="2027354" cy="1216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Comprehensive King County Housing Market Analysis:</a:t>
          </a:r>
          <a:endParaRPr lang="en-US" sz="1300" kern="1200"/>
        </a:p>
      </dsp:txBody>
      <dsp:txXfrm>
        <a:off x="343364" y="862"/>
        <a:ext cx="2027354" cy="1216412"/>
      </dsp:txXfrm>
    </dsp:sp>
    <dsp:sp modelId="{29504896-8FF0-4D9E-999A-A7BA46CC1325}">
      <dsp:nvSpPr>
        <dsp:cNvPr id="0" name=""/>
        <dsp:cNvSpPr/>
      </dsp:nvSpPr>
      <dsp:spPr>
        <a:xfrm>
          <a:off x="2573454" y="862"/>
          <a:ext cx="2027354" cy="1216412"/>
        </a:xfrm>
        <a:prstGeom prst="rect">
          <a:avLst/>
        </a:prstGeom>
        <a:solidFill>
          <a:schemeClr val="accent2">
            <a:hueOff val="150535"/>
            <a:satOff val="-737"/>
            <a:lumOff val="4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from May 2014 to May 2015, with over 21,614 property transactions in King County .</a:t>
          </a:r>
        </a:p>
      </dsp:txBody>
      <dsp:txXfrm>
        <a:off x="2573454" y="862"/>
        <a:ext cx="2027354" cy="1216412"/>
      </dsp:txXfrm>
    </dsp:sp>
    <dsp:sp modelId="{90B40E99-686C-497F-BAA4-36C5355DCD8A}">
      <dsp:nvSpPr>
        <dsp:cNvPr id="0" name=""/>
        <dsp:cNvSpPr/>
      </dsp:nvSpPr>
      <dsp:spPr>
        <a:xfrm>
          <a:off x="4803543" y="862"/>
          <a:ext cx="2027354" cy="1216412"/>
        </a:xfrm>
        <a:prstGeom prst="rect">
          <a:avLst/>
        </a:prstGeom>
        <a:solidFill>
          <a:schemeClr val="accent2">
            <a:hueOff val="301070"/>
            <a:satOff val="-1474"/>
            <a:lumOff val="8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Rich Data Attributes for In-Depth Exploration:</a:t>
          </a:r>
          <a:endParaRPr lang="en-US" sz="1300" kern="1200"/>
        </a:p>
      </dsp:txBody>
      <dsp:txXfrm>
        <a:off x="4803543" y="862"/>
        <a:ext cx="2027354" cy="1216412"/>
      </dsp:txXfrm>
    </dsp:sp>
    <dsp:sp modelId="{3879FD95-81A7-4E97-8C38-282D2A16FCD3}">
      <dsp:nvSpPr>
        <dsp:cNvPr id="0" name=""/>
        <dsp:cNvSpPr/>
      </dsp:nvSpPr>
      <dsp:spPr>
        <a:xfrm>
          <a:off x="7033633" y="862"/>
          <a:ext cx="2027354" cy="1216412"/>
        </a:xfrm>
        <a:prstGeom prst="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Detailed attributes including price, size, condition, and location-related factors.</a:t>
          </a:r>
        </a:p>
      </dsp:txBody>
      <dsp:txXfrm>
        <a:off x="7033633" y="862"/>
        <a:ext cx="2027354" cy="1216412"/>
      </dsp:txXfrm>
    </dsp:sp>
    <dsp:sp modelId="{A0E654E4-49E7-4D77-9547-24D077635365}">
      <dsp:nvSpPr>
        <dsp:cNvPr id="0" name=""/>
        <dsp:cNvSpPr/>
      </dsp:nvSpPr>
      <dsp:spPr>
        <a:xfrm>
          <a:off x="343364" y="1420010"/>
          <a:ext cx="2027354" cy="1216412"/>
        </a:xfrm>
        <a:prstGeom prst="rect">
          <a:avLst/>
        </a:prstGeom>
        <a:solidFill>
          <a:schemeClr val="accent2">
            <a:hueOff val="602140"/>
            <a:satOff val="-2948"/>
            <a:lumOff val="165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Objective of Machine Learning Application:</a:t>
          </a:r>
          <a:endParaRPr lang="en-US" sz="1300" kern="1200"/>
        </a:p>
      </dsp:txBody>
      <dsp:txXfrm>
        <a:off x="343364" y="1420010"/>
        <a:ext cx="2027354" cy="1216412"/>
      </dsp:txXfrm>
    </dsp:sp>
    <dsp:sp modelId="{3794BDD1-C7BA-4784-A348-C7EF423AEF47}">
      <dsp:nvSpPr>
        <dsp:cNvPr id="0" name=""/>
        <dsp:cNvSpPr/>
      </dsp:nvSpPr>
      <dsp:spPr>
        <a:xfrm>
          <a:off x="2573454" y="1420010"/>
          <a:ext cx="2027354" cy="1216412"/>
        </a:xfrm>
        <a:prstGeom prst="rect">
          <a:avLst/>
        </a:prstGeom>
        <a:solidFill>
          <a:schemeClr val="accent2">
            <a:hueOff val="752674"/>
            <a:satOff val="-3684"/>
            <a:lumOff val="20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Deploy advanced algorithms to predict prices and assess the influence of various    property features.</a:t>
          </a:r>
        </a:p>
      </dsp:txBody>
      <dsp:txXfrm>
        <a:off x="2573454" y="1420010"/>
        <a:ext cx="2027354" cy="1216412"/>
      </dsp:txXfrm>
    </dsp:sp>
    <dsp:sp modelId="{726DCECA-3800-47C4-8773-883E67BF7595}">
      <dsp:nvSpPr>
        <dsp:cNvPr id="0" name=""/>
        <dsp:cNvSpPr/>
      </dsp:nvSpPr>
      <dsp:spPr>
        <a:xfrm>
          <a:off x="4803543" y="1420010"/>
          <a:ext cx="2027354" cy="1216412"/>
        </a:xfrm>
        <a:prstGeom prst="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Comparative Model Analysis:</a:t>
          </a:r>
          <a:endParaRPr lang="en-US" sz="1300" kern="1200"/>
        </a:p>
      </dsp:txBody>
      <dsp:txXfrm>
        <a:off x="4803543" y="1420010"/>
        <a:ext cx="2027354" cy="1216412"/>
      </dsp:txXfrm>
    </dsp:sp>
    <dsp:sp modelId="{A7E91445-0901-43E6-9DD1-97FB80A46BE0}">
      <dsp:nvSpPr>
        <dsp:cNvPr id="0" name=""/>
        <dsp:cNvSpPr/>
      </dsp:nvSpPr>
      <dsp:spPr>
        <a:xfrm>
          <a:off x="7033633" y="1420010"/>
          <a:ext cx="2027354" cy="1216412"/>
        </a:xfrm>
        <a:prstGeom prst="rect">
          <a:avLst/>
        </a:prstGeom>
        <a:solidFill>
          <a:schemeClr val="accent2">
            <a:hueOff val="1053744"/>
            <a:satOff val="-5158"/>
            <a:lumOff val="289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Evaluate and compare the performance of multiple predictive models to determine effectiveness.</a:t>
          </a:r>
        </a:p>
      </dsp:txBody>
      <dsp:txXfrm>
        <a:off x="7033633" y="1420010"/>
        <a:ext cx="2027354" cy="1216412"/>
      </dsp:txXfrm>
    </dsp:sp>
    <dsp:sp modelId="{EB43AC1C-5A87-474E-95FC-C36B25C7BFF4}">
      <dsp:nvSpPr>
        <dsp:cNvPr id="0" name=""/>
        <dsp:cNvSpPr/>
      </dsp:nvSpPr>
      <dsp:spPr>
        <a:xfrm>
          <a:off x="2573454" y="2839158"/>
          <a:ext cx="2027354" cy="1216412"/>
        </a:xfrm>
        <a:prstGeom prst="rect">
          <a:avLst/>
        </a:prstGeom>
        <a:solidFill>
          <a:schemeClr val="accent2">
            <a:hueOff val="1204279"/>
            <a:satOff val="-5895"/>
            <a:lumOff val="33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Insights and Innovations in Real Estate Valuation:</a:t>
          </a:r>
          <a:endParaRPr lang="en-US" sz="1300" kern="1200"/>
        </a:p>
      </dsp:txBody>
      <dsp:txXfrm>
        <a:off x="2573454" y="2839158"/>
        <a:ext cx="2027354" cy="1216412"/>
      </dsp:txXfrm>
    </dsp:sp>
    <dsp:sp modelId="{E00BF97A-542D-4899-900C-04BA78F6CBD4}">
      <dsp:nvSpPr>
        <dsp:cNvPr id="0" name=""/>
        <dsp:cNvSpPr/>
      </dsp:nvSpPr>
      <dsp:spPr>
        <a:xfrm>
          <a:off x="4803543" y="2839158"/>
          <a:ext cx="2027354" cy="1216412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 actionable insights and highlight the potential of machine learning to revolutionize property valuation.</a:t>
          </a:r>
        </a:p>
      </dsp:txBody>
      <dsp:txXfrm>
        <a:off x="4803543" y="2839158"/>
        <a:ext cx="2027354" cy="1216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B2AAB-1293-46BA-8C85-93734B190C5A}">
      <dsp:nvSpPr>
        <dsp:cNvPr id="0" name=""/>
        <dsp:cNvSpPr/>
      </dsp:nvSpPr>
      <dsp:spPr>
        <a:xfrm>
          <a:off x="652374" y="932892"/>
          <a:ext cx="916936" cy="9169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53F15-2E59-4F49-802F-ADAE5B873959}">
      <dsp:nvSpPr>
        <dsp:cNvPr id="0" name=""/>
        <dsp:cNvSpPr/>
      </dsp:nvSpPr>
      <dsp:spPr>
        <a:xfrm>
          <a:off x="92024" y="2178541"/>
          <a:ext cx="2037636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descriptive summary from data.info() reveals 21 columns and 21,613 entries with no missing values, indicating a complete dataset ready for analysis.</a:t>
          </a:r>
        </a:p>
      </dsp:txBody>
      <dsp:txXfrm>
        <a:off x="92024" y="2178541"/>
        <a:ext cx="2037636" cy="945000"/>
      </dsp:txXfrm>
    </dsp:sp>
    <dsp:sp modelId="{18D43E2F-FF6F-45F3-A237-151A5CFAA5EF}">
      <dsp:nvSpPr>
        <dsp:cNvPr id="0" name=""/>
        <dsp:cNvSpPr/>
      </dsp:nvSpPr>
      <dsp:spPr>
        <a:xfrm>
          <a:off x="3046596" y="932892"/>
          <a:ext cx="916936" cy="9169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ECC20-A182-4F84-BADE-55FE059FC766}">
      <dsp:nvSpPr>
        <dsp:cNvPr id="0" name=""/>
        <dsp:cNvSpPr/>
      </dsp:nvSpPr>
      <dsp:spPr>
        <a:xfrm>
          <a:off x="2486246" y="2178541"/>
          <a:ext cx="2037636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Descriptive statistics highlight an average property price of ~$540,182, with standard properties featuring 3.37 bedrooms and 2,080 square feet living space.</a:t>
          </a:r>
        </a:p>
      </dsp:txBody>
      <dsp:txXfrm>
        <a:off x="2486246" y="2178541"/>
        <a:ext cx="2037636" cy="945000"/>
      </dsp:txXfrm>
    </dsp:sp>
    <dsp:sp modelId="{8019D465-C538-4755-B739-CF8B4945BC48}">
      <dsp:nvSpPr>
        <dsp:cNvPr id="0" name=""/>
        <dsp:cNvSpPr/>
      </dsp:nvSpPr>
      <dsp:spPr>
        <a:xfrm>
          <a:off x="5440819" y="932892"/>
          <a:ext cx="916936" cy="9169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780A3-F63B-49C8-999F-5AA85C9F4FAC}">
      <dsp:nvSpPr>
        <dsp:cNvPr id="0" name=""/>
        <dsp:cNvSpPr/>
      </dsp:nvSpPr>
      <dsp:spPr>
        <a:xfrm>
          <a:off x="4880469" y="2178541"/>
          <a:ext cx="2037636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dataset contains a wide range of property sizes and years built, from 290 to 13,540 square feet, dating as far back as 1900.</a:t>
          </a:r>
        </a:p>
      </dsp:txBody>
      <dsp:txXfrm>
        <a:off x="4880469" y="2178541"/>
        <a:ext cx="2037636" cy="945000"/>
      </dsp:txXfrm>
    </dsp:sp>
    <dsp:sp modelId="{15FD7255-066C-432A-B5E4-5AC012E4F841}">
      <dsp:nvSpPr>
        <dsp:cNvPr id="0" name=""/>
        <dsp:cNvSpPr/>
      </dsp:nvSpPr>
      <dsp:spPr>
        <a:xfrm>
          <a:off x="7835041" y="932892"/>
          <a:ext cx="916936" cy="9169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A3CD0-7A4E-48B5-892F-F2A450B613F3}">
      <dsp:nvSpPr>
        <dsp:cNvPr id="0" name=""/>
        <dsp:cNvSpPr/>
      </dsp:nvSpPr>
      <dsp:spPr>
        <a:xfrm>
          <a:off x="7274691" y="2178541"/>
          <a:ext cx="2037636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check for null values confirms the absence of missing data, suggesting the dataset is clean and well-prepared for further analysis.</a:t>
          </a:r>
        </a:p>
      </dsp:txBody>
      <dsp:txXfrm>
        <a:off x="7274691" y="2178541"/>
        <a:ext cx="2037636" cy="94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F4035-4E7F-4AF1-A68D-E5172A83F93A}">
      <dsp:nvSpPr>
        <dsp:cNvPr id="0" name=""/>
        <dsp:cNvSpPr/>
      </dsp:nvSpPr>
      <dsp:spPr>
        <a:xfrm>
          <a:off x="195832" y="502237"/>
          <a:ext cx="910537" cy="9105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06FD0-F6FA-46D5-A2FB-E39904FF89CD}">
      <dsp:nvSpPr>
        <dsp:cNvPr id="0" name=""/>
        <dsp:cNvSpPr/>
      </dsp:nvSpPr>
      <dsp:spPr>
        <a:xfrm>
          <a:off x="387045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02BDF-827E-482C-AF70-B5F9576DFD27}">
      <dsp:nvSpPr>
        <dsp:cNvPr id="0" name=""/>
        <dsp:cNvSpPr/>
      </dsp:nvSpPr>
      <dsp:spPr>
        <a:xfrm>
          <a:off x="1301485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Conduct a thorough analysis of lending rates' impact on housing prices, considering historical trends and current market conditions.</a:t>
          </a:r>
          <a:endParaRPr lang="en-US" sz="1100" kern="1200"/>
        </a:p>
      </dsp:txBody>
      <dsp:txXfrm>
        <a:off x="1301485" y="502237"/>
        <a:ext cx="2146268" cy="910537"/>
      </dsp:txXfrm>
    </dsp:sp>
    <dsp:sp modelId="{67DA411B-1043-4ABE-94E3-B838BEEDF808}">
      <dsp:nvSpPr>
        <dsp:cNvPr id="0" name=""/>
        <dsp:cNvSpPr/>
      </dsp:nvSpPr>
      <dsp:spPr>
        <a:xfrm>
          <a:off x="3821724" y="502237"/>
          <a:ext cx="910537" cy="9105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367E6-B208-4812-82AE-A8B99E44455B}">
      <dsp:nvSpPr>
        <dsp:cNvPr id="0" name=""/>
        <dsp:cNvSpPr/>
      </dsp:nvSpPr>
      <dsp:spPr>
        <a:xfrm>
          <a:off x="4012937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75813-61AA-4238-946D-7DD69D506BC5}">
      <dsp:nvSpPr>
        <dsp:cNvPr id="0" name=""/>
        <dsp:cNvSpPr/>
      </dsp:nvSpPr>
      <dsp:spPr>
        <a:xfrm>
          <a:off x="4927377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Incorporate lending rates as a significant feature in the predictive models to capture their influence on housing prices accurately.</a:t>
          </a:r>
          <a:endParaRPr lang="en-US" sz="1100" kern="1200"/>
        </a:p>
      </dsp:txBody>
      <dsp:txXfrm>
        <a:off x="4927377" y="502237"/>
        <a:ext cx="2146268" cy="910537"/>
      </dsp:txXfrm>
    </dsp:sp>
    <dsp:sp modelId="{A075485E-C963-4CA8-A1D8-0F09D478D58A}">
      <dsp:nvSpPr>
        <dsp:cNvPr id="0" name=""/>
        <dsp:cNvSpPr/>
      </dsp:nvSpPr>
      <dsp:spPr>
        <a:xfrm>
          <a:off x="7447616" y="502237"/>
          <a:ext cx="910537" cy="9105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DF795-410F-4F2E-B81B-15098AD48F1E}">
      <dsp:nvSpPr>
        <dsp:cNvPr id="0" name=""/>
        <dsp:cNvSpPr/>
      </dsp:nvSpPr>
      <dsp:spPr>
        <a:xfrm>
          <a:off x="7638829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F2FED-57A1-4457-B180-06E880FA9BDA}">
      <dsp:nvSpPr>
        <dsp:cNvPr id="0" name=""/>
        <dsp:cNvSpPr/>
      </dsp:nvSpPr>
      <dsp:spPr>
        <a:xfrm>
          <a:off x="8553269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Fine-tune model hyperparameters specifically to account for the sensitivity of housing prices to changes in lending rates, optimizing predictive accuracy.</a:t>
          </a:r>
          <a:endParaRPr lang="en-US" sz="1100" kern="1200"/>
        </a:p>
      </dsp:txBody>
      <dsp:txXfrm>
        <a:off x="8553269" y="502237"/>
        <a:ext cx="2146268" cy="910537"/>
      </dsp:txXfrm>
    </dsp:sp>
    <dsp:sp modelId="{18DB1123-A1BD-429B-AAA6-63B245C47453}">
      <dsp:nvSpPr>
        <dsp:cNvPr id="0" name=""/>
        <dsp:cNvSpPr/>
      </dsp:nvSpPr>
      <dsp:spPr>
        <a:xfrm>
          <a:off x="195832" y="1991502"/>
          <a:ext cx="910537" cy="9105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DFBC7-A052-4F87-BE5E-E92F8C08CC17}">
      <dsp:nvSpPr>
        <dsp:cNvPr id="0" name=""/>
        <dsp:cNvSpPr/>
      </dsp:nvSpPr>
      <dsp:spPr>
        <a:xfrm>
          <a:off x="387045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BA273-8970-4209-BF98-C94E129C6CE1}">
      <dsp:nvSpPr>
        <dsp:cNvPr id="0" name=""/>
        <dsp:cNvSpPr/>
      </dsp:nvSpPr>
      <dsp:spPr>
        <a:xfrm>
          <a:off x="1301485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Explore ensemble models, such as blending lending rate-sensitive models with others, to leverage the strengths of various algorithms effectively.</a:t>
          </a:r>
          <a:endParaRPr lang="en-US" sz="1100" kern="1200"/>
        </a:p>
      </dsp:txBody>
      <dsp:txXfrm>
        <a:off x="1301485" y="1991502"/>
        <a:ext cx="2146268" cy="910537"/>
      </dsp:txXfrm>
    </dsp:sp>
    <dsp:sp modelId="{FD6A05A3-5E91-4525-818B-42A925249455}">
      <dsp:nvSpPr>
        <dsp:cNvPr id="0" name=""/>
        <dsp:cNvSpPr/>
      </dsp:nvSpPr>
      <dsp:spPr>
        <a:xfrm>
          <a:off x="3821724" y="1991502"/>
          <a:ext cx="910537" cy="9105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7C476-6291-437C-BC72-6F00BF314C52}">
      <dsp:nvSpPr>
        <dsp:cNvPr id="0" name=""/>
        <dsp:cNvSpPr/>
      </dsp:nvSpPr>
      <dsp:spPr>
        <a:xfrm>
          <a:off x="4012937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D83BD-1041-4B69-8C8C-AA119B410CE4}">
      <dsp:nvSpPr>
        <dsp:cNvPr id="0" name=""/>
        <dsp:cNvSpPr/>
      </dsp:nvSpPr>
      <dsp:spPr>
        <a:xfrm>
          <a:off x="4927377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Enhance the interactive dashboard by integrating lending rate data visualization tools, allowing users to understand the correlation between lending rates and housing prices and make informed decisions.</a:t>
          </a:r>
          <a:endParaRPr lang="en-US" sz="1100" kern="1200"/>
        </a:p>
      </dsp:txBody>
      <dsp:txXfrm>
        <a:off x="4927377" y="1991502"/>
        <a:ext cx="2146268" cy="9105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5CE53-7D55-4F06-BE66-EA0EA642AAC3}">
      <dsp:nvSpPr>
        <dsp:cNvPr id="0" name=""/>
        <dsp:cNvSpPr/>
      </dsp:nvSpPr>
      <dsp:spPr>
        <a:xfrm>
          <a:off x="668684" y="2093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250C2-C1AA-48E3-A419-70C00EE26D9F}">
      <dsp:nvSpPr>
        <dsp:cNvPr id="0" name=""/>
        <dsp:cNvSpPr/>
      </dsp:nvSpPr>
      <dsp:spPr>
        <a:xfrm>
          <a:off x="902684" y="4433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8981-A52F-4BF7-9ADC-27EE3D0DA8D4}">
      <dsp:nvSpPr>
        <dsp:cNvPr id="0" name=""/>
        <dsp:cNvSpPr/>
      </dsp:nvSpPr>
      <dsp:spPr>
        <a:xfrm>
          <a:off x="317684" y="1649313"/>
          <a:ext cx="1800000" cy="15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Extensive analysis of King County residential sales has uncovered key determinants of property prices.</a:t>
          </a:r>
          <a:endParaRPr lang="en-US" sz="1100" kern="1200"/>
        </a:p>
      </dsp:txBody>
      <dsp:txXfrm>
        <a:off x="317684" y="1649313"/>
        <a:ext cx="1800000" cy="1545650"/>
      </dsp:txXfrm>
    </dsp:sp>
    <dsp:sp modelId="{CE72CFD1-20F6-48B1-8B70-EAFEBAAB5B13}">
      <dsp:nvSpPr>
        <dsp:cNvPr id="0" name=""/>
        <dsp:cNvSpPr/>
      </dsp:nvSpPr>
      <dsp:spPr>
        <a:xfrm>
          <a:off x="2783684" y="2093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739AF-AF80-4D1E-B453-069EFAE118E9}">
      <dsp:nvSpPr>
        <dsp:cNvPr id="0" name=""/>
        <dsp:cNvSpPr/>
      </dsp:nvSpPr>
      <dsp:spPr>
        <a:xfrm>
          <a:off x="3017684" y="4433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C5ECE-A052-4C8B-8DFE-DF821368B3B9}">
      <dsp:nvSpPr>
        <dsp:cNvPr id="0" name=""/>
        <dsp:cNvSpPr/>
      </dsp:nvSpPr>
      <dsp:spPr>
        <a:xfrm>
          <a:off x="2432684" y="1649313"/>
          <a:ext cx="1800000" cy="15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Leveraged a variety of machine learning models for precise price prediction and property categorization, each offering unique insights and challenges.</a:t>
          </a:r>
          <a:endParaRPr lang="en-US" sz="1100" kern="1200"/>
        </a:p>
      </dsp:txBody>
      <dsp:txXfrm>
        <a:off x="2432684" y="1649313"/>
        <a:ext cx="1800000" cy="1545650"/>
      </dsp:txXfrm>
    </dsp:sp>
    <dsp:sp modelId="{206A33CD-1A32-4D47-8A11-02485BEBCF1C}">
      <dsp:nvSpPr>
        <dsp:cNvPr id="0" name=""/>
        <dsp:cNvSpPr/>
      </dsp:nvSpPr>
      <dsp:spPr>
        <a:xfrm>
          <a:off x="4898684" y="2093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579B9-8997-4073-A848-64EDB1E5DFAE}">
      <dsp:nvSpPr>
        <dsp:cNvPr id="0" name=""/>
        <dsp:cNvSpPr/>
      </dsp:nvSpPr>
      <dsp:spPr>
        <a:xfrm>
          <a:off x="5132684" y="4433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85576-9625-47CB-AD22-5EFB2F40AAC8}">
      <dsp:nvSpPr>
        <dsp:cNvPr id="0" name=""/>
        <dsp:cNvSpPr/>
      </dsp:nvSpPr>
      <dsp:spPr>
        <a:xfrm>
          <a:off x="4547684" y="1649313"/>
          <a:ext cx="1800000" cy="15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An integrated approach utilizing multiple models has provided a comprehensive understanding of the housing market.</a:t>
          </a:r>
          <a:endParaRPr lang="en-US" sz="1100" kern="1200"/>
        </a:p>
      </dsp:txBody>
      <dsp:txXfrm>
        <a:off x="4547684" y="1649313"/>
        <a:ext cx="1800000" cy="1545650"/>
      </dsp:txXfrm>
    </dsp:sp>
    <dsp:sp modelId="{54FD1A68-8115-42C5-8E0C-2DDA2E34CE19}">
      <dsp:nvSpPr>
        <dsp:cNvPr id="0" name=""/>
        <dsp:cNvSpPr/>
      </dsp:nvSpPr>
      <dsp:spPr>
        <a:xfrm>
          <a:off x="7013685" y="2093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7E16D-AD9D-4A4D-A99A-14818F1D4BFF}">
      <dsp:nvSpPr>
        <dsp:cNvPr id="0" name=""/>
        <dsp:cNvSpPr/>
      </dsp:nvSpPr>
      <dsp:spPr>
        <a:xfrm>
          <a:off x="7247685" y="4433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3B124-B8B6-448C-B425-D4AD63E7EA27}">
      <dsp:nvSpPr>
        <dsp:cNvPr id="0" name=""/>
        <dsp:cNvSpPr/>
      </dsp:nvSpPr>
      <dsp:spPr>
        <a:xfrm>
          <a:off x="6662684" y="1649313"/>
          <a:ext cx="1800000" cy="15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The interactive dashboard has emerged as a crucial tool for identifying and understanding market trends, facilitating informed decision-making.</a:t>
          </a:r>
          <a:endParaRPr lang="en-US" sz="1100" kern="1200"/>
        </a:p>
      </dsp:txBody>
      <dsp:txXfrm>
        <a:off x="6662684" y="1649313"/>
        <a:ext cx="1800000" cy="1545650"/>
      </dsp:txXfrm>
    </dsp:sp>
    <dsp:sp modelId="{339C5B86-1FC8-4ACF-BE04-70ED4774B5DD}">
      <dsp:nvSpPr>
        <dsp:cNvPr id="0" name=""/>
        <dsp:cNvSpPr/>
      </dsp:nvSpPr>
      <dsp:spPr>
        <a:xfrm>
          <a:off x="9128685" y="20931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3606-3F5D-4F83-811E-0F9DA0DDF0D8}">
      <dsp:nvSpPr>
        <dsp:cNvPr id="0" name=""/>
        <dsp:cNvSpPr/>
      </dsp:nvSpPr>
      <dsp:spPr>
        <a:xfrm>
          <a:off x="9362684" y="4433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71BEE-A3C2-48E9-A305-BB4FC8663B53}">
      <dsp:nvSpPr>
        <dsp:cNvPr id="0" name=""/>
        <dsp:cNvSpPr/>
      </dsp:nvSpPr>
      <dsp:spPr>
        <a:xfrm>
          <a:off x="8777685" y="1649313"/>
          <a:ext cx="1800000" cy="15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Future efforts will focus on fine-tuning models, exploring ensemble techniques, and integrating temporal and external data to enhance predictive accuracy and support dynamic market analysis.</a:t>
          </a:r>
          <a:endParaRPr lang="en-US" sz="1100" kern="1200"/>
        </a:p>
      </dsp:txBody>
      <dsp:txXfrm>
        <a:off x="8777685" y="1649313"/>
        <a:ext cx="1800000" cy="1545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7FFD6-48CE-E747-AFBA-BB21803A6F2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0738F-E22F-BB46-941D-E48EACC9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0738F-E22F-BB46-941D-E48EACC91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0738F-E22F-BB46-941D-E48EACC91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0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5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493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9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57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8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65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38C2-F85F-2B5D-81E2-674EE6D8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D6FE8-9726-6D8B-35D0-49D6AB88A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A085E-AF42-AE0E-5663-7960A265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9F464-F85B-D3B9-F961-B260DBD4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1EC6-7234-465F-A0D5-35390438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0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8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7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93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1F689F-CB96-3B41-BEDA-3FEEF4719298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506F-DDA9-6E46-B81C-3B848178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  <p:sldLayoutId id="214748395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4.xml"/><Relationship Id="rId5" Type="http://schemas.openxmlformats.org/officeDocument/2006/relationships/image" Target="../media/image5.png"/><Relationship Id="rId10" Type="http://schemas.microsoft.com/office/2007/relationships/diagramDrawing" Target="../diagrams/drawing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Figures of houses in different position and sizes">
            <a:extLst>
              <a:ext uri="{FF2B5EF4-FFF2-40B4-BE49-F238E27FC236}">
                <a16:creationId xmlns:a16="http://schemas.microsoft.com/office/drawing/2014/main" id="{A6E23F79-6ED4-1D6E-EAF5-8C4D70961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7013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4499AA-3CDF-60AD-8193-BF3DE23FE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Housing Price Prediction in King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8A05F-B8BD-73CD-E3DF-3E656C76B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500"/>
              <a:t>Name : Kalyan Kumar bhogi</a:t>
            </a:r>
          </a:p>
          <a:p>
            <a:pPr>
              <a:lnSpc>
                <a:spcPct val="90000"/>
              </a:lnSpc>
            </a:pPr>
            <a:r>
              <a:rPr lang="en-US" sz="500"/>
              <a:t>              chaitanya anudeep origanti</a:t>
            </a:r>
          </a:p>
          <a:p>
            <a:pPr>
              <a:lnSpc>
                <a:spcPct val="90000"/>
              </a:lnSpc>
            </a:pPr>
            <a:r>
              <a:rPr lang="en-US" sz="500"/>
              <a:t>              sasank Yadav daliboyina </a:t>
            </a:r>
          </a:p>
          <a:p>
            <a:pPr>
              <a:lnSpc>
                <a:spcPct val="90000"/>
              </a:lnSpc>
            </a:pPr>
            <a:r>
              <a:rPr lang="en-US" sz="500"/>
              <a:t>              sai Pavan yerra</a:t>
            </a:r>
          </a:p>
          <a:p>
            <a:pPr>
              <a:lnSpc>
                <a:spcPct val="90000"/>
              </a:lnSpc>
            </a:pPr>
            <a:r>
              <a:rPr lang="en-US" sz="500"/>
              <a:t>Group: 5</a:t>
            </a:r>
          </a:p>
          <a:p>
            <a:pPr>
              <a:lnSpc>
                <a:spcPct val="90000"/>
              </a:lnSpc>
            </a:pPr>
            <a:r>
              <a:rPr lang="en-US" sz="500"/>
              <a:t>INSTRUCTOR : KASUN SAMARASINGHE</a:t>
            </a:r>
          </a:p>
          <a:p>
            <a:pPr>
              <a:lnSpc>
                <a:spcPct val="90000"/>
              </a:lnSpc>
            </a:pPr>
            <a:r>
              <a:rPr lang="en-US" sz="500"/>
              <a:t>DATE : 02/14/2024</a:t>
            </a:r>
          </a:p>
          <a:p>
            <a:pPr>
              <a:lnSpc>
                <a:spcPct val="90000"/>
              </a:lnSpc>
            </a:pPr>
            <a:endParaRPr lang="en-US" sz="500"/>
          </a:p>
          <a:p>
            <a:pPr>
              <a:lnSpc>
                <a:spcPct val="90000"/>
              </a:lnSpc>
            </a:pPr>
            <a:r>
              <a:rPr lang="en-US" sz="500"/>
              <a:t>             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D4875-1AE8-24F7-4EA5-9526503D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Random forest Classifier for value Category 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1F06C3F-35EE-478B-B96B-1247519C7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F5D3D2-E214-32A1-D91C-F1683FCB3C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198"/>
          <a:stretch/>
        </p:blipFill>
        <p:spPr bwMode="auto">
          <a:xfrm>
            <a:off x="6094410" y="1175177"/>
            <a:ext cx="5449471" cy="2187245"/>
          </a:xfrm>
          <a:prstGeom prst="rect">
            <a:avLst/>
          </a:prstGeo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3F9CD-1D27-EB94-D0A3-8994533F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Combines numerous decision trees for improved accuracy and reduced overfitting. Achieved an accuracy of 1.00 on the provided dataset.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Each tree uses a random subset of features, leading to diverse predictions. This helps to prevent the model from overfitting to any one feature.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Chooses optimal splitting points based on information gain, leading to efficient trees. This results in a more interpretable model that is less likely to make errors.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Handles noisy data and missing values well, making it ideal for real-world data. Random forests are less sensitive to outliers and can handle data with missing values, which is common in real-world datasets.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Feature importances reveal which features influence predictions the most. The provided confusion matrix shows that the model is very good at predicting both high-value and low-value houses. The precision, recall, and F1-score are all 1.00 for both classes.</a:t>
            </a:r>
          </a:p>
          <a:p>
            <a:pPr>
              <a:lnSpc>
                <a:spcPct val="90000"/>
              </a:lnSpc>
            </a:pPr>
            <a:endParaRPr lang="en-US" sz="110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FE938CF-22C8-04E2-E3EF-14240D94F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408" y="4322954"/>
            <a:ext cx="2627752" cy="1688330"/>
          </a:xfrm>
          <a:prstGeom prst="rect">
            <a:avLst/>
          </a:prstGeom>
          <a:effectLst/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A8EF0A7-B31B-BC4D-C0F3-CB4B36C6A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6129" y="4464918"/>
            <a:ext cx="2627752" cy="14044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97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7E88E-6CEB-8334-C671-5FFEB6AD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k-Nearest Neighbors (k-NN) Classifier (Value Categorization): </a:t>
            </a: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53AD8F6-D581-72BA-545B-741BAFF72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992" y="738116"/>
            <a:ext cx="5449889" cy="5381765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9C98C-08A8-9EE2-3951-7B014100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  <a:effectLst/>
              </a:rPr>
              <a:t>Classifies properties based on k nearest neighbors' (similar houses) in the training data.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  <a:effectLst/>
              </a:rPr>
              <a:t>Achieved </a:t>
            </a:r>
            <a:r>
              <a:rPr lang="en-US" sz="1400">
                <a:solidFill>
                  <a:srgbClr val="EBEBEB"/>
                </a:solidFill>
              </a:rPr>
              <a:t>88.2</a:t>
            </a:r>
            <a:r>
              <a:rPr lang="en-US" sz="1400">
                <a:solidFill>
                  <a:srgbClr val="EBEBEB"/>
                </a:solidFill>
                <a:effectLst/>
              </a:rPr>
              <a:t>% in identifying high and low-valued properties (replace with actual value).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  <a:effectLst/>
              </a:rPr>
              <a:t> Reveals nearby properties influencing predictions, offering insights into the local housing market.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  <a:effectLst/>
              </a:rPr>
              <a:t>Handles diverse data types (numerical, categorical) without extensive preprocessing.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  <a:effectLst/>
              </a:rPr>
              <a:t>Tuning the k parameter can improve performance, requiring experimentation for best results.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394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8CF82-69D2-0F80-D498-FC3B9FF9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Recommendation: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89E3AF2-E622-0D84-1CE8-61B9D8533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34977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87397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80BA2-92E3-2125-A8CC-97EA9B65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 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CF3823-E6DD-9073-7FA2-20FFB0922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56352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85425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7C510-4125-2806-86D0-29737DCF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C0508B1-68F7-90FD-0D23-2EF302672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234198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6689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BE083-DE89-D32A-AE63-412027B2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Business Objectives : 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6C176A03-1A61-A22F-5122-19A63E524F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714B-A29F-2B9B-85B4-300F48811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 How can we accurately predict housing prices in the real estate market based on various property features, facilitating informed decision-making for homebuyers, sellers, and real estate professionals?</a:t>
            </a:r>
          </a:p>
          <a:p>
            <a:pPr marL="0" indent="0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2. How can we effectively categorize houses into '</a:t>
            </a:r>
            <a:r>
              <a:rPr lang="en-US" dirty="0" err="1">
                <a:solidFill>
                  <a:srgbClr val="FFFFFF"/>
                </a:solidFill>
              </a:rPr>
              <a:t>low_value</a:t>
            </a:r>
            <a:r>
              <a:rPr lang="en-US" dirty="0">
                <a:solidFill>
                  <a:srgbClr val="FFFFFF"/>
                </a:solidFill>
              </a:rPr>
              <a:t>' and '</a:t>
            </a:r>
            <a:r>
              <a:rPr lang="en-US" dirty="0" err="1">
                <a:solidFill>
                  <a:srgbClr val="FFFFFF"/>
                </a:solidFill>
              </a:rPr>
              <a:t>high_value</a:t>
            </a:r>
            <a:r>
              <a:rPr lang="en-US" dirty="0">
                <a:solidFill>
                  <a:srgbClr val="FFFFFF"/>
                </a:solidFill>
              </a:rPr>
              <a:t>' based on specific criteria, providing a quick and streamlined decision-making tool for real estate professionals and investors? </a:t>
            </a:r>
          </a:p>
        </p:txBody>
      </p:sp>
    </p:spTree>
    <p:extLst>
      <p:ext uri="{BB962C8B-B14F-4D97-AF65-F5344CB8AC3E}">
        <p14:creationId xmlns:p14="http://schemas.microsoft.com/office/powerpoint/2010/main" val="204703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F92F2-8FEF-F583-993A-9B9822C0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Exploratory Data Analysis And Descriptive Summary :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928139A-8502-F361-4FF2-F13AD8B82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416803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7866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E66A8-4020-D7B3-8DF6-5A57A67D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Tableau Dashboard</a:t>
            </a:r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B032B-D140-558A-9608-36E64AAD8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992" y="1650973"/>
            <a:ext cx="5449889" cy="3556051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8E0B5-5C6E-F0EA-3929-0BE587FF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  <a:effectLst/>
              </a:rPr>
              <a:t>Dashboard provides a full overview of market prices, sorted by bathrooms and bedrooms.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  <a:effectLst/>
              </a:rPr>
              <a:t>Heat Map shows geographic price distribution, with darker colors indicating higher prices.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  <a:effectLst/>
              </a:rPr>
              <a:t>Line Graph tracks average house prices over time, highlighting market fluctuations.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  <a:effectLst/>
              </a:rPr>
              <a:t>Bar Chart details the distribution of houses by bathroom count, showing two-bathroom homes as most common.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45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72FE-81E3-DD04-B168-0819BC95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Housing Price Prediction using SVR 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CB1E1ADE-4490-CC79-F9D3-AB8F454401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992" y="1514725"/>
            <a:ext cx="5449889" cy="3828547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FDE4-39B7-808B-8A57-F114041F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  <a:effectLst/>
              </a:rPr>
              <a:t>Harnessing historical data and trends, this model predicts future Kings County housing values.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  <a:effectLst/>
              </a:rPr>
              <a:t>We delve deeper than usual, incorporating location, economic indicators,  for a holistic picture.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  <a:effectLst/>
              </a:rPr>
              <a:t>Analyzing interactions between these factors over time, we capture the complex forces shaping housing prices.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  <a:effectLst/>
              </a:rPr>
              <a:t> The model minimizes MAE for close predictions, and MSE penalizes large errors, ensuring overall accuracy.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  <a:effectLst/>
              </a:rPr>
              <a:t>R-squared reveals how well our model explains overall price movements, not just individual values.</a:t>
            </a:r>
          </a:p>
        </p:txBody>
      </p:sp>
    </p:spTree>
    <p:extLst>
      <p:ext uri="{BB962C8B-B14F-4D97-AF65-F5344CB8AC3E}">
        <p14:creationId xmlns:p14="http://schemas.microsoft.com/office/powerpoint/2010/main" val="57991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7683E-4141-7477-60DC-D48A0E46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Price Prediction using Random Forest Regression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numbers&#10;&#10;Description automatically generated">
            <a:extLst>
              <a:ext uri="{FF2B5EF4-FFF2-40B4-BE49-F238E27FC236}">
                <a16:creationId xmlns:a16="http://schemas.microsoft.com/office/drawing/2014/main" id="{B4F7B425-950D-066A-2539-74A1A86F81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410" y="1465999"/>
            <a:ext cx="5449471" cy="1046730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A22E7-834C-344E-8C3F-A194DD6E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This method utilizes an ensemble of multiple decision trees, each trained on a random subset of data and features, to collectively predict future housing prices.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Similar to the previous approaches, it incorporates diverse features besides the usual suspects, including location, economic indicators, and market dynamics.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 Individual tree predictions are combined through majority voting, leading to a robust prediction that reduces the impact of any single tree's errors.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Like other methods, it minimizes Mean Absolute Error (MAE) to ensure predictions stay close to actual prices, while Mean Squared Error (MSE) penalizes large errors for overall accuracy.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The model ranks features based on their contribution to predictions, providing valuable insights into the crucial drivers of housing prices in Kings County.</a:t>
            </a:r>
          </a:p>
          <a:p>
            <a:pPr>
              <a:lnSpc>
                <a:spcPct val="90000"/>
              </a:lnSpc>
            </a:pPr>
            <a:endParaRPr lang="en-US" sz="11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880D3BF-0442-5A52-CF7C-4E73C8FBE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600" y="3526971"/>
            <a:ext cx="3137091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7575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7E484-3B5F-75EE-B3E5-49257400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Price Prediction using Gradient Boosting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3B51B2-0CA0-F794-6EC7-8BAA46235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992" y="1153669"/>
            <a:ext cx="5449889" cy="4550658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2F354-0F89-5FE5-89C0-D4917262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EBEBEB"/>
                </a:solidFill>
                <a:effectLst/>
              </a:rPr>
              <a:t>Accurately estimating house prices involves numerous factors like size, location, amenities, and market trends. Gradient Boosting shines by combining multiple "weak" models (think decision trees) into a powerful "ensemble" learner.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EBEBEB"/>
                </a:solidFill>
                <a:effectLst/>
              </a:rPr>
              <a:t>Learning from mistakes: Each weak model in the ensemble focuses on areas where previous models struggled. This iterative approach refines predictions, leading to a more comprehensive understanding of the factors influencing price.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EBEBEB"/>
                </a:solidFill>
                <a:effectLst/>
              </a:rPr>
              <a:t>Adapting to diverse data: Gradient boosting handles mixed data types (numbers, text, etc.) efficiently, making it well-suited for real-world housing datasets that incorporate various features.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EBEBEB"/>
                </a:solidFill>
                <a:effectLst/>
              </a:rPr>
              <a:t>Boosting accuracy and interpretability: While powerful, gradient boosting remains interpretable. You can see how individual features contribute to price predictions, offering valuable insights into the housing market.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EBEBEB"/>
                </a:solidFill>
                <a:effectLst/>
              </a:rPr>
              <a:t>Fine-tuning for performance: Optimizing parameters like the number of models and their complexity allows you to balance accuracy with efficiency, tailoring the model to your specific needs and data size.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13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9A064-0BAD-C089-00D3-10C036CA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/>
              <a:t>Neural Network Regression : 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1F06C3F-35EE-478B-B96B-1247519C7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E80AFCD-4C1D-E4A0-A295-DEE4DCAE9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410" y="1165282"/>
            <a:ext cx="5449471" cy="2207035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D686F-49B9-0360-C8EC-8B30D3DB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This method leverages the power of neural networks, inspired by the human brain, to predict future housing prices in Kings County.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 Similar to other approaches, it utilizes diverse features beyond just square footage and bedrooms, including location, economic indicators, and market dynamics.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Unlike simpler models, neural networks can automatically learn complex non-linear relationships between these features and housing prices.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With multiple layers of interconnected neurons, the model can adapt and fine-tune its predictions based on large amounts of training data.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</a:rPr>
              <a:t> Like other methods, it targets minimizing Mean Absolute Error (MAE) to ensure predictions stay close to actual prices, while Mean Squared Error (MSE) penalizes large errors for overall accuracy.</a:t>
            </a:r>
          </a:p>
        </p:txBody>
      </p:sp>
      <p:pic>
        <p:nvPicPr>
          <p:cNvPr id="6" name="Picture 5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DCC27D5-5393-B0E3-1DE7-43E953B62A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408" y="4230017"/>
            <a:ext cx="2627752" cy="1874205"/>
          </a:xfrm>
          <a:prstGeom prst="rect">
            <a:avLst/>
          </a:prstGeom>
          <a:effectLst/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41C1D3-620F-BC66-B818-D78D3C45F0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6129" y="4631715"/>
            <a:ext cx="2627752" cy="10708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0970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{F795BB89-E501-A54A-8FD7-A8CD82E73A1F}tf10001062</Template>
  <TotalTime>688</TotalTime>
  <Words>1398</Words>
  <Application>Microsoft Macintosh PowerPoint</Application>
  <PresentationFormat>Widescreen</PresentationFormat>
  <Paragraphs>85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Ion</vt:lpstr>
      <vt:lpstr>Housing Price Prediction in King County</vt:lpstr>
      <vt:lpstr>Introduction</vt:lpstr>
      <vt:lpstr>Business Objectives : </vt:lpstr>
      <vt:lpstr>Exploratory Data Analysis And Descriptive Summary : </vt:lpstr>
      <vt:lpstr>Tableau Dashboard</vt:lpstr>
      <vt:lpstr>Housing Price Prediction using SVR </vt:lpstr>
      <vt:lpstr>Price Prediction using Random Forest Regression</vt:lpstr>
      <vt:lpstr>Price Prediction using Gradient Boosting</vt:lpstr>
      <vt:lpstr>Neural Network Regression : </vt:lpstr>
      <vt:lpstr>Random forest Classifier for value Category  </vt:lpstr>
      <vt:lpstr>k-Nearest Neighbors (k-NN) Classifier (Value Categorization): </vt:lpstr>
      <vt:lpstr>Recommendation: </vt:lpstr>
      <vt:lpstr>Conclusion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Sasank Yadav Daliboyina</dc:creator>
  <cp:lastModifiedBy>Sasank Yadav Daliboyina</cp:lastModifiedBy>
  <cp:revision>26</cp:revision>
  <dcterms:created xsi:type="dcterms:W3CDTF">2024-02-13T20:28:40Z</dcterms:created>
  <dcterms:modified xsi:type="dcterms:W3CDTF">2024-04-22T15:27:30Z</dcterms:modified>
</cp:coreProperties>
</file>