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5E4"/>
    <a:srgbClr val="353535"/>
    <a:srgbClr val="FFA1FF"/>
    <a:srgbClr val="F770A8"/>
    <a:srgbClr val="3521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77C2-F5CC-4D8B-BC4E-7FF12AEFA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43A68F-E9CB-422A-94BA-DB7674863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3ED605-5DDF-4631-AE8B-D3E1FB40A9B8}"/>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5" name="Footer Placeholder 4">
            <a:extLst>
              <a:ext uri="{FF2B5EF4-FFF2-40B4-BE49-F238E27FC236}">
                <a16:creationId xmlns:a16="http://schemas.microsoft.com/office/drawing/2014/main" id="{850665B2-EFFB-44F0-873E-3BBEECC87E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0A18FF-FDB4-4635-A111-879F067C7BC8}"/>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358043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3C3D-FB77-474A-BBE2-0376D50FECA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38CD2E-3160-4F00-A342-BCF3DB967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E5BE13-338C-4B2F-8911-FB6C0D7B9410}"/>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5" name="Footer Placeholder 4">
            <a:extLst>
              <a:ext uri="{FF2B5EF4-FFF2-40B4-BE49-F238E27FC236}">
                <a16:creationId xmlns:a16="http://schemas.microsoft.com/office/drawing/2014/main" id="{FA34E0B2-F687-489D-B2C4-B3FA9986E1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39577D-5DA3-4DE8-8407-2F5E4AA7A3D0}"/>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133215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00D767-0CA5-4258-99C4-FDD161F11A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05F692-E339-4E8D-97A2-9E0ED7993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25B512-BFAC-4450-A395-82C1E659446A}"/>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5" name="Footer Placeholder 4">
            <a:extLst>
              <a:ext uri="{FF2B5EF4-FFF2-40B4-BE49-F238E27FC236}">
                <a16:creationId xmlns:a16="http://schemas.microsoft.com/office/drawing/2014/main" id="{45B18AD4-A7ED-41C0-A5FB-7F2D8DEAA5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1096AE-48C5-4C36-A2C5-C36B3701D769}"/>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343014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AFA7-A98F-4870-B4A2-ACCAF8AD23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D08CA7-4D94-4950-BA96-5EA7567EBF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14D66C-7E7B-48C1-9858-81D7E707AAF1}"/>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5" name="Footer Placeholder 4">
            <a:extLst>
              <a:ext uri="{FF2B5EF4-FFF2-40B4-BE49-F238E27FC236}">
                <a16:creationId xmlns:a16="http://schemas.microsoft.com/office/drawing/2014/main" id="{19DA827F-29C6-4EDD-9645-24B0AA37F7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1C7A0-4C09-4D68-BF3D-B6AFF187554B}"/>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274559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9F4-5D99-470B-93EA-243ADE4FD4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008FB61-E508-46AD-8635-AF8CDBEFC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F5047-321A-4AA6-8A4B-6210C7141C7E}"/>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5" name="Footer Placeholder 4">
            <a:extLst>
              <a:ext uri="{FF2B5EF4-FFF2-40B4-BE49-F238E27FC236}">
                <a16:creationId xmlns:a16="http://schemas.microsoft.com/office/drawing/2014/main" id="{DD30D3DA-C10C-4BFB-A681-C2972204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2BCAC7-601E-42C2-901B-EF3289BC9083}"/>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73484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5A46-D766-4403-BEF7-5A9D77B414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D129D1-9F82-43D6-99A3-51CEAF6DF7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65B4FF-218C-4214-A599-9109EBEA6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56C4C77-4A46-4648-B947-C7885D855D27}"/>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6" name="Footer Placeholder 5">
            <a:extLst>
              <a:ext uri="{FF2B5EF4-FFF2-40B4-BE49-F238E27FC236}">
                <a16:creationId xmlns:a16="http://schemas.microsoft.com/office/drawing/2014/main" id="{877EB870-D664-49AA-BF6E-BC68076C76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A923AB-E433-4810-9EDC-B3579FF05327}"/>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72850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3817-018F-4AE5-A4AD-CECD39E8F8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38455D-15F8-42EF-B2FF-449C50ECC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6E62CD-EC7C-4DF5-8E58-C6F705FEDC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681539-72E4-4C48-BA22-35473A5B1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26AFE-2233-4E90-9934-E65901E1B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A04DB6-817F-4B14-8800-B8E3A23394F0}"/>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8" name="Footer Placeholder 7">
            <a:extLst>
              <a:ext uri="{FF2B5EF4-FFF2-40B4-BE49-F238E27FC236}">
                <a16:creationId xmlns:a16="http://schemas.microsoft.com/office/drawing/2014/main" id="{294D9DBC-FBB9-424E-8597-45DBFCC0141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E306C3F-F6F4-4DC5-98F5-A141CA0F06A2}"/>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123127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360D-A91A-464B-A909-2A77279CEC3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27CE2D-E905-424E-A0B6-B28F2571FCDB}"/>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4" name="Footer Placeholder 3">
            <a:extLst>
              <a:ext uri="{FF2B5EF4-FFF2-40B4-BE49-F238E27FC236}">
                <a16:creationId xmlns:a16="http://schemas.microsoft.com/office/drawing/2014/main" id="{3DBDA841-E558-4F61-894C-5056F00A82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26DB7CC-92BF-4B97-B6CE-5F1C74B75EF1}"/>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419014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12015-068C-42CC-9D02-36FA36031DC3}"/>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3" name="Footer Placeholder 2">
            <a:extLst>
              <a:ext uri="{FF2B5EF4-FFF2-40B4-BE49-F238E27FC236}">
                <a16:creationId xmlns:a16="http://schemas.microsoft.com/office/drawing/2014/main" id="{12A27E23-A4A8-4DE7-94C9-A269014D9B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284BE4-731E-4178-9468-C1E9F6706F4A}"/>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222146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B756-AAAB-47FE-B900-E8E05DBB8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72D432-52C0-40AB-9F29-DD2FCA27E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CFD386-17DB-4D27-BE52-0263BBDC8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AAE05-7D75-4F9A-A18D-2F3DD67EDA46}"/>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6" name="Footer Placeholder 5">
            <a:extLst>
              <a:ext uri="{FF2B5EF4-FFF2-40B4-BE49-F238E27FC236}">
                <a16:creationId xmlns:a16="http://schemas.microsoft.com/office/drawing/2014/main" id="{C7B2A91C-BE4C-4927-8253-D8A9E98630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C2E902-9280-43D3-866E-BA9C2DF31626}"/>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336889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1523-A898-4626-B678-3E053FFC2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D5D9A6-8002-4179-9539-1C8B21080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F7C14C0-C51C-4F21-A484-46F3B1D05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57D56-CC86-40B6-B5A5-053468A7357C}"/>
              </a:ext>
            </a:extLst>
          </p:cNvPr>
          <p:cNvSpPr>
            <a:spLocks noGrp="1"/>
          </p:cNvSpPr>
          <p:nvPr>
            <p:ph type="dt" sz="half" idx="10"/>
          </p:nvPr>
        </p:nvSpPr>
        <p:spPr/>
        <p:txBody>
          <a:bodyPr/>
          <a:lstStyle/>
          <a:p>
            <a:fld id="{C01DBBF0-DB6D-4E9F-96D1-46B87D315AE8}" type="datetimeFigureOut">
              <a:rPr lang="en-GB" smtClean="0"/>
              <a:t>03/10/2021</a:t>
            </a:fld>
            <a:endParaRPr lang="en-GB"/>
          </a:p>
        </p:txBody>
      </p:sp>
      <p:sp>
        <p:nvSpPr>
          <p:cNvPr id="6" name="Footer Placeholder 5">
            <a:extLst>
              <a:ext uri="{FF2B5EF4-FFF2-40B4-BE49-F238E27FC236}">
                <a16:creationId xmlns:a16="http://schemas.microsoft.com/office/drawing/2014/main" id="{A990EEC7-84E1-47B7-8F87-5C4EF92372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0A870B-FA3F-4F6F-A399-00BD9B538BA6}"/>
              </a:ext>
            </a:extLst>
          </p:cNvPr>
          <p:cNvSpPr>
            <a:spLocks noGrp="1"/>
          </p:cNvSpPr>
          <p:nvPr>
            <p:ph type="sldNum" sz="quarter" idx="12"/>
          </p:nvPr>
        </p:nvSpPr>
        <p:spPr/>
        <p:txBody>
          <a:bodyPr/>
          <a:lstStyle/>
          <a:p>
            <a:fld id="{595B56E1-AF29-4F37-A656-383B1C0AB709}" type="slidenum">
              <a:rPr lang="en-GB" smtClean="0"/>
              <a:t>‹#›</a:t>
            </a:fld>
            <a:endParaRPr lang="en-GB"/>
          </a:p>
        </p:txBody>
      </p:sp>
    </p:spTree>
    <p:extLst>
      <p:ext uri="{BB962C8B-B14F-4D97-AF65-F5344CB8AC3E}">
        <p14:creationId xmlns:p14="http://schemas.microsoft.com/office/powerpoint/2010/main" val="2801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65CA3-E6DA-4166-9B45-FB90209FD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F93343-7A14-4912-9E5A-379E728F0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F6899A-76F9-4315-B748-EC0FE23D7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DBBF0-DB6D-4E9F-96D1-46B87D315AE8}" type="datetimeFigureOut">
              <a:rPr lang="en-GB" smtClean="0"/>
              <a:t>03/10/2021</a:t>
            </a:fld>
            <a:endParaRPr lang="en-GB"/>
          </a:p>
        </p:txBody>
      </p:sp>
      <p:sp>
        <p:nvSpPr>
          <p:cNvPr id="5" name="Footer Placeholder 4">
            <a:extLst>
              <a:ext uri="{FF2B5EF4-FFF2-40B4-BE49-F238E27FC236}">
                <a16:creationId xmlns:a16="http://schemas.microsoft.com/office/drawing/2014/main" id="{C767DF9E-8E2C-4110-B36C-5D28AAA74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A6EA81-1A72-47C4-B03D-B63CD35BB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B56E1-AF29-4F37-A656-383B1C0AB709}" type="slidenum">
              <a:rPr lang="en-GB" smtClean="0"/>
              <a:t>‹#›</a:t>
            </a:fld>
            <a:endParaRPr lang="en-GB"/>
          </a:p>
        </p:txBody>
      </p:sp>
    </p:spTree>
    <p:extLst>
      <p:ext uri="{BB962C8B-B14F-4D97-AF65-F5344CB8AC3E}">
        <p14:creationId xmlns:p14="http://schemas.microsoft.com/office/powerpoint/2010/main" val="121131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csbf.nasa.gov/balloons.html"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mbols of NASA | NASA">
            <a:extLst>
              <a:ext uri="{FF2B5EF4-FFF2-40B4-BE49-F238E27FC236}">
                <a16:creationId xmlns:a16="http://schemas.microsoft.com/office/drawing/2014/main" id="{F1D7763C-A7EC-4779-9D11-D8AD92D77CE2}"/>
              </a:ext>
            </a:extLst>
          </p:cNvPr>
          <p:cNvPicPr>
            <a:picLocks noChangeAspect="1" noChangeArrowheads="1"/>
          </p:cNvPicPr>
          <p:nvPr/>
        </p:nvPicPr>
        <p:blipFill>
          <a:blip r:embed="rId2">
            <a:clrChange>
              <a:clrFrom>
                <a:srgbClr val="E4E4E3"/>
              </a:clrFrom>
              <a:clrTo>
                <a:srgbClr val="E4E4E3">
                  <a:alpha val="0"/>
                </a:srgbClr>
              </a:clrTo>
            </a:clrChange>
            <a:extLst>
              <a:ext uri="{28A0092B-C50C-407E-A947-70E740481C1C}">
                <a14:useLocalDpi xmlns:a14="http://schemas.microsoft.com/office/drawing/2010/main" val="0"/>
              </a:ext>
            </a:extLst>
          </a:blip>
          <a:srcRect/>
          <a:stretch>
            <a:fillRect/>
          </a:stretch>
        </p:blipFill>
        <p:spPr bwMode="auto">
          <a:xfrm>
            <a:off x="158864" y="6354015"/>
            <a:ext cx="958788" cy="414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0273C928-4C99-4BCD-911B-01ED5497C1E0}"/>
              </a:ext>
            </a:extLst>
          </p:cNvPr>
          <p:cNvSpPr/>
          <p:nvPr/>
        </p:nvSpPr>
        <p:spPr>
          <a:xfrm>
            <a:off x="0" y="2112885"/>
            <a:ext cx="12192000" cy="3684234"/>
          </a:xfrm>
          <a:prstGeom prst="roundRect">
            <a:avLst>
              <a:gd name="adj" fmla="val 0"/>
            </a:avLst>
          </a:prstGeom>
          <a:gradFill>
            <a:gsLst>
              <a:gs pos="100000">
                <a:srgbClr val="2385E4"/>
              </a:gs>
              <a:gs pos="0">
                <a:srgbClr val="002060"/>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icrosoft YaHei Light" panose="020B0502040204020203" pitchFamily="34" charset="-122"/>
              <a:ea typeface="Microsoft YaHei Light" panose="020B0502040204020203" pitchFamily="34" charset="-122"/>
            </a:endParaRPr>
          </a:p>
        </p:txBody>
      </p:sp>
      <p:sp>
        <p:nvSpPr>
          <p:cNvPr id="13" name="Content Placeholder 20">
            <a:extLst>
              <a:ext uri="{FF2B5EF4-FFF2-40B4-BE49-F238E27FC236}">
                <a16:creationId xmlns:a16="http://schemas.microsoft.com/office/drawing/2014/main" id="{4251C6F8-3DD7-4AE7-B795-956E35F16159}"/>
              </a:ext>
            </a:extLst>
          </p:cNvPr>
          <p:cNvSpPr txBox="1">
            <a:spLocks/>
          </p:cNvSpPr>
          <p:nvPr/>
        </p:nvSpPr>
        <p:spPr>
          <a:xfrm>
            <a:off x="838199" y="1825625"/>
            <a:ext cx="8466667"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b="1"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Team Name: </a:t>
            </a:r>
            <a:r>
              <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StarX</a:t>
            </a:r>
          </a:p>
          <a:p>
            <a:pPr algn="l"/>
            <a:endParaRPr lang="en-GB" b="1"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endParaRPr>
          </a:p>
          <a:p>
            <a:pPr algn="l"/>
            <a:r>
              <a:rPr lang="en-GB" b="1"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Challenge: </a:t>
            </a:r>
            <a:r>
              <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Near-Space Near You!</a:t>
            </a:r>
          </a:p>
          <a:p>
            <a:pPr algn="l"/>
            <a:endParaRPr lang="en-GB" b="1"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endParaRPr>
          </a:p>
          <a:p>
            <a:pPr algn="l"/>
            <a:r>
              <a:rPr lang="en-GB" b="1"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Team Members: </a:t>
            </a:r>
            <a:r>
              <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Sasan Radan, </a:t>
            </a:r>
            <a:r>
              <a:rPr lang="en-GB" dirty="0" err="1">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Ritu</a:t>
            </a:r>
            <a:r>
              <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 </a:t>
            </a:r>
            <a:r>
              <a:rPr lang="en-GB" dirty="0" err="1">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Malhorta</a:t>
            </a:r>
            <a:r>
              <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 </a:t>
            </a:r>
            <a:r>
              <a:rPr lang="en-GB" dirty="0" err="1">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Amz</a:t>
            </a:r>
            <a:r>
              <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 </a:t>
            </a:r>
            <a:r>
              <a:rPr lang="en-GB" dirty="0" err="1">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rPr>
              <a:t>Hundal</a:t>
            </a:r>
            <a:endParaRPr lang="en-GB" dirty="0">
              <a:solidFill>
                <a:schemeClr val="bg1"/>
              </a:solidFill>
              <a:latin typeface="Microsoft YaHei Light" panose="020B0502040204020203" pitchFamily="34" charset="-122"/>
              <a:ea typeface="Microsoft YaHei Light" panose="020B0502040204020203" pitchFamily="34" charset="-122"/>
              <a:cs typeface="Microsoft Himalaya" panose="01010100010101010101" pitchFamily="2" charset="0"/>
            </a:endParaRPr>
          </a:p>
        </p:txBody>
      </p:sp>
      <p:pic>
        <p:nvPicPr>
          <p:cNvPr id="9" name="Picture 2" descr="International Space Apps Challenge | NASA">
            <a:extLst>
              <a:ext uri="{FF2B5EF4-FFF2-40B4-BE49-F238E27FC236}">
                <a16:creationId xmlns:a16="http://schemas.microsoft.com/office/drawing/2014/main" id="{CCE8C646-A2B6-48D3-9625-EC98F322037C}"/>
              </a:ext>
            </a:extLst>
          </p:cNvPr>
          <p:cNvPicPr>
            <a:picLocks noChangeAspect="1" noChangeArrowheads="1"/>
          </p:cNvPicPr>
          <p:nvPr/>
        </p:nvPicPr>
        <p:blipFill>
          <a:blip r:embed="rId3">
            <a:clrChange>
              <a:clrFrom>
                <a:srgbClr val="E4E4E3"/>
              </a:clrFrom>
              <a:clrTo>
                <a:srgbClr val="E4E4E3">
                  <a:alpha val="0"/>
                </a:srgbClr>
              </a:clrTo>
            </a:clrChange>
            <a:extLst>
              <a:ext uri="{28A0092B-C50C-407E-A947-70E740481C1C}">
                <a14:useLocalDpi xmlns:a14="http://schemas.microsoft.com/office/drawing/2010/main" val="0"/>
              </a:ext>
            </a:extLst>
          </a:blip>
          <a:srcRect/>
          <a:stretch>
            <a:fillRect/>
          </a:stretch>
        </p:blipFill>
        <p:spPr bwMode="auto">
          <a:xfrm>
            <a:off x="4178300" y="-361711"/>
            <a:ext cx="3835400" cy="383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9EC318C-468E-4A7A-8CCB-7C21F24D8B18}"/>
              </a:ext>
            </a:extLst>
          </p:cNvPr>
          <p:cNvSpPr/>
          <p:nvPr/>
        </p:nvSpPr>
        <p:spPr>
          <a:xfrm>
            <a:off x="0" y="2112885"/>
            <a:ext cx="6231467" cy="3684234"/>
          </a:xfrm>
          <a:prstGeom prst="roundRect">
            <a:avLst>
              <a:gd name="adj" fmla="val 0"/>
            </a:avLst>
          </a:prstGeom>
          <a:gradFill>
            <a:gsLst>
              <a:gs pos="100000">
                <a:srgbClr val="2385E4"/>
              </a:gs>
              <a:gs pos="0">
                <a:srgbClr val="002060"/>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icrosoft YaHei Light" panose="020B0502040204020203" pitchFamily="34" charset="-122"/>
              <a:ea typeface="Microsoft YaHei Light" panose="020B0502040204020203" pitchFamily="34" charset="-122"/>
            </a:endParaRPr>
          </a:p>
        </p:txBody>
      </p:sp>
      <p:sp>
        <p:nvSpPr>
          <p:cNvPr id="2" name="Title 1">
            <a:extLst>
              <a:ext uri="{FF2B5EF4-FFF2-40B4-BE49-F238E27FC236}">
                <a16:creationId xmlns:a16="http://schemas.microsoft.com/office/drawing/2014/main" id="{C40D58EF-582C-439B-AEEF-AD6EBC76AC95}"/>
              </a:ext>
            </a:extLst>
          </p:cNvPr>
          <p:cNvSpPr>
            <a:spLocks noGrp="1"/>
          </p:cNvSpPr>
          <p:nvPr>
            <p:ph type="title"/>
          </p:nvPr>
        </p:nvSpPr>
        <p:spPr/>
        <p:txBody>
          <a:bodyPr/>
          <a:lstStyle/>
          <a:p>
            <a:pPr algn="ct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What does the world have to gain? Where is the opportunity?</a:t>
            </a:r>
          </a:p>
        </p:txBody>
      </p:sp>
      <p:sp>
        <p:nvSpPr>
          <p:cNvPr id="4" name="Content Placeholder 3">
            <a:extLst>
              <a:ext uri="{FF2B5EF4-FFF2-40B4-BE49-F238E27FC236}">
                <a16:creationId xmlns:a16="http://schemas.microsoft.com/office/drawing/2014/main" id="{AC7EF008-84AE-47FA-9B44-CEEC36927049}"/>
              </a:ext>
            </a:extLst>
          </p:cNvPr>
          <p:cNvSpPr>
            <a:spLocks noGrp="1"/>
          </p:cNvSpPr>
          <p:nvPr>
            <p:ph idx="1"/>
          </p:nvPr>
        </p:nvSpPr>
        <p:spPr>
          <a:xfrm>
            <a:off x="838200" y="1825625"/>
            <a:ext cx="5257800" cy="4351338"/>
          </a:xfrm>
        </p:spPr>
        <p:txBody>
          <a:bodyPr anchor="ctr"/>
          <a:lstStyle/>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The field of space and space travel is never ending with new discoveries being made everyday. The opportunity of exploration lies within our own hands, with the possibilities being endless. </a:t>
            </a:r>
          </a:p>
        </p:txBody>
      </p:sp>
      <p:pic>
        <p:nvPicPr>
          <p:cNvPr id="6150" name="Picture 6" descr="Space astronaut cartoon PNG image. Download as SVG vector, Transparent PNG,  EPS or PSD. Use this Space ast… | Astronaut cartoon, Astronaut drawing,  Astronaut images">
            <a:extLst>
              <a:ext uri="{FF2B5EF4-FFF2-40B4-BE49-F238E27FC236}">
                <a16:creationId xmlns:a16="http://schemas.microsoft.com/office/drawing/2014/main" id="{C423FD3B-5C52-409A-A5F3-535A5FE1F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667" y="2134580"/>
            <a:ext cx="3920067" cy="392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514691"/>
      </p:ext>
    </p:extLst>
  </p:cSld>
  <p:clrMapOvr>
    <a:masterClrMapping/>
  </p:clrMapOvr>
  <mc:AlternateContent xmlns:mc="http://schemas.openxmlformats.org/markup-compatibility/2006" xmlns:p14="http://schemas.microsoft.com/office/powerpoint/2010/main">
    <mc:Choice Requires="p14">
      <p:transition spd="slow" p14:dur="2000" advTm="148215"/>
    </mc:Choice>
    <mc:Fallback xmlns="">
      <p:transition spd="slow" advTm="148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BB83495-204D-4259-BE6A-8216487431E2}"/>
              </a:ext>
            </a:extLst>
          </p:cNvPr>
          <p:cNvSpPr/>
          <p:nvPr/>
        </p:nvSpPr>
        <p:spPr>
          <a:xfrm>
            <a:off x="0" y="1896533"/>
            <a:ext cx="6231467" cy="4114800"/>
          </a:xfrm>
          <a:prstGeom prst="roundRect">
            <a:avLst>
              <a:gd name="adj" fmla="val 0"/>
            </a:avLst>
          </a:prstGeom>
          <a:gradFill>
            <a:gsLst>
              <a:gs pos="100000">
                <a:srgbClr val="2385E4"/>
              </a:gs>
              <a:gs pos="0">
                <a:srgbClr val="002060"/>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icrosoft YaHei Light" panose="020B0502040204020203" pitchFamily="34" charset="-122"/>
              <a:ea typeface="Microsoft YaHei Light" panose="020B0502040204020203" pitchFamily="34" charset="-122"/>
            </a:endParaRPr>
          </a:p>
        </p:txBody>
      </p:sp>
      <p:sp>
        <p:nvSpPr>
          <p:cNvPr id="2" name="Title 1">
            <a:extLst>
              <a:ext uri="{FF2B5EF4-FFF2-40B4-BE49-F238E27FC236}">
                <a16:creationId xmlns:a16="http://schemas.microsoft.com/office/drawing/2014/main" id="{C40D58EF-582C-439B-AEEF-AD6EBC76AC95}"/>
              </a:ext>
            </a:extLst>
          </p:cNvPr>
          <p:cNvSpPr>
            <a:spLocks noGrp="1"/>
          </p:cNvSpPr>
          <p:nvPr>
            <p:ph type="title"/>
          </p:nvPr>
        </p:nvSpPr>
        <p:spPr/>
        <p:txBody>
          <a:bodyPr/>
          <a:lstStyle/>
          <a:p>
            <a:pPr algn="ct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What problem does your project solve?</a:t>
            </a:r>
          </a:p>
        </p:txBody>
      </p:sp>
      <p:sp>
        <p:nvSpPr>
          <p:cNvPr id="4" name="Content Placeholder 3">
            <a:extLst>
              <a:ext uri="{FF2B5EF4-FFF2-40B4-BE49-F238E27FC236}">
                <a16:creationId xmlns:a16="http://schemas.microsoft.com/office/drawing/2014/main" id="{AC7EF008-84AE-47FA-9B44-CEEC36927049}"/>
              </a:ext>
            </a:extLst>
          </p:cNvPr>
          <p:cNvSpPr>
            <a:spLocks noGrp="1"/>
          </p:cNvSpPr>
          <p:nvPr>
            <p:ph idx="1"/>
          </p:nvPr>
        </p:nvSpPr>
        <p:spPr>
          <a:xfrm>
            <a:off x="838200" y="1825625"/>
            <a:ext cx="5257800" cy="4351338"/>
          </a:xfrm>
        </p:spPr>
        <p:txBody>
          <a:bodyPr>
            <a:normAutofit fontScale="92500" lnSpcReduction="20000"/>
          </a:bodyPr>
          <a:lstStyle/>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This Project provides a lesson-plan and bill of materials (BOM) on how to build a low-cost high-altitude balloon capable of reaching near-space, 20 - 100 kilometres above sea level</a:t>
            </a:r>
          </a:p>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Our project provides a much more affordable alternative and approach for those who are passionate about exploring the field of space travel. </a:t>
            </a:r>
          </a:p>
        </p:txBody>
      </p:sp>
      <p:pic>
        <p:nvPicPr>
          <p:cNvPr id="5124" name="Picture 4" descr="Marketing Plan - Marketing Plan Illustration Png, Transparent Png ,  Transparent Png Image - PNGitem">
            <a:extLst>
              <a:ext uri="{FF2B5EF4-FFF2-40B4-BE49-F238E27FC236}">
                <a16:creationId xmlns:a16="http://schemas.microsoft.com/office/drawing/2014/main" id="{C8DA590F-AC2E-4688-9B7B-A805708BB9B6}"/>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6350000" y="2414058"/>
            <a:ext cx="5527459" cy="348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530100"/>
      </p:ext>
    </p:extLst>
  </p:cSld>
  <p:clrMapOvr>
    <a:masterClrMapping/>
  </p:clrMapOvr>
  <mc:AlternateContent xmlns:mc="http://schemas.openxmlformats.org/markup-compatibility/2006" xmlns:p14="http://schemas.microsoft.com/office/powerpoint/2010/main">
    <mc:Choice Requires="p14">
      <p:transition spd="slow" p14:dur="2000" advTm="148215"/>
    </mc:Choice>
    <mc:Fallback xmlns="">
      <p:transition spd="slow" advTm="148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FB07E5-917D-4D0F-8E1A-1A633E78ACC2}"/>
              </a:ext>
            </a:extLst>
          </p:cNvPr>
          <p:cNvSpPr/>
          <p:nvPr/>
        </p:nvSpPr>
        <p:spPr>
          <a:xfrm>
            <a:off x="0" y="2112885"/>
            <a:ext cx="6231467" cy="4064078"/>
          </a:xfrm>
          <a:prstGeom prst="roundRect">
            <a:avLst>
              <a:gd name="adj" fmla="val 0"/>
            </a:avLst>
          </a:prstGeom>
          <a:gradFill>
            <a:gsLst>
              <a:gs pos="100000">
                <a:srgbClr val="2385E4"/>
              </a:gs>
              <a:gs pos="0">
                <a:srgbClr val="002060"/>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icrosoft YaHei Light" panose="020B0502040204020203" pitchFamily="34" charset="-122"/>
              <a:ea typeface="Microsoft YaHei Light" panose="020B0502040204020203" pitchFamily="34" charset="-122"/>
            </a:endParaRPr>
          </a:p>
        </p:txBody>
      </p:sp>
      <p:sp>
        <p:nvSpPr>
          <p:cNvPr id="2" name="Title 1">
            <a:extLst>
              <a:ext uri="{FF2B5EF4-FFF2-40B4-BE49-F238E27FC236}">
                <a16:creationId xmlns:a16="http://schemas.microsoft.com/office/drawing/2014/main" id="{C40D58EF-582C-439B-AEEF-AD6EBC76AC95}"/>
              </a:ext>
            </a:extLst>
          </p:cNvPr>
          <p:cNvSpPr>
            <a:spLocks noGrp="1"/>
          </p:cNvSpPr>
          <p:nvPr>
            <p:ph type="title"/>
          </p:nvPr>
        </p:nvSpPr>
        <p:spPr/>
        <p:txBody>
          <a:bodyPr>
            <a:normAutofit fontScale="90000"/>
          </a:bodyPr>
          <a:lstStyle/>
          <a:p>
            <a:pPr algn="ct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 Understanding of the challenge and your</a:t>
            </a:r>
            <a:b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b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approach to solving it</a:t>
            </a:r>
          </a:p>
        </p:txBody>
      </p:sp>
      <p:sp>
        <p:nvSpPr>
          <p:cNvPr id="4" name="Content Placeholder 3">
            <a:extLst>
              <a:ext uri="{FF2B5EF4-FFF2-40B4-BE49-F238E27FC236}">
                <a16:creationId xmlns:a16="http://schemas.microsoft.com/office/drawing/2014/main" id="{AC7EF008-84AE-47FA-9B44-CEEC36927049}"/>
              </a:ext>
            </a:extLst>
          </p:cNvPr>
          <p:cNvSpPr>
            <a:spLocks noGrp="1"/>
          </p:cNvSpPr>
          <p:nvPr>
            <p:ph idx="1"/>
          </p:nvPr>
        </p:nvSpPr>
        <p:spPr>
          <a:xfrm>
            <a:off x="838200" y="1825625"/>
            <a:ext cx="5257800" cy="4351338"/>
          </a:xfrm>
        </p:spPr>
        <p:txBody>
          <a:bodyPr numCol="1" anchor="ctr">
            <a:normAutofit lnSpcReduction="10000"/>
          </a:bodyPr>
          <a:lstStyle/>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When approaching the challenge we started of by carrying out research and trying to better understand the concept of High altitude of balloons.</a:t>
            </a:r>
          </a:p>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Once we had gained a better understating it was time to tackle the challenge.</a:t>
            </a:r>
          </a:p>
        </p:txBody>
      </p:sp>
      <p:pic>
        <p:nvPicPr>
          <p:cNvPr id="4098" name="Picture 2">
            <a:extLst>
              <a:ext uri="{FF2B5EF4-FFF2-40B4-BE49-F238E27FC236}">
                <a16:creationId xmlns:a16="http://schemas.microsoft.com/office/drawing/2014/main" id="{1DCFA89E-58E8-4191-A593-FB5DF9F29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667" y="2382203"/>
            <a:ext cx="4216400"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85847"/>
      </p:ext>
    </p:extLst>
  </p:cSld>
  <p:clrMapOvr>
    <a:masterClrMapping/>
  </p:clrMapOvr>
  <mc:AlternateContent xmlns:mc="http://schemas.openxmlformats.org/markup-compatibility/2006" xmlns:p14="http://schemas.microsoft.com/office/powerpoint/2010/main">
    <mc:Choice Requires="p14">
      <p:transition spd="slow" p14:dur="2000" advTm="148215"/>
    </mc:Choice>
    <mc:Fallback xmlns="">
      <p:transition spd="slow" advTm="148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58EF-582C-439B-AEEF-AD6EBC76AC95}"/>
              </a:ext>
            </a:extLst>
          </p:cNvPr>
          <p:cNvSpPr>
            <a:spLocks noGrp="1"/>
          </p:cNvSpPr>
          <p:nvPr>
            <p:ph type="title"/>
          </p:nvPr>
        </p:nvSpPr>
        <p:spPr/>
        <p:txBody>
          <a:bodyPr/>
          <a:lstStyle/>
          <a:p>
            <a:pPr algn="ct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 Project Snapshot</a:t>
            </a:r>
          </a:p>
        </p:txBody>
      </p:sp>
      <p:pic>
        <p:nvPicPr>
          <p:cNvPr id="5" name="Picture 4">
            <a:extLst>
              <a:ext uri="{FF2B5EF4-FFF2-40B4-BE49-F238E27FC236}">
                <a16:creationId xmlns:a16="http://schemas.microsoft.com/office/drawing/2014/main" id="{C90EF735-2536-4ED7-9AE2-3551D20FA1C3}"/>
              </a:ext>
            </a:extLst>
          </p:cNvPr>
          <p:cNvPicPr>
            <a:picLocks noChangeAspect="1"/>
          </p:cNvPicPr>
          <p:nvPr/>
        </p:nvPicPr>
        <p:blipFill>
          <a:blip r:embed="rId2"/>
          <a:stretch>
            <a:fillRect/>
          </a:stretch>
        </p:blipFill>
        <p:spPr>
          <a:xfrm>
            <a:off x="2547480" y="1771474"/>
            <a:ext cx="4670496" cy="4721401"/>
          </a:xfrm>
          <a:prstGeom prst="rect">
            <a:avLst/>
          </a:prstGeom>
        </p:spPr>
      </p:pic>
      <p:pic>
        <p:nvPicPr>
          <p:cNvPr id="7" name="Picture 6">
            <a:extLst>
              <a:ext uri="{FF2B5EF4-FFF2-40B4-BE49-F238E27FC236}">
                <a16:creationId xmlns:a16="http://schemas.microsoft.com/office/drawing/2014/main" id="{A56B143D-2E38-4205-8E84-14B815F6F29E}"/>
              </a:ext>
            </a:extLst>
          </p:cNvPr>
          <p:cNvPicPr>
            <a:picLocks noChangeAspect="1"/>
          </p:cNvPicPr>
          <p:nvPr/>
        </p:nvPicPr>
        <p:blipFill>
          <a:blip r:embed="rId3"/>
          <a:stretch>
            <a:fillRect/>
          </a:stretch>
        </p:blipFill>
        <p:spPr>
          <a:xfrm>
            <a:off x="7310894" y="1689006"/>
            <a:ext cx="4378283" cy="4803869"/>
          </a:xfrm>
          <a:prstGeom prst="rect">
            <a:avLst/>
          </a:prstGeom>
        </p:spPr>
      </p:pic>
      <p:pic>
        <p:nvPicPr>
          <p:cNvPr id="9" name="Picture 8">
            <a:extLst>
              <a:ext uri="{FF2B5EF4-FFF2-40B4-BE49-F238E27FC236}">
                <a16:creationId xmlns:a16="http://schemas.microsoft.com/office/drawing/2014/main" id="{661E16F5-FA66-4BF5-935A-F60AEFCE078C}"/>
              </a:ext>
            </a:extLst>
          </p:cNvPr>
          <p:cNvPicPr>
            <a:picLocks noChangeAspect="1"/>
          </p:cNvPicPr>
          <p:nvPr/>
        </p:nvPicPr>
        <p:blipFill rotWithShape="1">
          <a:blip r:embed="rId4"/>
          <a:srcRect r="53533"/>
          <a:stretch/>
        </p:blipFill>
        <p:spPr>
          <a:xfrm>
            <a:off x="191634" y="1608220"/>
            <a:ext cx="2262928" cy="2828313"/>
          </a:xfrm>
          <a:prstGeom prst="rect">
            <a:avLst/>
          </a:prstGeom>
        </p:spPr>
      </p:pic>
      <p:sp>
        <p:nvSpPr>
          <p:cNvPr id="12" name="Callout: Bent Line 11">
            <a:extLst>
              <a:ext uri="{FF2B5EF4-FFF2-40B4-BE49-F238E27FC236}">
                <a16:creationId xmlns:a16="http://schemas.microsoft.com/office/drawing/2014/main" id="{FA524B62-5CDD-4489-931A-B7D1FF720AE4}"/>
              </a:ext>
            </a:extLst>
          </p:cNvPr>
          <p:cNvSpPr/>
          <p:nvPr/>
        </p:nvSpPr>
        <p:spPr>
          <a:xfrm flipH="1">
            <a:off x="366363" y="4588933"/>
            <a:ext cx="2181116" cy="1964268"/>
          </a:xfrm>
          <a:prstGeom prst="borderCallout2">
            <a:avLst>
              <a:gd name="adj1" fmla="val 18750"/>
              <a:gd name="adj2" fmla="val -8333"/>
              <a:gd name="adj3" fmla="val 18750"/>
              <a:gd name="adj4" fmla="val -16667"/>
              <a:gd name="adj5" fmla="val -8621"/>
              <a:gd name="adj6" fmla="val -83156"/>
            </a:avLst>
          </a:prstGeom>
          <a:solidFill>
            <a:srgbClr val="2385E4"/>
          </a:solidFill>
          <a:ln>
            <a:solidFill>
              <a:srgbClr val="238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200" dirty="0"/>
              <a:t>The knowledge gained from Nasa sources such </a:t>
            </a:r>
            <a:r>
              <a:rPr lang="en-GB" sz="1200" dirty="0">
                <a:hlinkClick r:id="rId5"/>
              </a:rPr>
              <a:t>Scientific Balloons </a:t>
            </a:r>
            <a:r>
              <a:rPr lang="en-GB" sz="1200" dirty="0"/>
              <a:t>as resulted in opting for Conventional ballooning approach which uses direct line-of-sight electronics for command and data, with flight durations ranging from a few hours to days. This determined the BOM and overall build. </a:t>
            </a:r>
          </a:p>
        </p:txBody>
      </p:sp>
      <p:sp>
        <p:nvSpPr>
          <p:cNvPr id="13" name="Callout: Bent Line 12">
            <a:extLst>
              <a:ext uri="{FF2B5EF4-FFF2-40B4-BE49-F238E27FC236}">
                <a16:creationId xmlns:a16="http://schemas.microsoft.com/office/drawing/2014/main" id="{0A88B1EB-C38D-4B6B-B06F-83095844B101}"/>
              </a:ext>
            </a:extLst>
          </p:cNvPr>
          <p:cNvSpPr/>
          <p:nvPr/>
        </p:nvSpPr>
        <p:spPr>
          <a:xfrm>
            <a:off x="1439333" y="773265"/>
            <a:ext cx="1888067" cy="426815"/>
          </a:xfrm>
          <a:prstGeom prst="borderCallout2">
            <a:avLst>
              <a:gd name="adj1" fmla="val 18750"/>
              <a:gd name="adj2" fmla="val -8333"/>
              <a:gd name="adj3" fmla="val 18750"/>
              <a:gd name="adj4" fmla="val -16667"/>
              <a:gd name="adj5" fmla="val 217635"/>
              <a:gd name="adj6" fmla="val -43977"/>
            </a:avLst>
          </a:prstGeom>
          <a:solidFill>
            <a:srgbClr val="2385E4"/>
          </a:solidFill>
          <a:ln>
            <a:solidFill>
              <a:srgbClr val="238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Bill of materials (BOM)</a:t>
            </a:r>
          </a:p>
        </p:txBody>
      </p:sp>
      <p:sp>
        <p:nvSpPr>
          <p:cNvPr id="14" name="Callout: Bent Line 13">
            <a:extLst>
              <a:ext uri="{FF2B5EF4-FFF2-40B4-BE49-F238E27FC236}">
                <a16:creationId xmlns:a16="http://schemas.microsoft.com/office/drawing/2014/main" id="{EC31134F-310D-4584-A562-D70706EF15E0}"/>
              </a:ext>
            </a:extLst>
          </p:cNvPr>
          <p:cNvSpPr/>
          <p:nvPr/>
        </p:nvSpPr>
        <p:spPr>
          <a:xfrm>
            <a:off x="5329909" y="2423388"/>
            <a:ext cx="1888067" cy="426815"/>
          </a:xfrm>
          <a:prstGeom prst="borderCallout2">
            <a:avLst>
              <a:gd name="adj1" fmla="val 18750"/>
              <a:gd name="adj2" fmla="val -8333"/>
              <a:gd name="adj3" fmla="val 18750"/>
              <a:gd name="adj4" fmla="val -16667"/>
              <a:gd name="adj5" fmla="val 296982"/>
              <a:gd name="adj6" fmla="val -44874"/>
            </a:avLst>
          </a:prstGeom>
          <a:solidFill>
            <a:srgbClr val="2385E4"/>
          </a:solidFill>
          <a:ln>
            <a:solidFill>
              <a:srgbClr val="238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Interactive 3D Modelling</a:t>
            </a:r>
          </a:p>
        </p:txBody>
      </p:sp>
      <p:sp>
        <p:nvSpPr>
          <p:cNvPr id="16" name="Callout: Bent Line 15">
            <a:extLst>
              <a:ext uri="{FF2B5EF4-FFF2-40B4-BE49-F238E27FC236}">
                <a16:creationId xmlns:a16="http://schemas.microsoft.com/office/drawing/2014/main" id="{81839669-D55B-4D46-A3EA-B5945DBCB334}"/>
              </a:ext>
            </a:extLst>
          </p:cNvPr>
          <p:cNvSpPr/>
          <p:nvPr/>
        </p:nvSpPr>
        <p:spPr>
          <a:xfrm>
            <a:off x="9644520" y="3151521"/>
            <a:ext cx="2044657" cy="426815"/>
          </a:xfrm>
          <a:prstGeom prst="borderCallout2">
            <a:avLst>
              <a:gd name="adj1" fmla="val 18750"/>
              <a:gd name="adj2" fmla="val -8333"/>
              <a:gd name="adj3" fmla="val 18750"/>
              <a:gd name="adj4" fmla="val -16667"/>
              <a:gd name="adj5" fmla="val 296982"/>
              <a:gd name="adj6" fmla="val -44874"/>
            </a:avLst>
          </a:prstGeom>
          <a:solidFill>
            <a:srgbClr val="2385E4"/>
          </a:solidFill>
          <a:ln>
            <a:solidFill>
              <a:srgbClr val="238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Interactive Circuit simulation</a:t>
            </a:r>
          </a:p>
        </p:txBody>
      </p:sp>
    </p:spTree>
    <p:extLst>
      <p:ext uri="{BB962C8B-B14F-4D97-AF65-F5344CB8AC3E}">
        <p14:creationId xmlns:p14="http://schemas.microsoft.com/office/powerpoint/2010/main" val="1544545549"/>
      </p:ext>
    </p:extLst>
  </p:cSld>
  <p:clrMapOvr>
    <a:masterClrMapping/>
  </p:clrMapOvr>
  <mc:AlternateContent xmlns:mc="http://schemas.openxmlformats.org/markup-compatibility/2006" xmlns:p14="http://schemas.microsoft.com/office/powerpoint/2010/main">
    <mc:Choice Requires="p14">
      <p:transition spd="slow" p14:dur="2000" advTm="148215"/>
    </mc:Choice>
    <mc:Fallback xmlns="">
      <p:transition spd="slow" advTm="1482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A0ADB8C-8AE9-413C-BE76-91D87F4E8AD3}"/>
              </a:ext>
            </a:extLst>
          </p:cNvPr>
          <p:cNvSpPr/>
          <p:nvPr/>
        </p:nvSpPr>
        <p:spPr>
          <a:xfrm>
            <a:off x="0" y="2112885"/>
            <a:ext cx="6231467" cy="3684234"/>
          </a:xfrm>
          <a:prstGeom prst="roundRect">
            <a:avLst>
              <a:gd name="adj" fmla="val 0"/>
            </a:avLst>
          </a:prstGeom>
          <a:gradFill>
            <a:gsLst>
              <a:gs pos="100000">
                <a:srgbClr val="2385E4"/>
              </a:gs>
              <a:gs pos="0">
                <a:srgbClr val="002060"/>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icrosoft YaHei Light" panose="020B0502040204020203" pitchFamily="34" charset="-122"/>
              <a:ea typeface="Microsoft YaHei Light" panose="020B0502040204020203" pitchFamily="34" charset="-122"/>
            </a:endParaRPr>
          </a:p>
        </p:txBody>
      </p:sp>
      <p:sp>
        <p:nvSpPr>
          <p:cNvPr id="2" name="Title 1">
            <a:extLst>
              <a:ext uri="{FF2B5EF4-FFF2-40B4-BE49-F238E27FC236}">
                <a16:creationId xmlns:a16="http://schemas.microsoft.com/office/drawing/2014/main" id="{C40D58EF-582C-439B-AEEF-AD6EBC76AC95}"/>
              </a:ext>
            </a:extLst>
          </p:cNvPr>
          <p:cNvSpPr>
            <a:spLocks noGrp="1"/>
          </p:cNvSpPr>
          <p:nvPr>
            <p:ph type="title"/>
          </p:nvPr>
        </p:nvSpPr>
        <p:spPr/>
        <p:txBody>
          <a:bodyPr/>
          <a:lstStyle/>
          <a:p>
            <a:pPr algn="ct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Future Development</a:t>
            </a:r>
          </a:p>
        </p:txBody>
      </p:sp>
      <p:sp>
        <p:nvSpPr>
          <p:cNvPr id="4" name="Content Placeholder 3">
            <a:extLst>
              <a:ext uri="{FF2B5EF4-FFF2-40B4-BE49-F238E27FC236}">
                <a16:creationId xmlns:a16="http://schemas.microsoft.com/office/drawing/2014/main" id="{AC7EF008-84AE-47FA-9B44-CEEC36927049}"/>
              </a:ext>
            </a:extLst>
          </p:cNvPr>
          <p:cNvSpPr>
            <a:spLocks noGrp="1"/>
          </p:cNvSpPr>
          <p:nvPr>
            <p:ph idx="1"/>
          </p:nvPr>
        </p:nvSpPr>
        <p:spPr>
          <a:xfrm>
            <a:off x="838200" y="1825625"/>
            <a:ext cx="5257800" cy="4351338"/>
          </a:xfrm>
        </p:spPr>
        <p:txBody>
          <a:bodyPr anchor="ctr">
            <a:normAutofit lnSpcReduction="10000"/>
          </a:bodyPr>
          <a:lstStyle/>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For future development it would be intriguing to look into exploring Long Duration Ballooning or Ultra Long Duration Ballooning (ULDB) and possibly introducing an aspect of AI where artificial intelligence is used to steer the HAB.</a:t>
            </a:r>
          </a:p>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a:p>
            <a:pPr marL="0" indent="0">
              <a:buNone/>
            </a:pPr>
            <a:endParaRPr lang="en-GB" dirty="0">
              <a:solidFill>
                <a:schemeClr val="bg1"/>
              </a:solidFill>
              <a:latin typeface="Microsoft YaHei Light" panose="020B0502040204020203" pitchFamily="34" charset="-122"/>
              <a:ea typeface="Microsoft YaHei Light" panose="020B0502040204020203" pitchFamily="34" charset="-122"/>
            </a:endParaRPr>
          </a:p>
        </p:txBody>
      </p:sp>
      <p:pic>
        <p:nvPicPr>
          <p:cNvPr id="3074" name="Picture 2" descr="artificial-intelligence-visa-ai-illustration - Beyond Words Studio">
            <a:extLst>
              <a:ext uri="{FF2B5EF4-FFF2-40B4-BE49-F238E27FC236}">
                <a16:creationId xmlns:a16="http://schemas.microsoft.com/office/drawing/2014/main" id="{4E20DD73-150F-409A-86AC-7059FC6F0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667" y="2040465"/>
            <a:ext cx="4266992" cy="425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28336"/>
      </p:ext>
    </p:extLst>
  </p:cSld>
  <p:clrMapOvr>
    <a:masterClrMapping/>
  </p:clrMapOvr>
  <mc:AlternateContent xmlns:mc="http://schemas.openxmlformats.org/markup-compatibility/2006" xmlns:p14="http://schemas.microsoft.com/office/powerpoint/2010/main">
    <mc:Choice Requires="p14">
      <p:transition spd="slow" p14:dur="2000" advTm="148215"/>
    </mc:Choice>
    <mc:Fallback xmlns="">
      <p:transition spd="slow" advTm="148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58EF-582C-439B-AEEF-AD6EBC76AC95}"/>
              </a:ext>
            </a:extLst>
          </p:cNvPr>
          <p:cNvSpPr>
            <a:spLocks noGrp="1"/>
          </p:cNvSpPr>
          <p:nvPr>
            <p:ph type="title"/>
          </p:nvPr>
        </p:nvSpPr>
        <p:spPr/>
        <p:txBody>
          <a:bodyPr/>
          <a:lstStyle/>
          <a:p>
            <a:pPr algn="ctr"/>
            <a:r>
              <a:rPr lang="en-GB" dirty="0">
                <a:gradFill>
                  <a:gsLst>
                    <a:gs pos="100000">
                      <a:srgbClr val="2385E4"/>
                    </a:gs>
                    <a:gs pos="0">
                      <a:srgbClr val="002060"/>
                    </a:gs>
                  </a:gsLst>
                  <a:lin ang="2700000" scaled="1"/>
                </a:gradFill>
                <a:latin typeface="Microsoft YaHei Light" panose="020B0502040204020203" pitchFamily="34" charset="-122"/>
                <a:ea typeface="Microsoft YaHei Light" panose="020B0502040204020203" pitchFamily="34" charset="-122"/>
              </a:rPr>
              <a:t>Recap</a:t>
            </a:r>
          </a:p>
        </p:txBody>
      </p:sp>
      <p:sp>
        <p:nvSpPr>
          <p:cNvPr id="5" name="Rectangle: Rounded Corners 4">
            <a:extLst>
              <a:ext uri="{FF2B5EF4-FFF2-40B4-BE49-F238E27FC236}">
                <a16:creationId xmlns:a16="http://schemas.microsoft.com/office/drawing/2014/main" id="{3D1C8F8D-2383-416A-B3BF-2C35A843049E}"/>
              </a:ext>
            </a:extLst>
          </p:cNvPr>
          <p:cNvSpPr/>
          <p:nvPr/>
        </p:nvSpPr>
        <p:spPr>
          <a:xfrm>
            <a:off x="0" y="2006599"/>
            <a:ext cx="6231467" cy="3903133"/>
          </a:xfrm>
          <a:prstGeom prst="roundRect">
            <a:avLst>
              <a:gd name="adj" fmla="val 0"/>
            </a:avLst>
          </a:prstGeom>
          <a:gradFill>
            <a:gsLst>
              <a:gs pos="100000">
                <a:srgbClr val="2385E4"/>
              </a:gs>
              <a:gs pos="0">
                <a:srgbClr val="002060"/>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icrosoft YaHei Light" panose="020B0502040204020203" pitchFamily="34" charset="-122"/>
              <a:ea typeface="Microsoft YaHei Light" panose="020B0502040204020203" pitchFamily="34" charset="-122"/>
            </a:endParaRPr>
          </a:p>
        </p:txBody>
      </p:sp>
      <p:sp>
        <p:nvSpPr>
          <p:cNvPr id="4" name="Content Placeholder 3">
            <a:extLst>
              <a:ext uri="{FF2B5EF4-FFF2-40B4-BE49-F238E27FC236}">
                <a16:creationId xmlns:a16="http://schemas.microsoft.com/office/drawing/2014/main" id="{AC7EF008-84AE-47FA-9B44-CEEC36927049}"/>
              </a:ext>
            </a:extLst>
          </p:cNvPr>
          <p:cNvSpPr>
            <a:spLocks noGrp="1"/>
          </p:cNvSpPr>
          <p:nvPr>
            <p:ph idx="1"/>
          </p:nvPr>
        </p:nvSpPr>
        <p:spPr>
          <a:xfrm>
            <a:off x="838200" y="1825625"/>
            <a:ext cx="5257800" cy="4351338"/>
          </a:xfrm>
        </p:spPr>
        <p:txBody>
          <a:bodyPr anchor="ctr"/>
          <a:lstStyle/>
          <a:p>
            <a:pPr marL="0" indent="0">
              <a:buNone/>
            </a:pPr>
            <a:r>
              <a:rPr lang="en-GB" dirty="0">
                <a:solidFill>
                  <a:schemeClr val="bg1"/>
                </a:solidFill>
                <a:latin typeface="Microsoft YaHei Light" panose="020B0502040204020203" pitchFamily="34" charset="-122"/>
                <a:ea typeface="Microsoft YaHei Light" panose="020B0502040204020203" pitchFamily="34" charset="-122"/>
              </a:rPr>
              <a:t>Our in depth lesson plan provides insight on; background of HAB, Bill of materials (BOM), laws and regulations, how HAB works, designing and building a HAB and should be considered for anyone who is looking into developing their own HAB</a:t>
            </a:r>
          </a:p>
        </p:txBody>
      </p:sp>
      <p:pic>
        <p:nvPicPr>
          <p:cNvPr id="6" name="Picture 5">
            <a:extLst>
              <a:ext uri="{FF2B5EF4-FFF2-40B4-BE49-F238E27FC236}">
                <a16:creationId xmlns:a16="http://schemas.microsoft.com/office/drawing/2014/main" id="{526C3134-4446-4510-A90D-C0EEDD807240}"/>
              </a:ext>
            </a:extLst>
          </p:cNvPr>
          <p:cNvPicPr>
            <a:picLocks noChangeAspect="1"/>
          </p:cNvPicPr>
          <p:nvPr/>
        </p:nvPicPr>
        <p:blipFill>
          <a:blip r:embed="rId2"/>
          <a:stretch>
            <a:fillRect/>
          </a:stretch>
        </p:blipFill>
        <p:spPr>
          <a:xfrm>
            <a:off x="6521873" y="2006600"/>
            <a:ext cx="4985914" cy="3836590"/>
          </a:xfrm>
          <a:prstGeom prst="rect">
            <a:avLst/>
          </a:prstGeom>
        </p:spPr>
      </p:pic>
    </p:spTree>
    <p:extLst>
      <p:ext uri="{BB962C8B-B14F-4D97-AF65-F5344CB8AC3E}">
        <p14:creationId xmlns:p14="http://schemas.microsoft.com/office/powerpoint/2010/main" val="1915459616"/>
      </p:ext>
    </p:extLst>
  </p:cSld>
  <p:clrMapOvr>
    <a:masterClrMapping/>
  </p:clrMapOvr>
  <mc:AlternateContent xmlns:mc="http://schemas.openxmlformats.org/markup-compatibility/2006" xmlns:p14="http://schemas.microsoft.com/office/powerpoint/2010/main">
    <mc:Choice Requires="p14">
      <p:transition spd="slow" p14:dur="2000" advTm="148215"/>
    </mc:Choice>
    <mc:Fallback xmlns="">
      <p:transition spd="slow" advTm="148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6466AF-9BE2-408B-A163-4C9CA1DA429A}">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1893</TotalTime>
  <Words>329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Microsoft YaHei Light</vt:lpstr>
      <vt:lpstr>Arial</vt:lpstr>
      <vt:lpstr>Calibri</vt:lpstr>
      <vt:lpstr>Calibri Light</vt:lpstr>
      <vt:lpstr>Office Theme</vt:lpstr>
      <vt:lpstr>PowerPoint Presentation</vt:lpstr>
      <vt:lpstr>What does the world have to gain? Where is the opportunity?</vt:lpstr>
      <vt:lpstr>What problem does your project solve?</vt:lpstr>
      <vt:lpstr> Understanding of the challenge and your approach to solving it</vt:lpstr>
      <vt:lpstr> Project Snapshot</vt:lpstr>
      <vt:lpstr>Future Development</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Altitude Balloons (HAB)</dc:title>
  <dc:creator>Sasan</dc:creator>
  <cp:lastModifiedBy>Sasan</cp:lastModifiedBy>
  <cp:revision>40</cp:revision>
  <dcterms:created xsi:type="dcterms:W3CDTF">2021-09-24T13:25:38Z</dcterms:created>
  <dcterms:modified xsi:type="dcterms:W3CDTF">2021-10-03T22:24:07Z</dcterms:modified>
</cp:coreProperties>
</file>