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22"/>
  </p:notesMasterIdLst>
  <p:sldIdLst>
    <p:sldId id="272" r:id="rId2"/>
    <p:sldId id="273" r:id="rId3"/>
    <p:sldId id="274" r:id="rId4"/>
    <p:sldId id="275" r:id="rId5"/>
    <p:sldId id="276" r:id="rId6"/>
    <p:sldId id="265" r:id="rId7"/>
    <p:sldId id="26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6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0AA72-72E8-4029-A355-FA61977A079D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251E4-EB40-445F-ABA6-9B9EE58FB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76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251E4-EB40-445F-ABA6-9B9EE58FB0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552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251E4-EB40-445F-ABA6-9B9EE58FB0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4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251E4-EB40-445F-ABA6-9B9EE58FB0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83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251E4-EB40-445F-ABA6-9B9EE58FB0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070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251E4-EB40-445F-ABA6-9B9EE58FB0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44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251E4-EB40-445F-ABA6-9B9EE58FB0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845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251E4-EB40-445F-ABA6-9B9EE58FB0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910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251E4-EB40-445F-ABA6-9B9EE58FB0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461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251E4-EB40-445F-ABA6-9B9EE58FB0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844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251E4-EB40-445F-ABA6-9B9EE58FB0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0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251E4-EB40-445F-ABA6-9B9EE58FB0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2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E251E4-EB40-445F-ABA6-9B9EE58FB0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6419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E251E4-EB40-445F-ABA6-9B9EE58FB0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9884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251E4-EB40-445F-ABA6-9B9EE58FB0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16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251E4-EB40-445F-ABA6-9B9EE58FB0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84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251E4-EB40-445F-ABA6-9B9EE58FB0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84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251E4-EB40-445F-ABA6-9B9EE58FB0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84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251E4-EB40-445F-ABA6-9B9EE58FB0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66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84BE-BA5D-4547-9124-47F3FABEA85F}" type="datetime1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EEBF-9C89-4BFD-977A-04E831A4F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68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891A-3DCC-4AAD-95FA-6F69DDCEBFCA}" type="datetime1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EEBF-9C89-4BFD-977A-04E831A4F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2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AA5E-7B66-4B69-88F9-A02ED0B1B6A3}" type="datetime1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EEBF-9C89-4BFD-977A-04E831A4F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47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0863-84DD-49C4-94D7-416ADAC0DE11}" type="datetime1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EEBF-9C89-4BFD-977A-04E831A4F10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0515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BF722-1976-4C77-A554-F75C6126DE99}" type="datetime1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EEBF-9C89-4BFD-977A-04E831A4F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93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7624-11B5-41B4-B7EB-D38D6691C001}" type="datetime1">
              <a:rPr lang="en-US" smtClean="0"/>
              <a:t>12/21/2020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EEBF-9C89-4BFD-977A-04E831A4F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73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0AC3-F8A7-49B5-8354-0CD0E78A784E}" type="datetime1">
              <a:rPr lang="en-US" smtClean="0"/>
              <a:t>12/21/2020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EEBF-9C89-4BFD-977A-04E831A4F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59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F443-43BA-4A1D-AEF5-B71CD9453345}" type="datetime1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EEBF-9C89-4BFD-977A-04E831A4F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04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70FE6-6170-4943-B051-3F3AAC92A619}" type="datetime1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EEBF-9C89-4BFD-977A-04E831A4F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74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BD13-6641-463C-90D8-AF69ADA639AC}" type="datetime1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EEBF-9C89-4BFD-977A-04E831A4F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93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95FA-FECD-45CC-88E0-8189531407ED}" type="datetime1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EEBF-9C89-4BFD-977A-04E831A4F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69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B226-AD0C-4FCC-9BC8-7E870D2DFA7F}" type="datetime1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EEBF-9C89-4BFD-977A-04E831A4F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90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DCA1-DBE8-4566-B112-5A853355E909}" type="datetime1">
              <a:rPr lang="en-US" smtClean="0"/>
              <a:t>12/21/2020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EEBF-9C89-4BFD-977A-04E831A4F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57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9481-57F0-4D8A-B637-3357027E5A50}" type="datetime1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EEBF-9C89-4BFD-977A-04E831A4F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557C-4AF4-4439-A9D6-A8852A540DAA}" type="datetime1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EEBF-9C89-4BFD-977A-04E831A4F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83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A43BD-D818-44E0-96D4-782BC104F912}" type="datetime1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EEBF-9C89-4BFD-977A-04E831A4F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5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234E-9B9C-46C6-A2CB-A860CFF71C7E}" type="datetime1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EEBF-9C89-4BFD-977A-04E831A4F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6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9487DCB-66D3-4A36-BDBB-B913E715C041}" type="datetime1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AEEBF-9C89-4BFD-977A-04E831A4F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708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052041"/>
            <a:ext cx="8689976" cy="2509213"/>
          </a:xfrm>
        </p:spPr>
        <p:txBody>
          <a:bodyPr/>
          <a:lstStyle/>
          <a:p>
            <a:pPr algn="ctr"/>
            <a:r>
              <a:rPr lang="en-US" sz="2800" dirty="0" smtClean="0"/>
              <a:t>In the name of GOD</a:t>
            </a:r>
            <a:br>
              <a:rPr lang="en-US" sz="2800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3600" b="1" dirty="0"/>
              <a:t>Level-2 node clustering coefficient-based link prediction</a:t>
            </a:r>
            <a:endParaRPr lang="en-US" sz="3600" b="1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3971" y="4381559"/>
            <a:ext cx="10304059" cy="976786"/>
          </a:xfrm>
        </p:spPr>
        <p:txBody>
          <a:bodyPr>
            <a:noAutofit/>
          </a:bodyPr>
          <a:lstStyle/>
          <a:p>
            <a:pPr algn="ctr"/>
            <a:r>
              <a:rPr lang="en-US" cap="none" dirty="0" err="1" smtClean="0"/>
              <a:t>Marjan</a:t>
            </a:r>
            <a:r>
              <a:rPr lang="en-US" cap="none" dirty="0" smtClean="0"/>
              <a:t> </a:t>
            </a:r>
            <a:r>
              <a:rPr lang="en-US" cap="none" dirty="0" err="1" smtClean="0"/>
              <a:t>Khirkhah</a:t>
            </a:r>
            <a:r>
              <a:rPr lang="en-US" cap="none" dirty="0" smtClean="0"/>
              <a:t>, Mohammad </a:t>
            </a:r>
            <a:r>
              <a:rPr lang="en-US" cap="none" dirty="0" err="1" smtClean="0"/>
              <a:t>Kadkhoda</a:t>
            </a:r>
            <a:r>
              <a:rPr lang="en-US" cap="none" dirty="0" smtClean="0"/>
              <a:t>, Sasan Sharifipour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1AEEBF-9C89-4BFD-977A-04E831A4F10F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9481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Other Metrics</a:t>
            </a:r>
            <a:endParaRPr lang="en-US" sz="2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EEBF-9C89-4BFD-977A-04E831A4F10F}" type="slidenum">
              <a:rPr lang="en-US" smtClean="0"/>
              <a:t>10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46111" y="1351128"/>
            <a:ext cx="89619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532263" y="1583140"/>
                <a:ext cx="11027391" cy="5131559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Average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precision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single point summary value which is computed based on varying threshold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values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average precision value is equal to the precision averaged over all values of recall between 0 and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  <a:p>
                <a:pPr lvl="1"/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𝑣𝑒𝑟𝑎𝑔𝑒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𝑝𝑒𝑟𝑐𝑖𝑠𝑖𝑜𝑛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</m:e>
                        <m:e>
                          <m:nary>
                            <m:nary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𝑑𝑟</m:t>
                              </m:r>
                            </m:e>
                          </m:nary>
                        </m:e>
                      </m:mr>
                    </m:m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2263" y="1583140"/>
                <a:ext cx="11027391" cy="5131559"/>
              </a:xfrm>
              <a:blipFill rotWithShape="0">
                <a:blip r:embed="rId3"/>
                <a:stretch>
                  <a:fillRect l="-663" t="-1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080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Datasets</a:t>
            </a:r>
            <a:endParaRPr lang="en-US" sz="2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EEBF-9C89-4BFD-977A-04E831A4F10F}" type="slidenum">
              <a:rPr lang="en-US" smtClean="0"/>
              <a:t>11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46111" y="1351128"/>
            <a:ext cx="89619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8483826"/>
              </p:ext>
            </p:extLst>
          </p:nvPr>
        </p:nvGraphicFramePr>
        <p:xfrm>
          <a:off x="327546" y="1582738"/>
          <a:ext cx="11546005" cy="476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2699"/>
                <a:gridCol w="4735773"/>
                <a:gridCol w="1023582"/>
                <a:gridCol w="36439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Name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Edge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Macaque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biological network of cerebral cortex of Rhesus macaque.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i="0" u="none" strike="noStrike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i="0" u="none" strike="noStrike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Football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American football games network played between Division IA colleges during regular season Fall 2000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i="0" u="none" strike="noStrike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Celegansneural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 neural network of C.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Elegans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compiled by D. Watts and S.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Strogatz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neuron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 edge joins two neurons if they are connected by either a synapse or a gap junction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USAir97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 airline network of US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airport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 edge shows the connectivity between two airports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Political blogs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directed network of hyperlinks in political blogs leaning towards the conservatives and the democrats preceding the US election 2004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Yeast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biological network of proteins in a cell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protein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interaction between two proteins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570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Datasets</a:t>
            </a:r>
            <a:endParaRPr lang="en-US" sz="2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EEBF-9C89-4BFD-977A-04E831A4F10F}" type="slidenum">
              <a:rPr lang="en-US" smtClean="0"/>
              <a:t>12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46111" y="1351128"/>
            <a:ext cx="89619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9018424"/>
              </p:ext>
            </p:extLst>
          </p:nvPr>
        </p:nvGraphicFramePr>
        <p:xfrm>
          <a:off x="327546" y="1582738"/>
          <a:ext cx="11546005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347"/>
                <a:gridCol w="4558352"/>
                <a:gridCol w="1883391"/>
                <a:gridCol w="29479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Name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Edge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Amazon web graph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 informational network of web pages of Amazon.com and its sister companies.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Power grid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 undirected and unweighted network of power grid located in western states of the United States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ca-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GrQc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collaboration networks of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arXiv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General Relativity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i="0" u="none" strike="noStrike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ca-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HepTh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collaboration networks of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arXiv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High Energy Physics Theory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i="0" u="none" strike="noStrike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ca-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HepPh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collaboration networks of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arXiv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High Energy Physics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i="0" u="none" strike="noStrike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482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Datasets</a:t>
            </a:r>
            <a:endParaRPr lang="en-US" sz="2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EEBF-9C89-4BFD-977A-04E831A4F10F}" type="slidenum">
              <a:rPr lang="en-US" smtClean="0"/>
              <a:t>13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46111" y="1351128"/>
            <a:ext cx="89619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091634"/>
              </p:ext>
            </p:extLst>
          </p:nvPr>
        </p:nvGraphicFramePr>
        <p:xfrm>
          <a:off x="5022376" y="1853248"/>
          <a:ext cx="6394625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534"/>
                <a:gridCol w="811530"/>
                <a:gridCol w="917321"/>
                <a:gridCol w="868680"/>
                <a:gridCol w="868680"/>
                <a:gridCol w="8178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Name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Macaque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91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1.658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30.791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0.742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Football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115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613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2.486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10.661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0.403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Celegansneural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297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2148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2.447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14.456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0.308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USAir97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332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2126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2.738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12.807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0.749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Political blogs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1490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16718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2.738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22.440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0.361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Yeast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baseline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2361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4.376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6.084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0.271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Amazon web graph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baseline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2880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3904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3.433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2.711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0.818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baseline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Power grid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baseline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4941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6594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18.989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2.669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0.107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ca-GrQc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5242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14496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6.049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5.531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0.687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ca-HepTh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8361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15751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7.025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3.768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0.636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ca-HepPh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12008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118521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4.673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19.74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0.699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3"/>
          <p:cNvSpPr txBox="1">
            <a:spLocks/>
          </p:cNvSpPr>
          <p:nvPr/>
        </p:nvSpPr>
        <p:spPr>
          <a:xfrm>
            <a:off x="532264" y="1583140"/>
            <a:ext cx="4339988" cy="5131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: total number of nodes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: total number of edges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: node pairs average shortest distance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: average degree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: average clustering coefficient of the network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84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Baseline Methods</a:t>
            </a:r>
            <a:endParaRPr lang="en-US" sz="2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EEBF-9C89-4BFD-977A-04E831A4F10F}" type="slidenum">
              <a:rPr lang="en-US" smtClean="0"/>
              <a:t>14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46111" y="1351128"/>
            <a:ext cx="89619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3"/>
          <p:cNvSpPr txBox="1">
            <a:spLocks/>
          </p:cNvSpPr>
          <p:nvPr/>
        </p:nvSpPr>
        <p:spPr>
          <a:xfrm>
            <a:off x="532263" y="1583140"/>
            <a:ext cx="10658475" cy="5131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Neighbor (CN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:</a:t>
            </a:r>
          </a:p>
          <a:p>
            <a:pPr lvl="1"/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Preferential Attachment (PA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Allocation (RA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899" y="1864102"/>
            <a:ext cx="4897841" cy="11257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5999" y="3059250"/>
            <a:ext cx="3473285" cy="9210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1131" y="4286457"/>
            <a:ext cx="4282994" cy="164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16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Baseline Methods</a:t>
            </a:r>
            <a:endParaRPr lang="en-US" sz="2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EEBF-9C89-4BFD-977A-04E831A4F10F}" type="slidenum">
              <a:rPr lang="en-US" smtClean="0"/>
              <a:t>15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46111" y="1351128"/>
            <a:ext cx="89619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3"/>
          <p:cNvSpPr txBox="1">
            <a:spLocks/>
          </p:cNvSpPr>
          <p:nvPr/>
        </p:nvSpPr>
        <p:spPr>
          <a:xfrm>
            <a:off x="532263" y="1583140"/>
            <a:ext cx="10658475" cy="5131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and Link Clustering Coefficient (NLC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Kc : degree of node c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CN(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the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neighbors of the nodes a and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C(c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clustering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 of the node 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649" y="3007059"/>
            <a:ext cx="7337375" cy="104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0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Baseline Methods</a:t>
            </a:r>
            <a:endParaRPr lang="en-US" sz="2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EEBF-9C89-4BFD-977A-04E831A4F10F}" type="slidenum">
              <a:rPr lang="en-US" smtClean="0"/>
              <a:t>16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46111" y="1351128"/>
            <a:ext cx="89619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3"/>
          <p:cNvSpPr txBox="1">
            <a:spLocks/>
          </p:cNvSpPr>
          <p:nvPr/>
        </p:nvSpPr>
        <p:spPr>
          <a:xfrm>
            <a:off x="532263" y="1583140"/>
            <a:ext cx="10658475" cy="5131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Naive Bayes based Common Neighbor (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LNBCN)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607" y="2983670"/>
            <a:ext cx="8549898" cy="14249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5854" y="4928377"/>
            <a:ext cx="3981172" cy="138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62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Baseline Methods</a:t>
            </a:r>
            <a:endParaRPr lang="en-US" sz="2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EEBF-9C89-4BFD-977A-04E831A4F10F}" type="slidenum">
              <a:rPr lang="en-US" smtClean="0"/>
              <a:t>17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46111" y="1351128"/>
            <a:ext cx="89619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3"/>
          <p:cNvSpPr txBox="1">
            <a:spLocks/>
          </p:cNvSpPr>
          <p:nvPr/>
        </p:nvSpPr>
        <p:spPr>
          <a:xfrm>
            <a:off x="532263" y="1583140"/>
            <a:ext cx="10658475" cy="5131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 Index: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LCL(a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b) refers to local community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 (c) is the subset of neighbors of node c that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also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neighbors of a and b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555" y="2249539"/>
            <a:ext cx="5505806" cy="158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2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Baseline Methods</a:t>
            </a:r>
            <a:endParaRPr lang="en-US" sz="2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EEBF-9C89-4BFD-977A-04E831A4F10F}" type="slidenum">
              <a:rPr lang="en-US" smtClean="0"/>
              <a:t>18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46111" y="1351128"/>
            <a:ext cx="89619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3"/>
          <p:cNvSpPr txBox="1">
            <a:spLocks/>
          </p:cNvSpPr>
          <p:nvPr/>
        </p:nvSpPr>
        <p:spPr>
          <a:xfrm>
            <a:off x="532263" y="1583140"/>
            <a:ext cx="10658475" cy="5131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 based Link Prediction (CCLP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degree of node c and t(c) is the total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triangles passing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the node c</a:t>
            </a: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336" y="2217832"/>
            <a:ext cx="3731455" cy="254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55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Baseline Methods</a:t>
            </a:r>
            <a:endParaRPr lang="en-US" sz="2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EEBF-9C89-4BFD-977A-04E831A4F10F}" type="slidenum">
              <a:rPr lang="en-US" smtClean="0"/>
              <a:t>19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46111" y="1351128"/>
            <a:ext cx="89619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3"/>
          <p:cNvSpPr txBox="1">
            <a:spLocks/>
          </p:cNvSpPr>
          <p:nvPr/>
        </p:nvSpPr>
        <p:spPr>
          <a:xfrm>
            <a:off x="532263" y="1583140"/>
            <a:ext cx="10658475" cy="5131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Node2vec: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dimensional feature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technique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 are mapped in lower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space. neighborhood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nodes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preserved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referred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network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 technique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tries to preserve the neighborhood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by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 similar nodes in the input space to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nearby in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representation or embedding space. 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semi-supervised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flexible notion of a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biased random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walk (sampling strategy) to explore the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diverse neighborhood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08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Definition1(Clustering Coefficient)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EEBF-9C89-4BFD-977A-04E831A4F10F}" type="slidenum">
              <a:rPr lang="en-US" smtClean="0"/>
              <a:t>2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46111" y="1351128"/>
            <a:ext cx="89619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2263" y="1583140"/>
            <a:ext cx="11027391" cy="5131559"/>
          </a:xfrm>
        </p:spPr>
        <p:txBody>
          <a:bodyPr>
            <a:normAutofit/>
          </a:bodyPr>
          <a:lstStyle/>
          <a:p>
            <a:r>
              <a:rPr lang="en-US" sz="2400" dirty="0"/>
              <a:t>It is a measure of the degree to which nodes of a graph tends to be clustered</a:t>
            </a:r>
            <a:r>
              <a:rPr lang="en-US" sz="2400" dirty="0" smtClean="0"/>
              <a:t>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/>
              <a:t>In graph theory, the clustering coefficient of a node represents its neighbor’s tendency to become a clique or complete </a:t>
            </a:r>
            <a:r>
              <a:rPr lang="en-US" sz="2400" dirty="0" smtClean="0"/>
              <a:t>graph</a:t>
            </a:r>
          </a:p>
          <a:p>
            <a:r>
              <a:rPr lang="en-US" sz="2400" dirty="0"/>
              <a:t>Mathematically, this measure </a:t>
            </a:r>
            <a:r>
              <a:rPr lang="en-US" sz="2400" dirty="0" smtClean="0"/>
              <a:t>is </a:t>
            </a:r>
            <a:r>
              <a:rPr lang="en-US" sz="2400" dirty="0"/>
              <a:t>expressed as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dirty="0" err="1"/>
              <a:t>ki</a:t>
            </a:r>
            <a:r>
              <a:rPr lang="en-US" sz="2400" dirty="0"/>
              <a:t> is the degree of the node, </a:t>
            </a:r>
            <a:r>
              <a:rPr lang="en-US" sz="2400" dirty="0" smtClean="0"/>
              <a:t>I</a:t>
            </a:r>
          </a:p>
          <a:p>
            <a:pPr lvl="1"/>
            <a:r>
              <a:rPr lang="en-US" sz="2400" dirty="0"/>
              <a:t>N(</a:t>
            </a:r>
            <a:r>
              <a:rPr lang="en-US" sz="2400" dirty="0" err="1"/>
              <a:t>i</a:t>
            </a:r>
            <a:r>
              <a:rPr lang="en-US" sz="2400" dirty="0"/>
              <a:t>) is immediate neighbors of </a:t>
            </a:r>
            <a:r>
              <a:rPr lang="en-US" sz="2400" dirty="0" err="1"/>
              <a:t>i</a:t>
            </a:r>
            <a:r>
              <a:rPr lang="en-US" sz="2400" dirty="0" smtClean="0"/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018" y="3732982"/>
            <a:ext cx="4119910" cy="110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61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3444" y="2400870"/>
            <a:ext cx="8825660" cy="1653180"/>
          </a:xfrm>
        </p:spPr>
        <p:txBody>
          <a:bodyPr/>
          <a:lstStyle/>
          <a:p>
            <a:pPr algn="ctr"/>
            <a:r>
              <a:rPr lang="en-US" sz="4800" b="1" dirty="0" smtClean="0"/>
              <a:t>Thanks for your attention</a:t>
            </a:r>
            <a:endParaRPr lang="en-US" sz="48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EEBF-9C89-4BFD-977A-04E831A4F10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6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Definition2(level2 node Clustering Coefficient)</a:t>
            </a:r>
            <a:endParaRPr lang="en-US" sz="32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EEBF-9C89-4BFD-977A-04E831A4F10F}" type="slidenum">
              <a:rPr lang="en-US" smtClean="0"/>
              <a:t>3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46111" y="1351128"/>
            <a:ext cx="89619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04655" y="1495866"/>
            <a:ext cx="6488072" cy="500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57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Link prediction based on level2 node clustering coefficient</a:t>
            </a:r>
            <a:endParaRPr lang="en-US" sz="28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1AEEBF-9C89-4BFD-977A-04E831A4F10F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46111" y="1351128"/>
            <a:ext cx="89619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2263" y="1583140"/>
            <a:ext cx="11027391" cy="5131559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/>
              <a:t>CC(C N2) is having the usual definition of </a:t>
            </a:r>
            <a:r>
              <a:rPr lang="en-US" sz="2400" dirty="0" smtClean="0"/>
              <a:t>node </a:t>
            </a:r>
            <a:r>
              <a:rPr lang="en-US" sz="2400" dirty="0"/>
              <a:t>clustering coefficient value and is computed using </a:t>
            </a:r>
            <a:r>
              <a:rPr lang="en-US" sz="2400" dirty="0" smtClean="0"/>
              <a:t>the formula (ci)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C N2 A is the level-2 common neighbor corresponding to node A and the common node of the pair (A, B)</a:t>
            </a:r>
          </a:p>
          <a:p>
            <a:r>
              <a:rPr lang="en-US" sz="2400" dirty="0"/>
              <a:t>C N1 is the level-1 common </a:t>
            </a:r>
            <a:r>
              <a:rPr lang="en-US" sz="2400" dirty="0" smtClean="0"/>
              <a:t>neighbor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1744321"/>
            <a:ext cx="4590926" cy="7372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7036" y="1743876"/>
            <a:ext cx="3790119" cy="73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26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Algorithm description</a:t>
            </a:r>
            <a:endParaRPr lang="en-US" sz="28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1AEEBF-9C89-4BFD-977A-04E831A4F10F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46111" y="1351128"/>
            <a:ext cx="89619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2263" y="1583140"/>
            <a:ext cx="11027391" cy="5131559"/>
          </a:xfrm>
        </p:spPr>
        <p:txBody>
          <a:bodyPr>
            <a:normAutofit lnSpcReduction="10000"/>
          </a:bodyPr>
          <a:lstStyle/>
          <a:p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/>
              <a:t>For a given simple undirected graph, the algorithm finds top-L missing links.</a:t>
            </a:r>
            <a:endParaRPr lang="en-US" sz="2400" dirty="0" smtClean="0"/>
          </a:p>
          <a:p>
            <a:r>
              <a:rPr lang="en-US" sz="2400" dirty="0"/>
              <a:t> The main crux of the algorithm is to find level-2 common neighbors from which level-2 clustering coefficient can be calculated.</a:t>
            </a: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dirty="0" smtClean="0"/>
              <a:t>For </a:t>
            </a:r>
            <a:r>
              <a:rPr lang="en-US" dirty="0"/>
              <a:t>each pair of nodes (seed node pair (A, B)) having no edge between them, the algorithm finds all common neighbors (level-1 CNs</a:t>
            </a:r>
            <a:r>
              <a:rPr lang="en-US" dirty="0" smtClean="0"/>
              <a:t>)</a:t>
            </a:r>
          </a:p>
          <a:p>
            <a:pPr marL="457200" indent="-457200">
              <a:buAutoNum type="arabicPeriod"/>
            </a:pPr>
            <a:r>
              <a:rPr lang="en-US" dirty="0"/>
              <a:t>Level-2 common neighbors are then computed for all those node </a:t>
            </a:r>
            <a:r>
              <a:rPr lang="en-US" dirty="0" smtClean="0"/>
              <a:t>pairs</a:t>
            </a:r>
          </a:p>
          <a:p>
            <a:pPr marL="457200" indent="-457200">
              <a:buAutoNum type="arabicPeriod"/>
            </a:pPr>
            <a:r>
              <a:rPr lang="en-US" dirty="0"/>
              <a:t>for all nodes in level-2 common neighbors, clustering coefficient values are computed and added to get final similarity score for the seed node pair (A, B</a:t>
            </a:r>
            <a:r>
              <a:rPr lang="en-US" dirty="0" smtClean="0"/>
              <a:t>)</a:t>
            </a:r>
          </a:p>
          <a:p>
            <a:pPr marL="457200" indent="-457200">
              <a:buAutoNum type="arabicPeriod"/>
            </a:pPr>
            <a:r>
              <a:rPr lang="en-US" dirty="0"/>
              <a:t>Once scores of all non-existent node pairs have been computed, the next step </a:t>
            </a:r>
            <a:r>
              <a:rPr lang="en-US" dirty="0" smtClean="0"/>
              <a:t> </a:t>
            </a:r>
            <a:r>
              <a:rPr lang="en-US" dirty="0"/>
              <a:t>arranges them in descending </a:t>
            </a:r>
            <a:r>
              <a:rPr lang="en-US" dirty="0" smtClean="0"/>
              <a:t>order</a:t>
            </a:r>
          </a:p>
          <a:p>
            <a:pPr marL="457200" indent="-457200">
              <a:buAutoNum type="arabicPeriod"/>
            </a:pPr>
            <a:r>
              <a:rPr lang="en-US" dirty="0"/>
              <a:t>and finally, top-L node pairs are returned as predicted links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27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Evaluation </a:t>
            </a:r>
            <a:r>
              <a:rPr lang="en-US" b="1" dirty="0" smtClean="0"/>
              <a:t>metrics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EEBF-9C89-4BFD-977A-04E831A4F10F}" type="slidenum">
              <a:rPr lang="en-US" smtClean="0"/>
              <a:t>6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46111" y="1351128"/>
            <a:ext cx="89619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2263" y="1583140"/>
            <a:ext cx="11027391" cy="513155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link prediction problem is treated as a binary classification task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evaluation metrics of any binary classification task can be used in link prediction Evaluation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evaluation of a binary classification task having two classes can be represented as a confusion matrix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: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Positive (TP): positive data item predicted as positive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Negative (TN): negative data item predicted as negative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Positive (FP): negative data item predicted as positive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Negative (FN): positive data item predicted as negative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miro.medium.com/max/2102/1*fxiTNIgOyvAombPJx5KGe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374" y="3888347"/>
            <a:ext cx="3445694" cy="244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53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Evaluation </a:t>
            </a:r>
            <a:r>
              <a:rPr lang="en-US" b="1" dirty="0" smtClean="0"/>
              <a:t>metrics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EEBF-9C89-4BFD-977A-04E831A4F10F}" type="slidenum">
              <a:rPr lang="en-US" smtClean="0"/>
              <a:t>7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46111" y="1351128"/>
            <a:ext cx="89619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532263" y="1583140"/>
                <a:ext cx="11027391" cy="5131559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True Positive Rate (TPR)/Recall/Sensitivity :</a:t>
                </a:r>
              </a:p>
              <a:p>
                <a:pPr lvl="1"/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𝑃𝑅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</m:e>
                        <m:e>
                          <m:f>
                            <m:f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#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𝑇𝑃</m:t>
                              </m:r>
                            </m:num>
                            <m:den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#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𝑇𝑃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+#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𝐹𝑁</m:t>
                              </m:r>
                            </m:den>
                          </m:f>
                        </m:e>
                      </m:mr>
                    </m:m>
                  </m:oMath>
                </a14:m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False Positive Rate (FPR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: 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𝑃𝑅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</m:e>
                        <m:e>
                          <m:f>
                            <m:f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#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#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+#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mr>
                    </m:m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True Negative Rate (TNR)/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Specificity</a:t>
                </a:r>
              </a:p>
              <a:p>
                <a:pPr lvl="1"/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</m:e>
                        <m:e>
                          <m:f>
                            <m:f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#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𝑇𝑁</m:t>
                              </m:r>
                            </m:num>
                            <m:den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#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𝐹𝑃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+#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𝑇𝑁</m:t>
                              </m:r>
                            </m:den>
                          </m:f>
                        </m:e>
                      </m:mr>
                    </m:m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Precision :</a:t>
                </a:r>
              </a:p>
              <a:p>
                <a:pPr lvl="1"/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mPr>
                      <m:m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𝑃𝑒𝑟𝑐𝑖𝑠𝑖𝑜𝑛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</m:e>
                        <m:e>
                          <m:f>
                            <m:f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#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𝑇𝑃</m:t>
                              </m:r>
                            </m:num>
                            <m:den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#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+#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𝐹𝑃</m:t>
                              </m:r>
                            </m:den>
                          </m:f>
                        </m:e>
                      </m:mr>
                    </m:m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2263" y="1583140"/>
                <a:ext cx="11027391" cy="5131559"/>
              </a:xfrm>
              <a:blipFill rotWithShape="0">
                <a:blip r:embed="rId3"/>
                <a:stretch>
                  <a:fillRect l="-553" t="-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miro.medium.com/max/2102/1*fxiTNIgOyvAombPJx5KGe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374" y="3888347"/>
            <a:ext cx="3445694" cy="244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76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AUROC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EEBF-9C89-4BFD-977A-04E831A4F10F}" type="slidenum">
              <a:rPr lang="en-US" smtClean="0"/>
              <a:t>8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46111" y="1351128"/>
            <a:ext cx="89619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2263" y="1583140"/>
            <a:ext cx="11027391" cy="513155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roc curve is a plot between the true positive rate (sensitivity) on the y-axis and the false positive rate (1- specificity) on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x-axis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area under the roc curve is between 0 and 1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auroc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predictor should be greater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 which is the value of a random predictor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the value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auroc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better the performance of the predictor</a:t>
            </a:r>
          </a:p>
          <a:p>
            <a:pPr lvl="1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https://i.stack.imgur.com/9NpXJ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878" y="3398808"/>
            <a:ext cx="4368382" cy="330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40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AUPR </a:t>
            </a:r>
            <a:r>
              <a:rPr lang="en-US" sz="2400" b="1" dirty="0"/>
              <a:t>Area under the precision-recall curve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EEBF-9C89-4BFD-977A-04E831A4F10F}" type="slidenum">
              <a:rPr lang="en-US" smtClean="0"/>
              <a:t>9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46111" y="1351128"/>
            <a:ext cx="89619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2263" y="1583140"/>
            <a:ext cx="11027391" cy="513155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precision-recall curve is more useful and informative when applied to binary classification on imbalanced datasets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precision-recall curve which is a plot between the precision values on the y-axis and the recall values on the x-axis</a:t>
            </a:r>
          </a:p>
          <a:p>
            <a:pPr lvl="1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user-images.githubusercontent.com/16062017/65435822-69185480-de21-11e9-9c5f-9ab690c7cf7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293" y="2889848"/>
            <a:ext cx="5625563" cy="3716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45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393</TotalTime>
  <Words>1012</Words>
  <Application>Microsoft Office PowerPoint</Application>
  <PresentationFormat>Widescreen</PresentationFormat>
  <Paragraphs>261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 Math</vt:lpstr>
      <vt:lpstr>Century Gothic</vt:lpstr>
      <vt:lpstr>Times New Roman</vt:lpstr>
      <vt:lpstr>Wingdings 3</vt:lpstr>
      <vt:lpstr>Ion</vt:lpstr>
      <vt:lpstr>In the name of GOD  Level-2 node clustering coefficient-based link prediction</vt:lpstr>
      <vt:lpstr>Definition1(Clustering Coefficient)</vt:lpstr>
      <vt:lpstr>Definition2(level2 node Clustering Coefficient)</vt:lpstr>
      <vt:lpstr>Link prediction based on level2 node clustering coefficient</vt:lpstr>
      <vt:lpstr>Algorithm description</vt:lpstr>
      <vt:lpstr>Evaluation metrics</vt:lpstr>
      <vt:lpstr>Evaluation metrics</vt:lpstr>
      <vt:lpstr>AUROC</vt:lpstr>
      <vt:lpstr>AUPR Area under the precision-recall curve</vt:lpstr>
      <vt:lpstr>Other Metrics</vt:lpstr>
      <vt:lpstr>Datasets</vt:lpstr>
      <vt:lpstr>Datasets</vt:lpstr>
      <vt:lpstr>Datasets</vt:lpstr>
      <vt:lpstr>Baseline Methods</vt:lpstr>
      <vt:lpstr>Baseline Methods</vt:lpstr>
      <vt:lpstr>Baseline Methods</vt:lpstr>
      <vt:lpstr>Baseline Methods</vt:lpstr>
      <vt:lpstr>Baseline Methods</vt:lpstr>
      <vt:lpstr>Baseline Methods</vt:lpstr>
      <vt:lpstr>Thanks for your attention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Feature Selection Using Encoder-decoder Networks</dc:title>
  <dc:creator>bida</dc:creator>
  <cp:lastModifiedBy>admin</cp:lastModifiedBy>
  <cp:revision>61</cp:revision>
  <dcterms:created xsi:type="dcterms:W3CDTF">2020-11-22T12:36:48Z</dcterms:created>
  <dcterms:modified xsi:type="dcterms:W3CDTF">2020-12-20T21:25:24Z</dcterms:modified>
</cp:coreProperties>
</file>