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806" r:id="rId3"/>
    <p:sldId id="807" r:id="rId4"/>
    <p:sldId id="808" r:id="rId5"/>
    <p:sldId id="835" r:id="rId6"/>
    <p:sldId id="839" r:id="rId7"/>
    <p:sldId id="840" r:id="rId8"/>
    <p:sldId id="810" r:id="rId9"/>
    <p:sldId id="825" r:id="rId10"/>
    <p:sldId id="826" r:id="rId11"/>
    <p:sldId id="827" r:id="rId12"/>
    <p:sldId id="828" r:id="rId13"/>
    <p:sldId id="811" r:id="rId14"/>
    <p:sldId id="812" r:id="rId15"/>
    <p:sldId id="813" r:id="rId16"/>
    <p:sldId id="814" r:id="rId17"/>
    <p:sldId id="815" r:id="rId18"/>
    <p:sldId id="818" r:id="rId19"/>
    <p:sldId id="819" r:id="rId20"/>
    <p:sldId id="829" r:id="rId21"/>
    <p:sldId id="820" r:id="rId22"/>
    <p:sldId id="821" r:id="rId23"/>
    <p:sldId id="822" r:id="rId24"/>
    <p:sldId id="823" r:id="rId25"/>
    <p:sldId id="841" r:id="rId26"/>
    <p:sldId id="824" r:id="rId27"/>
    <p:sldId id="830" r:id="rId28"/>
    <p:sldId id="831" r:id="rId29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楷体_GB2312" pitchFamily="1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楷体_GB2312" pitchFamily="1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楷体_GB2312" pitchFamily="1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楷体_GB2312" pitchFamily="1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楷体_GB2312" pitchFamily="1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楷体_GB2312" pitchFamily="1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楷体_GB2312" pitchFamily="1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楷体_GB2312" pitchFamily="1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楷体_GB2312" pitchFamily="1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9"/>
    <p:restoredTop sz="88971"/>
  </p:normalViewPr>
  <p:slideViewPr>
    <p:cSldViewPr showGuides="1">
      <p:cViewPr varScale="1">
        <p:scale>
          <a:sx n="67" d="100"/>
          <a:sy n="67" d="100"/>
        </p:scale>
        <p:origin x="120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962"/>
    </p:cViewPr>
  </p:outlineViewPr>
  <p:notesTextViewPr>
    <p:cViewPr>
      <p:scale>
        <a:sx n="75" d="100"/>
        <a:sy n="75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4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ea typeface="宋体" panose="02010600030101010101" pitchFamily="2" charset="-122"/>
              </a:rPr>
              <a:t>‹#›</a:t>
            </a:fld>
            <a:endParaRPr lang="en-US" altLang="zh-CN" sz="1200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ea typeface="宋体" panose="02010600030101010101" pitchFamily="2" charset="-122"/>
              </a:rPr>
              <a:t>1</a:t>
            </a:fld>
            <a:endParaRPr lang="en-US" altLang="zh-CN" sz="1200" dirty="0">
              <a:ea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92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ea typeface="宋体" panose="02010600030101010101" pitchFamily="2" charset="-122"/>
              </a:rPr>
              <a:t>4</a:t>
            </a:fld>
            <a:endParaRPr lang="en-US" altLang="zh-CN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122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ea typeface="宋体" panose="02010600030101010101" pitchFamily="2" charset="-122"/>
              </a:rPr>
              <a:t>8</a:t>
            </a:fld>
            <a:endParaRPr lang="en-US" altLang="zh-CN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122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ea typeface="宋体" panose="02010600030101010101" pitchFamily="2" charset="-122"/>
              </a:rPr>
              <a:t>9</a:t>
            </a:fld>
            <a:endParaRPr lang="en-US" altLang="zh-CN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4867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122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ea typeface="宋体" panose="02010600030101010101" pitchFamily="2" charset="-122"/>
              </a:rPr>
              <a:t>10</a:t>
            </a:fld>
            <a:endParaRPr lang="en-US" altLang="zh-CN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0403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122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ea typeface="宋体" panose="02010600030101010101" pitchFamily="2" charset="-122"/>
              </a:rPr>
              <a:t>11</a:t>
            </a:fld>
            <a:endParaRPr lang="en-US" altLang="zh-CN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6522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122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ea typeface="宋体" panose="02010600030101010101" pitchFamily="2" charset="-122"/>
              </a:rPr>
              <a:t>12</a:t>
            </a:fld>
            <a:endParaRPr lang="en-US" altLang="zh-CN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4436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7"/>
          <p:cNvSpPr/>
          <p:nvPr/>
        </p:nvSpPr>
        <p:spPr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914400"/>
              </a:cxn>
              <a:cxn ang="0">
                <a:pos x="0" y="0"/>
              </a:cxn>
              <a:cxn ang="0">
                <a:pos x="7924800" y="0"/>
              </a:cxn>
            </a:cxnLst>
            <a:rect l="0" t="0" r="0" b="0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1" name="Line 8"/>
          <p:cNvSpPr/>
          <p:nvPr/>
        </p:nvSpPr>
        <p:spPr>
          <a:xfrm>
            <a:off x="1981200" y="3962400"/>
            <a:ext cx="6511925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54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 eaLnBrk="1" hangingPunct="1"/>
            <a:fld id="{9A0DB2DC-4C9A-4742-B13C-FB6460FD3503}" type="slidenum">
              <a:rPr lang="en-US" altLang="zh-CN" dirty="0">
                <a:latin typeface="Garamond" pitchFamily="18" charset="0"/>
                <a:ea typeface="宋体" panose="02010600030101010101" pitchFamily="2" charset="-122"/>
              </a:rPr>
              <a:t>‹#›</a:t>
            </a:fld>
            <a:endParaRPr lang="en-US" altLang="zh-CN" dirty="0">
              <a:latin typeface="Garamond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30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3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Garamond" pitchFamily="18" charset="0"/>
                <a:ea typeface="宋体" panose="02010600030101010101" pitchFamily="2" charset="-122"/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  <p:sp>
        <p:nvSpPr>
          <p:cNvPr id="1031" name="Freeform 7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609600"/>
              </a:cxn>
              <a:cxn ang="0">
                <a:pos x="0" y="0"/>
              </a:cxn>
              <a:cxn ang="0">
                <a:pos x="8229600" y="0"/>
              </a:cxn>
            </a:cxnLst>
            <a:rect l="0" t="0" r="0" b="0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1386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5958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0530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5102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ctrTitle"/>
          </p:nvPr>
        </p:nvSpPr>
        <p:spPr>
          <a:xfrm>
            <a:off x="609704" y="1712531"/>
            <a:ext cx="8077200" cy="1462088"/>
          </a:xfrm>
          <a:ln/>
        </p:spPr>
        <p:txBody>
          <a:bodyPr vert="horz" wrap="square" lIns="91440" tIns="45720" rIns="91440" bIns="45720" anchor="t" anchorCtr="0"/>
          <a:lstStyle/>
          <a:p>
            <a:pPr algn="ctr" eaLnBrk="1" hangingPunct="1">
              <a:buClrTx/>
              <a:buSzTx/>
              <a:buFontTx/>
            </a:pPr>
            <a:r>
              <a:rPr lang="en-US" altLang="zh-CN" sz="6000" b="1" dirty="0">
                <a:latin typeface="+mj-lt"/>
                <a:ea typeface="+mj-ea"/>
                <a:cs typeface="+mj-cs"/>
              </a:rPr>
              <a:t>King of Bots</a:t>
            </a:r>
            <a:br>
              <a:rPr lang="en-US" altLang="zh-CN" sz="6000" b="1" dirty="0">
                <a:latin typeface="+mj-lt"/>
                <a:ea typeface="+mj-ea"/>
                <a:cs typeface="+mj-cs"/>
              </a:rPr>
            </a:br>
            <a:r>
              <a:rPr lang="zh-CN" altLang="en-US" sz="6000" b="1" dirty="0">
                <a:latin typeface="+mj-lt"/>
                <a:ea typeface="+mj-ea"/>
                <a:cs typeface="+mj-cs"/>
              </a:rPr>
              <a:t>应用开发介绍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subTitle" idx="1"/>
          </p:nvPr>
        </p:nvSpPr>
        <p:spPr>
          <a:xfrm>
            <a:off x="3200400" y="4724400"/>
            <a:ext cx="2971800" cy="457200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buSzPct val="65000"/>
            </a:pPr>
            <a:r>
              <a:rPr lang="" altLang="en-US" sz="2400" dirty="0">
                <a:latin typeface="+mn-lt"/>
                <a:ea typeface="+mn-ea"/>
                <a:cs typeface="+mn-cs"/>
              </a:rPr>
              <a:t>组员：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李飞飞</a:t>
            </a:r>
            <a:endParaRPr lang="en-US" altLang="zh-CN" sz="2400" dirty="0">
              <a:latin typeface="+mn-lt"/>
              <a:ea typeface="+mn-ea"/>
              <a:cs typeface="+mn-cs"/>
            </a:endParaRPr>
          </a:p>
          <a:p>
            <a:pPr eaLnBrk="1" hangingPunct="1">
              <a:buSzPct val="65000"/>
            </a:pPr>
            <a:r>
              <a:rPr lang="" altLang="en-US" sz="2400" dirty="0">
                <a:latin typeface="+mn-lt"/>
                <a:ea typeface="+mn-ea"/>
                <a:cs typeface="+mn-cs"/>
              </a:rPr>
              <a:t>组号：33</a:t>
            </a:r>
            <a:endParaRPr lang="" altLang="zh-CN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4100" name="Text Box 5"/>
          <p:cNvSpPr txBox="1"/>
          <p:nvPr/>
        </p:nvSpPr>
        <p:spPr>
          <a:xfrm>
            <a:off x="4989513" y="304800"/>
            <a:ext cx="4154487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zh-CN" altLang="en-US" sz="1800" dirty="0"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4101" name="TextBox 9"/>
          <p:cNvSpPr txBox="1"/>
          <p:nvPr/>
        </p:nvSpPr>
        <p:spPr>
          <a:xfrm>
            <a:off x="7162800" y="152400"/>
            <a:ext cx="1828800" cy="338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</a:pPr>
            <a:endParaRPr lang="zh-CN" altLang="en-US" sz="16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410200" cy="685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二、</a:t>
            </a:r>
            <a:r>
              <a:rPr kumimoji="0" lang="en-US" altLang="zh-CN" sz="4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zh-CN" altLang="zh-CN" sz="4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用户页面设计</a:t>
            </a:r>
            <a:endParaRPr kumimoji="0" lang="zh-CN" altLang="en-US" sz="4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  <a:ln/>
        </p:spPr>
        <p:txBody>
          <a:bodyPr vert="horz" wrap="square" lIns="91440" tIns="45720" rIns="91440" bIns="45720" anchor="t" anchorCtr="0"/>
          <a:lstStyle/>
          <a:p>
            <a:pPr marL="342900" lvl="1" indent="0">
              <a:buNone/>
            </a:pPr>
            <a:r>
              <a:rPr lang="zh-CN" altLang="zh-CN" sz="2800" dirty="0"/>
              <a:t>用户界面的截图</a:t>
            </a:r>
            <a:r>
              <a:rPr lang="zh-CN" altLang="en-US" sz="2800" dirty="0"/>
              <a:t>三</a:t>
            </a:r>
            <a:r>
              <a:rPr lang="en-US" altLang="zh-CN" sz="2800" dirty="0"/>
              <a:t>——Bot</a:t>
            </a:r>
            <a:r>
              <a:rPr lang="zh-CN" altLang="en-US" sz="2800" dirty="0"/>
              <a:t>页面</a:t>
            </a:r>
            <a:endParaRPr lang="en-US" altLang="zh-CN" sz="2800" dirty="0"/>
          </a:p>
          <a:p>
            <a:pPr marL="342900" lvl="1" indent="0">
              <a:buNone/>
            </a:pPr>
            <a:endParaRPr lang="en-US" altLang="zh-CN" sz="2800" dirty="0"/>
          </a:p>
          <a:p>
            <a:pPr marL="342900" lvl="1" indent="0">
              <a:buNone/>
            </a:pPr>
            <a:endParaRPr lang="en-US" altLang="zh-CN" sz="2800" dirty="0"/>
          </a:p>
          <a:p>
            <a:pPr marL="342900" lvl="1" indent="0">
              <a:buNone/>
            </a:pPr>
            <a:endParaRPr lang="en-US" altLang="zh-CN" sz="2800" dirty="0"/>
          </a:p>
          <a:p>
            <a:pPr marL="342900" lvl="1" indent="0">
              <a:buNone/>
            </a:pPr>
            <a:endParaRPr lang="en-US" altLang="zh-CN" sz="2800" dirty="0"/>
          </a:p>
          <a:p>
            <a:pPr marL="342900" lvl="1" indent="0">
              <a:buNone/>
            </a:pPr>
            <a:endParaRPr lang="en-US" altLang="zh-CN" sz="2800" dirty="0"/>
          </a:p>
          <a:p>
            <a:pPr marL="342900" lvl="1" indent="0">
              <a:buNone/>
            </a:pPr>
            <a:endParaRPr lang="en-US" altLang="zh-CN" sz="2800" dirty="0"/>
          </a:p>
          <a:p>
            <a:endParaRPr lang="zh-CN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8ED0BA-955B-C4B3-AC0B-CD0C915F0B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96" y="1686570"/>
            <a:ext cx="1869662" cy="415480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40B56E8-792C-BC80-42FB-4D7570D1BD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30" y="1686570"/>
            <a:ext cx="1860862" cy="413524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14C9DA1-D6E6-6187-DC9E-A4B43D8A08B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189" y="1686570"/>
            <a:ext cx="1920214" cy="426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69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410200" cy="685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二、</a:t>
            </a:r>
            <a:r>
              <a:rPr kumimoji="0" lang="en-US" altLang="zh-CN" sz="4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zh-CN" altLang="zh-CN" sz="4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用户页面设计</a:t>
            </a:r>
            <a:endParaRPr kumimoji="0" lang="zh-CN" altLang="en-US" sz="4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  <a:ln/>
        </p:spPr>
        <p:txBody>
          <a:bodyPr vert="horz" wrap="square" lIns="91440" tIns="45720" rIns="91440" bIns="45720" anchor="t" anchorCtr="0"/>
          <a:lstStyle/>
          <a:p>
            <a:pPr marL="342900" lvl="1" indent="0">
              <a:buNone/>
            </a:pPr>
            <a:r>
              <a:rPr lang="zh-CN" altLang="zh-CN" sz="2800" dirty="0"/>
              <a:t>用户界面的截图</a:t>
            </a:r>
            <a:r>
              <a:rPr lang="zh-CN" altLang="en-US" sz="2800" dirty="0"/>
              <a:t>四</a:t>
            </a:r>
            <a:r>
              <a:rPr lang="en-US" altLang="zh-CN" sz="2800" dirty="0"/>
              <a:t>——</a:t>
            </a:r>
            <a:r>
              <a:rPr lang="zh-CN" altLang="en-US" sz="2800" dirty="0"/>
              <a:t>登录注册</a:t>
            </a:r>
            <a:endParaRPr lang="en-US" altLang="zh-CN" sz="2800" dirty="0"/>
          </a:p>
          <a:p>
            <a:pPr marL="342900" lvl="1" indent="0">
              <a:buNone/>
            </a:pPr>
            <a:endParaRPr lang="en-US" altLang="zh-CN" sz="2800" dirty="0"/>
          </a:p>
          <a:p>
            <a:pPr marL="342900" lvl="1" indent="0">
              <a:buNone/>
            </a:pPr>
            <a:endParaRPr lang="en-US" altLang="zh-CN" sz="2800" dirty="0"/>
          </a:p>
          <a:p>
            <a:pPr marL="342900" lvl="1" indent="0">
              <a:buNone/>
            </a:pPr>
            <a:endParaRPr lang="en-US" altLang="zh-CN" sz="2800" dirty="0"/>
          </a:p>
          <a:p>
            <a:pPr marL="342900" lvl="1" indent="0">
              <a:buNone/>
            </a:pPr>
            <a:endParaRPr lang="en-US" altLang="zh-CN" sz="2800" dirty="0"/>
          </a:p>
          <a:p>
            <a:pPr marL="342900" lvl="1" indent="0">
              <a:buNone/>
            </a:pPr>
            <a:endParaRPr lang="en-US" altLang="zh-CN" sz="2800" dirty="0"/>
          </a:p>
          <a:p>
            <a:pPr marL="342900" lvl="1" indent="0">
              <a:buNone/>
            </a:pPr>
            <a:endParaRPr lang="en-US" altLang="zh-CN" sz="2800" dirty="0"/>
          </a:p>
          <a:p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CB17E8-89B3-2E57-47B9-59D71645E5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26" y="1512685"/>
            <a:ext cx="2033618" cy="45191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83BE70C-8584-ECBD-677D-0C2727063D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93" y="1524050"/>
            <a:ext cx="2023390" cy="449642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9EEFF15-8970-50D3-32F7-AF3763F60B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60" y="1508724"/>
            <a:ext cx="2009836" cy="446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45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410200" cy="685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二、</a:t>
            </a:r>
            <a:r>
              <a:rPr kumimoji="0" lang="en-US" altLang="zh-CN" sz="4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zh-CN" altLang="zh-CN" sz="4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用户页面设计</a:t>
            </a:r>
            <a:endParaRPr kumimoji="0" lang="zh-CN" altLang="en-US" sz="4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  <a:ln/>
        </p:spPr>
        <p:txBody>
          <a:bodyPr vert="horz" wrap="square" lIns="91440" tIns="45720" rIns="91440" bIns="45720" anchor="t" anchorCtr="0"/>
          <a:lstStyle/>
          <a:p>
            <a:pPr marL="342900" lvl="1" indent="0">
              <a:buNone/>
            </a:pPr>
            <a:r>
              <a:rPr lang="zh-CN" altLang="zh-CN" sz="2800" dirty="0"/>
              <a:t>用户界面的截图</a:t>
            </a:r>
            <a:r>
              <a:rPr lang="zh-CN" altLang="en-US" sz="2800" dirty="0"/>
              <a:t>五</a:t>
            </a:r>
            <a:r>
              <a:rPr lang="en-US" altLang="zh-CN" sz="2800" dirty="0"/>
              <a:t>——</a:t>
            </a:r>
            <a:r>
              <a:rPr lang="zh-CN" altLang="en-US" sz="2800" dirty="0"/>
              <a:t>其它</a:t>
            </a:r>
            <a:endParaRPr lang="en-US" altLang="zh-CN" sz="2800" dirty="0"/>
          </a:p>
          <a:p>
            <a:pPr marL="342900" lvl="1" indent="0">
              <a:buNone/>
            </a:pPr>
            <a:endParaRPr lang="en-US" altLang="zh-CN" sz="2800" dirty="0"/>
          </a:p>
          <a:p>
            <a:pPr marL="342900" lvl="1" indent="0">
              <a:buNone/>
            </a:pPr>
            <a:endParaRPr lang="en-US" altLang="zh-CN" sz="2800" dirty="0"/>
          </a:p>
          <a:p>
            <a:pPr marL="342900" lvl="1" indent="0">
              <a:buNone/>
            </a:pPr>
            <a:endParaRPr lang="en-US" altLang="zh-CN" sz="2800" dirty="0"/>
          </a:p>
          <a:p>
            <a:pPr marL="342900" lvl="1" indent="0">
              <a:buNone/>
            </a:pPr>
            <a:endParaRPr lang="en-US" altLang="zh-CN" sz="2800" dirty="0"/>
          </a:p>
          <a:p>
            <a:pPr marL="342900" lvl="1" indent="0">
              <a:buNone/>
            </a:pPr>
            <a:endParaRPr lang="en-US" altLang="zh-CN" sz="2800" dirty="0"/>
          </a:p>
          <a:p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7755B9-17D4-66A3-D996-C3F53014E4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444" y="1600248"/>
            <a:ext cx="1988848" cy="441966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68C61D9-9B58-FF67-050A-EBC20F136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42" y="3048010"/>
            <a:ext cx="997001" cy="99700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D641A0E-394E-E28E-D21A-591A4D176F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68" y="2485945"/>
            <a:ext cx="2056774" cy="219091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2C0BE30-45CD-A580-DE05-879B3E5CD36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694" y="1600248"/>
            <a:ext cx="1987552" cy="441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37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4343400" cy="762000"/>
          </a:xfrm>
          <a:ln/>
        </p:spPr>
        <p:txBody>
          <a:bodyPr vert="horz" wrap="square" lIns="91440" tIns="45720" rIns="91440" bIns="45720" anchor="t" anchorCtr="0"/>
          <a:lstStyle/>
          <a:p>
            <a:r>
              <a:rPr lang="zh-CN" altLang="en-US" b="1" dirty="0"/>
              <a:t>三、</a:t>
            </a:r>
            <a:r>
              <a:rPr lang="zh-CN" altLang="zh-CN" b="1" dirty="0"/>
              <a:t>数据库设计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457200" y="1219258"/>
            <a:ext cx="8229600" cy="4952942"/>
          </a:xfrm>
          <a:ln/>
        </p:spPr>
        <p:txBody>
          <a:bodyPr vert="horz" wrap="square" lIns="91440" tIns="45720" rIns="91440" bIns="45720" anchor="t" anchorCtr="0"/>
          <a:lstStyle/>
          <a:p>
            <a:pPr lvl="1"/>
            <a:r>
              <a:rPr lang="zh-CN" altLang="en-US" sz="2400" dirty="0"/>
              <a:t>本应用程序主要存储两种数据</a:t>
            </a:r>
            <a:endParaRPr lang="en-US" altLang="zh-CN" sz="2400" dirty="0"/>
          </a:p>
          <a:p>
            <a:pPr lvl="2"/>
            <a:r>
              <a:rPr lang="zh-CN" altLang="en-US" dirty="0"/>
              <a:t>配置信息：因为数据量很小，保存在</a:t>
            </a:r>
            <a:r>
              <a:rPr lang="en-US" altLang="zh-CN" dirty="0"/>
              <a:t>SharePreference</a:t>
            </a:r>
          </a:p>
          <a:p>
            <a:pPr lvl="3"/>
            <a:r>
              <a:rPr lang="zh-CN" altLang="en-US" dirty="0"/>
              <a:t>用户数据（昵称、</a:t>
            </a:r>
            <a:r>
              <a:rPr lang="en-US" altLang="zh-CN" dirty="0"/>
              <a:t>id</a:t>
            </a:r>
            <a:r>
              <a:rPr lang="zh-CN" altLang="en-US" dirty="0"/>
              <a:t>、头像链接、天梯积分）</a:t>
            </a:r>
            <a:endParaRPr lang="en-US" altLang="zh-CN" dirty="0"/>
          </a:p>
          <a:p>
            <a:pPr lvl="3"/>
            <a:r>
              <a:rPr lang="en-US" altLang="zh-CN" dirty="0"/>
              <a:t>token</a:t>
            </a:r>
          </a:p>
          <a:p>
            <a:pPr lvl="3"/>
            <a:r>
              <a:rPr lang="zh-CN" altLang="en-US" dirty="0"/>
              <a:t>当前主题</a:t>
            </a:r>
            <a:endParaRPr lang="en-US" altLang="zh-CN" dirty="0"/>
          </a:p>
          <a:p>
            <a:pPr lvl="3"/>
            <a:r>
              <a:rPr lang="zh-CN" altLang="en-US" dirty="0"/>
              <a:t>上次出战</a:t>
            </a:r>
            <a:r>
              <a:rPr lang="en-US" altLang="zh-CN" dirty="0"/>
              <a:t>Bot Id(</a:t>
            </a:r>
            <a:r>
              <a:rPr lang="zh-CN" altLang="en-US" dirty="0"/>
              <a:t>默认</a:t>
            </a:r>
            <a:r>
              <a:rPr lang="en-US" altLang="zh-CN" dirty="0"/>
              <a:t>-1)</a:t>
            </a:r>
          </a:p>
          <a:p>
            <a:pPr lvl="2"/>
            <a:r>
              <a:rPr lang="zh-CN" altLang="en-US" dirty="0"/>
              <a:t>本地回放放在</a:t>
            </a:r>
            <a:r>
              <a:rPr lang="en-US" altLang="zh-CN" dirty="0"/>
              <a:t>SQLite</a:t>
            </a:r>
          </a:p>
          <a:p>
            <a:pPr marL="671195" lvl="2" indent="0">
              <a:buNone/>
            </a:pPr>
            <a:r>
              <a:rPr lang="zh-CN" altLang="en-US" sz="2400" dirty="0"/>
              <a:t>综合分析这两种需要存储的数据，选择</a:t>
            </a:r>
            <a:r>
              <a:rPr lang="en-US" altLang="zh-CN" sz="2400" dirty="0"/>
              <a:t>SQLite</a:t>
            </a:r>
            <a:r>
              <a:rPr lang="zh-CN" altLang="en-US" sz="2400" dirty="0"/>
              <a:t>数据库作为存储数据的方法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6629400" cy="685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三、</a:t>
            </a:r>
            <a:r>
              <a:rPr kumimoji="0" lang="zh-CN" altLang="zh-CN" sz="4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数据库设计</a:t>
            </a:r>
            <a:endParaRPr kumimoji="0" lang="zh-CN" altLang="en-US" sz="4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669925" marR="0" lvl="1" indent="-32575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kumimoji="0" 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配置信息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22350" marR="0" lvl="2" indent="-35115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配置信息的数据库表结构</a:t>
            </a:r>
          </a:p>
          <a:p>
            <a:pPr marL="1022350" marR="0" lvl="2" indent="-35115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961738"/>
              </p:ext>
            </p:extLst>
          </p:nvPr>
        </p:nvGraphicFramePr>
        <p:xfrm>
          <a:off x="685800" y="2286030"/>
          <a:ext cx="7772400" cy="2963291"/>
        </p:xfrm>
        <a:graphic>
          <a:graphicData uri="http://schemas.openxmlformats.org/drawingml/2006/table">
            <a:tbl>
              <a:tblPr/>
              <a:tblGrid>
                <a:gridCol w="1723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8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属性</a:t>
                      </a:r>
                      <a:endParaRPr lang="zh-CN" sz="18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数据类型</a:t>
                      </a:r>
                      <a:endParaRPr lang="zh-CN" sz="18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说明</a:t>
                      </a:r>
                      <a:endParaRPr lang="zh-CN" sz="18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endParaRPr lang="zh-CN" sz="18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string</a:t>
                      </a:r>
                      <a:endParaRPr lang="zh-CN" sz="18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用户昵称</a:t>
                      </a:r>
                      <a:endParaRPr lang="zh-CN" sz="18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photo</a:t>
                      </a:r>
                      <a:endParaRPr lang="zh-CN" sz="18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string</a:t>
                      </a:r>
                      <a:endParaRPr lang="zh-CN" sz="18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用户头像</a:t>
                      </a:r>
                      <a:endParaRPr lang="zh-CN" sz="18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rating</a:t>
                      </a:r>
                      <a:endParaRPr lang="zh-CN" sz="18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integer</a:t>
                      </a:r>
                      <a:endParaRPr lang="zh-CN" sz="18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天梯积分</a:t>
                      </a:r>
                      <a:endParaRPr lang="zh-CN" sz="18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4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zh-CN" sz="18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integer</a:t>
                      </a:r>
                      <a:endParaRPr lang="zh-CN" sz="18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玩家</a:t>
                      </a:r>
                      <a:r>
                        <a:rPr lang="en-US" altLang="zh-CN" sz="18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Id</a:t>
                      </a:r>
                      <a:endParaRPr lang="zh-CN" sz="18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theme</a:t>
                      </a:r>
                      <a:endParaRPr lang="zh-CN" sz="18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string</a:t>
                      </a:r>
                      <a:endParaRPr lang="zh-CN" sz="18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当前主题，默认蓝色</a:t>
                      </a:r>
                      <a:endParaRPr lang="zh-CN" sz="18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botId</a:t>
                      </a:r>
                      <a:endParaRPr lang="zh-CN" sz="18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integer</a:t>
                      </a:r>
                      <a:endParaRPr lang="zh-CN" sz="18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上次出战</a:t>
                      </a:r>
                      <a:r>
                        <a:rPr lang="en-US" altLang="zh-CN" sz="18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Bot Id</a:t>
                      </a:r>
                      <a:endParaRPr lang="zh-CN" sz="18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token</a:t>
                      </a:r>
                      <a:endParaRPr lang="zh-CN" sz="18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string</a:t>
                      </a:r>
                      <a:endParaRPr lang="zh-CN" sz="18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JWT</a:t>
                      </a:r>
                      <a:r>
                        <a:rPr lang="zh-CN" altLang="en-US" sz="18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登录凭证</a:t>
                      </a:r>
                      <a:endParaRPr lang="zh-CN" sz="18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1429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410200" cy="60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三、</a:t>
            </a:r>
            <a:r>
              <a:rPr kumimoji="0" lang="zh-CN" altLang="zh-CN" sz="4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数据库设计</a:t>
            </a:r>
            <a:endParaRPr kumimoji="0" lang="zh-CN" altLang="en-US" sz="4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  <a:ln/>
        </p:spPr>
        <p:txBody>
          <a:bodyPr vert="horz" wrap="square" lIns="91440" tIns="45720" rIns="91440" bIns="45720" anchor="t" anchorCtr="0"/>
          <a:lstStyle/>
          <a:p>
            <a:pPr lvl="1"/>
            <a:r>
              <a:rPr lang="zh-CN" altLang="zh-CN" sz="2400" dirty="0"/>
              <a:t>配置信息</a:t>
            </a:r>
            <a:r>
              <a:rPr lang="zh-CN" altLang="en-US" sz="2400" dirty="0">
                <a:solidFill>
                  <a:srgbClr val="FF0000"/>
                </a:solidFill>
              </a:rPr>
              <a:t>（必讲）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本地回放数据库表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08DBEF-498F-8CC2-27FE-2056012B4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39" y="2514624"/>
            <a:ext cx="7543722" cy="118551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4876800" cy="609600"/>
          </a:xfrm>
          <a:ln/>
        </p:spPr>
        <p:txBody>
          <a:bodyPr vert="horz" wrap="square" lIns="91440" tIns="45720" rIns="91440" bIns="45720" anchor="t" anchorCtr="0"/>
          <a:lstStyle/>
          <a:p>
            <a:r>
              <a:rPr lang="zh-CN" altLang="en-US" b="1" dirty="0"/>
              <a:t>四、</a:t>
            </a:r>
            <a:r>
              <a:rPr lang="zh-CN" altLang="zh-CN" b="1" dirty="0"/>
              <a:t>程序模块设计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  <a:ln/>
        </p:spPr>
        <p:txBody>
          <a:bodyPr vert="horz" wrap="square" lIns="91440" tIns="45720" rIns="91440" bIns="45720" anchor="t" anchorCtr="0"/>
          <a:lstStyle/>
          <a:p>
            <a:pPr indent="0" algn="just">
              <a:buNone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整个应用程序划分为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个模块，分别是用户界面、游戏运行模块、数据库模块、网络请求模块、后端（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BackendCloud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SenstiveWord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6388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32E4662-840D-728E-DD4C-895702F18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74" y="1828799"/>
            <a:ext cx="5562454" cy="4267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029200" cy="685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四、</a:t>
            </a:r>
            <a:r>
              <a:rPr kumimoji="0" lang="zh-CN" altLang="zh-CN" sz="4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程序模块设计</a:t>
            </a:r>
            <a:endParaRPr kumimoji="0" lang="zh-CN" altLang="en-US" sz="4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  <a:ln/>
        </p:spPr>
        <p:txBody>
          <a:bodyPr vert="horz" wrap="square" lIns="91440" tIns="45720" rIns="91440" bIns="45720" anchor="t" anchorCtr="0"/>
          <a:lstStyle/>
          <a:p>
            <a:pPr marL="0" indent="0">
              <a:buNone/>
            </a:pPr>
            <a:r>
              <a:rPr lang="zh-CN" altLang="en-US" sz="2000" dirty="0"/>
              <a:t>具体功能讲解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indent="355600" algn="just"/>
            <a:r>
              <a:rPr lang="zh-CN" altLang="zh-CN" sz="20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由模块结构图中可知，用户界面是整个应用程序的核心，主要包含四个子模块，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回放模块，用于展示历史对局；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敏感词模块，用于文本脱敏；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排行榜模块，查看最新排行；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4.Bot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模块，用于对自己的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Bot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增删改查</a:t>
            </a:r>
          </a:p>
          <a:p>
            <a:pPr indent="355600" algn="just"/>
            <a:r>
              <a:rPr lang="zh-CN" altLang="zh-CN" sz="20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游戏运行模块由匹配或回放启动，不断从用户界面或数据库获取数据并解析，实时渲染在画面上</a:t>
            </a:r>
          </a:p>
          <a:p>
            <a:pPr indent="355600" algn="just"/>
            <a:r>
              <a:rPr lang="zh-CN" altLang="zh-CN" sz="20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网络请求模块屏蔽了大量的网络接口格式、鉴权、返回数据格式的问题，为用户界面提供方便的数据获取途径</a:t>
            </a:r>
          </a:p>
          <a:p>
            <a:pPr indent="355600" algn="just"/>
            <a:r>
              <a:rPr lang="zh-CN" altLang="zh-CN" sz="20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后端由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BackendCloud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含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Backend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BotRunningSystem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MatchingSystem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三部分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SenstiveWord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两个后端组成，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Backend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中会调用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SenstiveWord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接口，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SenstiveWord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再调用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openai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的接口为用户界面提供各种数据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355600" algn="just"/>
            <a:r>
              <a:rPr lang="zh-CN" altLang="zh-CN" sz="20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数据库适配器封装了所有对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SQLite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数据库与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SharePreference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操作的方法，用户界面和游戏运行模块会调用它实现数据库和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SharePreference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操作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486400" cy="685800"/>
          </a:xfrm>
          <a:ln/>
        </p:spPr>
        <p:txBody>
          <a:bodyPr vert="horz" wrap="square" lIns="91440" tIns="45720" rIns="91440" bIns="45720" anchor="t" anchorCtr="0"/>
          <a:lstStyle/>
          <a:p>
            <a:r>
              <a:rPr lang="zh-CN" altLang="en-US" b="1" dirty="0"/>
              <a:t>五、</a:t>
            </a:r>
            <a:r>
              <a:rPr lang="zh-CN" altLang="zh-CN" b="1" dirty="0"/>
              <a:t>文件结构与用途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  <a:ln/>
        </p:spPr>
        <p:txBody>
          <a:bodyPr vert="horz" wrap="square" lIns="91440" tIns="45720" rIns="91440" bIns="45720" anchor="t" anchorCtr="0"/>
          <a:lstStyle/>
          <a:p>
            <a:pPr marL="342900" lvl="1" indent="0">
              <a:buNone/>
            </a:pPr>
            <a:r>
              <a:rPr lang="zh-CN" altLang="en-US" sz="2400" dirty="0"/>
              <a:t>在程序开发阶段，首先确定“</a:t>
            </a:r>
            <a:r>
              <a:rPr lang="en-US" altLang="zh-CN" sz="2400" dirty="0"/>
              <a:t>King of Android</a:t>
            </a:r>
            <a:r>
              <a:rPr lang="zh-CN" altLang="en-US" sz="2400" dirty="0"/>
              <a:t>”的工程名称为</a:t>
            </a:r>
            <a:r>
              <a:rPr lang="en-US" altLang="zh-CN" sz="2400" dirty="0" err="1"/>
              <a:t>KOB_Android</a:t>
            </a:r>
            <a:r>
              <a:rPr lang="zh-CN" altLang="en-US" sz="2400" dirty="0"/>
              <a:t>，包名称为</a:t>
            </a:r>
            <a:r>
              <a:rPr lang="en-US" altLang="zh-CN" sz="2400" dirty="0" err="1"/>
              <a:t>edu.zjut.androiddeveloper_xxx</a:t>
            </a:r>
            <a:r>
              <a:rPr lang="en-US" altLang="zh-CN" sz="2400" dirty="0"/>
              <a:t>. </a:t>
            </a:r>
            <a:r>
              <a:rPr lang="en-US" altLang="zh-CN" sz="2400" dirty="0" err="1"/>
              <a:t>kob_android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943600" cy="685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五、</a:t>
            </a:r>
            <a:r>
              <a:rPr kumimoji="0" lang="zh-CN" altLang="zh-CN" sz="4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文件结构与用途</a:t>
            </a:r>
            <a:endParaRPr kumimoji="0" lang="zh-CN" altLang="en-US" sz="4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54350" cy="3276578"/>
          </a:xfrm>
          <a:ln/>
        </p:spPr>
        <p:txBody>
          <a:bodyPr vert="horz" wrap="square" lIns="91440" tIns="45720" rIns="91440" bIns="45720" anchor="t" anchorCtr="0"/>
          <a:lstStyle/>
          <a:p>
            <a:pPr marL="342900" lvl="1" indent="0">
              <a:buNone/>
            </a:pPr>
            <a:r>
              <a:rPr lang="zh-CN" altLang="en-US" sz="2400" dirty="0"/>
              <a:t>代码部分文件结构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E72ABD-DDA3-CC39-20C6-7D09BD758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82" y="914400"/>
            <a:ext cx="2606796" cy="561431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9683AE5-AF52-77F8-54FB-F5844954E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198" y="984602"/>
            <a:ext cx="3962295" cy="545398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912" y="457278"/>
            <a:ext cx="6019800" cy="685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</a:t>
            </a:r>
            <a:r>
              <a:rPr kumimoji="0" lang="zh-CN" altLang="en-US" sz="4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一、</a:t>
            </a:r>
            <a:r>
              <a:rPr kumimoji="0" lang="zh-CN" altLang="en-US" sz="4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功能需求说明</a:t>
            </a:r>
            <a:br>
              <a:rPr kumimoji="0" lang="en-US" altLang="zh-CN" sz="4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altLang="en-US" sz="4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57200" y="1371654"/>
            <a:ext cx="8229600" cy="480061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417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	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由贪吃蛇游戏改编而来，两名玩家在线联机对战，玩家可以选择指派自己设计的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AI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参与对战，或亲自出马。同时支持玩家赛后查看比赛回放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34417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cs typeface="+mn-ea"/>
              </a:rPr>
              <a:t>	</a:t>
            </a:r>
            <a:r>
              <a:rPr lang="zh-CN" altLang="en-US" sz="2400" dirty="0">
                <a:cs typeface="+mn-ea"/>
              </a:rPr>
              <a:t>比赛为在线对战回合制</a:t>
            </a:r>
            <a:r>
              <a:rPr lang="en-US" altLang="zh-CN" sz="2400" dirty="0">
                <a:cs typeface="+mn-ea"/>
              </a:rPr>
              <a:t>1v1</a:t>
            </a:r>
            <a:r>
              <a:rPr lang="zh-CN" altLang="en-US" sz="2400" dirty="0">
                <a:cs typeface="+mn-ea"/>
              </a:rPr>
              <a:t>游戏，玩家操控一条蛇躲避障碍物并设法堵住对方以取得胜利。玩家可以上传由</a:t>
            </a:r>
            <a:r>
              <a:rPr lang="en-US" altLang="zh-CN" sz="2400" dirty="0">
                <a:cs typeface="+mn-ea"/>
              </a:rPr>
              <a:t>java</a:t>
            </a:r>
            <a:r>
              <a:rPr lang="zh-CN" altLang="en-US" sz="2400" dirty="0">
                <a:cs typeface="+mn-ea"/>
              </a:rPr>
              <a:t>编写的</a:t>
            </a:r>
            <a:r>
              <a:rPr lang="en-US" altLang="zh-CN" sz="2400" dirty="0">
                <a:cs typeface="+mn-ea"/>
              </a:rPr>
              <a:t>AI</a:t>
            </a:r>
            <a:r>
              <a:rPr lang="zh-CN" altLang="en-US" sz="2400" dirty="0">
                <a:cs typeface="+mn-ea"/>
              </a:rPr>
              <a:t>来代替自己出战并赢取天梯积分。支持赛后查看对局录像，并实时公布天梯排名</a:t>
            </a:r>
            <a:endParaRPr lang="en-US" altLang="zh-CN" dirty="0">
              <a:cs typeface="+mn-ea"/>
            </a:endParaRPr>
          </a:p>
          <a:p>
            <a:pPr marL="34417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cs typeface="+mn-ea"/>
              </a:rPr>
              <a:t>	</a:t>
            </a:r>
            <a:r>
              <a:rPr lang="zh-CN" altLang="en-US" sz="2400" dirty="0">
                <a:cs typeface="+mn-ea"/>
              </a:rPr>
              <a:t>用户可以通过快速方式开启游戏，切换</a:t>
            </a:r>
            <a:r>
              <a:rPr lang="en-US" altLang="zh-CN" sz="2400" dirty="0">
                <a:cs typeface="+mn-ea"/>
              </a:rPr>
              <a:t>APP</a:t>
            </a:r>
            <a:r>
              <a:rPr lang="zh-CN" altLang="en-US" sz="2400" dirty="0">
                <a:cs typeface="+mn-ea"/>
              </a:rPr>
              <a:t>主题。同时通过</a:t>
            </a:r>
            <a:r>
              <a:rPr lang="en-US" altLang="zh-CN" sz="2400" dirty="0">
                <a:cs typeface="+mn-ea"/>
              </a:rPr>
              <a:t>SQLite</a:t>
            </a:r>
            <a:r>
              <a:rPr lang="zh-CN" altLang="en-US" sz="2400" dirty="0">
                <a:cs typeface="+mn-ea"/>
              </a:rPr>
              <a:t>与</a:t>
            </a:r>
            <a:r>
              <a:rPr lang="en-US" altLang="zh-CN" sz="2400" dirty="0">
                <a:cs typeface="+mn-ea"/>
              </a:rPr>
              <a:t>SharedPreferences</a:t>
            </a:r>
            <a:r>
              <a:rPr lang="zh-CN" altLang="en-US" sz="2400" dirty="0">
                <a:cs typeface="+mn-ea"/>
              </a:rPr>
              <a:t>来记录各项数据，实现了</a:t>
            </a:r>
            <a:r>
              <a:rPr lang="en-US" altLang="zh-CN" sz="2400" dirty="0">
                <a:cs typeface="+mn-ea"/>
              </a:rPr>
              <a:t>JWT</a:t>
            </a:r>
            <a:r>
              <a:rPr lang="zh-CN" altLang="en-US" sz="2400" dirty="0">
                <a:cs typeface="+mn-ea"/>
              </a:rPr>
              <a:t>验证登录、快捷登录、快速开启游戏、主题切换、个人回放查看的功能</a:t>
            </a:r>
            <a:endParaRPr lang="en-US" altLang="zh-CN" sz="2400" dirty="0">
              <a:cs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943600" cy="685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五、</a:t>
            </a:r>
            <a:r>
              <a:rPr kumimoji="0" lang="zh-CN" altLang="zh-CN" sz="4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文件结构与用途</a:t>
            </a:r>
            <a:endParaRPr kumimoji="0" lang="zh-CN" altLang="en-US" sz="4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54350" cy="3809964"/>
          </a:xfrm>
          <a:ln/>
        </p:spPr>
        <p:txBody>
          <a:bodyPr vert="horz" wrap="square" lIns="91440" tIns="45720" rIns="91440" bIns="45720" anchor="t" anchorCtr="0"/>
          <a:lstStyle/>
          <a:p>
            <a:pPr marL="342900" lvl="1" indent="0">
              <a:buNone/>
            </a:pPr>
            <a:r>
              <a:rPr lang="zh-CN" altLang="en-US" sz="2400" dirty="0"/>
              <a:t>配置文件部分文件结构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6EDD78-A1C2-AB1C-4E3D-8E9C7316F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738" y="914400"/>
            <a:ext cx="2736324" cy="5486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E40777B-EF7A-42E5-79CF-84124E5BD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80" y="962563"/>
            <a:ext cx="2317746" cy="545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66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562600" cy="685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五、</a:t>
            </a:r>
            <a:r>
              <a:rPr kumimoji="0" lang="zh-CN" altLang="zh-CN" sz="4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文件结构与用途</a:t>
            </a:r>
            <a:endParaRPr kumimoji="0" lang="zh-CN" altLang="en-US" sz="4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  <a:ln/>
        </p:spPr>
        <p:txBody>
          <a:bodyPr vert="horz" wrap="square" lIns="91440" tIns="45720" rIns="91440" bIns="45720" anchor="t" anchorCtr="0"/>
          <a:lstStyle/>
          <a:p>
            <a:r>
              <a:rPr lang="zh-CN" altLang="en-US" dirty="0"/>
              <a:t>文件用途</a:t>
            </a:r>
            <a:endParaRPr lang="zh-CN" altLang="en-US" b="1" dirty="0"/>
          </a:p>
          <a:p>
            <a:pPr lvl="1"/>
            <a:r>
              <a:rPr lang="zh-CN" altLang="en-US" sz="2400" dirty="0"/>
              <a:t>命名空间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279001"/>
              </p:ext>
            </p:extLst>
          </p:nvPr>
        </p:nvGraphicFramePr>
        <p:xfrm>
          <a:off x="609704" y="2057436"/>
          <a:ext cx="8229600" cy="3276514"/>
        </p:xfrm>
        <a:graphic>
          <a:graphicData uri="http://schemas.openxmlformats.org/drawingml/2006/table">
            <a:tbl>
              <a:tblPr/>
              <a:tblGrid>
                <a:gridCol w="3881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7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7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命名空间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说明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4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com/example/</a:t>
                      </a:r>
                      <a:r>
                        <a:rPr lang="en-US" sz="1600" kern="10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kob_android</a:t>
                      </a:r>
                      <a:r>
                        <a:rPr lang="en-US" sz="1600" kern="1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/activity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Activity</a:t>
                      </a:r>
                      <a:r>
                        <a:rPr lang="zh-CN" altLang="en-US" sz="16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包，存几乎所有</a:t>
                      </a:r>
                      <a:r>
                        <a:rPr lang="en-US" altLang="zh-CN" sz="16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Activity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8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600" kern="1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com/example/kob_android/adapter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适配器包，封装提供可供列表用的数据元素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4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600" kern="1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com/example/kob_android/database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数据服务包，封装一个表和</a:t>
                      </a:r>
                      <a:r>
                        <a:rPr lang="en-US" altLang="zh-CN" sz="1600" kern="100" dirty="0" err="1">
                          <a:latin typeface="Times New Roman" panose="02020603050405020304"/>
                          <a:ea typeface="宋体" panose="02010600030101010101" pitchFamily="2" charset="-122"/>
                        </a:rPr>
                        <a:t>SharedPreference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4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600" kern="1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com/example/kob_android/fragment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存放与</a:t>
                      </a:r>
                      <a:r>
                        <a:rPr lang="en-US" sz="16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SMS</a:t>
                      </a:r>
                      <a:r>
                        <a:rPr lang="zh-CN" sz="16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短信相关的源代码文件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9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com/example/</a:t>
                      </a:r>
                      <a:r>
                        <a:rPr lang="en-US" sz="1600" kern="10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kob_android</a:t>
                      </a:r>
                      <a:r>
                        <a:rPr lang="en-US" sz="1600" kern="1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en-US" sz="1600" kern="10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gameObjects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存放与天气数据有关的源代码文件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altLang="zh-CN" sz="16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com/example/kob_android/net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网络请求包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593481"/>
                  </a:ext>
                </a:extLst>
              </a:tr>
              <a:tr h="3809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altLang="zh-CN" sz="16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com/example/kob_android/pojo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实体类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640841"/>
                  </a:ext>
                </a:extLst>
              </a:tr>
              <a:tr h="3047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altLang="zh-CN" sz="16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com/example/kob_android/utils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工具类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32568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105400" cy="762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五、</a:t>
            </a:r>
            <a:r>
              <a:rPr kumimoji="0" lang="zh-CN" altLang="zh-CN" sz="4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文件结构与用途</a:t>
            </a:r>
            <a:endParaRPr kumimoji="0" lang="zh-CN" altLang="en-US" sz="4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  <a:ln/>
        </p:spPr>
        <p:txBody>
          <a:bodyPr vert="horz" wrap="square" lIns="91440" tIns="45720" rIns="91440" bIns="45720" anchor="t" anchorCtr="0"/>
          <a:lstStyle/>
          <a:p>
            <a:r>
              <a:rPr lang="zh-CN" altLang="en-US" dirty="0"/>
              <a:t>文件用途</a:t>
            </a:r>
            <a:endParaRPr lang="zh-CN" altLang="en-US" sz="2400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ED1DAF9-E0F4-B59E-2F1C-FCF24A7FF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241217"/>
              </p:ext>
            </p:extLst>
          </p:nvPr>
        </p:nvGraphicFramePr>
        <p:xfrm>
          <a:off x="2464502" y="1295518"/>
          <a:ext cx="5384011" cy="48766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9808">
                  <a:extLst>
                    <a:ext uri="{9D8B030D-6E8A-4147-A177-3AD203B41FA5}">
                      <a16:colId xmlns:a16="http://schemas.microsoft.com/office/drawing/2014/main" val="3609256978"/>
                    </a:ext>
                  </a:extLst>
                </a:gridCol>
                <a:gridCol w="1206697">
                  <a:extLst>
                    <a:ext uri="{9D8B030D-6E8A-4147-A177-3AD203B41FA5}">
                      <a16:colId xmlns:a16="http://schemas.microsoft.com/office/drawing/2014/main" val="1624962032"/>
                    </a:ext>
                  </a:extLst>
                </a:gridCol>
                <a:gridCol w="1478753">
                  <a:extLst>
                    <a:ext uri="{9D8B030D-6E8A-4147-A177-3AD203B41FA5}">
                      <a16:colId xmlns:a16="http://schemas.microsoft.com/office/drawing/2014/main" val="2221826702"/>
                    </a:ext>
                  </a:extLst>
                </a:gridCol>
                <a:gridCol w="1478753">
                  <a:extLst>
                    <a:ext uri="{9D8B030D-6E8A-4147-A177-3AD203B41FA5}">
                      <a16:colId xmlns:a16="http://schemas.microsoft.com/office/drawing/2014/main" val="2468966644"/>
                    </a:ext>
                  </a:extLst>
                </a:gridCol>
              </a:tblGrid>
              <a:tr h="96906"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500" kern="0">
                          <a:effectLst/>
                        </a:rPr>
                        <a:t>包名称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500" kern="0">
                          <a:effectLst/>
                        </a:rPr>
                        <a:t>子包名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500" kern="0">
                          <a:effectLst/>
                        </a:rPr>
                        <a:t>文件名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500" kern="0">
                          <a:effectLst/>
                        </a:rPr>
                        <a:t>说明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extLst>
                  <a:ext uri="{0D108BD9-81ED-4DB2-BD59-A6C34878D82A}">
                    <a16:rowId xmlns:a16="http://schemas.microsoft.com/office/drawing/2014/main" val="1870890813"/>
                  </a:ext>
                </a:extLst>
              </a:tr>
              <a:tr h="93564">
                <a:tc rowSpan="6">
                  <a:txBody>
                    <a:bodyPr/>
                    <a:lstStyle/>
                    <a:p>
                      <a:pPr indent="127000" algn="ctr"/>
                      <a:r>
                        <a:rPr lang="en-US" sz="500" kern="0">
                          <a:effectLst/>
                        </a:rPr>
                        <a:t>kob_android.Activity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tc rowSpan="6">
                  <a:txBody>
                    <a:bodyPr/>
                    <a:lstStyle/>
                    <a:p>
                      <a:pPr indent="127000" algn="ctr"/>
                      <a:r>
                        <a:rPr lang="zh-CN" sz="500" kern="0" dirty="0">
                          <a:effectLst/>
                        </a:rPr>
                        <a:t>　</a:t>
                      </a:r>
                      <a:endParaRPr lang="zh-CN" sz="700" kern="100" dirty="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500" kern="0">
                          <a:effectLst/>
                        </a:rPr>
                        <a:t>LoginActivity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500" kern="0">
                          <a:effectLst/>
                        </a:rPr>
                        <a:t>登录页面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extLst>
                  <a:ext uri="{0D108BD9-81ED-4DB2-BD59-A6C34878D82A}">
                    <a16:rowId xmlns:a16="http://schemas.microsoft.com/office/drawing/2014/main" val="3303904104"/>
                  </a:ext>
                </a:extLst>
              </a:tr>
              <a:tr h="1764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500" kern="0">
                          <a:effectLst/>
                        </a:rPr>
                        <a:t>MainActivity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500" kern="0">
                          <a:effectLst/>
                        </a:rPr>
                        <a:t>主页面，几乎所有</a:t>
                      </a:r>
                      <a:r>
                        <a:rPr lang="en-US" sz="500" kern="0">
                          <a:effectLst/>
                        </a:rPr>
                        <a:t>Fragment</a:t>
                      </a:r>
                      <a:r>
                        <a:rPr lang="zh-CN" sz="500" kern="0">
                          <a:effectLst/>
                        </a:rPr>
                        <a:t>挂靠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extLst>
                  <a:ext uri="{0D108BD9-81ED-4DB2-BD59-A6C34878D82A}">
                    <a16:rowId xmlns:a16="http://schemas.microsoft.com/office/drawing/2014/main" val="392761352"/>
                  </a:ext>
                </a:extLst>
              </a:tr>
              <a:tr h="93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500" kern="0">
                          <a:effectLst/>
                        </a:rPr>
                        <a:t>ModifyMyBotActivity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500" kern="0">
                          <a:effectLst/>
                        </a:rPr>
                        <a:t>修改</a:t>
                      </a:r>
                      <a:r>
                        <a:rPr lang="en-US" sz="500" kern="0">
                          <a:effectLst/>
                        </a:rPr>
                        <a:t>Bot</a:t>
                      </a:r>
                      <a:r>
                        <a:rPr lang="zh-CN" sz="500" kern="0">
                          <a:effectLst/>
                        </a:rPr>
                        <a:t>的界面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extLst>
                  <a:ext uri="{0D108BD9-81ED-4DB2-BD59-A6C34878D82A}">
                    <a16:rowId xmlns:a16="http://schemas.microsoft.com/office/drawing/2014/main" val="3797499428"/>
                  </a:ext>
                </a:extLst>
              </a:tr>
              <a:tr h="93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500" kern="0">
                          <a:effectLst/>
                        </a:rPr>
                        <a:t>RegisterActivity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500" kern="0">
                          <a:effectLst/>
                        </a:rPr>
                        <a:t>注册界面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extLst>
                  <a:ext uri="{0D108BD9-81ED-4DB2-BD59-A6C34878D82A}">
                    <a16:rowId xmlns:a16="http://schemas.microsoft.com/office/drawing/2014/main" val="1932000728"/>
                  </a:ext>
                </a:extLst>
              </a:tr>
              <a:tr h="93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500" kern="0">
                          <a:effectLst/>
                        </a:rPr>
                        <a:t>SenstiveWordActivity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500" kern="0">
                          <a:effectLst/>
                        </a:rPr>
                        <a:t>敏感词屏蔽界面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extLst>
                  <a:ext uri="{0D108BD9-81ED-4DB2-BD59-A6C34878D82A}">
                    <a16:rowId xmlns:a16="http://schemas.microsoft.com/office/drawing/2014/main" val="901261102"/>
                  </a:ext>
                </a:extLst>
              </a:tr>
              <a:tr h="93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500" kern="0">
                          <a:effectLst/>
                        </a:rPr>
                        <a:t>ShowRecordActivity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500" kern="0">
                          <a:effectLst/>
                        </a:rPr>
                        <a:t>播放回放页面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extLst>
                  <a:ext uri="{0D108BD9-81ED-4DB2-BD59-A6C34878D82A}">
                    <a16:rowId xmlns:a16="http://schemas.microsoft.com/office/drawing/2014/main" val="2536838571"/>
                  </a:ext>
                </a:extLst>
              </a:tr>
              <a:tr h="93564">
                <a:tc rowSpan="4">
                  <a:txBody>
                    <a:bodyPr/>
                    <a:lstStyle/>
                    <a:p>
                      <a:pPr indent="127000" algn="ctr"/>
                      <a:r>
                        <a:rPr lang="en-US" sz="500" kern="0">
                          <a:effectLst/>
                        </a:rPr>
                        <a:t>kob_android.adapter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500" kern="0">
                          <a:effectLst/>
                        </a:rPr>
                        <a:t>pageAdapter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500" kern="0">
                          <a:effectLst/>
                        </a:rPr>
                        <a:t>ViewPagerAdapter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500" kern="0">
                          <a:effectLst/>
                        </a:rPr>
                        <a:t>Page</a:t>
                      </a:r>
                      <a:r>
                        <a:rPr lang="zh-CN" sz="500" kern="0">
                          <a:effectLst/>
                        </a:rPr>
                        <a:t>适配器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extLst>
                  <a:ext uri="{0D108BD9-81ED-4DB2-BD59-A6C34878D82A}">
                    <a16:rowId xmlns:a16="http://schemas.microsoft.com/office/drawing/2014/main" val="587017215"/>
                  </a:ext>
                </a:extLst>
              </a:tr>
              <a:tr h="93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indent="127000" algn="ctr"/>
                      <a:r>
                        <a:rPr lang="zh-CN" sz="500" kern="0">
                          <a:effectLst/>
                        </a:rPr>
                        <a:t>　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500" kern="0">
                          <a:effectLst/>
                        </a:rPr>
                        <a:t>BotItemAdapter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500" kern="0">
                          <a:effectLst/>
                        </a:rPr>
                        <a:t>Bot</a:t>
                      </a:r>
                      <a:r>
                        <a:rPr lang="zh-CN" sz="500" kern="0">
                          <a:effectLst/>
                        </a:rPr>
                        <a:t>条目适配器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extLst>
                  <a:ext uri="{0D108BD9-81ED-4DB2-BD59-A6C34878D82A}">
                    <a16:rowId xmlns:a16="http://schemas.microsoft.com/office/drawing/2014/main" val="2392640617"/>
                  </a:ext>
                </a:extLst>
              </a:tr>
              <a:tr h="93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500" kern="0">
                          <a:effectLst/>
                        </a:rPr>
                        <a:t>RankItemAdapter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500" kern="0">
                          <a:effectLst/>
                        </a:rPr>
                        <a:t>排行条目适配器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extLst>
                  <a:ext uri="{0D108BD9-81ED-4DB2-BD59-A6C34878D82A}">
                    <a16:rowId xmlns:a16="http://schemas.microsoft.com/office/drawing/2014/main" val="490111212"/>
                  </a:ext>
                </a:extLst>
              </a:tr>
              <a:tr h="93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500" kern="0">
                          <a:effectLst/>
                        </a:rPr>
                        <a:t>RecordItemAdapter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500" kern="0">
                          <a:effectLst/>
                        </a:rPr>
                        <a:t>回放条目适配器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extLst>
                  <a:ext uri="{0D108BD9-81ED-4DB2-BD59-A6C34878D82A}">
                    <a16:rowId xmlns:a16="http://schemas.microsoft.com/office/drawing/2014/main" val="423072525"/>
                  </a:ext>
                </a:extLst>
              </a:tr>
              <a:tr h="93564">
                <a:tc rowSpan="2">
                  <a:txBody>
                    <a:bodyPr/>
                    <a:lstStyle/>
                    <a:p>
                      <a:pPr indent="127000" algn="ctr"/>
                      <a:r>
                        <a:rPr lang="en-US" sz="500" kern="0">
                          <a:effectLst/>
                        </a:rPr>
                        <a:t>kob_android.database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500" kern="0">
                          <a:effectLst/>
                        </a:rPr>
                        <a:t>　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500" kern="0">
                          <a:effectLst/>
                        </a:rPr>
                        <a:t>RecordItemDBHelper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500" kern="0">
                          <a:effectLst/>
                        </a:rPr>
                        <a:t>封装</a:t>
                      </a:r>
                      <a:r>
                        <a:rPr lang="en-US" sz="500" kern="0">
                          <a:effectLst/>
                        </a:rPr>
                        <a:t>SQLite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extLst>
                  <a:ext uri="{0D108BD9-81ED-4DB2-BD59-A6C34878D82A}">
                    <a16:rowId xmlns:a16="http://schemas.microsoft.com/office/drawing/2014/main" val="1231545899"/>
                  </a:ext>
                </a:extLst>
              </a:tr>
              <a:tr h="93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500" kern="0" dirty="0">
                          <a:effectLst/>
                        </a:rPr>
                        <a:t>　</a:t>
                      </a:r>
                      <a:endParaRPr lang="zh-CN" sz="700" kern="100" dirty="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500" kern="0">
                          <a:effectLst/>
                        </a:rPr>
                        <a:t>UserSharedPreferences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500" kern="0">
                          <a:effectLst/>
                        </a:rPr>
                        <a:t>封装</a:t>
                      </a:r>
                      <a:r>
                        <a:rPr lang="en-US" sz="500" kern="0">
                          <a:effectLst/>
                        </a:rPr>
                        <a:t>SharedPreferences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extLst>
                  <a:ext uri="{0D108BD9-81ED-4DB2-BD59-A6C34878D82A}">
                    <a16:rowId xmlns:a16="http://schemas.microsoft.com/office/drawing/2014/main" val="122436107"/>
                  </a:ext>
                </a:extLst>
              </a:tr>
              <a:tr h="176434">
                <a:tc rowSpan="9">
                  <a:txBody>
                    <a:bodyPr/>
                    <a:lstStyle/>
                    <a:p>
                      <a:pPr indent="127000" algn="ctr"/>
                      <a:r>
                        <a:rPr lang="en-US" sz="500" kern="0">
                          <a:effectLst/>
                        </a:rPr>
                        <a:t>kob_android.Fragment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tc rowSpan="4">
                  <a:txBody>
                    <a:bodyPr/>
                    <a:lstStyle/>
                    <a:p>
                      <a:pPr indent="127000" algn="ctr"/>
                      <a:r>
                        <a:rPr lang="en-US" sz="500" kern="0">
                          <a:effectLst/>
                        </a:rPr>
                        <a:t>subFragment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500" kern="0">
                          <a:effectLst/>
                        </a:rPr>
                        <a:t>AllRecordFragment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500" kern="0">
                          <a:effectLst/>
                        </a:rPr>
                        <a:t>展示所有回放的</a:t>
                      </a:r>
                      <a:r>
                        <a:rPr lang="en-US" sz="500" kern="0">
                          <a:effectLst/>
                        </a:rPr>
                        <a:t>Fragment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extLst>
                  <a:ext uri="{0D108BD9-81ED-4DB2-BD59-A6C34878D82A}">
                    <a16:rowId xmlns:a16="http://schemas.microsoft.com/office/drawing/2014/main" val="791438968"/>
                  </a:ext>
                </a:extLst>
              </a:tr>
              <a:tr h="93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500" kern="0">
                          <a:effectLst/>
                        </a:rPr>
                        <a:t>MatchFragment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500" kern="0">
                          <a:effectLst/>
                        </a:rPr>
                        <a:t>匹配组件的</a:t>
                      </a:r>
                      <a:r>
                        <a:rPr lang="en-US" sz="500" kern="0">
                          <a:effectLst/>
                        </a:rPr>
                        <a:t>Fragment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extLst>
                  <a:ext uri="{0D108BD9-81ED-4DB2-BD59-A6C34878D82A}">
                    <a16:rowId xmlns:a16="http://schemas.microsoft.com/office/drawing/2014/main" val="2025805408"/>
                  </a:ext>
                </a:extLst>
              </a:tr>
              <a:tr h="93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500" kern="0">
                          <a:effectLst/>
                        </a:rPr>
                        <a:t>MyRecordFragment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500" kern="0">
                          <a:effectLst/>
                        </a:rPr>
                        <a:t>展示我的回放</a:t>
                      </a:r>
                      <a:r>
                        <a:rPr lang="en-US" sz="500" kern="0">
                          <a:effectLst/>
                        </a:rPr>
                        <a:t>Fragment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extLst>
                  <a:ext uri="{0D108BD9-81ED-4DB2-BD59-A6C34878D82A}">
                    <a16:rowId xmlns:a16="http://schemas.microsoft.com/office/drawing/2014/main" val="2742457984"/>
                  </a:ext>
                </a:extLst>
              </a:tr>
              <a:tr h="93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500" kern="0">
                          <a:effectLst/>
                        </a:rPr>
                        <a:t>UserActionFragment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500" kern="0">
                          <a:effectLst/>
                        </a:rPr>
                        <a:t>用户移动蛇的</a:t>
                      </a:r>
                      <a:r>
                        <a:rPr lang="en-US" sz="500" kern="0">
                          <a:effectLst/>
                        </a:rPr>
                        <a:t>Fragment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extLst>
                  <a:ext uri="{0D108BD9-81ED-4DB2-BD59-A6C34878D82A}">
                    <a16:rowId xmlns:a16="http://schemas.microsoft.com/office/drawing/2014/main" val="1089352605"/>
                  </a:ext>
                </a:extLst>
              </a:tr>
              <a:tr h="93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indent="127000" algn="ctr"/>
                      <a:r>
                        <a:rPr lang="zh-CN" sz="500" kern="0">
                          <a:effectLst/>
                        </a:rPr>
                        <a:t>　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500" kern="0">
                          <a:effectLst/>
                        </a:rPr>
                        <a:t>BotListFragment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500" kern="0">
                          <a:effectLst/>
                        </a:rPr>
                        <a:t>Bot</a:t>
                      </a:r>
                      <a:r>
                        <a:rPr lang="zh-CN" sz="500" kern="0">
                          <a:effectLst/>
                        </a:rPr>
                        <a:t>列表的</a:t>
                      </a:r>
                      <a:r>
                        <a:rPr lang="en-US" sz="500" kern="0">
                          <a:effectLst/>
                        </a:rPr>
                        <a:t>Fragment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extLst>
                  <a:ext uri="{0D108BD9-81ED-4DB2-BD59-A6C34878D82A}">
                    <a16:rowId xmlns:a16="http://schemas.microsoft.com/office/drawing/2014/main" val="1750004028"/>
                  </a:ext>
                </a:extLst>
              </a:tr>
              <a:tr h="93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500" kern="0">
                          <a:effectLst/>
                        </a:rPr>
                        <a:t>PlayGroundFragment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500" kern="0">
                          <a:effectLst/>
                        </a:rPr>
                        <a:t>游戏页面的</a:t>
                      </a:r>
                      <a:r>
                        <a:rPr lang="en-US" sz="500" kern="0">
                          <a:effectLst/>
                        </a:rPr>
                        <a:t>Fragment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extLst>
                  <a:ext uri="{0D108BD9-81ED-4DB2-BD59-A6C34878D82A}">
                    <a16:rowId xmlns:a16="http://schemas.microsoft.com/office/drawing/2014/main" val="970014593"/>
                  </a:ext>
                </a:extLst>
              </a:tr>
              <a:tr h="93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500" kern="0">
                          <a:effectLst/>
                        </a:rPr>
                        <a:t>RankListFragment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500" kern="0">
                          <a:effectLst/>
                        </a:rPr>
                        <a:t>排行页面的</a:t>
                      </a:r>
                      <a:r>
                        <a:rPr lang="en-US" sz="500" kern="0">
                          <a:effectLst/>
                        </a:rPr>
                        <a:t>Fragment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extLst>
                  <a:ext uri="{0D108BD9-81ED-4DB2-BD59-A6C34878D82A}">
                    <a16:rowId xmlns:a16="http://schemas.microsoft.com/office/drawing/2014/main" val="2682647602"/>
                  </a:ext>
                </a:extLst>
              </a:tr>
              <a:tr h="93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500" kern="0">
                          <a:effectLst/>
                        </a:rPr>
                        <a:t>RecordListFragment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500" kern="0">
                          <a:effectLst/>
                        </a:rPr>
                        <a:t>回放列表的</a:t>
                      </a:r>
                      <a:r>
                        <a:rPr lang="en-US" sz="500" kern="0">
                          <a:effectLst/>
                        </a:rPr>
                        <a:t>Fragment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extLst>
                  <a:ext uri="{0D108BD9-81ED-4DB2-BD59-A6C34878D82A}">
                    <a16:rowId xmlns:a16="http://schemas.microsoft.com/office/drawing/2014/main" val="2043174087"/>
                  </a:ext>
                </a:extLst>
              </a:tr>
              <a:tr h="93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500" kern="0">
                          <a:effectLst/>
                        </a:rPr>
                        <a:t>UserInfoFragment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500" kern="0">
                          <a:effectLst/>
                        </a:rPr>
                        <a:t>用户信息的</a:t>
                      </a:r>
                      <a:r>
                        <a:rPr lang="en-US" sz="500" kern="0">
                          <a:effectLst/>
                        </a:rPr>
                        <a:t>Fragment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extLst>
                  <a:ext uri="{0D108BD9-81ED-4DB2-BD59-A6C34878D82A}">
                    <a16:rowId xmlns:a16="http://schemas.microsoft.com/office/drawing/2014/main" val="2906314399"/>
                  </a:ext>
                </a:extLst>
              </a:tr>
              <a:tr h="93564">
                <a:tc rowSpan="10">
                  <a:txBody>
                    <a:bodyPr/>
                    <a:lstStyle/>
                    <a:p>
                      <a:pPr indent="127000" algn="ctr"/>
                      <a:r>
                        <a:rPr lang="en-US" sz="500" kern="0">
                          <a:effectLst/>
                        </a:rPr>
                        <a:t>kob_android.gameObject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tc rowSpan="4">
                  <a:txBody>
                    <a:bodyPr/>
                    <a:lstStyle/>
                    <a:p>
                      <a:pPr indent="127000" algn="ctr"/>
                      <a:r>
                        <a:rPr lang="en-US" sz="500" kern="0">
                          <a:effectLst/>
                        </a:rPr>
                        <a:t>infoUtils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500" kern="0">
                          <a:effectLst/>
                        </a:rPr>
                        <a:t>Cell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500" kern="0">
                          <a:effectLst/>
                        </a:rPr>
                        <a:t>蛇身体单元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extLst>
                  <a:ext uri="{0D108BD9-81ED-4DB2-BD59-A6C34878D82A}">
                    <a16:rowId xmlns:a16="http://schemas.microsoft.com/office/drawing/2014/main" val="1199280830"/>
                  </a:ext>
                </a:extLst>
              </a:tr>
              <a:tr h="93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500" kern="0">
                          <a:effectLst/>
                        </a:rPr>
                        <a:t>GameMapInfo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500" kern="0">
                          <a:effectLst/>
                        </a:rPr>
                        <a:t>当前对局信息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extLst>
                  <a:ext uri="{0D108BD9-81ED-4DB2-BD59-A6C34878D82A}">
                    <a16:rowId xmlns:a16="http://schemas.microsoft.com/office/drawing/2014/main" val="37429997"/>
                  </a:ext>
                </a:extLst>
              </a:tr>
              <a:tr h="93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500" kern="0">
                          <a:effectLst/>
                        </a:rPr>
                        <a:t>SnakeInfo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500" kern="0">
                          <a:effectLst/>
                        </a:rPr>
                        <a:t>蛇的配置信息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extLst>
                  <a:ext uri="{0D108BD9-81ED-4DB2-BD59-A6C34878D82A}">
                    <a16:rowId xmlns:a16="http://schemas.microsoft.com/office/drawing/2014/main" val="3661358804"/>
                  </a:ext>
                </a:extLst>
              </a:tr>
              <a:tr h="93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500" kern="0">
                          <a:effectLst/>
                        </a:rPr>
                        <a:t>StartGameInfo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500" kern="0">
                          <a:effectLst/>
                        </a:rPr>
                        <a:t>开启游戏时初始数据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extLst>
                  <a:ext uri="{0D108BD9-81ED-4DB2-BD59-A6C34878D82A}">
                    <a16:rowId xmlns:a16="http://schemas.microsoft.com/office/drawing/2014/main" val="2825769180"/>
                  </a:ext>
                </a:extLst>
              </a:tr>
              <a:tr h="93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indent="127000" algn="ctr"/>
                      <a:r>
                        <a:rPr lang="zh-CN" sz="500" kern="0">
                          <a:effectLst/>
                        </a:rPr>
                        <a:t>　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500" kern="0">
                          <a:effectLst/>
                        </a:rPr>
                        <a:t>GameMap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500" kern="0">
                          <a:effectLst/>
                        </a:rPr>
                        <a:t>游戏地图配件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extLst>
                  <a:ext uri="{0D108BD9-81ED-4DB2-BD59-A6C34878D82A}">
                    <a16:rowId xmlns:a16="http://schemas.microsoft.com/office/drawing/2014/main" val="2816231172"/>
                  </a:ext>
                </a:extLst>
              </a:tr>
              <a:tr h="1764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500" kern="0">
                          <a:effectLst/>
                        </a:rPr>
                        <a:t>GameObject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500" kern="0">
                          <a:effectLst/>
                        </a:rPr>
                        <a:t>游戏基类，所有游戏类继承此类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extLst>
                  <a:ext uri="{0D108BD9-81ED-4DB2-BD59-A6C34878D82A}">
                    <a16:rowId xmlns:a16="http://schemas.microsoft.com/office/drawing/2014/main" val="995627093"/>
                  </a:ext>
                </a:extLst>
              </a:tr>
              <a:tr h="1764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500" kern="0">
                          <a:effectLst/>
                        </a:rPr>
                        <a:t>MySurfaceView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500" kern="0">
                          <a:effectLst/>
                        </a:rPr>
                        <a:t>游戏界面类，展示游戏动画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extLst>
                  <a:ext uri="{0D108BD9-81ED-4DB2-BD59-A6C34878D82A}">
                    <a16:rowId xmlns:a16="http://schemas.microsoft.com/office/drawing/2014/main" val="347800329"/>
                  </a:ext>
                </a:extLst>
              </a:tr>
              <a:tr h="1764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500" kern="0">
                          <a:effectLst/>
                        </a:rPr>
                        <a:t>Snake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500" kern="0">
                          <a:effectLst/>
                        </a:rPr>
                        <a:t>蛇类，执行蛇行为的发出者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extLst>
                  <a:ext uri="{0D108BD9-81ED-4DB2-BD59-A6C34878D82A}">
                    <a16:rowId xmlns:a16="http://schemas.microsoft.com/office/drawing/2014/main" val="4126551105"/>
                  </a:ext>
                </a:extLst>
              </a:tr>
              <a:tr h="1764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500" kern="0">
                          <a:effectLst/>
                        </a:rPr>
                        <a:t>TimeThread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500" kern="0">
                          <a:effectLst/>
                        </a:rPr>
                        <a:t>线程类，配合界面类控制所有游戏类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extLst>
                  <a:ext uri="{0D108BD9-81ED-4DB2-BD59-A6C34878D82A}">
                    <a16:rowId xmlns:a16="http://schemas.microsoft.com/office/drawing/2014/main" val="965600034"/>
                  </a:ext>
                </a:extLst>
              </a:tr>
              <a:tr h="93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500" kern="0">
                          <a:effectLst/>
                        </a:rPr>
                        <a:t>Wall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500" kern="0">
                          <a:effectLst/>
                        </a:rPr>
                        <a:t>墙类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extLst>
                  <a:ext uri="{0D108BD9-81ED-4DB2-BD59-A6C34878D82A}">
                    <a16:rowId xmlns:a16="http://schemas.microsoft.com/office/drawing/2014/main" val="4173096361"/>
                  </a:ext>
                </a:extLst>
              </a:tr>
              <a:tr h="93564">
                <a:tc rowSpan="7">
                  <a:txBody>
                    <a:bodyPr/>
                    <a:lstStyle/>
                    <a:p>
                      <a:pPr indent="127000" algn="ctr"/>
                      <a:r>
                        <a:rPr lang="en-US" sz="500" kern="0">
                          <a:effectLst/>
                        </a:rPr>
                        <a:t>kob_android.net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tc rowSpan="2">
                  <a:txBody>
                    <a:bodyPr/>
                    <a:lstStyle/>
                    <a:p>
                      <a:pPr indent="127000" algn="ctr"/>
                      <a:r>
                        <a:rPr lang="en-US" sz="500" kern="0">
                          <a:effectLst/>
                        </a:rPr>
                        <a:t>hilt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500" kern="0">
                          <a:effectLst/>
                        </a:rPr>
                        <a:t>NetWorkModule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500" kern="0">
                          <a:effectLst/>
                        </a:rPr>
                        <a:t>网络配置文件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extLst>
                  <a:ext uri="{0D108BD9-81ED-4DB2-BD59-A6C34878D82A}">
                    <a16:rowId xmlns:a16="http://schemas.microsoft.com/office/drawing/2014/main" val="4188080271"/>
                  </a:ext>
                </a:extLst>
              </a:tr>
              <a:tr h="93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500" kern="0">
                          <a:effectLst/>
                        </a:rPr>
                        <a:t>TokenInterceptor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500" kern="0">
                          <a:effectLst/>
                        </a:rPr>
                        <a:t>为所有请求添加</a:t>
                      </a:r>
                      <a:r>
                        <a:rPr lang="en-US" sz="500" kern="0">
                          <a:effectLst/>
                        </a:rPr>
                        <a:t>token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extLst>
                  <a:ext uri="{0D108BD9-81ED-4DB2-BD59-A6C34878D82A}">
                    <a16:rowId xmlns:a16="http://schemas.microsoft.com/office/drawing/2014/main" val="537126750"/>
                  </a:ext>
                </a:extLst>
              </a:tr>
              <a:tr h="1764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indent="127000" algn="ctr"/>
                      <a:r>
                        <a:rPr lang="en-US" sz="500" kern="0">
                          <a:effectLst/>
                        </a:rPr>
                        <a:t>responseData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500" kern="0">
                          <a:effectLst/>
                        </a:rPr>
                        <a:t>RankListData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500" kern="0">
                          <a:effectLst/>
                        </a:rPr>
                        <a:t>排行条目数据格式适配器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extLst>
                  <a:ext uri="{0D108BD9-81ED-4DB2-BD59-A6C34878D82A}">
                    <a16:rowId xmlns:a16="http://schemas.microsoft.com/office/drawing/2014/main" val="1542202611"/>
                  </a:ext>
                </a:extLst>
              </a:tr>
              <a:tr h="93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500" kern="0">
                          <a:effectLst/>
                        </a:rPr>
                        <a:t>RecordItemsData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500" kern="0">
                          <a:effectLst/>
                        </a:rPr>
                        <a:t>回放条目适配器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extLst>
                  <a:ext uri="{0D108BD9-81ED-4DB2-BD59-A6C34878D82A}">
                    <a16:rowId xmlns:a16="http://schemas.microsoft.com/office/drawing/2014/main" val="3632964220"/>
                  </a:ext>
                </a:extLst>
              </a:tr>
              <a:tr h="93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indent="127000" algn="ctr"/>
                      <a:r>
                        <a:rPr lang="zh-CN" sz="500" kern="0">
                          <a:effectLst/>
                        </a:rPr>
                        <a:t>　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500" kern="0">
                          <a:effectLst/>
                        </a:rPr>
                        <a:t>ApiService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500" kern="0">
                          <a:effectLst/>
                        </a:rPr>
                        <a:t>一系列接口</a:t>
                      </a:r>
                      <a:r>
                        <a:rPr lang="en-US" sz="500" kern="0">
                          <a:effectLst/>
                        </a:rPr>
                        <a:t>api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extLst>
                  <a:ext uri="{0D108BD9-81ED-4DB2-BD59-A6C34878D82A}">
                    <a16:rowId xmlns:a16="http://schemas.microsoft.com/office/drawing/2014/main" val="2714913959"/>
                  </a:ext>
                </a:extLst>
              </a:tr>
              <a:tr h="93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500" kern="0">
                          <a:effectLst/>
                        </a:rPr>
                        <a:t>BotApiService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500" kern="0">
                          <a:effectLst/>
                        </a:rPr>
                        <a:t>一系列接口</a:t>
                      </a:r>
                      <a:r>
                        <a:rPr lang="en-US" sz="500" kern="0">
                          <a:effectLst/>
                        </a:rPr>
                        <a:t>api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extLst>
                  <a:ext uri="{0D108BD9-81ED-4DB2-BD59-A6C34878D82A}">
                    <a16:rowId xmlns:a16="http://schemas.microsoft.com/office/drawing/2014/main" val="2265273542"/>
                  </a:ext>
                </a:extLst>
              </a:tr>
              <a:tr h="93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500" kern="0">
                          <a:effectLst/>
                        </a:rPr>
                        <a:t>ListApiService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500" kern="0">
                          <a:effectLst/>
                        </a:rPr>
                        <a:t>一系列接口</a:t>
                      </a:r>
                      <a:r>
                        <a:rPr lang="en-US" sz="500" kern="0">
                          <a:effectLst/>
                        </a:rPr>
                        <a:t>api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extLst>
                  <a:ext uri="{0D108BD9-81ED-4DB2-BD59-A6C34878D82A}">
                    <a16:rowId xmlns:a16="http://schemas.microsoft.com/office/drawing/2014/main" val="2768419433"/>
                  </a:ext>
                </a:extLst>
              </a:tr>
              <a:tr h="93564">
                <a:tc rowSpan="4">
                  <a:txBody>
                    <a:bodyPr/>
                    <a:lstStyle/>
                    <a:p>
                      <a:pPr indent="127000" algn="ctr"/>
                      <a:r>
                        <a:rPr lang="en-US" sz="500" kern="0">
                          <a:effectLst/>
                        </a:rPr>
                        <a:t>kob_android.pojo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tc rowSpan="4">
                  <a:txBody>
                    <a:bodyPr/>
                    <a:lstStyle/>
                    <a:p>
                      <a:pPr indent="127000" algn="ctr"/>
                      <a:r>
                        <a:rPr lang="zh-CN" sz="500" kern="0">
                          <a:effectLst/>
                        </a:rPr>
                        <a:t>　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500" kern="0">
                          <a:effectLst/>
                        </a:rPr>
                        <a:t>Bot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500" kern="0">
                          <a:effectLst/>
                        </a:rPr>
                        <a:t>Ai</a:t>
                      </a:r>
                      <a:r>
                        <a:rPr lang="zh-CN" sz="500" kern="0">
                          <a:effectLst/>
                        </a:rPr>
                        <a:t>类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extLst>
                  <a:ext uri="{0D108BD9-81ED-4DB2-BD59-A6C34878D82A}">
                    <a16:rowId xmlns:a16="http://schemas.microsoft.com/office/drawing/2014/main" val="1537547593"/>
                  </a:ext>
                </a:extLst>
              </a:tr>
              <a:tr h="93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500" kern="0">
                          <a:effectLst/>
                        </a:rPr>
                        <a:t>Record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500" kern="0">
                          <a:effectLst/>
                        </a:rPr>
                        <a:t>回放类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extLst>
                  <a:ext uri="{0D108BD9-81ED-4DB2-BD59-A6C34878D82A}">
                    <a16:rowId xmlns:a16="http://schemas.microsoft.com/office/drawing/2014/main" val="864387755"/>
                  </a:ext>
                </a:extLst>
              </a:tr>
              <a:tr h="93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500" kern="0">
                          <a:effectLst/>
                        </a:rPr>
                        <a:t>RecordItem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500" kern="0">
                          <a:effectLst/>
                        </a:rPr>
                        <a:t>回放条目适配器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extLst>
                  <a:ext uri="{0D108BD9-81ED-4DB2-BD59-A6C34878D82A}">
                    <a16:rowId xmlns:a16="http://schemas.microsoft.com/office/drawing/2014/main" val="1410430394"/>
                  </a:ext>
                </a:extLst>
              </a:tr>
              <a:tr h="93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500" kern="0">
                          <a:effectLst/>
                        </a:rPr>
                        <a:t>User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500" kern="0">
                          <a:effectLst/>
                        </a:rPr>
                        <a:t>用户类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extLst>
                  <a:ext uri="{0D108BD9-81ED-4DB2-BD59-A6C34878D82A}">
                    <a16:rowId xmlns:a16="http://schemas.microsoft.com/office/drawing/2014/main" val="3107844922"/>
                  </a:ext>
                </a:extLst>
              </a:tr>
              <a:tr h="93564"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500" kern="0">
                          <a:effectLst/>
                        </a:rPr>
                        <a:t>kob_android.utils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500" kern="0">
                          <a:effectLst/>
                        </a:rPr>
                        <a:t>　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500" kern="0">
                          <a:effectLst/>
                        </a:rPr>
                        <a:t>Constant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500" kern="0">
                          <a:effectLst/>
                        </a:rPr>
                        <a:t>工具类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extLst>
                  <a:ext uri="{0D108BD9-81ED-4DB2-BD59-A6C34878D82A}">
                    <a16:rowId xmlns:a16="http://schemas.microsoft.com/office/drawing/2014/main" val="3903606949"/>
                  </a:ext>
                </a:extLst>
              </a:tr>
              <a:tr h="176434"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500" kern="0">
                          <a:effectLst/>
                        </a:rPr>
                        <a:t>kob_android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500" kern="0">
                          <a:effectLst/>
                        </a:rPr>
                        <a:t>　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500" kern="0" dirty="0" err="1">
                          <a:effectLst/>
                        </a:rPr>
                        <a:t>MyApplication</a:t>
                      </a:r>
                      <a:endParaRPr lang="zh-CN" sz="700" kern="100" dirty="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500" kern="0" dirty="0" err="1">
                          <a:effectLst/>
                        </a:rPr>
                        <a:t>Application,APP</a:t>
                      </a:r>
                      <a:r>
                        <a:rPr lang="zh-CN" sz="500" kern="0" dirty="0">
                          <a:effectLst/>
                        </a:rPr>
                        <a:t>初始化工具</a:t>
                      </a:r>
                      <a:endParaRPr lang="zh-CN" sz="700" kern="100" dirty="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29" marR="33529" marT="0" marB="0" anchor="ctr"/>
                </a:tc>
                <a:extLst>
                  <a:ext uri="{0D108BD9-81ED-4DB2-BD59-A6C34878D82A}">
                    <a16:rowId xmlns:a16="http://schemas.microsoft.com/office/drawing/2014/main" val="19943945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105400" cy="762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五、</a:t>
            </a:r>
            <a:r>
              <a:rPr kumimoji="0" lang="zh-CN" altLang="zh-CN" sz="4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文件结构与用途</a:t>
            </a:r>
            <a:endParaRPr kumimoji="0" lang="zh-CN" altLang="en-US" sz="4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  <a:ln/>
        </p:spPr>
        <p:txBody>
          <a:bodyPr vert="horz" wrap="square" lIns="91440" tIns="45720" rIns="91440" bIns="45720" anchor="t" anchorCtr="0"/>
          <a:lstStyle/>
          <a:p>
            <a:r>
              <a:rPr lang="zh-CN" altLang="en-US" dirty="0"/>
              <a:t>文件用途</a:t>
            </a:r>
            <a:endParaRPr lang="zh-CN" altLang="en-US" b="1" dirty="0"/>
          </a:p>
          <a:p>
            <a:pPr lvl="1"/>
            <a:r>
              <a:rPr lang="en-US" altLang="zh-CN" sz="2400" dirty="0"/>
              <a:t>Android</a:t>
            </a:r>
            <a:r>
              <a:rPr lang="zh-CN" altLang="en-US" sz="2400" dirty="0"/>
              <a:t>的资源文件保存在</a:t>
            </a:r>
            <a:r>
              <a:rPr lang="en-US" altLang="zh-CN" sz="2400" dirty="0"/>
              <a:t>/res</a:t>
            </a:r>
            <a:r>
              <a:rPr lang="zh-CN" altLang="en-US" sz="2400" dirty="0"/>
              <a:t>的子目录中</a:t>
            </a:r>
            <a:endParaRPr lang="en-US" altLang="zh-CN" sz="2400" dirty="0"/>
          </a:p>
          <a:p>
            <a:pPr lvl="2"/>
            <a:r>
              <a:rPr lang="en-US" altLang="zh-CN" dirty="0"/>
              <a:t>/res/drawable</a:t>
            </a:r>
            <a:r>
              <a:rPr lang="zh-CN" altLang="en-US" dirty="0"/>
              <a:t>目录中保存的是图像文件</a:t>
            </a:r>
            <a:endParaRPr lang="en-US" altLang="zh-CN" dirty="0"/>
          </a:p>
          <a:p>
            <a:pPr lvl="2"/>
            <a:r>
              <a:rPr lang="en-US" altLang="zh-CN" dirty="0"/>
              <a:t>/res/layout</a:t>
            </a:r>
            <a:r>
              <a:rPr lang="zh-CN" altLang="en-US" dirty="0"/>
              <a:t>目录中保存的是布局文件</a:t>
            </a:r>
            <a:endParaRPr lang="en-US" altLang="zh-CN" dirty="0"/>
          </a:p>
          <a:p>
            <a:pPr lvl="2"/>
            <a:r>
              <a:rPr lang="en-US" altLang="zh-CN" dirty="0"/>
              <a:t>/res/values</a:t>
            </a:r>
            <a:r>
              <a:rPr lang="zh-CN" altLang="en-US" dirty="0"/>
              <a:t>目录中保存的是用来定义字符串和颜色的文件</a:t>
            </a:r>
            <a:endParaRPr lang="en-US" altLang="zh-CN" dirty="0"/>
          </a:p>
          <a:p>
            <a:pPr lvl="2"/>
            <a:r>
              <a:rPr lang="en-US" altLang="zh-CN" dirty="0"/>
              <a:t>/res/xml</a:t>
            </a:r>
            <a:r>
              <a:rPr lang="zh-CN" altLang="en-US" dirty="0"/>
              <a:t>目录保存的是</a:t>
            </a:r>
            <a:r>
              <a:rPr lang="en-US" altLang="zh-CN" dirty="0"/>
              <a:t>XML</a:t>
            </a:r>
            <a:r>
              <a:rPr lang="zh-CN" altLang="en-US" dirty="0"/>
              <a:t>格式的数据文件</a:t>
            </a:r>
            <a:endParaRPr lang="en-US" altLang="zh-CN" dirty="0"/>
          </a:p>
          <a:p>
            <a:pPr lvl="1"/>
            <a:r>
              <a:rPr lang="zh-CN" altLang="en-US" sz="2400" dirty="0"/>
              <a:t>所有在程序开发阶段可以被调用的资源都保存在这些目录中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105400" cy="685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五、</a:t>
            </a:r>
            <a:r>
              <a:rPr kumimoji="0" lang="zh-CN" altLang="zh-CN" sz="4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文件结构与用途</a:t>
            </a:r>
            <a:endParaRPr kumimoji="0" lang="zh-CN" altLang="en-US" sz="4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  <a:ln/>
        </p:spPr>
        <p:txBody>
          <a:bodyPr vert="horz" wrap="square" lIns="91440" tIns="45720" rIns="91440" bIns="45720" anchor="t" anchorCtr="0"/>
          <a:lstStyle/>
          <a:p>
            <a:r>
              <a:rPr lang="en-US" altLang="zh-CN" dirty="0"/>
              <a:t>11.3.1 </a:t>
            </a:r>
            <a:r>
              <a:rPr lang="zh-CN" altLang="en-US" dirty="0"/>
              <a:t>文件结构与用途</a:t>
            </a:r>
            <a:endParaRPr lang="zh-CN" altLang="en-US" b="1" dirty="0"/>
          </a:p>
          <a:p>
            <a:pPr lvl="1"/>
            <a:r>
              <a:rPr lang="zh-CN" altLang="en-US" sz="2400" dirty="0"/>
              <a:t>资源文件名称与用途 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marL="344170" lvl="1" indent="0">
              <a:buNone/>
            </a:pPr>
            <a:endParaRPr lang="en-US" altLang="zh-CN" sz="2400" kern="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4170" lvl="1" indent="0">
              <a:buNone/>
            </a:pPr>
            <a:endParaRPr lang="en-US" altLang="zh-CN" sz="2400" kern="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4170" lvl="1" indent="0">
              <a:buNone/>
            </a:pPr>
            <a:endParaRPr lang="en-US" altLang="zh-CN" sz="2400" kern="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4170" lvl="1" indent="0">
              <a:buNone/>
            </a:pPr>
            <a:endParaRPr lang="zh-CN" altLang="en-US" sz="2400" dirty="0"/>
          </a:p>
          <a:p>
            <a:pPr lvl="1"/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3F98E4D-3275-4478-7394-71C74E938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14310"/>
              </p:ext>
            </p:extLst>
          </p:nvPr>
        </p:nvGraphicFramePr>
        <p:xfrm>
          <a:off x="914496" y="2362228"/>
          <a:ext cx="7162612" cy="31241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1662">
                  <a:extLst>
                    <a:ext uri="{9D8B030D-6E8A-4147-A177-3AD203B41FA5}">
                      <a16:colId xmlns:a16="http://schemas.microsoft.com/office/drawing/2014/main" val="2123257915"/>
                    </a:ext>
                  </a:extLst>
                </a:gridCol>
                <a:gridCol w="5870950">
                  <a:extLst>
                    <a:ext uri="{9D8B030D-6E8A-4147-A177-3AD203B41FA5}">
                      <a16:colId xmlns:a16="http://schemas.microsoft.com/office/drawing/2014/main" val="1440692578"/>
                    </a:ext>
                  </a:extLst>
                </a:gridCol>
              </a:tblGrid>
              <a:tr h="851170"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1100" kern="0">
                          <a:effectLst/>
                        </a:rPr>
                        <a:t>资源目录名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1100" kern="0" dirty="0">
                          <a:effectLst/>
                        </a:rPr>
                        <a:t>作用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10248635"/>
                  </a:ext>
                </a:extLst>
              </a:tr>
              <a:tr h="451378"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1100" kern="0">
                          <a:effectLst/>
                        </a:rPr>
                        <a:t>drawable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1100" kern="0" dirty="0">
                          <a:effectLst/>
                        </a:rPr>
                        <a:t>可绘制组件，主要用来实现登录页面效果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20613201"/>
                  </a:ext>
                </a:extLst>
              </a:tr>
              <a:tr h="451378"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1100" kern="0">
                          <a:effectLst/>
                        </a:rPr>
                        <a:t>layout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1100" kern="0">
                          <a:effectLst/>
                        </a:rPr>
                        <a:t>布局文件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8172261"/>
                  </a:ext>
                </a:extLst>
              </a:tr>
              <a:tr h="451378"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1100" kern="0">
                          <a:effectLst/>
                        </a:rPr>
                        <a:t>mipmap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1100" kern="0">
                          <a:effectLst/>
                        </a:rPr>
                        <a:t>图片资源，存启动图标与快速开始图标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50073491"/>
                  </a:ext>
                </a:extLst>
              </a:tr>
              <a:tr h="451378"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1100" kern="0">
                          <a:effectLst/>
                        </a:rPr>
                        <a:t>values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1100" kern="0">
                          <a:effectLst/>
                        </a:rPr>
                        <a:t>字符串、颜色、值资源，供其它地方引用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43506436"/>
                  </a:ext>
                </a:extLst>
              </a:tr>
              <a:tr h="467500"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1100" kern="0">
                          <a:effectLst/>
                        </a:rPr>
                        <a:t>xml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1100" kern="0" dirty="0">
                          <a:effectLst/>
                        </a:rPr>
                        <a:t>快速启动配置文件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483939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105400" cy="685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五、</a:t>
            </a:r>
            <a:r>
              <a:rPr kumimoji="0" lang="zh-CN" altLang="zh-CN" sz="4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文件结构与用途</a:t>
            </a:r>
            <a:endParaRPr kumimoji="0" lang="zh-CN" altLang="en-US" sz="4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  <a:ln/>
        </p:spPr>
        <p:txBody>
          <a:bodyPr vert="horz" wrap="square" lIns="91440" tIns="45720" rIns="91440" bIns="45720" anchor="t" anchorCtr="0"/>
          <a:lstStyle/>
          <a:p>
            <a:r>
              <a:rPr lang="en-US" altLang="zh-CN" dirty="0"/>
              <a:t>11.3.1 </a:t>
            </a:r>
            <a:r>
              <a:rPr lang="zh-CN" altLang="en-US" dirty="0"/>
              <a:t>文件结构与用途</a:t>
            </a:r>
            <a:endParaRPr lang="en-US" altLang="zh-CN" sz="2400" kern="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/>
              <a:t>太多了这里只说明</a:t>
            </a:r>
            <a:r>
              <a:rPr lang="en-US" altLang="zh-CN" sz="2400" dirty="0"/>
              <a:t>Layout</a:t>
            </a:r>
            <a:r>
              <a:rPr lang="zh-CN" altLang="en-US" sz="2400" dirty="0"/>
              <a:t>资源资源目录</a:t>
            </a:r>
            <a:endParaRPr lang="en-US" altLang="zh-CN" sz="2400" dirty="0"/>
          </a:p>
          <a:p>
            <a:pPr marL="344170" lvl="1" indent="0">
              <a:buNone/>
            </a:pPr>
            <a:endParaRPr lang="zh-CN" altLang="en-US" sz="2400" dirty="0"/>
          </a:p>
          <a:p>
            <a:pPr lvl="1"/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79DFF6A-5A7E-F3DC-6118-6B80EE3BE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110478"/>
              </p:ext>
            </p:extLst>
          </p:nvPr>
        </p:nvGraphicFramePr>
        <p:xfrm>
          <a:off x="1562179" y="1981238"/>
          <a:ext cx="6019642" cy="40384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48030">
                  <a:extLst>
                    <a:ext uri="{9D8B030D-6E8A-4147-A177-3AD203B41FA5}">
                      <a16:colId xmlns:a16="http://schemas.microsoft.com/office/drawing/2014/main" val="1018639954"/>
                    </a:ext>
                  </a:extLst>
                </a:gridCol>
                <a:gridCol w="3771612">
                  <a:extLst>
                    <a:ext uri="{9D8B030D-6E8A-4147-A177-3AD203B41FA5}">
                      <a16:colId xmlns:a16="http://schemas.microsoft.com/office/drawing/2014/main" val="1364966386"/>
                    </a:ext>
                  </a:extLst>
                </a:gridCol>
              </a:tblGrid>
              <a:tr h="192816"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1100" kern="0">
                          <a:effectLst/>
                        </a:rPr>
                        <a:t>资源名称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1100" kern="0">
                          <a:effectLst/>
                        </a:rPr>
                        <a:t>功能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2881396"/>
                  </a:ext>
                </a:extLst>
              </a:tr>
              <a:tr h="186167"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1100" kern="0">
                          <a:effectLst/>
                        </a:rPr>
                        <a:t>activity_login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1100" kern="0">
                          <a:effectLst/>
                        </a:rPr>
                        <a:t>登录页面资源文件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7289549"/>
                  </a:ext>
                </a:extLst>
              </a:tr>
              <a:tr h="186167"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1100" kern="0">
                          <a:effectLst/>
                        </a:rPr>
                        <a:t>activity_main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1100" kern="0">
                          <a:effectLst/>
                        </a:rPr>
                        <a:t>主页面资源文件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9085288"/>
                  </a:ext>
                </a:extLst>
              </a:tr>
              <a:tr h="186167"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1100" kern="0">
                          <a:effectLst/>
                        </a:rPr>
                        <a:t>activity_modifybot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1100" kern="0">
                          <a:effectLst/>
                        </a:rPr>
                        <a:t>编辑</a:t>
                      </a:r>
                      <a:r>
                        <a:rPr lang="en-US" sz="1100" kern="0">
                          <a:effectLst/>
                        </a:rPr>
                        <a:t>Bot</a:t>
                      </a:r>
                      <a:r>
                        <a:rPr lang="zh-CN" sz="1100" kern="0">
                          <a:effectLst/>
                        </a:rPr>
                        <a:t>页面资源文件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0739183"/>
                  </a:ext>
                </a:extLst>
              </a:tr>
              <a:tr h="186167"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1100" kern="0">
                          <a:effectLst/>
                        </a:rPr>
                        <a:t>activity_register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1100" kern="0">
                          <a:effectLst/>
                        </a:rPr>
                        <a:t>注册页面资源文件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0501884"/>
                  </a:ext>
                </a:extLst>
              </a:tr>
              <a:tr h="351058"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1100" kern="0">
                          <a:effectLst/>
                        </a:rPr>
                        <a:t>activity_sensitivewords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1100" kern="0">
                          <a:effectLst/>
                        </a:rPr>
                        <a:t>敏感词页面资源文件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8206970"/>
                  </a:ext>
                </a:extLst>
              </a:tr>
              <a:tr h="186167"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1100" kern="0">
                          <a:effectLst/>
                        </a:rPr>
                        <a:t>activity_show_rocord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1100" kern="0">
                          <a:effectLst/>
                        </a:rPr>
                        <a:t>回放页面资源文件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5945664"/>
                  </a:ext>
                </a:extLst>
              </a:tr>
              <a:tr h="186167"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1100" kern="0">
                          <a:effectLst/>
                        </a:rPr>
                        <a:t>fragment_match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1100" kern="0">
                          <a:effectLst/>
                        </a:rPr>
                        <a:t>匹配页面组件资源文件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033106"/>
                  </a:ext>
                </a:extLst>
              </a:tr>
              <a:tr h="186167"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1100" kern="0">
                          <a:effectLst/>
                        </a:rPr>
                        <a:t>fragment_mybots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1100" kern="0">
                          <a:effectLst/>
                        </a:rPr>
                        <a:t>我的</a:t>
                      </a:r>
                      <a:r>
                        <a:rPr lang="en-US" sz="1100" kern="0">
                          <a:effectLst/>
                        </a:rPr>
                        <a:t>Bot</a:t>
                      </a:r>
                      <a:r>
                        <a:rPr lang="zh-CN" sz="1100" kern="0">
                          <a:effectLst/>
                        </a:rPr>
                        <a:t>页面组件资源文件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2582863"/>
                  </a:ext>
                </a:extLst>
              </a:tr>
              <a:tr h="186167"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1100" kern="0">
                          <a:effectLst/>
                        </a:rPr>
                        <a:t>fragment_playground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1100" kern="0" dirty="0">
                          <a:effectLst/>
                        </a:rPr>
                        <a:t>游戏页面组件资源文件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85138323"/>
                  </a:ext>
                </a:extLst>
              </a:tr>
              <a:tr h="186167"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1100" kern="0">
                          <a:effectLst/>
                        </a:rPr>
                        <a:t>fragment_ranklist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1100" kern="0">
                          <a:effectLst/>
                        </a:rPr>
                        <a:t>排行页面组件资源文件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0905340"/>
                  </a:ext>
                </a:extLst>
              </a:tr>
              <a:tr h="186167"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1100" kern="0">
                          <a:effectLst/>
                        </a:rPr>
                        <a:t>fragment_record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1100" kern="0">
                          <a:effectLst/>
                        </a:rPr>
                        <a:t>回放页面组件资源文件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2984508"/>
                  </a:ext>
                </a:extLst>
              </a:tr>
              <a:tr h="186167"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1100" kern="0">
                          <a:effectLst/>
                        </a:rPr>
                        <a:t>fragment_userinfo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1100" kern="0">
                          <a:effectLst/>
                        </a:rPr>
                        <a:t>用户信息组件资源文件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22632895"/>
                  </a:ext>
                </a:extLst>
              </a:tr>
              <a:tr h="186167"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1100" kern="0">
                          <a:effectLst/>
                        </a:rPr>
                        <a:t>fragment_user_action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1100" kern="0">
                          <a:effectLst/>
                        </a:rPr>
                        <a:t>用户移动组件资源文件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90004817"/>
                  </a:ext>
                </a:extLst>
              </a:tr>
              <a:tr h="186167"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1100" kern="0">
                          <a:effectLst/>
                        </a:rPr>
                        <a:t>item_bot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1100" kern="0">
                          <a:effectLst/>
                        </a:rPr>
                        <a:t>Bot</a:t>
                      </a:r>
                      <a:r>
                        <a:rPr lang="zh-CN" sz="1100" kern="0">
                          <a:effectLst/>
                        </a:rPr>
                        <a:t>条目资源文件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01503023"/>
                  </a:ext>
                </a:extLst>
              </a:tr>
              <a:tr h="186167"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1100" kern="0">
                          <a:effectLst/>
                        </a:rPr>
                        <a:t>item_rank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1100" kern="0">
                          <a:effectLst/>
                        </a:rPr>
                        <a:t>排行条目资源文件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4599051"/>
                  </a:ext>
                </a:extLst>
              </a:tr>
              <a:tr h="186167"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1100" kern="0">
                          <a:effectLst/>
                        </a:rPr>
                        <a:t>item_record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1100" kern="0">
                          <a:effectLst/>
                        </a:rPr>
                        <a:t>回放条目资源文件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26278372"/>
                  </a:ext>
                </a:extLst>
              </a:tr>
              <a:tr h="351058"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1100" kern="0">
                          <a:effectLst/>
                        </a:rPr>
                        <a:t>sub_fragment_all_record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1100" kern="0">
                          <a:effectLst/>
                        </a:rPr>
                        <a:t>所有回放条目资源文件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96988810"/>
                  </a:ext>
                </a:extLst>
              </a:tr>
              <a:tr h="351058"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1100" kern="0">
                          <a:effectLst/>
                        </a:rPr>
                        <a:t>sub_fragment_my_record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1100" kern="0" dirty="0">
                          <a:effectLst/>
                        </a:rPr>
                        <a:t>我的回放条目资源文件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5721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248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851"/>
          </a:xfrm>
          <a:ln/>
        </p:spPr>
        <p:txBody>
          <a:bodyPr vert="horz" wrap="square" lIns="91440" tIns="45720" rIns="91440" bIns="45720" anchor="t" anchorCtr="0"/>
          <a:lstStyle/>
          <a:p>
            <a:r>
              <a:rPr lang="zh-CN" altLang="en-US" sz="3200" b="1" dirty="0"/>
              <a:t>六、</a:t>
            </a:r>
            <a:r>
              <a:rPr lang="zh-CN" altLang="zh-CN" sz="3200" b="1" dirty="0"/>
              <a:t>创新点及开发时所用与本课程相关技术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0664"/>
            <a:ext cx="8229600" cy="5140261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本次开发的主要创新点为：</a:t>
            </a:r>
            <a:endParaRPr kumimoji="0" lang="en-US" altLang="zh-CN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 indent="-342900"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cs typeface="+mn-cs"/>
              </a:rPr>
              <a:t>1.</a:t>
            </a:r>
            <a:r>
              <a:rPr lang="zh-CN" altLang="en-US" dirty="0">
                <a:cs typeface="+mn-cs"/>
              </a:rPr>
              <a:t> 前后端分离，几乎所有数据都走网络请求，数据通过接口请求，实现了不同设备数据同步，网页端与移动端一同游戏</a:t>
            </a:r>
            <a:endParaRPr lang="en-US" altLang="zh-CN" dirty="0">
              <a:cs typeface="+mn-cs"/>
            </a:endParaRPr>
          </a:p>
          <a:p>
            <a:pPr lvl="1" indent="-342900"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lang="en-US" altLang="zh-CN" dirty="0">
                <a:cs typeface="+mn-cs"/>
              </a:rPr>
              <a:t>.</a:t>
            </a:r>
            <a:r>
              <a:rPr lang="zh-CN" altLang="en-US" dirty="0">
                <a:cs typeface="+mn-cs"/>
              </a:rPr>
              <a:t>利用原生</a:t>
            </a:r>
            <a:r>
              <a:rPr lang="en-US" altLang="zh-CN" dirty="0">
                <a:cs typeface="+mn-cs"/>
              </a:rPr>
              <a:t>JAVA</a:t>
            </a:r>
            <a:r>
              <a:rPr lang="zh-CN" altLang="en-US" dirty="0">
                <a:cs typeface="+mn-cs"/>
              </a:rPr>
              <a:t>模拟实现了游戏引擎的功能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 indent="-342900"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cs typeface="+mn-cs"/>
              </a:rPr>
              <a:t>3.</a:t>
            </a:r>
            <a:r>
              <a:rPr lang="zh-CN" altLang="en-US" dirty="0">
                <a:cs typeface="+mn-cs"/>
              </a:rPr>
              <a:t>通过</a:t>
            </a:r>
            <a:r>
              <a:rPr lang="en-US" altLang="zh-CN" dirty="0">
                <a:cs typeface="+mn-cs"/>
              </a:rPr>
              <a:t>Intent</a:t>
            </a:r>
            <a:r>
              <a:rPr lang="zh-CN" altLang="en-US" dirty="0">
                <a:cs typeface="+mn-cs"/>
              </a:rPr>
              <a:t>传递及多重逻辑判断实现，快速开始游戏功能</a:t>
            </a:r>
            <a:endParaRPr lang="en-US" altLang="zh-CN" dirty="0">
              <a:cs typeface="+mn-cs"/>
            </a:endParaRPr>
          </a:p>
          <a:p>
            <a:pPr lvl="1" indent="-342900"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</a:t>
            </a: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调用大语言模型实现需求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851"/>
          </a:xfrm>
          <a:ln/>
        </p:spPr>
        <p:txBody>
          <a:bodyPr vert="horz" wrap="square" lIns="91440" tIns="45720" rIns="91440" bIns="45720" anchor="t" anchorCtr="0"/>
          <a:lstStyle/>
          <a:p>
            <a:r>
              <a:rPr lang="zh-CN" altLang="en-US" sz="3200" b="1" dirty="0"/>
              <a:t>六、</a:t>
            </a:r>
            <a:r>
              <a:rPr lang="zh-CN" altLang="zh-CN" sz="3200" b="1" dirty="0"/>
              <a:t>创新点及开发时所用与本课程相关技术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0664"/>
            <a:ext cx="8229600" cy="5140261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其中在本次期末考试中，应用了哪些技术与本课程相关知识点。</a:t>
            </a:r>
            <a:endParaRPr kumimoji="0" lang="en-US" altLang="zh-CN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 indent="-342900"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cs typeface="+mn-cs"/>
              </a:rPr>
              <a:t>1.</a:t>
            </a:r>
            <a:r>
              <a:rPr lang="zh-CN" altLang="en-US" dirty="0">
                <a:cs typeface="+mn-cs"/>
              </a:rPr>
              <a:t>各种组件之间嵌套实现多样的界面效果</a:t>
            </a:r>
            <a:endParaRPr lang="en-US" altLang="zh-CN" dirty="0">
              <a:cs typeface="+mn-cs"/>
            </a:endParaRPr>
          </a:p>
          <a:p>
            <a:pPr lvl="2" indent="-342900">
              <a:defRPr/>
            </a:pPr>
            <a:r>
              <a:rPr lang="zh-CN" altLang="en-US" dirty="0">
                <a:cs typeface="+mn-cs"/>
              </a:rPr>
              <a:t>几乎所有地方都是</a:t>
            </a:r>
            <a:r>
              <a:rPr lang="en-US" altLang="zh-CN" dirty="0">
                <a:cs typeface="+mn-cs"/>
              </a:rPr>
              <a:t>Activity</a:t>
            </a:r>
            <a:r>
              <a:rPr lang="zh-CN" altLang="en-US" dirty="0">
                <a:cs typeface="+mn-cs"/>
              </a:rPr>
              <a:t>套</a:t>
            </a:r>
            <a:r>
              <a:rPr lang="en-US" altLang="zh-CN" dirty="0">
                <a:cs typeface="+mn-cs"/>
              </a:rPr>
              <a:t>Fragment</a:t>
            </a:r>
          </a:p>
          <a:p>
            <a:pPr lvl="2" indent="-342900">
              <a:defRPr/>
            </a:pPr>
            <a:r>
              <a:rPr lang="en-US" altLang="zh-CN" dirty="0">
                <a:cs typeface="+mn-cs"/>
              </a:rPr>
              <a:t>Activity</a:t>
            </a:r>
            <a:r>
              <a:rPr lang="zh-CN" altLang="en-US" dirty="0">
                <a:cs typeface="+mn-cs"/>
              </a:rPr>
              <a:t>套</a:t>
            </a:r>
            <a:r>
              <a:rPr lang="en-US" altLang="zh-CN" dirty="0">
                <a:cs typeface="+mn-cs"/>
              </a:rPr>
              <a:t>Fragment</a:t>
            </a:r>
            <a:r>
              <a:rPr lang="zh-CN" altLang="en-US" dirty="0">
                <a:cs typeface="+mn-cs"/>
              </a:rPr>
              <a:t>再套</a:t>
            </a:r>
            <a:r>
              <a:rPr lang="en-US" altLang="zh-CN" dirty="0">
                <a:cs typeface="+mn-cs"/>
              </a:rPr>
              <a:t>TabView</a:t>
            </a:r>
            <a:r>
              <a:rPr lang="zh-CN" altLang="en-US" dirty="0">
                <a:cs typeface="+mn-cs"/>
              </a:rPr>
              <a:t>再套</a:t>
            </a:r>
            <a:r>
              <a:rPr lang="en-US" altLang="zh-CN" dirty="0">
                <a:cs typeface="+mn-cs"/>
              </a:rPr>
              <a:t>ViewPage2</a:t>
            </a:r>
            <a:r>
              <a:rPr lang="zh-CN" altLang="en-US" dirty="0">
                <a:cs typeface="+mn-cs"/>
              </a:rPr>
              <a:t>实现回放功能的界面滑动切换的效果</a:t>
            </a:r>
            <a:endParaRPr lang="en-US" altLang="zh-CN" dirty="0">
              <a:cs typeface="+mn-cs"/>
            </a:endParaRPr>
          </a:p>
          <a:p>
            <a:pPr lvl="1" indent="-342900"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利用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Application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实现主题切换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 indent="-342900"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cs typeface="+mn-cs"/>
              </a:rPr>
              <a:t>3.</a:t>
            </a:r>
            <a:r>
              <a:rPr lang="zh-CN" altLang="en-US" dirty="0">
                <a:cs typeface="+mn-cs"/>
              </a:rPr>
              <a:t>利用</a:t>
            </a:r>
            <a:r>
              <a:rPr lang="en-US" altLang="zh-CN" dirty="0">
                <a:cs typeface="+mn-cs"/>
              </a:rPr>
              <a:t>OKHttp</a:t>
            </a:r>
            <a:r>
              <a:rPr lang="zh-CN" altLang="en-US" dirty="0">
                <a:cs typeface="+mn-cs"/>
              </a:rPr>
              <a:t>、</a:t>
            </a:r>
            <a:r>
              <a:rPr lang="en-US" altLang="zh-CN" dirty="0">
                <a:cs typeface="+mn-cs"/>
              </a:rPr>
              <a:t>Hilt</a:t>
            </a:r>
            <a:r>
              <a:rPr lang="zh-CN" altLang="en-US" dirty="0">
                <a:cs typeface="+mn-cs"/>
              </a:rPr>
              <a:t>封装了大量网络接口，屏蔽数据不一致的问题，方便对接后端。集成</a:t>
            </a:r>
            <a:r>
              <a:rPr lang="en-US" altLang="zh-CN" dirty="0" err="1">
                <a:cs typeface="+mn-cs"/>
              </a:rPr>
              <a:t>WebScoket</a:t>
            </a:r>
            <a:r>
              <a:rPr lang="zh-CN" altLang="en-US" dirty="0">
                <a:cs typeface="+mn-cs"/>
              </a:rPr>
              <a:t>服务</a:t>
            </a:r>
            <a:endParaRPr lang="en-US" altLang="zh-CN" dirty="0">
              <a:cs typeface="+mn-cs"/>
            </a:endParaRPr>
          </a:p>
          <a:p>
            <a:pPr lvl="1" indent="-342900"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cs typeface="+mn-cs"/>
              </a:rPr>
              <a:t>4.</a:t>
            </a:r>
            <a:r>
              <a:rPr lang="zh-CN" altLang="en-US" dirty="0">
                <a:cs typeface="+mn-cs"/>
              </a:rPr>
              <a:t>封装大量</a:t>
            </a:r>
            <a:r>
              <a:rPr lang="en-US" altLang="zh-CN" dirty="0">
                <a:cs typeface="+mn-cs"/>
              </a:rPr>
              <a:t>Adapter</a:t>
            </a:r>
            <a:r>
              <a:rPr lang="zh-CN" altLang="en-US" dirty="0">
                <a:cs typeface="+mn-cs"/>
              </a:rPr>
              <a:t>适应多种数据条目</a:t>
            </a:r>
            <a:endParaRPr lang="en-US" altLang="zh-CN" dirty="0">
              <a:cs typeface="+mn-cs"/>
            </a:endParaRPr>
          </a:p>
          <a:p>
            <a:pPr lvl="1" indent="-342900"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zh-CN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zh-CN" altLang="en-US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3231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851"/>
          </a:xfrm>
          <a:ln/>
        </p:spPr>
        <p:txBody>
          <a:bodyPr vert="horz" wrap="square" lIns="91440" tIns="45720" rIns="91440" bIns="45720" anchor="t" anchorCtr="0"/>
          <a:lstStyle/>
          <a:p>
            <a:r>
              <a:rPr lang="zh-CN" altLang="en-US" sz="3200" b="1" dirty="0"/>
              <a:t>六、</a:t>
            </a:r>
            <a:r>
              <a:rPr lang="zh-CN" altLang="zh-CN" sz="3200" b="1" dirty="0"/>
              <a:t>创新点及开发时所用与本课程相关技术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9134" y="990664"/>
            <a:ext cx="8229600" cy="4759271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其中在本次期末考试中，应用了哪些技术与本课程相关知识点。</a:t>
            </a:r>
            <a:endParaRPr lang="en-US" altLang="zh-CN" dirty="0">
              <a:cs typeface="+mn-cs"/>
            </a:endParaRPr>
          </a:p>
          <a:p>
            <a:pPr lvl="1" indent="-342900"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cs typeface="+mn-cs"/>
              </a:rPr>
              <a:t>5. </a:t>
            </a:r>
            <a:r>
              <a:rPr lang="zh-CN" altLang="en-US" dirty="0">
                <a:cs typeface="+mn-cs"/>
              </a:rPr>
              <a:t>封装</a:t>
            </a:r>
            <a:r>
              <a:rPr lang="en-US" altLang="zh-CN" dirty="0">
                <a:cs typeface="+mn-cs"/>
              </a:rPr>
              <a:t>SQLite</a:t>
            </a:r>
            <a:r>
              <a:rPr lang="zh-CN" altLang="en-US" dirty="0">
                <a:cs typeface="+mn-cs"/>
              </a:rPr>
              <a:t>与</a:t>
            </a:r>
            <a:r>
              <a:rPr lang="en-US" altLang="zh-CN" dirty="0">
                <a:cs typeface="+mn-cs"/>
              </a:rPr>
              <a:t>SharePreference</a:t>
            </a:r>
          </a:p>
          <a:p>
            <a:pPr lvl="1" indent="-342900"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cs typeface="+mn-cs"/>
              </a:rPr>
              <a:t>6. </a:t>
            </a:r>
            <a:r>
              <a:rPr lang="zh-CN" altLang="en-US" dirty="0">
                <a:cs typeface="+mn-cs"/>
              </a:rPr>
              <a:t>大量的多线程、回调、安卓组件生命周期函数的运用</a:t>
            </a:r>
          </a:p>
          <a:p>
            <a:pPr lvl="1" indent="-342900"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cs typeface="+mn-cs"/>
              </a:rPr>
              <a:t>7. </a:t>
            </a:r>
            <a:r>
              <a:rPr lang="zh-CN" altLang="en-US" dirty="0">
                <a:cs typeface="+mn-cs"/>
              </a:rPr>
              <a:t>对于素材资源的运用，抽离了多种</a:t>
            </a:r>
            <a:r>
              <a:rPr lang="en-US" altLang="zh-CN" dirty="0">
                <a:cs typeface="+mn-cs"/>
              </a:rPr>
              <a:t>Drawable</a:t>
            </a:r>
            <a:r>
              <a:rPr lang="zh-CN" altLang="en-US" dirty="0">
                <a:cs typeface="+mn-cs"/>
              </a:rPr>
              <a:t>组件实现资源复用</a:t>
            </a:r>
          </a:p>
          <a:p>
            <a:pPr lvl="1" indent="-342900"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cs typeface="+mn-cs"/>
              </a:rPr>
              <a:t>8. </a:t>
            </a:r>
            <a:r>
              <a:rPr lang="zh-CN" altLang="en-US" dirty="0">
                <a:cs typeface="+mn-cs"/>
              </a:rPr>
              <a:t>使用</a:t>
            </a:r>
            <a:r>
              <a:rPr lang="en-US" altLang="zh-CN" dirty="0">
                <a:cs typeface="+mn-cs"/>
              </a:rPr>
              <a:t>MSurfaceView</a:t>
            </a:r>
            <a:r>
              <a:rPr lang="zh-CN" altLang="en-US" dirty="0">
                <a:cs typeface="+mn-cs"/>
              </a:rPr>
              <a:t>实现贪吃蛇动画效果</a:t>
            </a:r>
          </a:p>
          <a:p>
            <a:pPr lvl="1" indent="-342900"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cs typeface="+mn-cs"/>
              </a:rPr>
              <a:t>9. </a:t>
            </a:r>
            <a:r>
              <a:rPr lang="zh-CN" altLang="en-US" dirty="0">
                <a:cs typeface="+mn-cs"/>
              </a:rPr>
              <a:t>使用</a:t>
            </a:r>
            <a:r>
              <a:rPr lang="en-US" altLang="zh-CN" dirty="0">
                <a:cs typeface="+mn-cs"/>
              </a:rPr>
              <a:t>ConvertView</a:t>
            </a:r>
            <a:r>
              <a:rPr lang="zh-CN" altLang="en-US" dirty="0">
                <a:cs typeface="+mn-cs"/>
              </a:rPr>
              <a:t>实现资源复用</a:t>
            </a:r>
          </a:p>
          <a:p>
            <a:pPr lvl="1" indent="-342900"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cs typeface="+mn-cs"/>
              </a:rPr>
              <a:t>10. Activity</a:t>
            </a:r>
            <a:r>
              <a:rPr lang="zh-CN" altLang="en-US" dirty="0">
                <a:cs typeface="+mn-cs"/>
              </a:rPr>
              <a:t>启动模式的运用，比如登录页面进主页面时会销毁</a:t>
            </a:r>
            <a:r>
              <a:rPr lang="en-US" altLang="zh-CN" dirty="0">
                <a:cs typeface="+mn-cs"/>
              </a:rPr>
              <a:t>Activity</a:t>
            </a:r>
            <a:r>
              <a:rPr lang="zh-CN" altLang="en-US" dirty="0">
                <a:cs typeface="+mn-cs"/>
              </a:rPr>
              <a:t>栈再启动</a:t>
            </a:r>
          </a:p>
          <a:p>
            <a:pPr lvl="1" indent="-342900"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zh-CN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zh-CN" altLang="en-US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3904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410200" cy="685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二、</a:t>
            </a:r>
            <a:r>
              <a:rPr kumimoji="0" lang="en-US" sz="4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zh-CN" altLang="zh-CN" sz="4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用户页面设计</a:t>
            </a:r>
            <a:endParaRPr kumimoji="0" lang="zh-CN" altLang="en-US" sz="4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57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669925" marR="0" lvl="1" indent="-32575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kumimoji="0" 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应用程序</a:t>
            </a:r>
            <a:r>
              <a:rPr kumimoji="0" 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包含三个主要的用户界面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全部共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个页面</a:t>
            </a:r>
            <a:endParaRPr kumimoji="0" 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22350" marR="0" lvl="2" indent="-35115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登录＋注册页面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22350" marR="0" lvl="2" indent="-35115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匹配待机页面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1022350" marR="0" lvl="2" indent="-35115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cs typeface="+mn-ea"/>
              </a:rPr>
              <a:t>比赛页面</a:t>
            </a:r>
            <a:endParaRPr lang="en-US" altLang="zh-CN" dirty="0">
              <a:cs typeface="+mn-ea"/>
            </a:endParaRPr>
          </a:p>
          <a:p>
            <a:pPr lvl="3" indent="-351155"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cs typeface="+mn-ea"/>
              </a:rPr>
              <a:t>游戏区域</a:t>
            </a:r>
            <a:endParaRPr lang="en-US" altLang="zh-CN" dirty="0">
              <a:cs typeface="+mn-ea"/>
            </a:endParaRPr>
          </a:p>
          <a:p>
            <a:pPr lvl="3" indent="-351155"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cs typeface="+mn-ea"/>
              </a:rPr>
              <a:t>操作区域</a:t>
            </a:r>
            <a:endParaRPr lang="en-US" altLang="zh-CN" dirty="0">
              <a:cs typeface="+mn-ea"/>
            </a:endParaRPr>
          </a:p>
          <a:p>
            <a:pPr marL="1022350" marR="0" lvl="2" indent="-35115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排行页面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1022350" marR="0" lvl="2" indent="-35115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cs typeface="+mn-ea"/>
              </a:rPr>
              <a:t>回放页面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lvl="3" indent="-351155"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cs typeface="+mn-ea"/>
              </a:rPr>
              <a:t>所有回放、个人回放、比赛回放播放页面</a:t>
            </a:r>
            <a:endParaRPr lang="en-US" altLang="zh-CN" dirty="0">
              <a:cs typeface="+mn-ea"/>
            </a:endParaRPr>
          </a:p>
          <a:p>
            <a:pPr marL="1022350" marR="0" lvl="2" indent="-35115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个人信息页面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lvl="3" indent="-351155"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cs typeface="+mn-ea"/>
              </a:rPr>
              <a:t>我的</a:t>
            </a:r>
            <a:r>
              <a:rPr lang="en-US" altLang="zh-CN" dirty="0">
                <a:cs typeface="+mn-ea"/>
              </a:rPr>
              <a:t>Bot</a:t>
            </a:r>
            <a:r>
              <a:rPr lang="zh-CN" altLang="en-US" dirty="0">
                <a:cs typeface="+mn-ea"/>
              </a:rPr>
              <a:t>、编辑</a:t>
            </a:r>
            <a:r>
              <a:rPr lang="en-US" altLang="zh-CN" dirty="0">
                <a:cs typeface="+mn-ea"/>
              </a:rPr>
              <a:t>Bot</a:t>
            </a:r>
            <a:r>
              <a:rPr lang="zh-CN" altLang="en-US" dirty="0">
                <a:cs typeface="+mn-ea"/>
              </a:rPr>
              <a:t>、添加</a:t>
            </a:r>
            <a:r>
              <a:rPr lang="en-US" altLang="zh-CN" dirty="0">
                <a:cs typeface="+mn-ea"/>
              </a:rPr>
              <a:t>Bot</a:t>
            </a:r>
            <a:r>
              <a:rPr lang="zh-CN" altLang="en-US" dirty="0">
                <a:cs typeface="+mn-ea"/>
              </a:rPr>
              <a:t>页面</a:t>
            </a:r>
            <a:endParaRPr lang="en-US" altLang="zh-CN" dirty="0">
              <a:cs typeface="+mn-ea"/>
            </a:endParaRPr>
          </a:p>
          <a:p>
            <a:pPr lvl="3" indent="-351155"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退出登录</a:t>
            </a:r>
            <a:r>
              <a:rPr lang="zh-CN" altLang="en-US" dirty="0">
                <a:cs typeface="+mn-ea"/>
              </a:rPr>
              <a:t>、修改主题色功能选项</a:t>
            </a:r>
            <a:endParaRPr lang="en-US" altLang="zh-CN" dirty="0">
              <a:cs typeface="+mn-ea"/>
            </a:endParaRPr>
          </a:p>
          <a:p>
            <a:pPr lvl="3" indent="-351155"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lang="en-US" altLang="zh-CN" dirty="0">
              <a:cs typeface="+mn-ea"/>
            </a:endParaRPr>
          </a:p>
          <a:p>
            <a:pPr marL="1022350" marR="0" lvl="2" indent="-35115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1022350" marR="0" lvl="2" indent="-35115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791200" cy="685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二、</a:t>
            </a:r>
            <a:r>
              <a:rPr kumimoji="0" lang="en-US" altLang="zh-CN" sz="4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zh-CN" altLang="zh-CN" sz="4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用户页面设计</a:t>
            </a:r>
            <a:endParaRPr kumimoji="0" lang="zh-CN" altLang="en-US" sz="4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457200" y="990599"/>
            <a:ext cx="8229600" cy="5181601"/>
          </a:xfrm>
          <a:ln>
            <a:miter lim="800000"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wrap="square" lIns="91440" tIns="45720" rIns="91440" bIns="45720" numCol="1" anchor="t" anchorCtr="0" compatLnSpc="1"/>
          <a:lstStyle/>
          <a:p>
            <a:pPr marL="34417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用户界面的内部功能介绍</a:t>
            </a:r>
            <a:endParaRPr kumimoji="0" lang="zh-CN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022350" marR="0" lvl="2" indent="-35115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cs typeface="+mn-cs"/>
              </a:rPr>
              <a:t>匹配待机页面与游戏页面</a:t>
            </a:r>
            <a:endParaRPr lang="en-US" altLang="zh-CN" dirty="0">
              <a:cs typeface="+mn-cs"/>
            </a:endParaRPr>
          </a:p>
          <a:p>
            <a:pPr lvl="3" indent="-351155"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玩家选择自己上传服务器的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Ai/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自己出战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3" indent="-351155"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ea typeface="+mn-ea"/>
                <a:cs typeface="+mn-cs"/>
              </a:rPr>
              <a:t>玩家匹配成功后进入游戏页面，与另一名玩家</a:t>
            </a:r>
            <a:r>
              <a:rPr lang="en-US" altLang="zh-CN" dirty="0">
                <a:ea typeface="+mn-ea"/>
                <a:cs typeface="+mn-cs"/>
              </a:rPr>
              <a:t>PK</a:t>
            </a:r>
          </a:p>
          <a:p>
            <a:pPr lvl="3" indent="-351155"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服务器公布玩家操作与结果，玩家根据服务器信息更新本地数据，记录入数据库</a:t>
            </a:r>
            <a:endParaRPr kumimoji="0" lang="zh-CN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22350" marR="0" lvl="2" indent="-35115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cs typeface="+mn-cs"/>
              </a:rPr>
              <a:t>用户上传、编辑</a:t>
            </a:r>
            <a:r>
              <a:rPr lang="en-US" altLang="zh-CN" dirty="0">
                <a:cs typeface="+mn-cs"/>
              </a:rPr>
              <a:t>Bot</a:t>
            </a:r>
            <a:r>
              <a:rPr lang="zh-CN" altLang="en-US" dirty="0">
                <a:cs typeface="+mn-cs"/>
              </a:rPr>
              <a:t>页面</a:t>
            </a:r>
            <a:endParaRPr lang="en-US" altLang="zh-CN" dirty="0">
              <a:cs typeface="+mn-cs"/>
            </a:endParaRPr>
          </a:p>
          <a:p>
            <a:pPr lvl="3" indent="-351155"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用户从服务器获取此前已经上传的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代码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Bot</a:t>
            </a:r>
          </a:p>
          <a:p>
            <a:pPr lvl="3" indent="-351155"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用户对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Bot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进行增删改查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22350" marR="0" lvl="2" indent="-35115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根据关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029200" cy="83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二、</a:t>
            </a:r>
            <a:r>
              <a:rPr kumimoji="0" lang="en-US" altLang="zh-CN" sz="4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zh-CN" altLang="zh-CN" sz="4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用户页面设计</a:t>
            </a:r>
            <a:endParaRPr kumimoji="0" lang="zh-CN" altLang="en-US" sz="4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417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用户界面的功能介绍</a:t>
            </a:r>
            <a:endParaRPr kumimoji="0" lang="zh-CN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669925" marR="0" lvl="1" indent="-32575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详细分析应用程序中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14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个主要用户界面包含的显示内容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381000" lvl="3" indent="152400" algn="just"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匹配页面</a:t>
            </a:r>
          </a:p>
          <a:p>
            <a:pPr marL="381000" indent="0" algn="just">
              <a:buNone/>
            </a:pP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登录后默认所在页面，玩家可以再次选择自己出战的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Bot</a:t>
            </a:r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并开始游戏，也可亲自出马。开始匹配后会优先匹配天梯积分接近的玩家，若匹配过久也可能匹配到积分差距较大的对手。匹配成功后会展示对手身份信息并跳转到对局页面。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81000" indent="0" algn="just">
              <a:buNone/>
            </a:pP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玩家进入页面即开启</a:t>
            </a:r>
            <a:r>
              <a:rPr lang="en-US" altLang="zh-CN" sz="1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WebScoket</a:t>
            </a:r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连接与后端持续通信，直至此页面不可见时断开</a:t>
            </a:r>
            <a:endParaRPr lang="en-US" altLang="zh-CN" sz="1400" kern="1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81000" indent="152400" algn="just"/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对局页面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81000" indent="0" algn="just">
              <a:buNone/>
            </a:pP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对局页面玩家如果是亲自出马对战就可以操作自己的游戏角色，每三回合蛇会伸长一格。玩家要在确保自身存货情况下堵住对方的去路以此取得胜利。对局结束后会把本次对局记录在本地数据库中供玩家查看。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81000" indent="0" algn="just">
              <a:buNone/>
            </a:pP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玩家每次操作会通过</a:t>
            </a:r>
            <a:r>
              <a:rPr lang="en-US" altLang="zh-CN" sz="1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WebScoket</a:t>
            </a:r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通知后端，后端也通过</a:t>
            </a:r>
            <a:r>
              <a:rPr lang="en-US" altLang="zh-CN" sz="1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WebScoket</a:t>
            </a:r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连接返回对方的操作与本轮操作的结果</a:t>
            </a:r>
            <a:endParaRPr lang="en-US" altLang="zh-CN" sz="1400" kern="1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666750" indent="-285750" algn="just"/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排行榜页面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81000" indent="0" algn="just">
              <a:buNone/>
            </a:pP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系统会根据玩家的天梯积分为所有玩家排名，初始默认积分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1500</a:t>
            </a:r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，每次获胜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+5</a:t>
            </a:r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，失败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-3</a:t>
            </a:r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（游戏操作步数小于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步的对局将被忽略）。玩家通过创造更强的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Bot</a:t>
            </a:r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来达到更高的排名。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81000" indent="0" algn="just">
              <a:buNone/>
            </a:pP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此处展示玩家排名、玩家积分、玩家头像、玩家昵称。数据通过访问</a:t>
            </a:r>
            <a:r>
              <a:rPr lang="en-US" altLang="zh-CN" sz="1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getRankList</a:t>
            </a:r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结果获取，再根据</a:t>
            </a:r>
            <a:r>
              <a:rPr lang="en-US" altLang="zh-CN" sz="1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RankItemAdapter</a:t>
            </a:r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与条目适配后呈现。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022350" marR="0" lvl="2" indent="-35115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9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029200" cy="83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二、</a:t>
            </a:r>
            <a:r>
              <a:rPr kumimoji="0" lang="en-US" altLang="zh-CN" sz="4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zh-CN" altLang="zh-CN" sz="4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用户页面设计</a:t>
            </a:r>
            <a:endParaRPr kumimoji="0" lang="zh-CN" altLang="en-US" sz="4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342957" y="990664"/>
            <a:ext cx="8458086" cy="5181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417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用户界面的功能介绍</a:t>
            </a:r>
            <a:endParaRPr kumimoji="0" lang="zh-CN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381000" lvl="3" indent="152400" algn="just"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个人信息页面</a:t>
            </a:r>
            <a:endParaRPr lang="en-US" altLang="zh-CN" sz="1400" kern="1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81000" lvl="3" indent="0" algn="just">
              <a:buClr>
                <a:schemeClr val="accent1"/>
              </a:buClr>
              <a:buSzPct val="65000"/>
              <a:buNone/>
            </a:pP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此页面展示用户信息，包括头像，昵称，天梯积分等信息，此页面也是跳转“我的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Bot” </a:t>
            </a:r>
            <a:r>
              <a:rPr lang="zh-CN" altLang="en-US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页面和“敏感词检测”页面的入口。用户也能在此页面切换主题或是退出登录。</a:t>
            </a:r>
          </a:p>
          <a:p>
            <a:pPr marL="381000" lvl="3" indent="0" algn="just">
              <a:buClr>
                <a:schemeClr val="accent1"/>
              </a:buClr>
              <a:buSzPct val="65000"/>
              <a:buNone/>
            </a:pPr>
            <a:r>
              <a:rPr lang="zh-CN" altLang="en-US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数据通过访问</a:t>
            </a:r>
            <a:r>
              <a:rPr lang="en-US" altLang="zh-CN" sz="1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getInfo</a:t>
            </a:r>
            <a:r>
              <a:rPr lang="zh-CN" altLang="en-US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接口获取</a:t>
            </a:r>
          </a:p>
          <a:p>
            <a:pPr marL="381000" lvl="3" indent="0" algn="just">
              <a:buClr>
                <a:schemeClr val="accent1"/>
              </a:buClr>
              <a:buSzPct val="65000"/>
              <a:buNone/>
            </a:pPr>
            <a:endParaRPr lang="zh-CN" altLang="en-US" sz="1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81000" indent="152400" algn="just"/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我的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Bot</a:t>
            </a:r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页面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81000" lvl="3" indent="0" algn="just">
              <a:buClr>
                <a:schemeClr val="accent1"/>
              </a:buClr>
              <a:buSzPct val="65000"/>
              <a:buNone/>
            </a:pP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此页面展示用户所有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Bot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列表，展示的信息包括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Bot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名称、创建时间。用户也可以修改、删除、新建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Bot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。数据通过</a:t>
            </a:r>
            <a:r>
              <a:rPr lang="en-US" altLang="zh-CN" sz="14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getBotList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接口走网络请求获取</a:t>
            </a:r>
          </a:p>
          <a:p>
            <a:pPr marL="381000" lvl="3" indent="0" algn="just">
              <a:buClr>
                <a:schemeClr val="accent1"/>
              </a:buClr>
              <a:buSzPct val="65000"/>
              <a:buNone/>
            </a:pPr>
            <a:endParaRPr lang="en-US" altLang="zh-CN" sz="1400" kern="1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666750" indent="-285750" algn="just"/>
            <a:r>
              <a:rPr lang="zh-CN" altLang="en-US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修改、添加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Bot</a:t>
            </a:r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页面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81000" indent="0" algn="just">
              <a:buNone/>
            </a:pP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增删改分别走对应的接口，此处展示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Bot</a:t>
            </a:r>
            <a:r>
              <a:rPr lang="zh-CN" altLang="en-US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的名称、简介与代码内容。其中代码内容为空，如果没有填写代码则无法新建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Bot</a:t>
            </a:r>
          </a:p>
          <a:p>
            <a:pPr marL="381000" indent="0" algn="just">
              <a:buNone/>
            </a:pPr>
            <a:endParaRPr lang="en-US" altLang="zh-CN" sz="1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666750" indent="-285750" algn="just"/>
            <a:r>
              <a:rPr lang="zh-CN" altLang="en-US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敏感词检测页面</a:t>
            </a:r>
            <a:endParaRPr lang="en-US" altLang="zh-CN" sz="1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81000" indent="0" algn="just">
              <a:buNone/>
            </a:pP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玩家输入文本后会自动过滤其中的隐私、身份信息和其它危险内容。通过调用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ChatGPT</a:t>
            </a:r>
            <a:r>
              <a:rPr lang="zh-CN" altLang="en-US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接口实现此功能，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APP</a:t>
            </a:r>
            <a:r>
              <a:rPr lang="zh-CN" altLang="en-US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backendcloud</a:t>
            </a:r>
            <a:r>
              <a:rPr lang="zh-CN" altLang="en-US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的接口，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backendcloud</a:t>
            </a:r>
            <a:r>
              <a:rPr lang="zh-CN" altLang="en-US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再通过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RestTemplate</a:t>
            </a:r>
            <a:r>
              <a:rPr lang="zh-CN" altLang="en-US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SensitiveWord</a:t>
            </a:r>
            <a:r>
              <a:rPr lang="zh-CN" altLang="en-US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接口，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SensitiveWord</a:t>
            </a:r>
            <a:r>
              <a:rPr lang="zh-CN" altLang="en-US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https</a:t>
            </a:r>
            <a:r>
              <a:rPr lang="zh-CN" altLang="en-US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请求实现对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ChatGPT</a:t>
            </a:r>
            <a:r>
              <a:rPr lang="zh-CN" altLang="en-US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的调用。还提供了一键复制脱敏文本的功能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1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80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029200" cy="83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二、</a:t>
            </a:r>
            <a:r>
              <a:rPr kumimoji="0" lang="en-US" altLang="zh-CN" sz="4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zh-CN" altLang="zh-CN" sz="4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用户页面设计</a:t>
            </a:r>
            <a:endParaRPr kumimoji="0" lang="zh-CN" altLang="en-US" sz="4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417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用户界面的功能介绍</a:t>
            </a:r>
            <a:endParaRPr kumimoji="0" lang="zh-CN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381000" lvl="3" indent="152400" algn="just"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登录页面</a:t>
            </a:r>
            <a:endParaRPr lang="en-US" altLang="zh-CN" sz="1400" kern="1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81000" lvl="3" indent="0" algn="just">
              <a:buClr>
                <a:schemeClr val="accent1"/>
              </a:buClr>
              <a:buSzPct val="65000"/>
              <a:buNone/>
            </a:pP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本项目的登录模式为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JWT</a:t>
            </a:r>
            <a:r>
              <a:rPr lang="zh-CN" altLang="en-US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鉴权登录。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Token</a:t>
            </a:r>
            <a:r>
              <a:rPr lang="zh-CN" altLang="en-US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是用户的凭证。此页面要求玩家输入账号密码，确认登录会走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login</a:t>
            </a:r>
            <a:r>
              <a:rPr lang="zh-CN" altLang="en-US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的接口，若后端认定登录成功会分配一个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token</a:t>
            </a:r>
            <a:r>
              <a:rPr lang="zh-CN" altLang="en-US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，后续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token</a:t>
            </a:r>
            <a:r>
              <a:rPr lang="zh-CN" altLang="en-US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是用户的唯一凭证，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token</a:t>
            </a:r>
            <a:r>
              <a:rPr lang="zh-CN" altLang="en-US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过期后强制下线重新登录。</a:t>
            </a:r>
          </a:p>
          <a:p>
            <a:pPr marL="381000" lvl="3" indent="0" algn="just">
              <a:buClr>
                <a:schemeClr val="accent1"/>
              </a:buClr>
              <a:buSzPct val="65000"/>
              <a:buNone/>
            </a:pP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登录成功后会通过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SharedPreferences</a:t>
            </a:r>
            <a:r>
              <a:rPr lang="zh-CN" altLang="en-US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记录数据，后续用户点击即可进入游戏，无需再次登录</a:t>
            </a:r>
          </a:p>
          <a:p>
            <a:pPr marL="381000" lvl="3" indent="0" algn="just">
              <a:buClr>
                <a:schemeClr val="accent1"/>
              </a:buClr>
              <a:buSzPct val="65000"/>
              <a:buNone/>
            </a:pP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玩家密码在后端是加密存储的，每次登录判断用户输入密码与加密密码是否对应。</a:t>
            </a:r>
          </a:p>
          <a:p>
            <a:pPr marL="381000" lvl="3" indent="0" algn="just">
              <a:buClr>
                <a:schemeClr val="accent1"/>
              </a:buClr>
              <a:buSzPct val="65000"/>
              <a:buNone/>
            </a:pP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登录成功后会情况当前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Activity</a:t>
            </a:r>
            <a:r>
              <a:rPr lang="zh-CN" altLang="en-US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栈并跳转到主界面，用户不退出登录无法回到此页面</a:t>
            </a:r>
            <a:endParaRPr lang="en-US" altLang="zh-CN" sz="1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81000" lvl="3" indent="0" algn="just">
              <a:buClr>
                <a:schemeClr val="accent1"/>
              </a:buClr>
              <a:buSzPct val="65000"/>
              <a:buNone/>
            </a:pPr>
            <a:endParaRPr lang="zh-CN" altLang="en-US" sz="1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81000" indent="152400" algn="just"/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注册</a:t>
            </a:r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页面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81000" lvl="3" indent="0" algn="just">
              <a:buClr>
                <a:schemeClr val="accent1"/>
              </a:buClr>
              <a:buSzPct val="65000"/>
              <a:buNone/>
            </a:pP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此页面展示当前登录玩家的在此设备的游戏记录，玩家可以查看回放或获取数据库数据做分析用以改进自己的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Bot</a:t>
            </a:r>
            <a:r>
              <a:rPr lang="zh-CN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代码</a:t>
            </a:r>
            <a:endParaRPr lang="en-US" altLang="zh-CN" sz="1400" kern="1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81000" lvl="3" indent="0" algn="just">
              <a:buClr>
                <a:schemeClr val="accent1"/>
              </a:buClr>
              <a:buSzPct val="65000"/>
              <a:buNone/>
            </a:pPr>
            <a:endParaRPr lang="en-US" altLang="zh-CN" sz="1400" kern="1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666750" indent="-285750" algn="just"/>
            <a:r>
              <a:rPr lang="zh-CN" altLang="en-US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主题切换后</a:t>
            </a:r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页面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81000" indent="0" algn="just">
              <a:buNone/>
            </a:pP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APP</a:t>
            </a:r>
            <a:r>
              <a:rPr lang="zh-CN" altLang="en-US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提供了两种主题：红色与蓝色，在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Application</a:t>
            </a:r>
            <a:r>
              <a:rPr lang="zh-CN" altLang="en-US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初始化时加载本次主题，用户切换主题后再次打卡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APP</a:t>
            </a:r>
            <a:r>
              <a:rPr lang="zh-CN" altLang="en-US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即可体验新主题</a:t>
            </a:r>
            <a:endParaRPr lang="en-US" altLang="zh-CN" sz="1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666750" indent="-285750" algn="just"/>
            <a:r>
              <a:rPr lang="zh-CN" altLang="en-US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快速开始游戏页面</a:t>
            </a:r>
            <a:endParaRPr lang="en-US" altLang="zh-CN" sz="1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81000" indent="0" algn="just">
              <a:buNone/>
            </a:pP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页面玩家长按图标即可启动，也可以将快捷方式注册在页面上即可一次点击启动。点击后若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token</a:t>
            </a:r>
            <a:r>
              <a:rPr lang="zh-CN" altLang="en-US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未过期则直接登录并且派上一次对战的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Bot</a:t>
            </a:r>
            <a:r>
              <a:rPr lang="zh-CN" altLang="en-US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出战，若为第一次游戏则亲自出马</a:t>
            </a:r>
          </a:p>
        </p:txBody>
      </p:sp>
    </p:spTree>
    <p:extLst>
      <p:ext uri="{BB962C8B-B14F-4D97-AF65-F5344CB8AC3E}">
        <p14:creationId xmlns:p14="http://schemas.microsoft.com/office/powerpoint/2010/main" val="3117510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410200" cy="685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二、</a:t>
            </a:r>
            <a:r>
              <a:rPr kumimoji="0" lang="en-US" altLang="zh-CN" sz="4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zh-CN" altLang="zh-CN" sz="4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用户页面设计</a:t>
            </a:r>
            <a:endParaRPr kumimoji="0" lang="zh-CN" altLang="en-US" sz="4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  <a:ln/>
        </p:spPr>
        <p:txBody>
          <a:bodyPr vert="horz" wrap="square" lIns="91440" tIns="45720" rIns="91440" bIns="45720" anchor="t" anchorCtr="0"/>
          <a:lstStyle/>
          <a:p>
            <a:pPr marL="342900" lvl="1" indent="0">
              <a:buNone/>
            </a:pPr>
            <a:r>
              <a:rPr lang="zh-CN" altLang="zh-CN" sz="2800" dirty="0"/>
              <a:t>用户界面的截图</a:t>
            </a:r>
            <a:r>
              <a:rPr lang="zh-CN" altLang="en-US" sz="2800" dirty="0"/>
              <a:t>一</a:t>
            </a:r>
            <a:endParaRPr lang="en-US" altLang="zh-CN" sz="2800" dirty="0"/>
          </a:p>
          <a:p>
            <a:pPr marL="342900" lvl="1" indent="0">
              <a:buNone/>
            </a:pPr>
            <a:endParaRPr lang="en-US" altLang="zh-CN" sz="2800" dirty="0"/>
          </a:p>
          <a:p>
            <a:pPr marL="342900" lvl="1" indent="0">
              <a:buNone/>
            </a:pPr>
            <a:endParaRPr lang="en-US" altLang="zh-CN" sz="2800" dirty="0"/>
          </a:p>
          <a:p>
            <a:pPr marL="342900" lvl="1" indent="0">
              <a:buNone/>
            </a:pPr>
            <a:endParaRPr lang="en-US" altLang="zh-CN" sz="2800" dirty="0"/>
          </a:p>
          <a:p>
            <a:pPr marL="342900" lvl="1" indent="0">
              <a:buNone/>
            </a:pPr>
            <a:endParaRPr lang="en-US" altLang="zh-CN" sz="2800" dirty="0"/>
          </a:p>
          <a:p>
            <a:pPr marL="342900" lvl="1" indent="0">
              <a:buNone/>
            </a:pPr>
            <a:endParaRPr lang="en-US" altLang="zh-CN" sz="2800" dirty="0"/>
          </a:p>
          <a:p>
            <a:pPr marL="342900" lvl="1" indent="0">
              <a:buNone/>
            </a:pPr>
            <a:endParaRPr lang="en-US" altLang="zh-CN" sz="2800" dirty="0"/>
          </a:p>
          <a:p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530E98-55FC-B53C-C95F-39D714CE5C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4" y="1828834"/>
            <a:ext cx="1743774" cy="35051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248044B-F452-5E24-D749-35491D3187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260" y="1823432"/>
            <a:ext cx="1579740" cy="351053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9423193-BA4F-112E-20C0-0EF7B7E65F9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792" y="1823432"/>
            <a:ext cx="1577298" cy="350510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D9EED9A-91A1-0BD9-5136-CCB3F6B1F09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967" y="1844976"/>
            <a:ext cx="1567604" cy="34835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410200" cy="685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二、</a:t>
            </a:r>
            <a:r>
              <a:rPr kumimoji="0" lang="en-US" altLang="zh-CN" sz="4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zh-CN" altLang="zh-CN" sz="4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用户页面设计</a:t>
            </a:r>
            <a:endParaRPr kumimoji="0" lang="zh-CN" altLang="en-US" sz="4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  <a:ln/>
        </p:spPr>
        <p:txBody>
          <a:bodyPr vert="horz" wrap="square" lIns="91440" tIns="45720" rIns="91440" bIns="45720" anchor="t" anchorCtr="0"/>
          <a:lstStyle/>
          <a:p>
            <a:pPr marL="342900" lvl="1" indent="0">
              <a:buNone/>
            </a:pPr>
            <a:r>
              <a:rPr lang="zh-CN" altLang="zh-CN" sz="2800" dirty="0"/>
              <a:t>用户界面的截图</a:t>
            </a:r>
            <a:r>
              <a:rPr lang="zh-CN" altLang="en-US" sz="2800" dirty="0"/>
              <a:t>二</a:t>
            </a:r>
            <a:r>
              <a:rPr lang="en-US" altLang="zh-CN" sz="2800" dirty="0"/>
              <a:t>——</a:t>
            </a:r>
            <a:r>
              <a:rPr lang="zh-CN" altLang="en-US" sz="2800" dirty="0"/>
              <a:t>回放页面</a:t>
            </a:r>
            <a:endParaRPr lang="en-US" altLang="zh-CN" sz="2800" dirty="0"/>
          </a:p>
          <a:p>
            <a:pPr marL="342900" lvl="1" indent="0">
              <a:buNone/>
            </a:pPr>
            <a:endParaRPr lang="en-US" altLang="zh-CN" sz="2800" dirty="0"/>
          </a:p>
          <a:p>
            <a:pPr marL="342900" lvl="1" indent="0">
              <a:buNone/>
            </a:pPr>
            <a:endParaRPr lang="en-US" altLang="zh-CN" sz="2800" dirty="0"/>
          </a:p>
          <a:p>
            <a:pPr marL="342900" lvl="1" indent="0">
              <a:buNone/>
            </a:pPr>
            <a:endParaRPr lang="en-US" altLang="zh-CN" sz="2800" dirty="0"/>
          </a:p>
          <a:p>
            <a:pPr marL="342900" lvl="1" indent="0">
              <a:buNone/>
            </a:pPr>
            <a:endParaRPr lang="en-US" altLang="zh-CN" sz="2800" dirty="0"/>
          </a:p>
          <a:p>
            <a:pPr marL="342900" lvl="1" indent="0">
              <a:buNone/>
            </a:pPr>
            <a:endParaRPr lang="en-US" altLang="zh-CN" sz="2800" dirty="0"/>
          </a:p>
          <a:p>
            <a:pPr marL="342900" lvl="1" indent="0">
              <a:buNone/>
            </a:pPr>
            <a:endParaRPr lang="en-US" altLang="zh-CN" sz="2800" dirty="0"/>
          </a:p>
          <a:p>
            <a:endParaRPr lang="zh-CN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D744ED-C124-30F6-9B47-8A36DED6E0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4" y="1752644"/>
            <a:ext cx="1813760" cy="403057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BCB481-BDDF-6FDA-0577-A455BD8F25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377" y="1752644"/>
            <a:ext cx="1920672" cy="403057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25E90AA-BBC3-E0D8-BEB0-C0B14B71D1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24" y="1752644"/>
            <a:ext cx="1978146" cy="403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99787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1339850" marR="0" indent="-31623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anose="05000000000000000000" pitchFamily="2" charset="2"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楷体_GB2312" pitchFamily="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1339850" marR="0" indent="-31623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anose="05000000000000000000" pitchFamily="2" charset="2"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楷体_GB2312" pitchFamily="1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289</TotalTime>
  <Words>2611</Words>
  <Application>Microsoft Office PowerPoint</Application>
  <PresentationFormat>全屏显示(4:3)</PresentationFormat>
  <Paragraphs>401</Paragraphs>
  <Slides>28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宋体</vt:lpstr>
      <vt:lpstr>Arial</vt:lpstr>
      <vt:lpstr>Garamond</vt:lpstr>
      <vt:lpstr>Times New Roman</vt:lpstr>
      <vt:lpstr>Wingdings</vt:lpstr>
      <vt:lpstr>Edge</vt:lpstr>
      <vt:lpstr>King of Bots 应用开发介绍</vt:lpstr>
      <vt:lpstr> 一、功能需求说明 </vt:lpstr>
      <vt:lpstr>二、 用户页面设计</vt:lpstr>
      <vt:lpstr>二、 用户页面设计</vt:lpstr>
      <vt:lpstr>二、 用户页面设计</vt:lpstr>
      <vt:lpstr>二、 用户页面设计</vt:lpstr>
      <vt:lpstr>二、 用户页面设计</vt:lpstr>
      <vt:lpstr>二、 用户页面设计</vt:lpstr>
      <vt:lpstr>二、 用户页面设计</vt:lpstr>
      <vt:lpstr>二、 用户页面设计</vt:lpstr>
      <vt:lpstr>二、 用户页面设计</vt:lpstr>
      <vt:lpstr>二、 用户页面设计</vt:lpstr>
      <vt:lpstr>三、数据库设计</vt:lpstr>
      <vt:lpstr>三、数据库设计</vt:lpstr>
      <vt:lpstr>三、数据库设计</vt:lpstr>
      <vt:lpstr>四、程序模块设计</vt:lpstr>
      <vt:lpstr>四、程序模块设计</vt:lpstr>
      <vt:lpstr>五、文件结构与用途</vt:lpstr>
      <vt:lpstr>五、文件结构与用途</vt:lpstr>
      <vt:lpstr>五、文件结构与用途</vt:lpstr>
      <vt:lpstr>五、文件结构与用途</vt:lpstr>
      <vt:lpstr>五、文件结构与用途</vt:lpstr>
      <vt:lpstr>五、文件结构与用途</vt:lpstr>
      <vt:lpstr>五、文件结构与用途</vt:lpstr>
      <vt:lpstr>五、文件结构与用途</vt:lpstr>
      <vt:lpstr>六、创新点及开发时所用与本课程相关技术</vt:lpstr>
      <vt:lpstr>六、创新点及开发时所用与本课程相关技术</vt:lpstr>
      <vt:lpstr>六、创新点及开发时所用与本课程相关技术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qjf-zjut</dc:creator>
  <cp:lastModifiedBy>Feifei Li</cp:lastModifiedBy>
  <cp:revision>1006</cp:revision>
  <dcterms:created xsi:type="dcterms:W3CDTF">2022-05-17T13:57:15Z</dcterms:created>
  <dcterms:modified xsi:type="dcterms:W3CDTF">2024-06-28T03:21:31Z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ICV">
    <vt:lpwstr>7DA90ADE9BD84F55920A809BC598868D_13</vt:lpwstr>
  </property>
  <property fmtid="{D5CDD505-2E9C-101B-9397-08002B2CF9AE}" pid="4" name="KSOProductBuildVer">
    <vt:lpwstr>2052-12.1.0.16929</vt:lpwstr>
  </property>
</Properties>
</file>