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317" r:id="rId3"/>
    <p:sldId id="536" r:id="rId5"/>
    <p:sldId id="1092" r:id="rId6"/>
    <p:sldId id="341" r:id="rId7"/>
    <p:sldId id="549" r:id="rId8"/>
    <p:sldId id="1072" r:id="rId9"/>
    <p:sldId id="1073" r:id="rId10"/>
    <p:sldId id="1074" r:id="rId11"/>
    <p:sldId id="1075" r:id="rId12"/>
    <p:sldId id="1076" r:id="rId13"/>
    <p:sldId id="1077" r:id="rId14"/>
    <p:sldId id="1093" r:id="rId15"/>
    <p:sldId id="1078" r:id="rId16"/>
    <p:sldId id="1094" r:id="rId17"/>
    <p:sldId id="1079" r:id="rId18"/>
    <p:sldId id="1080" r:id="rId19"/>
    <p:sldId id="1081" r:id="rId20"/>
    <p:sldId id="1082" r:id="rId21"/>
    <p:sldId id="1083" r:id="rId22"/>
    <p:sldId id="1084" r:id="rId23"/>
    <p:sldId id="1085" r:id="rId24"/>
    <p:sldId id="1086" r:id="rId25"/>
    <p:sldId id="1087" r:id="rId26"/>
    <p:sldId id="1088" r:id="rId27"/>
    <p:sldId id="1089" r:id="rId28"/>
    <p:sldId id="1090" r:id="rId29"/>
    <p:sldId id="402" r:id="rId30"/>
  </p:sldIdLst>
  <p:sldSz cx="9902825" cy="6858000"/>
  <p:notesSz cx="6797675" cy="9925050"/>
  <p:custDataLst>
    <p:tags r:id="rId36"/>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1" userDrawn="1">
          <p15:clr>
            <a:srgbClr val="A4A3A4"/>
          </p15:clr>
        </p15:guide>
        <p15:guide id="2" pos="33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isweng@qq.com"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4D83"/>
    <a:srgbClr val="622DA3"/>
    <a:srgbClr val="FFCCFF"/>
    <a:srgbClr val="FF5757"/>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70" autoAdjust="0"/>
    <p:restoredTop sz="95340" autoAdjust="0"/>
  </p:normalViewPr>
  <p:slideViewPr>
    <p:cSldViewPr showGuides="1">
      <p:cViewPr varScale="1">
        <p:scale>
          <a:sx n="82" d="100"/>
          <a:sy n="82" d="100"/>
        </p:scale>
        <p:origin x="1152" y="67"/>
      </p:cViewPr>
      <p:guideLst>
        <p:guide orient="horz" pos="2201"/>
        <p:guide pos="3301"/>
      </p:guideLst>
    </p:cSldViewPr>
  </p:slideViewPr>
  <p:notesTextViewPr>
    <p:cViewPr>
      <p:scale>
        <a:sx n="1" d="1"/>
        <a:sy n="1" d="1"/>
      </p:scale>
      <p:origin x="0" y="0"/>
    </p:cViewPr>
  </p:notesTextViewPr>
  <p:sorterViewPr>
    <p:cViewPr>
      <p:scale>
        <a:sx n="151" d="100"/>
        <a:sy n="15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3.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50443" y="0"/>
            <a:ext cx="2945659" cy="497976"/>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427075"/>
            <a:ext cx="2945659" cy="497975"/>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50443" y="9427075"/>
            <a:ext cx="2945659" cy="497975"/>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8E9C2BE1-30B0-4BFF-86E2-B29499CC18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2027" y="744538"/>
            <a:ext cx="5373620"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3"/>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7744F346-9435-41B1-AD1D-461963F20B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15CA27-7180-4F6B-A84E-BE3F55DF18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2788" y="744538"/>
            <a:ext cx="5372100" cy="3721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744F346-9435-41B1-AD1D-461963F20BE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12788" y="744538"/>
            <a:ext cx="5372100" cy="3721100"/>
          </a:xfrm>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771" y="2130428"/>
            <a:ext cx="841806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485541" y="3886200"/>
            <a:ext cx="69325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317" y="4406901"/>
            <a:ext cx="841806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82317" y="2906713"/>
            <a:ext cx="8418060" cy="1500187"/>
          </a:xfrm>
        </p:spPr>
        <p:txBody>
          <a:bodyPr anchor="b"/>
          <a:lstStyle>
            <a:lvl1pPr marL="0" indent="0">
              <a:buNone/>
              <a:defRPr sz="2000">
                <a:solidFill>
                  <a:schemeClr val="tx1">
                    <a:tint val="75000"/>
                  </a:schemeClr>
                </a:solidFill>
              </a:defRPr>
            </a:lvl1pPr>
            <a:lvl2pPr marL="457200" indent="0">
              <a:buNone/>
              <a:defRPr sz="1865">
                <a:solidFill>
                  <a:schemeClr val="tx1">
                    <a:tint val="75000"/>
                  </a:schemeClr>
                </a:solidFill>
              </a:defRPr>
            </a:lvl2pPr>
            <a:lvl3pPr marL="914400" indent="0">
              <a:buNone/>
              <a:defRPr sz="1600">
                <a:solidFill>
                  <a:schemeClr val="tx1">
                    <a:tint val="75000"/>
                  </a:schemeClr>
                </a:solidFill>
              </a:defRPr>
            </a:lvl3pPr>
            <a:lvl4pPr marL="1371600" indent="0">
              <a:buNone/>
              <a:defRPr sz="1465">
                <a:solidFill>
                  <a:schemeClr val="tx1">
                    <a:tint val="75000"/>
                  </a:schemeClr>
                </a:solidFill>
              </a:defRPr>
            </a:lvl4pPr>
            <a:lvl5pPr marL="1828800" indent="0">
              <a:buNone/>
              <a:defRPr sz="1465">
                <a:solidFill>
                  <a:schemeClr val="tx1">
                    <a:tint val="75000"/>
                  </a:schemeClr>
                </a:solidFill>
              </a:defRPr>
            </a:lvl5pPr>
            <a:lvl6pPr marL="2286000" indent="0">
              <a:buNone/>
              <a:defRPr sz="1465">
                <a:solidFill>
                  <a:schemeClr val="tx1">
                    <a:tint val="75000"/>
                  </a:schemeClr>
                </a:solidFill>
              </a:defRPr>
            </a:lvl6pPr>
            <a:lvl7pPr marL="2743200" indent="0">
              <a:buNone/>
              <a:defRPr sz="1465">
                <a:solidFill>
                  <a:schemeClr val="tx1">
                    <a:tint val="75000"/>
                  </a:schemeClr>
                </a:solidFill>
              </a:defRPr>
            </a:lvl7pPr>
            <a:lvl8pPr marL="3200400" indent="0">
              <a:buNone/>
              <a:defRPr sz="1465">
                <a:solidFill>
                  <a:schemeClr val="tx1">
                    <a:tint val="75000"/>
                  </a:schemeClr>
                </a:solidFill>
              </a:defRPr>
            </a:lvl8pPr>
            <a:lvl9pPr marL="3657600" indent="0">
              <a:buNone/>
              <a:defRPr sz="14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9518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034331" y="1200151"/>
            <a:ext cx="4374090" cy="3394075"/>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180" y="274639"/>
            <a:ext cx="891324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535115"/>
            <a:ext cx="4375810"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95180" y="2174875"/>
            <a:ext cx="4375810"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030892" y="1535115"/>
            <a:ext cx="4377529" cy="639763"/>
          </a:xfr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030892" y="2174875"/>
            <a:ext cx="4377529" cy="395128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3AE68D8-C826-458C-B183-20281108C25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C4CAE4-7999-4689-BDF1-74DE61D8389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2" name="矩形 11"/>
          <p:cNvSpPr/>
          <p:nvPr userDrawn="1"/>
        </p:nvSpPr>
        <p:spPr>
          <a:xfrm>
            <a:off x="2929" y="0"/>
            <a:ext cx="9903600" cy="6858000"/>
          </a:xfrm>
          <a:prstGeom prst="rect">
            <a:avLst/>
          </a:prstGeom>
          <a:gradFill flip="none" rotWithShape="1">
            <a:gsLst>
              <a:gs pos="0">
                <a:srgbClr val="FBFBFB"/>
              </a:gs>
              <a:gs pos="79000">
                <a:schemeClr val="bg1">
                  <a:lumMod val="95000"/>
                </a:schemeClr>
              </a:gs>
              <a:gs pos="100000">
                <a:schemeClr val="bg1">
                  <a:lumMod val="8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5704" tIns="27852" rIns="55704" bIns="27852" anchor="ctr"/>
          <a:lstStyle/>
          <a:p>
            <a:pPr algn="ctr" defTabSz="685800" fontAlgn="auto">
              <a:spcBef>
                <a:spcPts val="0"/>
              </a:spcBef>
              <a:spcAft>
                <a:spcPts val="0"/>
              </a:spcAft>
              <a:defRPr/>
            </a:pPr>
            <a:endParaRPr lang="zh-CN" altLang="en-US" sz="1515"/>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180" y="274639"/>
            <a:ext cx="8913240" cy="1143000"/>
          </a:xfrm>
          <a:prstGeom prst="rect">
            <a:avLst/>
          </a:prstGeom>
        </p:spPr>
        <p:txBody>
          <a:bodyPr vert="horz" lIns="68571" tIns="34285" rIns="68571" bIns="3428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95180" y="1600203"/>
            <a:ext cx="8913240" cy="4525963"/>
          </a:xfrm>
          <a:prstGeom prst="rect">
            <a:avLst/>
          </a:prstGeom>
        </p:spPr>
        <p:txBody>
          <a:bodyPr vert="horz" lIns="68571" tIns="34285" rIns="68571" bIns="3428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95180" y="6356351"/>
            <a:ext cx="2310840" cy="365125"/>
          </a:xfrm>
          <a:prstGeom prst="rect">
            <a:avLst/>
          </a:prstGeom>
        </p:spPr>
        <p:txBody>
          <a:bodyPr vert="horz" lIns="68571" tIns="34285" rIns="68571" bIns="34285" rtlCol="0" anchor="ctr"/>
          <a:lstStyle>
            <a:lvl1pPr algn="l">
              <a:defRPr sz="1200">
                <a:solidFill>
                  <a:schemeClr val="tx1">
                    <a:tint val="75000"/>
                  </a:schemeClr>
                </a:solidFill>
              </a:defRPr>
            </a:lvl1pPr>
          </a:lstStyle>
          <a:p>
            <a:fld id="{73AE68D8-C826-458C-B183-20281108C25D}" type="datetimeFigureOut">
              <a:rPr lang="zh-CN" altLang="en-US" smtClean="0"/>
            </a:fld>
            <a:endParaRPr lang="zh-CN" altLang="en-US"/>
          </a:p>
        </p:txBody>
      </p:sp>
      <p:sp>
        <p:nvSpPr>
          <p:cNvPr id="5" name="页脚占位符 4"/>
          <p:cNvSpPr>
            <a:spLocks noGrp="1"/>
          </p:cNvSpPr>
          <p:nvPr>
            <p:ph type="ftr" sz="quarter" idx="3"/>
          </p:nvPr>
        </p:nvSpPr>
        <p:spPr>
          <a:xfrm>
            <a:off x="3383731" y="6356351"/>
            <a:ext cx="3136140" cy="365125"/>
          </a:xfrm>
          <a:prstGeom prst="rect">
            <a:avLst/>
          </a:prstGeom>
        </p:spPr>
        <p:txBody>
          <a:bodyPr vert="horz" lIns="68571" tIns="34285" rIns="68571" bIns="34285"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7580" y="6356351"/>
            <a:ext cx="2310840" cy="365125"/>
          </a:xfrm>
          <a:prstGeom prst="rect">
            <a:avLst/>
          </a:prstGeom>
        </p:spPr>
        <p:txBody>
          <a:bodyPr vert="horz" lIns="68571" tIns="34285" rIns="68571" bIns="34285" rtlCol="0" anchor="ctr"/>
          <a:lstStyle>
            <a:lvl1pPr algn="r">
              <a:defRPr sz="1200">
                <a:solidFill>
                  <a:schemeClr val="tx1">
                    <a:tint val="75000"/>
                  </a:schemeClr>
                </a:solidFill>
              </a:defRPr>
            </a:lvl1pPr>
          </a:lstStyle>
          <a:p>
            <a:fld id="{20C4CAE4-7999-4689-BDF1-74DE61D838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1pPr>
      <a:lvl2pPr marL="743585" indent="-286385" algn="l" defTabSz="914400" rtl="0" eaLnBrk="1" latinLnBrk="0" hangingPunct="1">
        <a:spcBef>
          <a:spcPts val="13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13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1"/>
          <p:cNvSpPr txBox="1"/>
          <p:nvPr/>
        </p:nvSpPr>
        <p:spPr>
          <a:xfrm>
            <a:off x="362170" y="2003284"/>
            <a:ext cx="9502985" cy="1113756"/>
          </a:xfrm>
          <a:prstGeom prst="rect">
            <a:avLst/>
          </a:prstGeom>
        </p:spPr>
        <p:txBody>
          <a:bodyPr vert="horz" lIns="74267" tIns="37133" rIns="74267" bIns="37133" rtlCol="0" anchor="ctr">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zh-CN" altLang="en-US" sz="3600" b="1" dirty="0">
                <a:sym typeface="+mn-ea"/>
              </a:rPr>
              <a:t>第</a:t>
            </a:r>
            <a:r>
              <a:rPr lang="en-US" altLang="zh-CN" sz="3600" b="1" dirty="0">
                <a:sym typeface="+mn-ea"/>
              </a:rPr>
              <a:t>7</a:t>
            </a:r>
            <a:r>
              <a:rPr lang="zh-CN" altLang="en-US" sz="3600" b="1" dirty="0">
                <a:sym typeface="+mn-ea"/>
              </a:rPr>
              <a:t>讲 </a:t>
            </a:r>
            <a:r>
              <a:rPr lang="en-US" altLang="zh-CN" sz="3600" b="1" dirty="0">
                <a:sym typeface="+mn-ea"/>
              </a:rPr>
              <a:t>  </a:t>
            </a:r>
            <a:r>
              <a:rPr lang="zh-CN" altLang="en-US" sz="3600" b="1" dirty="0">
                <a:sym typeface="+mn-ea"/>
              </a:rPr>
              <a:t>软件演化</a:t>
            </a:r>
            <a:endParaRPr lang="zh-CN" altLang="en-US" sz="3600" b="1" dirty="0">
              <a:sym typeface="+mn-ea"/>
            </a:endParaRPr>
          </a:p>
        </p:txBody>
      </p:sp>
      <p:cxnSp>
        <p:nvCxnSpPr>
          <p:cNvPr id="91" name="直接连接符 90"/>
          <p:cNvCxnSpPr/>
          <p:nvPr/>
        </p:nvCxnSpPr>
        <p:spPr>
          <a:xfrm>
            <a:off x="1018047" y="3104571"/>
            <a:ext cx="8191233" cy="0"/>
          </a:xfrm>
          <a:prstGeom prst="line">
            <a:avLst/>
          </a:prstGeom>
          <a:ln w="25400"/>
        </p:spPr>
        <p:style>
          <a:lnRef idx="1">
            <a:schemeClr val="accent3"/>
          </a:lnRef>
          <a:fillRef idx="0">
            <a:schemeClr val="accent3"/>
          </a:fillRef>
          <a:effectRef idx="0">
            <a:schemeClr val="accent3"/>
          </a:effectRef>
          <a:fontRef idx="minor">
            <a:schemeClr val="tx1"/>
          </a:fontRef>
        </p:style>
      </p:cxnSp>
      <p:sp>
        <p:nvSpPr>
          <p:cNvPr id="2" name="矩形 1"/>
          <p:cNvSpPr/>
          <p:nvPr/>
        </p:nvSpPr>
        <p:spPr>
          <a:xfrm>
            <a:off x="0" y="6307455"/>
            <a:ext cx="9904095" cy="5530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3" name="文本框 2"/>
          <p:cNvSpPr txBox="1"/>
          <p:nvPr>
            <p:custDataLst>
              <p:tags r:id="rId2"/>
            </p:custDataLst>
          </p:nvPr>
        </p:nvSpPr>
        <p:spPr>
          <a:xfrm>
            <a:off x="2604135" y="3846195"/>
            <a:ext cx="5011420" cy="460375"/>
          </a:xfrm>
          <a:prstGeom prst="rect">
            <a:avLst/>
          </a:prstGeom>
          <a:noFill/>
        </p:spPr>
        <p:txBody>
          <a:bodyPr wrap="square" rtlCol="0">
            <a:spAutoFit/>
          </a:bodyPr>
          <a:p>
            <a:pPr algn="ctr"/>
            <a:r>
              <a:rPr lang="zh-CN" altLang="en-US" sz="2400" b="1" dirty="0">
                <a:latin typeface="仿宋" panose="02010609060101010101" pitchFamily="49" charset="-122"/>
                <a:ea typeface="仿宋" panose="02010609060101010101" pitchFamily="49" charset="-122"/>
                <a:cs typeface="仿宋" panose="02010609060101010101" pitchFamily="49" charset="-122"/>
              </a:rPr>
              <a:t>第</a:t>
            </a:r>
            <a:r>
              <a:rPr lang="en-US" altLang="zh-CN" sz="2400" b="1" dirty="0">
                <a:latin typeface="仿宋" panose="02010609060101010101" pitchFamily="49" charset="-122"/>
                <a:ea typeface="仿宋" panose="02010609060101010101" pitchFamily="49" charset="-122"/>
                <a:cs typeface="仿宋" panose="02010609060101010101" pitchFamily="49" charset="-122"/>
              </a:rPr>
              <a:t>8</a:t>
            </a:r>
            <a:r>
              <a:rPr lang="zh-CN" altLang="en-US" sz="2400" b="1" dirty="0">
                <a:latin typeface="仿宋" panose="02010609060101010101" pitchFamily="49" charset="-122"/>
                <a:ea typeface="仿宋" panose="02010609060101010101" pitchFamily="49" charset="-122"/>
                <a:cs typeface="仿宋" panose="02010609060101010101" pitchFamily="49" charset="-122"/>
              </a:rPr>
              <a:t>章 软件维护与</a:t>
            </a:r>
            <a:r>
              <a:rPr lang="zh-CN" altLang="en-US" sz="2400" b="1" dirty="0">
                <a:latin typeface="仿宋" panose="02010609060101010101" pitchFamily="49" charset="-122"/>
                <a:ea typeface="仿宋" panose="02010609060101010101" pitchFamily="49" charset="-122"/>
                <a:cs typeface="仿宋" panose="02010609060101010101" pitchFamily="49" charset="-122"/>
              </a:rPr>
              <a:t>演化</a:t>
            </a:r>
            <a:endParaRPr lang="zh-CN" altLang="en-US" sz="2400" b="1" dirty="0">
              <a:latin typeface="仿宋" panose="02010609060101010101" pitchFamily="49" charset="-122"/>
              <a:ea typeface="仿宋" panose="02010609060101010101" pitchFamily="49" charset="-122"/>
              <a:cs typeface="仿宋"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10" name="TextBox 7"/>
          <p:cNvSpPr txBox="1">
            <a:spLocks noChangeArrowheads="1"/>
          </p:cNvSpPr>
          <p:nvPr/>
        </p:nvSpPr>
        <p:spPr bwMode="auto">
          <a:xfrm>
            <a:off x="306817" y="976814"/>
            <a:ext cx="3689024"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1.3</a:t>
            </a:r>
            <a:r>
              <a:rPr lang="zh-CN" altLang="en-US" sz="2800" dirty="0">
                <a:latin typeface="+mj-ea"/>
                <a:ea typeface="+mj-ea"/>
              </a:rPr>
              <a:t> 软件维护流程</a:t>
            </a:r>
            <a:endParaRPr lang="zh-CN" altLang="zh-CN" sz="2800" dirty="0">
              <a:latin typeface="+mj-ea"/>
              <a:ea typeface="+mj-ea"/>
            </a:endParaRPr>
          </a:p>
        </p:txBody>
      </p:sp>
      <p:pic>
        <p:nvPicPr>
          <p:cNvPr id="11" name="图片 10"/>
          <p:cNvPicPr/>
          <p:nvPr/>
        </p:nvPicPr>
        <p:blipFill>
          <a:blip r:embed="rId2"/>
          <a:stretch>
            <a:fillRect/>
          </a:stretch>
        </p:blipFill>
        <p:spPr>
          <a:xfrm>
            <a:off x="523875" y="1817370"/>
            <a:ext cx="9215755" cy="3624580"/>
          </a:xfrm>
          <a:prstGeom prst="rect">
            <a:avLst/>
          </a:prstGeom>
          <a:noFill/>
          <a:ln>
            <a:noFill/>
          </a:ln>
        </p:spPr>
      </p:pic>
      <p:sp>
        <p:nvSpPr>
          <p:cNvPr id="12" name="矩形 11"/>
          <p:cNvSpPr/>
          <p:nvPr/>
        </p:nvSpPr>
        <p:spPr>
          <a:xfrm>
            <a:off x="3669178" y="5757384"/>
            <a:ext cx="2659702" cy="369332"/>
          </a:xfrm>
          <a:prstGeom prst="rect">
            <a:avLst/>
          </a:prstGeom>
        </p:spPr>
        <p:txBody>
          <a:bodyPr wrap="none">
            <a:spAutoFit/>
          </a:bodyPr>
          <a:lstStyle/>
          <a:p>
            <a:r>
              <a:rPr lang="zh-CN" altLang="en-US" sz="1800" dirty="0"/>
              <a:t>图</a:t>
            </a:r>
            <a:r>
              <a:rPr lang="en-US" altLang="zh-CN" sz="1800" dirty="0"/>
              <a:t>8-2 </a:t>
            </a:r>
            <a:r>
              <a:rPr lang="zh-CN" altLang="en-US" sz="1800" dirty="0"/>
              <a:t>软件维护基本流程</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29722" y="953653"/>
            <a:ext cx="8960353"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通常软件维护执行以下步骤：</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）提交维护申请。</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）选择符合申请的维护类型。</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）分析修改的内容及必要性，确认修改后对原有系统的影响程度。</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4</a:t>
            </a:r>
            <a:r>
              <a:rPr lang="zh-CN" altLang="en-US" sz="2400" dirty="0">
                <a:latin typeface="+mj-ea"/>
                <a:ea typeface="+mj-ea"/>
              </a:rPr>
              <a:t>）审核同意或否决维护申请。</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5</a:t>
            </a:r>
            <a:r>
              <a:rPr lang="zh-CN" altLang="en-US" sz="2400" dirty="0">
                <a:latin typeface="+mj-ea"/>
                <a:ea typeface="+mj-ea"/>
              </a:rPr>
              <a:t>）为每个提交的维护申请排优先级，并且安排工作进度及人员。</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6</a:t>
            </a:r>
            <a:r>
              <a:rPr lang="zh-CN" altLang="en-US" sz="2400" dirty="0">
                <a:latin typeface="+mj-ea"/>
                <a:ea typeface="+mj-ea"/>
              </a:rPr>
              <a:t>）修改代码，记录所修改的内容并评审，保证程序运行正常。</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29722" y="1168918"/>
            <a:ext cx="8960353"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7</a:t>
            </a:r>
            <a:r>
              <a:rPr lang="zh-CN" altLang="en-US" sz="2400" dirty="0">
                <a:latin typeface="+mj-ea"/>
                <a:ea typeface="+mj-ea"/>
              </a:rPr>
              <a:t>）评审编码情况，详细填写维护工作记录表。</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8</a:t>
            </a:r>
            <a:r>
              <a:rPr lang="zh-CN" altLang="en-US" sz="2400" dirty="0">
                <a:latin typeface="+mj-ea"/>
                <a:ea typeface="+mj-ea"/>
              </a:rPr>
              <a:t>）不仅测试所修改的部分，还要对其他部分进行全面测试，确认是否对其他部分有影响。</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9</a:t>
            </a:r>
            <a:r>
              <a:rPr lang="zh-CN" altLang="en-US" sz="2400" dirty="0">
                <a:latin typeface="+mj-ea"/>
                <a:ea typeface="+mj-ea"/>
              </a:rPr>
              <a:t>）必须保持程序与文档的一致性，应实时更新相关文档。</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10</a:t>
            </a:r>
            <a:r>
              <a:rPr lang="zh-CN" altLang="en-US" sz="2400" dirty="0">
                <a:latin typeface="+mj-ea"/>
                <a:ea typeface="+mj-ea"/>
              </a:rPr>
              <a:t>）软件版本发布，确保发布后的程序可在系统程序中安全运行。</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11</a:t>
            </a:r>
            <a:r>
              <a:rPr lang="zh-CN" altLang="en-US" sz="2400" dirty="0">
                <a:latin typeface="+mj-ea"/>
                <a:ea typeface="+mj-ea"/>
              </a:rPr>
              <a:t>）每日查看数据库备份情况，并定期完成数据清理。</a:t>
            </a:r>
            <a:endParaRPr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662363" y="1818723"/>
            <a:ext cx="8960353"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）软件维护的困难</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en-US" altLang="zh-CN" sz="2400" dirty="0">
                <a:latin typeface="+mj-ea"/>
                <a:ea typeface="+mj-ea"/>
              </a:rPr>
              <a:t>         </a:t>
            </a:r>
            <a:r>
              <a:rPr lang="zh-CN" altLang="en-US" sz="2400" dirty="0">
                <a:latin typeface="+mj-ea"/>
                <a:ea typeface="+mj-ea"/>
              </a:rPr>
              <a:t>①文档缺失、不充分或过期</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②软件升级频繁</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③软件维护人员变动</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④未严格遵守软件开发标准</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2400" dirty="0">
              <a:latin typeface="+mj-ea"/>
              <a:ea typeface="+mj-ea"/>
            </a:endParaRPr>
          </a:p>
        </p:txBody>
      </p:sp>
      <p:sp>
        <p:nvSpPr>
          <p:cNvPr id="10" name="TextBox 7"/>
          <p:cNvSpPr txBox="1">
            <a:spLocks noChangeArrowheads="1"/>
          </p:cNvSpPr>
          <p:nvPr/>
        </p:nvSpPr>
        <p:spPr bwMode="auto">
          <a:xfrm>
            <a:off x="299616" y="834164"/>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1.4 </a:t>
            </a:r>
            <a:r>
              <a:rPr lang="zh-CN" altLang="en-US" sz="2800" dirty="0">
                <a:latin typeface="+mj-ea"/>
                <a:ea typeface="+mj-ea"/>
              </a:rPr>
              <a:t>软件维护的困难及对应策略</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90608" y="1818723"/>
            <a:ext cx="8960353"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）提高软件可维护性的途径</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①可理解的系统结构设计</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②标准化的程序设计语言</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③结构化的文档</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④有效的软件维护管理</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⑤明确软件质量目标及优先级</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⑥明确的质量保证审查</a:t>
            </a:r>
            <a:endParaRPr lang="zh-CN" altLang="en-US" sz="2400" dirty="0">
              <a:latin typeface="+mj-ea"/>
              <a:ea typeface="+mj-ea"/>
            </a:endParaRPr>
          </a:p>
        </p:txBody>
      </p:sp>
      <p:sp>
        <p:nvSpPr>
          <p:cNvPr id="10" name="TextBox 7"/>
          <p:cNvSpPr txBox="1">
            <a:spLocks noChangeArrowheads="1"/>
          </p:cNvSpPr>
          <p:nvPr/>
        </p:nvSpPr>
        <p:spPr bwMode="auto">
          <a:xfrm>
            <a:off x="299616" y="834164"/>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1.4 </a:t>
            </a:r>
            <a:r>
              <a:rPr lang="zh-CN" altLang="en-US" sz="2800" dirty="0">
                <a:latin typeface="+mj-ea"/>
                <a:ea typeface="+mj-ea"/>
              </a:rPr>
              <a:t>软件维护的困难及对应策略</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软件部署</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399415" y="1600835"/>
            <a:ext cx="9120505"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       软件部署是一个复杂过程，包括从开发者发放产品，到应用者在他们的计算机上实际安装并维护应用的所有活动。</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1000" dirty="0">
              <a:latin typeface="+mj-ea"/>
              <a:ea typeface="+mj-ea"/>
            </a:endParaRPr>
          </a:p>
          <a:p>
            <a:pPr marL="0" indent="457200" defTabSz="914400" eaLnBrk="1" fontAlgn="base" hangingPunct="1">
              <a:lnSpc>
                <a:spcPct val="150000"/>
              </a:lnSpc>
              <a:spcBef>
                <a:spcPct val="0"/>
              </a:spcBef>
              <a:spcAft>
                <a:spcPct val="0"/>
              </a:spcAft>
              <a:buSzPct val="70000"/>
              <a:defRPr/>
            </a:pPr>
            <a:r>
              <a:rPr lang="zh-CN" altLang="en-US" sz="2000" dirty="0">
                <a:latin typeface="+mj-ea"/>
                <a:ea typeface="+mj-ea"/>
              </a:rPr>
              <a:t>这些活动包括</a:t>
            </a:r>
            <a:r>
              <a:rPr lang="zh-CN" altLang="en-US" sz="2000" dirty="0">
                <a:solidFill>
                  <a:srgbClr val="FF0000"/>
                </a:solidFill>
                <a:latin typeface="+mj-ea"/>
                <a:ea typeface="+mj-ea"/>
              </a:rPr>
              <a:t>开发者的软件打包，企业及用户对软件的安装、配置、测试、集成和更新等</a:t>
            </a:r>
            <a:r>
              <a:rPr lang="zh-CN" altLang="en-US" sz="2000" dirty="0">
                <a:latin typeface="+mj-ea"/>
                <a:ea typeface="+mj-ea"/>
              </a:rPr>
              <a:t>。软件部署工具可以帮助软件开发团队更好地编写代码、进行测试、让软件在其环境中运行并定期更新。一个好的软件部署工具可以帮助开发团队简化他们的工作流程，优化效率以交付质量最高的软件。</a:t>
            </a:r>
            <a:endParaRPr lang="zh-CN" altLang="en-US" sz="2000" dirty="0">
              <a:latin typeface="+mj-ea"/>
              <a:ea typeface="+mj-ea"/>
            </a:endParaRPr>
          </a:p>
          <a:p>
            <a:pPr marL="0" indent="457200" defTabSz="914400" eaLnBrk="1" fontAlgn="base" hangingPunct="1">
              <a:lnSpc>
                <a:spcPct val="150000"/>
              </a:lnSpc>
              <a:spcBef>
                <a:spcPct val="0"/>
              </a:spcBef>
              <a:spcAft>
                <a:spcPct val="0"/>
              </a:spcAft>
              <a:buSzPct val="70000"/>
              <a:defRPr/>
            </a:pPr>
            <a:endParaRPr lang="zh-CN" altLang="en-US" sz="1000" dirty="0">
              <a:latin typeface="+mj-ea"/>
              <a:ea typeface="+mj-ea"/>
            </a:endParaRPr>
          </a:p>
          <a:p>
            <a:pPr marL="0" indent="457200" defTabSz="914400" eaLnBrk="1" fontAlgn="base" hangingPunct="1">
              <a:lnSpc>
                <a:spcPct val="150000"/>
              </a:lnSpc>
              <a:spcBef>
                <a:spcPct val="0"/>
              </a:spcBef>
              <a:spcAft>
                <a:spcPct val="0"/>
              </a:spcAft>
              <a:buSzPct val="70000"/>
              <a:defRPr/>
            </a:pPr>
            <a:r>
              <a:rPr lang="zh-CN" altLang="en-US" sz="2000" dirty="0">
                <a:latin typeface="+mj-ea"/>
                <a:ea typeface="+mj-ea"/>
              </a:rPr>
              <a:t>比较常用的工具包括：</a:t>
            </a:r>
            <a:r>
              <a:rPr lang="en-US" altLang="zh-CN" sz="2000" dirty="0">
                <a:latin typeface="+mj-ea"/>
                <a:ea typeface="+mj-ea"/>
              </a:rPr>
              <a:t>Docker</a:t>
            </a:r>
            <a:r>
              <a:rPr lang="zh-CN" altLang="en-US" sz="2000" dirty="0">
                <a:latin typeface="+mj-ea"/>
                <a:ea typeface="+mj-ea"/>
              </a:rPr>
              <a:t>、</a:t>
            </a:r>
            <a:r>
              <a:rPr lang="en-US" altLang="zh-CN" sz="2000" dirty="0">
                <a:latin typeface="+mj-ea"/>
                <a:ea typeface="+mj-ea"/>
              </a:rPr>
              <a:t>Terraform</a:t>
            </a:r>
            <a:r>
              <a:rPr lang="zh-CN" altLang="en-US" sz="2000" dirty="0">
                <a:latin typeface="+mj-ea"/>
                <a:ea typeface="+mj-ea"/>
              </a:rPr>
              <a:t>、</a:t>
            </a:r>
            <a:r>
              <a:rPr lang="en-US" altLang="zh-CN" sz="2000" dirty="0">
                <a:latin typeface="+mj-ea"/>
                <a:ea typeface="+mj-ea"/>
              </a:rPr>
              <a:t>Ansible</a:t>
            </a:r>
            <a:r>
              <a:rPr lang="zh-CN" altLang="en-US" sz="2000" dirty="0">
                <a:latin typeface="+mj-ea"/>
                <a:ea typeface="+mj-ea"/>
              </a:rPr>
              <a:t>、</a:t>
            </a:r>
            <a:r>
              <a:rPr lang="en-US" altLang="zh-CN" sz="2000" dirty="0">
                <a:latin typeface="+mj-ea"/>
                <a:ea typeface="+mj-ea"/>
              </a:rPr>
              <a:t>Packer</a:t>
            </a:r>
            <a:r>
              <a:rPr lang="zh-CN" altLang="en-US" sz="2000" dirty="0">
                <a:latin typeface="+mj-ea"/>
                <a:ea typeface="+mj-ea"/>
              </a:rPr>
              <a:t>、</a:t>
            </a:r>
            <a:r>
              <a:rPr lang="en-US" altLang="zh-CN" sz="2000" dirty="0">
                <a:latin typeface="+mj-ea"/>
                <a:ea typeface="+mj-ea"/>
              </a:rPr>
              <a:t>Kubernetes</a:t>
            </a:r>
            <a:r>
              <a:rPr lang="zh-CN" altLang="en-US" sz="2000" dirty="0">
                <a:latin typeface="+mj-ea"/>
                <a:ea typeface="+mj-ea"/>
              </a:rPr>
              <a:t>等。</a:t>
            </a:r>
            <a:endParaRPr lang="en-US" altLang="zh-CN" sz="2000" dirty="0">
              <a:latin typeface="+mj-ea"/>
              <a:ea typeface="+mj-ea"/>
            </a:endParaRPr>
          </a:p>
        </p:txBody>
      </p:sp>
      <p:sp>
        <p:nvSpPr>
          <p:cNvPr id="10" name="TextBox 7"/>
          <p:cNvSpPr txBox="1">
            <a:spLocks noChangeArrowheads="1"/>
          </p:cNvSpPr>
          <p:nvPr/>
        </p:nvSpPr>
        <p:spPr bwMode="auto">
          <a:xfrm>
            <a:off x="290692" y="866762"/>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2.1 </a:t>
            </a:r>
            <a:r>
              <a:rPr lang="zh-CN" altLang="en-US" sz="2800" dirty="0">
                <a:latin typeface="+mj-ea"/>
                <a:ea typeface="+mj-ea"/>
              </a:rPr>
              <a:t>软件部署的概念</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软件部署</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06383" y="2057700"/>
            <a:ext cx="8960353"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en-US" altLang="zh-CN" sz="2400" dirty="0">
                <a:latin typeface="+mj-ea"/>
                <a:ea typeface="+mj-ea"/>
              </a:rPr>
              <a:t>       Docker </a:t>
            </a:r>
            <a:r>
              <a:rPr lang="zh-CN" altLang="en-US" sz="2400" dirty="0">
                <a:latin typeface="+mj-ea"/>
                <a:ea typeface="+mj-ea"/>
              </a:rPr>
              <a:t>是近年来较为流行的软件部署工具之一，它是一个开源的应用容器引擎，基于 </a:t>
            </a:r>
            <a:r>
              <a:rPr lang="en-US" altLang="zh-CN" sz="2400" dirty="0">
                <a:latin typeface="+mj-ea"/>
                <a:ea typeface="+mj-ea"/>
              </a:rPr>
              <a:t>Go </a:t>
            </a:r>
            <a:r>
              <a:rPr lang="zh-CN" altLang="en-US" sz="2400" dirty="0">
                <a:latin typeface="+mj-ea"/>
                <a:ea typeface="+mj-ea"/>
              </a:rPr>
              <a:t>语言并遵从</a:t>
            </a:r>
            <a:r>
              <a:rPr lang="en-US" altLang="zh-CN" sz="2400" dirty="0">
                <a:latin typeface="+mj-ea"/>
                <a:ea typeface="+mj-ea"/>
              </a:rPr>
              <a:t>Apache 2.0</a:t>
            </a:r>
            <a:r>
              <a:rPr lang="zh-CN" altLang="en-US" sz="2400" dirty="0">
                <a:latin typeface="+mj-ea"/>
                <a:ea typeface="+mj-ea"/>
              </a:rPr>
              <a:t>协议开源。</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2400" dirty="0">
              <a:latin typeface="+mj-ea"/>
              <a:ea typeface="+mj-ea"/>
            </a:endParaRPr>
          </a:p>
          <a:p>
            <a:pPr marL="0" indent="457200" defTabSz="914400" eaLnBrk="1" fontAlgn="base" hangingPunct="1">
              <a:lnSpc>
                <a:spcPct val="150000"/>
              </a:lnSpc>
              <a:spcBef>
                <a:spcPct val="0"/>
              </a:spcBef>
              <a:spcAft>
                <a:spcPct val="0"/>
              </a:spcAft>
              <a:buSzPct val="70000"/>
              <a:defRPr/>
            </a:pPr>
            <a:r>
              <a:rPr lang="en-US" altLang="zh-CN" sz="2400" dirty="0">
                <a:latin typeface="+mj-ea"/>
                <a:ea typeface="+mj-ea"/>
              </a:rPr>
              <a:t>Docker </a:t>
            </a:r>
            <a:r>
              <a:rPr lang="zh-CN" altLang="en-US" sz="2400" dirty="0">
                <a:latin typeface="+mj-ea"/>
                <a:ea typeface="+mj-ea"/>
              </a:rPr>
              <a:t>可以让开发者打包他们的应用以及依赖包到一个轻量级、可移植的容器中，然后发布到任何流行的 </a:t>
            </a:r>
            <a:r>
              <a:rPr lang="en-US" altLang="zh-CN" sz="2400" dirty="0">
                <a:latin typeface="+mj-ea"/>
                <a:ea typeface="+mj-ea"/>
              </a:rPr>
              <a:t>Linux </a:t>
            </a:r>
            <a:r>
              <a:rPr lang="zh-CN" altLang="en-US" sz="2400" dirty="0">
                <a:latin typeface="+mj-ea"/>
                <a:ea typeface="+mj-ea"/>
              </a:rPr>
              <a:t>机器上，也可以实现虚拟化。其中容器完全使用沙箱机制，相互之间不会有任何接口，且容器性能开销极低。</a:t>
            </a:r>
            <a:endParaRPr lang="zh-CN" altLang="en-US" sz="2400" dirty="0">
              <a:latin typeface="+mj-ea"/>
              <a:ea typeface="+mj-ea"/>
            </a:endParaRPr>
          </a:p>
        </p:txBody>
      </p:sp>
      <p:sp>
        <p:nvSpPr>
          <p:cNvPr id="10" name="TextBox 7"/>
          <p:cNvSpPr txBox="1">
            <a:spLocks noChangeArrowheads="1"/>
          </p:cNvSpPr>
          <p:nvPr/>
        </p:nvSpPr>
        <p:spPr bwMode="auto">
          <a:xfrm>
            <a:off x="290692" y="1112033"/>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2.2 </a:t>
            </a:r>
            <a:r>
              <a:rPr lang="zh-CN" altLang="en-US" sz="2800" dirty="0">
                <a:latin typeface="+mj-ea"/>
                <a:ea typeface="+mj-ea"/>
              </a:rPr>
              <a:t>软件部署工具</a:t>
            </a:r>
            <a:r>
              <a:rPr lang="en-US" altLang="zh-CN" sz="2800" dirty="0">
                <a:latin typeface="+mj-ea"/>
                <a:ea typeface="+mj-ea"/>
              </a:rPr>
              <a:t>Docker</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软件部署</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471235" y="830870"/>
            <a:ext cx="8960353"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1</a:t>
            </a:r>
            <a:r>
              <a:rPr lang="zh-CN" altLang="en-US" sz="2000" dirty="0">
                <a:latin typeface="+mj-ea"/>
                <a:ea typeface="+mj-ea"/>
              </a:rPr>
              <a:t>）</a:t>
            </a:r>
            <a:r>
              <a:rPr lang="en-US" altLang="zh-CN" sz="2000" dirty="0">
                <a:latin typeface="+mj-ea"/>
                <a:ea typeface="+mj-ea"/>
              </a:rPr>
              <a:t>Docker</a:t>
            </a:r>
            <a:r>
              <a:rPr lang="zh-CN" altLang="en-US" sz="2000" dirty="0">
                <a:latin typeface="+mj-ea"/>
                <a:ea typeface="+mj-ea"/>
              </a:rPr>
              <a:t>架构</a:t>
            </a:r>
            <a:endParaRPr lang="en-US" altLang="zh-CN" sz="2000" dirty="0">
              <a:latin typeface="+mj-ea"/>
              <a:ea typeface="+mj-ea"/>
            </a:endParaRPr>
          </a:p>
        </p:txBody>
      </p:sp>
      <p:pic>
        <p:nvPicPr>
          <p:cNvPr id="11" name="图片 10"/>
          <p:cNvPicPr/>
          <p:nvPr/>
        </p:nvPicPr>
        <p:blipFill>
          <a:blip r:embed="rId2"/>
          <a:stretch>
            <a:fillRect/>
          </a:stretch>
        </p:blipFill>
        <p:spPr>
          <a:xfrm>
            <a:off x="697632" y="1472317"/>
            <a:ext cx="8201278" cy="4752528"/>
          </a:xfrm>
          <a:prstGeom prst="rect">
            <a:avLst/>
          </a:prstGeom>
          <a:noFill/>
          <a:ln>
            <a:noFill/>
          </a:ln>
        </p:spPr>
      </p:pic>
      <p:sp>
        <p:nvSpPr>
          <p:cNvPr id="12" name="矩形 11"/>
          <p:cNvSpPr/>
          <p:nvPr/>
        </p:nvSpPr>
        <p:spPr>
          <a:xfrm>
            <a:off x="3795432" y="6240505"/>
            <a:ext cx="2005677" cy="369332"/>
          </a:xfrm>
          <a:prstGeom prst="rect">
            <a:avLst/>
          </a:prstGeom>
        </p:spPr>
        <p:txBody>
          <a:bodyPr wrap="none">
            <a:spAutoFit/>
          </a:bodyPr>
          <a:lstStyle/>
          <a:p>
            <a:r>
              <a:rPr lang="zh-CN" altLang="en-US" sz="1800" dirty="0"/>
              <a:t>图</a:t>
            </a:r>
            <a:r>
              <a:rPr lang="en-US" altLang="zh-CN" sz="1800" dirty="0"/>
              <a:t>8-3 Docker</a:t>
            </a:r>
            <a:r>
              <a:rPr lang="zh-CN" altLang="en-US" sz="1800" dirty="0"/>
              <a:t>架构</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软件部署</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graphicFrame>
        <p:nvGraphicFramePr>
          <p:cNvPr id="2" name="表格 1"/>
          <p:cNvGraphicFramePr>
            <a:graphicFrameLocks noGrp="1"/>
          </p:cNvGraphicFramePr>
          <p:nvPr/>
        </p:nvGraphicFramePr>
        <p:xfrm>
          <a:off x="393245" y="1355736"/>
          <a:ext cx="9116334" cy="4903470"/>
        </p:xfrm>
        <a:graphic>
          <a:graphicData uri="http://schemas.openxmlformats.org/drawingml/2006/table">
            <a:tbl>
              <a:tblPr firstRow="1" bandRow="1">
                <a:tableStyleId>{5C22544A-7EE6-4342-B048-85BDC9FD1C3A}</a:tableStyleId>
              </a:tblPr>
              <a:tblGrid>
                <a:gridCol w="4558167"/>
                <a:gridCol w="4558167"/>
              </a:tblGrid>
              <a:tr h="370840">
                <a:tc>
                  <a:txBody>
                    <a:bodyPr/>
                    <a:lstStyle/>
                    <a:p>
                      <a:r>
                        <a:rPr lang="en-US" altLang="zh-CN" dirty="0"/>
                        <a:t>Docker </a:t>
                      </a:r>
                      <a:r>
                        <a:rPr lang="zh-CN" altLang="en-US" dirty="0"/>
                        <a:t>镜像（</a:t>
                      </a:r>
                      <a:r>
                        <a:rPr lang="en-US" altLang="zh-CN" dirty="0"/>
                        <a:t>Images</a:t>
                      </a:r>
                      <a:r>
                        <a:rPr lang="zh-CN" altLang="en-US" dirty="0"/>
                        <a:t>）</a:t>
                      </a:r>
                      <a:endParaRPr lang="zh-CN" altLang="en-US" dirty="0"/>
                    </a:p>
                  </a:txBody>
                  <a:tcPr/>
                </a:tc>
                <a:tc>
                  <a:txBody>
                    <a:bodyPr/>
                    <a:lstStyle/>
                    <a:p>
                      <a:r>
                        <a:rPr lang="en-US" altLang="zh-CN" dirty="0"/>
                        <a:t>Docker </a:t>
                      </a:r>
                      <a:r>
                        <a:rPr lang="zh-CN" altLang="en-US" dirty="0"/>
                        <a:t>镜像是用于创建 </a:t>
                      </a:r>
                      <a:r>
                        <a:rPr lang="en-US" altLang="zh-CN" dirty="0"/>
                        <a:t>Docker </a:t>
                      </a:r>
                      <a:r>
                        <a:rPr lang="zh-CN" altLang="en-US" dirty="0"/>
                        <a:t>容器的模板。</a:t>
                      </a:r>
                      <a:endParaRPr lang="zh-CN" altLang="en-US" dirty="0"/>
                    </a:p>
                  </a:txBody>
                  <a:tcPr/>
                </a:tc>
              </a:tr>
              <a:tr h="370840">
                <a:tc>
                  <a:txBody>
                    <a:bodyPr/>
                    <a:lstStyle/>
                    <a:p>
                      <a:r>
                        <a:rPr lang="en-US" altLang="zh-CN" dirty="0"/>
                        <a:t>Docker </a:t>
                      </a:r>
                      <a:r>
                        <a:rPr lang="zh-CN" altLang="en-US" dirty="0"/>
                        <a:t>容器（</a:t>
                      </a:r>
                      <a:r>
                        <a:rPr lang="en-US" altLang="zh-CN" dirty="0"/>
                        <a:t>Container</a:t>
                      </a:r>
                      <a:r>
                        <a:rPr lang="zh-CN" altLang="en-US" dirty="0"/>
                        <a:t>）</a:t>
                      </a:r>
                      <a:endParaRPr lang="zh-CN" altLang="en-US" dirty="0"/>
                    </a:p>
                  </a:txBody>
                  <a:tcPr/>
                </a:tc>
                <a:tc>
                  <a:txBody>
                    <a:bodyPr/>
                    <a:lstStyle/>
                    <a:p>
                      <a:r>
                        <a:rPr lang="zh-CN" altLang="en-US" dirty="0"/>
                        <a:t>容器是独立运行的一个或一组应用。</a:t>
                      </a:r>
                      <a:endParaRPr lang="zh-CN" altLang="en-US" dirty="0"/>
                    </a:p>
                  </a:txBody>
                  <a:tcPr/>
                </a:tc>
              </a:tr>
              <a:tr h="370840">
                <a:tc>
                  <a:txBody>
                    <a:bodyPr/>
                    <a:lstStyle/>
                    <a:p>
                      <a:r>
                        <a:rPr lang="en-US" altLang="zh-CN" dirty="0"/>
                        <a:t>Docker </a:t>
                      </a:r>
                      <a:r>
                        <a:rPr lang="zh-CN" altLang="en-US" dirty="0"/>
                        <a:t>客户端（</a:t>
                      </a:r>
                      <a:r>
                        <a:rPr lang="en-US" altLang="zh-CN" dirty="0"/>
                        <a:t>Client</a:t>
                      </a:r>
                      <a:r>
                        <a:rPr lang="zh-CN" altLang="en-US" dirty="0"/>
                        <a:t>）</a:t>
                      </a:r>
                      <a:endParaRPr lang="zh-CN" altLang="en-US" dirty="0"/>
                    </a:p>
                  </a:txBody>
                  <a:tcPr/>
                </a:tc>
                <a:tc>
                  <a:txBody>
                    <a:bodyPr/>
                    <a:lstStyle/>
                    <a:p>
                      <a:r>
                        <a:rPr lang="en-US" altLang="zh-CN" dirty="0"/>
                        <a:t>Docker </a:t>
                      </a:r>
                      <a:r>
                        <a:rPr lang="zh-CN" altLang="en-US" dirty="0"/>
                        <a:t>客户端通过命令行或者其他工具使用 </a:t>
                      </a:r>
                      <a:r>
                        <a:rPr lang="en-US" altLang="zh-CN" dirty="0"/>
                        <a:t>Docker API  </a:t>
                      </a:r>
                      <a:r>
                        <a:rPr lang="zh-CN" altLang="en-US" dirty="0"/>
                        <a:t>与 </a:t>
                      </a:r>
                      <a:r>
                        <a:rPr lang="en-US" altLang="zh-CN" dirty="0"/>
                        <a:t>Docker </a:t>
                      </a:r>
                      <a:r>
                        <a:rPr lang="zh-CN" altLang="en-US" dirty="0"/>
                        <a:t>的守护进程通信。</a:t>
                      </a:r>
                      <a:endParaRPr lang="zh-CN" altLang="en-US" dirty="0"/>
                    </a:p>
                  </a:txBody>
                  <a:tcPr/>
                </a:tc>
              </a:tr>
              <a:tr h="370840">
                <a:tc>
                  <a:txBody>
                    <a:bodyPr/>
                    <a:lstStyle/>
                    <a:p>
                      <a:r>
                        <a:rPr lang="en-US" altLang="zh-CN" dirty="0"/>
                        <a:t>Docker </a:t>
                      </a:r>
                      <a:r>
                        <a:rPr lang="zh-CN" altLang="en-US" dirty="0"/>
                        <a:t>主机（</a:t>
                      </a:r>
                      <a:r>
                        <a:rPr lang="en-US" altLang="zh-CN" dirty="0"/>
                        <a:t>Host</a:t>
                      </a:r>
                      <a:r>
                        <a:rPr lang="zh-CN" altLang="en-US" dirty="0"/>
                        <a:t>）</a:t>
                      </a:r>
                      <a:endParaRPr lang="zh-CN" altLang="en-US" dirty="0"/>
                    </a:p>
                  </a:txBody>
                  <a:tcPr/>
                </a:tc>
                <a:tc>
                  <a:txBody>
                    <a:bodyPr/>
                    <a:lstStyle/>
                    <a:p>
                      <a:r>
                        <a:rPr lang="zh-CN" altLang="en-US" dirty="0"/>
                        <a:t>一个物理或者虚拟的机器用于执行 </a:t>
                      </a:r>
                      <a:r>
                        <a:rPr lang="en-US" altLang="zh-CN" dirty="0"/>
                        <a:t>Docker </a:t>
                      </a:r>
                      <a:r>
                        <a:rPr lang="zh-CN" altLang="en-US" dirty="0"/>
                        <a:t>守护进程和容器。</a:t>
                      </a:r>
                      <a:endParaRPr lang="zh-CN" altLang="en-US" dirty="0"/>
                    </a:p>
                  </a:txBody>
                  <a:tcPr/>
                </a:tc>
              </a:tr>
              <a:tr h="370840">
                <a:tc>
                  <a:txBody>
                    <a:bodyPr/>
                    <a:lstStyle/>
                    <a:p>
                      <a:r>
                        <a:rPr lang="en-US" altLang="zh-CN" dirty="0"/>
                        <a:t>Docker </a:t>
                      </a:r>
                      <a:r>
                        <a:rPr lang="zh-CN" altLang="en-US" dirty="0"/>
                        <a:t>仓库（</a:t>
                      </a:r>
                      <a:r>
                        <a:rPr lang="en-US" altLang="zh-CN" dirty="0"/>
                        <a:t>Registry</a:t>
                      </a:r>
                      <a:r>
                        <a:rPr lang="zh-CN" altLang="en-US" dirty="0"/>
                        <a:t>）</a:t>
                      </a:r>
                      <a:endParaRPr lang="zh-CN" altLang="en-US" dirty="0"/>
                    </a:p>
                  </a:txBody>
                  <a:tcPr/>
                </a:tc>
                <a:tc>
                  <a:txBody>
                    <a:bodyPr/>
                    <a:lstStyle/>
                    <a:p>
                      <a:r>
                        <a:rPr lang="en-US" altLang="zh-CN" dirty="0"/>
                        <a:t>Docker </a:t>
                      </a:r>
                      <a:r>
                        <a:rPr lang="zh-CN" altLang="en-US" dirty="0"/>
                        <a:t>仓库用来保存镜像，可以理解为代码控制中的代码仓库。</a:t>
                      </a:r>
                      <a:endParaRPr lang="zh-CN" altLang="en-US" dirty="0"/>
                    </a:p>
                  </a:txBody>
                  <a:tcPr/>
                </a:tc>
              </a:tr>
              <a:tr h="370840">
                <a:tc>
                  <a:txBody>
                    <a:bodyPr/>
                    <a:lstStyle/>
                    <a:p>
                      <a:r>
                        <a:rPr lang="en-US" altLang="zh-CN" dirty="0"/>
                        <a:t>Docker Machine</a:t>
                      </a:r>
                      <a:endParaRPr lang="zh-CN" altLang="en-US" dirty="0"/>
                    </a:p>
                  </a:txBody>
                  <a:tcPr/>
                </a:tc>
                <a:tc>
                  <a:txBody>
                    <a:bodyPr/>
                    <a:lstStyle/>
                    <a:p>
                      <a:r>
                        <a:rPr lang="en-US" altLang="zh-CN" dirty="0"/>
                        <a:t>Docker Machine</a:t>
                      </a:r>
                      <a:r>
                        <a:rPr lang="zh-CN" altLang="en-US" dirty="0"/>
                        <a:t>是一个简化</a:t>
                      </a:r>
                      <a:r>
                        <a:rPr lang="en-US" altLang="zh-CN" dirty="0"/>
                        <a:t>Docker</a:t>
                      </a:r>
                      <a:r>
                        <a:rPr lang="zh-CN" altLang="en-US" dirty="0"/>
                        <a:t>安装的命令行工具，通过一个简单的命令行即可在相应的平台上安装</a:t>
                      </a:r>
                      <a:r>
                        <a:rPr lang="en-US" altLang="zh-CN" dirty="0"/>
                        <a:t>Docker.</a:t>
                      </a:r>
                      <a:endParaRPr lang="zh-CN" altLang="en-US" dirty="0"/>
                    </a:p>
                  </a:txBody>
                  <a:tcPr/>
                </a:tc>
              </a:tr>
              <a:tr h="370840">
                <a:tc>
                  <a:txBody>
                    <a:bodyPr/>
                    <a:lstStyle/>
                    <a:p>
                      <a:r>
                        <a:rPr lang="en-US" altLang="zh-CN" dirty="0"/>
                        <a:t>Docker </a:t>
                      </a:r>
                      <a:r>
                        <a:rPr lang="zh-CN" altLang="en-US" dirty="0"/>
                        <a:t>守护进程（</a:t>
                      </a:r>
                      <a:r>
                        <a:rPr lang="en-US" altLang="zh-CN" dirty="0"/>
                        <a:t>Daemon</a:t>
                      </a:r>
                      <a:r>
                        <a:rPr lang="zh-CN" altLang="en-US" dirty="0"/>
                        <a:t>） </a:t>
                      </a:r>
                      <a:endParaRPr lang="zh-CN" altLang="en-US" dirty="0"/>
                    </a:p>
                  </a:txBody>
                  <a:tcPr/>
                </a:tc>
                <a:tc>
                  <a:txBody>
                    <a:bodyPr/>
                    <a:lstStyle/>
                    <a:p>
                      <a:r>
                        <a:rPr lang="en-US" altLang="zh-CN" dirty="0"/>
                        <a:t>Daemon </a:t>
                      </a:r>
                      <a:r>
                        <a:rPr lang="zh-CN" altLang="en-US" dirty="0"/>
                        <a:t>作为服务器端接受来自客户的请求，并处理这些请求。</a:t>
                      </a:r>
                      <a:endParaRPr lang="zh-CN" altLang="en-US" dirty="0"/>
                    </a:p>
                  </a:txBody>
                  <a:tcPr/>
                </a:tc>
              </a:tr>
            </a:tbl>
          </a:graphicData>
        </a:graphic>
      </p:graphicFrame>
      <p:sp>
        <p:nvSpPr>
          <p:cNvPr id="12" name="矩形 11"/>
          <p:cNvSpPr/>
          <p:nvPr/>
        </p:nvSpPr>
        <p:spPr>
          <a:xfrm>
            <a:off x="3793451" y="939575"/>
            <a:ext cx="2698175" cy="369332"/>
          </a:xfrm>
          <a:prstGeom prst="rect">
            <a:avLst/>
          </a:prstGeom>
        </p:spPr>
        <p:txBody>
          <a:bodyPr wrap="none">
            <a:spAutoFit/>
          </a:bodyPr>
          <a:lstStyle/>
          <a:p>
            <a:r>
              <a:rPr lang="zh-CN" altLang="sv-SE" sz="1800" dirty="0"/>
              <a:t>表</a:t>
            </a:r>
            <a:r>
              <a:rPr lang="sv-SE" altLang="zh-CN" sz="1800" dirty="0"/>
              <a:t>8-2 Docker</a:t>
            </a:r>
            <a:r>
              <a:rPr lang="zh-CN" altLang="sv-SE" sz="1800" dirty="0"/>
              <a:t>各部件作用</a:t>
            </a:r>
            <a:endParaRPr lang="zh-CN" altLang="sv-SE"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02</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软件部署</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18047" y="1208751"/>
            <a:ext cx="8960353"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r>
              <a:rPr lang="en-US" altLang="zh-CN" sz="2400" dirty="0">
                <a:latin typeface="+mj-ea"/>
                <a:ea typeface="+mj-ea"/>
              </a:rPr>
              <a:t>Docker</a:t>
            </a:r>
            <a:r>
              <a:rPr lang="zh-CN" altLang="en-US" sz="2400" dirty="0">
                <a:latin typeface="+mj-ea"/>
                <a:ea typeface="+mj-ea"/>
              </a:rPr>
              <a:t>优点 </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①持续集成</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②可移植性</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③版本控制</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④隔离性</a:t>
            </a:r>
            <a:endParaRPr lang="en-US" altLang="zh-CN" sz="2400" dirty="0">
              <a:latin typeface="+mj-ea"/>
              <a:ea typeface="+mj-ea"/>
            </a:endParaRPr>
          </a:p>
          <a:p>
            <a:pPr marL="0" indent="0" defTabSz="914400" eaLnBrk="1" fontAlgn="base" hangingPunct="1">
              <a:lnSpc>
                <a:spcPct val="150000"/>
              </a:lnSpc>
              <a:spcBef>
                <a:spcPct val="0"/>
              </a:spcBef>
              <a:spcAft>
                <a:spcPct val="0"/>
              </a:spcAft>
              <a:buSzPct val="70000"/>
              <a:defRPr/>
            </a:pPr>
            <a:r>
              <a:rPr lang="en-US" altLang="zh-CN" sz="2400" dirty="0">
                <a:latin typeface="+mj-ea"/>
                <a:ea typeface="+mj-ea"/>
              </a:rPr>
              <a:t>        </a:t>
            </a:r>
            <a:r>
              <a:rPr lang="zh-CN" altLang="en-US" sz="2400" dirty="0">
                <a:latin typeface="+mj-ea"/>
                <a:ea typeface="+mj-ea"/>
              </a:rPr>
              <a:t>⑤安全性</a:t>
            </a:r>
            <a:endParaRPr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2" name="文本框 1"/>
          <p:cNvSpPr txBox="1"/>
          <p:nvPr/>
        </p:nvSpPr>
        <p:spPr>
          <a:xfrm>
            <a:off x="990972" y="1121091"/>
            <a:ext cx="3600400" cy="523220"/>
          </a:xfrm>
          <a:prstGeom prst="rect">
            <a:avLst/>
          </a:prstGeom>
          <a:noFill/>
        </p:spPr>
        <p:txBody>
          <a:bodyPr wrap="square" rtlCol="0">
            <a:spAutoFit/>
          </a:bodyPr>
          <a:lstStyle/>
          <a:p>
            <a:r>
              <a:rPr lang="zh-CN" altLang="en-US" sz="2800" dirty="0"/>
              <a:t>学习目标</a:t>
            </a:r>
            <a:endParaRPr lang="zh-CN" altLang="en-US" sz="2800" dirty="0"/>
          </a:p>
        </p:txBody>
      </p:sp>
      <p:sp>
        <p:nvSpPr>
          <p:cNvPr id="10" name="文本框 9"/>
          <p:cNvSpPr txBox="1"/>
          <p:nvPr/>
        </p:nvSpPr>
        <p:spPr>
          <a:xfrm>
            <a:off x="1020080" y="1787821"/>
            <a:ext cx="6784017" cy="3415030"/>
          </a:xfrm>
          <a:prstGeom prst="rect">
            <a:avLst/>
          </a:prstGeom>
          <a:noFill/>
        </p:spPr>
        <p:txBody>
          <a:bodyPr wrap="square" rtlCol="0">
            <a:spAutoFit/>
          </a:bodyPr>
          <a:lstStyle/>
          <a:p>
            <a:pPr>
              <a:lnSpc>
                <a:spcPct val="150000"/>
              </a:lnSpc>
            </a:pPr>
            <a:r>
              <a:rPr lang="en-US" altLang="zh-CN" sz="2400" dirty="0">
                <a:latin typeface="+mj-ea"/>
                <a:ea typeface="+mj-ea"/>
              </a:rPr>
              <a:t>• </a:t>
            </a:r>
            <a:r>
              <a:rPr lang="zh-CN" altLang="en-US" sz="2400" dirty="0">
                <a:latin typeface="+mj-ea"/>
                <a:ea typeface="+mj-ea"/>
              </a:rPr>
              <a:t>了解软件维护的类型</a:t>
            </a:r>
            <a:endParaRPr lang="zh-CN" altLang="en-US"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掌握软件维护的基本流程</a:t>
            </a:r>
            <a:endParaRPr lang="zh-CN" altLang="en-US"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熟悉软件部署的基本方法</a:t>
            </a:r>
            <a:endParaRPr lang="zh-CN" altLang="en-US"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掌握软件部署工具的使用方法</a:t>
            </a:r>
            <a:endParaRPr lang="zh-CN" altLang="en-US"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了解软件配置管理的基本概念</a:t>
            </a:r>
            <a:endParaRPr lang="zh-CN" altLang="en-US" sz="2400" dirty="0">
              <a:latin typeface="+mj-ea"/>
              <a:ea typeface="+mj-ea"/>
            </a:endParaRPr>
          </a:p>
          <a:p>
            <a:pPr>
              <a:lnSpc>
                <a:spcPct val="150000"/>
              </a:lnSpc>
            </a:pPr>
            <a:r>
              <a:rPr lang="en-US" altLang="zh-CN" sz="2400" dirty="0">
                <a:latin typeface="+mj-ea"/>
                <a:ea typeface="+mj-ea"/>
              </a:rPr>
              <a:t>• </a:t>
            </a:r>
            <a:r>
              <a:rPr lang="zh-CN" altLang="en-US" sz="2400" dirty="0">
                <a:latin typeface="+mj-ea"/>
                <a:ea typeface="+mj-ea"/>
              </a:rPr>
              <a:t>熟悉常用软件配置管理工具的使用方法</a:t>
            </a:r>
            <a:endParaRPr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471235" y="1149665"/>
            <a:ext cx="8960353"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软件配置管理（</a:t>
            </a:r>
            <a:r>
              <a:rPr lang="en-US" altLang="zh-CN" sz="2400" dirty="0">
                <a:latin typeface="+mj-ea"/>
                <a:ea typeface="+mj-ea"/>
              </a:rPr>
              <a:t>Software Configuration Management</a:t>
            </a:r>
            <a:r>
              <a:rPr lang="zh-CN" altLang="en-US" sz="2400" dirty="0">
                <a:latin typeface="+mj-ea"/>
                <a:ea typeface="+mj-ea"/>
              </a:rPr>
              <a:t>，简称</a:t>
            </a:r>
            <a:r>
              <a:rPr lang="en-US" altLang="zh-CN" sz="2400" dirty="0">
                <a:latin typeface="+mj-ea"/>
                <a:ea typeface="+mj-ea"/>
              </a:rPr>
              <a:t>SCM</a:t>
            </a:r>
            <a:r>
              <a:rPr lang="zh-CN" altLang="en-US" sz="2400" dirty="0">
                <a:latin typeface="+mj-ea"/>
                <a:ea typeface="+mj-ea"/>
              </a:rPr>
              <a:t>）应用于整个软件工程过程。在软件建立时变更是不可避免的，而变更加剧了项目中软件开发者之间的混乱。</a:t>
            </a:r>
            <a:r>
              <a:rPr lang="en-US" altLang="zh-CN" sz="2400" dirty="0">
                <a:latin typeface="+mj-ea"/>
                <a:ea typeface="+mj-ea"/>
              </a:rPr>
              <a:t>SCM</a:t>
            </a:r>
            <a:r>
              <a:rPr lang="zh-CN" altLang="en-US" sz="2400" dirty="0">
                <a:latin typeface="+mj-ea"/>
                <a:ea typeface="+mj-ea"/>
              </a:rPr>
              <a:t>活动的目标就是为了</a:t>
            </a:r>
            <a:r>
              <a:rPr lang="zh-CN" altLang="en-US" sz="2400" dirty="0">
                <a:solidFill>
                  <a:srgbClr val="FF0000"/>
                </a:solidFill>
                <a:latin typeface="+mj-ea"/>
                <a:ea typeface="+mj-ea"/>
              </a:rPr>
              <a:t>标识变更、控制变更、确保变更正确地实现，并向其他有关人员报告变更</a:t>
            </a:r>
            <a:r>
              <a:rPr lang="zh-CN" altLang="en-US" sz="2400" dirty="0">
                <a:latin typeface="+mj-ea"/>
                <a:ea typeface="+mj-ea"/>
              </a:rPr>
              <a:t>。</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9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软件配置管理包括六个子域，即软件配置管理过程管理、软件配置标志、软件配置控制、软件配置状态统计、软件配置审核、软件发行管理和交付。</a:t>
            </a:r>
            <a:endParaRPr lang="zh-CN" altLang="en-US"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638565" y="1775346"/>
            <a:ext cx="8960353"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如何应对软件变更所带来的文档及程序代码变化的情况，软件配置管理起到了关键性的作用，主要作用如下：</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）版本控制 </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）并行开发</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）变更控制</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4</a:t>
            </a:r>
            <a:r>
              <a:rPr lang="zh-CN" altLang="en-US" sz="2400" dirty="0">
                <a:latin typeface="+mj-ea"/>
                <a:ea typeface="+mj-ea"/>
              </a:rPr>
              <a:t>）配置管理</a:t>
            </a:r>
            <a:endParaRPr lang="zh-CN" altLang="en-US" sz="2400" dirty="0">
              <a:latin typeface="+mj-ea"/>
              <a:ea typeface="+mj-ea"/>
            </a:endParaRPr>
          </a:p>
        </p:txBody>
      </p:sp>
      <p:sp>
        <p:nvSpPr>
          <p:cNvPr id="10" name="TextBox 7"/>
          <p:cNvSpPr txBox="1">
            <a:spLocks noChangeArrowheads="1"/>
          </p:cNvSpPr>
          <p:nvPr/>
        </p:nvSpPr>
        <p:spPr bwMode="auto">
          <a:xfrm>
            <a:off x="279738" y="947470"/>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3.1 </a:t>
            </a:r>
            <a:r>
              <a:rPr lang="zh-CN" altLang="en-US" sz="2800" dirty="0">
                <a:latin typeface="+mj-ea"/>
                <a:ea typeface="+mj-ea"/>
              </a:rPr>
              <a:t>软件配置管理作用</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670782" y="1559575"/>
            <a:ext cx="8960353"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通过控制、记录、追踪对软件的修改和每个修改生成的软件组成部件来实现对软件产品的管理功能。</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）制订配置管理计划</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）配置库管理</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）版本控制</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4</a:t>
            </a:r>
            <a:r>
              <a:rPr lang="zh-CN" altLang="en-US" sz="2400" dirty="0">
                <a:latin typeface="+mj-ea"/>
                <a:ea typeface="+mj-ea"/>
              </a:rPr>
              <a:t>）变更控制</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a:t>
            </a:r>
            <a:r>
              <a:rPr lang="en-US" altLang="zh-CN" sz="2400" dirty="0">
                <a:latin typeface="+mj-ea"/>
                <a:ea typeface="+mj-ea"/>
              </a:rPr>
              <a:t>5</a:t>
            </a:r>
            <a:r>
              <a:rPr lang="zh-CN" altLang="en-US" sz="2400" dirty="0">
                <a:latin typeface="+mj-ea"/>
                <a:ea typeface="+mj-ea"/>
              </a:rPr>
              <a:t>）配置审计</a:t>
            </a:r>
            <a:endParaRPr lang="zh-CN" altLang="en-US" sz="2400" dirty="0">
              <a:latin typeface="+mj-ea"/>
              <a:ea typeface="+mj-ea"/>
            </a:endParaRPr>
          </a:p>
        </p:txBody>
      </p:sp>
      <p:sp>
        <p:nvSpPr>
          <p:cNvPr id="10" name="TextBox 7"/>
          <p:cNvSpPr txBox="1">
            <a:spLocks noChangeArrowheads="1"/>
          </p:cNvSpPr>
          <p:nvPr/>
        </p:nvSpPr>
        <p:spPr bwMode="auto">
          <a:xfrm>
            <a:off x="308136" y="838376"/>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3.2 </a:t>
            </a:r>
            <a:r>
              <a:rPr lang="zh-CN" altLang="en-US" sz="2800" dirty="0">
                <a:latin typeface="+mj-ea"/>
                <a:ea typeface="+mj-ea"/>
              </a:rPr>
              <a:t>软件配置管理过程</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678286" y="1461733"/>
            <a:ext cx="8960353"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       目前，软件工程领域常见的软件配置管理工具有 </a:t>
            </a:r>
            <a:r>
              <a:rPr lang="en-US" altLang="zh-CN" sz="2000" dirty="0">
                <a:latin typeface="+mj-ea"/>
                <a:ea typeface="+mj-ea"/>
              </a:rPr>
              <a:t>IBM Rational Software</a:t>
            </a:r>
            <a:r>
              <a:rPr lang="zh-CN" altLang="en-US" sz="2000" dirty="0">
                <a:latin typeface="+mj-ea"/>
                <a:ea typeface="+mj-ea"/>
              </a:rPr>
              <a:t>提供的 </a:t>
            </a:r>
            <a:r>
              <a:rPr lang="en-US" altLang="zh-CN" sz="2000" dirty="0">
                <a:latin typeface="+mj-ea"/>
                <a:ea typeface="+mj-ea"/>
              </a:rPr>
              <a:t>ClearCase</a:t>
            </a:r>
            <a:r>
              <a:rPr lang="zh-CN" altLang="en-US" sz="2000" dirty="0">
                <a:latin typeface="+mj-ea"/>
                <a:ea typeface="+mj-ea"/>
              </a:rPr>
              <a:t>、</a:t>
            </a:r>
            <a:r>
              <a:rPr lang="en-US" altLang="zh-CN" sz="2000" dirty="0">
                <a:latin typeface="+mj-ea"/>
                <a:ea typeface="+mj-ea"/>
              </a:rPr>
              <a:t>Microsoft</a:t>
            </a:r>
            <a:r>
              <a:rPr lang="zh-CN" altLang="en-US" sz="2000" dirty="0">
                <a:latin typeface="+mj-ea"/>
                <a:ea typeface="+mj-ea"/>
              </a:rPr>
              <a:t>提供的</a:t>
            </a:r>
            <a:r>
              <a:rPr lang="en-US" altLang="zh-CN" sz="2000" dirty="0">
                <a:latin typeface="+mj-ea"/>
                <a:ea typeface="+mj-ea"/>
              </a:rPr>
              <a:t>VSS</a:t>
            </a:r>
            <a:r>
              <a:rPr lang="zh-CN" altLang="en-US" sz="2000" dirty="0">
                <a:latin typeface="+mj-ea"/>
                <a:ea typeface="+mj-ea"/>
              </a:rPr>
              <a:t>（</a:t>
            </a:r>
            <a:r>
              <a:rPr lang="en-US" altLang="zh-CN" sz="2000" dirty="0">
                <a:latin typeface="+mj-ea"/>
                <a:ea typeface="+mj-ea"/>
              </a:rPr>
              <a:t>Visual Source Safe</a:t>
            </a:r>
            <a:r>
              <a:rPr lang="zh-CN" altLang="en-US" sz="2000" dirty="0">
                <a:latin typeface="+mj-ea"/>
                <a:ea typeface="+mj-ea"/>
              </a:rPr>
              <a:t>）、</a:t>
            </a:r>
            <a:r>
              <a:rPr lang="en-US" altLang="zh-CN" sz="2000" dirty="0" err="1">
                <a:latin typeface="+mj-ea"/>
                <a:ea typeface="+mj-ea"/>
              </a:rPr>
              <a:t>CollabNet</a:t>
            </a:r>
            <a:r>
              <a:rPr lang="zh-CN" altLang="en-US" sz="2000" dirty="0">
                <a:latin typeface="+mj-ea"/>
                <a:ea typeface="+mj-ea"/>
              </a:rPr>
              <a:t>提供的</a:t>
            </a:r>
            <a:r>
              <a:rPr lang="en-US" altLang="zh-CN" sz="2000" dirty="0">
                <a:latin typeface="+mj-ea"/>
                <a:ea typeface="+mj-ea"/>
              </a:rPr>
              <a:t>SVN</a:t>
            </a:r>
            <a:r>
              <a:rPr lang="zh-CN" altLang="en-US" sz="2000" dirty="0">
                <a:latin typeface="+mj-ea"/>
                <a:ea typeface="+mj-ea"/>
              </a:rPr>
              <a:t>（</a:t>
            </a:r>
            <a:r>
              <a:rPr lang="en-US" altLang="zh-CN" sz="2000" dirty="0">
                <a:latin typeface="+mj-ea"/>
                <a:ea typeface="+mj-ea"/>
              </a:rPr>
              <a:t>Subversion</a:t>
            </a:r>
            <a:r>
              <a:rPr lang="zh-CN" altLang="en-US" sz="2000" dirty="0">
                <a:latin typeface="+mj-ea"/>
                <a:ea typeface="+mj-ea"/>
              </a:rPr>
              <a:t>）以及</a:t>
            </a:r>
            <a:r>
              <a:rPr lang="en-US" altLang="zh-CN" sz="2000" dirty="0" err="1">
                <a:latin typeface="+mj-ea"/>
                <a:ea typeface="+mj-ea"/>
              </a:rPr>
              <a:t>Github</a:t>
            </a:r>
            <a:r>
              <a:rPr lang="zh-CN" altLang="en-US" sz="2000" dirty="0">
                <a:latin typeface="+mj-ea"/>
                <a:ea typeface="+mj-ea"/>
              </a:rPr>
              <a:t>等。 </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1</a:t>
            </a:r>
            <a:r>
              <a:rPr lang="zh-CN" altLang="en-US" sz="2000" dirty="0">
                <a:latin typeface="+mj-ea"/>
                <a:ea typeface="+mj-ea"/>
              </a:rPr>
              <a:t>）</a:t>
            </a:r>
            <a:r>
              <a:rPr lang="en-US" altLang="zh-CN" sz="2000" dirty="0">
                <a:latin typeface="+mj-ea"/>
                <a:ea typeface="+mj-ea"/>
              </a:rPr>
              <a:t>Visual Source Safe</a:t>
            </a:r>
            <a:r>
              <a:rPr lang="zh-CN" altLang="en-US" sz="2000" dirty="0">
                <a:latin typeface="+mj-ea"/>
                <a:ea typeface="+mj-ea"/>
              </a:rPr>
              <a:t>（</a:t>
            </a:r>
            <a:r>
              <a:rPr lang="en-US" altLang="zh-CN" sz="2000" dirty="0">
                <a:latin typeface="+mj-ea"/>
                <a:ea typeface="+mj-ea"/>
              </a:rPr>
              <a:t>VSS</a:t>
            </a:r>
            <a:r>
              <a:rPr lang="zh-CN" altLang="en-US" sz="2000" dirty="0">
                <a:latin typeface="+mj-ea"/>
                <a:ea typeface="+mj-ea"/>
              </a:rPr>
              <a:t>）</a:t>
            </a:r>
            <a:endParaRPr lang="zh-CN" altLang="en-US" sz="2000" dirty="0">
              <a:latin typeface="+mj-ea"/>
              <a:ea typeface="+mj-ea"/>
            </a:endParaRPr>
          </a:p>
        </p:txBody>
      </p:sp>
      <p:sp>
        <p:nvSpPr>
          <p:cNvPr id="10" name="TextBox 7"/>
          <p:cNvSpPr txBox="1">
            <a:spLocks noChangeArrowheads="1"/>
          </p:cNvSpPr>
          <p:nvPr/>
        </p:nvSpPr>
        <p:spPr bwMode="auto">
          <a:xfrm>
            <a:off x="306817" y="799179"/>
            <a:ext cx="5508691"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3.3 </a:t>
            </a:r>
            <a:r>
              <a:rPr lang="zh-CN" altLang="en-US" sz="2800" dirty="0">
                <a:latin typeface="+mj-ea"/>
                <a:ea typeface="+mj-ea"/>
              </a:rPr>
              <a:t>常用的软件配置管理工具</a:t>
            </a:r>
            <a:endParaRPr lang="zh-CN" altLang="zh-CN" sz="2800" dirty="0">
              <a:latin typeface="+mj-ea"/>
              <a:ea typeface="+mj-ea"/>
            </a:endParaRPr>
          </a:p>
        </p:txBody>
      </p:sp>
      <p:pic>
        <p:nvPicPr>
          <p:cNvPr id="11" name="图片 10"/>
          <p:cNvPicPr/>
          <p:nvPr/>
        </p:nvPicPr>
        <p:blipFill>
          <a:blip r:embed="rId2" cstate="print"/>
          <a:stretch>
            <a:fillRect/>
          </a:stretch>
        </p:blipFill>
        <p:spPr>
          <a:xfrm>
            <a:off x="1611492" y="3346351"/>
            <a:ext cx="7093939" cy="2973260"/>
          </a:xfrm>
          <a:prstGeom prst="rect">
            <a:avLst/>
          </a:prstGeom>
        </p:spPr>
      </p:pic>
      <p:sp>
        <p:nvSpPr>
          <p:cNvPr id="12" name="矩形 11"/>
          <p:cNvSpPr/>
          <p:nvPr/>
        </p:nvSpPr>
        <p:spPr>
          <a:xfrm>
            <a:off x="2340008" y="6376634"/>
            <a:ext cx="5605061" cy="369332"/>
          </a:xfrm>
          <a:prstGeom prst="rect">
            <a:avLst/>
          </a:prstGeom>
        </p:spPr>
        <p:txBody>
          <a:bodyPr wrap="none">
            <a:spAutoFit/>
          </a:bodyPr>
          <a:lstStyle/>
          <a:p>
            <a:r>
              <a:rPr lang="zh-CN" altLang="en-US" sz="1800" dirty="0"/>
              <a:t>图</a:t>
            </a:r>
            <a:r>
              <a:rPr lang="en-US" altLang="zh-CN" sz="1800" dirty="0"/>
              <a:t>8-4 VSS Microsoft Visual Source Safe 6.0</a:t>
            </a:r>
            <a:r>
              <a:rPr lang="zh-CN" altLang="en-US" sz="1800" dirty="0"/>
              <a:t>工作界面</a:t>
            </a:r>
            <a:endParaRPr lang="zh-CN" altLang="sv-SE"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06383" y="806206"/>
            <a:ext cx="8960353"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2</a:t>
            </a:r>
            <a:r>
              <a:rPr lang="zh-CN" altLang="en-US" sz="2000" dirty="0">
                <a:latin typeface="+mj-ea"/>
                <a:ea typeface="+mj-ea"/>
              </a:rPr>
              <a:t>）</a:t>
            </a:r>
            <a:r>
              <a:rPr lang="en-US" altLang="zh-CN" sz="2000" dirty="0">
                <a:latin typeface="+mj-ea"/>
                <a:ea typeface="+mj-ea"/>
              </a:rPr>
              <a:t>Subversion</a:t>
            </a:r>
            <a:r>
              <a:rPr lang="zh-CN" altLang="en-US" sz="2000" dirty="0">
                <a:latin typeface="+mj-ea"/>
                <a:ea typeface="+mj-ea"/>
              </a:rPr>
              <a:t>（</a:t>
            </a:r>
            <a:r>
              <a:rPr lang="en-US" altLang="zh-CN" sz="2000" dirty="0">
                <a:latin typeface="+mj-ea"/>
                <a:ea typeface="+mj-ea"/>
              </a:rPr>
              <a:t>SVN</a:t>
            </a:r>
            <a:r>
              <a:rPr lang="zh-CN" altLang="en-US" sz="2000" dirty="0">
                <a:latin typeface="+mj-ea"/>
                <a:ea typeface="+mj-ea"/>
              </a:rPr>
              <a:t>）</a:t>
            </a:r>
            <a:endParaRPr lang="zh-CN" altLang="en-US" sz="2000" dirty="0">
              <a:latin typeface="+mj-ea"/>
              <a:ea typeface="+mj-ea"/>
            </a:endParaRPr>
          </a:p>
        </p:txBody>
      </p:sp>
      <p:sp>
        <p:nvSpPr>
          <p:cNvPr id="12" name="矩形 11"/>
          <p:cNvSpPr/>
          <p:nvPr/>
        </p:nvSpPr>
        <p:spPr>
          <a:xfrm>
            <a:off x="3268900" y="5950279"/>
            <a:ext cx="3365024" cy="369332"/>
          </a:xfrm>
          <a:prstGeom prst="rect">
            <a:avLst/>
          </a:prstGeom>
        </p:spPr>
        <p:txBody>
          <a:bodyPr wrap="none">
            <a:spAutoFit/>
          </a:bodyPr>
          <a:lstStyle/>
          <a:p>
            <a:r>
              <a:rPr lang="zh-CN" altLang="en-US" sz="1800" dirty="0"/>
              <a:t>图</a:t>
            </a:r>
            <a:r>
              <a:rPr lang="en-US" altLang="zh-CN" sz="1800" dirty="0"/>
              <a:t>8-5 SVN</a:t>
            </a:r>
            <a:r>
              <a:rPr lang="zh-CN" altLang="en-US" sz="1800" dirty="0"/>
              <a:t>集中式管理工作流程</a:t>
            </a:r>
            <a:endParaRPr lang="zh-CN" altLang="sv-SE" sz="1800" dirty="0"/>
          </a:p>
        </p:txBody>
      </p:sp>
      <p:pic>
        <p:nvPicPr>
          <p:cNvPr id="13" name="图片 12"/>
          <p:cNvPicPr/>
          <p:nvPr/>
        </p:nvPicPr>
        <p:blipFill>
          <a:blip r:embed="rId2"/>
          <a:stretch>
            <a:fillRect/>
          </a:stretch>
        </p:blipFill>
        <p:spPr>
          <a:xfrm>
            <a:off x="2247265" y="1330325"/>
            <a:ext cx="5424805" cy="44646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486404" y="892746"/>
            <a:ext cx="8960353"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3</a:t>
            </a:r>
            <a:r>
              <a:rPr lang="zh-CN" altLang="en-US" sz="2000" dirty="0">
                <a:latin typeface="+mj-ea"/>
                <a:ea typeface="+mj-ea"/>
              </a:rPr>
              <a:t>）</a:t>
            </a:r>
            <a:r>
              <a:rPr lang="en-US" altLang="zh-CN" sz="2000" dirty="0">
                <a:latin typeface="+mj-ea"/>
                <a:ea typeface="+mj-ea"/>
              </a:rPr>
              <a:t>GitHub</a:t>
            </a:r>
            <a:endParaRPr lang="en-US" altLang="zh-CN" sz="2000" dirty="0">
              <a:latin typeface="+mj-ea"/>
              <a:ea typeface="+mj-ea"/>
            </a:endParaRPr>
          </a:p>
          <a:p>
            <a:pPr marL="0" indent="0" defTabSz="914400" eaLnBrk="1" fontAlgn="base" hangingPunct="1">
              <a:lnSpc>
                <a:spcPct val="150000"/>
              </a:lnSpc>
              <a:spcBef>
                <a:spcPct val="0"/>
              </a:spcBef>
              <a:spcAft>
                <a:spcPct val="0"/>
              </a:spcAft>
              <a:buSzPct val="70000"/>
              <a:defRPr/>
            </a:pPr>
            <a:r>
              <a:rPr lang="en-US" altLang="zh-CN" sz="2000" dirty="0">
                <a:latin typeface="+mj-ea"/>
                <a:ea typeface="+mj-ea"/>
              </a:rPr>
              <a:t>        GitHub </a:t>
            </a:r>
            <a:r>
              <a:rPr lang="zh-CN" altLang="en-US" sz="2000" dirty="0">
                <a:latin typeface="+mj-ea"/>
                <a:ea typeface="+mj-ea"/>
              </a:rPr>
              <a:t>是一个面向开源及私有软件项目的托管平台，支持 </a:t>
            </a:r>
            <a:r>
              <a:rPr lang="en-US" altLang="zh-CN" sz="2000" dirty="0">
                <a:latin typeface="+mj-ea"/>
                <a:ea typeface="+mj-ea"/>
              </a:rPr>
              <a:t>Git </a:t>
            </a:r>
            <a:r>
              <a:rPr lang="zh-CN" altLang="en-US" sz="2000" dirty="0">
                <a:latin typeface="+mj-ea"/>
                <a:ea typeface="+mj-ea"/>
              </a:rPr>
              <a:t>作为唯一的版本库格式进行托管，并提供一个</a:t>
            </a:r>
            <a:r>
              <a:rPr lang="en-US" altLang="zh-CN" sz="2000" dirty="0">
                <a:latin typeface="+mj-ea"/>
                <a:ea typeface="+mj-ea"/>
              </a:rPr>
              <a:t>web</a:t>
            </a:r>
            <a:r>
              <a:rPr lang="zh-CN" altLang="en-US" sz="2000" dirty="0">
                <a:latin typeface="+mj-ea"/>
                <a:ea typeface="+mj-ea"/>
              </a:rPr>
              <a:t>界面。通过使用</a:t>
            </a:r>
            <a:r>
              <a:rPr lang="en-US" altLang="zh-CN" sz="2000" dirty="0">
                <a:latin typeface="+mj-ea"/>
                <a:ea typeface="+mj-ea"/>
              </a:rPr>
              <a:t>Git </a:t>
            </a:r>
            <a:r>
              <a:rPr lang="zh-CN" altLang="en-US" sz="2000" dirty="0">
                <a:latin typeface="+mj-ea"/>
                <a:ea typeface="+mj-ea"/>
              </a:rPr>
              <a:t>来操作</a:t>
            </a:r>
            <a:r>
              <a:rPr lang="en-US" altLang="zh-CN" sz="2000" dirty="0">
                <a:latin typeface="+mj-ea"/>
                <a:ea typeface="+mj-ea"/>
              </a:rPr>
              <a:t>GitHub</a:t>
            </a:r>
            <a:r>
              <a:rPr lang="zh-CN" altLang="en-US" sz="2000" dirty="0">
                <a:latin typeface="+mj-ea"/>
                <a:ea typeface="+mj-ea"/>
              </a:rPr>
              <a:t>实现代码的共享。</a:t>
            </a:r>
            <a:endParaRPr lang="en-US" altLang="zh-CN" sz="2000" dirty="0">
              <a:latin typeface="+mj-ea"/>
              <a:ea typeface="+mj-ea"/>
            </a:endParaRPr>
          </a:p>
        </p:txBody>
      </p:sp>
      <p:pic>
        <p:nvPicPr>
          <p:cNvPr id="11" name="图片 10"/>
          <p:cNvPicPr/>
          <p:nvPr/>
        </p:nvPicPr>
        <p:blipFill>
          <a:blip r:embed="rId2"/>
          <a:stretch>
            <a:fillRect/>
          </a:stretch>
        </p:blipFill>
        <p:spPr>
          <a:xfrm>
            <a:off x="1244600" y="2738120"/>
            <a:ext cx="7503795" cy="3589020"/>
          </a:xfrm>
          <a:prstGeom prst="rect">
            <a:avLst/>
          </a:prstGeom>
          <a:noFill/>
          <a:ln>
            <a:noFill/>
          </a:ln>
        </p:spPr>
      </p:pic>
      <p:sp>
        <p:nvSpPr>
          <p:cNvPr id="12" name="矩形 11"/>
          <p:cNvSpPr/>
          <p:nvPr/>
        </p:nvSpPr>
        <p:spPr>
          <a:xfrm>
            <a:off x="3867561" y="6389412"/>
            <a:ext cx="2198038" cy="369332"/>
          </a:xfrm>
          <a:prstGeom prst="rect">
            <a:avLst/>
          </a:prstGeom>
        </p:spPr>
        <p:txBody>
          <a:bodyPr wrap="none">
            <a:spAutoFit/>
          </a:bodyPr>
          <a:lstStyle/>
          <a:p>
            <a:r>
              <a:rPr lang="zh-CN" altLang="en-US" sz="1800" dirty="0"/>
              <a:t>图</a:t>
            </a:r>
            <a:r>
              <a:rPr lang="en-US" altLang="zh-CN" sz="1800" dirty="0"/>
              <a:t>8-6 </a:t>
            </a:r>
            <a:r>
              <a:rPr lang="zh-CN" altLang="en-US" sz="1800" dirty="0"/>
              <a:t>本地仓库组成</a:t>
            </a:r>
            <a:endParaRPr lang="zh-CN" altLang="sv-SE"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03</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rPr>
              <a:t>软件配置管理</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12" name="矩形 11"/>
          <p:cNvSpPr/>
          <p:nvPr/>
        </p:nvSpPr>
        <p:spPr>
          <a:xfrm>
            <a:off x="3632909" y="6072870"/>
            <a:ext cx="2492990" cy="369332"/>
          </a:xfrm>
          <a:prstGeom prst="rect">
            <a:avLst/>
          </a:prstGeom>
        </p:spPr>
        <p:txBody>
          <a:bodyPr wrap="none">
            <a:spAutoFit/>
          </a:bodyPr>
          <a:lstStyle/>
          <a:p>
            <a:r>
              <a:rPr lang="zh-CN" altLang="en-US" sz="1800" dirty="0"/>
              <a:t>图</a:t>
            </a:r>
            <a:r>
              <a:rPr lang="en-US" altLang="zh-CN" sz="1800" dirty="0"/>
              <a:t>8-7 Git</a:t>
            </a:r>
            <a:r>
              <a:rPr lang="zh-CN" altLang="en-US" sz="1800" dirty="0"/>
              <a:t>中文件流通图</a:t>
            </a:r>
            <a:endParaRPr lang="zh-CN" altLang="sv-SE" sz="1800" dirty="0"/>
          </a:p>
        </p:txBody>
      </p:sp>
      <p:pic>
        <p:nvPicPr>
          <p:cNvPr id="13" name="图片 12"/>
          <p:cNvPicPr/>
          <p:nvPr/>
        </p:nvPicPr>
        <p:blipFill>
          <a:blip r:embed="rId2"/>
          <a:stretch>
            <a:fillRect/>
          </a:stretch>
        </p:blipFill>
        <p:spPr>
          <a:xfrm>
            <a:off x="704215" y="1124585"/>
            <a:ext cx="8517255" cy="4931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423901" y="2349156"/>
            <a:ext cx="3054985" cy="891540"/>
          </a:xfrm>
          <a:prstGeom prst="rect">
            <a:avLst/>
          </a:prstGeom>
          <a:effectLst/>
        </p:spPr>
        <p:txBody>
          <a:bodyPr wrap="none">
            <a:spAutoFit/>
          </a:bodyPr>
          <a:lstStyle/>
          <a:p>
            <a:r>
              <a:rPr lang="zh-CN" altLang="en-US" sz="5200" b="1" dirty="0">
                <a:solidFill>
                  <a:schemeClr val="tx1"/>
                </a:solidFill>
                <a:latin typeface="微软雅黑" panose="020B0503020204020204" pitchFamily="34" charset="-122"/>
                <a:ea typeface="微软雅黑" panose="020B0503020204020204" pitchFamily="34" charset="-122"/>
              </a:rPr>
              <a:t>本章结束</a:t>
            </a:r>
            <a:r>
              <a:rPr lang="en-US" altLang="zh-CN" sz="5200" b="1" dirty="0">
                <a:solidFill>
                  <a:schemeClr val="tx1"/>
                </a:solidFill>
                <a:latin typeface="微软雅黑" panose="020B0503020204020204" pitchFamily="34" charset="-122"/>
                <a:ea typeface="微软雅黑" panose="020B0503020204020204" pitchFamily="34" charset="-122"/>
              </a:rPr>
              <a:t>!</a:t>
            </a:r>
            <a:endParaRPr lang="en-US" altLang="zh-CN" sz="5200" b="1" dirty="0">
              <a:solidFill>
                <a:schemeClr val="tx1"/>
              </a:solidFill>
              <a:latin typeface="微软雅黑" panose="020B0503020204020204" pitchFamily="34" charset="-122"/>
              <a:ea typeface="微软雅黑" panose="020B0503020204020204" pitchFamily="34" charset="-122"/>
            </a:endParaRPr>
          </a:p>
        </p:txBody>
      </p:sp>
      <p:sp>
        <p:nvSpPr>
          <p:cNvPr id="74" name="矩形 73"/>
          <p:cNvSpPr/>
          <p:nvPr/>
        </p:nvSpPr>
        <p:spPr>
          <a:xfrm>
            <a:off x="0" y="5790565"/>
            <a:ext cx="9899015" cy="10693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15"/>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491" y="16608"/>
            <a:ext cx="3350830" cy="955962"/>
          </a:xfrm>
          <a:prstGeom prst="rect">
            <a:avLst/>
          </a:prstGeom>
        </p:spPr>
      </p:pic>
      <p:sp>
        <p:nvSpPr>
          <p:cNvPr id="4" name="矩形 3"/>
          <p:cNvSpPr/>
          <p:nvPr/>
        </p:nvSpPr>
        <p:spPr>
          <a:xfrm>
            <a:off x="414655" y="1124585"/>
            <a:ext cx="9032875" cy="4869815"/>
          </a:xfrm>
          <a:prstGeom prst="rect">
            <a:avLst/>
          </a:prstGeom>
        </p:spPr>
        <p:txBody>
          <a:bodyPr wrap="square">
            <a:spAutoFit/>
          </a:bodyPr>
          <a:lstStyle/>
          <a:p>
            <a:pPr lvl="0" defTabSz="914400" fontAlgn="base">
              <a:lnSpc>
                <a:spcPct val="150000"/>
              </a:lnSpc>
              <a:spcBef>
                <a:spcPct val="0"/>
              </a:spcBef>
              <a:spcAft>
                <a:spcPct val="0"/>
              </a:spcAft>
              <a:defRPr/>
            </a:pPr>
            <a:r>
              <a:rPr lang="zh-CN" altLang="en-US" sz="2400" dirty="0">
                <a:latin typeface="+mn-ea"/>
              </a:rPr>
              <a:t>       </a:t>
            </a:r>
            <a:r>
              <a:rPr lang="zh-CN" altLang="en-US" sz="2400" dirty="0">
                <a:solidFill>
                  <a:srgbClr val="FF0000"/>
                </a:solidFill>
                <a:latin typeface="+mn-ea"/>
              </a:rPr>
              <a:t>软件演化是指对软件进行维护和更新的一种行为</a:t>
            </a:r>
            <a:r>
              <a:rPr lang="zh-CN" altLang="en-US" sz="2400" dirty="0">
                <a:latin typeface="+mn-ea"/>
              </a:rPr>
              <a:t>，它是软件生命周期中始终存在的变化活动。</a:t>
            </a:r>
            <a:endParaRPr lang="zh-CN" altLang="en-US" sz="2400" dirty="0">
              <a:latin typeface="+mn-ea"/>
            </a:endParaRPr>
          </a:p>
          <a:p>
            <a:pPr lvl="0" defTabSz="914400" fontAlgn="base">
              <a:lnSpc>
                <a:spcPct val="150000"/>
              </a:lnSpc>
              <a:spcBef>
                <a:spcPct val="0"/>
              </a:spcBef>
              <a:spcAft>
                <a:spcPct val="0"/>
              </a:spcAft>
              <a:defRPr/>
            </a:pPr>
            <a:endParaRPr lang="zh-CN" altLang="en-US" sz="700" dirty="0">
              <a:latin typeface="+mn-ea"/>
            </a:endParaRPr>
          </a:p>
          <a:p>
            <a:pPr lvl="0" indent="457200" defTabSz="914400" fontAlgn="base">
              <a:lnSpc>
                <a:spcPct val="150000"/>
              </a:lnSpc>
              <a:spcBef>
                <a:spcPct val="0"/>
              </a:spcBef>
              <a:spcAft>
                <a:spcPct val="0"/>
              </a:spcAft>
              <a:defRPr/>
            </a:pPr>
            <a:r>
              <a:rPr lang="zh-CN" altLang="en-US" sz="2400" dirty="0">
                <a:latin typeface="+mn-ea"/>
              </a:rPr>
              <a:t>软件演化可分为</a:t>
            </a:r>
            <a:r>
              <a:rPr lang="zh-CN" altLang="en-US" sz="2400" dirty="0">
                <a:solidFill>
                  <a:srgbClr val="FF0000"/>
                </a:solidFill>
                <a:latin typeface="+mn-ea"/>
              </a:rPr>
              <a:t>开发演化和运行演化</a:t>
            </a:r>
            <a:r>
              <a:rPr lang="zh-CN" altLang="en-US" sz="2400" dirty="0">
                <a:latin typeface="+mn-ea"/>
              </a:rPr>
              <a:t>。开发演化是创造一个新软件的过程，在一定的约束条件下从头开始实施。运行演化又称软件维护，是软件系统交付使用以后，为了改正错误或满足新的需要而修改软件的过程，一般是在现有系统的限定和约束条件下进行。</a:t>
            </a:r>
            <a:endParaRPr lang="zh-CN" altLang="en-US" sz="2400" dirty="0">
              <a:latin typeface="+mn-ea"/>
            </a:endParaRPr>
          </a:p>
          <a:p>
            <a:pPr lvl="0" indent="457200" defTabSz="914400" fontAlgn="base">
              <a:lnSpc>
                <a:spcPct val="150000"/>
              </a:lnSpc>
              <a:spcBef>
                <a:spcPct val="0"/>
              </a:spcBef>
              <a:spcAft>
                <a:spcPct val="0"/>
              </a:spcAft>
              <a:defRPr/>
            </a:pPr>
            <a:endParaRPr lang="zh-CN" altLang="en-US" sz="800" dirty="0">
              <a:latin typeface="+mn-ea"/>
            </a:endParaRPr>
          </a:p>
          <a:p>
            <a:pPr lvl="0" indent="457200" defTabSz="914400" fontAlgn="base">
              <a:lnSpc>
                <a:spcPct val="150000"/>
              </a:lnSpc>
              <a:spcBef>
                <a:spcPct val="0"/>
              </a:spcBef>
              <a:spcAft>
                <a:spcPct val="0"/>
              </a:spcAft>
              <a:defRPr/>
            </a:pPr>
            <a:r>
              <a:rPr lang="zh-CN" altLang="en-US" sz="2400" dirty="0">
                <a:latin typeface="+mn-ea"/>
              </a:rPr>
              <a:t>软件演化过程包括了</a:t>
            </a:r>
            <a:r>
              <a:rPr lang="zh-CN" altLang="en-US" sz="2400" dirty="0">
                <a:solidFill>
                  <a:srgbClr val="FF0000"/>
                </a:solidFill>
                <a:latin typeface="+mn-ea"/>
              </a:rPr>
              <a:t>软件维护与更新、软件部署、软件配置管理</a:t>
            </a:r>
            <a:r>
              <a:rPr lang="zh-CN" altLang="en-US" sz="2400" dirty="0">
                <a:latin typeface="+mn-ea"/>
              </a:rPr>
              <a:t>等内容。</a:t>
            </a:r>
            <a:endParaRPr lang="zh-CN" altLang="en-US" sz="2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1013948" y="1402122"/>
            <a:ext cx="809931" cy="972081"/>
          </a:xfrm>
          <a:prstGeom prst="roundRect">
            <a:avLst/>
          </a:prstGeom>
          <a:solidFill>
            <a:srgbClr val="0070C0"/>
          </a:solidFill>
          <a:ln>
            <a:solidFill>
              <a:schemeClr val="accent1"/>
            </a:solidFill>
          </a:ln>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31" name="Freeform 6"/>
          <p:cNvSpPr/>
          <p:nvPr/>
        </p:nvSpPr>
        <p:spPr bwMode="auto">
          <a:xfrm>
            <a:off x="1127442" y="1489251"/>
            <a:ext cx="619055" cy="778697"/>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1" name="Freeform 7"/>
          <p:cNvSpPr>
            <a:spLocks noEditPoints="1"/>
          </p:cNvSpPr>
          <p:nvPr/>
        </p:nvSpPr>
        <p:spPr bwMode="auto">
          <a:xfrm>
            <a:off x="1898682" y="2068654"/>
            <a:ext cx="1156859" cy="23593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2" name="Freeform 8"/>
          <p:cNvSpPr>
            <a:spLocks noEditPoints="1"/>
          </p:cNvSpPr>
          <p:nvPr/>
        </p:nvSpPr>
        <p:spPr bwMode="auto">
          <a:xfrm>
            <a:off x="1968325" y="1473029"/>
            <a:ext cx="1111720" cy="522139"/>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lIns="74267" tIns="37133" rIns="74267" bIns="37133"/>
          <a:lstStyle/>
          <a:p>
            <a:pPr defTabSz="685800"/>
            <a:endParaRPr lang="zh-CN" altLang="en-US" sz="1515" kern="0">
              <a:solidFill>
                <a:sysClr val="windowText" lastClr="000000"/>
              </a:solidFill>
              <a:cs typeface="+mn-ea"/>
              <a:sym typeface="+mn-lt"/>
            </a:endParaRPr>
          </a:p>
        </p:txBody>
      </p:sp>
      <p:sp>
        <p:nvSpPr>
          <p:cNvPr id="43" name="Freeform 9"/>
          <p:cNvSpPr>
            <a:spLocks noEditPoints="1"/>
          </p:cNvSpPr>
          <p:nvPr/>
        </p:nvSpPr>
        <p:spPr bwMode="auto">
          <a:xfrm>
            <a:off x="3383915" y="633730"/>
            <a:ext cx="141605" cy="5890260"/>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chemeClr val="bg1">
              <a:lumMod val="50000"/>
            </a:schemeClr>
          </a:solidFill>
          <a:ln>
            <a:noFill/>
          </a:ln>
        </p:spPr>
        <p:txBody>
          <a:bodyPr lIns="74267" tIns="37133" rIns="74267" bIns="37133"/>
          <a:lstStyle/>
          <a:p>
            <a:pPr defTabSz="685800"/>
            <a:endParaRPr lang="zh-CN" altLang="en-US" sz="1515" kern="0">
              <a:solidFill>
                <a:sysClr val="windowText" lastClr="000000"/>
              </a:solidFill>
              <a:cs typeface="+mn-ea"/>
              <a:sym typeface="+mn-lt"/>
            </a:endParaRPr>
          </a:p>
        </p:txBody>
      </p:sp>
      <p:grpSp>
        <p:nvGrpSpPr>
          <p:cNvPr id="4" name="组合 3"/>
          <p:cNvGrpSpPr/>
          <p:nvPr/>
        </p:nvGrpSpPr>
        <p:grpSpPr>
          <a:xfrm>
            <a:off x="3655182" y="1298846"/>
            <a:ext cx="4988089" cy="589316"/>
            <a:chOff x="3347864" y="527135"/>
            <a:chExt cx="4605506" cy="544116"/>
          </a:xfrm>
        </p:grpSpPr>
        <p:sp>
          <p:nvSpPr>
            <p:cNvPr id="44" name="Freeform 14"/>
            <p:cNvSpPr/>
            <p:nvPr/>
          </p:nvSpPr>
          <p:spPr bwMode="auto">
            <a:xfrm>
              <a:off x="3347864" y="616432"/>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45" name="Freeform 15"/>
            <p:cNvSpPr/>
            <p:nvPr/>
          </p:nvSpPr>
          <p:spPr bwMode="auto">
            <a:xfrm>
              <a:off x="3456169" y="536660"/>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46" name="Rectangle 16"/>
            <p:cNvSpPr>
              <a:spLocks noChangeArrowheads="1"/>
            </p:cNvSpPr>
            <p:nvPr/>
          </p:nvSpPr>
          <p:spPr bwMode="auto">
            <a:xfrm>
              <a:off x="3513297" y="536660"/>
              <a:ext cx="478444" cy="477441"/>
            </a:xfrm>
            <a:prstGeom prst="rect">
              <a:avLst/>
            </a:prstGeom>
            <a:solidFill>
              <a:srgbClr val="0070C0"/>
            </a:solidFill>
            <a:ln>
              <a:solidFill>
                <a:schemeClr val="accent1"/>
              </a:solidFill>
            </a:ln>
          </p:spPr>
          <p:txBody>
            <a:bodyPr lIns="74257" tIns="37128" rIns="74257" bIns="37128"/>
            <a:lstStyle/>
            <a:p>
              <a:pPr defTabSz="685800"/>
              <a:endParaRPr lang="zh-CN" altLang="en-US" sz="1515">
                <a:solidFill>
                  <a:prstClr val="black"/>
                </a:solidFill>
              </a:endParaRPr>
            </a:p>
          </p:txBody>
        </p:sp>
        <p:sp>
          <p:nvSpPr>
            <p:cNvPr id="61" name="TextBox 63"/>
            <p:cNvSpPr txBox="1">
              <a:spLocks noChangeArrowheads="1"/>
            </p:cNvSpPr>
            <p:nvPr/>
          </p:nvSpPr>
          <p:spPr bwMode="auto">
            <a:xfrm>
              <a:off x="4070494" y="678265"/>
              <a:ext cx="3639308" cy="37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defPPr>
                <a:defRPr lang="zh-CN"/>
              </a:defPPr>
              <a:lvl1pPr>
                <a:defRPr sz="2000" b="1" spc="300">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latin typeface="Arial" panose="020B0604020202020204" pitchFamily="34" charset="0"/>
                  <a:ea typeface="宋体" panose="02010600030101010101" pitchFamily="2" charset="-122"/>
                </a:defRPr>
              </a:lvl9pPr>
            </a:lstStyle>
            <a:p>
              <a:r>
                <a:rPr kumimoji="1" lang="zh-CN" altLang="en-US" sz="2165" dirty="0">
                  <a:sym typeface="+mn-ea"/>
                </a:rPr>
                <a:t>软件维护与更新</a:t>
              </a:r>
              <a:endParaRPr kumimoji="1" lang="zh-CN" altLang="zh-CN" sz="2165" dirty="0">
                <a:solidFill>
                  <a:schemeClr val="tx1"/>
                </a:solidFill>
                <a:sym typeface="+mn-ea"/>
              </a:endParaRPr>
            </a:p>
          </p:txBody>
        </p:sp>
        <p:sp>
          <p:nvSpPr>
            <p:cNvPr id="62" name="TextBox 81"/>
            <p:cNvSpPr txBox="1">
              <a:spLocks noChangeArrowheads="1"/>
            </p:cNvSpPr>
            <p:nvPr/>
          </p:nvSpPr>
          <p:spPr bwMode="auto">
            <a:xfrm>
              <a:off x="3577566" y="527135"/>
              <a:ext cx="347673" cy="483694"/>
            </a:xfrm>
            <a:prstGeom prst="rect">
              <a:avLst/>
            </a:prstGeom>
            <a:solidFill>
              <a:srgbClr val="0070C0"/>
            </a:solidFill>
            <a:ln>
              <a:noFill/>
            </a:ln>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1</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667658" y="3139801"/>
            <a:ext cx="4988089" cy="578398"/>
            <a:chOff x="3347864" y="1419062"/>
            <a:chExt cx="4605506" cy="534591"/>
          </a:xfrm>
        </p:grpSpPr>
        <p:sp>
          <p:nvSpPr>
            <p:cNvPr id="53" name="Freeform 17"/>
            <p:cNvSpPr/>
            <p:nvPr/>
          </p:nvSpPr>
          <p:spPr bwMode="auto">
            <a:xfrm>
              <a:off x="3347864" y="1498834"/>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4" name="Freeform 18"/>
            <p:cNvSpPr/>
            <p:nvPr/>
          </p:nvSpPr>
          <p:spPr bwMode="auto">
            <a:xfrm>
              <a:off x="3456169" y="1419062"/>
              <a:ext cx="593889" cy="73819"/>
            </a:xfrm>
            <a:custGeom>
              <a:avLst/>
              <a:gdLst>
                <a:gd name="T0" fmla="*/ 58241460 w 1038"/>
                <a:gd name="T1" fmla="*/ 0 h 127"/>
                <a:gd name="T2" fmla="*/ 546306357 w 1038"/>
                <a:gd name="T3" fmla="*/ 0 h 127"/>
                <a:gd name="T4" fmla="*/ 604547817 w 1038"/>
                <a:gd name="T5" fmla="*/ 76279375 h 127"/>
                <a:gd name="T6" fmla="*/ 0 w 1038"/>
                <a:gd name="T7" fmla="*/ 76279375 h 127"/>
                <a:gd name="T8" fmla="*/ 58241460 w 1038"/>
                <a:gd name="T9" fmla="*/ 0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7">
                  <a:moveTo>
                    <a:pt x="100" y="0"/>
                  </a:moveTo>
                  <a:lnTo>
                    <a:pt x="938" y="0"/>
                  </a:lnTo>
                  <a:lnTo>
                    <a:pt x="1038" y="127"/>
                  </a:lnTo>
                  <a:lnTo>
                    <a:pt x="0" y="127"/>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55" name="Rectangle 19"/>
            <p:cNvSpPr>
              <a:spLocks noChangeArrowheads="1"/>
            </p:cNvSpPr>
            <p:nvPr/>
          </p:nvSpPr>
          <p:spPr bwMode="auto">
            <a:xfrm>
              <a:off x="3513297" y="1419062"/>
              <a:ext cx="478444" cy="47744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3" name="TextBox 82"/>
            <p:cNvSpPr txBox="1">
              <a:spLocks noChangeArrowheads="1"/>
            </p:cNvSpPr>
            <p:nvPr/>
          </p:nvSpPr>
          <p:spPr bwMode="auto">
            <a:xfrm>
              <a:off x="4070291" y="1554793"/>
              <a:ext cx="3639510" cy="37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165" b="1" spc="300" dirty="0">
                  <a:latin typeface="微软雅黑" panose="020B0503020204020204" pitchFamily="34" charset="-122"/>
                  <a:ea typeface="微软雅黑" panose="020B0503020204020204" pitchFamily="34" charset="-122"/>
                </a:rPr>
                <a:t>软件部署</a:t>
              </a:r>
              <a:endParaRPr lang="zh-CN" altLang="en-US" sz="2165" b="1" spc="300" dirty="0">
                <a:latin typeface="微软雅黑" panose="020B0503020204020204" pitchFamily="34" charset="-122"/>
                <a:ea typeface="微软雅黑" panose="020B0503020204020204" pitchFamily="34" charset="-122"/>
              </a:endParaRPr>
            </a:p>
          </p:txBody>
        </p:sp>
        <p:sp>
          <p:nvSpPr>
            <p:cNvPr id="64" name="TextBox 83"/>
            <p:cNvSpPr txBox="1">
              <a:spLocks noChangeArrowheads="1"/>
            </p:cNvSpPr>
            <p:nvPr/>
          </p:nvSpPr>
          <p:spPr bwMode="auto">
            <a:xfrm>
              <a:off x="3577566" y="1432159"/>
              <a:ext cx="347673" cy="48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dirty="0">
                  <a:solidFill>
                    <a:prstClr val="white"/>
                  </a:solidFill>
                  <a:latin typeface="微软雅黑" panose="020B0503020204020204" pitchFamily="34" charset="-122"/>
                  <a:ea typeface="微软雅黑" panose="020B0503020204020204" pitchFamily="34" charset="-122"/>
                </a:rPr>
                <a:t>2</a:t>
              </a:r>
              <a:endParaRPr lang="zh-CN" altLang="en-US" sz="2925" b="1" dirty="0">
                <a:solidFill>
                  <a:prstClr val="white"/>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655182" y="5085184"/>
            <a:ext cx="4988089" cy="582525"/>
            <a:chOff x="3347864" y="2279586"/>
            <a:chExt cx="4605506" cy="538164"/>
          </a:xfrm>
        </p:grpSpPr>
        <p:sp>
          <p:nvSpPr>
            <p:cNvPr id="56" name="Freeform 20"/>
            <p:cNvSpPr/>
            <p:nvPr/>
          </p:nvSpPr>
          <p:spPr bwMode="auto">
            <a:xfrm>
              <a:off x="3347864" y="2362931"/>
              <a:ext cx="4605506" cy="454819"/>
            </a:xfrm>
            <a:custGeom>
              <a:avLst/>
              <a:gdLst>
                <a:gd name="T0" fmla="*/ 60743788 w 6963"/>
                <a:gd name="T1" fmla="*/ 0 h 794"/>
                <a:gd name="T2" fmla="*/ 2147483647 w 6963"/>
                <a:gd name="T3" fmla="*/ 0 h 794"/>
                <a:gd name="T4" fmla="*/ 2147483647 w 6963"/>
                <a:gd name="T5" fmla="*/ 50749524 h 794"/>
                <a:gd name="T6" fmla="*/ 2147483647 w 6963"/>
                <a:gd name="T7" fmla="*/ 412413298 h 794"/>
                <a:gd name="T8" fmla="*/ 2147483647 w 6963"/>
                <a:gd name="T9" fmla="*/ 463162822 h 794"/>
                <a:gd name="T10" fmla="*/ 60743788 w 6963"/>
                <a:gd name="T11" fmla="*/ 463162822 h 794"/>
                <a:gd name="T12" fmla="*/ 0 w 6963"/>
                <a:gd name="T13" fmla="*/ 412413298 h 794"/>
                <a:gd name="T14" fmla="*/ 0 w 6963"/>
                <a:gd name="T15" fmla="*/ 50749524 h 794"/>
                <a:gd name="T16" fmla="*/ 60743788 w 6963"/>
                <a:gd name="T17" fmla="*/ 0 h 7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963" h="794">
                  <a:moveTo>
                    <a:pt x="87" y="0"/>
                  </a:moveTo>
                  <a:lnTo>
                    <a:pt x="6876" y="0"/>
                  </a:lnTo>
                  <a:cubicBezTo>
                    <a:pt x="6924" y="0"/>
                    <a:pt x="6963" y="39"/>
                    <a:pt x="6963" y="87"/>
                  </a:cubicBezTo>
                  <a:lnTo>
                    <a:pt x="6963" y="707"/>
                  </a:lnTo>
                  <a:cubicBezTo>
                    <a:pt x="6963" y="755"/>
                    <a:pt x="6924" y="794"/>
                    <a:pt x="6876" y="794"/>
                  </a:cubicBezTo>
                  <a:lnTo>
                    <a:pt x="87" y="794"/>
                  </a:lnTo>
                  <a:cubicBezTo>
                    <a:pt x="39" y="794"/>
                    <a:pt x="0" y="755"/>
                    <a:pt x="0" y="707"/>
                  </a:cubicBezTo>
                  <a:lnTo>
                    <a:pt x="0" y="87"/>
                  </a:lnTo>
                  <a:cubicBezTo>
                    <a:pt x="0" y="39"/>
                    <a:pt x="39" y="0"/>
                    <a:pt x="87" y="0"/>
                  </a:cubicBezTo>
                  <a:close/>
                </a:path>
              </a:pathLst>
            </a:custGeom>
            <a:gradFill rotWithShape="0">
              <a:gsLst>
                <a:gs pos="0">
                  <a:srgbClr val="F8F8F8"/>
                </a:gs>
                <a:gs pos="100000">
                  <a:srgbClr val="EAEAEA"/>
                </a:gs>
              </a:gsLst>
              <a:lin ang="5400000"/>
            </a:gradFill>
            <a:ln w="10" cap="flat" cmpd="sng">
              <a:solidFill>
                <a:srgbClr val="DFDFE1"/>
              </a:solidFill>
              <a:round/>
            </a:ln>
            <a:effectLst>
              <a:outerShdw blurRad="50800" dist="38100" dir="2700000" algn="tl" rotWithShape="0">
                <a:prstClr val="black">
                  <a:alpha val="40000"/>
                </a:prstClr>
              </a:outerShdw>
            </a:effectLst>
          </p:spPr>
          <p:txBody>
            <a:bodyPr lIns="74257" tIns="37128" rIns="74257" bIns="37128"/>
            <a:lstStyle/>
            <a:p>
              <a:pPr defTabSz="685800"/>
              <a:endParaRPr lang="zh-CN" altLang="en-US" sz="1515">
                <a:solidFill>
                  <a:prstClr val="black"/>
                </a:solidFill>
              </a:endParaRPr>
            </a:p>
          </p:txBody>
        </p:sp>
        <p:sp>
          <p:nvSpPr>
            <p:cNvPr id="59" name="Freeform 21"/>
            <p:cNvSpPr/>
            <p:nvPr/>
          </p:nvSpPr>
          <p:spPr bwMode="auto">
            <a:xfrm>
              <a:off x="3456169" y="2281968"/>
              <a:ext cx="593889" cy="75009"/>
            </a:xfrm>
            <a:custGeom>
              <a:avLst/>
              <a:gdLst>
                <a:gd name="T0" fmla="*/ 58241460 w 1038"/>
                <a:gd name="T1" fmla="*/ 0 h 128"/>
                <a:gd name="T2" fmla="*/ 546306357 w 1038"/>
                <a:gd name="T3" fmla="*/ 0 h 128"/>
                <a:gd name="T4" fmla="*/ 604547817 w 1038"/>
                <a:gd name="T5" fmla="*/ 78143751 h 128"/>
                <a:gd name="T6" fmla="*/ 0 w 1038"/>
                <a:gd name="T7" fmla="*/ 78143751 h 128"/>
                <a:gd name="T8" fmla="*/ 58241460 w 1038"/>
                <a:gd name="T9" fmla="*/ 0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8" h="128">
                  <a:moveTo>
                    <a:pt x="100" y="0"/>
                  </a:moveTo>
                  <a:lnTo>
                    <a:pt x="938" y="0"/>
                  </a:lnTo>
                  <a:lnTo>
                    <a:pt x="1038" y="128"/>
                  </a:lnTo>
                  <a:lnTo>
                    <a:pt x="0" y="128"/>
                  </a:lnTo>
                  <a:lnTo>
                    <a:pt x="100" y="0"/>
                  </a:lnTo>
                  <a:close/>
                </a:path>
              </a:pathLst>
            </a:custGeom>
            <a:solidFill>
              <a:schemeClr val="tx1">
                <a:lumMod val="65000"/>
                <a:lumOff val="35000"/>
              </a:schemeClr>
            </a:solidFill>
            <a:ln>
              <a:noFill/>
            </a:ln>
          </p:spPr>
          <p:txBody>
            <a:bodyPr lIns="74257" tIns="37128" rIns="74257" bIns="37128"/>
            <a:lstStyle/>
            <a:p>
              <a:pPr defTabSz="685800"/>
              <a:endParaRPr lang="zh-CN" altLang="en-US" sz="1515">
                <a:solidFill>
                  <a:prstClr val="black"/>
                </a:solidFill>
              </a:endParaRPr>
            </a:p>
          </p:txBody>
        </p:sp>
        <p:sp>
          <p:nvSpPr>
            <p:cNvPr id="60" name="Rectangle 22"/>
            <p:cNvSpPr>
              <a:spLocks noChangeArrowheads="1"/>
            </p:cNvSpPr>
            <p:nvPr/>
          </p:nvSpPr>
          <p:spPr bwMode="auto">
            <a:xfrm>
              <a:off x="3513297" y="2281968"/>
              <a:ext cx="478444" cy="478631"/>
            </a:xfrm>
            <a:prstGeom prst="rect">
              <a:avLst/>
            </a:prstGeom>
            <a:solidFill>
              <a:srgbClr val="0070C0"/>
            </a:solidFill>
            <a:ln>
              <a:noFill/>
            </a:ln>
          </p:spPr>
          <p:txBody>
            <a:bodyPr lIns="74257" tIns="37128" rIns="74257" bIns="37128"/>
            <a:lstStyle/>
            <a:p>
              <a:pPr defTabSz="685800"/>
              <a:endParaRPr lang="zh-CN" altLang="en-US" sz="1515">
                <a:solidFill>
                  <a:prstClr val="black"/>
                </a:solidFill>
              </a:endParaRPr>
            </a:p>
          </p:txBody>
        </p:sp>
        <p:sp>
          <p:nvSpPr>
            <p:cNvPr id="65" name="TextBox 84"/>
            <p:cNvSpPr txBox="1">
              <a:spLocks noChangeArrowheads="1"/>
            </p:cNvSpPr>
            <p:nvPr/>
          </p:nvSpPr>
          <p:spPr bwMode="auto">
            <a:xfrm>
              <a:off x="4070292" y="2411745"/>
              <a:ext cx="1887886" cy="37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165" b="1" spc="300" dirty="0">
                  <a:latin typeface="微软雅黑" panose="020B0503020204020204" pitchFamily="34" charset="-122"/>
                  <a:ea typeface="微软雅黑" panose="020B0503020204020204" pitchFamily="34" charset="-122"/>
                  <a:sym typeface="+mn-ea"/>
                </a:rPr>
                <a:t>软件配置管理</a:t>
              </a:r>
              <a:endParaRPr lang="zh-CN" altLang="en-US" sz="2165" b="1" spc="300" dirty="0">
                <a:latin typeface="微软雅黑" panose="020B0503020204020204" pitchFamily="34" charset="-122"/>
                <a:ea typeface="微软雅黑" panose="020B0503020204020204" pitchFamily="34" charset="-122"/>
              </a:endParaRPr>
            </a:p>
          </p:txBody>
        </p:sp>
        <p:sp>
          <p:nvSpPr>
            <p:cNvPr id="66" name="TextBox 85"/>
            <p:cNvSpPr txBox="1">
              <a:spLocks noChangeArrowheads="1"/>
            </p:cNvSpPr>
            <p:nvPr/>
          </p:nvSpPr>
          <p:spPr bwMode="auto">
            <a:xfrm>
              <a:off x="3577566" y="2279586"/>
              <a:ext cx="347673" cy="483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4257" tIns="37128" rIns="74257" bIns="3712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defTabSz="685800" eaLnBrk="1" hangingPunct="1"/>
              <a:r>
                <a:rPr lang="en-US" altLang="zh-CN" sz="2925" b="1">
                  <a:solidFill>
                    <a:prstClr val="white"/>
                  </a:solidFill>
                  <a:latin typeface="微软雅黑" panose="020B0503020204020204" pitchFamily="34" charset="-122"/>
                  <a:ea typeface="微软雅黑" panose="020B0503020204020204" pitchFamily="34" charset="-122"/>
                </a:rPr>
                <a:t>3</a:t>
              </a:r>
              <a:endParaRPr lang="zh-CN" altLang="en-US" sz="2925" b="1">
                <a:solidFill>
                  <a:prstClr val="white"/>
                </a:solidFill>
                <a:latin typeface="微软雅黑" panose="020B0503020204020204" pitchFamily="34" charset="-122"/>
                <a:ea typeface="微软雅黑" panose="020B0503020204020204" pitchFamily="34" charset="-122"/>
              </a:endParaRPr>
            </a:p>
          </p:txBody>
        </p:sp>
      </p:grpSp>
      <p:pic>
        <p:nvPicPr>
          <p:cNvPr id="85" name="图片 8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58671" y="1484774"/>
            <a:ext cx="8960353"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400" dirty="0">
                <a:latin typeface="+mj-ea"/>
                <a:ea typeface="+mj-ea"/>
              </a:rPr>
              <a:t>       软件维护是软件生命周期中的最后一个阶段，也是历时最长的一个阶段，从系统投入生产运行以后一直持续到软件生命周期结束。</a:t>
            </a:r>
            <a:endParaRPr lang="zh-CN" altLang="en-US" sz="2400" dirty="0">
              <a:latin typeface="+mj-ea"/>
              <a:ea typeface="+mj-ea"/>
            </a:endParaRPr>
          </a:p>
          <a:p>
            <a:pPr marL="0" indent="0" defTabSz="914400" eaLnBrk="1" fontAlgn="base" hangingPunct="1">
              <a:lnSpc>
                <a:spcPct val="150000"/>
              </a:lnSpc>
              <a:spcBef>
                <a:spcPct val="0"/>
              </a:spcBef>
              <a:spcAft>
                <a:spcPct val="0"/>
              </a:spcAft>
              <a:buSzPct val="70000"/>
              <a:defRPr/>
            </a:pPr>
            <a:endParaRPr lang="zh-CN" altLang="en-US" sz="2400" dirty="0">
              <a:latin typeface="+mj-ea"/>
              <a:ea typeface="+mj-ea"/>
            </a:endParaRPr>
          </a:p>
          <a:p>
            <a:pPr marL="0" indent="457200" defTabSz="914400" eaLnBrk="1" fontAlgn="base" hangingPunct="1">
              <a:lnSpc>
                <a:spcPct val="150000"/>
              </a:lnSpc>
              <a:spcBef>
                <a:spcPct val="0"/>
              </a:spcBef>
              <a:spcAft>
                <a:spcPct val="0"/>
              </a:spcAft>
              <a:buSzPct val="70000"/>
              <a:defRPr/>
            </a:pPr>
            <a:r>
              <a:rPr lang="en-US" altLang="zh-CN" sz="2400" dirty="0">
                <a:latin typeface="+mj-ea"/>
                <a:ea typeface="+mj-ea"/>
              </a:rPr>
              <a:t> </a:t>
            </a:r>
            <a:r>
              <a:rPr lang="zh-CN" altLang="en-US" sz="2400" dirty="0">
                <a:latin typeface="+mj-ea"/>
                <a:ea typeface="+mj-ea"/>
              </a:rPr>
              <a:t>软件维护是指软件系统交付使用以后，为了</a:t>
            </a:r>
            <a:r>
              <a:rPr lang="zh-CN" altLang="en-US" sz="2400" dirty="0">
                <a:solidFill>
                  <a:srgbClr val="FF0000"/>
                </a:solidFill>
                <a:latin typeface="+mj-ea"/>
                <a:ea typeface="+mj-ea"/>
              </a:rPr>
              <a:t>改正软件运行错误，或者为了满足新的需求而加入新功能的修改软件的过程</a:t>
            </a:r>
            <a:r>
              <a:rPr lang="zh-CN" altLang="en-US" sz="2400" dirty="0">
                <a:latin typeface="+mj-ea"/>
                <a:ea typeface="+mj-ea"/>
              </a:rPr>
              <a:t>，以保证软件的日常良好运行。</a:t>
            </a:r>
            <a:endParaRPr lang="en-US" altLang="zh-CN" sz="24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662363" y="1686980"/>
            <a:ext cx="8960353" cy="41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       软件的可维护性是指软件能够被理解，并能纠正软件系统出现的错误和缺陷，以及为满足新的要求进行修改、扩充或压缩的容易程度。</a:t>
            </a:r>
            <a:endParaRPr lang="en-US" altLang="zh-CN"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1</a:t>
            </a:r>
            <a:r>
              <a:rPr lang="zh-CN" altLang="en-US" sz="2000" dirty="0">
                <a:latin typeface="+mj-ea"/>
                <a:ea typeface="+mj-ea"/>
              </a:rPr>
              <a:t>）可理解性</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2</a:t>
            </a:r>
            <a:r>
              <a:rPr lang="zh-CN" altLang="en-US" sz="2000" dirty="0">
                <a:latin typeface="+mj-ea"/>
                <a:ea typeface="+mj-ea"/>
              </a:rPr>
              <a:t>）可测试性</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3</a:t>
            </a:r>
            <a:r>
              <a:rPr lang="zh-CN" altLang="en-US" sz="2000" dirty="0">
                <a:latin typeface="+mj-ea"/>
                <a:ea typeface="+mj-ea"/>
              </a:rPr>
              <a:t>）可修改性</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4</a:t>
            </a:r>
            <a:r>
              <a:rPr lang="zh-CN" altLang="en-US" sz="2000" dirty="0">
                <a:latin typeface="+mj-ea"/>
                <a:ea typeface="+mj-ea"/>
              </a:rPr>
              <a:t>）可靠性</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5</a:t>
            </a:r>
            <a:r>
              <a:rPr lang="zh-CN" altLang="en-US" sz="2000" dirty="0">
                <a:latin typeface="+mj-ea"/>
                <a:ea typeface="+mj-ea"/>
              </a:rPr>
              <a:t>）可移植性</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6</a:t>
            </a:r>
            <a:r>
              <a:rPr lang="zh-CN" altLang="en-US" sz="2000" dirty="0">
                <a:latin typeface="+mj-ea"/>
                <a:ea typeface="+mj-ea"/>
              </a:rPr>
              <a:t>）可使用性</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a:t>
            </a:r>
            <a:r>
              <a:rPr lang="en-US" altLang="zh-CN" sz="2000" dirty="0">
                <a:latin typeface="+mj-ea"/>
                <a:ea typeface="+mj-ea"/>
              </a:rPr>
              <a:t>7</a:t>
            </a:r>
            <a:r>
              <a:rPr lang="zh-CN" altLang="en-US" sz="2000" dirty="0">
                <a:latin typeface="+mj-ea"/>
                <a:ea typeface="+mj-ea"/>
              </a:rPr>
              <a:t>）效率</a:t>
            </a:r>
            <a:endParaRPr lang="en-US" altLang="zh-CN" sz="2000" dirty="0">
              <a:latin typeface="+mj-ea"/>
              <a:ea typeface="+mj-ea"/>
            </a:endParaRPr>
          </a:p>
        </p:txBody>
      </p:sp>
      <p:sp>
        <p:nvSpPr>
          <p:cNvPr id="10" name="TextBox 7"/>
          <p:cNvSpPr txBox="1">
            <a:spLocks noChangeArrowheads="1"/>
          </p:cNvSpPr>
          <p:nvPr/>
        </p:nvSpPr>
        <p:spPr bwMode="auto">
          <a:xfrm>
            <a:off x="306817" y="895250"/>
            <a:ext cx="3689024"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1.1</a:t>
            </a:r>
            <a:r>
              <a:rPr lang="zh-CN" altLang="en-US" sz="2800" dirty="0">
                <a:latin typeface="+mj-ea"/>
                <a:ea typeface="+mj-ea"/>
              </a:rPr>
              <a:t> 软件的可维护性</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662362" y="1659254"/>
            <a:ext cx="8960353" cy="419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solidFill>
                  <a:srgbClr val="FF0000"/>
                </a:solidFill>
                <a:latin typeface="+mj-ea"/>
                <a:ea typeface="+mj-ea"/>
              </a:rPr>
              <a:t>（</a:t>
            </a:r>
            <a:r>
              <a:rPr lang="en-US" altLang="zh-CN" sz="2000" dirty="0">
                <a:solidFill>
                  <a:srgbClr val="FF0000"/>
                </a:solidFill>
                <a:latin typeface="+mj-ea"/>
                <a:ea typeface="+mj-ea"/>
              </a:rPr>
              <a:t>1</a:t>
            </a:r>
            <a:r>
              <a:rPr lang="zh-CN" altLang="en-US" sz="2000" dirty="0">
                <a:solidFill>
                  <a:srgbClr val="FF0000"/>
                </a:solidFill>
                <a:latin typeface="+mj-ea"/>
                <a:ea typeface="+mj-ea"/>
              </a:rPr>
              <a:t>）改正性维护</a:t>
            </a:r>
            <a:endParaRPr lang="zh-CN" altLang="en-US" sz="2000" dirty="0">
              <a:solidFill>
                <a:srgbClr val="FF0000"/>
              </a:solidFill>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       软件在交付使用后，难免存在软件自身隐含的错误及软件缺陷。改正性维护就是为了改正潜藏及遗留下来的错误而进行的活动。</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solidFill>
                  <a:srgbClr val="FF0000"/>
                </a:solidFill>
                <a:latin typeface="+mj-ea"/>
                <a:ea typeface="+mj-ea"/>
              </a:rPr>
              <a:t>（</a:t>
            </a:r>
            <a:r>
              <a:rPr lang="en-US" altLang="zh-CN" sz="2000" dirty="0">
                <a:solidFill>
                  <a:srgbClr val="FF0000"/>
                </a:solidFill>
                <a:latin typeface="+mj-ea"/>
                <a:ea typeface="+mj-ea"/>
              </a:rPr>
              <a:t>2</a:t>
            </a:r>
            <a:r>
              <a:rPr lang="zh-CN" altLang="en-US" sz="2000" dirty="0">
                <a:solidFill>
                  <a:srgbClr val="FF0000"/>
                </a:solidFill>
                <a:latin typeface="+mj-ea"/>
                <a:ea typeface="+mj-ea"/>
              </a:rPr>
              <a:t>）适应性维护</a:t>
            </a:r>
            <a:endParaRPr lang="zh-CN" altLang="en-US" sz="2000" dirty="0">
              <a:solidFill>
                <a:srgbClr val="FF0000"/>
              </a:solidFill>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       适应性维护是指使软件适应技术变化和管理需求变化而进行的修改。</a:t>
            </a:r>
            <a:endParaRPr lang="zh-CN" altLang="en-US" sz="2000" dirty="0">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solidFill>
                  <a:srgbClr val="FF0000"/>
                </a:solidFill>
                <a:latin typeface="+mj-ea"/>
                <a:ea typeface="+mj-ea"/>
              </a:rPr>
              <a:t>（</a:t>
            </a:r>
            <a:r>
              <a:rPr lang="en-US" altLang="zh-CN" sz="2000" dirty="0">
                <a:solidFill>
                  <a:srgbClr val="FF0000"/>
                </a:solidFill>
                <a:latin typeface="+mj-ea"/>
                <a:ea typeface="+mj-ea"/>
              </a:rPr>
              <a:t>3</a:t>
            </a:r>
            <a:r>
              <a:rPr lang="zh-CN" altLang="en-US" sz="2000" dirty="0">
                <a:solidFill>
                  <a:srgbClr val="FF0000"/>
                </a:solidFill>
                <a:latin typeface="+mj-ea"/>
                <a:ea typeface="+mj-ea"/>
              </a:rPr>
              <a:t>）完善性维护</a:t>
            </a:r>
            <a:endParaRPr lang="zh-CN" altLang="en-US" sz="2000" dirty="0">
              <a:solidFill>
                <a:srgbClr val="FF0000"/>
              </a:solidFill>
              <a:latin typeface="+mj-ea"/>
              <a:ea typeface="+mj-ea"/>
            </a:endParaRPr>
          </a:p>
          <a:p>
            <a:pPr marL="0" indent="0" defTabSz="914400" eaLnBrk="1" fontAlgn="base" hangingPunct="1">
              <a:lnSpc>
                <a:spcPct val="150000"/>
              </a:lnSpc>
              <a:spcBef>
                <a:spcPct val="0"/>
              </a:spcBef>
              <a:spcAft>
                <a:spcPct val="0"/>
              </a:spcAft>
              <a:buSzPct val="70000"/>
              <a:defRPr/>
            </a:pPr>
            <a:r>
              <a:rPr lang="zh-CN" altLang="en-US" sz="2000" dirty="0">
                <a:latin typeface="+mj-ea"/>
                <a:ea typeface="+mj-ea"/>
              </a:rPr>
              <a:t>       完善性维护是为扩充功能和改善性能而进行的修改，主要是指对已有的软件系统增加一些在系统分析和设计阶段中没有规定的功能与性能特征。这些功能对完善系统功能是非常必要的。另外，还包括对处理效率和编写程序的改进。</a:t>
            </a:r>
            <a:endParaRPr lang="en-US" altLang="zh-CN" sz="2000" dirty="0">
              <a:latin typeface="+mj-ea"/>
              <a:ea typeface="+mj-ea"/>
            </a:endParaRPr>
          </a:p>
        </p:txBody>
      </p:sp>
      <p:sp>
        <p:nvSpPr>
          <p:cNvPr id="10" name="TextBox 7"/>
          <p:cNvSpPr txBox="1">
            <a:spLocks noChangeArrowheads="1"/>
          </p:cNvSpPr>
          <p:nvPr/>
        </p:nvSpPr>
        <p:spPr bwMode="auto">
          <a:xfrm>
            <a:off x="306817" y="833304"/>
            <a:ext cx="3689024"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pPr>
            <a:r>
              <a:rPr lang="en-US" altLang="zh-CN" sz="2800" dirty="0">
                <a:latin typeface="+mj-ea"/>
                <a:ea typeface="+mj-ea"/>
              </a:rPr>
              <a:t>1.2</a:t>
            </a:r>
            <a:r>
              <a:rPr lang="zh-CN" altLang="en-US" sz="2800" dirty="0">
                <a:latin typeface="+mj-ea"/>
                <a:ea typeface="+mj-ea"/>
              </a:rPr>
              <a:t> 软件维护类型</a:t>
            </a:r>
            <a:endParaRPr lang="zh-CN" altLang="zh-CN" sz="2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sp>
        <p:nvSpPr>
          <p:cNvPr id="9" name="TextBox 7"/>
          <p:cNvSpPr txBox="1">
            <a:spLocks noChangeArrowheads="1"/>
          </p:cNvSpPr>
          <p:nvPr/>
        </p:nvSpPr>
        <p:spPr bwMode="auto">
          <a:xfrm>
            <a:off x="506383" y="834164"/>
            <a:ext cx="8960353"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defTabSz="914400" eaLnBrk="1" fontAlgn="base" hangingPunct="1">
              <a:lnSpc>
                <a:spcPct val="150000"/>
              </a:lnSpc>
              <a:spcBef>
                <a:spcPct val="0"/>
              </a:spcBef>
              <a:spcAft>
                <a:spcPct val="0"/>
              </a:spcAft>
              <a:buSzPct val="70000"/>
              <a:defRPr/>
            </a:pPr>
            <a:r>
              <a:rPr lang="zh-CN" altLang="en-US" sz="2000" dirty="0">
                <a:solidFill>
                  <a:srgbClr val="FF0000"/>
                </a:solidFill>
                <a:latin typeface="+mj-ea"/>
                <a:ea typeface="+mj-ea"/>
              </a:rPr>
              <a:t>（</a:t>
            </a:r>
            <a:r>
              <a:rPr lang="en-US" altLang="zh-CN" sz="2000" dirty="0">
                <a:solidFill>
                  <a:srgbClr val="FF0000"/>
                </a:solidFill>
                <a:latin typeface="+mj-ea"/>
                <a:ea typeface="+mj-ea"/>
              </a:rPr>
              <a:t>4</a:t>
            </a:r>
            <a:r>
              <a:rPr lang="zh-CN" altLang="en-US" sz="2000" dirty="0">
                <a:solidFill>
                  <a:srgbClr val="FF0000"/>
                </a:solidFill>
                <a:latin typeface="+mj-ea"/>
                <a:ea typeface="+mj-ea"/>
              </a:rPr>
              <a:t>）预防性维护</a:t>
            </a:r>
            <a:endParaRPr lang="zh-CN" altLang="en-US" sz="2000" dirty="0">
              <a:solidFill>
                <a:srgbClr val="FF0000"/>
              </a:solidFill>
              <a:latin typeface="+mj-ea"/>
              <a:ea typeface="+mj-ea"/>
            </a:endParaRPr>
          </a:p>
          <a:p>
            <a:pPr marL="0" indent="457200" defTabSz="914400" eaLnBrk="1" fontAlgn="base" hangingPunct="1">
              <a:lnSpc>
                <a:spcPct val="150000"/>
              </a:lnSpc>
              <a:spcBef>
                <a:spcPct val="0"/>
              </a:spcBef>
              <a:spcAft>
                <a:spcPct val="0"/>
              </a:spcAft>
              <a:buSzPct val="70000"/>
              <a:defRPr/>
            </a:pPr>
            <a:r>
              <a:rPr lang="zh-CN" altLang="en-US" sz="2000" dirty="0">
                <a:latin typeface="+mj-ea"/>
                <a:ea typeface="+mj-ea"/>
              </a:rPr>
              <a:t>预防性维护是指为了改进应用软件的可靠性和可维护性，为了适应未来的软、硬件环境的变化，主动增加预防性的新的功能，使应用系统适应各类变化而不被淘汰。</a:t>
            </a:r>
            <a:endParaRPr lang="en-US" altLang="zh-CN" sz="2000" dirty="0">
              <a:latin typeface="+mj-ea"/>
              <a:ea typeface="+mj-ea"/>
            </a:endParaRPr>
          </a:p>
        </p:txBody>
      </p:sp>
      <p:pic>
        <p:nvPicPr>
          <p:cNvPr id="11" name="图片 10"/>
          <p:cNvPicPr/>
          <p:nvPr/>
        </p:nvPicPr>
        <p:blipFill>
          <a:blip r:embed="rId2"/>
          <a:stretch>
            <a:fillRect/>
          </a:stretch>
        </p:blipFill>
        <p:spPr>
          <a:xfrm>
            <a:off x="2254339" y="2379713"/>
            <a:ext cx="5394146" cy="3707570"/>
          </a:xfrm>
          <a:prstGeom prst="rect">
            <a:avLst/>
          </a:prstGeom>
          <a:noFill/>
          <a:ln>
            <a:noFill/>
          </a:ln>
        </p:spPr>
      </p:pic>
      <p:sp>
        <p:nvSpPr>
          <p:cNvPr id="2" name="矩形 1"/>
          <p:cNvSpPr/>
          <p:nvPr/>
        </p:nvSpPr>
        <p:spPr>
          <a:xfrm>
            <a:off x="3697271" y="6134945"/>
            <a:ext cx="2890535" cy="369332"/>
          </a:xfrm>
          <a:prstGeom prst="rect">
            <a:avLst/>
          </a:prstGeom>
        </p:spPr>
        <p:txBody>
          <a:bodyPr wrap="none">
            <a:spAutoFit/>
          </a:bodyPr>
          <a:lstStyle/>
          <a:p>
            <a:r>
              <a:rPr lang="zh-CN" altLang="en-US" sz="1800" dirty="0"/>
              <a:t>图8-1 四种维护类型的占比</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62363" y="801550"/>
            <a:ext cx="896035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6434" y="409230"/>
            <a:ext cx="522131" cy="483516"/>
            <a:chOff x="218816" y="1113407"/>
            <a:chExt cx="482084" cy="446431"/>
          </a:xfrm>
        </p:grpSpPr>
        <p:sp>
          <p:nvSpPr>
            <p:cNvPr id="6" name="矩形 5"/>
            <p:cNvSpPr/>
            <p:nvPr/>
          </p:nvSpPr>
          <p:spPr>
            <a:xfrm>
              <a:off x="218816" y="1113407"/>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950">
                <a:solidFill>
                  <a:prstClr val="white"/>
                </a:solidFill>
              </a:endParaRPr>
            </a:p>
          </p:txBody>
        </p:sp>
        <p:sp>
          <p:nvSpPr>
            <p:cNvPr id="7" name="Oval 5"/>
            <p:cNvSpPr/>
            <p:nvPr/>
          </p:nvSpPr>
          <p:spPr>
            <a:xfrm>
              <a:off x="394597" y="1253535"/>
              <a:ext cx="306303" cy="306303"/>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4277" tIns="37138" rIns="74277" bIns="37138" rtlCol="0" anchor="ctr"/>
            <a:lstStyle/>
            <a:p>
              <a:pPr algn="ctr"/>
              <a:endParaRPr lang="en-US" sz="1950">
                <a:solidFill>
                  <a:prstClr val="white"/>
                </a:solidFill>
              </a:endParaRPr>
            </a:p>
          </p:txBody>
        </p:sp>
      </p:grpSp>
      <p:sp>
        <p:nvSpPr>
          <p:cNvPr id="34" name="TextBox 6"/>
          <p:cNvSpPr txBox="1">
            <a:spLocks noChangeArrowheads="1"/>
          </p:cNvSpPr>
          <p:nvPr/>
        </p:nvSpPr>
        <p:spPr bwMode="auto">
          <a:xfrm>
            <a:off x="474909" y="244993"/>
            <a:ext cx="910956" cy="565150"/>
          </a:xfrm>
          <a:prstGeom prst="rect">
            <a:avLst/>
          </a:prstGeom>
          <a:noFill/>
          <a:ln>
            <a:noFill/>
          </a:ln>
        </p:spPr>
        <p:txBody>
          <a:bodyPr vert="horz" wrap="square" lIns="99036" tIns="49518" rIns="99036" bIns="49518" numCol="1" anchor="t" anchorCtr="0" compatLnSpc="1">
            <a:spAutoFit/>
          </a:bodyPr>
          <a:lstStyle/>
          <a:p>
            <a:pPr algn="ctr" defTabSz="914400" fontAlgn="base">
              <a:spcBef>
                <a:spcPct val="0"/>
              </a:spcBef>
              <a:spcAft>
                <a:spcPct val="0"/>
              </a:spcAft>
            </a:pPr>
            <a:r>
              <a:rPr lang="en-US" altLang="zh-CN" sz="3035" dirty="0">
                <a:solidFill>
                  <a:schemeClr val="bg1">
                    <a:lumMod val="65000"/>
                  </a:schemeClr>
                </a:solidFill>
                <a:latin typeface="Impact" panose="020B0806030902050204" pitchFamily="34" charset="0"/>
                <a:cs typeface="Impact" panose="020B0806030902050204" pitchFamily="34" charset="0"/>
              </a:rPr>
              <a:t>01</a:t>
            </a:r>
            <a:endParaRPr lang="en-US" altLang="zh-CN" sz="3035" dirty="0">
              <a:solidFill>
                <a:schemeClr val="bg1">
                  <a:lumMod val="65000"/>
                </a:schemeClr>
              </a:solidFill>
              <a:latin typeface="Impact" panose="020B0806030902050204" pitchFamily="34" charset="0"/>
              <a:cs typeface="Impact" panose="020B0806030902050204" pitchFamily="34" charset="0"/>
            </a:endParaRPr>
          </a:p>
        </p:txBody>
      </p:sp>
      <p:pic>
        <p:nvPicPr>
          <p:cNvPr id="85" name="图片 8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96469" y="6319611"/>
            <a:ext cx="1781960" cy="508935"/>
          </a:xfrm>
          <a:prstGeom prst="rect">
            <a:avLst/>
          </a:prstGeom>
        </p:spPr>
      </p:pic>
      <p:sp>
        <p:nvSpPr>
          <p:cNvPr id="32" name="TextBox 6"/>
          <p:cNvSpPr txBox="1">
            <a:spLocks noChangeArrowheads="1"/>
          </p:cNvSpPr>
          <p:nvPr/>
        </p:nvSpPr>
        <p:spPr bwMode="auto">
          <a:xfrm>
            <a:off x="1292516" y="220972"/>
            <a:ext cx="4739016" cy="592446"/>
          </a:xfrm>
          <a:prstGeom prst="rect">
            <a:avLst/>
          </a:prstGeom>
          <a:noFill/>
          <a:ln>
            <a:noFill/>
          </a:ln>
        </p:spPr>
        <p:txBody>
          <a:bodyPr vert="horz" wrap="square" lIns="99036" tIns="49518" rIns="99036" bIns="49518" numCol="1" anchor="t" anchorCtr="0" compatLnSpc="1">
            <a:spAutoFit/>
          </a:bodyPr>
          <a:lstStyle/>
          <a:p>
            <a:pPr defTabSz="914400" fontAlgn="base">
              <a:spcBef>
                <a:spcPct val="0"/>
              </a:spcBef>
              <a:spcAft>
                <a:spcPct val="0"/>
              </a:spcAft>
            </a:pPr>
            <a:r>
              <a:rPr kumimoji="1" lang="zh-CN" altLang="en-US" sz="3200" dirty="0">
                <a:sym typeface="+mn-ea"/>
              </a:rPr>
              <a:t>软件维护与更新</a:t>
            </a:r>
            <a:endParaRPr kumimoji="1" lang="zh-CN" altLang="zh-CN" sz="3200" b="1" spc="300" dirty="0">
              <a:solidFill>
                <a:prstClr val="black">
                  <a:lumMod val="95000"/>
                  <a:lumOff val="5000"/>
                </a:prstClr>
              </a:solidFill>
              <a:latin typeface="微软雅黑" panose="020B0503020204020204" pitchFamily="34" charset="-122"/>
              <a:ea typeface="微软雅黑" panose="020B0503020204020204" pitchFamily="34" charset="-122"/>
              <a:cs typeface="Heiti SC Medium" panose="02000000000000000000" charset="-122"/>
              <a:sym typeface="+mn-ea"/>
            </a:endParaRPr>
          </a:p>
        </p:txBody>
      </p:sp>
      <p:graphicFrame>
        <p:nvGraphicFramePr>
          <p:cNvPr id="3" name="表格 2"/>
          <p:cNvGraphicFramePr>
            <a:graphicFrameLocks noGrp="1"/>
          </p:cNvGraphicFramePr>
          <p:nvPr/>
        </p:nvGraphicFramePr>
        <p:xfrm>
          <a:off x="1650470" y="2088242"/>
          <a:ext cx="6601884" cy="3005328"/>
        </p:xfrm>
        <a:graphic>
          <a:graphicData uri="http://schemas.openxmlformats.org/drawingml/2006/table">
            <a:tbl>
              <a:tblPr firstRow="1" bandRow="1">
                <a:tableStyleId>{5C22544A-7EE6-4342-B048-85BDC9FD1C3A}</a:tableStyleId>
              </a:tblPr>
              <a:tblGrid>
                <a:gridCol w="1650471"/>
                <a:gridCol w="1650471"/>
                <a:gridCol w="1650471"/>
                <a:gridCol w="1650471"/>
              </a:tblGrid>
              <a:tr h="370840">
                <a:tc>
                  <a:txBody>
                    <a:bodyPr/>
                    <a:lstStyle/>
                    <a:p>
                      <a:pPr algn="ctr"/>
                      <a:r>
                        <a:rPr lang="zh-CN" altLang="en-US" dirty="0"/>
                        <a:t>可维护性特性</a:t>
                      </a:r>
                      <a:endParaRPr lang="zh-CN" altLang="en-US" dirty="0"/>
                    </a:p>
                  </a:txBody>
                  <a:tcPr/>
                </a:tc>
                <a:tc>
                  <a:txBody>
                    <a:bodyPr/>
                    <a:lstStyle/>
                    <a:p>
                      <a:pPr algn="ctr"/>
                      <a:r>
                        <a:rPr lang="zh-CN" altLang="en-US" dirty="0"/>
                        <a:t>改正性维护</a:t>
                      </a:r>
                      <a:endParaRPr lang="zh-CN" altLang="en-US" dirty="0"/>
                    </a:p>
                  </a:txBody>
                  <a:tcPr/>
                </a:tc>
                <a:tc>
                  <a:txBody>
                    <a:bodyPr/>
                    <a:lstStyle/>
                    <a:p>
                      <a:pPr algn="ctr"/>
                      <a:r>
                        <a:rPr lang="zh-CN" altLang="en-US" dirty="0"/>
                        <a:t>适应性维护</a:t>
                      </a:r>
                      <a:endParaRPr lang="zh-CN" altLang="en-US" dirty="0"/>
                    </a:p>
                  </a:txBody>
                  <a:tcPr/>
                </a:tc>
                <a:tc>
                  <a:txBody>
                    <a:bodyPr/>
                    <a:lstStyle/>
                    <a:p>
                      <a:pPr algn="ctr"/>
                      <a:r>
                        <a:rPr lang="zh-CN" altLang="en-US" dirty="0"/>
                        <a:t>完善性维护</a:t>
                      </a:r>
                      <a:endParaRPr lang="zh-CN" altLang="en-US" dirty="0"/>
                    </a:p>
                  </a:txBody>
                  <a:tcPr/>
                </a:tc>
              </a:tr>
              <a:tr h="370840">
                <a:tc>
                  <a:txBody>
                    <a:bodyPr/>
                    <a:lstStyle/>
                    <a:p>
                      <a:pPr algn="ctr"/>
                      <a:r>
                        <a:rPr lang="zh-CN" altLang="en-US" dirty="0"/>
                        <a:t>理解性</a:t>
                      </a:r>
                      <a:endParaRPr lang="zh-CN" altLang="en-US" dirty="0"/>
                    </a:p>
                  </a:txBody>
                  <a:tcPr/>
                </a:tc>
                <a:tc>
                  <a:txBody>
                    <a:bodyPr/>
                    <a:lstStyle/>
                    <a:p>
                      <a:pPr algn="ctr"/>
                      <a:r>
                        <a:rPr lang="zh-CN" altLang="en-US" dirty="0"/>
                        <a: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zh-CN" altLang="en-US" dirty="0"/>
                        <a:t>可测试性</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zh-CN" altLang="en-US" dirty="0"/>
                        <a:t>可修改性</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algn="ctr"/>
                      <a:endParaRPr lang="zh-CN" altLang="en-US"/>
                    </a:p>
                  </a:txBody>
                  <a:tcPr/>
                </a:tc>
              </a:tr>
              <a:tr h="370840">
                <a:tc>
                  <a:txBody>
                    <a:bodyPr/>
                    <a:lstStyle/>
                    <a:p>
                      <a:pPr algn="ctr"/>
                      <a:r>
                        <a:rPr lang="zh-CN" altLang="en-US" dirty="0"/>
                        <a:t>可靠性</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zh-CN" altLang="en-US" dirty="0"/>
                        <a:t>可移植性</a:t>
                      </a:r>
                      <a:endParaRPr lang="zh-CN" altLang="en-US" dirty="0"/>
                    </a:p>
                  </a:txBody>
                  <a:tcPr/>
                </a:tc>
                <a:tc>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algn="ctr"/>
                      <a:endParaRPr lang="zh-CN" altLang="en-US"/>
                    </a:p>
                  </a:txBody>
                  <a:tcPr/>
                </a:tc>
              </a:tr>
              <a:tr h="370840">
                <a:tc>
                  <a:txBody>
                    <a:bodyPr/>
                    <a:lstStyle/>
                    <a:p>
                      <a:pPr algn="ctr"/>
                      <a:r>
                        <a:rPr lang="zh-CN" altLang="en-US" dirty="0"/>
                        <a:t>可使用性</a:t>
                      </a:r>
                      <a:endParaRPr lang="zh-CN" altLang="en-US" dirty="0"/>
                    </a:p>
                  </a:txBody>
                  <a:tcPr/>
                </a:tc>
                <a:tc>
                  <a:txBody>
                    <a:bodyPr/>
                    <a:lstStyle/>
                    <a:p>
                      <a:pPr algn="ct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r>
              <a:tr h="370840">
                <a:tc>
                  <a:txBody>
                    <a:bodyPr/>
                    <a:lstStyle/>
                    <a:p>
                      <a:pPr algn="ctr"/>
                      <a:r>
                        <a:rPr lang="zh-CN" altLang="en-US" dirty="0"/>
                        <a:t>效率</a:t>
                      </a: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a:t>
                      </a:r>
                      <a:endParaRPr lang="zh-CN" altLang="en-US" dirty="0"/>
                    </a:p>
                  </a:txBody>
                  <a:tcPr/>
                </a:tc>
              </a:tr>
            </a:tbl>
          </a:graphicData>
        </a:graphic>
      </p:graphicFrame>
      <p:sp>
        <p:nvSpPr>
          <p:cNvPr id="14" name="矩形 13"/>
          <p:cNvSpPr/>
          <p:nvPr/>
        </p:nvSpPr>
        <p:spPr>
          <a:xfrm>
            <a:off x="3120190" y="1556792"/>
            <a:ext cx="4044697" cy="369332"/>
          </a:xfrm>
          <a:prstGeom prst="rect">
            <a:avLst/>
          </a:prstGeom>
        </p:spPr>
        <p:txBody>
          <a:bodyPr wrap="none">
            <a:spAutoFit/>
          </a:bodyPr>
          <a:lstStyle/>
          <a:p>
            <a:r>
              <a:rPr lang="zh-CN" altLang="en-US" sz="1800" dirty="0"/>
              <a:t>表</a:t>
            </a:r>
            <a:r>
              <a:rPr lang="en-US" altLang="zh-CN" sz="1800" dirty="0"/>
              <a:t>8-1 </a:t>
            </a:r>
            <a:r>
              <a:rPr lang="zh-CN" altLang="en-US" sz="1800" dirty="0"/>
              <a:t>七种特性在各类维护中的侧重点</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NmNkZjNjZmY5MWYzYTBjZDExNjU2NDM5YmI0ZjQ3ZjUifQ=="/>
  <p:tag name="KSO_WPP_MARK_KEY" val="669189f2-1c46-4c24-9ddd-c3367e35a900"/>
  <p:tag name="commondata" val="eyJoZGlkIjoiNGVkMWM2YjUwYTAyN2Q5YTJkZjA2ZWIzMzczZDBiMTgifQ=="/>
</p:tagLst>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70C0"/>
      </a:accent1>
      <a:accent2>
        <a:srgbClr val="00B0F0"/>
      </a:accent2>
      <a:accent3>
        <a:srgbClr val="0070C0"/>
      </a:accent3>
      <a:accent4>
        <a:srgbClr val="00B0F0"/>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3467</Words>
  <Application>WPS 演示</Application>
  <PresentationFormat>自定义</PresentationFormat>
  <Paragraphs>326</Paragraphs>
  <Slides>27</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vt:lpstr>
      <vt:lpstr>Impact</vt:lpstr>
      <vt:lpstr>Heiti SC Medium</vt:lpstr>
      <vt:lpstr>Arial Unicode MS</vt:lpstr>
      <vt:lpstr>Calibri</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1012</dc:title>
  <dc:creator>admin</dc:creator>
  <cp:lastModifiedBy>王婷</cp:lastModifiedBy>
  <cp:revision>845</cp:revision>
  <cp:lastPrinted>2021-12-14T02:46:00Z</cp:lastPrinted>
  <dcterms:created xsi:type="dcterms:W3CDTF">2021-12-14T02:46:00Z</dcterms:created>
  <dcterms:modified xsi:type="dcterms:W3CDTF">2023-11-17T04:03:25Z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AEAABB5AD2384C99BCE96D96FDFD524B</vt:lpwstr>
  </property>
</Properties>
</file>