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7" r:id="rId3"/>
    <p:sldId id="740" r:id="rId5"/>
    <p:sldId id="341" r:id="rId6"/>
    <p:sldId id="805" r:id="rId7"/>
    <p:sldId id="526" r:id="rId8"/>
    <p:sldId id="872" r:id="rId9"/>
    <p:sldId id="874" r:id="rId10"/>
    <p:sldId id="875" r:id="rId11"/>
    <p:sldId id="876" r:id="rId12"/>
    <p:sldId id="877" r:id="rId13"/>
    <p:sldId id="878" r:id="rId14"/>
    <p:sldId id="565" r:id="rId15"/>
    <p:sldId id="566" r:id="rId16"/>
    <p:sldId id="879" r:id="rId17"/>
    <p:sldId id="880" r:id="rId18"/>
    <p:sldId id="569" r:id="rId19"/>
    <p:sldId id="873" r:id="rId20"/>
    <p:sldId id="881" r:id="rId21"/>
    <p:sldId id="882" r:id="rId22"/>
    <p:sldId id="883" r:id="rId23"/>
    <p:sldId id="884" r:id="rId24"/>
    <p:sldId id="576" r:id="rId25"/>
    <p:sldId id="885" r:id="rId26"/>
    <p:sldId id="886" r:id="rId27"/>
    <p:sldId id="887" r:id="rId28"/>
    <p:sldId id="888" r:id="rId29"/>
    <p:sldId id="889" r:id="rId30"/>
    <p:sldId id="890" r:id="rId31"/>
    <p:sldId id="891" r:id="rId32"/>
    <p:sldId id="892" r:id="rId33"/>
    <p:sldId id="893" r:id="rId34"/>
    <p:sldId id="894" r:id="rId35"/>
    <p:sldId id="895" r:id="rId36"/>
    <p:sldId id="578" r:id="rId37"/>
    <p:sldId id="896" r:id="rId38"/>
    <p:sldId id="897" r:id="rId39"/>
    <p:sldId id="898" r:id="rId40"/>
    <p:sldId id="899" r:id="rId41"/>
    <p:sldId id="900" r:id="rId42"/>
    <p:sldId id="901" r:id="rId43"/>
    <p:sldId id="902" r:id="rId44"/>
    <p:sldId id="903" r:id="rId45"/>
    <p:sldId id="904" r:id="rId46"/>
    <p:sldId id="905" r:id="rId47"/>
    <p:sldId id="906" r:id="rId48"/>
    <p:sldId id="907" r:id="rId49"/>
    <p:sldId id="908" r:id="rId50"/>
    <p:sldId id="909" r:id="rId51"/>
    <p:sldId id="910" r:id="rId52"/>
    <p:sldId id="911" r:id="rId53"/>
    <p:sldId id="912" r:id="rId54"/>
    <p:sldId id="913" r:id="rId55"/>
    <p:sldId id="914" r:id="rId56"/>
    <p:sldId id="582" r:id="rId57"/>
    <p:sldId id="915" r:id="rId58"/>
    <p:sldId id="916" r:id="rId59"/>
    <p:sldId id="917" r:id="rId60"/>
    <p:sldId id="918" r:id="rId61"/>
    <p:sldId id="919" r:id="rId62"/>
    <p:sldId id="920" r:id="rId63"/>
    <p:sldId id="402" r:id="rId64"/>
    <p:sldId id="744" r:id="rId65"/>
    <p:sldId id="930" r:id="rId66"/>
  </p:sldIdLst>
  <p:sldSz cx="9902825" cy="6858000"/>
  <p:notesSz cx="6797675" cy="9925050"/>
  <p:custDataLst>
    <p:tags r:id="rId71"/>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2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 id="2" name="作者" initials="A" lastIdx="0" clrIdx="1"/>
  <p:cmAuthor id="3" name="江颉(jiangj)" initials="Ji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0EBFF"/>
    <a:srgbClr val="DFEAFF"/>
    <a:srgbClr val="9DC1FF"/>
    <a:srgbClr val="9CC0FF"/>
    <a:srgbClr val="FF0066"/>
    <a:srgbClr val="724D83"/>
    <a:srgbClr val="622DA3"/>
    <a:srgbClr val="FFCCFF"/>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95340" autoAdjust="0"/>
  </p:normalViewPr>
  <p:slideViewPr>
    <p:cSldViewPr showGuides="1">
      <p:cViewPr varScale="1">
        <p:scale>
          <a:sx n="154" d="100"/>
          <a:sy n="154" d="100"/>
        </p:scale>
        <p:origin x="1440" y="138"/>
      </p:cViewPr>
      <p:guideLst>
        <p:guide orient="horz" pos="2161"/>
        <p:guide pos="3239"/>
      </p:guideLst>
    </p:cSldViewPr>
  </p:slideViewPr>
  <p:notesTextViewPr>
    <p:cViewPr>
      <p:scale>
        <a:sx n="1" d="1"/>
        <a:sy n="1" d="1"/>
      </p:scale>
      <p:origin x="0" y="0"/>
    </p:cViewPr>
  </p:notesTextViewPr>
  <p:sorterViewPr>
    <p:cViewPr>
      <p:scale>
        <a:sx n="151" d="100"/>
        <a:sy n="15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gs" Target="tags/tag237.xml"/><Relationship Id="rId70" Type="http://schemas.openxmlformats.org/officeDocument/2006/relationships/commentAuthors" Target="commentAuthors.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8093E7D-72E2-469F-AD38-E195A6CB2294}" type="doc">
      <dgm:prSet loTypeId="urn:microsoft.com/office/officeart/2005/8/layout/list1#3" loCatId="list" qsTypeId="urn:microsoft.com/office/officeart/2005/8/quickstyle/simple3#7" qsCatId="simple" csTypeId="urn:microsoft.com/office/officeart/2005/8/colors/accent1_2#8" csCatId="accent1" phldr="1"/>
      <dgm:spPr/>
      <dgm:t>
        <a:bodyPr/>
        <a:lstStyle/>
        <a:p>
          <a:endParaRPr lang="zh-CN" altLang="en-US"/>
        </a:p>
      </dgm:t>
    </dgm:pt>
    <dgm:pt modelId="{0E77F695-092A-4633-9249-8CE5D5AA43DF}">
      <dgm:prSet phldrT="[文本]" custT="1"/>
      <dgm:spPr/>
      <dgm:t>
        <a:bodyPr/>
        <a:lstStyle/>
        <a:p>
          <a:pPr marL="0" lvl="0" indent="0" algn="l" defTabSz="889000">
            <a:lnSpc>
              <a:spcPct val="90000"/>
            </a:lnSpc>
            <a:spcBef>
              <a:spcPct val="0"/>
            </a:spcBef>
            <a:spcAft>
              <a:spcPct val="35000"/>
            </a:spcAft>
            <a:buNone/>
          </a:pPr>
          <a:r>
            <a:rPr lang="en-US" altLang="zh-CN" sz="2400" b="1" dirty="0">
              <a:latin typeface="宋体" panose="02010600030101010101" pitchFamily="2" charset="-122"/>
              <a:ea typeface="宋体" panose="02010600030101010101" pitchFamily="2" charset="-122"/>
            </a:rPr>
            <a:t>2.</a:t>
          </a:r>
          <a:r>
            <a:rPr lang="zh-CN" sz="2400" b="1" dirty="0">
              <a:latin typeface="宋体" panose="02010600030101010101" pitchFamily="2" charset="-122"/>
              <a:ea typeface="宋体" panose="02010600030101010101" pitchFamily="2" charset="-122"/>
            </a:rPr>
            <a:t>用户工作环境体验和资料采集</a:t>
          </a:r>
          <a:endParaRPr lang="zh-CN" altLang="en-US" sz="2400" b="1" dirty="0">
            <a:latin typeface="宋体" panose="02010600030101010101" pitchFamily="2" charset="-122"/>
            <a:ea typeface="宋体" panose="02010600030101010101" pitchFamily="2" charset="-122"/>
          </a:endParaRPr>
        </a:p>
      </dgm:t>
    </dgm:pt>
    <dgm:pt modelId="{C8AB02A5-257C-4A82-BD73-7B1E29257A9F}" cxnId="{DA0650BA-2450-4B74-A01F-336BFD9CADEC}" type="parTrans">
      <dgm:prSet/>
      <dgm:spPr/>
      <dgm:t>
        <a:bodyPr/>
        <a:lstStyle/>
        <a:p>
          <a:endParaRPr lang="zh-CN" altLang="en-US"/>
        </a:p>
      </dgm:t>
    </dgm:pt>
    <dgm:pt modelId="{4D934B84-7468-482B-8CAD-A5282EEAB222}" cxnId="{DA0650BA-2450-4B74-A01F-336BFD9CADEC}" type="sibTrans">
      <dgm:prSet/>
      <dgm:spPr/>
      <dgm:t>
        <a:bodyPr/>
        <a:lstStyle/>
        <a:p>
          <a:endParaRPr lang="zh-CN" altLang="en-US"/>
        </a:p>
      </dgm:t>
    </dgm:pt>
    <dgm:pt modelId="{2332ECA6-8F5E-4F3A-9A27-062ABEC60810}">
      <dgm:prSet phldrT="[文本]" custT="1"/>
      <dgm:spPr/>
      <dgm:t>
        <a:bodyPr/>
        <a:lstStyle/>
        <a:p>
          <a:pPr marL="0" lvl="0" indent="0" algn="l" defTabSz="889000">
            <a:lnSpc>
              <a:spcPct val="90000"/>
            </a:lnSpc>
            <a:spcBef>
              <a:spcPct val="0"/>
            </a:spcBef>
            <a:spcAft>
              <a:spcPct val="35000"/>
            </a:spcAft>
            <a:buNone/>
          </a:pPr>
          <a:r>
            <a:rPr lang="en-US" altLang="zh-CN" sz="2400" b="1" kern="1200" dirty="0">
              <a:solidFill>
                <a:prstClr val="black"/>
              </a:solidFill>
              <a:latin typeface="宋体" panose="02010600030101010101" pitchFamily="2" charset="-122"/>
              <a:ea typeface="宋体" panose="02010600030101010101" pitchFamily="2" charset="-122"/>
              <a:cs typeface="+mn-cs"/>
            </a:rPr>
            <a:t>3.</a:t>
          </a:r>
          <a:r>
            <a:rPr lang="zh-CN" sz="2400" b="1" kern="1200" dirty="0">
              <a:latin typeface="宋体" panose="02010600030101010101" pitchFamily="2" charset="-122"/>
              <a:ea typeface="宋体" panose="02010600030101010101" pitchFamily="2" charset="-122"/>
            </a:rPr>
            <a:t>潜在用户调查报告</a:t>
          </a:r>
          <a:endParaRPr lang="zh-CN" altLang="en-US" sz="2400" b="1" kern="1200" dirty="0">
            <a:solidFill>
              <a:prstClr val="black"/>
            </a:solidFill>
            <a:latin typeface="宋体" panose="02010600030101010101" pitchFamily="2" charset="-122"/>
            <a:ea typeface="宋体" panose="02010600030101010101" pitchFamily="2" charset="-122"/>
            <a:cs typeface="+mn-cs"/>
          </a:endParaRPr>
        </a:p>
      </dgm:t>
    </dgm:pt>
    <dgm:pt modelId="{3D834634-C1D9-444E-BF48-0790AE39DAA1}" cxnId="{A2ACAF0D-8C98-4E1D-83AF-4A63580D16EE}" type="parTrans">
      <dgm:prSet/>
      <dgm:spPr/>
      <dgm:t>
        <a:bodyPr/>
        <a:lstStyle/>
        <a:p>
          <a:endParaRPr lang="zh-CN" altLang="en-US"/>
        </a:p>
      </dgm:t>
    </dgm:pt>
    <dgm:pt modelId="{44786B1D-F429-4F75-85BC-D106C18B2E51}" cxnId="{A2ACAF0D-8C98-4E1D-83AF-4A63580D16EE}" type="sibTrans">
      <dgm:prSet/>
      <dgm:spPr/>
      <dgm:t>
        <a:bodyPr/>
        <a:lstStyle/>
        <a:p>
          <a:endParaRPr lang="zh-CN" altLang="en-US"/>
        </a:p>
      </dgm:t>
    </dgm:pt>
    <dgm:pt modelId="{9A02DFF9-72F5-4DE8-9CFE-FA4439AE892C}">
      <dgm:prSet phldrT="[文本]" custT="1"/>
      <dgm:spPr/>
      <dgm:t>
        <a:bodyPr/>
        <a:lstStyle/>
        <a:p>
          <a:pPr marL="0" lvl="0" indent="0" algn="l" defTabSz="889000">
            <a:lnSpc>
              <a:spcPct val="90000"/>
            </a:lnSpc>
            <a:spcBef>
              <a:spcPct val="0"/>
            </a:spcBef>
            <a:spcAft>
              <a:spcPct val="35000"/>
            </a:spcAft>
            <a:buNone/>
          </a:pPr>
          <a:r>
            <a:rPr lang="en-US" altLang="zh-CN" sz="2400" b="1" kern="1200" dirty="0">
              <a:solidFill>
                <a:prstClr val="black"/>
              </a:solidFill>
              <a:latin typeface="宋体" panose="02010600030101010101" pitchFamily="2" charset="-122"/>
              <a:ea typeface="宋体" panose="02010600030101010101" pitchFamily="2" charset="-122"/>
              <a:cs typeface="+mn-cs"/>
            </a:rPr>
            <a:t>4.</a:t>
          </a:r>
          <a:r>
            <a:rPr lang="zh-CN" sz="2400" b="1" kern="1200" dirty="0">
              <a:latin typeface="宋体" panose="02010600030101010101" pitchFamily="2" charset="-122"/>
              <a:ea typeface="宋体" panose="02010600030101010101" pitchFamily="2" charset="-122"/>
            </a:rPr>
            <a:t>市场相关产品调研</a:t>
          </a:r>
          <a:endParaRPr lang="zh-CN" altLang="en-US" sz="2400" b="1" kern="1200" dirty="0">
            <a:solidFill>
              <a:prstClr val="black"/>
            </a:solidFill>
            <a:latin typeface="宋体" panose="02010600030101010101" pitchFamily="2" charset="-122"/>
            <a:ea typeface="宋体" panose="02010600030101010101" pitchFamily="2" charset="-122"/>
            <a:cs typeface="+mn-cs"/>
          </a:endParaRPr>
        </a:p>
      </dgm:t>
    </dgm:pt>
    <dgm:pt modelId="{2ABAC83E-72D4-4C1F-A5D8-BEF6BA7E3D91}" cxnId="{B51D27AD-1285-4322-A2EF-129B57F9F790}" type="parTrans">
      <dgm:prSet/>
      <dgm:spPr/>
      <dgm:t>
        <a:bodyPr/>
        <a:lstStyle/>
        <a:p>
          <a:endParaRPr lang="zh-CN" altLang="en-US"/>
        </a:p>
      </dgm:t>
    </dgm:pt>
    <dgm:pt modelId="{96AC31D9-5AF0-47F5-BD87-C0C74540F3A8}" cxnId="{B51D27AD-1285-4322-A2EF-129B57F9F790}" type="sibTrans">
      <dgm:prSet/>
      <dgm:spPr/>
      <dgm:t>
        <a:bodyPr/>
        <a:lstStyle/>
        <a:p>
          <a:endParaRPr lang="zh-CN" altLang="en-US"/>
        </a:p>
      </dgm:t>
    </dgm:pt>
    <dgm:pt modelId="{41E1A765-E429-4C13-A543-C0C33787D7B6}">
      <dgm:prSet phldrT="[文本]" custT="1"/>
      <dgm:spPr/>
      <dgm:t>
        <a:bodyPr/>
        <a:lstStyle/>
        <a:p>
          <a:pPr marL="0" lvl="0" indent="0" algn="l" defTabSz="889000">
            <a:lnSpc>
              <a:spcPct val="90000"/>
            </a:lnSpc>
            <a:spcBef>
              <a:spcPct val="0"/>
            </a:spcBef>
            <a:spcAft>
              <a:spcPct val="35000"/>
            </a:spcAft>
            <a:buNone/>
          </a:pPr>
          <a:r>
            <a:rPr lang="en-US" altLang="zh-CN" sz="2400" b="1" kern="1200" dirty="0">
              <a:solidFill>
                <a:prstClr val="black"/>
              </a:solidFill>
              <a:latin typeface="宋体" panose="02010600030101010101" pitchFamily="2" charset="-122"/>
              <a:ea typeface="宋体" panose="02010600030101010101" pitchFamily="2" charset="-122"/>
              <a:cs typeface="+mn-cs"/>
            </a:rPr>
            <a:t>5.</a:t>
          </a:r>
          <a:r>
            <a:rPr lang="zh-CN" sz="2400" b="1" kern="1200" dirty="0">
              <a:latin typeface="宋体" panose="02010600030101010101" pitchFamily="2" charset="-122"/>
              <a:ea typeface="宋体" panose="02010600030101010101" pitchFamily="2" charset="-122"/>
            </a:rPr>
            <a:t>快速原型方法</a:t>
          </a:r>
          <a:endParaRPr lang="zh-CN" altLang="en-US" sz="2400" b="1" kern="1200" dirty="0">
            <a:solidFill>
              <a:prstClr val="black"/>
            </a:solidFill>
            <a:latin typeface="宋体" panose="02010600030101010101" pitchFamily="2" charset="-122"/>
            <a:ea typeface="宋体" panose="02010600030101010101" pitchFamily="2" charset="-122"/>
            <a:cs typeface="+mn-cs"/>
          </a:endParaRPr>
        </a:p>
      </dgm:t>
    </dgm:pt>
    <dgm:pt modelId="{0C313F76-B21A-482B-BF23-F0BB504E6CAC}" cxnId="{0BDF6925-B090-484B-BF75-AE64215355FB}" type="parTrans">
      <dgm:prSet/>
      <dgm:spPr/>
      <dgm:t>
        <a:bodyPr/>
        <a:lstStyle/>
        <a:p>
          <a:endParaRPr lang="zh-CN" altLang="en-US"/>
        </a:p>
      </dgm:t>
    </dgm:pt>
    <dgm:pt modelId="{CCA518DA-8ADA-408C-B241-3B21225F2CEA}" cxnId="{0BDF6925-B090-484B-BF75-AE64215355FB}" type="sibTrans">
      <dgm:prSet/>
      <dgm:spPr/>
      <dgm:t>
        <a:bodyPr/>
        <a:lstStyle/>
        <a:p>
          <a:endParaRPr lang="zh-CN" altLang="en-US"/>
        </a:p>
      </dgm:t>
    </dgm:pt>
    <dgm:pt modelId="{893613D5-DE85-407F-B216-C92194E21B10}">
      <dgm:prSet phldrT="[文本]" custT="1"/>
      <dgm:spPr/>
      <dgm:t>
        <a:bodyPr/>
        <a:lstStyle/>
        <a:p>
          <a:r>
            <a:rPr lang="en-US" altLang="zh-CN" sz="2400" b="1" dirty="0">
              <a:latin typeface="宋体" panose="02010600030101010101" pitchFamily="2" charset="-122"/>
              <a:ea typeface="宋体" panose="02010600030101010101" pitchFamily="2" charset="-122"/>
            </a:rPr>
            <a:t>1.</a:t>
          </a:r>
          <a:r>
            <a:rPr lang="zh-CN" sz="2400" b="1" dirty="0">
              <a:latin typeface="宋体" panose="02010600030101010101" pitchFamily="2" charset="-122"/>
              <a:ea typeface="宋体" panose="02010600030101010101" pitchFamily="2" charset="-122"/>
            </a:rPr>
            <a:t>直接与用户访谈和组织会谈</a:t>
          </a:r>
          <a:endParaRPr lang="zh-CN" altLang="en-US" sz="2400" b="1" dirty="0">
            <a:latin typeface="宋体" panose="02010600030101010101" pitchFamily="2" charset="-122"/>
            <a:ea typeface="宋体" panose="02010600030101010101" pitchFamily="2" charset="-122"/>
          </a:endParaRPr>
        </a:p>
      </dgm:t>
    </dgm:pt>
    <dgm:pt modelId="{45A0ECF1-4573-45DA-9FA0-B181CC4CC582}" cxnId="{5C826EB7-54F4-4BFB-BB63-311091908095}" type="sibTrans">
      <dgm:prSet/>
      <dgm:spPr/>
      <dgm:t>
        <a:bodyPr/>
        <a:lstStyle/>
        <a:p>
          <a:endParaRPr lang="zh-CN" altLang="en-US"/>
        </a:p>
      </dgm:t>
    </dgm:pt>
    <dgm:pt modelId="{8896E1D1-25BD-43BD-8A8B-D6EE239520C9}" cxnId="{5C826EB7-54F4-4BFB-BB63-311091908095}" type="parTrans">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pt>
    <dgm:pt modelId="{A493F55B-06CE-47C3-A13F-9BAE78E53102}" type="pres">
      <dgm:prSet presAssocID="{893613D5-DE85-407F-B216-C92194E21B10}" presName="parentLin" presStyleCnt="0"/>
      <dgm:spPr/>
    </dgm:pt>
    <dgm:pt modelId="{787C6EE1-56A1-4212-B3AD-02A8D00C6834}" type="pres">
      <dgm:prSet presAssocID="{893613D5-DE85-407F-B216-C92194E21B10}" presName="parentLeftMargin" presStyleLbl="node1" presStyleIdx="0" presStyleCnt="5"/>
      <dgm:spPr/>
    </dgm:pt>
    <dgm:pt modelId="{7FBB601F-231A-4F93-AA47-F369C36A6E25}" type="pres">
      <dgm:prSet presAssocID="{893613D5-DE85-407F-B216-C92194E21B10}" presName="parentText" presStyleLbl="node1" presStyleIdx="0" presStyleCnt="5">
        <dgm:presLayoutVars>
          <dgm:chMax val="0"/>
          <dgm:bulletEnabled val="1"/>
        </dgm:presLayoutVars>
      </dgm:prSet>
      <dgm:spPr/>
    </dgm:pt>
    <dgm:pt modelId="{6A8D621E-5602-4760-996A-C20A89BFA18C}" type="pres">
      <dgm:prSet presAssocID="{893613D5-DE85-407F-B216-C92194E21B10}" presName="negativeSpace" presStyleCnt="0"/>
      <dgm:spPr/>
    </dgm:pt>
    <dgm:pt modelId="{8C311B6F-26F2-4023-AB98-895867431223}" type="pres">
      <dgm:prSet presAssocID="{893613D5-DE85-407F-B216-C92194E21B10}" presName="childText" presStyleLbl="conFgAcc1" presStyleIdx="0" presStyleCnt="5">
        <dgm:presLayoutVars>
          <dgm:bulletEnabled val="1"/>
        </dgm:presLayoutVars>
      </dgm:prSet>
      <dgm:spPr/>
    </dgm:pt>
    <dgm:pt modelId="{FD139902-3B73-4EF5-8FFE-E5EEC1525C49}" type="pres">
      <dgm:prSet presAssocID="{45A0ECF1-4573-45DA-9FA0-B181CC4CC582}" presName="spaceBetweenRectangles" presStyleCnt="0"/>
      <dgm:spPr/>
    </dgm:pt>
    <dgm:pt modelId="{AA116C8A-7F24-4797-94F4-4B0324267609}" type="pres">
      <dgm:prSet presAssocID="{0E77F695-092A-4633-9249-8CE5D5AA43DF}" presName="parentLin" presStyleCnt="0"/>
      <dgm:spPr/>
    </dgm:pt>
    <dgm:pt modelId="{5B16B0DA-6AED-41BF-BF51-607CF2DA3F79}" type="pres">
      <dgm:prSet presAssocID="{0E77F695-092A-4633-9249-8CE5D5AA43DF}" presName="parentLeftMargin" presStyleLbl="node1" presStyleIdx="0" presStyleCnt="5"/>
      <dgm:spPr/>
    </dgm:pt>
    <dgm:pt modelId="{0F5DC670-EAE8-4CC8-9BC9-F42CF6419799}" type="pres">
      <dgm:prSet presAssocID="{0E77F695-092A-4633-9249-8CE5D5AA43DF}" presName="parentText" presStyleLbl="node1" presStyleIdx="1" presStyleCnt="5">
        <dgm:presLayoutVars>
          <dgm:chMax val="0"/>
          <dgm:bulletEnabled val="1"/>
        </dgm:presLayoutVars>
      </dgm:prSet>
      <dgm:spPr/>
    </dgm:pt>
    <dgm:pt modelId="{02798272-13F2-477B-BEE5-8E0134720BF4}" type="pres">
      <dgm:prSet presAssocID="{0E77F695-092A-4633-9249-8CE5D5AA43DF}" presName="negativeSpace" presStyleCnt="0"/>
      <dgm:spPr/>
    </dgm:pt>
    <dgm:pt modelId="{B210E9C6-A884-4FE1-BCBA-498078D4C67A}" type="pres">
      <dgm:prSet presAssocID="{0E77F695-092A-4633-9249-8CE5D5AA43DF}" presName="childText" presStyleLbl="conFgAcc1" presStyleIdx="1" presStyleCnt="5">
        <dgm:presLayoutVars>
          <dgm:bulletEnabled val="1"/>
        </dgm:presLayoutVars>
      </dgm:prSet>
      <dgm:spPr/>
    </dgm:pt>
    <dgm:pt modelId="{3E67455A-6ABD-465E-A82E-4D3FF110C85D}" type="pres">
      <dgm:prSet presAssocID="{4D934B84-7468-482B-8CAD-A5282EEAB222}" presName="spaceBetweenRectangles" presStyleCnt="0"/>
      <dgm:spPr/>
    </dgm:pt>
    <dgm:pt modelId="{DBF23079-3277-4E78-8337-0D4E62AF5B78}" type="pres">
      <dgm:prSet presAssocID="{2332ECA6-8F5E-4F3A-9A27-062ABEC60810}" presName="parentLin" presStyleCnt="0"/>
      <dgm:spPr/>
    </dgm:pt>
    <dgm:pt modelId="{8043515F-EF42-418B-A71C-098D98124D11}" type="pres">
      <dgm:prSet presAssocID="{2332ECA6-8F5E-4F3A-9A27-062ABEC60810}" presName="parentLeftMargin" presStyleLbl="node1" presStyleIdx="1" presStyleCnt="5"/>
      <dgm:spPr/>
    </dgm:pt>
    <dgm:pt modelId="{D42E587D-3EA7-4843-AFA6-222C414348C5}" type="pres">
      <dgm:prSet presAssocID="{2332ECA6-8F5E-4F3A-9A27-062ABEC60810}" presName="parentText" presStyleLbl="node1" presStyleIdx="2" presStyleCnt="5" custLinFactNeighborX="9850" custLinFactNeighborY="-5130">
        <dgm:presLayoutVars>
          <dgm:chMax val="0"/>
          <dgm:bulletEnabled val="1"/>
        </dgm:presLayoutVars>
      </dgm:prSet>
      <dgm:spPr/>
    </dgm:pt>
    <dgm:pt modelId="{7E7150B7-0DF1-4A3E-BD9A-E5068C76B305}" type="pres">
      <dgm:prSet presAssocID="{2332ECA6-8F5E-4F3A-9A27-062ABEC60810}" presName="negativeSpace" presStyleCnt="0"/>
      <dgm:spPr/>
    </dgm:pt>
    <dgm:pt modelId="{8C56A8EE-F841-4692-8AC7-363875350A1C}" type="pres">
      <dgm:prSet presAssocID="{2332ECA6-8F5E-4F3A-9A27-062ABEC60810}" presName="childText" presStyleLbl="conFgAcc1" presStyleIdx="2" presStyleCnt="5">
        <dgm:presLayoutVars>
          <dgm:bulletEnabled val="1"/>
        </dgm:presLayoutVars>
      </dgm:prSet>
      <dgm:spPr/>
    </dgm:pt>
    <dgm:pt modelId="{839E7AB8-239F-4BEC-B9C3-74FFAFEA9D8D}" type="pres">
      <dgm:prSet presAssocID="{44786B1D-F429-4F75-85BC-D106C18B2E51}" presName="spaceBetweenRectangles" presStyleCnt="0"/>
      <dgm:spPr/>
    </dgm:pt>
    <dgm:pt modelId="{D4CAEC3A-BF49-4F56-8967-15CD2CBF619E}" type="pres">
      <dgm:prSet presAssocID="{9A02DFF9-72F5-4DE8-9CFE-FA4439AE892C}" presName="parentLin" presStyleCnt="0"/>
      <dgm:spPr/>
    </dgm:pt>
    <dgm:pt modelId="{2FC827A2-6066-4D98-8A25-C614FDED5E04}" type="pres">
      <dgm:prSet presAssocID="{9A02DFF9-72F5-4DE8-9CFE-FA4439AE892C}" presName="parentLeftMargin" presStyleLbl="node1" presStyleIdx="2" presStyleCnt="5"/>
      <dgm:spPr/>
    </dgm:pt>
    <dgm:pt modelId="{670749B7-8F70-4B19-AF42-E8B76911F258}" type="pres">
      <dgm:prSet presAssocID="{9A02DFF9-72F5-4DE8-9CFE-FA4439AE892C}" presName="parentText" presStyleLbl="node1" presStyleIdx="3" presStyleCnt="5">
        <dgm:presLayoutVars>
          <dgm:chMax val="0"/>
          <dgm:bulletEnabled val="1"/>
        </dgm:presLayoutVars>
      </dgm:prSet>
      <dgm:spPr/>
    </dgm:pt>
    <dgm:pt modelId="{A2993F0E-54BC-4208-9968-51777FACC9BA}" type="pres">
      <dgm:prSet presAssocID="{9A02DFF9-72F5-4DE8-9CFE-FA4439AE892C}" presName="negativeSpace" presStyleCnt="0"/>
      <dgm:spPr/>
    </dgm:pt>
    <dgm:pt modelId="{29ECCE60-0C8C-45A3-896A-0FCA6E731E2C}" type="pres">
      <dgm:prSet presAssocID="{9A02DFF9-72F5-4DE8-9CFE-FA4439AE892C}" presName="childText" presStyleLbl="conFgAcc1" presStyleIdx="3" presStyleCnt="5">
        <dgm:presLayoutVars>
          <dgm:bulletEnabled val="1"/>
        </dgm:presLayoutVars>
      </dgm:prSet>
      <dgm:spPr/>
    </dgm:pt>
    <dgm:pt modelId="{D3D4B502-78B4-45E9-BC42-0B4813534ED6}" type="pres">
      <dgm:prSet presAssocID="{96AC31D9-5AF0-47F5-BD87-C0C74540F3A8}" presName="spaceBetweenRectangles" presStyleCnt="0"/>
      <dgm:spPr/>
    </dgm:pt>
    <dgm:pt modelId="{1B3B9CCC-8EF5-4CBD-A6CD-70A8AB3CF8D7}" type="pres">
      <dgm:prSet presAssocID="{41E1A765-E429-4C13-A543-C0C33787D7B6}" presName="parentLin" presStyleCnt="0"/>
      <dgm:spPr/>
    </dgm:pt>
    <dgm:pt modelId="{DE25FAB9-6568-4ED8-8913-989975BDC555}" type="pres">
      <dgm:prSet presAssocID="{41E1A765-E429-4C13-A543-C0C33787D7B6}" presName="parentLeftMargin" presStyleLbl="node1" presStyleIdx="3" presStyleCnt="5"/>
      <dgm:spPr/>
    </dgm:pt>
    <dgm:pt modelId="{08D91DA3-0689-4947-AB01-6512F16DBA7D}" type="pres">
      <dgm:prSet presAssocID="{41E1A765-E429-4C13-A543-C0C33787D7B6}" presName="parentText" presStyleLbl="node1" presStyleIdx="4" presStyleCnt="5">
        <dgm:presLayoutVars>
          <dgm:chMax val="0"/>
          <dgm:bulletEnabled val="1"/>
        </dgm:presLayoutVars>
      </dgm:prSet>
      <dgm:spPr/>
    </dgm:pt>
    <dgm:pt modelId="{D022404A-C911-457B-B705-F3C776B3BB28}" type="pres">
      <dgm:prSet presAssocID="{41E1A765-E429-4C13-A543-C0C33787D7B6}" presName="negativeSpace" presStyleCnt="0"/>
      <dgm:spPr/>
    </dgm:pt>
    <dgm:pt modelId="{3A6E8B2B-698B-4684-9086-7322BA4B0410}" type="pres">
      <dgm:prSet presAssocID="{41E1A765-E429-4C13-A543-C0C33787D7B6}" presName="childText" presStyleLbl="conFgAcc1" presStyleIdx="4" presStyleCnt="5">
        <dgm:presLayoutVars>
          <dgm:bulletEnabled val="1"/>
        </dgm:presLayoutVars>
      </dgm:prSet>
      <dgm:spPr/>
    </dgm:pt>
  </dgm:ptLst>
  <dgm:cxnLst>
    <dgm:cxn modelId="{B0D33F09-846B-4A79-B34E-AF7C18EF3EE9}" type="presOf" srcId="{0E77F695-092A-4633-9249-8CE5D5AA43DF}" destId="{0F5DC670-EAE8-4CC8-9BC9-F42CF6419799}" srcOrd="1" destOrd="0" presId="urn:microsoft.com/office/officeart/2005/8/layout/list1#3"/>
    <dgm:cxn modelId="{A2ACAF0D-8C98-4E1D-83AF-4A63580D16EE}" srcId="{A8093E7D-72E2-469F-AD38-E195A6CB2294}" destId="{2332ECA6-8F5E-4F3A-9A27-062ABEC60810}" srcOrd="2" destOrd="0" parTransId="{3D834634-C1D9-444E-BF48-0790AE39DAA1}" sibTransId="{44786B1D-F429-4F75-85BC-D106C18B2E51}"/>
    <dgm:cxn modelId="{BD053718-0D1C-462A-BCB0-9ADCF2AE3423}" type="presOf" srcId="{A8093E7D-72E2-469F-AD38-E195A6CB2294}" destId="{D235DD8F-B3B5-47B8-948C-D60CEF8DBF57}" srcOrd="0" destOrd="0" presId="urn:microsoft.com/office/officeart/2005/8/layout/list1#3"/>
    <dgm:cxn modelId="{364A9A24-F2A2-41CF-8FC0-86893557ECBF}" type="presOf" srcId="{893613D5-DE85-407F-B216-C92194E21B10}" destId="{787C6EE1-56A1-4212-B3AD-02A8D00C6834}" srcOrd="0" destOrd="0" presId="urn:microsoft.com/office/officeart/2005/8/layout/list1#3"/>
    <dgm:cxn modelId="{0BDF6925-B090-484B-BF75-AE64215355FB}" srcId="{A8093E7D-72E2-469F-AD38-E195A6CB2294}" destId="{41E1A765-E429-4C13-A543-C0C33787D7B6}" srcOrd="4" destOrd="0" parTransId="{0C313F76-B21A-482B-BF23-F0BB504E6CAC}" sibTransId="{CCA518DA-8ADA-408C-B241-3B21225F2CEA}"/>
    <dgm:cxn modelId="{F0FD912E-C9F4-4A25-B0E6-36FF8462F822}" type="presOf" srcId="{9A02DFF9-72F5-4DE8-9CFE-FA4439AE892C}" destId="{2FC827A2-6066-4D98-8A25-C614FDED5E04}" srcOrd="0" destOrd="0" presId="urn:microsoft.com/office/officeart/2005/8/layout/list1#3"/>
    <dgm:cxn modelId="{7236B444-A37D-4409-8B56-C253FC772141}" type="presOf" srcId="{41E1A765-E429-4C13-A543-C0C33787D7B6}" destId="{08D91DA3-0689-4947-AB01-6512F16DBA7D}" srcOrd="1" destOrd="0" presId="urn:microsoft.com/office/officeart/2005/8/layout/list1#3"/>
    <dgm:cxn modelId="{6338959B-E80E-4C7E-AC55-9BA9EC84DBFD}" type="presOf" srcId="{2332ECA6-8F5E-4F3A-9A27-062ABEC60810}" destId="{8043515F-EF42-418B-A71C-098D98124D11}" srcOrd="0" destOrd="0" presId="urn:microsoft.com/office/officeart/2005/8/layout/list1#3"/>
    <dgm:cxn modelId="{B51D27AD-1285-4322-A2EF-129B57F9F790}" srcId="{A8093E7D-72E2-469F-AD38-E195A6CB2294}" destId="{9A02DFF9-72F5-4DE8-9CFE-FA4439AE892C}" srcOrd="3" destOrd="0" parTransId="{2ABAC83E-72D4-4C1F-A5D8-BEF6BA7E3D91}" sibTransId="{96AC31D9-5AF0-47F5-BD87-C0C74540F3A8}"/>
    <dgm:cxn modelId="{5C826EB7-54F4-4BFB-BB63-311091908095}" srcId="{A8093E7D-72E2-469F-AD38-E195A6CB2294}" destId="{893613D5-DE85-407F-B216-C92194E21B10}" srcOrd="0" destOrd="0" parTransId="{8896E1D1-25BD-43BD-8A8B-D6EE239520C9}" sibTransId="{45A0ECF1-4573-45DA-9FA0-B181CC4CC582}"/>
    <dgm:cxn modelId="{3D1784B9-66C7-404E-A442-A468B1940DFE}" type="presOf" srcId="{0E77F695-092A-4633-9249-8CE5D5AA43DF}" destId="{5B16B0DA-6AED-41BF-BF51-607CF2DA3F79}" srcOrd="0" destOrd="0" presId="urn:microsoft.com/office/officeart/2005/8/layout/list1#3"/>
    <dgm:cxn modelId="{DA0650BA-2450-4B74-A01F-336BFD9CADEC}" srcId="{A8093E7D-72E2-469F-AD38-E195A6CB2294}" destId="{0E77F695-092A-4633-9249-8CE5D5AA43DF}" srcOrd="1" destOrd="0" parTransId="{C8AB02A5-257C-4A82-BD73-7B1E29257A9F}" sibTransId="{4D934B84-7468-482B-8CAD-A5282EEAB222}"/>
    <dgm:cxn modelId="{4074FAC9-A234-4A83-BBB7-FC7BAD6653BC}" type="presOf" srcId="{893613D5-DE85-407F-B216-C92194E21B10}" destId="{7FBB601F-231A-4F93-AA47-F369C36A6E25}" srcOrd="1" destOrd="0" presId="urn:microsoft.com/office/officeart/2005/8/layout/list1#3"/>
    <dgm:cxn modelId="{5CB9DAD5-C1E3-4A75-99EF-470D2FF3A6BF}" type="presOf" srcId="{2332ECA6-8F5E-4F3A-9A27-062ABEC60810}" destId="{D42E587D-3EA7-4843-AFA6-222C414348C5}" srcOrd="1" destOrd="0" presId="urn:microsoft.com/office/officeart/2005/8/layout/list1#3"/>
    <dgm:cxn modelId="{7FD534E7-9630-482C-9E65-91A2DD0D6B73}" type="presOf" srcId="{9A02DFF9-72F5-4DE8-9CFE-FA4439AE892C}" destId="{670749B7-8F70-4B19-AF42-E8B76911F258}" srcOrd="1" destOrd="0" presId="urn:microsoft.com/office/officeart/2005/8/layout/list1#3"/>
    <dgm:cxn modelId="{F72274FC-7F5F-4330-8051-5106D3284BA1}" type="presOf" srcId="{41E1A765-E429-4C13-A543-C0C33787D7B6}" destId="{DE25FAB9-6568-4ED8-8913-989975BDC555}" srcOrd="0" destOrd="0" presId="urn:microsoft.com/office/officeart/2005/8/layout/list1#3"/>
    <dgm:cxn modelId="{BA74A7C3-0BC9-4D56-A91A-4879BB6A999A}" type="presParOf" srcId="{D235DD8F-B3B5-47B8-948C-D60CEF8DBF57}" destId="{A493F55B-06CE-47C3-A13F-9BAE78E53102}" srcOrd="0" destOrd="0" presId="urn:microsoft.com/office/officeart/2005/8/layout/list1#3"/>
    <dgm:cxn modelId="{A601A474-ECAE-4BA7-BD11-D50A487209D2}" type="presParOf" srcId="{A493F55B-06CE-47C3-A13F-9BAE78E53102}" destId="{787C6EE1-56A1-4212-B3AD-02A8D00C6834}" srcOrd="0" destOrd="0" presId="urn:microsoft.com/office/officeart/2005/8/layout/list1#3"/>
    <dgm:cxn modelId="{42FC4E8F-5083-4FF6-9912-1E9600D954C4}" type="presParOf" srcId="{A493F55B-06CE-47C3-A13F-9BAE78E53102}" destId="{7FBB601F-231A-4F93-AA47-F369C36A6E25}" srcOrd="1" destOrd="0" presId="urn:microsoft.com/office/officeart/2005/8/layout/list1#3"/>
    <dgm:cxn modelId="{A37A731E-9F04-4391-82A0-92D98028FAC3}" type="presParOf" srcId="{D235DD8F-B3B5-47B8-948C-D60CEF8DBF57}" destId="{6A8D621E-5602-4760-996A-C20A89BFA18C}" srcOrd="1" destOrd="0" presId="urn:microsoft.com/office/officeart/2005/8/layout/list1#3"/>
    <dgm:cxn modelId="{FBBD97E5-9E5B-4DAB-B0EE-517555749C5D}" type="presParOf" srcId="{D235DD8F-B3B5-47B8-948C-D60CEF8DBF57}" destId="{8C311B6F-26F2-4023-AB98-895867431223}" srcOrd="2" destOrd="0" presId="urn:microsoft.com/office/officeart/2005/8/layout/list1#3"/>
    <dgm:cxn modelId="{3B297EDA-A973-4085-8E8B-9AFA0D2C52D4}" type="presParOf" srcId="{D235DD8F-B3B5-47B8-948C-D60CEF8DBF57}" destId="{FD139902-3B73-4EF5-8FFE-E5EEC1525C49}" srcOrd="3" destOrd="0" presId="urn:microsoft.com/office/officeart/2005/8/layout/list1#3"/>
    <dgm:cxn modelId="{A7C0BFCA-8076-40E9-AB2F-1288FAC9F008}" type="presParOf" srcId="{D235DD8F-B3B5-47B8-948C-D60CEF8DBF57}" destId="{AA116C8A-7F24-4797-94F4-4B0324267609}" srcOrd="4" destOrd="0" presId="urn:microsoft.com/office/officeart/2005/8/layout/list1#3"/>
    <dgm:cxn modelId="{8FDCD595-2C78-4D2F-A7B6-3E9C96C5BD55}" type="presParOf" srcId="{AA116C8A-7F24-4797-94F4-4B0324267609}" destId="{5B16B0DA-6AED-41BF-BF51-607CF2DA3F79}" srcOrd="0" destOrd="0" presId="urn:microsoft.com/office/officeart/2005/8/layout/list1#3"/>
    <dgm:cxn modelId="{4801CA93-CB0F-4082-A19B-98589483E148}" type="presParOf" srcId="{AA116C8A-7F24-4797-94F4-4B0324267609}" destId="{0F5DC670-EAE8-4CC8-9BC9-F42CF6419799}" srcOrd="1" destOrd="0" presId="urn:microsoft.com/office/officeart/2005/8/layout/list1#3"/>
    <dgm:cxn modelId="{4E688047-0174-4F95-AA81-A581757ED0DF}" type="presParOf" srcId="{D235DD8F-B3B5-47B8-948C-D60CEF8DBF57}" destId="{02798272-13F2-477B-BEE5-8E0134720BF4}" srcOrd="5" destOrd="0" presId="urn:microsoft.com/office/officeart/2005/8/layout/list1#3"/>
    <dgm:cxn modelId="{8D9BD22E-252F-46D7-AD42-B91C437F6508}" type="presParOf" srcId="{D235DD8F-B3B5-47B8-948C-D60CEF8DBF57}" destId="{B210E9C6-A884-4FE1-BCBA-498078D4C67A}" srcOrd="6" destOrd="0" presId="urn:microsoft.com/office/officeart/2005/8/layout/list1#3"/>
    <dgm:cxn modelId="{2DDB2D07-15D5-4C8C-AE82-28ABAF6D268F}" type="presParOf" srcId="{D235DD8F-B3B5-47B8-948C-D60CEF8DBF57}" destId="{3E67455A-6ABD-465E-A82E-4D3FF110C85D}" srcOrd="7" destOrd="0" presId="urn:microsoft.com/office/officeart/2005/8/layout/list1#3"/>
    <dgm:cxn modelId="{B9B78158-8D4D-41AA-8BDC-8503C1DA701D}" type="presParOf" srcId="{D235DD8F-B3B5-47B8-948C-D60CEF8DBF57}" destId="{DBF23079-3277-4E78-8337-0D4E62AF5B78}" srcOrd="8" destOrd="0" presId="urn:microsoft.com/office/officeart/2005/8/layout/list1#3"/>
    <dgm:cxn modelId="{55FA4FE8-8840-4071-AE03-F130E79AFC55}" type="presParOf" srcId="{DBF23079-3277-4E78-8337-0D4E62AF5B78}" destId="{8043515F-EF42-418B-A71C-098D98124D11}" srcOrd="0" destOrd="0" presId="urn:microsoft.com/office/officeart/2005/8/layout/list1#3"/>
    <dgm:cxn modelId="{12A28484-9D13-44D5-A82D-BADF81106BAD}" type="presParOf" srcId="{DBF23079-3277-4E78-8337-0D4E62AF5B78}" destId="{D42E587D-3EA7-4843-AFA6-222C414348C5}" srcOrd="1" destOrd="0" presId="urn:microsoft.com/office/officeart/2005/8/layout/list1#3"/>
    <dgm:cxn modelId="{E885E11A-B192-4DE6-BD68-3F16AED91A30}" type="presParOf" srcId="{D235DD8F-B3B5-47B8-948C-D60CEF8DBF57}" destId="{7E7150B7-0DF1-4A3E-BD9A-E5068C76B305}" srcOrd="9" destOrd="0" presId="urn:microsoft.com/office/officeart/2005/8/layout/list1#3"/>
    <dgm:cxn modelId="{F26976CF-4DC8-4308-AEC0-8FF265B392D9}" type="presParOf" srcId="{D235DD8F-B3B5-47B8-948C-D60CEF8DBF57}" destId="{8C56A8EE-F841-4692-8AC7-363875350A1C}" srcOrd="10" destOrd="0" presId="urn:microsoft.com/office/officeart/2005/8/layout/list1#3"/>
    <dgm:cxn modelId="{A17A7E80-55F1-4A75-A7B4-16AD30CC728C}" type="presParOf" srcId="{D235DD8F-B3B5-47B8-948C-D60CEF8DBF57}" destId="{839E7AB8-239F-4BEC-B9C3-74FFAFEA9D8D}" srcOrd="11" destOrd="0" presId="urn:microsoft.com/office/officeart/2005/8/layout/list1#3"/>
    <dgm:cxn modelId="{6CA4FC59-60D0-4DE8-AF89-68C1283563D2}" type="presParOf" srcId="{D235DD8F-B3B5-47B8-948C-D60CEF8DBF57}" destId="{D4CAEC3A-BF49-4F56-8967-15CD2CBF619E}" srcOrd="12" destOrd="0" presId="urn:microsoft.com/office/officeart/2005/8/layout/list1#3"/>
    <dgm:cxn modelId="{2E545536-FC01-422C-82AF-40FCF4925B41}" type="presParOf" srcId="{D4CAEC3A-BF49-4F56-8967-15CD2CBF619E}" destId="{2FC827A2-6066-4D98-8A25-C614FDED5E04}" srcOrd="0" destOrd="0" presId="urn:microsoft.com/office/officeart/2005/8/layout/list1#3"/>
    <dgm:cxn modelId="{05CF7E95-0FB4-4401-B511-489CCBFEE772}" type="presParOf" srcId="{D4CAEC3A-BF49-4F56-8967-15CD2CBF619E}" destId="{670749B7-8F70-4B19-AF42-E8B76911F258}" srcOrd="1" destOrd="0" presId="urn:microsoft.com/office/officeart/2005/8/layout/list1#3"/>
    <dgm:cxn modelId="{146FC480-5559-42AC-B4E9-9678FDFA01B2}" type="presParOf" srcId="{D235DD8F-B3B5-47B8-948C-D60CEF8DBF57}" destId="{A2993F0E-54BC-4208-9968-51777FACC9BA}" srcOrd="13" destOrd="0" presId="urn:microsoft.com/office/officeart/2005/8/layout/list1#3"/>
    <dgm:cxn modelId="{829449A9-3A28-46FF-847A-AB9F7F5CA41A}" type="presParOf" srcId="{D235DD8F-B3B5-47B8-948C-D60CEF8DBF57}" destId="{29ECCE60-0C8C-45A3-896A-0FCA6E731E2C}" srcOrd="14" destOrd="0" presId="urn:microsoft.com/office/officeart/2005/8/layout/list1#3"/>
    <dgm:cxn modelId="{2023A81D-8EBA-4062-B273-D7133200FD7F}" type="presParOf" srcId="{D235DD8F-B3B5-47B8-948C-D60CEF8DBF57}" destId="{D3D4B502-78B4-45E9-BC42-0B4813534ED6}" srcOrd="15" destOrd="0" presId="urn:microsoft.com/office/officeart/2005/8/layout/list1#3"/>
    <dgm:cxn modelId="{4B2AD5AC-29F3-486D-BDEB-4DCAA125C292}" type="presParOf" srcId="{D235DD8F-B3B5-47B8-948C-D60CEF8DBF57}" destId="{1B3B9CCC-8EF5-4CBD-A6CD-70A8AB3CF8D7}" srcOrd="16" destOrd="0" presId="urn:microsoft.com/office/officeart/2005/8/layout/list1#3"/>
    <dgm:cxn modelId="{34499210-B3D5-4C19-BCEE-A51F9B4E5F98}" type="presParOf" srcId="{1B3B9CCC-8EF5-4CBD-A6CD-70A8AB3CF8D7}" destId="{DE25FAB9-6568-4ED8-8913-989975BDC555}" srcOrd="0" destOrd="0" presId="urn:microsoft.com/office/officeart/2005/8/layout/list1#3"/>
    <dgm:cxn modelId="{960C65DA-B331-4DC2-A51F-7AE528F70454}" type="presParOf" srcId="{1B3B9CCC-8EF5-4CBD-A6CD-70A8AB3CF8D7}" destId="{08D91DA3-0689-4947-AB01-6512F16DBA7D}" srcOrd="1" destOrd="0" presId="urn:microsoft.com/office/officeart/2005/8/layout/list1#3"/>
    <dgm:cxn modelId="{5F02E6F9-B344-4530-B04B-213964CD9177}" type="presParOf" srcId="{D235DD8F-B3B5-47B8-948C-D60CEF8DBF57}" destId="{D022404A-C911-457B-B705-F3C776B3BB28}" srcOrd="17" destOrd="0" presId="urn:microsoft.com/office/officeart/2005/8/layout/list1#3"/>
    <dgm:cxn modelId="{D2618F12-6D13-4EA4-821C-28552837BC1C}" type="presParOf" srcId="{D235DD8F-B3B5-47B8-948C-D60CEF8DBF57}" destId="{3A6E8B2B-698B-4684-9086-7322BA4B0410}" srcOrd="18" destOrd="0" presId="urn:microsoft.com/office/officeart/2005/8/layout/list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2" qsCatId="simple" csTypeId="urn:microsoft.com/office/officeart/2005/8/colors/accent1_2#11" csCatId="accent1" phldr="1"/>
      <dgm:spPr/>
      <dgm:t>
        <a:bodyPr/>
        <a:lstStyle/>
        <a:p>
          <a:endParaRPr lang="zh-CN" altLang="en-US"/>
        </a:p>
      </dgm:t>
    </dgm:pt>
    <dgm:pt modelId="{1E0712A2-7EA3-4AD7-ACE3-D63C6F1DA616}">
      <dgm:prSet phldrT="[文本]"/>
      <dgm:spPr/>
      <dgm:t>
        <a:bodyPr/>
        <a:lstStyle/>
        <a:p>
          <a:r>
            <a:rPr lang="zh-CN"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1</a:t>
          </a:r>
          <a:r>
            <a:rPr 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dgm:t>
    </dgm:pt>
    <dgm:pt modelId="{10C86E88-DA6E-4120-9607-45F5BEA255C7}" cxnId="{A1290713-6C26-41EC-BCD8-F2C89CEC1A26}" type="parTrans">
      <dgm:prSet/>
      <dgm:spPr/>
      <dgm:t>
        <a:bodyPr/>
        <a:lstStyle/>
        <a:p>
          <a:endParaRPr lang="zh-CN" altLang="en-US">
            <a:latin typeface="宋体" panose="02010600030101010101" pitchFamily="2" charset="-122"/>
            <a:ea typeface="宋体" panose="02010600030101010101" pitchFamily="2" charset="-122"/>
          </a:endParaRPr>
        </a:p>
      </dgm:t>
    </dgm:pt>
    <dgm:pt modelId="{577062DF-9D14-4175-BF85-6889620B8C84}" cxnId="{A1290713-6C26-41EC-BCD8-F2C89CEC1A26}" type="sibTrans">
      <dgm:prSet/>
      <dgm:spPr/>
      <dgm:t>
        <a:bodyPr/>
        <a:lstStyle/>
        <a:p>
          <a:endParaRPr lang="zh-CN" altLang="en-US">
            <a:latin typeface="宋体" panose="02010600030101010101" pitchFamily="2" charset="-122"/>
            <a:ea typeface="宋体" panose="02010600030101010101" pitchFamily="2" charset="-122"/>
          </a:endParaRPr>
        </a:p>
      </dgm:t>
    </dgm:pt>
    <dgm:pt modelId="{74291C0F-4FC1-4B84-97BE-18EFBBD6CAEE}">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rPr>
            <a:t>提供图像识别系统，可以实现人脸考勤、用户行为分析、用户情感分析等。</a:t>
          </a:r>
        </a:p>
      </dgm:t>
    </dgm:pt>
    <dgm:pt modelId="{25341D47-42FD-4CDF-8F47-77EE84A6F080}" cxnId="{650A5E8D-5215-4DE6-8BB6-68A96FD2B611}" type="parTrans">
      <dgm:prSet/>
      <dgm:spPr/>
      <dgm:t>
        <a:bodyPr/>
        <a:lstStyle/>
        <a:p>
          <a:endParaRPr lang="zh-CN" altLang="en-US">
            <a:latin typeface="宋体" panose="02010600030101010101" pitchFamily="2" charset="-122"/>
            <a:ea typeface="宋体" panose="02010600030101010101" pitchFamily="2" charset="-122"/>
          </a:endParaRPr>
        </a:p>
      </dgm:t>
    </dgm:pt>
    <dgm:pt modelId="{F3A9ED86-AEFB-414C-891E-CFDCDB83DD0F}" cxnId="{650A5E8D-5215-4DE6-8BB6-68A96FD2B611}" type="sibTrans">
      <dgm:prSet/>
      <dgm:spPr/>
      <dgm:t>
        <a:bodyPr/>
        <a:lstStyle/>
        <a:p>
          <a:endParaRPr lang="zh-CN" altLang="en-US">
            <a:latin typeface="宋体" panose="02010600030101010101" pitchFamily="2" charset="-122"/>
            <a:ea typeface="宋体" panose="02010600030101010101" pitchFamily="2" charset="-122"/>
          </a:endParaRPr>
        </a:p>
      </dgm:t>
    </dgm:pt>
    <dgm:pt modelId="{FABE0D5B-5FF3-4BDC-B84B-63281AF481DB}">
      <dgm:prSet phldrT="[文本]"/>
      <dgm:spPr/>
      <dgm:t>
        <a:bodyPr/>
        <a:lstStyle/>
        <a:p>
          <a:r>
            <a:rPr lang="zh-CN"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2</a:t>
          </a:r>
          <a:r>
            <a:rPr 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dgm:t>
    </dgm:pt>
    <dgm:pt modelId="{7428839D-D2E0-402C-AC04-89F6BB75EF0A}" cxnId="{34ABB388-E60A-40AF-9584-918E104C5594}" type="parTrans">
      <dgm:prSet/>
      <dgm:spPr/>
      <dgm:t>
        <a:bodyPr/>
        <a:lstStyle/>
        <a:p>
          <a:endParaRPr lang="zh-CN" altLang="en-US">
            <a:latin typeface="宋体" panose="02010600030101010101" pitchFamily="2" charset="-122"/>
            <a:ea typeface="宋体" panose="02010600030101010101" pitchFamily="2" charset="-122"/>
          </a:endParaRPr>
        </a:p>
      </dgm:t>
    </dgm:pt>
    <dgm:pt modelId="{42F2B569-B1F2-4C08-952B-29B3F7973FA7}" cxnId="{34ABB388-E60A-40AF-9584-918E104C5594}" type="sibTrans">
      <dgm:prSet/>
      <dgm:spPr/>
      <dgm:t>
        <a:bodyPr/>
        <a:lstStyle/>
        <a:p>
          <a:endParaRPr lang="zh-CN" altLang="en-US">
            <a:latin typeface="宋体" panose="02010600030101010101" pitchFamily="2" charset="-122"/>
            <a:ea typeface="宋体" panose="02010600030101010101" pitchFamily="2" charset="-122"/>
          </a:endParaRPr>
        </a:p>
      </dgm:t>
    </dgm:pt>
    <dgm:pt modelId="{8F38C00C-00C3-4B11-8F7E-F8EFCF615623}">
      <dgm:prSet phldrT="[文本]" custT="1"/>
      <dgm:spPr/>
      <dgm:t>
        <a:bodyPr/>
        <a:lstStyle/>
        <a:p>
          <a:r>
            <a:rPr lang="zh-CN" altLang="en-US" sz="2000" dirty="0">
              <a:latin typeface="宋体" panose="02010600030101010101" pitchFamily="2" charset="-122"/>
              <a:ea typeface="宋体" panose="02010600030101010101" pitchFamily="2" charset="-122"/>
            </a:rPr>
            <a:t>提供物联设备系统，可以实时监控教室温度、湿度等环境变化，并自动做出调整，能够自动控制教室设备，做到人来自动开启、人走自动关闭设备等操作。</a:t>
          </a:r>
        </a:p>
      </dgm:t>
    </dgm:pt>
    <dgm:pt modelId="{A9D756EB-FD1A-45E9-8FBA-AFB76F263675}" cxnId="{E9AD60AA-E15C-480B-B2B9-2F76A958FB39}" type="parTrans">
      <dgm:prSet/>
      <dgm:spPr/>
      <dgm:t>
        <a:bodyPr/>
        <a:lstStyle/>
        <a:p>
          <a:endParaRPr lang="zh-CN" altLang="en-US">
            <a:latin typeface="宋体" panose="02010600030101010101" pitchFamily="2" charset="-122"/>
            <a:ea typeface="宋体" panose="02010600030101010101" pitchFamily="2" charset="-122"/>
          </a:endParaRPr>
        </a:p>
      </dgm:t>
    </dgm:pt>
    <dgm:pt modelId="{4A6E651B-B0E7-4081-9667-EF842BEEDE7A}" cxnId="{E9AD60AA-E15C-480B-B2B9-2F76A958FB39}" type="sibTrans">
      <dgm:prSet/>
      <dgm:spPr/>
      <dgm:t>
        <a:bodyPr/>
        <a:lstStyle/>
        <a:p>
          <a:endParaRPr lang="zh-CN" altLang="en-US">
            <a:latin typeface="宋体" panose="02010600030101010101" pitchFamily="2" charset="-122"/>
            <a:ea typeface="宋体" panose="02010600030101010101" pitchFamily="2" charset="-122"/>
          </a:endParaRPr>
        </a:p>
      </dgm:t>
    </dgm:pt>
    <dgm:pt modelId="{CDD2DA0B-7181-4002-870B-C549EF95E7AB}">
      <dgm:prSet phldrT="[文本]"/>
      <dgm:spPr/>
      <dgm:t>
        <a:bodyPr/>
        <a:lstStyle/>
        <a:p>
          <a:r>
            <a:rPr lang="zh-CN"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3</a:t>
          </a:r>
          <a:r>
            <a:rPr 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dgm:t>
    </dgm:pt>
    <dgm:pt modelId="{D8D5C0D1-13BE-4BED-B2AC-D14482A6B3CB}" cxnId="{1D59DAEB-0D72-4484-9508-88C2763E6389}" type="parTrans">
      <dgm:prSet/>
      <dgm:spPr/>
      <dgm:t>
        <a:bodyPr/>
        <a:lstStyle/>
        <a:p>
          <a:endParaRPr lang="zh-CN" altLang="en-US">
            <a:latin typeface="宋体" panose="02010600030101010101" pitchFamily="2" charset="-122"/>
            <a:ea typeface="宋体" panose="02010600030101010101" pitchFamily="2" charset="-122"/>
          </a:endParaRPr>
        </a:p>
      </dgm:t>
    </dgm:pt>
    <dgm:pt modelId="{08610C27-CBFD-4AE6-B4AD-3C1E98C3BACA}" cxnId="{1D59DAEB-0D72-4484-9508-88C2763E6389}" type="sibTrans">
      <dgm:prSet/>
      <dgm:spPr/>
      <dgm:t>
        <a:bodyPr/>
        <a:lstStyle/>
        <a:p>
          <a:endParaRPr lang="zh-CN" altLang="en-US">
            <a:latin typeface="宋体" panose="02010600030101010101" pitchFamily="2" charset="-122"/>
            <a:ea typeface="宋体" panose="02010600030101010101" pitchFamily="2" charset="-122"/>
          </a:endParaRPr>
        </a:p>
      </dgm:t>
    </dgm:pt>
    <dgm:pt modelId="{176414DB-737A-4137-9758-3C75D473AAA5}">
      <dgm:prSet phldrT="[文本]"/>
      <dgm:spPr/>
      <dgm:t>
        <a:bodyPr/>
        <a:lstStyle/>
        <a:p>
          <a:r>
            <a:rPr lang="zh-CN" dirty="0">
              <a:latin typeface="宋体" panose="02010600030101010101" pitchFamily="2" charset="-122"/>
              <a:ea typeface="宋体" panose="02010600030101010101" pitchFamily="2" charset="-122"/>
            </a:rPr>
            <a:t>提供互动交互系统，通过智能录课将线下课堂与云课堂结合，让学生课后能够在云端回看课程并和教师讨论，同时配有电子白板和电子书包等，提高教学效率，促进无纸化教学。</a:t>
          </a:r>
          <a:endParaRPr lang="zh-CN" altLang="en-US" dirty="0">
            <a:latin typeface="宋体" panose="02010600030101010101" pitchFamily="2" charset="-122"/>
            <a:ea typeface="宋体" panose="02010600030101010101" pitchFamily="2" charset="-122"/>
          </a:endParaRPr>
        </a:p>
      </dgm:t>
    </dgm:pt>
    <dgm:pt modelId="{BCE781D9-AA67-4897-94DF-42A08DFDA7B9}" cxnId="{4A5BC486-BB49-4D06-898B-0B8A2C4A6F27}" type="parTrans">
      <dgm:prSet/>
      <dgm:spPr/>
      <dgm:t>
        <a:bodyPr/>
        <a:lstStyle/>
        <a:p>
          <a:endParaRPr lang="zh-CN" altLang="en-US">
            <a:latin typeface="宋体" panose="02010600030101010101" pitchFamily="2" charset="-122"/>
            <a:ea typeface="宋体" panose="02010600030101010101" pitchFamily="2" charset="-122"/>
          </a:endParaRPr>
        </a:p>
      </dgm:t>
    </dgm:pt>
    <dgm:pt modelId="{C4A89E4A-17B6-46B2-A8C0-DB5872266DBA}" cxnId="{4A5BC486-BB49-4D06-898B-0B8A2C4A6F27}" type="sibTrans">
      <dgm:prSet/>
      <dgm:spPr/>
      <dgm:t>
        <a:bodyPr/>
        <a:lstStyle/>
        <a:p>
          <a:endParaRPr lang="zh-CN" altLang="en-US">
            <a:latin typeface="宋体" panose="02010600030101010101" pitchFamily="2" charset="-122"/>
            <a:ea typeface="宋体" panose="02010600030101010101" pitchFamily="2" charset="-122"/>
          </a:endParaRPr>
        </a:p>
      </dgm:t>
    </dgm:pt>
    <dgm:pt modelId="{89C7B2E7-7B3B-480C-8FBF-1074F96463C6}" type="pres">
      <dgm:prSet presAssocID="{C68E649A-508C-49A8-995F-1B47F684DDFB}" presName="Name0" presStyleCnt="0">
        <dgm:presLayoutVars>
          <dgm:dir/>
          <dgm:animLvl val="lvl"/>
          <dgm:resizeHandles val="exact"/>
        </dgm:presLayoutVars>
      </dgm:prSet>
      <dgm:spPr/>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pt>
    <dgm:pt modelId="{D5BFFFDA-9B79-440E-80BD-DD5AEA07FC2C}" type="pres">
      <dgm:prSet presAssocID="{1E0712A2-7EA3-4AD7-ACE3-D63C6F1DA616}" presName="desTx" presStyleLbl="alignAccFollowNode1" presStyleIdx="0" presStyleCnt="3">
        <dgm:presLayoutVars>
          <dgm:bulletEnabled val="1"/>
        </dgm:presLayoutVars>
      </dgm:prSet>
      <dgm:spPr/>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pt>
    <dgm:pt modelId="{A6047E0F-13B4-4819-A0CC-FF1EDB8F5B72}" type="pres">
      <dgm:prSet presAssocID="{FABE0D5B-5FF3-4BDC-B84B-63281AF481DB}" presName="desTx" presStyleLbl="alignAccFollowNode1" presStyleIdx="1" presStyleCnt="3">
        <dgm:presLayoutVars>
          <dgm:bulletEnabled val="1"/>
        </dgm:presLayoutVars>
      </dgm:prSet>
      <dgm:spPr/>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pt>
    <dgm:pt modelId="{B490F346-16EA-4A2A-B9B1-FF771DF50C31}" type="pres">
      <dgm:prSet presAssocID="{CDD2DA0B-7181-4002-870B-C549EF95E7AB}" presName="desTx" presStyleLbl="alignAccFollowNode1" presStyleIdx="2" presStyleCnt="3">
        <dgm:presLayoutVars>
          <dgm:bulletEnabled val="1"/>
        </dgm:presLayoutVars>
      </dgm:prSet>
      <dgm:spPr/>
    </dgm:pt>
  </dgm:ptLst>
  <dgm:cxnLst>
    <dgm:cxn modelId="{E417FD0C-F5ED-44D7-A4CA-000891BDF709}" type="presOf" srcId="{1E0712A2-7EA3-4AD7-ACE3-D63C6F1DA616}" destId="{739CF035-599C-45C8-8986-60F7E368AC33}"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73E8941B-3E9D-4E0B-8AA2-6E7B41F622A7}" type="presOf" srcId="{FABE0D5B-5FF3-4BDC-B84B-63281AF481DB}" destId="{95BD6C65-6973-46B3-9860-D657AAA3E7A0}" srcOrd="0" destOrd="0" presId="urn:microsoft.com/office/officeart/2005/8/layout/hList1"/>
    <dgm:cxn modelId="{E0D16729-0DD5-4702-B390-1315DF6A482D}" type="presOf" srcId="{8F38C00C-00C3-4B11-8F7E-F8EFCF615623}" destId="{A6047E0F-13B4-4819-A0CC-FF1EDB8F5B72}" srcOrd="0" destOrd="0" presId="urn:microsoft.com/office/officeart/2005/8/layout/hList1"/>
    <dgm:cxn modelId="{4084EC63-6E35-4EE9-8B8D-A25533DA2791}" type="presOf" srcId="{CDD2DA0B-7181-4002-870B-C549EF95E7AB}" destId="{DCA93226-2829-47A1-979D-9520F415F71F}"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34ABB388-E60A-40AF-9584-918E104C5594}" srcId="{C68E649A-508C-49A8-995F-1B47F684DDFB}" destId="{FABE0D5B-5FF3-4BDC-B84B-63281AF481DB}" srcOrd="1" destOrd="0" parTransId="{7428839D-D2E0-402C-AC04-89F6BB75EF0A}" sibTransId="{42F2B569-B1F2-4C08-952B-29B3F7973FA7}"/>
    <dgm:cxn modelId="{650A5E8D-5215-4DE6-8BB6-68A96FD2B611}" srcId="{1E0712A2-7EA3-4AD7-ACE3-D63C6F1DA616}" destId="{74291C0F-4FC1-4B84-97BE-18EFBBD6CAEE}" srcOrd="0" destOrd="0" parTransId="{25341D47-42FD-4CDF-8F47-77EE84A6F080}" sibTransId="{F3A9ED86-AEFB-414C-891E-CFDCDB83DD0F}"/>
    <dgm:cxn modelId="{04D44692-4960-43E9-BE03-78BC79696365}" type="presOf" srcId="{C68E649A-508C-49A8-995F-1B47F684DDFB}" destId="{89C7B2E7-7B3B-480C-8FBF-1074F96463C6}" srcOrd="0" destOrd="0" presId="urn:microsoft.com/office/officeart/2005/8/layout/hList1"/>
    <dgm:cxn modelId="{A6C5569C-EC80-4281-8EC1-3D9106BA3831}" type="presOf" srcId="{74291C0F-4FC1-4B84-97BE-18EFBBD6CAEE}" destId="{D5BFFFDA-9B79-440E-80BD-DD5AEA07FC2C}" srcOrd="0" destOrd="0" presId="urn:microsoft.com/office/officeart/2005/8/layout/hList1"/>
    <dgm:cxn modelId="{E9AD60AA-E15C-480B-B2B9-2F76A958FB39}" srcId="{FABE0D5B-5FF3-4BDC-B84B-63281AF481DB}" destId="{8F38C00C-00C3-4B11-8F7E-F8EFCF615623}" srcOrd="0" destOrd="0" parTransId="{A9D756EB-FD1A-45E9-8FBA-AFB76F263675}" sibTransId="{4A6E651B-B0E7-4081-9667-EF842BEEDE7A}"/>
    <dgm:cxn modelId="{1D59DAEB-0D72-4484-9508-88C2763E6389}" srcId="{C68E649A-508C-49A8-995F-1B47F684DDFB}" destId="{CDD2DA0B-7181-4002-870B-C549EF95E7AB}" srcOrd="2" destOrd="0" parTransId="{D8D5C0D1-13BE-4BED-B2AC-D14482A6B3CB}" sibTransId="{08610C27-CBFD-4AE6-B4AD-3C1E98C3BACA}"/>
    <dgm:cxn modelId="{A1B9CEF0-812E-4E64-9683-A20E2D54EADA}" type="presOf" srcId="{176414DB-737A-4137-9758-3C75D473AAA5}" destId="{B490F346-16EA-4A2A-B9B1-FF771DF50C31}" srcOrd="0" destOrd="0" presId="urn:microsoft.com/office/officeart/2005/8/layout/hList1"/>
    <dgm:cxn modelId="{8275CE4A-8DDA-4C00-8293-228FA12E77CB}" type="presParOf" srcId="{89C7B2E7-7B3B-480C-8FBF-1074F96463C6}" destId="{2156C51A-0E94-440C-984E-9B8C215494AB}" srcOrd="0" destOrd="0" presId="urn:microsoft.com/office/officeart/2005/8/layout/hList1"/>
    <dgm:cxn modelId="{ACF377AE-C28F-4D9B-92C3-4435AF691269}" type="presParOf" srcId="{2156C51A-0E94-440C-984E-9B8C215494AB}" destId="{739CF035-599C-45C8-8986-60F7E368AC33}" srcOrd="0" destOrd="0" presId="urn:microsoft.com/office/officeart/2005/8/layout/hList1"/>
    <dgm:cxn modelId="{FF9A72F8-2DF6-407F-9F63-44580F7A27F8}" type="presParOf" srcId="{2156C51A-0E94-440C-984E-9B8C215494AB}" destId="{D5BFFFDA-9B79-440E-80BD-DD5AEA07FC2C}" srcOrd="1" destOrd="0" presId="urn:microsoft.com/office/officeart/2005/8/layout/hList1"/>
    <dgm:cxn modelId="{2C35FA05-E773-4BEC-A3BA-8D05B3ACF9C6}" type="presParOf" srcId="{89C7B2E7-7B3B-480C-8FBF-1074F96463C6}" destId="{F9A184FC-AB49-4B2C-A806-A2DB8C34D759}" srcOrd="1" destOrd="0" presId="urn:microsoft.com/office/officeart/2005/8/layout/hList1"/>
    <dgm:cxn modelId="{05CC3E0C-8D7A-4AFE-980A-2A8D4494AE15}" type="presParOf" srcId="{89C7B2E7-7B3B-480C-8FBF-1074F96463C6}" destId="{B7284B34-54ED-4D79-97DA-611D65044B01}" srcOrd="2" destOrd="0" presId="urn:microsoft.com/office/officeart/2005/8/layout/hList1"/>
    <dgm:cxn modelId="{CB970C63-A999-479A-A68C-9D1E4EC9FF3D}" type="presParOf" srcId="{B7284B34-54ED-4D79-97DA-611D65044B01}" destId="{95BD6C65-6973-46B3-9860-D657AAA3E7A0}" srcOrd="0" destOrd="0" presId="urn:microsoft.com/office/officeart/2005/8/layout/hList1"/>
    <dgm:cxn modelId="{8839E7C3-B08F-4103-8560-27B070517A28}" type="presParOf" srcId="{B7284B34-54ED-4D79-97DA-611D65044B01}" destId="{A6047E0F-13B4-4819-A0CC-FF1EDB8F5B72}" srcOrd="1" destOrd="0" presId="urn:microsoft.com/office/officeart/2005/8/layout/hList1"/>
    <dgm:cxn modelId="{EACA0B8E-5F49-4722-9E8A-D5C705AB6001}" type="presParOf" srcId="{89C7B2E7-7B3B-480C-8FBF-1074F96463C6}" destId="{C371B82F-1FB8-4B46-938E-1AF8EB55C051}" srcOrd="3" destOrd="0" presId="urn:microsoft.com/office/officeart/2005/8/layout/hList1"/>
    <dgm:cxn modelId="{EF26A54A-0E62-4B5E-8C67-112BAD1B5011}" type="presParOf" srcId="{89C7B2E7-7B3B-480C-8FBF-1074F96463C6}" destId="{DDB2B8A0-C243-4E89-B49C-8AAB9A3E246C}" srcOrd="4" destOrd="0" presId="urn:microsoft.com/office/officeart/2005/8/layout/hList1"/>
    <dgm:cxn modelId="{D4784457-420A-41A0-BDBF-5FD24002AC8F}" type="presParOf" srcId="{DDB2B8A0-C243-4E89-B49C-8AAB9A3E246C}" destId="{DCA93226-2829-47A1-979D-9520F415F71F}" srcOrd="0" destOrd="0" presId="urn:microsoft.com/office/officeart/2005/8/layout/hList1"/>
    <dgm:cxn modelId="{A1921DDE-34E2-4F08-BB64-E10EDC1AEAE2}"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D76944-C2D9-4F5B-B0AF-188C25740C04}" type="doc">
      <dgm:prSet loTypeId="urn:microsoft.com/office/officeart/2005/8/layout/list1#6" loCatId="list" qsTypeId="urn:microsoft.com/office/officeart/2005/8/quickstyle/simple3#10" qsCatId="simple" csTypeId="urn:microsoft.com/office/officeart/2005/8/colors/accent1_2#15" csCatId="accent1" phldr="1"/>
      <dgm:spPr/>
      <dgm:t>
        <a:bodyPr/>
        <a:lstStyle/>
        <a:p>
          <a:endParaRPr lang="zh-CN" altLang="en-US"/>
        </a:p>
      </dgm:t>
    </dgm:pt>
    <dgm:pt modelId="{39F4A598-7E21-4C88-8EE2-A1D928E01CA1}">
      <dgm:prSet phldrT="[文本]"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sz="2000" b="1" kern="1200" dirty="0">
              <a:latin typeface="宋体" panose="02010600030101010101" pitchFamily="2" charset="-122"/>
              <a:ea typeface="宋体" panose="02010600030101010101" pitchFamily="2" charset="-122"/>
            </a:rPr>
            <a:t>独立性（</a:t>
          </a:r>
          <a:r>
            <a:rPr lang="en-US" sz="2000" b="1" kern="1200" dirty="0">
              <a:latin typeface="宋体" panose="02010600030101010101" pitchFamily="2" charset="-122"/>
              <a:ea typeface="宋体" panose="02010600030101010101" pitchFamily="2" charset="-122"/>
            </a:rPr>
            <a:t>Independent</a:t>
          </a:r>
          <a:r>
            <a:rPr lang="zh-CN" sz="2000" b="1" kern="1200" dirty="0">
              <a:latin typeface="宋体" panose="02010600030101010101" pitchFamily="2" charset="-122"/>
              <a:ea typeface="宋体" panose="02010600030101010101" pitchFamily="2" charset="-122"/>
            </a:rPr>
            <a:t>）</a:t>
          </a:r>
          <a:endParaRPr lang="zh-CN" altLang="zh-CN" sz="2000" b="1" kern="1200" dirty="0">
            <a:solidFill>
              <a:prstClr val="black"/>
            </a:solidFill>
            <a:latin typeface="宋体" panose="02010600030101010101" pitchFamily="2" charset="-122"/>
            <a:ea typeface="宋体" panose="02010600030101010101" pitchFamily="2" charset="-122"/>
            <a:cs typeface="+mn-cs"/>
          </a:endParaRPr>
        </a:p>
      </dgm:t>
    </dgm:pt>
    <dgm:pt modelId="{9987AD6B-DEBA-496B-A99B-C20B8F902B2A}" cxnId="{F4833355-1086-432C-95C5-217E6FFE1246}" type="parTrans">
      <dgm:prSet/>
      <dgm:spPr/>
      <dgm:t>
        <a:bodyPr/>
        <a:lstStyle/>
        <a:p>
          <a:endParaRPr lang="zh-CN" altLang="en-US" b="1">
            <a:latin typeface="宋体" panose="02010600030101010101" pitchFamily="2" charset="-122"/>
            <a:ea typeface="宋体" panose="02010600030101010101" pitchFamily="2" charset="-122"/>
          </a:endParaRPr>
        </a:p>
      </dgm:t>
    </dgm:pt>
    <dgm:pt modelId="{40068F6A-CFA6-4AE8-9836-EEFE1D421181}" cxnId="{F4833355-1086-432C-95C5-217E6FFE1246}" type="sibTrans">
      <dgm:prSet/>
      <dgm:spPr/>
      <dgm:t>
        <a:bodyPr/>
        <a:lstStyle/>
        <a:p>
          <a:endParaRPr lang="zh-CN" altLang="en-US" b="1">
            <a:latin typeface="宋体" panose="02010600030101010101" pitchFamily="2" charset="-122"/>
            <a:ea typeface="宋体" panose="02010600030101010101" pitchFamily="2" charset="-122"/>
          </a:endParaRPr>
        </a:p>
      </dgm:t>
    </dgm:pt>
    <dgm:pt modelId="{77C28F67-3D69-477F-9201-37B5506C4544}">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sz="2000" b="1" kern="1200" dirty="0">
              <a:latin typeface="宋体" panose="02010600030101010101" pitchFamily="2" charset="-122"/>
              <a:ea typeface="宋体" panose="02010600030101010101" pitchFamily="2" charset="-122"/>
            </a:rPr>
            <a:t>可协商性（</a:t>
          </a:r>
          <a:r>
            <a:rPr lang="en-US" sz="2000" b="1" kern="1200" dirty="0">
              <a:latin typeface="宋体" panose="02010600030101010101" pitchFamily="2" charset="-122"/>
              <a:ea typeface="宋体" panose="02010600030101010101" pitchFamily="2" charset="-122"/>
            </a:rPr>
            <a:t>Negotiable</a:t>
          </a:r>
          <a:r>
            <a:rPr lang="zh-CN" sz="2000" b="1" kern="1200" dirty="0">
              <a:latin typeface="宋体" panose="02010600030101010101" pitchFamily="2" charset="-122"/>
              <a:ea typeface="宋体" panose="02010600030101010101" pitchFamily="2" charset="-122"/>
            </a:rPr>
            <a:t>）</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6FDF507-6F96-4A9A-91E5-DA2A4481245A}" cxnId="{7BA77A7D-AB7B-456C-A80A-139E55DE0702}" type="parTrans">
      <dgm:prSet/>
      <dgm:spPr/>
      <dgm:t>
        <a:bodyPr/>
        <a:lstStyle/>
        <a:p>
          <a:endParaRPr lang="zh-CN" altLang="en-US" b="1">
            <a:latin typeface="宋体" panose="02010600030101010101" pitchFamily="2" charset="-122"/>
            <a:ea typeface="宋体" panose="02010600030101010101" pitchFamily="2" charset="-122"/>
          </a:endParaRPr>
        </a:p>
      </dgm:t>
    </dgm:pt>
    <dgm:pt modelId="{D13B0875-9C63-4C84-8BDD-61AF80D7650A}" cxnId="{7BA77A7D-AB7B-456C-A80A-139E55DE0702}" type="sibTrans">
      <dgm:prSet/>
      <dgm:spPr/>
      <dgm:t>
        <a:bodyPr/>
        <a:lstStyle/>
        <a:p>
          <a:endParaRPr lang="zh-CN" altLang="en-US" b="1">
            <a:latin typeface="宋体" panose="02010600030101010101" pitchFamily="2" charset="-122"/>
            <a:ea typeface="宋体" panose="02010600030101010101" pitchFamily="2" charset="-122"/>
          </a:endParaRPr>
        </a:p>
      </dgm:t>
    </dgm:pt>
    <dgm:pt modelId="{C25617E1-2B42-487F-BA15-79E34A4CC942}">
      <dgm:prSet custT="1"/>
      <dgm:spPr/>
      <dgm:t>
        <a:body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sz="2000" b="1" kern="1200" dirty="0">
              <a:latin typeface="宋体" panose="02010600030101010101" pitchFamily="2" charset="-122"/>
              <a:ea typeface="宋体" panose="02010600030101010101" pitchFamily="2" charset="-122"/>
            </a:rPr>
            <a:t>对用户或者客户有价值（</a:t>
          </a:r>
          <a:r>
            <a:rPr lang="en-US" sz="2000" b="1" kern="1200" dirty="0">
              <a:latin typeface="宋体" panose="02010600030101010101" pitchFamily="2" charset="-122"/>
              <a:ea typeface="宋体" panose="02010600030101010101" pitchFamily="2" charset="-122"/>
            </a:rPr>
            <a:t>Valuable</a:t>
          </a:r>
          <a:r>
            <a:rPr lang="zh-CN" sz="2000" b="1" kern="1200" dirty="0">
              <a:latin typeface="宋体" panose="02010600030101010101" pitchFamily="2" charset="-122"/>
              <a:ea typeface="宋体" panose="02010600030101010101" pitchFamily="2" charset="-122"/>
            </a:rPr>
            <a:t>）</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gm:t>
    </dgm:pt>
    <dgm:pt modelId="{7575559A-3AC5-4137-9F2A-49C478AF7EAB}" cxnId="{547A9186-1DFF-4BB9-878E-022EE7817214}" type="parTrans">
      <dgm:prSet/>
      <dgm:spPr/>
      <dgm:t>
        <a:bodyPr/>
        <a:lstStyle/>
        <a:p>
          <a:endParaRPr lang="zh-CN" altLang="en-US" b="1">
            <a:latin typeface="宋体" panose="02010600030101010101" pitchFamily="2" charset="-122"/>
            <a:ea typeface="宋体" panose="02010600030101010101" pitchFamily="2" charset="-122"/>
          </a:endParaRPr>
        </a:p>
      </dgm:t>
    </dgm:pt>
    <dgm:pt modelId="{14B21892-F3FF-46D7-95CE-6D555FE62C92}" cxnId="{547A9186-1DFF-4BB9-878E-022EE7817214}" type="sibTrans">
      <dgm:prSet/>
      <dgm:spPr/>
      <dgm:t>
        <a:bodyPr/>
        <a:lstStyle/>
        <a:p>
          <a:endParaRPr lang="zh-CN" altLang="en-US" b="1">
            <a:latin typeface="宋体" panose="02010600030101010101" pitchFamily="2" charset="-122"/>
            <a:ea typeface="宋体" panose="02010600030101010101" pitchFamily="2" charset="-122"/>
          </a:endParaRPr>
        </a:p>
      </dgm:t>
    </dgm:pt>
    <dgm:pt modelId="{2849FD2B-E5B3-415B-B31D-320399B13CEA}">
      <dgm:prSet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sz="2000" b="1" kern="1200" dirty="0">
              <a:latin typeface="宋体" panose="02010600030101010101" pitchFamily="2" charset="-122"/>
              <a:ea typeface="宋体" panose="02010600030101010101" pitchFamily="2" charset="-122"/>
            </a:rPr>
            <a:t>可估算性（</a:t>
          </a:r>
          <a:r>
            <a:rPr lang="en-US" sz="2000" b="1" kern="1200" dirty="0">
              <a:latin typeface="宋体" panose="02010600030101010101" pitchFamily="2" charset="-122"/>
              <a:ea typeface="宋体" panose="02010600030101010101" pitchFamily="2" charset="-122"/>
            </a:rPr>
            <a:t>Estimable</a:t>
          </a:r>
          <a:r>
            <a:rPr lang="zh-CN" sz="2000" b="1" kern="1200" dirty="0">
              <a:latin typeface="宋体" panose="02010600030101010101" pitchFamily="2" charset="-122"/>
              <a:ea typeface="宋体" panose="02010600030101010101" pitchFamily="2" charset="-122"/>
            </a:rPr>
            <a:t>）</a:t>
          </a:r>
          <a:endParaRPr lang="zh-CN" altLang="zh-CN" sz="2000" b="1" kern="1200" dirty="0">
            <a:solidFill>
              <a:prstClr val="black"/>
            </a:solidFill>
            <a:latin typeface="宋体" panose="02010600030101010101" pitchFamily="2" charset="-122"/>
            <a:ea typeface="宋体" panose="02010600030101010101" pitchFamily="2" charset="-122"/>
            <a:cs typeface="+mn-cs"/>
          </a:endParaRPr>
        </a:p>
      </dgm:t>
    </dgm:pt>
    <dgm:pt modelId="{59E65D7F-E2E6-42AF-B57B-00B77F8DECE1}" cxnId="{A5EF76A5-4727-4A44-AA91-B3A30B611272}" type="parTrans">
      <dgm:prSet/>
      <dgm:spPr/>
      <dgm:t>
        <a:bodyPr/>
        <a:lstStyle/>
        <a:p>
          <a:endParaRPr lang="zh-CN" altLang="en-US" b="1">
            <a:latin typeface="宋体" panose="02010600030101010101" pitchFamily="2" charset="-122"/>
            <a:ea typeface="宋体" panose="02010600030101010101" pitchFamily="2" charset="-122"/>
          </a:endParaRPr>
        </a:p>
      </dgm:t>
    </dgm:pt>
    <dgm:pt modelId="{661C61CA-9B0A-4776-BCD1-EF07FD218531}" cxnId="{A5EF76A5-4727-4A44-AA91-B3A30B611272}" type="sibTrans">
      <dgm:prSet/>
      <dgm:spPr/>
      <dgm:t>
        <a:bodyPr/>
        <a:lstStyle/>
        <a:p>
          <a:endParaRPr lang="zh-CN" altLang="en-US" b="1">
            <a:latin typeface="宋体" panose="02010600030101010101" pitchFamily="2" charset="-122"/>
            <a:ea typeface="宋体" panose="02010600030101010101" pitchFamily="2" charset="-122"/>
          </a:endParaRPr>
        </a:p>
      </dgm:t>
    </dgm:pt>
    <dgm:pt modelId="{072D5F70-530A-4D51-96B0-A33D78767AFA}">
      <dgm:prSet custT="1"/>
      <dgm:spPr/>
      <dgm:t>
        <a:body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5.</a:t>
          </a:r>
          <a:r>
            <a:rPr lang="zh-CN" sz="2000" b="1" kern="1200" dirty="0">
              <a:latin typeface="宋体" panose="02010600030101010101" pitchFamily="2" charset="-122"/>
              <a:ea typeface="宋体" panose="02010600030101010101" pitchFamily="2" charset="-122"/>
            </a:rPr>
            <a:t>短小（</a:t>
          </a:r>
          <a:r>
            <a:rPr lang="en-US" sz="2000" b="1" kern="1200" dirty="0">
              <a:latin typeface="宋体" panose="02010600030101010101" pitchFamily="2" charset="-122"/>
              <a:ea typeface="宋体" panose="02010600030101010101" pitchFamily="2" charset="-122"/>
            </a:rPr>
            <a:t>Small</a:t>
          </a:r>
          <a:r>
            <a:rPr lang="zh-CN" sz="2000" b="1" kern="1200" dirty="0">
              <a:latin typeface="宋体" panose="02010600030101010101" pitchFamily="2" charset="-122"/>
              <a:ea typeface="宋体" panose="02010600030101010101" pitchFamily="2" charset="-122"/>
            </a:rPr>
            <a:t>）</a:t>
          </a:r>
          <a:endParaRPr lang="zh-CN" altLang="zh-CN" sz="2000" b="1" kern="1200" dirty="0">
            <a:solidFill>
              <a:prstClr val="black"/>
            </a:solidFill>
            <a:latin typeface="宋体" panose="02010600030101010101" pitchFamily="2" charset="-122"/>
            <a:ea typeface="宋体" panose="02010600030101010101" pitchFamily="2" charset="-122"/>
            <a:cs typeface="+mn-cs"/>
          </a:endParaRPr>
        </a:p>
      </dgm:t>
    </dgm:pt>
    <dgm:pt modelId="{FB96AE4E-4969-4CEC-A8E9-1905FE7025F8}" cxnId="{6774E2DC-28C7-406D-B453-8F2667626E03}" type="parTrans">
      <dgm:prSet/>
      <dgm:spPr/>
      <dgm:t>
        <a:bodyPr/>
        <a:lstStyle/>
        <a:p>
          <a:endParaRPr lang="zh-CN" altLang="en-US" b="1">
            <a:latin typeface="宋体" panose="02010600030101010101" pitchFamily="2" charset="-122"/>
            <a:ea typeface="宋体" panose="02010600030101010101" pitchFamily="2" charset="-122"/>
          </a:endParaRPr>
        </a:p>
      </dgm:t>
    </dgm:pt>
    <dgm:pt modelId="{FA0258E9-DD84-4D29-B628-C52987A4AEC8}" cxnId="{6774E2DC-28C7-406D-B453-8F2667626E03}" type="sibTrans">
      <dgm:prSet/>
      <dgm:spPr/>
      <dgm:t>
        <a:bodyPr/>
        <a:lstStyle/>
        <a:p>
          <a:endParaRPr lang="zh-CN" altLang="en-US" b="1">
            <a:latin typeface="宋体" panose="02010600030101010101" pitchFamily="2" charset="-122"/>
            <a:ea typeface="宋体" panose="02010600030101010101" pitchFamily="2" charset="-122"/>
          </a:endParaRPr>
        </a:p>
      </dgm:t>
    </dgm:pt>
    <dgm:pt modelId="{D7F28EE8-9678-4084-A0E1-96DB18ADC1F5}">
      <dgm:prSet custT="1"/>
      <dgm:spPr/>
      <dgm:t>
        <a:bodyPr/>
        <a:lstStyle/>
        <a:p>
          <a:pPr marL="0" lvl="0" indent="0" algn="l" defTabSz="889000">
            <a:lnSpc>
              <a:spcPct val="90000"/>
            </a:lnSpc>
            <a:spcBef>
              <a:spcPct val="0"/>
            </a:spcBef>
            <a:spcAft>
              <a:spcPct val="35000"/>
            </a:spcAft>
          </a:pPr>
          <a:r>
            <a:rPr lang="en-US" altLang="zh-CN" sz="2000" b="1" kern="1200" dirty="0">
              <a:latin typeface="宋体" panose="02010600030101010101" pitchFamily="2" charset="-122"/>
              <a:ea typeface="宋体" panose="02010600030101010101" pitchFamily="2" charset="-122"/>
            </a:rPr>
            <a:t>6.</a:t>
          </a:r>
          <a:r>
            <a:rPr lang="en-US" sz="2000" b="1" kern="1200" dirty="0">
              <a:latin typeface="宋体" panose="02010600030101010101" pitchFamily="2" charset="-122"/>
              <a:ea typeface="宋体" panose="02010600030101010101" pitchFamily="2" charset="-122"/>
            </a:rPr>
            <a:t>可测试性</a:t>
          </a:r>
          <a:r>
            <a:rPr lang="zh-CN" sz="2000" b="1" kern="1200" dirty="0">
              <a:latin typeface="宋体" panose="02010600030101010101" pitchFamily="2" charset="-122"/>
              <a:ea typeface="宋体" panose="02010600030101010101" pitchFamily="2" charset="-122"/>
            </a:rPr>
            <a:t>（</a:t>
          </a:r>
          <a:r>
            <a:rPr lang="en-US" sz="2000" b="1" kern="1200" dirty="0">
              <a:latin typeface="宋体" panose="02010600030101010101" pitchFamily="2" charset="-122"/>
              <a:ea typeface="宋体" panose="02010600030101010101" pitchFamily="2" charset="-122"/>
            </a:rPr>
            <a:t>Testable</a:t>
          </a:r>
          <a:r>
            <a:rPr lang="zh-CN" sz="2000" b="1" kern="1200" dirty="0">
              <a:latin typeface="宋体" panose="02010600030101010101" pitchFamily="2" charset="-122"/>
              <a:ea typeface="宋体" panose="02010600030101010101" pitchFamily="2" charset="-122"/>
            </a:rPr>
            <a:t>）</a:t>
          </a:r>
          <a:endParaRPr lang="zh-CN" altLang="zh-CN" sz="2000" b="1" kern="1200" dirty="0">
            <a:solidFill>
              <a:prstClr val="black"/>
            </a:solidFill>
            <a:latin typeface="宋体" panose="02010600030101010101" pitchFamily="2" charset="-122"/>
            <a:ea typeface="宋体" panose="02010600030101010101" pitchFamily="2" charset="-122"/>
            <a:cs typeface="+mn-cs"/>
          </a:endParaRPr>
        </a:p>
      </dgm:t>
    </dgm:pt>
    <dgm:pt modelId="{81988925-2E74-4C33-A145-7739FC4C1387}" cxnId="{8AFFC492-6AE1-4D86-82FD-5BDDD252AADD}" type="parTrans">
      <dgm:prSet/>
      <dgm:spPr/>
      <dgm:t>
        <a:bodyPr/>
        <a:lstStyle/>
        <a:p>
          <a:endParaRPr lang="zh-CN" altLang="en-US" b="1">
            <a:latin typeface="宋体" panose="02010600030101010101" pitchFamily="2" charset="-122"/>
            <a:ea typeface="宋体" panose="02010600030101010101" pitchFamily="2" charset="-122"/>
          </a:endParaRPr>
        </a:p>
      </dgm:t>
    </dgm:pt>
    <dgm:pt modelId="{E627F6C7-980E-4FC2-A619-276A91C6CE7B}" cxnId="{8AFFC492-6AE1-4D86-82FD-5BDDD252AADD}" type="sibTrans">
      <dgm:prSet/>
      <dgm:spPr/>
      <dgm:t>
        <a:bodyPr/>
        <a:lstStyle/>
        <a:p>
          <a:endParaRPr lang="zh-CN" altLang="en-US" b="1">
            <a:latin typeface="宋体" panose="02010600030101010101" pitchFamily="2" charset="-122"/>
            <a:ea typeface="宋体" panose="02010600030101010101" pitchFamily="2" charset="-122"/>
          </a:endParaRPr>
        </a:p>
      </dgm:t>
    </dgm:pt>
    <dgm:pt modelId="{1DD02579-F0BE-4996-8916-F10A75719830}" type="pres">
      <dgm:prSet presAssocID="{51D76944-C2D9-4F5B-B0AF-188C25740C04}" presName="linear" presStyleCnt="0">
        <dgm:presLayoutVars>
          <dgm:dir/>
          <dgm:animLvl val="lvl"/>
          <dgm:resizeHandles val="exact"/>
        </dgm:presLayoutVars>
      </dgm:prSet>
      <dgm:spPr/>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6"/>
      <dgm:spPr/>
    </dgm:pt>
    <dgm:pt modelId="{123861F5-998E-4474-9631-53EB8998C936}" type="pres">
      <dgm:prSet presAssocID="{39F4A598-7E21-4C88-8EE2-A1D928E01CA1}" presName="parentText" presStyleLbl="node1" presStyleIdx="0" presStyleCnt="6">
        <dgm:presLayoutVars>
          <dgm:chMax val="0"/>
          <dgm:bulletEnabled val="1"/>
        </dgm:presLayoutVars>
      </dgm:prSet>
      <dgm:spPr/>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6">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6"/>
      <dgm:spPr/>
    </dgm:pt>
    <dgm:pt modelId="{8B88C468-A2C9-4BE8-8979-3D952CE2A791}" type="pres">
      <dgm:prSet presAssocID="{77C28F67-3D69-477F-9201-37B5506C4544}" presName="parentText" presStyleLbl="node1" presStyleIdx="1" presStyleCnt="6">
        <dgm:presLayoutVars>
          <dgm:chMax val="0"/>
          <dgm:bulletEnabled val="1"/>
        </dgm:presLayoutVars>
      </dgm:prSet>
      <dgm:spPr/>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6">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6"/>
      <dgm:spPr/>
    </dgm:pt>
    <dgm:pt modelId="{CE79F149-D1E3-4584-B29F-B4D4577CF599}" type="pres">
      <dgm:prSet presAssocID="{C25617E1-2B42-487F-BA15-79E34A4CC942}" presName="parentText" presStyleLbl="node1" presStyleIdx="2" presStyleCnt="6">
        <dgm:presLayoutVars>
          <dgm:chMax val="0"/>
          <dgm:bulletEnabled val="1"/>
        </dgm:presLayoutVars>
      </dgm:prSet>
      <dgm:spPr/>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6">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6"/>
      <dgm:spPr/>
    </dgm:pt>
    <dgm:pt modelId="{74FA7AA8-CA2B-47B8-86D2-BD7647B58A39}" type="pres">
      <dgm:prSet presAssocID="{2849FD2B-E5B3-415B-B31D-320399B13CEA}" presName="parentText" presStyleLbl="node1" presStyleIdx="3" presStyleCnt="6">
        <dgm:presLayoutVars>
          <dgm:chMax val="0"/>
          <dgm:bulletEnabled val="1"/>
        </dgm:presLayoutVars>
      </dgm:prSet>
      <dgm:spPr/>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6">
        <dgm:presLayoutVars>
          <dgm:bulletEnabled val="1"/>
        </dgm:presLayoutVars>
      </dgm:prSet>
      <dgm:spPr/>
    </dgm:pt>
    <dgm:pt modelId="{0C629B00-B808-4D7D-BDD2-EB29DE74FEDD}" type="pres">
      <dgm:prSet presAssocID="{661C61CA-9B0A-4776-BCD1-EF07FD218531}" presName="spaceBetweenRectangles" presStyleCnt="0"/>
      <dgm:spPr/>
    </dgm:pt>
    <dgm:pt modelId="{D143EB7F-AD44-47E8-8A44-E08D22A5F062}" type="pres">
      <dgm:prSet presAssocID="{072D5F70-530A-4D51-96B0-A33D78767AFA}" presName="parentLin" presStyleCnt="0"/>
      <dgm:spPr/>
    </dgm:pt>
    <dgm:pt modelId="{B629B555-8D77-4A77-81FA-2DFEE51A61B3}" type="pres">
      <dgm:prSet presAssocID="{072D5F70-530A-4D51-96B0-A33D78767AFA}" presName="parentLeftMargin" presStyleLbl="node1" presStyleIdx="3" presStyleCnt="6"/>
      <dgm:spPr/>
    </dgm:pt>
    <dgm:pt modelId="{FBED0D7E-FBEB-486F-B132-4E7FEEB7303D}" type="pres">
      <dgm:prSet presAssocID="{072D5F70-530A-4D51-96B0-A33D78767AFA}" presName="parentText" presStyleLbl="node1" presStyleIdx="4" presStyleCnt="6">
        <dgm:presLayoutVars>
          <dgm:chMax val="0"/>
          <dgm:bulletEnabled val="1"/>
        </dgm:presLayoutVars>
      </dgm:prSet>
      <dgm:spPr/>
    </dgm:pt>
    <dgm:pt modelId="{C7DAA1AE-C87F-4F71-A1C4-ED2A37073678}" type="pres">
      <dgm:prSet presAssocID="{072D5F70-530A-4D51-96B0-A33D78767AFA}" presName="negativeSpace" presStyleCnt="0"/>
      <dgm:spPr/>
    </dgm:pt>
    <dgm:pt modelId="{B4C7E928-C80A-4A16-9F3E-A25D8E4533B4}" type="pres">
      <dgm:prSet presAssocID="{072D5F70-530A-4D51-96B0-A33D78767AFA}" presName="childText" presStyleLbl="conFgAcc1" presStyleIdx="4" presStyleCnt="6">
        <dgm:presLayoutVars>
          <dgm:bulletEnabled val="1"/>
        </dgm:presLayoutVars>
      </dgm:prSet>
      <dgm:spPr/>
    </dgm:pt>
    <dgm:pt modelId="{7C95BED1-C3DC-4CE4-9DCC-A4D8B4B57597}" type="pres">
      <dgm:prSet presAssocID="{FA0258E9-DD84-4D29-B628-C52987A4AEC8}" presName="spaceBetweenRectangles" presStyleCnt="0"/>
      <dgm:spPr/>
    </dgm:pt>
    <dgm:pt modelId="{A4AFF94D-2CAE-4212-981E-D3C862AFD553}" type="pres">
      <dgm:prSet presAssocID="{D7F28EE8-9678-4084-A0E1-96DB18ADC1F5}" presName="parentLin" presStyleCnt="0"/>
      <dgm:spPr/>
    </dgm:pt>
    <dgm:pt modelId="{33DAF356-68C9-4A0E-A685-6FC501B32713}" type="pres">
      <dgm:prSet presAssocID="{D7F28EE8-9678-4084-A0E1-96DB18ADC1F5}" presName="parentLeftMargin" presStyleLbl="node1" presStyleIdx="4" presStyleCnt="6"/>
      <dgm:spPr/>
    </dgm:pt>
    <dgm:pt modelId="{3859E2A9-0ACF-42F3-AFF8-40BF0CC86D7B}" type="pres">
      <dgm:prSet presAssocID="{D7F28EE8-9678-4084-A0E1-96DB18ADC1F5}" presName="parentText" presStyleLbl="node1" presStyleIdx="5" presStyleCnt="6">
        <dgm:presLayoutVars>
          <dgm:chMax val="0"/>
          <dgm:bulletEnabled val="1"/>
        </dgm:presLayoutVars>
      </dgm:prSet>
      <dgm:spPr/>
    </dgm:pt>
    <dgm:pt modelId="{E71772F9-94F4-49A3-AAFE-4D0F32C21E1E}" type="pres">
      <dgm:prSet presAssocID="{D7F28EE8-9678-4084-A0E1-96DB18ADC1F5}" presName="negativeSpace" presStyleCnt="0"/>
      <dgm:spPr/>
    </dgm:pt>
    <dgm:pt modelId="{1164E2C1-28D2-41C5-81DF-731F6379A8FB}" type="pres">
      <dgm:prSet presAssocID="{D7F28EE8-9678-4084-A0E1-96DB18ADC1F5}" presName="childText" presStyleLbl="conFgAcc1" presStyleIdx="5" presStyleCnt="6">
        <dgm:presLayoutVars>
          <dgm:bulletEnabled val="1"/>
        </dgm:presLayoutVars>
      </dgm:prSet>
      <dgm:spPr/>
    </dgm:pt>
  </dgm:ptLst>
  <dgm:cxnLst>
    <dgm:cxn modelId="{9D22E805-0DF5-409A-966B-38FD6859D343}" type="presOf" srcId="{77C28F67-3D69-477F-9201-37B5506C4544}" destId="{8B88C468-A2C9-4BE8-8979-3D952CE2A791}" srcOrd="1" destOrd="0" presId="urn:microsoft.com/office/officeart/2005/8/layout/list1#6"/>
    <dgm:cxn modelId="{9BDBE72A-3D51-4161-9E14-7966783F1524}" type="presOf" srcId="{D7F28EE8-9678-4084-A0E1-96DB18ADC1F5}" destId="{3859E2A9-0ACF-42F3-AFF8-40BF0CC86D7B}" srcOrd="1" destOrd="0" presId="urn:microsoft.com/office/officeart/2005/8/layout/list1#6"/>
    <dgm:cxn modelId="{3BB9302E-9D85-4105-878C-9E3DDC348968}" type="presOf" srcId="{2849FD2B-E5B3-415B-B31D-320399B13CEA}" destId="{559FAFFC-13CF-451D-B0DB-0A13C668D2FD}" srcOrd="0" destOrd="0" presId="urn:microsoft.com/office/officeart/2005/8/layout/list1#6"/>
    <dgm:cxn modelId="{4D25F83F-3735-438C-991D-F0BCBCFA8CEE}" type="presOf" srcId="{072D5F70-530A-4D51-96B0-A33D78767AFA}" destId="{FBED0D7E-FBEB-486F-B132-4E7FEEB7303D}" srcOrd="1" destOrd="0" presId="urn:microsoft.com/office/officeart/2005/8/layout/list1#6"/>
    <dgm:cxn modelId="{8B13276E-AB74-4E64-9034-69E5A2A6BADA}" type="presOf" srcId="{C25617E1-2B42-487F-BA15-79E34A4CC942}" destId="{CE79F149-D1E3-4584-B29F-B4D4577CF599}" srcOrd="1" destOrd="0" presId="urn:microsoft.com/office/officeart/2005/8/layout/list1#6"/>
    <dgm:cxn modelId="{17DD086F-FE59-4F7E-AF12-8B73B978CB72}" type="presOf" srcId="{072D5F70-530A-4D51-96B0-A33D78767AFA}" destId="{B629B555-8D77-4A77-81FA-2DFEE51A61B3}" srcOrd="0" destOrd="0" presId="urn:microsoft.com/office/officeart/2005/8/layout/list1#6"/>
    <dgm:cxn modelId="{F4833355-1086-432C-95C5-217E6FFE1246}" srcId="{51D76944-C2D9-4F5B-B0AF-188C25740C04}" destId="{39F4A598-7E21-4C88-8EE2-A1D928E01CA1}" srcOrd="0" destOrd="0" parTransId="{9987AD6B-DEBA-496B-A99B-C20B8F902B2A}" sibTransId="{40068F6A-CFA6-4AE8-9836-EEFE1D421181}"/>
    <dgm:cxn modelId="{CBE9F85A-9F9A-4124-A446-A603BE8FDE9A}" type="presOf" srcId="{39F4A598-7E21-4C88-8EE2-A1D928E01CA1}" destId="{B0A5D8B8-39F4-43F8-B081-CF65C38B75AF}" srcOrd="0" destOrd="0" presId="urn:microsoft.com/office/officeart/2005/8/layout/list1#6"/>
    <dgm:cxn modelId="{F8C6417B-BDA5-495D-BB65-F3FE0B9567CB}" type="presOf" srcId="{39F4A598-7E21-4C88-8EE2-A1D928E01CA1}" destId="{123861F5-998E-4474-9631-53EB8998C936}" srcOrd="1" destOrd="0" presId="urn:microsoft.com/office/officeart/2005/8/layout/list1#6"/>
    <dgm:cxn modelId="{7BA77A7D-AB7B-456C-A80A-139E55DE0702}" srcId="{51D76944-C2D9-4F5B-B0AF-188C25740C04}" destId="{77C28F67-3D69-477F-9201-37B5506C4544}" srcOrd="1" destOrd="0" parTransId="{76FDF507-6F96-4A9A-91E5-DA2A4481245A}" sibTransId="{D13B0875-9C63-4C84-8BDD-61AF80D7650A}"/>
    <dgm:cxn modelId="{547A9186-1DFF-4BB9-878E-022EE7817214}" srcId="{51D76944-C2D9-4F5B-B0AF-188C25740C04}" destId="{C25617E1-2B42-487F-BA15-79E34A4CC942}" srcOrd="2" destOrd="0" parTransId="{7575559A-3AC5-4137-9F2A-49C478AF7EAB}" sibTransId="{14B21892-F3FF-46D7-95CE-6D555FE62C92}"/>
    <dgm:cxn modelId="{033B1A8C-486C-4B0B-A95E-376D89980C0C}" type="presOf" srcId="{C25617E1-2B42-487F-BA15-79E34A4CC942}" destId="{7C0B4A4E-9675-4AAD-9F75-CA220D2985E9}" srcOrd="0" destOrd="0" presId="urn:microsoft.com/office/officeart/2005/8/layout/list1#6"/>
    <dgm:cxn modelId="{8AFFC492-6AE1-4D86-82FD-5BDDD252AADD}" srcId="{51D76944-C2D9-4F5B-B0AF-188C25740C04}" destId="{D7F28EE8-9678-4084-A0E1-96DB18ADC1F5}" srcOrd="5" destOrd="0" parTransId="{81988925-2E74-4C33-A145-7739FC4C1387}" sibTransId="{E627F6C7-980E-4FC2-A619-276A91C6CE7B}"/>
    <dgm:cxn modelId="{C445C0A4-32EE-4BB5-B0A7-AD04BA42145B}" type="presOf" srcId="{2849FD2B-E5B3-415B-B31D-320399B13CEA}" destId="{74FA7AA8-CA2B-47B8-86D2-BD7647B58A39}" srcOrd="1" destOrd="0" presId="urn:microsoft.com/office/officeart/2005/8/layout/list1#6"/>
    <dgm:cxn modelId="{A5EF76A5-4727-4A44-AA91-B3A30B611272}" srcId="{51D76944-C2D9-4F5B-B0AF-188C25740C04}" destId="{2849FD2B-E5B3-415B-B31D-320399B13CEA}" srcOrd="3" destOrd="0" parTransId="{59E65D7F-E2E6-42AF-B57B-00B77F8DECE1}" sibTransId="{661C61CA-9B0A-4776-BCD1-EF07FD218531}"/>
    <dgm:cxn modelId="{E0FECEBB-BCD3-4DE9-A636-C675F388FD26}" type="presOf" srcId="{D7F28EE8-9678-4084-A0E1-96DB18ADC1F5}" destId="{33DAF356-68C9-4A0E-A685-6FC501B32713}" srcOrd="0" destOrd="0" presId="urn:microsoft.com/office/officeart/2005/8/layout/list1#6"/>
    <dgm:cxn modelId="{227AE1CF-3228-44AB-9239-DD4CB2CF902A}" type="presOf" srcId="{77C28F67-3D69-477F-9201-37B5506C4544}" destId="{3B86F228-FEF2-4FA4-AB29-3990690A59FB}" srcOrd="0" destOrd="0" presId="urn:microsoft.com/office/officeart/2005/8/layout/list1#6"/>
    <dgm:cxn modelId="{6774E2DC-28C7-406D-B453-8F2667626E03}" srcId="{51D76944-C2D9-4F5B-B0AF-188C25740C04}" destId="{072D5F70-530A-4D51-96B0-A33D78767AFA}" srcOrd="4" destOrd="0" parTransId="{FB96AE4E-4969-4CEC-A8E9-1905FE7025F8}" sibTransId="{FA0258E9-DD84-4D29-B628-C52987A4AEC8}"/>
    <dgm:cxn modelId="{A7C2B7F6-0011-4811-BC22-B5CFDABBC6EC}" type="presOf" srcId="{51D76944-C2D9-4F5B-B0AF-188C25740C04}" destId="{1DD02579-F0BE-4996-8916-F10A75719830}" srcOrd="0" destOrd="0" presId="urn:microsoft.com/office/officeart/2005/8/layout/list1#6"/>
    <dgm:cxn modelId="{C4207BFD-B15A-439B-82CE-34FD89610821}" type="presParOf" srcId="{1DD02579-F0BE-4996-8916-F10A75719830}" destId="{857C6270-C15A-4B92-9416-15F89EEAD3E2}" srcOrd="0" destOrd="0" presId="urn:microsoft.com/office/officeart/2005/8/layout/list1#6"/>
    <dgm:cxn modelId="{36512ABA-B392-4715-A848-34D155D2ACEF}" type="presParOf" srcId="{857C6270-C15A-4B92-9416-15F89EEAD3E2}" destId="{B0A5D8B8-39F4-43F8-B081-CF65C38B75AF}" srcOrd="0" destOrd="0" presId="urn:microsoft.com/office/officeart/2005/8/layout/list1#6"/>
    <dgm:cxn modelId="{CC63D499-6FD5-4EC7-85E0-DB8DBB314FB2}" type="presParOf" srcId="{857C6270-C15A-4B92-9416-15F89EEAD3E2}" destId="{123861F5-998E-4474-9631-53EB8998C936}" srcOrd="1" destOrd="0" presId="urn:microsoft.com/office/officeart/2005/8/layout/list1#6"/>
    <dgm:cxn modelId="{3AE6F3DC-6296-4BFD-9BF5-9162AEE6ED02}" type="presParOf" srcId="{1DD02579-F0BE-4996-8916-F10A75719830}" destId="{02A76C19-9543-4C29-8620-FA3FD912B245}" srcOrd="1" destOrd="0" presId="urn:microsoft.com/office/officeart/2005/8/layout/list1#6"/>
    <dgm:cxn modelId="{F99D49D2-13EF-4105-95C5-F964E5C3C723}" type="presParOf" srcId="{1DD02579-F0BE-4996-8916-F10A75719830}" destId="{B45FBBE9-3585-441D-A623-249458CD702F}" srcOrd="2" destOrd="0" presId="urn:microsoft.com/office/officeart/2005/8/layout/list1#6"/>
    <dgm:cxn modelId="{5FA85528-30FE-483A-99A8-B9DF4B6CB20D}" type="presParOf" srcId="{1DD02579-F0BE-4996-8916-F10A75719830}" destId="{A42E806B-F23A-4EEF-859D-F8887C4F6A86}" srcOrd="3" destOrd="0" presId="urn:microsoft.com/office/officeart/2005/8/layout/list1#6"/>
    <dgm:cxn modelId="{3BD9F2E8-B282-49E4-8EF0-04819822EAE6}" type="presParOf" srcId="{1DD02579-F0BE-4996-8916-F10A75719830}" destId="{C9D4D9BC-9609-4E6C-9C7C-BB6D576A872B}" srcOrd="4" destOrd="0" presId="urn:microsoft.com/office/officeart/2005/8/layout/list1#6"/>
    <dgm:cxn modelId="{37C18EF2-B9FB-44FC-9589-97187BEBA8DB}" type="presParOf" srcId="{C9D4D9BC-9609-4E6C-9C7C-BB6D576A872B}" destId="{3B86F228-FEF2-4FA4-AB29-3990690A59FB}" srcOrd="0" destOrd="0" presId="urn:microsoft.com/office/officeart/2005/8/layout/list1#6"/>
    <dgm:cxn modelId="{A2D02ED0-6D90-4AB4-824F-0EE9CFD856EF}" type="presParOf" srcId="{C9D4D9BC-9609-4E6C-9C7C-BB6D576A872B}" destId="{8B88C468-A2C9-4BE8-8979-3D952CE2A791}" srcOrd="1" destOrd="0" presId="urn:microsoft.com/office/officeart/2005/8/layout/list1#6"/>
    <dgm:cxn modelId="{8790BE5C-1195-4B0E-8897-62C8FEDC4046}" type="presParOf" srcId="{1DD02579-F0BE-4996-8916-F10A75719830}" destId="{9B777B92-EA15-4B2B-AF62-89956AD0C1E7}" srcOrd="5" destOrd="0" presId="urn:microsoft.com/office/officeart/2005/8/layout/list1#6"/>
    <dgm:cxn modelId="{5FA0CA64-72F8-4E5C-B488-9D19121691DA}" type="presParOf" srcId="{1DD02579-F0BE-4996-8916-F10A75719830}" destId="{6A437B38-A84A-47DA-BFA3-97FFA06028D4}" srcOrd="6" destOrd="0" presId="urn:microsoft.com/office/officeart/2005/8/layout/list1#6"/>
    <dgm:cxn modelId="{5FD0714E-9676-4BCA-8098-F4FCF9030CC5}" type="presParOf" srcId="{1DD02579-F0BE-4996-8916-F10A75719830}" destId="{E956EDD0-1B89-4FE7-81A3-F4E9DB6D0A4B}" srcOrd="7" destOrd="0" presId="urn:microsoft.com/office/officeart/2005/8/layout/list1#6"/>
    <dgm:cxn modelId="{51C03455-36B4-4A57-84B9-9DA0B562B4E6}" type="presParOf" srcId="{1DD02579-F0BE-4996-8916-F10A75719830}" destId="{7E4FAD11-083F-4081-B7EB-DC7EE9292D22}" srcOrd="8" destOrd="0" presId="urn:microsoft.com/office/officeart/2005/8/layout/list1#6"/>
    <dgm:cxn modelId="{FF0E1963-AFBC-4B4E-AB9C-3027ADE71376}" type="presParOf" srcId="{7E4FAD11-083F-4081-B7EB-DC7EE9292D22}" destId="{7C0B4A4E-9675-4AAD-9F75-CA220D2985E9}" srcOrd="0" destOrd="0" presId="urn:microsoft.com/office/officeart/2005/8/layout/list1#6"/>
    <dgm:cxn modelId="{15FEFC1E-34F1-4719-8E03-A5067B8FFA70}" type="presParOf" srcId="{7E4FAD11-083F-4081-B7EB-DC7EE9292D22}" destId="{CE79F149-D1E3-4584-B29F-B4D4577CF599}" srcOrd="1" destOrd="0" presId="urn:microsoft.com/office/officeart/2005/8/layout/list1#6"/>
    <dgm:cxn modelId="{37F7878D-6EE0-4CDE-BDE5-851388B84D03}" type="presParOf" srcId="{1DD02579-F0BE-4996-8916-F10A75719830}" destId="{85DA3280-8705-454E-B18D-75E30DEE1E3C}" srcOrd="9" destOrd="0" presId="urn:microsoft.com/office/officeart/2005/8/layout/list1#6"/>
    <dgm:cxn modelId="{9CF217E7-3320-42E4-8E96-ABAE51E98E18}" type="presParOf" srcId="{1DD02579-F0BE-4996-8916-F10A75719830}" destId="{D2272F3B-4AB2-42C6-A605-1F21DEC27D1A}" srcOrd="10" destOrd="0" presId="urn:microsoft.com/office/officeart/2005/8/layout/list1#6"/>
    <dgm:cxn modelId="{10BEB942-3157-4E1C-A57C-DA336F02EFC8}" type="presParOf" srcId="{1DD02579-F0BE-4996-8916-F10A75719830}" destId="{41B44D87-A8FA-4346-9C7E-9E55F1A18A5D}" srcOrd="11" destOrd="0" presId="urn:microsoft.com/office/officeart/2005/8/layout/list1#6"/>
    <dgm:cxn modelId="{5FDF4ED6-3D41-487A-8156-332C47F25E5F}" type="presParOf" srcId="{1DD02579-F0BE-4996-8916-F10A75719830}" destId="{DDC3676C-5641-4AB4-B221-3C80946E9074}" srcOrd="12" destOrd="0" presId="urn:microsoft.com/office/officeart/2005/8/layout/list1#6"/>
    <dgm:cxn modelId="{409695C2-B627-4402-8622-911CAB770D09}" type="presParOf" srcId="{DDC3676C-5641-4AB4-B221-3C80946E9074}" destId="{559FAFFC-13CF-451D-B0DB-0A13C668D2FD}" srcOrd="0" destOrd="0" presId="urn:microsoft.com/office/officeart/2005/8/layout/list1#6"/>
    <dgm:cxn modelId="{3559C817-77FF-4712-9DC8-A9E87F646BC2}" type="presParOf" srcId="{DDC3676C-5641-4AB4-B221-3C80946E9074}" destId="{74FA7AA8-CA2B-47B8-86D2-BD7647B58A39}" srcOrd="1" destOrd="0" presId="urn:microsoft.com/office/officeart/2005/8/layout/list1#6"/>
    <dgm:cxn modelId="{1B3E5BBC-FABD-40B6-82A6-3D8AEAC3516B}" type="presParOf" srcId="{1DD02579-F0BE-4996-8916-F10A75719830}" destId="{507A630E-8ECB-4E0C-8FD5-A3F00B3FAEDF}" srcOrd="13" destOrd="0" presId="urn:microsoft.com/office/officeart/2005/8/layout/list1#6"/>
    <dgm:cxn modelId="{9022E9DA-11EB-49D1-9C01-33F519D55862}" type="presParOf" srcId="{1DD02579-F0BE-4996-8916-F10A75719830}" destId="{435C1CB8-EDC4-4F33-9444-0552A9B9CE5A}" srcOrd="14" destOrd="0" presId="urn:microsoft.com/office/officeart/2005/8/layout/list1#6"/>
    <dgm:cxn modelId="{7C96BA6C-445E-4C7F-995E-78F71668D958}" type="presParOf" srcId="{1DD02579-F0BE-4996-8916-F10A75719830}" destId="{0C629B00-B808-4D7D-BDD2-EB29DE74FEDD}" srcOrd="15" destOrd="0" presId="urn:microsoft.com/office/officeart/2005/8/layout/list1#6"/>
    <dgm:cxn modelId="{801C4950-5497-4759-AA8B-8D8C976837C9}" type="presParOf" srcId="{1DD02579-F0BE-4996-8916-F10A75719830}" destId="{D143EB7F-AD44-47E8-8A44-E08D22A5F062}" srcOrd="16" destOrd="0" presId="urn:microsoft.com/office/officeart/2005/8/layout/list1#6"/>
    <dgm:cxn modelId="{BFEF815F-89E0-45F6-8EB8-D658046AC49A}" type="presParOf" srcId="{D143EB7F-AD44-47E8-8A44-E08D22A5F062}" destId="{B629B555-8D77-4A77-81FA-2DFEE51A61B3}" srcOrd="0" destOrd="0" presId="urn:microsoft.com/office/officeart/2005/8/layout/list1#6"/>
    <dgm:cxn modelId="{479A5BFF-2A9A-4790-B1E4-5C4E790329E6}" type="presParOf" srcId="{D143EB7F-AD44-47E8-8A44-E08D22A5F062}" destId="{FBED0D7E-FBEB-486F-B132-4E7FEEB7303D}" srcOrd="1" destOrd="0" presId="urn:microsoft.com/office/officeart/2005/8/layout/list1#6"/>
    <dgm:cxn modelId="{655B3198-C9C0-4200-821F-98AD75C557C7}" type="presParOf" srcId="{1DD02579-F0BE-4996-8916-F10A75719830}" destId="{C7DAA1AE-C87F-4F71-A1C4-ED2A37073678}" srcOrd="17" destOrd="0" presId="urn:microsoft.com/office/officeart/2005/8/layout/list1#6"/>
    <dgm:cxn modelId="{6E5A9C7D-6CB4-4B20-8D24-5B40D82B0EA3}" type="presParOf" srcId="{1DD02579-F0BE-4996-8916-F10A75719830}" destId="{B4C7E928-C80A-4A16-9F3E-A25D8E4533B4}" srcOrd="18" destOrd="0" presId="urn:microsoft.com/office/officeart/2005/8/layout/list1#6"/>
    <dgm:cxn modelId="{E01EE0C2-921C-4802-B5AB-175EB8568D15}" type="presParOf" srcId="{1DD02579-F0BE-4996-8916-F10A75719830}" destId="{7C95BED1-C3DC-4CE4-9DCC-A4D8B4B57597}" srcOrd="19" destOrd="0" presId="urn:microsoft.com/office/officeart/2005/8/layout/list1#6"/>
    <dgm:cxn modelId="{272D5CBC-9E41-4C9C-8F05-823D414067BA}" type="presParOf" srcId="{1DD02579-F0BE-4996-8916-F10A75719830}" destId="{A4AFF94D-2CAE-4212-981E-D3C862AFD553}" srcOrd="20" destOrd="0" presId="urn:microsoft.com/office/officeart/2005/8/layout/list1#6"/>
    <dgm:cxn modelId="{470E4F97-F22A-4A0A-9CC6-8D623E21EA77}" type="presParOf" srcId="{A4AFF94D-2CAE-4212-981E-D3C862AFD553}" destId="{33DAF356-68C9-4A0E-A685-6FC501B32713}" srcOrd="0" destOrd="0" presId="urn:microsoft.com/office/officeart/2005/8/layout/list1#6"/>
    <dgm:cxn modelId="{7F96D92E-BF70-478B-A448-9A19E4D5E951}" type="presParOf" srcId="{A4AFF94D-2CAE-4212-981E-D3C862AFD553}" destId="{3859E2A9-0ACF-42F3-AFF8-40BF0CC86D7B}" srcOrd="1" destOrd="0" presId="urn:microsoft.com/office/officeart/2005/8/layout/list1#6"/>
    <dgm:cxn modelId="{31C7FB90-340F-4B9F-9226-179B0EA98069}" type="presParOf" srcId="{1DD02579-F0BE-4996-8916-F10A75719830}" destId="{E71772F9-94F4-49A3-AAFE-4D0F32C21E1E}" srcOrd="21" destOrd="0" presId="urn:microsoft.com/office/officeart/2005/8/layout/list1#6"/>
    <dgm:cxn modelId="{62EF30C9-9A8E-49BF-9ED1-283FDD8EA6FC}" type="presParOf" srcId="{1DD02579-F0BE-4996-8916-F10A75719830}" destId="{1164E2C1-28D2-41C5-81DF-731F6379A8FB}" srcOrd="22" destOrd="0" presId="urn:microsoft.com/office/officeart/2005/8/layout/list1#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506281" cy="5350647"/>
        <a:chOff x="0" y="0"/>
        <a:chExt cx="9506281" cy="5350647"/>
      </a:xfrm>
    </dsp:grpSpPr>
    <dsp:sp modelId="{8C311B6F-26F2-4023-AB98-895867431223}">
      <dsp:nvSpPr>
        <dsp:cNvPr id="5" name="矩形 4"/>
        <dsp:cNvSpPr/>
      </dsp:nvSpPr>
      <dsp:spPr bwMode="white">
        <a:xfrm>
          <a:off x="0" y="372764"/>
          <a:ext cx="9506281" cy="604800"/>
        </a:xfrm>
        <a:prstGeom prst="rect">
          <a:avLst/>
        </a:prstGeom>
      </dsp:spPr>
      <dsp:style>
        <a:lnRef idx="1">
          <a:schemeClr val="accent1"/>
        </a:lnRef>
        <a:fillRef idx="1">
          <a:schemeClr val="lt1">
            <a:alpha val="90000"/>
          </a:schemeClr>
        </a:fillRef>
        <a:effectRef idx="0">
          <a:scrgbClr r="0" g="0" b="0"/>
        </a:effectRef>
        <a:fontRef idx="minor"/>
      </dsp:style>
      <dsp:txBody>
        <a:bodyPr lIns="737793" tIns="499872" rIns="737793"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372764"/>
        <a:ext cx="9506281" cy="604800"/>
      </dsp:txXfrm>
    </dsp:sp>
    <dsp:sp modelId="{7FBB601F-231A-4F93-AA47-F369C36A6E25}">
      <dsp:nvSpPr>
        <dsp:cNvPr id="4" name="圆角矩形 3"/>
        <dsp:cNvSpPr/>
      </dsp:nvSpPr>
      <dsp:spPr bwMode="white">
        <a:xfrm>
          <a:off x="475314" y="18524"/>
          <a:ext cx="6654397" cy="7084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altLang="zh-CN" sz="2400" b="1" dirty="0">
              <a:latin typeface="宋体" panose="02010600030101010101" pitchFamily="2" charset="-122"/>
              <a:ea typeface="宋体" panose="02010600030101010101" pitchFamily="2" charset="-122"/>
            </a:rPr>
            <a:t>1.</a:t>
          </a:r>
          <a:r>
            <a:rPr lang="zh-CN" sz="2400" b="1" dirty="0">
              <a:latin typeface="宋体" panose="02010600030101010101" pitchFamily="2" charset="-122"/>
              <a:ea typeface="宋体" panose="02010600030101010101" pitchFamily="2" charset="-122"/>
            </a:rPr>
            <a:t>直接与用户访谈和组织会谈</a:t>
          </a:r>
          <a:endParaRPr lang="zh-CN" altLang="en-US" sz="2400" b="1" dirty="0">
            <a:latin typeface="宋体" panose="02010600030101010101" pitchFamily="2" charset="-122"/>
            <a:ea typeface="宋体" panose="02010600030101010101" pitchFamily="2" charset="-122"/>
          </a:endParaRPr>
        </a:p>
      </dsp:txBody>
      <dsp:txXfrm>
        <a:off x="475314" y="18524"/>
        <a:ext cx="6654397" cy="708480"/>
      </dsp:txXfrm>
    </dsp:sp>
    <dsp:sp modelId="{B210E9C6-A884-4FE1-BCBA-498078D4C67A}">
      <dsp:nvSpPr>
        <dsp:cNvPr id="8" name="矩形 7"/>
        <dsp:cNvSpPr/>
      </dsp:nvSpPr>
      <dsp:spPr bwMode="white">
        <a:xfrm>
          <a:off x="0" y="1461404"/>
          <a:ext cx="9506281" cy="604800"/>
        </a:xfrm>
        <a:prstGeom prst="rect">
          <a:avLst/>
        </a:prstGeom>
      </dsp:spPr>
      <dsp:style>
        <a:lnRef idx="1">
          <a:schemeClr val="accent1"/>
        </a:lnRef>
        <a:fillRef idx="1">
          <a:schemeClr val="lt1">
            <a:alpha val="90000"/>
          </a:schemeClr>
        </a:fillRef>
        <a:effectRef idx="0">
          <a:scrgbClr r="0" g="0" b="0"/>
        </a:effectRef>
        <a:fontRef idx="minor"/>
      </dsp:style>
      <dsp:txBody>
        <a:bodyPr lIns="737793" tIns="499872" rIns="737793"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1461404"/>
        <a:ext cx="9506281" cy="604800"/>
      </dsp:txXfrm>
    </dsp:sp>
    <dsp:sp modelId="{0F5DC670-EAE8-4CC8-9BC9-F42CF6419799}">
      <dsp:nvSpPr>
        <dsp:cNvPr id="7" name="圆角矩形 6"/>
        <dsp:cNvSpPr/>
      </dsp:nvSpPr>
      <dsp:spPr bwMode="white">
        <a:xfrm>
          <a:off x="475314" y="1107164"/>
          <a:ext cx="6654397" cy="7084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marL="0" lvl="0" indent="0" algn="l" defTabSz="889000">
            <a:lnSpc>
              <a:spcPct val="90000"/>
            </a:lnSpc>
            <a:spcBef>
              <a:spcPct val="0"/>
            </a:spcBef>
            <a:spcAft>
              <a:spcPct val="35000"/>
            </a:spcAft>
            <a:buNone/>
          </a:pPr>
          <a:r>
            <a:rPr lang="en-US" altLang="zh-CN" sz="2400" b="1" dirty="0">
              <a:latin typeface="宋体" panose="02010600030101010101" pitchFamily="2" charset="-122"/>
              <a:ea typeface="宋体" panose="02010600030101010101" pitchFamily="2" charset="-122"/>
            </a:rPr>
            <a:t>2.</a:t>
          </a:r>
          <a:r>
            <a:rPr lang="zh-CN" sz="2400" b="1" dirty="0">
              <a:latin typeface="宋体" panose="02010600030101010101" pitchFamily="2" charset="-122"/>
              <a:ea typeface="宋体" panose="02010600030101010101" pitchFamily="2" charset="-122"/>
            </a:rPr>
            <a:t>用户工作环境体验和资料采集</a:t>
          </a:r>
          <a:endParaRPr lang="zh-CN" altLang="en-US" sz="2400" b="1" dirty="0">
            <a:latin typeface="宋体" panose="02010600030101010101" pitchFamily="2" charset="-122"/>
            <a:ea typeface="宋体" panose="02010600030101010101" pitchFamily="2" charset="-122"/>
          </a:endParaRPr>
        </a:p>
      </dsp:txBody>
      <dsp:txXfrm>
        <a:off x="475314" y="1107164"/>
        <a:ext cx="6654397" cy="708480"/>
      </dsp:txXfrm>
    </dsp:sp>
    <dsp:sp modelId="{8C56A8EE-F841-4692-8AC7-363875350A1C}">
      <dsp:nvSpPr>
        <dsp:cNvPr id="11" name="矩形 10"/>
        <dsp:cNvSpPr/>
      </dsp:nvSpPr>
      <dsp:spPr bwMode="white">
        <a:xfrm>
          <a:off x="0" y="2550044"/>
          <a:ext cx="9506281" cy="604800"/>
        </a:xfrm>
        <a:prstGeom prst="rect">
          <a:avLst/>
        </a:prstGeom>
      </dsp:spPr>
      <dsp:style>
        <a:lnRef idx="1">
          <a:schemeClr val="accent1"/>
        </a:lnRef>
        <a:fillRef idx="1">
          <a:schemeClr val="lt1">
            <a:alpha val="90000"/>
          </a:schemeClr>
        </a:fillRef>
        <a:effectRef idx="0">
          <a:scrgbClr r="0" g="0" b="0"/>
        </a:effectRef>
        <a:fontRef idx="minor"/>
      </dsp:style>
      <dsp:txBody>
        <a:bodyPr lIns="737793" tIns="499872" rIns="737793"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2550044"/>
        <a:ext cx="9506281" cy="604800"/>
      </dsp:txXfrm>
    </dsp:sp>
    <dsp:sp modelId="{D42E587D-3EA7-4843-AFA6-222C414348C5}">
      <dsp:nvSpPr>
        <dsp:cNvPr id="10" name="圆角矩形 9"/>
        <dsp:cNvSpPr/>
      </dsp:nvSpPr>
      <dsp:spPr bwMode="white">
        <a:xfrm>
          <a:off x="522132" y="2159458"/>
          <a:ext cx="6654397" cy="7084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marL="0" lvl="0" indent="0" algn="l" defTabSz="889000">
            <a:lnSpc>
              <a:spcPct val="90000"/>
            </a:lnSpc>
            <a:spcBef>
              <a:spcPct val="0"/>
            </a:spcBef>
            <a:spcAft>
              <a:spcPct val="35000"/>
            </a:spcAft>
            <a:buNone/>
          </a:pPr>
          <a:r>
            <a:rPr lang="en-US" altLang="zh-CN" sz="2400" b="1" kern="1200" dirty="0">
              <a:solidFill>
                <a:prstClr val="black"/>
              </a:solidFill>
              <a:latin typeface="宋体" panose="02010600030101010101" pitchFamily="2" charset="-122"/>
              <a:ea typeface="宋体" panose="02010600030101010101" pitchFamily="2" charset="-122"/>
              <a:cs typeface="+mn-cs"/>
            </a:rPr>
            <a:t>3.</a:t>
          </a:r>
          <a:r>
            <a:rPr lang="zh-CN" sz="2400" b="1" kern="1200" dirty="0">
              <a:latin typeface="宋体" panose="02010600030101010101" pitchFamily="2" charset="-122"/>
              <a:ea typeface="宋体" panose="02010600030101010101" pitchFamily="2" charset="-122"/>
            </a:rPr>
            <a:t>潜在用户调查报告</a:t>
          </a:r>
          <a:endParaRPr lang="zh-CN" altLang="en-US" sz="2400" b="1" kern="1200" dirty="0">
            <a:solidFill>
              <a:prstClr val="black"/>
            </a:solidFill>
            <a:latin typeface="宋体" panose="02010600030101010101" pitchFamily="2" charset="-122"/>
            <a:ea typeface="宋体" panose="02010600030101010101" pitchFamily="2" charset="-122"/>
            <a:cs typeface="+mn-cs"/>
          </a:endParaRPr>
        </a:p>
      </dsp:txBody>
      <dsp:txXfrm>
        <a:off x="522132" y="2159458"/>
        <a:ext cx="6654397" cy="708480"/>
      </dsp:txXfrm>
    </dsp:sp>
    <dsp:sp modelId="{29ECCE60-0C8C-45A3-896A-0FCA6E731E2C}">
      <dsp:nvSpPr>
        <dsp:cNvPr id="14" name="矩形 13"/>
        <dsp:cNvSpPr/>
      </dsp:nvSpPr>
      <dsp:spPr bwMode="white">
        <a:xfrm>
          <a:off x="0" y="3638684"/>
          <a:ext cx="9506281" cy="604800"/>
        </a:xfrm>
        <a:prstGeom prst="rect">
          <a:avLst/>
        </a:prstGeom>
      </dsp:spPr>
      <dsp:style>
        <a:lnRef idx="1">
          <a:schemeClr val="accent1"/>
        </a:lnRef>
        <a:fillRef idx="1">
          <a:schemeClr val="lt1">
            <a:alpha val="90000"/>
          </a:schemeClr>
        </a:fillRef>
        <a:effectRef idx="0">
          <a:scrgbClr r="0" g="0" b="0"/>
        </a:effectRef>
        <a:fontRef idx="minor"/>
      </dsp:style>
      <dsp:txBody>
        <a:bodyPr lIns="737793" tIns="499872" rIns="737793"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3638684"/>
        <a:ext cx="9506281" cy="604800"/>
      </dsp:txXfrm>
    </dsp:sp>
    <dsp:sp modelId="{670749B7-8F70-4B19-AF42-E8B76911F258}">
      <dsp:nvSpPr>
        <dsp:cNvPr id="13" name="圆角矩形 12"/>
        <dsp:cNvSpPr/>
      </dsp:nvSpPr>
      <dsp:spPr bwMode="white">
        <a:xfrm>
          <a:off x="475314" y="3284444"/>
          <a:ext cx="6654397" cy="7084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marL="0" lvl="0" indent="0" algn="l" defTabSz="889000">
            <a:lnSpc>
              <a:spcPct val="90000"/>
            </a:lnSpc>
            <a:spcBef>
              <a:spcPct val="0"/>
            </a:spcBef>
            <a:spcAft>
              <a:spcPct val="35000"/>
            </a:spcAft>
            <a:buNone/>
          </a:pPr>
          <a:r>
            <a:rPr lang="en-US" altLang="zh-CN" sz="2400" b="1" kern="1200" dirty="0">
              <a:solidFill>
                <a:prstClr val="black"/>
              </a:solidFill>
              <a:latin typeface="宋体" panose="02010600030101010101" pitchFamily="2" charset="-122"/>
              <a:ea typeface="宋体" panose="02010600030101010101" pitchFamily="2" charset="-122"/>
              <a:cs typeface="+mn-cs"/>
            </a:rPr>
            <a:t>4.</a:t>
          </a:r>
          <a:r>
            <a:rPr lang="zh-CN" sz="2400" b="1" kern="1200" dirty="0">
              <a:latin typeface="宋体" panose="02010600030101010101" pitchFamily="2" charset="-122"/>
              <a:ea typeface="宋体" panose="02010600030101010101" pitchFamily="2" charset="-122"/>
            </a:rPr>
            <a:t>市场相关产品调研</a:t>
          </a:r>
          <a:endParaRPr lang="zh-CN" altLang="en-US" sz="2400" b="1" kern="1200" dirty="0">
            <a:solidFill>
              <a:prstClr val="black"/>
            </a:solidFill>
            <a:latin typeface="宋体" panose="02010600030101010101" pitchFamily="2" charset="-122"/>
            <a:ea typeface="宋体" panose="02010600030101010101" pitchFamily="2" charset="-122"/>
            <a:cs typeface="+mn-cs"/>
          </a:endParaRPr>
        </a:p>
      </dsp:txBody>
      <dsp:txXfrm>
        <a:off x="475314" y="3284444"/>
        <a:ext cx="6654397" cy="708480"/>
      </dsp:txXfrm>
    </dsp:sp>
    <dsp:sp modelId="{3A6E8B2B-698B-4684-9086-7322BA4B0410}">
      <dsp:nvSpPr>
        <dsp:cNvPr id="17" name="矩形 16"/>
        <dsp:cNvSpPr/>
      </dsp:nvSpPr>
      <dsp:spPr bwMode="white">
        <a:xfrm>
          <a:off x="0" y="4727324"/>
          <a:ext cx="9506281" cy="604800"/>
        </a:xfrm>
        <a:prstGeom prst="rect">
          <a:avLst/>
        </a:prstGeom>
      </dsp:spPr>
      <dsp:style>
        <a:lnRef idx="1">
          <a:schemeClr val="accent1"/>
        </a:lnRef>
        <a:fillRef idx="1">
          <a:schemeClr val="lt1">
            <a:alpha val="90000"/>
          </a:schemeClr>
        </a:fillRef>
        <a:effectRef idx="0">
          <a:scrgbClr r="0" g="0" b="0"/>
        </a:effectRef>
        <a:fontRef idx="minor"/>
      </dsp:style>
      <dsp:txBody>
        <a:bodyPr lIns="737793" tIns="499872" rIns="737793"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4727324"/>
        <a:ext cx="9506281" cy="604800"/>
      </dsp:txXfrm>
    </dsp:sp>
    <dsp:sp modelId="{08D91DA3-0689-4947-AB01-6512F16DBA7D}">
      <dsp:nvSpPr>
        <dsp:cNvPr id="16" name="圆角矩形 15"/>
        <dsp:cNvSpPr/>
      </dsp:nvSpPr>
      <dsp:spPr bwMode="white">
        <a:xfrm>
          <a:off x="475314" y="4373084"/>
          <a:ext cx="6654397" cy="7084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51520" tIns="0" rIns="251520"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marL="0" lvl="0" indent="0" algn="l" defTabSz="889000">
            <a:lnSpc>
              <a:spcPct val="90000"/>
            </a:lnSpc>
            <a:spcBef>
              <a:spcPct val="0"/>
            </a:spcBef>
            <a:spcAft>
              <a:spcPct val="35000"/>
            </a:spcAft>
            <a:buNone/>
          </a:pPr>
          <a:r>
            <a:rPr lang="en-US" altLang="zh-CN" sz="2400" b="1" kern="1200" dirty="0">
              <a:solidFill>
                <a:prstClr val="black"/>
              </a:solidFill>
              <a:latin typeface="宋体" panose="02010600030101010101" pitchFamily="2" charset="-122"/>
              <a:ea typeface="宋体" panose="02010600030101010101" pitchFamily="2" charset="-122"/>
              <a:cs typeface="+mn-cs"/>
            </a:rPr>
            <a:t>5.</a:t>
          </a:r>
          <a:r>
            <a:rPr lang="zh-CN" sz="2400" b="1" kern="1200" dirty="0">
              <a:latin typeface="宋体" panose="02010600030101010101" pitchFamily="2" charset="-122"/>
              <a:ea typeface="宋体" panose="02010600030101010101" pitchFamily="2" charset="-122"/>
            </a:rPr>
            <a:t>快速原型方法</a:t>
          </a:r>
          <a:endParaRPr lang="zh-CN" altLang="en-US" sz="2400" b="1" kern="1200" dirty="0">
            <a:solidFill>
              <a:prstClr val="black"/>
            </a:solidFill>
            <a:latin typeface="宋体" panose="02010600030101010101" pitchFamily="2" charset="-122"/>
            <a:ea typeface="宋体" panose="02010600030101010101" pitchFamily="2" charset="-122"/>
            <a:cs typeface="+mn-cs"/>
          </a:endParaRPr>
        </a:p>
      </dsp:txBody>
      <dsp:txXfrm>
        <a:off x="475314" y="4373084"/>
        <a:ext cx="6654397" cy="708480"/>
      </dsp:txXfrm>
    </dsp:sp>
    <dsp:sp modelId="{787C6EE1-56A1-4212-B3AD-02A8D00C6834}">
      <dsp:nvSpPr>
        <dsp:cNvPr id="3" name="矩形 2" hidden="1"/>
        <dsp:cNvSpPr/>
      </dsp:nvSpPr>
      <dsp:spPr>
        <a:xfrm>
          <a:off x="0" y="18524"/>
          <a:ext cx="475314" cy="708480"/>
        </a:xfrm>
        <a:prstGeom prst="rect">
          <a:avLst/>
        </a:prstGeom>
      </dsp:spPr>
      <dsp:txXfrm>
        <a:off x="0" y="18524"/>
        <a:ext cx="475314" cy="708480"/>
      </dsp:txXfrm>
    </dsp:sp>
    <dsp:sp modelId="{5B16B0DA-6AED-41BF-BF51-607CF2DA3F79}">
      <dsp:nvSpPr>
        <dsp:cNvPr id="6" name="矩形 5" hidden="1"/>
        <dsp:cNvSpPr/>
      </dsp:nvSpPr>
      <dsp:spPr>
        <a:xfrm>
          <a:off x="0" y="1107164"/>
          <a:ext cx="475314" cy="708480"/>
        </a:xfrm>
        <a:prstGeom prst="rect">
          <a:avLst/>
        </a:prstGeom>
      </dsp:spPr>
      <dsp:txXfrm>
        <a:off x="0" y="1107164"/>
        <a:ext cx="475314" cy="708480"/>
      </dsp:txXfrm>
    </dsp:sp>
    <dsp:sp modelId="{8043515F-EF42-418B-A71C-098D98124D11}">
      <dsp:nvSpPr>
        <dsp:cNvPr id="9" name="矩形 8" hidden="1"/>
        <dsp:cNvSpPr/>
      </dsp:nvSpPr>
      <dsp:spPr>
        <a:xfrm>
          <a:off x="0" y="2195804"/>
          <a:ext cx="475314" cy="708480"/>
        </a:xfrm>
        <a:prstGeom prst="rect">
          <a:avLst/>
        </a:prstGeom>
      </dsp:spPr>
      <dsp:txXfrm>
        <a:off x="0" y="2195804"/>
        <a:ext cx="475314" cy="708480"/>
      </dsp:txXfrm>
    </dsp:sp>
    <dsp:sp modelId="{2FC827A2-6066-4D98-8A25-C614FDED5E04}">
      <dsp:nvSpPr>
        <dsp:cNvPr id="12" name="矩形 11" hidden="1"/>
        <dsp:cNvSpPr/>
      </dsp:nvSpPr>
      <dsp:spPr>
        <a:xfrm>
          <a:off x="0" y="3284444"/>
          <a:ext cx="475314" cy="708480"/>
        </a:xfrm>
        <a:prstGeom prst="rect">
          <a:avLst/>
        </a:prstGeom>
      </dsp:spPr>
      <dsp:txXfrm>
        <a:off x="0" y="3284444"/>
        <a:ext cx="475314" cy="708480"/>
      </dsp:txXfrm>
    </dsp:sp>
    <dsp:sp modelId="{DE25FAB9-6568-4ED8-8913-989975BDC555}">
      <dsp:nvSpPr>
        <dsp:cNvPr id="15" name="矩形 14" hidden="1"/>
        <dsp:cNvSpPr/>
      </dsp:nvSpPr>
      <dsp:spPr>
        <a:xfrm>
          <a:off x="0" y="4373084"/>
          <a:ext cx="475314" cy="708480"/>
        </a:xfrm>
        <a:prstGeom prst="rect">
          <a:avLst/>
        </a:prstGeom>
      </dsp:spPr>
      <dsp:txXfrm>
        <a:off x="0" y="4373084"/>
        <a:ext cx="475314" cy="708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4936" cy="3816424"/>
        <a:chOff x="0" y="0"/>
        <a:chExt cx="8424936" cy="3816424"/>
      </a:xfrm>
    </dsp:grpSpPr>
    <dsp:sp modelId="{739CF035-599C-45C8-8986-60F7E368AC33}">
      <dsp:nvSpPr>
        <dsp:cNvPr id="3" name="矩形 2"/>
        <dsp:cNvSpPr/>
      </dsp:nvSpPr>
      <dsp:spPr bwMode="white">
        <a:xfrm>
          <a:off x="0" y="60129"/>
          <a:ext cx="2568578" cy="547200"/>
        </a:xfrm>
        <a:prstGeom prst="rect">
          <a:avLst/>
        </a:prstGeom>
      </dsp:spPr>
      <dsp:style>
        <a:lnRef idx="2">
          <a:schemeClr val="accent1"/>
        </a:lnRef>
        <a:fillRef idx="1">
          <a:schemeClr val="accent1"/>
        </a:fillRef>
        <a:effectRef idx="0">
          <a:scrgbClr r="0" g="0" b="0"/>
        </a:effectRef>
        <a:fontRef idx="minor">
          <a:schemeClr val="lt1"/>
        </a:fontRef>
      </dsp:style>
      <dsp:txBody>
        <a:bodyPr lIns="135128" tIns="77216" rIns="135128" bIns="7721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1</a:t>
          </a:r>
          <a:r>
            <a:rPr 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dsp:txBody>
      <dsp:txXfrm>
        <a:off x="0" y="60129"/>
        <a:ext cx="2568578" cy="547200"/>
      </dsp:txXfrm>
    </dsp:sp>
    <dsp:sp modelId="{D5BFFFDA-9B79-440E-80BD-DD5AEA07FC2C}">
      <dsp:nvSpPr>
        <dsp:cNvPr id="4" name="矩形 3"/>
        <dsp:cNvSpPr/>
      </dsp:nvSpPr>
      <dsp:spPr bwMode="white">
        <a:xfrm>
          <a:off x="0" y="607330"/>
          <a:ext cx="2568578" cy="31489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marL="228600" lvl="1" indent="-228600">
            <a:lnSpc>
              <a:spcPct val="150000"/>
            </a:lnSpc>
            <a:spcBef>
              <a:spcPct val="0"/>
            </a:spcBef>
            <a:spcAft>
              <a:spcPct val="15000"/>
            </a:spcAft>
            <a:buChar char="•"/>
          </a:pPr>
          <a:r>
            <a:rPr lang="zh-CN" altLang="en-US" sz="2000" dirty="0">
              <a:solidFill>
                <a:schemeClr val="dk1"/>
              </a:solidFill>
              <a:latin typeface="宋体" panose="02010600030101010101" pitchFamily="2" charset="-122"/>
              <a:ea typeface="宋体" panose="02010600030101010101" pitchFamily="2" charset="-122"/>
            </a:rPr>
            <a:t>提供图像识别系统，可以实现人脸考勤、用户行为分析、用户情感分析等。</a:t>
          </a:r>
          <a:endParaRPr>
            <a:solidFill>
              <a:schemeClr val="dk1"/>
            </a:solidFill>
          </a:endParaRPr>
        </a:p>
      </dsp:txBody>
      <dsp:txXfrm>
        <a:off x="0" y="607330"/>
        <a:ext cx="2568578" cy="3148965"/>
      </dsp:txXfrm>
    </dsp:sp>
    <dsp:sp modelId="{95BD6C65-6973-46B3-9860-D657AAA3E7A0}">
      <dsp:nvSpPr>
        <dsp:cNvPr id="5" name="矩形 4"/>
        <dsp:cNvSpPr/>
      </dsp:nvSpPr>
      <dsp:spPr bwMode="white">
        <a:xfrm>
          <a:off x="2928179" y="60129"/>
          <a:ext cx="2568578" cy="547200"/>
        </a:xfrm>
        <a:prstGeom prst="rect">
          <a:avLst/>
        </a:prstGeom>
      </dsp:spPr>
      <dsp:style>
        <a:lnRef idx="2">
          <a:schemeClr val="accent1"/>
        </a:lnRef>
        <a:fillRef idx="1">
          <a:schemeClr val="accent1"/>
        </a:fillRef>
        <a:effectRef idx="0">
          <a:scrgbClr r="0" g="0" b="0"/>
        </a:effectRef>
        <a:fontRef idx="minor">
          <a:schemeClr val="lt1"/>
        </a:fontRef>
      </dsp:style>
      <dsp:txBody>
        <a:bodyPr lIns="135128" tIns="77216" rIns="135128" bIns="7721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2</a:t>
          </a:r>
          <a:r>
            <a:rPr 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dsp:txBody>
      <dsp:txXfrm>
        <a:off x="2928179" y="60129"/>
        <a:ext cx="2568578" cy="547200"/>
      </dsp:txXfrm>
    </dsp:sp>
    <dsp:sp modelId="{A6047E0F-13B4-4819-A0CC-FF1EDB8F5B72}">
      <dsp:nvSpPr>
        <dsp:cNvPr id="6" name="矩形 5"/>
        <dsp:cNvSpPr/>
      </dsp:nvSpPr>
      <dsp:spPr bwMode="white">
        <a:xfrm>
          <a:off x="2928179" y="607330"/>
          <a:ext cx="2568578" cy="31489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marL="228600" lvl="1" indent="-228600">
            <a:lnSpc>
              <a:spcPct val="100000"/>
            </a:lnSpc>
            <a:spcBef>
              <a:spcPct val="0"/>
            </a:spcBef>
            <a:spcAft>
              <a:spcPct val="15000"/>
            </a:spcAft>
            <a:buChar char="•"/>
          </a:pPr>
          <a:r>
            <a:rPr lang="zh-CN" altLang="en-US" sz="2000" dirty="0">
              <a:solidFill>
                <a:schemeClr val="dk1"/>
              </a:solidFill>
              <a:latin typeface="宋体" panose="02010600030101010101" pitchFamily="2" charset="-122"/>
              <a:ea typeface="宋体" panose="02010600030101010101" pitchFamily="2" charset="-122"/>
            </a:rPr>
            <a:t>提供物联设备系统，可以实时监控教室温度、湿度等环境变化，并自动做出调整，能够自动控制教室设备，做到人来自动开启、人走自动关闭设备等操作。</a:t>
          </a:r>
          <a:endParaRPr>
            <a:solidFill>
              <a:schemeClr val="dk1"/>
            </a:solidFill>
          </a:endParaRPr>
        </a:p>
      </dsp:txBody>
      <dsp:txXfrm>
        <a:off x="2928179" y="607330"/>
        <a:ext cx="2568578" cy="3148965"/>
      </dsp:txXfrm>
    </dsp:sp>
    <dsp:sp modelId="{DCA93226-2829-47A1-979D-9520F415F71F}">
      <dsp:nvSpPr>
        <dsp:cNvPr id="7" name="矩形 6"/>
        <dsp:cNvSpPr/>
      </dsp:nvSpPr>
      <dsp:spPr bwMode="white">
        <a:xfrm>
          <a:off x="5856358" y="60129"/>
          <a:ext cx="2568578" cy="547200"/>
        </a:xfrm>
        <a:prstGeom prst="rect">
          <a:avLst/>
        </a:prstGeom>
      </dsp:spPr>
      <dsp:style>
        <a:lnRef idx="2">
          <a:schemeClr val="accent1"/>
        </a:lnRef>
        <a:fillRef idx="1">
          <a:schemeClr val="accent1"/>
        </a:fillRef>
        <a:effectRef idx="0">
          <a:scrgbClr r="0" g="0" b="0"/>
        </a:effectRef>
        <a:fontRef idx="minor">
          <a:schemeClr val="lt1"/>
        </a:fontRef>
      </dsp:style>
      <dsp:txBody>
        <a:bodyPr lIns="135128" tIns="77216" rIns="135128" bIns="77216"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3</a:t>
          </a:r>
          <a:r>
            <a:rPr 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dsp:txBody>
      <dsp:txXfrm>
        <a:off x="5856358" y="60129"/>
        <a:ext cx="2568578" cy="547200"/>
      </dsp:txXfrm>
    </dsp:sp>
    <dsp:sp modelId="{B490F346-16EA-4A2A-B9B1-FF771DF50C31}">
      <dsp:nvSpPr>
        <dsp:cNvPr id="8" name="矩形 7"/>
        <dsp:cNvSpPr/>
      </dsp:nvSpPr>
      <dsp:spPr bwMode="white">
        <a:xfrm>
          <a:off x="5856358" y="607330"/>
          <a:ext cx="2568578" cy="31489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01346" tIns="101346" rIns="135128" bIns="152019"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dirty="0">
              <a:solidFill>
                <a:schemeClr val="dk1"/>
              </a:solidFill>
              <a:latin typeface="宋体" panose="02010600030101010101" pitchFamily="2" charset="-122"/>
              <a:ea typeface="宋体" panose="02010600030101010101" pitchFamily="2" charset="-122"/>
            </a:rPr>
            <a:t>提供互动交互系统，通过智能录课将线下课堂与云课堂结合，让学生课后能够在云端回看课程并和教师讨论，同时配有电子白板和电子书包等，提高教学效率，促进无纸化教学。</a:t>
          </a:r>
          <a:endParaRPr lang="zh-CN" altLang="en-US" dirty="0">
            <a:solidFill>
              <a:schemeClr val="dk1"/>
            </a:solidFill>
            <a:latin typeface="宋体" panose="02010600030101010101" pitchFamily="2" charset="-122"/>
            <a:ea typeface="宋体" panose="02010600030101010101" pitchFamily="2" charset="-122"/>
          </a:endParaRPr>
        </a:p>
      </dsp:txBody>
      <dsp:txXfrm>
        <a:off x="5856358" y="607330"/>
        <a:ext cx="2568578" cy="3148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3960440"/>
        <a:chOff x="0" y="0"/>
        <a:chExt cx="7272808" cy="3960440"/>
      </a:xfrm>
    </dsp:grpSpPr>
    <dsp:sp modelId="{B45FBBE9-3585-441D-A623-249458CD702F}">
      <dsp:nvSpPr>
        <dsp:cNvPr id="5" name="矩形 4"/>
        <dsp:cNvSpPr/>
      </dsp:nvSpPr>
      <dsp:spPr bwMode="white">
        <a:xfrm>
          <a:off x="0" y="319540"/>
          <a:ext cx="7272808" cy="352800"/>
        </a:xfrm>
        <a:prstGeom prst="rect">
          <a:avLst/>
        </a:prstGeom>
      </dsp:spPr>
      <dsp:style>
        <a:lnRef idx="1">
          <a:schemeClr val="accent1"/>
        </a:lnRef>
        <a:fillRef idx="1">
          <a:schemeClr val="lt1">
            <a:alpha val="90000"/>
          </a:schemeClr>
        </a:fillRef>
        <a:effectRef idx="0">
          <a:scrgbClr r="0" g="0" b="0"/>
        </a:effectRef>
        <a:fontRef idx="minor"/>
      </dsp:style>
      <dsp:txBody>
        <a:bodyPr lIns="564450" tIns="291591" rIns="56445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319540"/>
        <a:ext cx="7272808" cy="352800"/>
      </dsp:txXfrm>
    </dsp:sp>
    <dsp:sp modelId="{123861F5-998E-4474-9631-53EB8998C936}">
      <dsp:nvSpPr>
        <dsp:cNvPr id="4" name="圆角矩形 3"/>
        <dsp:cNvSpPr/>
      </dsp:nvSpPr>
      <dsp:spPr bwMode="white">
        <a:xfrm>
          <a:off x="363640" y="112900"/>
          <a:ext cx="5090966" cy="4132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1.</a:t>
          </a:r>
          <a:r>
            <a:rPr lang="zh-CN" sz="2000" b="1" kern="1200" dirty="0">
              <a:latin typeface="宋体" panose="02010600030101010101" pitchFamily="2" charset="-122"/>
              <a:ea typeface="宋体" panose="02010600030101010101" pitchFamily="2" charset="-122"/>
            </a:rPr>
            <a:t>独立性（</a:t>
          </a:r>
          <a:r>
            <a:rPr lang="en-US" sz="2000" b="1" kern="1200" dirty="0">
              <a:latin typeface="宋体" panose="02010600030101010101" pitchFamily="2" charset="-122"/>
              <a:ea typeface="宋体" panose="02010600030101010101" pitchFamily="2" charset="-122"/>
            </a:rPr>
            <a:t>Independent</a:t>
          </a:r>
          <a:r>
            <a:rPr lang="zh-CN" sz="2000" b="1" kern="1200" dirty="0">
              <a:latin typeface="宋体" panose="02010600030101010101" pitchFamily="2" charset="-122"/>
              <a:ea typeface="宋体" panose="02010600030101010101" pitchFamily="2" charset="-122"/>
            </a:rPr>
            <a:t>）</a:t>
          </a:r>
          <a:endParaRPr lang="zh-CN"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12900"/>
        <a:ext cx="5090966" cy="413280"/>
      </dsp:txXfrm>
    </dsp:sp>
    <dsp:sp modelId="{6A437B38-A84A-47DA-BFA3-97FFA06028D4}">
      <dsp:nvSpPr>
        <dsp:cNvPr id="8" name="矩形 7"/>
        <dsp:cNvSpPr/>
      </dsp:nvSpPr>
      <dsp:spPr bwMode="white">
        <a:xfrm>
          <a:off x="0" y="954580"/>
          <a:ext cx="7272808" cy="352800"/>
        </a:xfrm>
        <a:prstGeom prst="rect">
          <a:avLst/>
        </a:prstGeom>
      </dsp:spPr>
      <dsp:style>
        <a:lnRef idx="1">
          <a:schemeClr val="accent1"/>
        </a:lnRef>
        <a:fillRef idx="1">
          <a:schemeClr val="lt1">
            <a:alpha val="90000"/>
          </a:schemeClr>
        </a:fillRef>
        <a:effectRef idx="0">
          <a:scrgbClr r="0" g="0" b="0"/>
        </a:effectRef>
        <a:fontRef idx="minor"/>
      </dsp:style>
      <dsp:txBody>
        <a:bodyPr lIns="564450" tIns="291591" rIns="56445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954580"/>
        <a:ext cx="7272808" cy="352800"/>
      </dsp:txXfrm>
    </dsp:sp>
    <dsp:sp modelId="{8B88C468-A2C9-4BE8-8979-3D952CE2A791}">
      <dsp:nvSpPr>
        <dsp:cNvPr id="7" name="圆角矩形 6"/>
        <dsp:cNvSpPr/>
      </dsp:nvSpPr>
      <dsp:spPr bwMode="white">
        <a:xfrm>
          <a:off x="363640" y="747940"/>
          <a:ext cx="5090966" cy="4132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2</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sz="2000" b="1" kern="1200" dirty="0">
              <a:latin typeface="宋体" panose="02010600030101010101" pitchFamily="2" charset="-122"/>
              <a:ea typeface="宋体" panose="02010600030101010101" pitchFamily="2" charset="-122"/>
            </a:rPr>
            <a:t>可协商性（</a:t>
          </a:r>
          <a:r>
            <a:rPr lang="en-US" sz="2000" b="1" kern="1200" dirty="0">
              <a:latin typeface="宋体" panose="02010600030101010101" pitchFamily="2" charset="-122"/>
              <a:ea typeface="宋体" panose="02010600030101010101" pitchFamily="2" charset="-122"/>
            </a:rPr>
            <a:t>Negotiable</a:t>
          </a:r>
          <a:r>
            <a:rPr lang="zh-CN" sz="2000" b="1" kern="1200" dirty="0">
              <a:latin typeface="宋体" panose="02010600030101010101" pitchFamily="2" charset="-122"/>
              <a:ea typeface="宋体" panose="02010600030101010101" pitchFamily="2" charset="-122"/>
            </a:rPr>
            <a:t>）</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747940"/>
        <a:ext cx="5090966" cy="413280"/>
      </dsp:txXfrm>
    </dsp:sp>
    <dsp:sp modelId="{D2272F3B-4AB2-42C6-A605-1F21DEC27D1A}">
      <dsp:nvSpPr>
        <dsp:cNvPr id="11" name="矩形 10"/>
        <dsp:cNvSpPr/>
      </dsp:nvSpPr>
      <dsp:spPr bwMode="white">
        <a:xfrm>
          <a:off x="0" y="1589620"/>
          <a:ext cx="7272808" cy="352800"/>
        </a:xfrm>
        <a:prstGeom prst="rect">
          <a:avLst/>
        </a:prstGeom>
      </dsp:spPr>
      <dsp:style>
        <a:lnRef idx="1">
          <a:schemeClr val="accent1"/>
        </a:lnRef>
        <a:fillRef idx="1">
          <a:schemeClr val="lt1">
            <a:alpha val="90000"/>
          </a:schemeClr>
        </a:fillRef>
        <a:effectRef idx="0">
          <a:scrgbClr r="0" g="0" b="0"/>
        </a:effectRef>
        <a:fontRef idx="minor"/>
      </dsp:style>
      <dsp:txBody>
        <a:bodyPr lIns="564450" tIns="291591" rIns="56445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1589620"/>
        <a:ext cx="7272808" cy="352800"/>
      </dsp:txXfrm>
    </dsp:sp>
    <dsp:sp modelId="{CE79F149-D1E3-4584-B29F-B4D4577CF599}">
      <dsp:nvSpPr>
        <dsp:cNvPr id="10" name="圆角矩形 9"/>
        <dsp:cNvSpPr/>
      </dsp:nvSpPr>
      <dsp:spPr bwMode="white">
        <a:xfrm>
          <a:off x="363640" y="1382980"/>
          <a:ext cx="5090966" cy="4132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0" lvl="0" indent="0" algn="l" defTabSz="889000">
            <a:lnSpc>
              <a:spcPct val="90000"/>
            </a:lnSpc>
            <a:spcBef>
              <a:spcPct val="0"/>
            </a:spcBef>
            <a:spcAft>
              <a:spcPct val="35000"/>
            </a:spcAft>
            <a:buNone/>
          </a:pPr>
          <a:r>
            <a:rPr lang="zh-CN" altLang="zh-CN" sz="2000" b="1" kern="1200" dirty="0">
              <a:solidFill>
                <a:prstClr val="black"/>
              </a:solidFill>
              <a:latin typeface="宋体" panose="02010600030101010101" pitchFamily="2" charset="-122"/>
              <a:ea typeface="宋体" panose="02010600030101010101" pitchFamily="2" charset="-122"/>
              <a:cs typeface="+mn-cs"/>
            </a:rPr>
            <a:t>3</a:t>
          </a:r>
          <a:r>
            <a:rPr lang="en-US" altLang="zh-CN" sz="2000" b="1" kern="1200" dirty="0">
              <a:solidFill>
                <a:prstClr val="black"/>
              </a:solidFill>
              <a:latin typeface="宋体" panose="02010600030101010101" pitchFamily="2" charset="-122"/>
              <a:ea typeface="宋体" panose="02010600030101010101" pitchFamily="2" charset="-122"/>
              <a:cs typeface="+mn-cs"/>
            </a:rPr>
            <a:t>.</a:t>
          </a:r>
          <a:r>
            <a:rPr lang="zh-CN" sz="2000" b="1" kern="1200" dirty="0">
              <a:latin typeface="宋体" panose="02010600030101010101" pitchFamily="2" charset="-122"/>
              <a:ea typeface="宋体" panose="02010600030101010101" pitchFamily="2" charset="-122"/>
            </a:rPr>
            <a:t>对用户或者客户有价值（</a:t>
          </a:r>
          <a:r>
            <a:rPr lang="en-US" sz="2000" b="1" kern="1200" dirty="0">
              <a:latin typeface="宋体" panose="02010600030101010101" pitchFamily="2" charset="-122"/>
              <a:ea typeface="宋体" panose="02010600030101010101" pitchFamily="2" charset="-122"/>
            </a:rPr>
            <a:t>Valuable</a:t>
          </a:r>
          <a:r>
            <a:rPr lang="zh-CN" sz="2000" b="1" kern="1200" dirty="0">
              <a:latin typeface="宋体" panose="02010600030101010101" pitchFamily="2" charset="-122"/>
              <a:ea typeface="宋体" panose="02010600030101010101" pitchFamily="2" charset="-122"/>
            </a:rPr>
            <a:t>）</a:t>
          </a:r>
          <a:endParaRPr lang="en-US"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1382980"/>
        <a:ext cx="5090966" cy="413280"/>
      </dsp:txXfrm>
    </dsp:sp>
    <dsp:sp modelId="{435C1CB8-EDC4-4F33-9444-0552A9B9CE5A}">
      <dsp:nvSpPr>
        <dsp:cNvPr id="14" name="矩形 13"/>
        <dsp:cNvSpPr/>
      </dsp:nvSpPr>
      <dsp:spPr bwMode="white">
        <a:xfrm>
          <a:off x="0" y="2224660"/>
          <a:ext cx="7272808" cy="352800"/>
        </a:xfrm>
        <a:prstGeom prst="rect">
          <a:avLst/>
        </a:prstGeom>
      </dsp:spPr>
      <dsp:style>
        <a:lnRef idx="1">
          <a:schemeClr val="accent1"/>
        </a:lnRef>
        <a:fillRef idx="1">
          <a:schemeClr val="lt1">
            <a:alpha val="90000"/>
          </a:schemeClr>
        </a:fillRef>
        <a:effectRef idx="0">
          <a:scrgbClr r="0" g="0" b="0"/>
        </a:effectRef>
        <a:fontRef idx="minor"/>
      </dsp:style>
      <dsp:txBody>
        <a:bodyPr lIns="564450" tIns="291591" rIns="56445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2224660"/>
        <a:ext cx="7272808" cy="352800"/>
      </dsp:txXfrm>
    </dsp:sp>
    <dsp:sp modelId="{74FA7AA8-CA2B-47B8-86D2-BD7647B58A39}">
      <dsp:nvSpPr>
        <dsp:cNvPr id="13" name="圆角矩形 12"/>
        <dsp:cNvSpPr/>
      </dsp:nvSpPr>
      <dsp:spPr bwMode="white">
        <a:xfrm>
          <a:off x="363640" y="2018020"/>
          <a:ext cx="5090966" cy="4132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4.</a:t>
          </a:r>
          <a:r>
            <a:rPr lang="zh-CN" sz="2000" b="1" kern="1200" dirty="0">
              <a:latin typeface="宋体" panose="02010600030101010101" pitchFamily="2" charset="-122"/>
              <a:ea typeface="宋体" panose="02010600030101010101" pitchFamily="2" charset="-122"/>
            </a:rPr>
            <a:t>可估算性（</a:t>
          </a:r>
          <a:r>
            <a:rPr lang="en-US" sz="2000" b="1" kern="1200" dirty="0">
              <a:latin typeface="宋体" panose="02010600030101010101" pitchFamily="2" charset="-122"/>
              <a:ea typeface="宋体" panose="02010600030101010101" pitchFamily="2" charset="-122"/>
            </a:rPr>
            <a:t>Estimable</a:t>
          </a:r>
          <a:r>
            <a:rPr lang="zh-CN" sz="2000" b="1" kern="1200" dirty="0">
              <a:latin typeface="宋体" panose="02010600030101010101" pitchFamily="2" charset="-122"/>
              <a:ea typeface="宋体" panose="02010600030101010101" pitchFamily="2" charset="-122"/>
            </a:rPr>
            <a:t>）</a:t>
          </a:r>
          <a:endParaRPr lang="zh-CN"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018020"/>
        <a:ext cx="5090966" cy="413280"/>
      </dsp:txXfrm>
    </dsp:sp>
    <dsp:sp modelId="{B4C7E928-C80A-4A16-9F3E-A25D8E4533B4}">
      <dsp:nvSpPr>
        <dsp:cNvPr id="17" name="矩形 16"/>
        <dsp:cNvSpPr/>
      </dsp:nvSpPr>
      <dsp:spPr bwMode="white">
        <a:xfrm>
          <a:off x="0" y="2859700"/>
          <a:ext cx="7272808" cy="352800"/>
        </a:xfrm>
        <a:prstGeom prst="rect">
          <a:avLst/>
        </a:prstGeom>
      </dsp:spPr>
      <dsp:style>
        <a:lnRef idx="1">
          <a:schemeClr val="accent1"/>
        </a:lnRef>
        <a:fillRef idx="1">
          <a:schemeClr val="lt1">
            <a:alpha val="90000"/>
          </a:schemeClr>
        </a:fillRef>
        <a:effectRef idx="0">
          <a:scrgbClr r="0" g="0" b="0"/>
        </a:effectRef>
        <a:fontRef idx="minor"/>
      </dsp:style>
      <dsp:txBody>
        <a:bodyPr lIns="564450" tIns="291591" rIns="56445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2859700"/>
        <a:ext cx="7272808" cy="352800"/>
      </dsp:txXfrm>
    </dsp:sp>
    <dsp:sp modelId="{FBED0D7E-FBEB-486F-B132-4E7FEEB7303D}">
      <dsp:nvSpPr>
        <dsp:cNvPr id="16" name="圆角矩形 15"/>
        <dsp:cNvSpPr/>
      </dsp:nvSpPr>
      <dsp:spPr bwMode="white">
        <a:xfrm>
          <a:off x="363640" y="2653060"/>
          <a:ext cx="5090966" cy="4132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0" lvl="0" indent="0" algn="l" defTabSz="889000">
            <a:lnSpc>
              <a:spcPct val="90000"/>
            </a:lnSpc>
            <a:spcBef>
              <a:spcPct val="0"/>
            </a:spcBef>
            <a:spcAft>
              <a:spcPct val="35000"/>
            </a:spcAft>
            <a:buNone/>
          </a:pPr>
          <a:r>
            <a:rPr lang="en-US" altLang="zh-CN" sz="2000" b="1" kern="1200" dirty="0">
              <a:solidFill>
                <a:prstClr val="black"/>
              </a:solidFill>
              <a:latin typeface="宋体" panose="02010600030101010101" pitchFamily="2" charset="-122"/>
              <a:ea typeface="宋体" panose="02010600030101010101" pitchFamily="2" charset="-122"/>
              <a:cs typeface="+mn-cs"/>
            </a:rPr>
            <a:t>5.</a:t>
          </a:r>
          <a:r>
            <a:rPr lang="zh-CN" sz="2000" b="1" kern="1200" dirty="0">
              <a:latin typeface="宋体" panose="02010600030101010101" pitchFamily="2" charset="-122"/>
              <a:ea typeface="宋体" panose="02010600030101010101" pitchFamily="2" charset="-122"/>
            </a:rPr>
            <a:t>短小（</a:t>
          </a:r>
          <a:r>
            <a:rPr lang="en-US" sz="2000" b="1" kern="1200" dirty="0">
              <a:latin typeface="宋体" panose="02010600030101010101" pitchFamily="2" charset="-122"/>
              <a:ea typeface="宋体" panose="02010600030101010101" pitchFamily="2" charset="-122"/>
            </a:rPr>
            <a:t>Small</a:t>
          </a:r>
          <a:r>
            <a:rPr lang="zh-CN" sz="2000" b="1" kern="1200" dirty="0">
              <a:latin typeface="宋体" panose="02010600030101010101" pitchFamily="2" charset="-122"/>
              <a:ea typeface="宋体" panose="02010600030101010101" pitchFamily="2" charset="-122"/>
            </a:rPr>
            <a:t>）</a:t>
          </a:r>
          <a:endParaRPr lang="zh-CN"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2653060"/>
        <a:ext cx="5090966" cy="413280"/>
      </dsp:txXfrm>
    </dsp:sp>
    <dsp:sp modelId="{1164E2C1-28D2-41C5-81DF-731F6379A8FB}">
      <dsp:nvSpPr>
        <dsp:cNvPr id="20" name="矩形 19"/>
        <dsp:cNvSpPr/>
      </dsp:nvSpPr>
      <dsp:spPr bwMode="white">
        <a:xfrm>
          <a:off x="0" y="3494740"/>
          <a:ext cx="7272808" cy="352800"/>
        </a:xfrm>
        <a:prstGeom prst="rect">
          <a:avLst/>
        </a:prstGeom>
      </dsp:spPr>
      <dsp:style>
        <a:lnRef idx="1">
          <a:schemeClr val="accent1"/>
        </a:lnRef>
        <a:fillRef idx="1">
          <a:schemeClr val="lt1">
            <a:alpha val="90000"/>
          </a:schemeClr>
        </a:fillRef>
        <a:effectRef idx="0">
          <a:scrgbClr r="0" g="0" b="0"/>
        </a:effectRef>
        <a:fontRef idx="minor"/>
      </dsp:style>
      <dsp:txBody>
        <a:bodyPr lIns="564450" tIns="291591" rIns="56445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3494740"/>
        <a:ext cx="7272808" cy="352800"/>
      </dsp:txXfrm>
    </dsp:sp>
    <dsp:sp modelId="{3859E2A9-0ACF-42F3-AFF8-40BF0CC86D7B}">
      <dsp:nvSpPr>
        <dsp:cNvPr id="19" name="圆角矩形 18"/>
        <dsp:cNvSpPr/>
      </dsp:nvSpPr>
      <dsp:spPr bwMode="white">
        <a:xfrm>
          <a:off x="363640" y="3288100"/>
          <a:ext cx="5090966" cy="4132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92426" tIns="0" rIns="192426"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marL="0" lvl="0" indent="0" algn="l" defTabSz="889000">
            <a:lnSpc>
              <a:spcPct val="90000"/>
            </a:lnSpc>
            <a:spcBef>
              <a:spcPct val="0"/>
            </a:spcBef>
            <a:spcAft>
              <a:spcPct val="35000"/>
            </a:spcAft>
          </a:pPr>
          <a:r>
            <a:rPr lang="en-US" altLang="zh-CN" sz="2000" b="1" kern="1200" dirty="0">
              <a:latin typeface="宋体" panose="02010600030101010101" pitchFamily="2" charset="-122"/>
              <a:ea typeface="宋体" panose="02010600030101010101" pitchFamily="2" charset="-122"/>
            </a:rPr>
            <a:t>6.</a:t>
          </a:r>
          <a:r>
            <a:rPr lang="en-US" sz="2000" b="1" kern="1200" dirty="0">
              <a:latin typeface="宋体" panose="02010600030101010101" pitchFamily="2" charset="-122"/>
              <a:ea typeface="宋体" panose="02010600030101010101" pitchFamily="2" charset="-122"/>
            </a:rPr>
            <a:t>可测试性</a:t>
          </a:r>
          <a:r>
            <a:rPr lang="zh-CN" sz="2000" b="1" kern="1200" dirty="0">
              <a:latin typeface="宋体" panose="02010600030101010101" pitchFamily="2" charset="-122"/>
              <a:ea typeface="宋体" panose="02010600030101010101" pitchFamily="2" charset="-122"/>
            </a:rPr>
            <a:t>（</a:t>
          </a:r>
          <a:r>
            <a:rPr lang="en-US" sz="2000" b="1" kern="1200" dirty="0">
              <a:latin typeface="宋体" panose="02010600030101010101" pitchFamily="2" charset="-122"/>
              <a:ea typeface="宋体" panose="02010600030101010101" pitchFamily="2" charset="-122"/>
            </a:rPr>
            <a:t>Testable</a:t>
          </a:r>
          <a:r>
            <a:rPr lang="zh-CN" sz="2000" b="1" kern="1200" dirty="0">
              <a:latin typeface="宋体" panose="02010600030101010101" pitchFamily="2" charset="-122"/>
              <a:ea typeface="宋体" panose="02010600030101010101" pitchFamily="2" charset="-122"/>
            </a:rPr>
            <a:t>）</a:t>
          </a:r>
          <a:endParaRPr lang="zh-CN" altLang="zh-CN" sz="2000" b="1" kern="1200" dirty="0">
            <a:solidFill>
              <a:prstClr val="black"/>
            </a:solidFill>
            <a:latin typeface="宋体" panose="02010600030101010101" pitchFamily="2" charset="-122"/>
            <a:ea typeface="宋体" panose="02010600030101010101" pitchFamily="2" charset="-122"/>
            <a:cs typeface="+mn-cs"/>
          </a:endParaRPr>
        </a:p>
      </dsp:txBody>
      <dsp:txXfrm>
        <a:off x="363640" y="3288100"/>
        <a:ext cx="5090966" cy="413280"/>
      </dsp:txXfrm>
    </dsp:sp>
    <dsp:sp modelId="{B0A5D8B8-39F4-43F8-B081-CF65C38B75AF}">
      <dsp:nvSpPr>
        <dsp:cNvPr id="3" name="矩形 2" hidden="1"/>
        <dsp:cNvSpPr/>
      </dsp:nvSpPr>
      <dsp:spPr>
        <a:xfrm>
          <a:off x="0" y="112900"/>
          <a:ext cx="363640" cy="413280"/>
        </a:xfrm>
        <a:prstGeom prst="rect">
          <a:avLst/>
        </a:prstGeom>
      </dsp:spPr>
      <dsp:txXfrm>
        <a:off x="0" y="112900"/>
        <a:ext cx="363640" cy="413280"/>
      </dsp:txXfrm>
    </dsp:sp>
    <dsp:sp modelId="{3B86F228-FEF2-4FA4-AB29-3990690A59FB}">
      <dsp:nvSpPr>
        <dsp:cNvPr id="6" name="矩形 5" hidden="1"/>
        <dsp:cNvSpPr/>
      </dsp:nvSpPr>
      <dsp:spPr>
        <a:xfrm>
          <a:off x="0" y="747940"/>
          <a:ext cx="363640" cy="413280"/>
        </a:xfrm>
        <a:prstGeom prst="rect">
          <a:avLst/>
        </a:prstGeom>
      </dsp:spPr>
      <dsp:txXfrm>
        <a:off x="0" y="747940"/>
        <a:ext cx="363640" cy="413280"/>
      </dsp:txXfrm>
    </dsp:sp>
    <dsp:sp modelId="{7C0B4A4E-9675-4AAD-9F75-CA220D2985E9}">
      <dsp:nvSpPr>
        <dsp:cNvPr id="9" name="矩形 8" hidden="1"/>
        <dsp:cNvSpPr/>
      </dsp:nvSpPr>
      <dsp:spPr>
        <a:xfrm>
          <a:off x="0" y="1382980"/>
          <a:ext cx="363640" cy="413280"/>
        </a:xfrm>
        <a:prstGeom prst="rect">
          <a:avLst/>
        </a:prstGeom>
      </dsp:spPr>
      <dsp:txXfrm>
        <a:off x="0" y="1382980"/>
        <a:ext cx="363640" cy="413280"/>
      </dsp:txXfrm>
    </dsp:sp>
    <dsp:sp modelId="{559FAFFC-13CF-451D-B0DB-0A13C668D2FD}">
      <dsp:nvSpPr>
        <dsp:cNvPr id="12" name="矩形 11" hidden="1"/>
        <dsp:cNvSpPr/>
      </dsp:nvSpPr>
      <dsp:spPr>
        <a:xfrm>
          <a:off x="0" y="2018020"/>
          <a:ext cx="363640" cy="413280"/>
        </a:xfrm>
        <a:prstGeom prst="rect">
          <a:avLst/>
        </a:prstGeom>
      </dsp:spPr>
      <dsp:txXfrm>
        <a:off x="0" y="2018020"/>
        <a:ext cx="363640" cy="413280"/>
      </dsp:txXfrm>
    </dsp:sp>
    <dsp:sp modelId="{B629B555-8D77-4A77-81FA-2DFEE51A61B3}">
      <dsp:nvSpPr>
        <dsp:cNvPr id="15" name="矩形 14" hidden="1"/>
        <dsp:cNvSpPr/>
      </dsp:nvSpPr>
      <dsp:spPr>
        <a:xfrm>
          <a:off x="0" y="2653060"/>
          <a:ext cx="363640" cy="413280"/>
        </a:xfrm>
        <a:prstGeom prst="rect">
          <a:avLst/>
        </a:prstGeom>
      </dsp:spPr>
      <dsp:txXfrm>
        <a:off x="0" y="2653060"/>
        <a:ext cx="363640" cy="413280"/>
      </dsp:txXfrm>
    </dsp:sp>
    <dsp:sp modelId="{33DAF356-68C9-4A0E-A685-6FC501B32713}">
      <dsp:nvSpPr>
        <dsp:cNvPr id="18" name="矩形 17" hidden="1"/>
        <dsp:cNvSpPr/>
      </dsp:nvSpPr>
      <dsp:spPr>
        <a:xfrm>
          <a:off x="0" y="3288100"/>
          <a:ext cx="363640" cy="413280"/>
        </a:xfrm>
        <a:prstGeom prst="rect">
          <a:avLst/>
        </a:prstGeom>
      </dsp:spPr>
      <dsp:txXfrm>
        <a:off x="0" y="3288100"/>
        <a:ext cx="363640" cy="413280"/>
      </dsp:txXfrm>
    </dsp:sp>
  </dsp:spTree>
</dsp:drawing>
</file>

<file path=ppt/diagrams/layout1.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6">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8E9C2BE1-30B0-4BFF-86E2-B29499CC18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2027" y="744538"/>
            <a:ext cx="537362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3"/>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7744F346-9435-41B1-AD1D-461963F20B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71" y="2130428"/>
            <a:ext cx="841806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485541" y="3886200"/>
            <a:ext cx="69325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7665" y="914400"/>
            <a:ext cx="8415683" cy="1141413"/>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17" y="4406901"/>
            <a:ext cx="841806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2317" y="2906713"/>
            <a:ext cx="8418060" cy="1500187"/>
          </a:xfrm>
        </p:spPr>
        <p:txBody>
          <a:bodyPr anchor="b"/>
          <a:lstStyle>
            <a:lvl1pPr marL="0" indent="0">
              <a:buNone/>
              <a:defRPr sz="2000">
                <a:solidFill>
                  <a:schemeClr val="tx1">
                    <a:tint val="75000"/>
                  </a:schemeClr>
                </a:solidFill>
              </a:defRPr>
            </a:lvl1pPr>
            <a:lvl2pPr marL="457200" indent="0">
              <a:buNone/>
              <a:defRPr sz="1865">
                <a:solidFill>
                  <a:schemeClr val="tx1">
                    <a:tint val="75000"/>
                  </a:schemeClr>
                </a:solidFill>
              </a:defRPr>
            </a:lvl2pPr>
            <a:lvl3pPr marL="914400" indent="0">
              <a:buNone/>
              <a:defRPr sz="1600">
                <a:solidFill>
                  <a:schemeClr val="tx1">
                    <a:tint val="75000"/>
                  </a:schemeClr>
                </a:solidFill>
              </a:defRPr>
            </a:lvl3pPr>
            <a:lvl4pPr marL="1371600" indent="0">
              <a:buNone/>
              <a:defRPr sz="1465">
                <a:solidFill>
                  <a:schemeClr val="tx1">
                    <a:tint val="75000"/>
                  </a:schemeClr>
                </a:solidFill>
              </a:defRPr>
            </a:lvl4pPr>
            <a:lvl5pPr marL="1828800" indent="0">
              <a:buNone/>
              <a:defRPr sz="1465">
                <a:solidFill>
                  <a:schemeClr val="tx1">
                    <a:tint val="75000"/>
                  </a:schemeClr>
                </a:solidFill>
              </a:defRPr>
            </a:lvl5pPr>
            <a:lvl6pPr marL="2286000" indent="0">
              <a:buNone/>
              <a:defRPr sz="1465">
                <a:solidFill>
                  <a:schemeClr val="tx1">
                    <a:tint val="75000"/>
                  </a:schemeClr>
                </a:solidFill>
              </a:defRPr>
            </a:lvl6pPr>
            <a:lvl7pPr marL="2743200" indent="0">
              <a:buNone/>
              <a:defRPr sz="1465">
                <a:solidFill>
                  <a:schemeClr val="tx1">
                    <a:tint val="75000"/>
                  </a:schemeClr>
                </a:solidFill>
              </a:defRPr>
            </a:lvl7pPr>
            <a:lvl8pPr marL="3200400" indent="0">
              <a:buNone/>
              <a:defRPr sz="1465">
                <a:solidFill>
                  <a:schemeClr val="tx1">
                    <a:tint val="75000"/>
                  </a:schemeClr>
                </a:solidFill>
              </a:defRPr>
            </a:lvl8pPr>
            <a:lvl9pPr marL="3657600" indent="0">
              <a:buNone/>
              <a:defRPr sz="14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18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433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180" y="274639"/>
            <a:ext cx="891324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535115"/>
            <a:ext cx="4375810"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95180" y="2174875"/>
            <a:ext cx="4375810"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30892" y="1535115"/>
            <a:ext cx="4377529"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30892" y="2174875"/>
            <a:ext cx="4377529"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2" name="矩形 11"/>
          <p:cNvSpPr/>
          <p:nvPr userDrawn="1"/>
        </p:nvSpPr>
        <p:spPr>
          <a:xfrm>
            <a:off x="2929" y="0"/>
            <a:ext cx="99036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5704" tIns="27852" rIns="55704" bIns="27852" anchor="ctr"/>
          <a:lstStyle/>
          <a:p>
            <a:pPr algn="ctr" defTabSz="685800" fontAlgn="auto">
              <a:spcBef>
                <a:spcPts val="0"/>
              </a:spcBef>
              <a:spcAft>
                <a:spcPts val="0"/>
              </a:spcAft>
              <a:defRPr/>
            </a:pPr>
            <a:endParaRPr lang="zh-CN" altLang="en-US" sz="1515"/>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180" y="274639"/>
            <a:ext cx="8913240" cy="1143000"/>
          </a:xfrm>
          <a:prstGeom prst="rect">
            <a:avLst/>
          </a:prstGeom>
        </p:spPr>
        <p:txBody>
          <a:bodyPr vert="horz" lIns="68571" tIns="34285" rIns="68571" bIns="3428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600203"/>
            <a:ext cx="8913240" cy="4525963"/>
          </a:xfrm>
          <a:prstGeom prst="rect">
            <a:avLst/>
          </a:prstGeom>
        </p:spPr>
        <p:txBody>
          <a:bodyPr vert="horz" lIns="68571" tIns="34285" rIns="68571" bIns="3428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95180" y="6356351"/>
            <a:ext cx="2310840" cy="365125"/>
          </a:xfrm>
          <a:prstGeom prst="rect">
            <a:avLst/>
          </a:prstGeom>
        </p:spPr>
        <p:txBody>
          <a:bodyPr vert="horz" lIns="68571" tIns="34285" rIns="68571" bIns="34285" rtlCol="0" anchor="ctr"/>
          <a:lstStyle>
            <a:lvl1pPr algn="l">
              <a:defRPr sz="1200">
                <a:solidFill>
                  <a:schemeClr val="tx1">
                    <a:tint val="75000"/>
                  </a:schemeClr>
                </a:solidFill>
              </a:defRPr>
            </a:lvl1pPr>
          </a:lstStyle>
          <a:p>
            <a:fld id="{73AE68D8-C826-458C-B183-20281108C25D}" type="datetimeFigureOut">
              <a:rPr lang="zh-CN" altLang="en-US" smtClean="0"/>
            </a:fld>
            <a:endParaRPr lang="zh-CN" altLang="en-US"/>
          </a:p>
        </p:txBody>
      </p:sp>
      <p:sp>
        <p:nvSpPr>
          <p:cNvPr id="5" name="页脚占位符 4"/>
          <p:cNvSpPr>
            <a:spLocks noGrp="1"/>
          </p:cNvSpPr>
          <p:nvPr>
            <p:ph type="ftr" sz="quarter" idx="3"/>
          </p:nvPr>
        </p:nvSpPr>
        <p:spPr>
          <a:xfrm>
            <a:off x="3383731" y="6356351"/>
            <a:ext cx="3136140" cy="365125"/>
          </a:xfrm>
          <a:prstGeom prst="rect">
            <a:avLst/>
          </a:prstGeom>
        </p:spPr>
        <p:txBody>
          <a:bodyPr vert="horz" lIns="68571" tIns="34285" rIns="68571" bIns="3428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7580" y="6356351"/>
            <a:ext cx="2310840" cy="365125"/>
          </a:xfrm>
          <a:prstGeom prst="rect">
            <a:avLst/>
          </a:prstGeom>
        </p:spPr>
        <p:txBody>
          <a:bodyPr vert="horz" lIns="68571" tIns="34285" rIns="68571" bIns="34285" rtlCol="0" anchor="ctr"/>
          <a:lstStyle>
            <a:lvl1pPr algn="r">
              <a:defRPr sz="1200">
                <a:solidFill>
                  <a:schemeClr val="tx1">
                    <a:tint val="75000"/>
                  </a:schemeClr>
                </a:solidFill>
              </a:defRPr>
            </a:lvl1pPr>
          </a:lstStyle>
          <a:p>
            <a:fld id="{20C4CAE4-7999-4689-BDF1-74DE61D838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2.png"/><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0" Type="http://schemas.openxmlformats.org/officeDocument/2006/relationships/slideLayout" Target="../slideLayouts/slideLayout9.xml"/><Relationship Id="rId1" Type="http://schemas.openxmlformats.org/officeDocument/2006/relationships/tags" Target="../tags/tag56.xml"/></Relationships>
</file>

<file path=ppt/slides/_rels/slide1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image" Target="../media/image2.png"/><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0" Type="http://schemas.openxmlformats.org/officeDocument/2006/relationships/slideLayout" Target="../slideLayouts/slideLayout9.xml"/><Relationship Id="rId1" Type="http://schemas.openxmlformats.org/officeDocument/2006/relationships/tags" Target="../tags/tag64.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9.xml"/><Relationship Id="rId7" Type="http://schemas.openxmlformats.org/officeDocument/2006/relationships/tags" Target="../tags/tag7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9.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83.xml"/><Relationship Id="rId7" Type="http://schemas.openxmlformats.org/officeDocument/2006/relationships/tags" Target="../tags/tag8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0" Type="http://schemas.openxmlformats.org/officeDocument/2006/relationships/notesSlide" Target="../notesSlides/notesSlide8.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image" Target="../media/image2.png"/><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image" Target="../media/image2.png"/><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9.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image" Target="../media/image2.png"/><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9.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2.png"/><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9.xml"/><Relationship Id="rId7" Type="http://schemas.openxmlformats.org/officeDocument/2006/relationships/tags" Target="../tags/tag1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9.xml"/><Relationship Id="rId6" Type="http://schemas.openxmlformats.org/officeDocument/2006/relationships/tags" Target="../tags/tag115.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9.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image" Target="../media/image2.png"/><Relationship Id="rId2" Type="http://schemas.openxmlformats.org/officeDocument/2006/relationships/tags" Target="../tags/tag120.xml"/><Relationship Id="rId1" Type="http://schemas.openxmlformats.org/officeDocument/2006/relationships/tags" Target="../tags/tag119.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9.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image" Target="../media/image2.png"/><Relationship Id="rId2" Type="http://schemas.openxmlformats.org/officeDocument/2006/relationships/tags" Target="../tags/tag124.xml"/><Relationship Id="rId1" Type="http://schemas.openxmlformats.org/officeDocument/2006/relationships/tags" Target="../tags/tag123.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9.xml"/><Relationship Id="rId6" Type="http://schemas.openxmlformats.org/officeDocument/2006/relationships/tags" Target="../tags/tag130.xml"/><Relationship Id="rId5" Type="http://schemas.openxmlformats.org/officeDocument/2006/relationships/image" Target="../media/image9.png"/><Relationship Id="rId4" Type="http://schemas.openxmlformats.org/officeDocument/2006/relationships/tags" Target="../tags/tag129.xml"/><Relationship Id="rId3" Type="http://schemas.openxmlformats.org/officeDocument/2006/relationships/image" Target="../media/image2.png"/><Relationship Id="rId2" Type="http://schemas.openxmlformats.org/officeDocument/2006/relationships/tags" Target="../tags/tag128.xml"/><Relationship Id="rId1" Type="http://schemas.openxmlformats.org/officeDocument/2006/relationships/tags" Target="../tags/tag127.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9.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image" Target="../media/image9.png"/><Relationship Id="rId4" Type="http://schemas.openxmlformats.org/officeDocument/2006/relationships/tags" Target="../tags/tag133.xml"/><Relationship Id="rId3" Type="http://schemas.openxmlformats.org/officeDocument/2006/relationships/image" Target="../media/image2.png"/><Relationship Id="rId2" Type="http://schemas.openxmlformats.org/officeDocument/2006/relationships/tags" Target="../tags/tag132.xml"/><Relationship Id="rId1" Type="http://schemas.openxmlformats.org/officeDocument/2006/relationships/tags" Target="../tags/tag13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9.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9.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image" Target="../media/image9.png"/><Relationship Id="rId4" Type="http://schemas.openxmlformats.org/officeDocument/2006/relationships/tags" Target="../tags/tag138.xml"/><Relationship Id="rId3" Type="http://schemas.openxmlformats.org/officeDocument/2006/relationships/image" Target="../media/image2.png"/><Relationship Id="rId2" Type="http://schemas.openxmlformats.org/officeDocument/2006/relationships/tags" Target="../tags/tag137.xml"/><Relationship Id="rId1" Type="http://schemas.openxmlformats.org/officeDocument/2006/relationships/tags" Target="../tags/tag136.xml"/></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9.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image" Target="../media/image9.png"/><Relationship Id="rId4" Type="http://schemas.openxmlformats.org/officeDocument/2006/relationships/tags" Target="../tags/tag143.xml"/><Relationship Id="rId3" Type="http://schemas.openxmlformats.org/officeDocument/2006/relationships/image" Target="../media/image2.png"/><Relationship Id="rId2" Type="http://schemas.openxmlformats.org/officeDocument/2006/relationships/tags" Target="../tags/tag142.xml"/><Relationship Id="rId1" Type="http://schemas.openxmlformats.org/officeDocument/2006/relationships/tags" Target="../tags/tag141.xml"/></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9.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image" Target="../media/image9.png"/><Relationship Id="rId4" Type="http://schemas.openxmlformats.org/officeDocument/2006/relationships/tags" Target="../tags/tag148.xml"/><Relationship Id="rId3" Type="http://schemas.openxmlformats.org/officeDocument/2006/relationships/image" Target="../media/image2.png"/><Relationship Id="rId2" Type="http://schemas.openxmlformats.org/officeDocument/2006/relationships/tags" Target="../tags/tag147.xml"/><Relationship Id="rId1" Type="http://schemas.openxmlformats.org/officeDocument/2006/relationships/tags" Target="../tags/tag146.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image" Target="../media/image9.png"/><Relationship Id="rId4" Type="http://schemas.openxmlformats.org/officeDocument/2006/relationships/tags" Target="../tags/tag153.xml"/><Relationship Id="rId3" Type="http://schemas.openxmlformats.org/officeDocument/2006/relationships/image" Target="../media/image2.png"/><Relationship Id="rId2" Type="http://schemas.openxmlformats.org/officeDocument/2006/relationships/tags" Target="../tags/tag152.xml"/><Relationship Id="rId10" Type="http://schemas.openxmlformats.org/officeDocument/2006/relationships/notesSlide" Target="../notesSlides/notesSlide24.xml"/><Relationship Id="rId1" Type="http://schemas.openxmlformats.org/officeDocument/2006/relationships/tags" Target="../tags/tag15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9.xml"/><Relationship Id="rId3" Type="http://schemas.openxmlformats.org/officeDocument/2006/relationships/tags" Target="../tags/tag158.xml"/><Relationship Id="rId2" Type="http://schemas.openxmlformats.org/officeDocument/2006/relationships/image" Target="../media/image2.png"/><Relationship Id="rId1" Type="http://schemas.openxmlformats.org/officeDocument/2006/relationships/tags" Target="../tags/tag157.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9.xml"/><Relationship Id="rId5" Type="http://schemas.openxmlformats.org/officeDocument/2006/relationships/tags" Target="../tags/tag161.xml"/><Relationship Id="rId4" Type="http://schemas.openxmlformats.org/officeDocument/2006/relationships/image" Target="../media/image2.png"/><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9.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image" Target="../media/image2.png"/><Relationship Id="rId2" Type="http://schemas.openxmlformats.org/officeDocument/2006/relationships/tags" Target="../tags/tag162.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9.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image" Target="../media/image2.png"/><Relationship Id="rId2" Type="http://schemas.openxmlformats.org/officeDocument/2006/relationships/tags" Target="../tags/tag165.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9.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image" Target="../media/image2.png"/><Relationship Id="rId2" Type="http://schemas.openxmlformats.org/officeDocument/2006/relationships/tags" Target="../tags/tag168.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9.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tags" Target="../tags/tag171.xml"/></Relationships>
</file>

<file path=ppt/slides/_rels/slide4.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image" Target="../media/image2.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0" Type="http://schemas.openxmlformats.org/officeDocument/2006/relationships/slideLayout" Target="../slideLayouts/slideLayout9.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9.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tags" Target="../tags/tag174.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9.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tags" Target="../tags/tag177.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9.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tags" Target="../tags/tag180.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9.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tags" Target="../tags/tag183.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tags" Target="../tags/tag186.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9.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tags" Target="../tags/tag189.xm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9.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tags" Target="../tags/tag192.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9.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tags" Target="../tags/tag195.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9.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tags" Target="../tags/tag198.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9.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tags" Target="../tags/tag20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9.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tags" Target="../tags/tag204.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9.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tags" Target="../tags/tag207.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9.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9.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tags" Target="../tags/tag215.xml"/><Relationship Id="rId7" Type="http://schemas.openxmlformats.org/officeDocument/2006/relationships/tags" Target="../tags/tag2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0" Type="http://schemas.openxmlformats.org/officeDocument/2006/relationships/notesSlide" Target="../notesSlides/notesSlide45.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9.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9.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9.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9.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9.xml"/><Relationship Id="rId4" Type="http://schemas.openxmlformats.org/officeDocument/2006/relationships/tags" Target="../tags/tag225.xml"/><Relationship Id="rId3" Type="http://schemas.openxmlformats.org/officeDocument/2006/relationships/image" Target="../media/image16.png"/><Relationship Id="rId2" Type="http://schemas.openxmlformats.org/officeDocument/2006/relationships/tags" Target="../tags/tag22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image" Target="../media/image2.png"/><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slideLayout" Target="../slideLayouts/slideLayout9.xml"/><Relationship Id="rId1" Type="http://schemas.openxmlformats.org/officeDocument/2006/relationships/tags" Target="../tags/tag24.xml"/></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9.xml"/><Relationship Id="rId4" Type="http://schemas.openxmlformats.org/officeDocument/2006/relationships/tags" Target="../tags/tag227.xml"/><Relationship Id="rId3" Type="http://schemas.openxmlformats.org/officeDocument/2006/relationships/image" Target="../media/image17.png"/><Relationship Id="rId2" Type="http://schemas.openxmlformats.org/officeDocument/2006/relationships/tags" Target="../tags/tag226.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52.xml"/><Relationship Id="rId6" Type="http://schemas.openxmlformats.org/officeDocument/2006/relationships/slideLayout" Target="../slideLayouts/slideLayout7.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slideLayout" Target="../slideLayouts/slideLayout7.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236.xml"/></Relationships>
</file>

<file path=ppt/slides/_rels/slide7.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image" Target="../media/image2.png"/><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0" Type="http://schemas.openxmlformats.org/officeDocument/2006/relationships/slideLayout" Target="../slideLayouts/slideLayout9.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image" Target="../media/image2.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0" Type="http://schemas.openxmlformats.org/officeDocument/2006/relationships/slideLayout" Target="../slideLayouts/slideLayout9.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image" Target="../media/image2.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slideLayout" Target="../slideLayouts/slideLayout9.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362170"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4800" b="1" dirty="0">
                <a:solidFill>
                  <a:srgbClr val="000000"/>
                </a:solidFill>
                <a:latin typeface="宋体" panose="02010600030101010101" pitchFamily="2" charset="-122"/>
              </a:rPr>
              <a:t>第</a:t>
            </a:r>
            <a:r>
              <a:rPr lang="en-US" altLang="zh-CN" sz="4800" b="1" dirty="0">
                <a:solidFill>
                  <a:srgbClr val="000000"/>
                </a:solidFill>
                <a:latin typeface="宋体" panose="02010600030101010101" pitchFamily="2" charset="-122"/>
              </a:rPr>
              <a:t>3</a:t>
            </a:r>
            <a:r>
              <a:rPr lang="zh-CN" altLang="en-US" sz="4800" b="1" dirty="0">
                <a:solidFill>
                  <a:srgbClr val="000000"/>
                </a:solidFill>
                <a:latin typeface="宋体" panose="02010600030101010101" pitchFamily="2" charset="-122"/>
              </a:rPr>
              <a:t>讲 </a:t>
            </a:r>
            <a:r>
              <a:rPr lang="zh-CN" altLang="en-US" sz="4800" b="1" dirty="0">
                <a:solidFill>
                  <a:srgbClr val="000000"/>
                </a:solidFill>
                <a:latin typeface="宋体" panose="02010600030101010101" pitchFamily="2" charset="-122"/>
              </a:rPr>
              <a:t>需求</a:t>
            </a:r>
            <a:endParaRPr lang="zh-CN" altLang="en-US" sz="4800" b="1" dirty="0">
              <a:solidFill>
                <a:srgbClr val="000000"/>
              </a:solidFill>
              <a:latin typeface="宋体" panose="02010600030101010101" pitchFamily="2" charset="-122"/>
            </a:endParaRPr>
          </a:p>
        </p:txBody>
      </p:sp>
      <p:cxnSp>
        <p:nvCxnSpPr>
          <p:cNvPr id="91" name="直接连接符 90"/>
          <p:cNvCxnSpPr/>
          <p:nvPr/>
        </p:nvCxnSpPr>
        <p:spPr>
          <a:xfrm>
            <a:off x="1018047" y="3104571"/>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
        <p:nvSpPr>
          <p:cNvPr id="3" name="文本框 2"/>
          <p:cNvSpPr txBox="1"/>
          <p:nvPr/>
        </p:nvSpPr>
        <p:spPr>
          <a:xfrm>
            <a:off x="2604135" y="3846195"/>
            <a:ext cx="5011420" cy="46166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cs typeface="仿宋" panose="02010609060101010101" pitchFamily="49" charset="-122"/>
              </a:rPr>
              <a:t>第</a:t>
            </a:r>
            <a:r>
              <a:rPr lang="en-US" altLang="zh-CN" sz="2400" b="1" dirty="0">
                <a:latin typeface="仿宋" panose="02010609060101010101" pitchFamily="49" charset="-122"/>
                <a:ea typeface="仿宋" panose="02010609060101010101" pitchFamily="49" charset="-122"/>
                <a:cs typeface="仿宋" panose="02010609060101010101" pitchFamily="49" charset="-122"/>
              </a:rPr>
              <a:t>4</a:t>
            </a:r>
            <a:r>
              <a:rPr lang="zh-CN" altLang="en-US" sz="2400" b="1" dirty="0">
                <a:latin typeface="仿宋" panose="02010609060101010101" pitchFamily="49" charset="-122"/>
                <a:ea typeface="仿宋" panose="02010609060101010101" pitchFamily="49" charset="-122"/>
                <a:cs typeface="仿宋" panose="02010609060101010101" pitchFamily="49" charset="-122"/>
              </a:rPr>
              <a:t>章</a:t>
            </a:r>
            <a:r>
              <a:rPr lang="en-US" altLang="zh-CN" sz="2400" b="1" dirty="0">
                <a:latin typeface="仿宋" panose="02010609060101010101" pitchFamily="49" charset="-122"/>
                <a:ea typeface="仿宋" panose="02010609060101010101" pitchFamily="49" charset="-122"/>
                <a:cs typeface="仿宋" panose="02010609060101010101" pitchFamily="49" charset="-122"/>
              </a:rPr>
              <a:t>  </a:t>
            </a:r>
            <a:r>
              <a:rPr lang="zh-CN" altLang="en-US" sz="2400" b="1" dirty="0">
                <a:latin typeface="仿宋" panose="02010609060101010101" pitchFamily="49" charset="-122"/>
                <a:ea typeface="仿宋" panose="02010609060101010101" pitchFamily="49" charset="-122"/>
                <a:cs typeface="仿宋" panose="02010609060101010101" pitchFamily="49" charset="-122"/>
              </a:rPr>
              <a:t>理解需求</a:t>
            </a: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需求工程</a:t>
            </a:r>
            <a:endParaRPr kumimoji="1" lang="zh-CN" altLang="en-US" sz="3200" dirty="0">
              <a:sym typeface="+mn-ea"/>
            </a:endParaRPr>
          </a:p>
        </p:txBody>
      </p:sp>
      <p:sp>
        <p:nvSpPr>
          <p:cNvPr id="2" name="文本框 1"/>
          <p:cNvSpPr txBox="1"/>
          <p:nvPr/>
        </p:nvSpPr>
        <p:spPr>
          <a:xfrm>
            <a:off x="196733" y="881158"/>
            <a:ext cx="9509358" cy="5425716"/>
          </a:xfrm>
          <a:prstGeom prst="rect">
            <a:avLst/>
          </a:prstGeom>
          <a:noFill/>
        </p:spPr>
        <p:txBody>
          <a:bodyPr wrap="square" rtlCol="0">
            <a:spAutoFit/>
          </a:bodyPr>
          <a:lstStyle/>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需求工程划分为五个独立的阶段：</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4</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）需求确认阶段</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需求确认</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主要是就需求定义和利益相关者进行沟通，通过分析报告、原型系统、用户调查、演示等形式向他们展示软件团队对需求认知，并获得利益相关者的认可。在需求确认阶段需要做到以下几点：</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①软件需求规格说明正确描述了预期的满足各方需求的系统能力和特征。</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②从系统需求、业务规则或其他来源中正确地推导出软件需求。</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③需求是完整的、高质量的。</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④需求的表示在所有地方都是一致的。</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⑤需求为继续进行产品设计和构造提供充分的基础。</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⑥可以预先设计一些需求确认检查表来检查每项需求是否是有用的。</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需求工程</a:t>
            </a:r>
            <a:endParaRPr kumimoji="1" lang="zh-CN" altLang="en-US" sz="3200" dirty="0">
              <a:sym typeface="+mn-ea"/>
            </a:endParaRPr>
          </a:p>
        </p:txBody>
      </p:sp>
      <p:sp>
        <p:nvSpPr>
          <p:cNvPr id="2" name="文本框 1"/>
          <p:cNvSpPr txBox="1"/>
          <p:nvPr/>
        </p:nvSpPr>
        <p:spPr>
          <a:xfrm>
            <a:off x="1134745" y="1057910"/>
            <a:ext cx="8118475" cy="4646295"/>
          </a:xfrm>
          <a:prstGeom prst="rect">
            <a:avLst/>
          </a:prstGeom>
          <a:noFill/>
        </p:spPr>
        <p:txBody>
          <a:bodyPr wrap="square" rtlCol="0">
            <a:spAutoFit/>
          </a:bodyPr>
          <a:lstStyle/>
          <a:p>
            <a:pPr>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需求工程划分为五个独立的阶段：</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5</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）需求跟踪和变更控制阶段</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需求跟踪</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是指通过比较需求文档与后续工作成果之间的对应关系，确保产品依据需求文档进行开发，建立与维护“需求</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设计</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编程</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测试”等后续工作之间的一致性，确保所有工作成果符合用户需求。</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sp>
        <p:nvSpPr>
          <p:cNvPr id="11" name="圆角矩形 7"/>
          <p:cNvSpPr/>
          <p:nvPr/>
        </p:nvSpPr>
        <p:spPr>
          <a:xfrm>
            <a:off x="351790" y="1421765"/>
            <a:ext cx="910399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en-US" sz="2800" b="1" dirty="0">
                <a:solidFill>
                  <a:schemeClr val="tx1"/>
                </a:solidFill>
                <a:latin typeface="宋体" panose="02010600030101010101" pitchFamily="2" charset="-122"/>
                <a:ea typeface="宋体" panose="02010600030101010101" pitchFamily="2" charset="-122"/>
              </a:rPr>
              <a:t>需求提取</a:t>
            </a:r>
            <a:r>
              <a:rPr lang="zh-CN" altLang="en-US" sz="2400" dirty="0">
                <a:solidFill>
                  <a:schemeClr val="tx1"/>
                </a:solidFill>
                <a:latin typeface="宋体" panose="02010600030101010101" pitchFamily="2" charset="-122"/>
                <a:ea typeface="宋体" panose="02010600030101010101" pitchFamily="2" charset="-122"/>
              </a:rPr>
              <a:t>是发现用户真实需要的过程，也称需求捕获。软件需求提取可以分成两个步骤：理解应用领域和建立商业过程模型。</a:t>
            </a:r>
            <a:endParaRPr lang="zh-CN" altLang="en-US"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r>
              <a:rPr lang="zh-CN" altLang="en-US" sz="2400" b="1" dirty="0">
                <a:solidFill>
                  <a:srgbClr val="0000FF"/>
                </a:solidFill>
                <a:latin typeface="宋体" panose="02010600030101010101" pitchFamily="2" charset="-122"/>
                <a:ea typeface="宋体" panose="02010600030101010101" pitchFamily="2" charset="-122"/>
              </a:rPr>
              <a:t>例如：开发一个移动终端的实验室监管系统</a:t>
            </a:r>
            <a:endParaRPr lang="zh-CN" altLang="en-US" sz="2400" b="1" dirty="0">
              <a:solidFill>
                <a:srgbClr val="0000FF"/>
              </a:solidFill>
              <a:latin typeface="宋体" panose="02010600030101010101" pitchFamily="2" charset="-122"/>
              <a:ea typeface="宋体" panose="02010600030101010101" pitchFamily="2" charset="-122"/>
            </a:endParaRPr>
          </a:p>
          <a:p>
            <a:pPr indent="457200"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需要对实验室管理的规程和业务、移动增值服务有所了解，掌握一般的实验室管理概念和相关术语。</a:t>
            </a:r>
            <a:endParaRPr lang="zh-CN" altLang="en-US"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以多种需求获取方式获得用户需求，了解委托开发学校的各种业务过程后建立监管模型。</a:t>
            </a:r>
            <a:endParaRPr lang="zh-CN" altLang="en-US"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可以用</a:t>
            </a:r>
            <a:r>
              <a:rPr lang="en-US" altLang="zh-CN" sz="2400" dirty="0">
                <a:solidFill>
                  <a:schemeClr val="tx1"/>
                </a:solidFill>
                <a:latin typeface="宋体" panose="02010600030101010101" pitchFamily="2" charset="-122"/>
                <a:ea typeface="宋体" panose="02010600030101010101" pitchFamily="2" charset="-122"/>
              </a:rPr>
              <a:t>UML</a:t>
            </a:r>
            <a:r>
              <a:rPr lang="zh-CN" altLang="en-US" sz="2400" dirty="0">
                <a:solidFill>
                  <a:schemeClr val="tx1"/>
                </a:solidFill>
                <a:latin typeface="宋体" panose="02010600030101010101" pitchFamily="2" charset="-122"/>
                <a:ea typeface="宋体" panose="02010600030101010101" pitchFamily="2" charset="-122"/>
              </a:rPr>
              <a:t>中的用例（</a:t>
            </a:r>
            <a:r>
              <a:rPr lang="en-US" altLang="zh-CN" sz="2400" dirty="0">
                <a:solidFill>
                  <a:schemeClr val="tx1"/>
                </a:solidFill>
                <a:latin typeface="宋体" panose="02010600030101010101" pitchFamily="2" charset="-122"/>
                <a:ea typeface="宋体" panose="02010600030101010101" pitchFamily="2" charset="-122"/>
              </a:rPr>
              <a:t>Use Case</a:t>
            </a:r>
            <a:r>
              <a:rPr lang="zh-CN" altLang="en-US" sz="2400" dirty="0">
                <a:solidFill>
                  <a:schemeClr val="tx1"/>
                </a:solidFill>
                <a:latin typeface="宋体" panose="02010600030101010101" pitchFamily="2" charset="-122"/>
                <a:ea typeface="宋体" panose="02010600030101010101" pitchFamily="2" charset="-122"/>
              </a:rPr>
              <a:t>）图、用例描述、活动图等来描述对业务模型的建模。</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3" name="内容占位符 4"/>
          <p:cNvSpPr txBox="1"/>
          <p:nvPr>
            <p:custDataLst>
              <p:tags r:id="rId3"/>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4.2.1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需求获取方式</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59614" y="26044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sp>
        <p:nvSpPr>
          <p:cNvPr id="2" name="矩形 1"/>
          <p:cNvSpPr/>
          <p:nvPr/>
        </p:nvSpPr>
        <p:spPr>
          <a:xfrm>
            <a:off x="506383" y="836712"/>
            <a:ext cx="6519961"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defTabSz="914400">
              <a:spcBef>
                <a:spcPts val="130"/>
              </a:spcBef>
              <a:defRPr/>
            </a:pPr>
            <a:r>
              <a:rPr lang="zh-CN" altLang="en-US" sz="3000" b="1" dirty="0">
                <a:solidFill>
                  <a:schemeClr val="tx1"/>
                </a:solidFill>
                <a:latin typeface="宋体" panose="02010600030101010101" pitchFamily="2" charset="-122"/>
                <a:ea typeface="宋体" panose="02010600030101010101" pitchFamily="2" charset="-122"/>
              </a:rPr>
              <a:t>软件需求的获取方式主要有以下几种：</a:t>
            </a:r>
            <a:endParaRPr lang="zh-CN" altLang="en-US" sz="3000" b="1" dirty="0">
              <a:solidFill>
                <a:schemeClr val="tx1"/>
              </a:solidFill>
              <a:latin typeface="宋体" panose="02010600030101010101" pitchFamily="2" charset="-122"/>
              <a:ea typeface="宋体" panose="02010600030101010101" pitchFamily="2" charset="-122"/>
            </a:endParaRPr>
          </a:p>
        </p:txBody>
      </p:sp>
      <p:graphicFrame>
        <p:nvGraphicFramePr>
          <p:cNvPr id="3" name="图示 2"/>
          <p:cNvGraphicFramePr/>
          <p:nvPr/>
        </p:nvGraphicFramePr>
        <p:xfrm>
          <a:off x="116434" y="1390721"/>
          <a:ext cx="9506281" cy="5350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sp>
        <p:nvSpPr>
          <p:cNvPr id="11" name="圆角矩形 7"/>
          <p:cNvSpPr/>
          <p:nvPr/>
        </p:nvSpPr>
        <p:spPr>
          <a:xfrm>
            <a:off x="558800" y="1421765"/>
            <a:ext cx="873569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algn="just"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我们对系统建立的初始理解可以开始于对项目所处应用领域的了解。利用术语表完成对该领域中的应用技术词汇的列表解释，能有效减少客户和软件工程人员之间的误解，使工程人员能够尽快学习应用领域相关知识。</a:t>
            </a:r>
            <a:endParaRPr lang="en-US" altLang="zh-CN" sz="2400" dirty="0">
              <a:solidFill>
                <a:schemeClr val="tx1"/>
              </a:solidFill>
              <a:latin typeface="宋体" panose="02010600030101010101" pitchFamily="2" charset="-122"/>
              <a:ea typeface="宋体" panose="02010600030101010101" pitchFamily="2" charset="-122"/>
            </a:endParaRPr>
          </a:p>
          <a:p>
            <a:pPr indent="457200" algn="just" eaLnBrk="1" hangingPunct="1">
              <a:lnSpc>
                <a:spcPct val="125000"/>
              </a:lnSpc>
              <a:defRPr/>
            </a:pPr>
            <a:r>
              <a:rPr lang="zh-CN" altLang="en-US" sz="2400" b="1" dirty="0">
                <a:solidFill>
                  <a:srgbClr val="0000FF"/>
                </a:solidFill>
                <a:latin typeface="宋体" panose="02010600030101010101" pitchFamily="2" charset="-122"/>
                <a:ea typeface="宋体" panose="02010600030101010101" pitchFamily="2" charset="-122"/>
              </a:rPr>
              <a:t>例如：建立一个智慧教室系统</a:t>
            </a:r>
            <a:endParaRPr lang="zh-CN" altLang="en-US" sz="2400" b="1" dirty="0">
              <a:solidFill>
                <a:srgbClr val="0000FF"/>
              </a:solidFill>
              <a:latin typeface="宋体" panose="02010600030101010101" pitchFamily="2" charset="-122"/>
              <a:ea typeface="宋体" panose="02010600030101010101" pitchFamily="2" charset="-122"/>
            </a:endParaRPr>
          </a:p>
          <a:p>
            <a:pPr indent="457200" algn="just"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在进行正式访谈、对系统做需求分析之前，首先要对系统的整个应用领域有所了解。</a:t>
            </a:r>
            <a:endParaRPr lang="zh-CN" altLang="en-US" sz="2400" dirty="0">
              <a:solidFill>
                <a:schemeClr val="tx1"/>
              </a:solidFill>
              <a:latin typeface="宋体" panose="02010600030101010101" pitchFamily="2" charset="-122"/>
              <a:ea typeface="宋体" panose="02010600030101010101" pitchFamily="2" charset="-122"/>
            </a:endParaRPr>
          </a:p>
          <a:p>
            <a:pPr indent="457200" algn="just"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智慧教室（</a:t>
            </a:r>
            <a:r>
              <a:rPr lang="en-US" altLang="zh-CN" sz="2400" dirty="0">
                <a:solidFill>
                  <a:schemeClr val="tx1"/>
                </a:solidFill>
                <a:latin typeface="宋体" panose="02010600030101010101" pitchFamily="2" charset="-122"/>
                <a:ea typeface="宋体" panose="02010600030101010101" pitchFamily="2" charset="-122"/>
              </a:rPr>
              <a:t>Smart Classroom</a:t>
            </a:r>
            <a:r>
              <a:rPr lang="zh-CN" altLang="en-US" sz="2400" dirty="0">
                <a:solidFill>
                  <a:schemeClr val="tx1"/>
                </a:solidFill>
                <a:latin typeface="宋体" panose="02010600030101010101" pitchFamily="2" charset="-122"/>
                <a:ea typeface="宋体" panose="02010600030101010101" pitchFamily="2" charset="-122"/>
              </a:rPr>
              <a:t>）的研究始于欧洲。从</a:t>
            </a:r>
            <a:r>
              <a:rPr lang="en-US" altLang="zh-CN" sz="2400" dirty="0">
                <a:solidFill>
                  <a:schemeClr val="tx1"/>
                </a:solidFill>
                <a:latin typeface="宋体" panose="02010600030101010101" pitchFamily="2" charset="-122"/>
                <a:ea typeface="宋体" panose="02010600030101010101" pitchFamily="2" charset="-122"/>
              </a:rPr>
              <a:t>2005</a:t>
            </a:r>
            <a:r>
              <a:rPr lang="zh-CN" altLang="en-US" sz="2400" dirty="0">
                <a:solidFill>
                  <a:schemeClr val="tx1"/>
                </a:solidFill>
                <a:latin typeface="宋体" panose="02010600030101010101" pitchFamily="2" charset="-122"/>
                <a:ea typeface="宋体" panose="02010600030101010101" pitchFamily="2" charset="-122"/>
              </a:rPr>
              <a:t>年英国雷丁大学研究智慧教室的学生交互行为开始，针对智慧教室的研究正式进入大众的视野。</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3" name="内容占位符 4"/>
          <p:cNvSpPr txBox="1"/>
          <p:nvPr>
            <p:custDataLst>
              <p:tags r:id="rId3"/>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4.2.2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应用领域理解</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sp>
        <p:nvSpPr>
          <p:cNvPr id="11" name="圆角矩形 7"/>
          <p:cNvSpPr/>
          <p:nvPr/>
        </p:nvSpPr>
        <p:spPr>
          <a:xfrm>
            <a:off x="558800" y="1421765"/>
            <a:ext cx="8556625" cy="486029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智慧教室主要是指借助互联网技术、智能技术等构建起来的新型教室。智慧教室旨在为教学活动提供人性化、智能化的互动空间；通过物理空间与数字空间的结合，本地与远程的结合，改善人与学习环境的关系，在学习空间实现人与环境的自然交互，促进个性化学习、开放式学习和泛在学习。</a:t>
            </a:r>
            <a:endParaRPr lang="zh-CN" altLang="en-US" sz="2400" dirty="0">
              <a:solidFill>
                <a:schemeClr val="tx1"/>
              </a:solidFill>
              <a:latin typeface="宋体" panose="02010600030101010101" pitchFamily="2" charset="-122"/>
              <a:ea typeface="宋体" panose="02010600030101010101" pitchFamily="2" charset="-122"/>
            </a:endParaRPr>
          </a:p>
          <a:p>
            <a:pPr indent="457200" eaLnBrk="1" hangingPunct="1">
              <a:lnSpc>
                <a:spcPct val="125000"/>
              </a:lnSpc>
              <a:defRPr/>
            </a:pPr>
            <a:r>
              <a:rPr lang="zh-CN" altLang="en-US" sz="2400" dirty="0">
                <a:solidFill>
                  <a:schemeClr val="tx1"/>
                </a:solidFill>
                <a:latin typeface="宋体" panose="02010600030101010101" pitchFamily="2" charset="-122"/>
                <a:ea typeface="宋体" panose="02010600030101010101" pitchFamily="2" charset="-122"/>
              </a:rPr>
              <a:t>该新型教室通过各类智能装备的辅助更好地呈现教学内容、便利获取多样化学习资源、促进课堂多种交互方式展开，实现情境感知与环境管理功能自动调节。</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2" name="矩形 1"/>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3" name="内容占位符 4"/>
          <p:cNvSpPr txBox="1"/>
          <p:nvPr>
            <p:custDataLst>
              <p:tags r:id="rId3"/>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4.2.2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应用领域理解</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graphicFrame>
        <p:nvGraphicFramePr>
          <p:cNvPr id="9" name="图示 8"/>
          <p:cNvGraphicFramePr/>
          <p:nvPr/>
        </p:nvGraphicFramePr>
        <p:xfrm>
          <a:off x="738944" y="1772816"/>
          <a:ext cx="8424936"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2730271" y="1074926"/>
            <a:ext cx="4824536" cy="461665"/>
          </a:xfrm>
          <a:prstGeom prst="rect">
            <a:avLst/>
          </a:prstGeom>
          <a:noFill/>
        </p:spPr>
        <p:txBody>
          <a:bodyPr wrap="square" rtlCol="0">
            <a:spAutoFit/>
          </a:bodyPr>
          <a:lstStyle/>
          <a:p>
            <a:r>
              <a:rPr lang="zh-CN" altLang="en-US" sz="2400" dirty="0"/>
              <a:t>现有的智慧教室提供的主要功能有：</a:t>
            </a:r>
            <a:endParaRPr lang="zh-CN" altLang="en-US" sz="2400" dirty="0"/>
          </a:p>
        </p:txBody>
      </p:sp>
      <p:sp>
        <p:nvSpPr>
          <p:cNvPr id="3" name="矩形 2"/>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6"/>
          <p:cNvSpPr txBox="1">
            <a:spLocks noChangeArrowheads="1"/>
          </p:cNvSpPr>
          <p:nvPr>
            <p:custDataLst>
              <p:tags r:id="rId2"/>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32" name="TextBox 6"/>
          <p:cNvSpPr txBox="1">
            <a:spLocks noChangeArrowheads="1"/>
          </p:cNvSpPr>
          <p:nvPr>
            <p:custDataLst>
              <p:tags r:id="rId5"/>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grpSp>
        <p:nvGrpSpPr>
          <p:cNvPr id="5" name="组合 4"/>
          <p:cNvGrpSpPr/>
          <p:nvPr/>
        </p:nvGrpSpPr>
        <p:grpSpPr>
          <a:xfrm>
            <a:off x="116434" y="409230"/>
            <a:ext cx="522131" cy="483516"/>
            <a:chOff x="218816" y="1113407"/>
            <a:chExt cx="482084" cy="446431"/>
          </a:xfrm>
        </p:grpSpPr>
        <p:sp>
          <p:nvSpPr>
            <p:cNvPr id="6" name="矩形 5"/>
            <p:cNvSpPr/>
            <p:nvPr>
              <p:custDataLst>
                <p:tags r:id="rId6"/>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7"/>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8" name="文本框 7"/>
          <p:cNvSpPr txBox="1"/>
          <p:nvPr/>
        </p:nvSpPr>
        <p:spPr>
          <a:xfrm>
            <a:off x="2411412" y="1023165"/>
            <a:ext cx="5080000" cy="368300"/>
          </a:xfrm>
          <a:prstGeom prst="rect">
            <a:avLst/>
          </a:prstGeom>
          <a:noFill/>
          <a:ln w="9525">
            <a:noFill/>
          </a:ln>
        </p:spPr>
        <p:txBody>
          <a:bodyPr>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 </a:t>
            </a:r>
            <a:r>
              <a:rPr lang="zh-CN" altLang="en-US" sz="1800" b="1" dirty="0">
                <a:latin typeface="Times New Roman" panose="02020603050405020304" pitchFamily="18" charset="0"/>
                <a:ea typeface="仿宋" panose="02010609060101010101" pitchFamily="49" charset="-122"/>
              </a:rPr>
              <a:t>智慧教室实例初始术语表</a:t>
            </a:r>
            <a:endParaRPr lang="zh-CN" altLang="en-US" sz="1800" b="1" dirty="0">
              <a:latin typeface="Times New Roman" panose="02020603050405020304" pitchFamily="18" charset="0"/>
              <a:ea typeface="仿宋" panose="02010609060101010101" pitchFamily="49" charset="-122"/>
            </a:endParaRPr>
          </a:p>
        </p:txBody>
      </p:sp>
      <p:graphicFrame>
        <p:nvGraphicFramePr>
          <p:cNvPr id="2" name="表格 1"/>
          <p:cNvGraphicFramePr>
            <a:graphicFrameLocks noGrp="1"/>
          </p:cNvGraphicFramePr>
          <p:nvPr/>
        </p:nvGraphicFramePr>
        <p:xfrm>
          <a:off x="524828" y="1556792"/>
          <a:ext cx="8853168" cy="4912197"/>
        </p:xfrm>
        <a:graphic>
          <a:graphicData uri="http://schemas.openxmlformats.org/drawingml/2006/table">
            <a:tbl>
              <a:tblPr firstRow="1" firstCol="1" bandRow="1">
                <a:tableStyleId>{5C22544A-7EE6-4342-B048-85BDC9FD1C3A}</a:tableStyleId>
              </a:tblPr>
              <a:tblGrid>
                <a:gridCol w="1650053"/>
                <a:gridCol w="7203115"/>
              </a:tblGrid>
              <a:tr h="400770">
                <a:tc>
                  <a:txBody>
                    <a:bodyPr/>
                    <a:lstStyle/>
                    <a:p>
                      <a:pPr algn="ctr">
                        <a:lnSpc>
                          <a:spcPct val="115000"/>
                        </a:lnSpc>
                      </a:pPr>
                      <a:r>
                        <a:rPr lang="zh-CN" altLang="en-US" dirty="0"/>
                        <a:t>术语</a:t>
                      </a:r>
                      <a:endParaRPr lang="zh-CN" altLang="en-US" dirty="0"/>
                    </a:p>
                  </a:txBody>
                  <a:tcPr marL="68580" marR="68580" marT="0" marB="0" anchor="ctr"/>
                </a:tc>
                <a:tc>
                  <a:txBody>
                    <a:bodyPr/>
                    <a:lstStyle/>
                    <a:p>
                      <a:pPr algn="ctr">
                        <a:lnSpc>
                          <a:spcPct val="115000"/>
                        </a:lnSpc>
                      </a:pPr>
                      <a:r>
                        <a:rPr lang="zh-CN" altLang="en-US" dirty="0"/>
                        <a:t>解释</a:t>
                      </a:r>
                      <a:endParaRPr lang="zh-CN" altLang="en-US" dirty="0"/>
                    </a:p>
                  </a:txBody>
                  <a:tcPr marL="68580" marR="68580" marT="0" marB="0" anchor="ctr"/>
                </a:tc>
              </a:tr>
              <a:tr h="400770">
                <a:tc>
                  <a:txBody>
                    <a:bodyPr/>
                    <a:lstStyle/>
                    <a:p>
                      <a:pPr algn="ctr">
                        <a:lnSpc>
                          <a:spcPct val="115000"/>
                        </a:lnSpc>
                      </a:pPr>
                      <a:r>
                        <a:rPr lang="zh-CN" altLang="en-US" dirty="0"/>
                        <a:t>考勤系统</a:t>
                      </a:r>
                      <a:endParaRPr lang="zh-CN" altLang="en-US" dirty="0"/>
                    </a:p>
                  </a:txBody>
                  <a:tcPr marL="68580" marR="68580" marT="0" marB="0" anchor="ctr"/>
                </a:tc>
                <a:tc>
                  <a:txBody>
                    <a:bodyPr/>
                    <a:lstStyle/>
                    <a:p>
                      <a:pPr algn="ctr">
                        <a:lnSpc>
                          <a:spcPct val="115000"/>
                        </a:lnSpc>
                      </a:pPr>
                      <a:r>
                        <a:rPr lang="zh-CN" altLang="en-US" dirty="0"/>
                        <a:t>考勤系统是指一套管理出勤记录等相关情况的管理系统</a:t>
                      </a:r>
                      <a:endParaRPr lang="zh-CN" altLang="en-US" dirty="0"/>
                    </a:p>
                  </a:txBody>
                  <a:tcPr marL="68580" marR="68580" marT="0" marB="0" anchor="ctr"/>
                </a:tc>
              </a:tr>
              <a:tr h="400770">
                <a:tc>
                  <a:txBody>
                    <a:bodyPr/>
                    <a:lstStyle/>
                    <a:p>
                      <a:pPr algn="ctr">
                        <a:lnSpc>
                          <a:spcPct val="115000"/>
                        </a:lnSpc>
                      </a:pPr>
                      <a:r>
                        <a:rPr lang="zh-CN" altLang="en-US"/>
                        <a:t>人脸考勤</a:t>
                      </a:r>
                      <a:endParaRPr lang="zh-CN" altLang="en-US"/>
                    </a:p>
                  </a:txBody>
                  <a:tcPr marL="68580" marR="68580" marT="0" marB="0" anchor="ctr"/>
                </a:tc>
                <a:tc>
                  <a:txBody>
                    <a:bodyPr/>
                    <a:lstStyle/>
                    <a:p>
                      <a:pPr algn="ctr">
                        <a:lnSpc>
                          <a:spcPct val="115000"/>
                        </a:lnSpc>
                      </a:pPr>
                      <a:r>
                        <a:rPr lang="zh-CN" altLang="en-US" dirty="0"/>
                        <a:t>通过教室摄像头记录识别人脸信息完成考勤</a:t>
                      </a:r>
                      <a:endParaRPr lang="zh-CN" altLang="en-US" dirty="0"/>
                    </a:p>
                  </a:txBody>
                  <a:tcPr marL="68580" marR="68580" marT="0" marB="0" anchor="ctr"/>
                </a:tc>
              </a:tr>
              <a:tr h="835859">
                <a:tc>
                  <a:txBody>
                    <a:bodyPr/>
                    <a:lstStyle/>
                    <a:p>
                      <a:pPr algn="ctr">
                        <a:lnSpc>
                          <a:spcPct val="115000"/>
                        </a:lnSpc>
                      </a:pPr>
                      <a:r>
                        <a:rPr lang="zh-CN" altLang="en-US"/>
                        <a:t>用户行为分析</a:t>
                      </a:r>
                      <a:endParaRPr lang="zh-CN" altLang="en-US"/>
                    </a:p>
                  </a:txBody>
                  <a:tcPr marL="68580" marR="68580" marT="0" marB="0" anchor="ctr"/>
                </a:tc>
                <a:tc>
                  <a:txBody>
                    <a:bodyPr/>
                    <a:lstStyle/>
                    <a:p>
                      <a:pPr algn="ctr">
                        <a:lnSpc>
                          <a:spcPct val="115000"/>
                        </a:lnSpc>
                      </a:pPr>
                      <a:r>
                        <a:rPr lang="zh-CN" altLang="en-US" dirty="0"/>
                        <a:t>学生课堂情绪与行为的检测，包括对学生考勤、情绪、低头与交头接耳行为等进行识别</a:t>
                      </a:r>
                      <a:endParaRPr lang="zh-CN" altLang="en-US" dirty="0"/>
                    </a:p>
                  </a:txBody>
                  <a:tcPr marL="68580" marR="68580" marT="0" marB="0" anchor="ctr"/>
                </a:tc>
              </a:tr>
              <a:tr h="835859">
                <a:tc>
                  <a:txBody>
                    <a:bodyPr/>
                    <a:lstStyle/>
                    <a:p>
                      <a:pPr algn="ctr">
                        <a:lnSpc>
                          <a:spcPct val="115000"/>
                        </a:lnSpc>
                      </a:pPr>
                      <a:r>
                        <a:rPr lang="zh-CN" altLang="en-US"/>
                        <a:t>物联教室</a:t>
                      </a:r>
                      <a:endParaRPr lang="zh-CN" altLang="en-US"/>
                    </a:p>
                  </a:txBody>
                  <a:tcPr marL="68580" marR="68580" marT="0" marB="0" anchor="ctr"/>
                </a:tc>
                <a:tc>
                  <a:txBody>
                    <a:bodyPr/>
                    <a:lstStyle/>
                    <a:p>
                      <a:pPr algn="ctr">
                        <a:lnSpc>
                          <a:spcPct val="115000"/>
                        </a:lnSpc>
                      </a:pPr>
                      <a:r>
                        <a:rPr lang="zh-CN" altLang="en-US" dirty="0"/>
                        <a:t>实时监控教室温度、湿度等环境变化，并自动做出调整，能够自动控制教室设备</a:t>
                      </a:r>
                      <a:endParaRPr lang="zh-CN" altLang="en-US" dirty="0"/>
                    </a:p>
                  </a:txBody>
                  <a:tcPr marL="68580" marR="68580" marT="0" marB="0" anchor="ctr"/>
                </a:tc>
              </a:tr>
              <a:tr h="400770">
                <a:tc>
                  <a:txBody>
                    <a:bodyPr/>
                    <a:lstStyle/>
                    <a:p>
                      <a:pPr algn="ctr">
                        <a:lnSpc>
                          <a:spcPct val="115000"/>
                        </a:lnSpc>
                      </a:pPr>
                      <a:r>
                        <a:rPr lang="zh-CN" altLang="en-US"/>
                        <a:t>智能录课</a:t>
                      </a:r>
                      <a:endParaRPr lang="zh-CN" altLang="en-US"/>
                    </a:p>
                  </a:txBody>
                  <a:tcPr marL="68580" marR="68580" marT="0" marB="0" anchor="ctr"/>
                </a:tc>
                <a:tc>
                  <a:txBody>
                    <a:bodyPr/>
                    <a:lstStyle/>
                    <a:p>
                      <a:pPr algn="ctr">
                        <a:lnSpc>
                          <a:spcPct val="115000"/>
                        </a:lnSpc>
                      </a:pPr>
                      <a:r>
                        <a:rPr lang="zh-CN" altLang="en-US" dirty="0"/>
                        <a:t>自动录制课程并上传到云端供学生课后查看</a:t>
                      </a:r>
                      <a:endParaRPr lang="zh-CN" altLang="en-US" dirty="0"/>
                    </a:p>
                  </a:txBody>
                  <a:tcPr marL="68580" marR="68580" marT="0" marB="0" anchor="ctr"/>
                </a:tc>
              </a:tr>
              <a:tr h="835859">
                <a:tc>
                  <a:txBody>
                    <a:bodyPr/>
                    <a:lstStyle/>
                    <a:p>
                      <a:pPr algn="ctr">
                        <a:lnSpc>
                          <a:spcPct val="115000"/>
                        </a:lnSpc>
                      </a:pPr>
                      <a:r>
                        <a:rPr lang="zh-CN" altLang="en-US"/>
                        <a:t>云课堂</a:t>
                      </a:r>
                      <a:endParaRPr lang="zh-CN" altLang="en-US"/>
                    </a:p>
                  </a:txBody>
                  <a:tcPr marL="68580" marR="68580" marT="0" marB="0" anchor="ctr"/>
                </a:tc>
                <a:tc>
                  <a:txBody>
                    <a:bodyPr/>
                    <a:lstStyle/>
                    <a:p>
                      <a:pPr algn="ctr">
                        <a:lnSpc>
                          <a:spcPct val="115000"/>
                        </a:lnSpc>
                      </a:pPr>
                      <a:r>
                        <a:rPr lang="zh-CN" altLang="en-US" dirty="0"/>
                        <a:t>基于云计算技术的一种高效、便捷、实时互动的远程教学课堂形式</a:t>
                      </a:r>
                      <a:endParaRPr lang="zh-CN" altLang="en-US" dirty="0"/>
                    </a:p>
                  </a:txBody>
                  <a:tcPr marL="68580" marR="68580" marT="0" marB="0" anchor="ctr"/>
                </a:tc>
              </a:tr>
              <a:tr h="400770">
                <a:tc>
                  <a:txBody>
                    <a:bodyPr/>
                    <a:lstStyle/>
                    <a:p>
                      <a:pPr algn="ctr">
                        <a:lnSpc>
                          <a:spcPct val="115000"/>
                        </a:lnSpc>
                      </a:pPr>
                      <a:r>
                        <a:rPr lang="zh-CN" altLang="en-US"/>
                        <a:t>电子白板</a:t>
                      </a:r>
                      <a:endParaRPr lang="zh-CN" altLang="en-US"/>
                    </a:p>
                  </a:txBody>
                  <a:tcPr marL="68580" marR="68580" marT="0" marB="0" anchor="ctr"/>
                </a:tc>
                <a:tc>
                  <a:txBody>
                    <a:bodyPr/>
                    <a:lstStyle/>
                    <a:p>
                      <a:pPr algn="ctr">
                        <a:lnSpc>
                          <a:spcPct val="115000"/>
                        </a:lnSpc>
                      </a:pPr>
                      <a:r>
                        <a:rPr lang="zh-CN" altLang="en-US" dirty="0"/>
                        <a:t>显示上课内容，保存板书供学生课后学习</a:t>
                      </a:r>
                      <a:endParaRPr lang="zh-CN" altLang="en-US" dirty="0"/>
                    </a:p>
                  </a:txBody>
                  <a:tcPr marL="68580" marR="68580" marT="0" marB="0" anchor="ctr"/>
                </a:tc>
              </a:tr>
              <a:tr h="400770">
                <a:tc>
                  <a:txBody>
                    <a:bodyPr/>
                    <a:lstStyle/>
                    <a:p>
                      <a:pPr algn="ctr">
                        <a:lnSpc>
                          <a:spcPct val="115000"/>
                        </a:lnSpc>
                      </a:pPr>
                      <a:r>
                        <a:rPr lang="zh-CN" altLang="en-US"/>
                        <a:t>电子书包</a:t>
                      </a:r>
                      <a:endParaRPr lang="zh-CN" altLang="en-US"/>
                    </a:p>
                  </a:txBody>
                  <a:tcPr marL="68580" marR="68580" marT="0" marB="0" anchor="ctr"/>
                </a:tc>
                <a:tc>
                  <a:txBody>
                    <a:bodyPr/>
                    <a:lstStyle/>
                    <a:p>
                      <a:pPr algn="ctr">
                        <a:lnSpc>
                          <a:spcPct val="115000"/>
                        </a:lnSpc>
                      </a:pPr>
                      <a:r>
                        <a:rPr lang="zh-CN" altLang="en-US" dirty="0"/>
                        <a:t>利用信息化设备进行教学的便携式终端</a:t>
                      </a:r>
                      <a:endParaRPr lang="zh-CN" altLang="en-US" dirty="0"/>
                    </a:p>
                  </a:txBody>
                  <a:tcPr marL="68580" marR="68580" marT="0" marB="0" anchor="ctr"/>
                </a:tc>
              </a:tr>
            </a:tbl>
          </a:graphicData>
        </a:graphic>
      </p:graphicFrame>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sp>
        <p:nvSpPr>
          <p:cNvPr id="2" name="文本框 1"/>
          <p:cNvSpPr txBox="1"/>
          <p:nvPr/>
        </p:nvSpPr>
        <p:spPr>
          <a:xfrm>
            <a:off x="1062980" y="6353048"/>
            <a:ext cx="3960440" cy="306705"/>
          </a:xfrm>
          <a:prstGeom prst="rect">
            <a:avLst/>
          </a:prstGeom>
          <a:noFill/>
        </p:spPr>
        <p:txBody>
          <a:bodyPr wrap="square" rtlCol="0">
            <a:spAutoFit/>
          </a:bodyPr>
          <a:lstStyle/>
          <a:p>
            <a:pPr algn="ctr"/>
            <a:r>
              <a:rPr lang="zh-CN" altLang="en-US" dirty="0"/>
              <a:t>图</a:t>
            </a:r>
            <a:r>
              <a:rPr lang="en-US" altLang="zh-CN" dirty="0"/>
              <a:t>4-1 </a:t>
            </a:r>
            <a:r>
              <a:rPr lang="zh-CN" altLang="en-US" dirty="0"/>
              <a:t>智慧教室网络拓扑结构</a:t>
            </a:r>
            <a:endParaRPr lang="zh-CN" altLang="en-US" dirty="0"/>
          </a:p>
        </p:txBody>
      </p:sp>
      <p:pic>
        <p:nvPicPr>
          <p:cNvPr id="3" name="图片 2"/>
          <p:cNvPicPr>
            <a:picLocks noChangeAspect="1"/>
          </p:cNvPicPr>
          <p:nvPr/>
        </p:nvPicPr>
        <p:blipFill>
          <a:blip r:embed="rId1"/>
          <a:stretch>
            <a:fillRect/>
          </a:stretch>
        </p:blipFill>
        <p:spPr>
          <a:xfrm>
            <a:off x="138646" y="1379757"/>
            <a:ext cx="6018792" cy="4973291"/>
          </a:xfrm>
          <a:prstGeom prst="rect">
            <a:avLst/>
          </a:prstGeom>
          <a:noFill/>
          <a:ln>
            <a:noFill/>
          </a:ln>
        </p:spPr>
      </p:pic>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5"/>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4.2.3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应用实例需求获取</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3"/>
          <p:cNvSpPr txBox="1"/>
          <p:nvPr/>
        </p:nvSpPr>
        <p:spPr>
          <a:xfrm>
            <a:off x="6096133" y="908706"/>
            <a:ext cx="3672408" cy="6092825"/>
          </a:xfrm>
          <a:prstGeom prst="rect">
            <a:avLst/>
          </a:prstGeom>
          <a:noFill/>
        </p:spPr>
        <p:txBody>
          <a:bodyPr wrap="square">
            <a:spAutoFit/>
          </a:bodyPr>
          <a:lstStyle/>
          <a:p>
            <a:pPr>
              <a:lnSpc>
                <a:spcPct val="150000"/>
              </a:lnSpc>
            </a:pPr>
            <a:r>
              <a:rPr lang="zh-CN" altLang="en-US" sz="2000" b="1" dirty="0">
                <a:latin typeface="仿宋" panose="02010609060101010101" pitchFamily="49" charset="-122"/>
                <a:ea typeface="仿宋" panose="02010609060101010101" pitchFamily="49" charset="-122"/>
              </a:rPr>
              <a:t>以智能管控系统为讲解对象，分析设计实现一个智慧教学管理系统，本系统适合小型校园网部署方式。</a:t>
            </a:r>
            <a:endParaRPr lang="en-US" altLang="zh-CN"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智慧教室管理系统主要人脸考勤业务流程描述如下：</a:t>
            </a:r>
            <a:endParaRPr lang="en-US" altLang="zh-CN"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1</a:t>
            </a:r>
            <a:r>
              <a:rPr lang="zh-CN" altLang="en-US" sz="2000" b="1" dirty="0">
                <a:latin typeface="仿宋" panose="02010609060101010101" pitchFamily="49" charset="-122"/>
                <a:ea typeface="仿宋" panose="02010609060101010101" pitchFamily="49" charset="-122"/>
              </a:rPr>
              <a:t>）生物信息采集</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用智能终端采集人脸照片，并上传到后台系统中，由教师确认照片为学生本人无误后，交由后台识别软件识别生成人脸信息库。</a:t>
            </a:r>
            <a:endParaRPr lang="zh-CN" altLang="en-US" sz="2000" b="1" dirty="0">
              <a:latin typeface="仿宋" panose="02010609060101010101" pitchFamily="49" charset="-122"/>
              <a:ea typeface="仿宋" panose="02010609060101010101" pitchFamily="49" charset="-122"/>
            </a:endParaRPr>
          </a:p>
          <a:p>
            <a:pPr>
              <a:lnSpc>
                <a:spcPct val="150000"/>
              </a:lnSpc>
            </a:pPr>
            <a:endParaRPr lang="en-US" altLang="zh-CN" sz="2000" b="1" dirty="0">
              <a:latin typeface="仿宋" panose="02010609060101010101" pitchFamily="49" charset="-122"/>
              <a:ea typeface="仿宋" panose="02010609060101010101" pitchFamily="49"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sp>
        <p:nvSpPr>
          <p:cNvPr id="2" name="文本框 1"/>
          <p:cNvSpPr txBox="1"/>
          <p:nvPr/>
        </p:nvSpPr>
        <p:spPr>
          <a:xfrm>
            <a:off x="1062980" y="6353048"/>
            <a:ext cx="3960440" cy="306705"/>
          </a:xfrm>
          <a:prstGeom prst="rect">
            <a:avLst/>
          </a:prstGeom>
          <a:noFill/>
        </p:spPr>
        <p:txBody>
          <a:bodyPr wrap="square" rtlCol="0">
            <a:spAutoFit/>
          </a:bodyPr>
          <a:lstStyle/>
          <a:p>
            <a:pPr algn="ctr"/>
            <a:r>
              <a:rPr lang="zh-CN" altLang="en-US" dirty="0"/>
              <a:t>图</a:t>
            </a:r>
            <a:r>
              <a:rPr lang="en-US" altLang="zh-CN" dirty="0"/>
              <a:t>4-1 </a:t>
            </a:r>
            <a:r>
              <a:rPr lang="zh-CN" altLang="en-US" dirty="0"/>
              <a:t>智慧教室网络拓扑结构</a:t>
            </a:r>
            <a:endParaRPr lang="zh-CN" altLang="en-US" dirty="0"/>
          </a:p>
        </p:txBody>
      </p:sp>
      <p:pic>
        <p:nvPicPr>
          <p:cNvPr id="3" name="图片 2"/>
          <p:cNvPicPr>
            <a:picLocks noChangeAspect="1"/>
          </p:cNvPicPr>
          <p:nvPr/>
        </p:nvPicPr>
        <p:blipFill>
          <a:blip r:embed="rId1"/>
          <a:stretch>
            <a:fillRect/>
          </a:stretch>
        </p:blipFill>
        <p:spPr>
          <a:xfrm>
            <a:off x="138646" y="1379757"/>
            <a:ext cx="6018792" cy="4973291"/>
          </a:xfrm>
          <a:prstGeom prst="rect">
            <a:avLst/>
          </a:prstGeom>
          <a:noFill/>
          <a:ln>
            <a:noFill/>
          </a:ln>
        </p:spPr>
      </p:pic>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5"/>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4.2.3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应用实例需求获取</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6157438" y="1027442"/>
            <a:ext cx="3590514" cy="5632311"/>
          </a:xfrm>
          <a:prstGeom prst="rect">
            <a:avLst/>
          </a:prstGeom>
          <a:noFill/>
        </p:spPr>
        <p:txBody>
          <a:bodyPr wrap="square">
            <a:spAutoFit/>
          </a:bodyPr>
          <a:lstStyle/>
          <a:p>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）考勤</a:t>
            </a:r>
            <a:endParaRPr lang="zh-CN" altLang="en-US"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学生在教室就坐后，由教师提醒学生抬头，并向智慧教室终端发送签到指令，启动考勤服务，通过教室的摄像头采集教室里的学生图像，利用前置软件从图像中分割人脸等预处理后，通过网络发送给云端服务软件进行识别，并将识别结果和人脸信息库中的信息进行匹配比对，若存在相似度大于某个阈值的人脸信息，则考勤成功，反之则考勤失败，暂记作缺勤处理。在上课期间，考勤系统持续工作，抓拍学生人脸图像进行比对，对缺勤记录进行修正。下课前，由老师关闭考勤服务。</a:t>
            </a:r>
            <a:endParaRPr lang="zh-CN" altLang="en-US" sz="2000" b="1" dirty="0">
              <a:latin typeface="仿宋" panose="02010609060101010101" pitchFamily="49" charset="-122"/>
              <a:ea typeface="仿宋" panose="02010609060101010101" pitchFamily="49"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p:nvPr>
            <p:custDataLst>
              <p:tags r:id="rId1"/>
            </p:custDataLst>
          </p:nvPr>
        </p:nvSpPr>
        <p:spPr>
          <a:xfrm>
            <a:off x="-89148" y="2132856"/>
            <a:ext cx="2465814" cy="1609220"/>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3600" b="1" spc="240" dirty="0">
                <a:solidFill>
                  <a:schemeClr val="accent1"/>
                </a:solidFill>
                <a:uFillTx/>
                <a:latin typeface="微软雅黑" panose="020B0503020204020204" pitchFamily="34" charset="-122"/>
                <a:ea typeface="微软雅黑" panose="020B0503020204020204" pitchFamily="34" charset="-122"/>
              </a:rPr>
              <a:t>本章学习目标</a:t>
            </a:r>
            <a:endParaRPr lang="zh-CN" altLang="en-US" sz="3600" b="1" spc="240" dirty="0">
              <a:solidFill>
                <a:schemeClr val="accent1"/>
              </a:solidFill>
              <a:uFillTx/>
              <a:latin typeface="微软雅黑" panose="020B0503020204020204" pitchFamily="34" charset="-122"/>
              <a:ea typeface="微软雅黑" panose="020B0503020204020204" pitchFamily="34" charset="-122"/>
            </a:endParaRPr>
          </a:p>
        </p:txBody>
      </p:sp>
      <p:sp>
        <p:nvSpPr>
          <p:cNvPr id="15" name="Title 6"/>
          <p:cNvSpPr txBox="1"/>
          <p:nvPr>
            <p:custDataLst>
              <p:tags r:id="rId2"/>
            </p:custDataLst>
          </p:nvPr>
        </p:nvSpPr>
        <p:spPr>
          <a:xfrm>
            <a:off x="2143100" y="692696"/>
            <a:ext cx="7383531" cy="5903545"/>
          </a:xfrm>
          <a:prstGeom prst="rect">
            <a:avLst/>
          </a:prstGeom>
          <a:noFill/>
          <a:ln w="3175">
            <a:solidFill>
              <a:schemeClr val="bg2"/>
            </a:solidFill>
            <a:prstDash val="dash"/>
          </a:ln>
        </p:spPr>
        <p:txBody>
          <a:bodyPr wrap="square" lIns="51577" tIns="20630" rIns="51577" bIns="2063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了解有关需求的</a:t>
            </a:r>
            <a:r>
              <a:rPr lang="zh-CN" altLang="en-US" sz="2400" dirty="0">
                <a:solidFill>
                  <a:srgbClr val="FF0000"/>
                </a:solidFill>
                <a:latin typeface="仿宋" panose="02010609060101010101" pitchFamily="49" charset="-122"/>
                <a:ea typeface="仿宋" panose="02010609060101010101" pitchFamily="49" charset="-122"/>
              </a:rPr>
              <a:t>基本知识</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掌握需求工程的</a:t>
            </a:r>
            <a:r>
              <a:rPr lang="zh-CN" altLang="en-US" sz="2400" dirty="0">
                <a:solidFill>
                  <a:srgbClr val="FF0000"/>
                </a:solidFill>
                <a:latin typeface="仿宋" panose="02010609060101010101" pitchFamily="49" charset="-122"/>
                <a:ea typeface="仿宋" panose="02010609060101010101" pitchFamily="49" charset="-122"/>
              </a:rPr>
              <a:t>主要活动</a:t>
            </a:r>
            <a:r>
              <a:rPr lang="zh-CN" altLang="en-US" sz="2400" dirty="0">
                <a:latin typeface="仿宋" panose="02010609060101010101" pitchFamily="49" charset="-122"/>
                <a:ea typeface="仿宋" panose="02010609060101010101" pitchFamily="49" charset="-122"/>
              </a:rPr>
              <a:t>及</a:t>
            </a:r>
            <a:r>
              <a:rPr lang="zh-CN" altLang="en-US" sz="2400" dirty="0">
                <a:solidFill>
                  <a:srgbClr val="FF0000"/>
                </a:solidFill>
                <a:latin typeface="仿宋" panose="02010609060101010101" pitchFamily="49" charset="-122"/>
                <a:ea typeface="仿宋" panose="02010609060101010101" pitchFamily="49" charset="-122"/>
              </a:rPr>
              <a:t>它们之间的关系</a:t>
            </a:r>
            <a:r>
              <a:rPr lang="zh-CN" altLang="en-US" sz="24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掌握需求</a:t>
            </a:r>
            <a:r>
              <a:rPr lang="zh-CN" altLang="en-US" sz="2400" dirty="0">
                <a:solidFill>
                  <a:srgbClr val="FF0000"/>
                </a:solidFill>
                <a:latin typeface="仿宋" panose="02010609060101010101" pitchFamily="49" charset="-122"/>
                <a:ea typeface="仿宋" panose="02010609060101010101" pitchFamily="49" charset="-122"/>
              </a:rPr>
              <a:t>获取主要方法</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掌握</a:t>
            </a:r>
            <a:r>
              <a:rPr lang="zh-CN" altLang="en-US" sz="2400" dirty="0">
                <a:solidFill>
                  <a:srgbClr val="FF0000"/>
                </a:solidFill>
                <a:latin typeface="仿宋" panose="02010609060101010101" pitchFamily="49" charset="-122"/>
                <a:ea typeface="仿宋" panose="02010609060101010101" pitchFamily="49" charset="-122"/>
              </a:rPr>
              <a:t>通过用例和场景对需求建模</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掌握</a:t>
            </a:r>
            <a:r>
              <a:rPr lang="zh-CN" altLang="en-US" sz="2400" dirty="0">
                <a:solidFill>
                  <a:srgbClr val="FF0000"/>
                </a:solidFill>
                <a:latin typeface="仿宋" panose="02010609060101010101" pitchFamily="49" charset="-122"/>
                <a:ea typeface="仿宋" panose="02010609060101010101" pitchFamily="49" charset="-122"/>
              </a:rPr>
              <a:t>用户故事地图建立项目需求</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ct val="100000"/>
              </a:lnSpc>
            </a:pPr>
            <a:r>
              <a:rPr lang="en-US" altLang="zh-CN" sz="2400"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endParaRPr lang="zh-CN" altLang="zh-CN" sz="2400" dirty="0">
              <a:latin typeface="黑体" panose="02010600030101010101" pitchFamily="49" charset="-122"/>
              <a:ea typeface="黑体" panose="02010600030101010101" pitchFamily="49" charset="-122"/>
            </a:endParaRPr>
          </a:p>
        </p:txBody>
      </p:sp>
      <p:sp>
        <p:nvSpPr>
          <p:cNvPr id="12" name="矩形 5"/>
          <p:cNvSpPr/>
          <p:nvPr>
            <p:custDataLst>
              <p:tags r:id="rId3"/>
            </p:custDataLst>
          </p:nvPr>
        </p:nvSpPr>
        <p:spPr>
          <a:xfrm>
            <a:off x="272212" y="1916832"/>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7" name="矩形 5"/>
          <p:cNvSpPr/>
          <p:nvPr>
            <p:custDataLst>
              <p:tags r:id="rId4"/>
            </p:custDataLst>
          </p:nvPr>
        </p:nvSpPr>
        <p:spPr>
          <a:xfrm>
            <a:off x="243821" y="3829546"/>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9" name="矩形 12"/>
          <p:cNvSpPr/>
          <p:nvPr>
            <p:custDataLst>
              <p:tags r:id="rId5"/>
            </p:custDataLst>
          </p:nvPr>
        </p:nvSpPr>
        <p:spPr>
          <a:xfrm>
            <a:off x="1380359" y="6021288"/>
            <a:ext cx="865981" cy="3713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sp>
        <p:nvSpPr>
          <p:cNvPr id="2" name="文本框 1"/>
          <p:cNvSpPr txBox="1"/>
          <p:nvPr/>
        </p:nvSpPr>
        <p:spPr>
          <a:xfrm>
            <a:off x="1062980" y="6353048"/>
            <a:ext cx="3960440" cy="306705"/>
          </a:xfrm>
          <a:prstGeom prst="rect">
            <a:avLst/>
          </a:prstGeom>
          <a:noFill/>
        </p:spPr>
        <p:txBody>
          <a:bodyPr wrap="square" rtlCol="0">
            <a:spAutoFit/>
          </a:bodyPr>
          <a:lstStyle/>
          <a:p>
            <a:pPr algn="ctr"/>
            <a:r>
              <a:rPr lang="zh-CN" altLang="en-US" dirty="0"/>
              <a:t>图</a:t>
            </a:r>
            <a:r>
              <a:rPr lang="en-US" altLang="zh-CN" dirty="0"/>
              <a:t>4-1 </a:t>
            </a:r>
            <a:r>
              <a:rPr lang="zh-CN" altLang="en-US" dirty="0"/>
              <a:t>智慧教室网络拓扑结构</a:t>
            </a:r>
            <a:endParaRPr lang="zh-CN" altLang="en-US" dirty="0"/>
          </a:p>
        </p:txBody>
      </p:sp>
      <p:pic>
        <p:nvPicPr>
          <p:cNvPr id="3" name="图片 2"/>
          <p:cNvPicPr>
            <a:picLocks noChangeAspect="1"/>
          </p:cNvPicPr>
          <p:nvPr/>
        </p:nvPicPr>
        <p:blipFill>
          <a:blip r:embed="rId1"/>
          <a:stretch>
            <a:fillRect/>
          </a:stretch>
        </p:blipFill>
        <p:spPr>
          <a:xfrm>
            <a:off x="138646" y="1379757"/>
            <a:ext cx="6018792" cy="4973291"/>
          </a:xfrm>
          <a:prstGeom prst="rect">
            <a:avLst/>
          </a:prstGeom>
          <a:noFill/>
          <a:ln>
            <a:noFill/>
          </a:ln>
        </p:spPr>
      </p:pic>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5"/>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4.2.3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应用实例需求获取</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6319564" y="1916832"/>
            <a:ext cx="3167937" cy="3713517"/>
          </a:xfrm>
          <a:prstGeom prst="rect">
            <a:avLst/>
          </a:prstGeom>
          <a:noFill/>
        </p:spPr>
        <p:txBody>
          <a:bodyPr wrap="square">
            <a:spAutoFit/>
          </a:bodyPr>
          <a:lstStyle/>
          <a:p>
            <a:pPr>
              <a:lnSpc>
                <a:spcPct val="150000"/>
              </a:lnSpc>
            </a:pP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3</a:t>
            </a:r>
            <a:r>
              <a:rPr lang="zh-CN" altLang="en-US" sz="2000" b="1" dirty="0">
                <a:latin typeface="仿宋" panose="02010609060101010101" pitchFamily="49" charset="-122"/>
                <a:ea typeface="仿宋" panose="02010609060101010101" pitchFamily="49" charset="-122"/>
              </a:rPr>
              <a:t>）统计结果</a:t>
            </a:r>
            <a:endParaRPr lang="zh-CN" altLang="en-US" sz="2000" b="1" dirty="0">
              <a:latin typeface="仿宋" panose="02010609060101010101" pitchFamily="49" charset="-122"/>
              <a:ea typeface="仿宋" panose="02010609060101010101" pitchFamily="49" charset="-122"/>
            </a:endParaRPr>
          </a:p>
          <a:p>
            <a:pPr>
              <a:lnSpc>
                <a:spcPct val="150000"/>
              </a:lnSpc>
            </a:pPr>
            <a:r>
              <a:rPr lang="zh-CN" altLang="en-US" sz="2000" b="1" dirty="0">
                <a:latin typeface="仿宋" panose="02010609060101010101" pitchFamily="49" charset="-122"/>
                <a:ea typeface="仿宋" panose="02010609060101010101" pitchFamily="49" charset="-122"/>
              </a:rPr>
              <a:t>将所有教室里的学生进行考勤后，统计应到学生数和实到学生数，并将对接的教务系统中请假的学生作标注，最终得到本次的考勤结果，并记录在数据库中。</a:t>
            </a:r>
            <a:endParaRPr lang="zh-CN" altLang="en-US" sz="2000" b="1" dirty="0">
              <a:latin typeface="仿宋" panose="02010609060101010101" pitchFamily="49" charset="-122"/>
              <a:ea typeface="仿宋" panose="02010609060101010101" pitchFamily="49"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软件需求获取</a:t>
            </a:r>
            <a:endParaRPr kumimoji="1" lang="zh-CN" altLang="en-US" sz="3200" dirty="0">
              <a:sym typeface="+mn-ea"/>
            </a:endParaRPr>
          </a:p>
        </p:txBody>
      </p:sp>
      <p:sp>
        <p:nvSpPr>
          <p:cNvPr id="2" name="文本框 1"/>
          <p:cNvSpPr txBox="1"/>
          <p:nvPr/>
        </p:nvSpPr>
        <p:spPr>
          <a:xfrm>
            <a:off x="1062980" y="6353048"/>
            <a:ext cx="3960440" cy="306705"/>
          </a:xfrm>
          <a:prstGeom prst="rect">
            <a:avLst/>
          </a:prstGeom>
          <a:noFill/>
        </p:spPr>
        <p:txBody>
          <a:bodyPr wrap="square" rtlCol="0">
            <a:spAutoFit/>
          </a:bodyPr>
          <a:lstStyle/>
          <a:p>
            <a:pPr algn="ctr"/>
            <a:r>
              <a:rPr lang="zh-CN" altLang="en-US" dirty="0"/>
              <a:t>图</a:t>
            </a:r>
            <a:r>
              <a:rPr lang="en-US" altLang="zh-CN" dirty="0"/>
              <a:t>4-1 </a:t>
            </a:r>
            <a:r>
              <a:rPr lang="zh-CN" altLang="en-US" dirty="0"/>
              <a:t>智慧教室网络拓扑结构</a:t>
            </a:r>
            <a:endParaRPr lang="zh-CN" altLang="en-US" dirty="0"/>
          </a:p>
        </p:txBody>
      </p:sp>
      <p:pic>
        <p:nvPicPr>
          <p:cNvPr id="3" name="图片 2"/>
          <p:cNvPicPr>
            <a:picLocks noChangeAspect="1"/>
          </p:cNvPicPr>
          <p:nvPr/>
        </p:nvPicPr>
        <p:blipFill>
          <a:blip r:embed="rId1"/>
          <a:stretch>
            <a:fillRect/>
          </a:stretch>
        </p:blipFill>
        <p:spPr>
          <a:xfrm>
            <a:off x="138646" y="1379757"/>
            <a:ext cx="6018792" cy="4973291"/>
          </a:xfrm>
          <a:prstGeom prst="rect">
            <a:avLst/>
          </a:prstGeom>
          <a:noFill/>
          <a:ln>
            <a:noFill/>
          </a:ln>
        </p:spPr>
      </p:pic>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5"/>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4.2.3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应用实例需求获取</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6092937" y="980123"/>
            <a:ext cx="3745387" cy="5698932"/>
          </a:xfrm>
          <a:prstGeom prst="rect">
            <a:avLst/>
          </a:prstGeom>
          <a:noFill/>
        </p:spPr>
        <p:txBody>
          <a:bodyPr wrap="square">
            <a:spAutoFit/>
          </a:bodyPr>
          <a:lstStyle/>
          <a:p>
            <a:pPr>
              <a:lnSpc>
                <a:spcPct val="120000"/>
              </a:lnSpc>
            </a:pPr>
            <a:r>
              <a:rPr lang="zh-CN" altLang="en-US" sz="1800" b="1" dirty="0">
                <a:latin typeface="仿宋" panose="02010609060101010101" pitchFamily="49" charset="-122"/>
                <a:ea typeface="仿宋" panose="02010609060101010101" pitchFamily="49" charset="-122"/>
              </a:rPr>
              <a:t>（</a:t>
            </a:r>
            <a:r>
              <a:rPr lang="en-US" altLang="zh-CN" sz="1800" b="1" dirty="0">
                <a:latin typeface="仿宋" panose="02010609060101010101" pitchFamily="49" charset="-122"/>
                <a:ea typeface="仿宋" panose="02010609060101010101" pitchFamily="49" charset="-122"/>
              </a:rPr>
              <a:t>4</a:t>
            </a:r>
            <a:r>
              <a:rPr lang="zh-CN" altLang="en-US" sz="1800" b="1" dirty="0">
                <a:latin typeface="仿宋" panose="02010609060101010101" pitchFamily="49" charset="-122"/>
                <a:ea typeface="仿宋" panose="02010609060101010101" pitchFamily="49" charset="-122"/>
              </a:rPr>
              <a:t>）人脸考勤时的特殊情况</a:t>
            </a:r>
            <a:endParaRPr lang="zh-CN" altLang="en-US" sz="1800" b="1" dirty="0">
              <a:latin typeface="仿宋" panose="02010609060101010101" pitchFamily="49" charset="-122"/>
              <a:ea typeface="仿宋" panose="02010609060101010101" pitchFamily="49" charset="-122"/>
            </a:endParaRPr>
          </a:p>
          <a:p>
            <a:pPr>
              <a:lnSpc>
                <a:spcPct val="120000"/>
              </a:lnSpc>
            </a:pPr>
            <a:r>
              <a:rPr lang="zh-CN" altLang="en-US" sz="1800" b="1" dirty="0">
                <a:latin typeface="仿宋" panose="02010609060101010101" pitchFamily="49" charset="-122"/>
                <a:ea typeface="仿宋" panose="02010609060101010101" pitchFamily="49" charset="-122"/>
              </a:rPr>
              <a:t>①录入：由于录入时，学生可能会误操作上传其他人脸的照片，所以需要教师确认照片是学生本人无误后再交由后台处理。</a:t>
            </a:r>
            <a:endParaRPr lang="zh-CN" altLang="en-US" sz="1800" b="1" dirty="0">
              <a:latin typeface="仿宋" panose="02010609060101010101" pitchFamily="49" charset="-122"/>
              <a:ea typeface="仿宋" panose="02010609060101010101" pitchFamily="49" charset="-122"/>
            </a:endParaRPr>
          </a:p>
          <a:p>
            <a:pPr>
              <a:lnSpc>
                <a:spcPct val="120000"/>
              </a:lnSpc>
            </a:pPr>
            <a:r>
              <a:rPr lang="zh-CN" altLang="en-US" sz="1800" b="1" dirty="0">
                <a:latin typeface="仿宋" panose="02010609060101010101" pitchFamily="49" charset="-122"/>
                <a:ea typeface="仿宋" panose="02010609060101010101" pitchFamily="49" charset="-122"/>
              </a:rPr>
              <a:t>②考勤：由于考勤时，可能存在学生低着头未被摄像头采集到人脸信息，所以考勤时需要学生主动抬起头，或者在上课期间，多次补充采集人脸信息。</a:t>
            </a:r>
            <a:endParaRPr lang="zh-CN" altLang="en-US" sz="1800" b="1" dirty="0">
              <a:latin typeface="仿宋" panose="02010609060101010101" pitchFamily="49" charset="-122"/>
              <a:ea typeface="仿宋" panose="02010609060101010101" pitchFamily="49" charset="-122"/>
            </a:endParaRPr>
          </a:p>
          <a:p>
            <a:pPr>
              <a:lnSpc>
                <a:spcPct val="120000"/>
              </a:lnSpc>
            </a:pPr>
            <a:r>
              <a:rPr lang="zh-CN" altLang="en-US" sz="1800" b="1" dirty="0">
                <a:latin typeface="仿宋" panose="02010609060101010101" pitchFamily="49" charset="-122"/>
                <a:ea typeface="仿宋" panose="02010609060101010101" pitchFamily="49" charset="-122"/>
              </a:rPr>
              <a:t>③统计：可能存在学生请假，但未在教务系统上申请的情况，所以要提供可以修改考勤结果的途径，在教室内可以通过智慧教室终端查看和修改考勤情况。</a:t>
            </a:r>
            <a:endParaRPr lang="zh-CN" altLang="en-US" sz="1800" b="1" dirty="0">
              <a:latin typeface="仿宋" panose="02010609060101010101" pitchFamily="49" charset="-122"/>
              <a:ea typeface="仿宋" panose="02010609060101010101" pitchFamily="49" charset="-122"/>
            </a:endParaRPr>
          </a:p>
          <a:p>
            <a:pPr>
              <a:lnSpc>
                <a:spcPct val="120000"/>
              </a:lnSpc>
            </a:pPr>
            <a:r>
              <a:rPr lang="zh-CN" altLang="en-US" sz="1800" b="1" dirty="0">
                <a:latin typeface="仿宋" panose="02010609060101010101" pitchFamily="49" charset="-122"/>
                <a:ea typeface="仿宋" panose="02010609060101010101" pitchFamily="49" charset="-122"/>
              </a:rPr>
              <a:t>④可能还有其他的异常情况会产生，需要在多次沟通后逐步调整需求。</a:t>
            </a:r>
            <a:endParaRPr lang="zh-CN" altLang="en-US" sz="1800" b="1" dirty="0">
              <a:latin typeface="仿宋" panose="02010609060101010101" pitchFamily="49" charset="-122"/>
              <a:ea typeface="仿宋" panose="02010609060101010101" pitchFamily="49"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414908" y="1379757"/>
            <a:ext cx="8919454" cy="5141833"/>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800" b="1" kern="100" dirty="0">
                <a:effectLst/>
                <a:latin typeface="微软雅黑" panose="020B0503020204020204" pitchFamily="34" charset="-122"/>
                <a:ea typeface="微软雅黑" panose="020B0503020204020204" pitchFamily="34" charset="-122"/>
                <a:cs typeface="Times New Roman" panose="02020603050405020304" pitchFamily="18" charset="0"/>
              </a:rPr>
              <a:t>用例</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描述的是参与者所理解的系统功能，帮助人们以一种可视化的方式理解系统的功能需求，讲述了最终用户如何在一个特定环境下和系统交互。</a:t>
            </a:r>
            <a:endPar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457200">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用例图有四个部分：用例（</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Use Case</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）、参与者（</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Actor</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）、系统边界、关系。</a:t>
            </a:r>
            <a:endPar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457200">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用例</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是参与者可以感受到的系统服务或功能单元，在</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中用一个椭圆形表示。</a:t>
            </a:r>
            <a:endPar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457200">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参与者</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是与系统交互的人或物，是在将要说明的功能和行为环境内使用系统或产品的各类人员（或设备）。</a:t>
            </a:r>
            <a:endPar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457200">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系统边界</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指系统与系统之间的界限。把系统边界以外的同系统相关联的其他部分称为系统环境，在</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图中用一个矩形表示。</a:t>
            </a:r>
            <a:endPar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内容占位符 4"/>
          <p:cNvSpPr txBox="1"/>
          <p:nvPr>
            <p:custDataLst>
              <p:tags r:id="rId3"/>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4.3.1 UML</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用例和场景</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内容占位符 4"/>
          <p:cNvSpPr txBox="1"/>
          <p:nvPr>
            <p:custDataLst>
              <p:tags r:id="rId3"/>
            </p:custDataLst>
          </p:nvPr>
        </p:nvSpPr>
        <p:spPr>
          <a:xfrm>
            <a:off x="702628" y="980123"/>
            <a:ext cx="5328904" cy="864701"/>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4.3.1 UML</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用例和场景</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7"/>
          <p:cNvSpPr txBox="1">
            <a:spLocks noChangeArrowheads="1"/>
          </p:cNvSpPr>
          <p:nvPr/>
        </p:nvSpPr>
        <p:spPr bwMode="auto">
          <a:xfrm>
            <a:off x="414908" y="1447333"/>
            <a:ext cx="8919454" cy="919401"/>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）在用例图中表示的</a:t>
            </a:r>
            <a:r>
              <a:rPr lang="zh-CN" altLang="en-US"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关系</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有四种：关联、泛化、包含和扩展。</a:t>
            </a:r>
            <a:endPar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897353" y="2547470"/>
            <a:ext cx="2037835" cy="400110"/>
          </a:xfrm>
          <a:prstGeom prst="rect">
            <a:avLst/>
          </a:prstGeom>
          <a:noFill/>
        </p:spPr>
        <p:txBody>
          <a:bodyPr wrap="square">
            <a:spAutoFit/>
          </a:bodyPr>
          <a:lstStyle/>
          <a:p>
            <a:r>
              <a:rPr lang="zh-CN" altLang="en-US" sz="2000" dirty="0"/>
              <a:t>①关联关系</a:t>
            </a:r>
            <a:endParaRPr lang="zh-CN" altLang="en-US" sz="2000" dirty="0"/>
          </a:p>
        </p:txBody>
      </p:sp>
      <p:pic>
        <p:nvPicPr>
          <p:cNvPr id="13" name="图片 12"/>
          <p:cNvPicPr>
            <a:picLocks noChangeAspect="1"/>
          </p:cNvPicPr>
          <p:nvPr/>
        </p:nvPicPr>
        <p:blipFill>
          <a:blip r:embed="rId4"/>
          <a:stretch>
            <a:fillRect/>
          </a:stretch>
        </p:blipFill>
        <p:spPr>
          <a:xfrm>
            <a:off x="337818" y="3719721"/>
            <a:ext cx="2619705" cy="1027239"/>
          </a:xfrm>
          <a:prstGeom prst="rect">
            <a:avLst/>
          </a:prstGeom>
          <a:noFill/>
          <a:ln>
            <a:noFill/>
          </a:ln>
        </p:spPr>
      </p:pic>
      <p:sp>
        <p:nvSpPr>
          <p:cNvPr id="17" name="文本框 16"/>
          <p:cNvSpPr txBox="1"/>
          <p:nvPr/>
        </p:nvSpPr>
        <p:spPr>
          <a:xfrm>
            <a:off x="329500" y="5569495"/>
            <a:ext cx="2619705" cy="307777"/>
          </a:xfrm>
          <a:prstGeom prst="rect">
            <a:avLst/>
          </a:prstGeom>
          <a:noFill/>
        </p:spPr>
        <p:txBody>
          <a:bodyPr wrap="square">
            <a:spAutoFit/>
          </a:bodyPr>
          <a:lstStyle/>
          <a:p>
            <a:pPr algn="ctr"/>
            <a:r>
              <a:rPr lang="zh-CN" altLang="en-US" dirty="0"/>
              <a:t>图</a:t>
            </a:r>
            <a:r>
              <a:rPr lang="en-US" altLang="zh-CN" dirty="0"/>
              <a:t>4-2 </a:t>
            </a:r>
            <a:r>
              <a:rPr lang="zh-CN" altLang="en-US" dirty="0"/>
              <a:t>用例图中的关联关系</a:t>
            </a:r>
            <a:endParaRPr lang="zh-CN" altLang="en-US" dirty="0"/>
          </a:p>
        </p:txBody>
      </p:sp>
      <p:sp>
        <p:nvSpPr>
          <p:cNvPr id="18" name="文本框 17"/>
          <p:cNvSpPr txBox="1"/>
          <p:nvPr/>
        </p:nvSpPr>
        <p:spPr>
          <a:xfrm>
            <a:off x="5239444" y="2548214"/>
            <a:ext cx="2037835" cy="400110"/>
          </a:xfrm>
          <a:prstGeom prst="rect">
            <a:avLst/>
          </a:prstGeom>
          <a:noFill/>
        </p:spPr>
        <p:txBody>
          <a:bodyPr wrap="square">
            <a:spAutoFit/>
          </a:bodyPr>
          <a:lstStyle/>
          <a:p>
            <a:r>
              <a:rPr lang="zh-CN" altLang="en-US" sz="2000" dirty="0"/>
              <a:t>②泛化关系</a:t>
            </a:r>
            <a:endParaRPr lang="zh-CN" altLang="en-US" sz="2000" dirty="0"/>
          </a:p>
        </p:txBody>
      </p:sp>
      <p:pic>
        <p:nvPicPr>
          <p:cNvPr id="19" name="图片 18"/>
          <p:cNvPicPr>
            <a:picLocks noChangeAspect="1"/>
          </p:cNvPicPr>
          <p:nvPr/>
        </p:nvPicPr>
        <p:blipFill>
          <a:blip r:embed="rId5"/>
          <a:stretch>
            <a:fillRect/>
          </a:stretch>
        </p:blipFill>
        <p:spPr>
          <a:xfrm>
            <a:off x="3201934" y="3500229"/>
            <a:ext cx="2662795" cy="1285799"/>
          </a:xfrm>
          <a:prstGeom prst="rect">
            <a:avLst/>
          </a:prstGeom>
          <a:noFill/>
          <a:ln>
            <a:noFill/>
          </a:ln>
        </p:spPr>
      </p:pic>
      <p:sp>
        <p:nvSpPr>
          <p:cNvPr id="20" name="文本框 19"/>
          <p:cNvSpPr txBox="1"/>
          <p:nvPr/>
        </p:nvSpPr>
        <p:spPr>
          <a:xfrm>
            <a:off x="3079204" y="5569494"/>
            <a:ext cx="2619705" cy="307777"/>
          </a:xfrm>
          <a:prstGeom prst="rect">
            <a:avLst/>
          </a:prstGeom>
          <a:noFill/>
        </p:spPr>
        <p:txBody>
          <a:bodyPr wrap="square">
            <a:spAutoFit/>
          </a:bodyPr>
          <a:lstStyle/>
          <a:p>
            <a:pPr algn="ctr"/>
            <a:r>
              <a:rPr lang="zh-CN" altLang="en-US" dirty="0"/>
              <a:t>图</a:t>
            </a:r>
            <a:r>
              <a:rPr lang="en-US" altLang="zh-CN" dirty="0"/>
              <a:t>4-3 </a:t>
            </a:r>
            <a:r>
              <a:rPr lang="zh-CN" altLang="en-US" dirty="0"/>
              <a:t>父用例和子用例的关系</a:t>
            </a:r>
            <a:endParaRPr lang="zh-CN" altLang="en-US" dirty="0"/>
          </a:p>
        </p:txBody>
      </p:sp>
      <p:pic>
        <p:nvPicPr>
          <p:cNvPr id="21" name="图片 20" descr="0404 参与者之间存在的泛化关系"/>
          <p:cNvPicPr>
            <a:picLocks noChangeAspect="1"/>
          </p:cNvPicPr>
          <p:nvPr/>
        </p:nvPicPr>
        <p:blipFill>
          <a:blip r:embed="rId6"/>
          <a:stretch>
            <a:fillRect/>
          </a:stretch>
        </p:blipFill>
        <p:spPr>
          <a:xfrm>
            <a:off x="5698909" y="2537183"/>
            <a:ext cx="4095393" cy="2920060"/>
          </a:xfrm>
          <a:prstGeom prst="rect">
            <a:avLst/>
          </a:prstGeom>
        </p:spPr>
      </p:pic>
      <p:sp>
        <p:nvSpPr>
          <p:cNvPr id="22" name="文本框 21"/>
          <p:cNvSpPr txBox="1"/>
          <p:nvPr/>
        </p:nvSpPr>
        <p:spPr>
          <a:xfrm>
            <a:off x="6391572" y="5569494"/>
            <a:ext cx="2808312" cy="307777"/>
          </a:xfrm>
          <a:prstGeom prst="rect">
            <a:avLst/>
          </a:prstGeom>
          <a:noFill/>
        </p:spPr>
        <p:txBody>
          <a:bodyPr wrap="square">
            <a:spAutoFit/>
          </a:bodyPr>
          <a:lstStyle/>
          <a:p>
            <a:pPr algn="ctr"/>
            <a:r>
              <a:rPr lang="zh-CN" altLang="en-US" dirty="0"/>
              <a:t>图</a:t>
            </a:r>
            <a:r>
              <a:rPr lang="en-US" altLang="zh-CN" dirty="0"/>
              <a:t>4-4 </a:t>
            </a:r>
            <a:r>
              <a:rPr lang="zh-CN" altLang="en-US" dirty="0"/>
              <a:t>参与者之间存在泛化关系</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内容占位符 4"/>
          <p:cNvSpPr txBox="1"/>
          <p:nvPr>
            <p:custDataLst>
              <p:tags r:id="rId3"/>
            </p:custDataLst>
          </p:nvPr>
        </p:nvSpPr>
        <p:spPr>
          <a:xfrm>
            <a:off x="702628" y="980123"/>
            <a:ext cx="5328904" cy="864701"/>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4.3.1 UML</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用例和场景</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7"/>
          <p:cNvSpPr txBox="1">
            <a:spLocks noChangeArrowheads="1"/>
          </p:cNvSpPr>
          <p:nvPr/>
        </p:nvSpPr>
        <p:spPr bwMode="auto">
          <a:xfrm>
            <a:off x="414908" y="1447333"/>
            <a:ext cx="8919454" cy="919401"/>
          </a:xfrm>
          <a:prstGeom prst="round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）在用例图中表示的</a:t>
            </a:r>
            <a:r>
              <a:rPr lang="zh-CN" altLang="en-US"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关系</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有四种：关联、泛化、包含和扩展。</a:t>
            </a:r>
            <a:endPar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1401409" y="2547470"/>
            <a:ext cx="2037835" cy="400110"/>
          </a:xfrm>
          <a:prstGeom prst="rect">
            <a:avLst/>
          </a:prstGeom>
          <a:noFill/>
        </p:spPr>
        <p:txBody>
          <a:bodyPr wrap="square">
            <a:spAutoFit/>
          </a:bodyPr>
          <a:lstStyle/>
          <a:p>
            <a:r>
              <a:rPr lang="zh-CN" altLang="en-US" sz="2000" dirty="0"/>
              <a:t>③包含关系</a:t>
            </a:r>
            <a:endParaRPr lang="zh-CN" altLang="en-US" sz="2000" dirty="0"/>
          </a:p>
        </p:txBody>
      </p:sp>
      <p:sp>
        <p:nvSpPr>
          <p:cNvPr id="17" name="文本框 16"/>
          <p:cNvSpPr txBox="1"/>
          <p:nvPr/>
        </p:nvSpPr>
        <p:spPr>
          <a:xfrm>
            <a:off x="846956" y="5569495"/>
            <a:ext cx="2808312" cy="307777"/>
          </a:xfrm>
          <a:prstGeom prst="rect">
            <a:avLst/>
          </a:prstGeom>
          <a:noFill/>
        </p:spPr>
        <p:txBody>
          <a:bodyPr wrap="square">
            <a:spAutoFit/>
          </a:bodyPr>
          <a:lstStyle/>
          <a:p>
            <a:pPr algn="ctr"/>
            <a:r>
              <a:rPr lang="zh-CN" altLang="en-US" dirty="0"/>
              <a:t>图</a:t>
            </a:r>
            <a:r>
              <a:rPr lang="en-US" altLang="zh-CN" dirty="0"/>
              <a:t>4-5 </a:t>
            </a:r>
            <a:r>
              <a:rPr lang="zh-CN" altLang="en-US" dirty="0"/>
              <a:t>用例之间包含关系示意图</a:t>
            </a:r>
            <a:endParaRPr lang="zh-CN" altLang="en-US" dirty="0"/>
          </a:p>
        </p:txBody>
      </p:sp>
      <p:sp>
        <p:nvSpPr>
          <p:cNvPr id="18" name="文本框 17"/>
          <p:cNvSpPr txBox="1"/>
          <p:nvPr/>
        </p:nvSpPr>
        <p:spPr>
          <a:xfrm>
            <a:off x="6391572" y="2530754"/>
            <a:ext cx="2037835" cy="400110"/>
          </a:xfrm>
          <a:prstGeom prst="rect">
            <a:avLst/>
          </a:prstGeom>
          <a:noFill/>
        </p:spPr>
        <p:txBody>
          <a:bodyPr wrap="square">
            <a:spAutoFit/>
          </a:bodyPr>
          <a:lstStyle/>
          <a:p>
            <a:r>
              <a:rPr lang="zh-CN" altLang="en-US" sz="2000" dirty="0"/>
              <a:t>④扩展关系</a:t>
            </a:r>
            <a:endParaRPr lang="zh-CN" altLang="en-US" sz="2000" dirty="0"/>
          </a:p>
        </p:txBody>
      </p:sp>
      <p:sp>
        <p:nvSpPr>
          <p:cNvPr id="22" name="文本框 21"/>
          <p:cNvSpPr txBox="1"/>
          <p:nvPr/>
        </p:nvSpPr>
        <p:spPr>
          <a:xfrm>
            <a:off x="5743500" y="5569494"/>
            <a:ext cx="2808312" cy="307777"/>
          </a:xfrm>
          <a:prstGeom prst="rect">
            <a:avLst/>
          </a:prstGeom>
          <a:noFill/>
        </p:spPr>
        <p:txBody>
          <a:bodyPr wrap="square">
            <a:spAutoFit/>
          </a:bodyPr>
          <a:lstStyle/>
          <a:p>
            <a:pPr algn="ctr"/>
            <a:r>
              <a:rPr lang="zh-CN" altLang="en-US" dirty="0"/>
              <a:t>图</a:t>
            </a:r>
            <a:r>
              <a:rPr lang="en-US" altLang="zh-CN" dirty="0"/>
              <a:t>4-6 </a:t>
            </a:r>
            <a:r>
              <a:rPr lang="zh-CN" altLang="en-US" dirty="0"/>
              <a:t>用例之间扩展关系</a:t>
            </a:r>
            <a:endParaRPr lang="zh-CN" altLang="en-US" dirty="0"/>
          </a:p>
        </p:txBody>
      </p:sp>
      <p:pic>
        <p:nvPicPr>
          <p:cNvPr id="2" name="图片 1"/>
          <p:cNvPicPr>
            <a:picLocks noChangeAspect="1"/>
          </p:cNvPicPr>
          <p:nvPr/>
        </p:nvPicPr>
        <p:blipFill>
          <a:blip r:embed="rId4"/>
          <a:stretch>
            <a:fillRect/>
          </a:stretch>
        </p:blipFill>
        <p:spPr>
          <a:xfrm>
            <a:off x="360163" y="3372660"/>
            <a:ext cx="4300136" cy="1445694"/>
          </a:xfrm>
          <a:prstGeom prst="rect">
            <a:avLst/>
          </a:prstGeom>
          <a:noFill/>
          <a:ln>
            <a:noFill/>
          </a:ln>
        </p:spPr>
      </p:pic>
      <p:pic>
        <p:nvPicPr>
          <p:cNvPr id="3" name="图片 2"/>
          <p:cNvPicPr>
            <a:picLocks noChangeAspect="1"/>
          </p:cNvPicPr>
          <p:nvPr/>
        </p:nvPicPr>
        <p:blipFill>
          <a:blip r:embed="rId5"/>
          <a:stretch>
            <a:fillRect/>
          </a:stretch>
        </p:blipFill>
        <p:spPr>
          <a:xfrm>
            <a:off x="4874635" y="3480356"/>
            <a:ext cx="4597682" cy="1246754"/>
          </a:xfrm>
          <a:prstGeom prst="rect">
            <a:avLst/>
          </a:prstGeom>
          <a:noFill/>
          <a:ln>
            <a:noFill/>
          </a:ln>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514" y="29092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4" name="TextBox 7"/>
          <p:cNvSpPr txBox="1">
            <a:spLocks noChangeArrowheads="1"/>
          </p:cNvSpPr>
          <p:nvPr/>
        </p:nvSpPr>
        <p:spPr bwMode="auto">
          <a:xfrm>
            <a:off x="275026" y="1628800"/>
            <a:ext cx="9506282" cy="4485271"/>
          </a:xfrm>
          <a:prstGeom prst="roundRect">
            <a:avLst/>
          </a:prstGeom>
          <a:ln>
            <a:solidFill>
              <a:schemeClr val="bg2"/>
            </a:solidFill>
            <a:prstDash val="sysDot"/>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nSpc>
                <a:spcPct val="150000"/>
              </a:lnSpc>
              <a:defRPr/>
            </a:pPr>
            <a:r>
              <a:rPr lang="zh-CN" altLang="en-US" sz="3600" b="1" dirty="0">
                <a:latin typeface="仿宋" panose="02010609060101010101" pitchFamily="49" charset="-122"/>
                <a:ea typeface="仿宋" panose="02010609060101010101" pitchFamily="49" charset="-122"/>
              </a:rPr>
              <a:t>场景</a:t>
            </a:r>
            <a:r>
              <a:rPr lang="zh-CN" altLang="en-US" sz="2800" dirty="0">
                <a:latin typeface="仿宋" panose="02010609060101010101" pitchFamily="49" charset="-122"/>
                <a:ea typeface="仿宋" panose="02010609060101010101" pitchFamily="49" charset="-122"/>
              </a:rPr>
              <a:t>是“一种人们将做什么的陈述性描述，以及人们试图利用计算机系统和应用程序经验的陈述性描述”。场景的重点放在特定实例和具体事件上。用例和场景之间的区别在于用例提供了整个功能的一般描述，而场景是用例的一个特定实例，就如对象是类的一个实例。通过建立特定场景可以进一步提取需求。</a:t>
            </a:r>
            <a:endParaRPr lang="zh-CN" altLang="en-US" sz="2800" dirty="0">
              <a:latin typeface="仿宋" panose="02010609060101010101" pitchFamily="49" charset="-122"/>
              <a:ea typeface="仿宋" panose="02010609060101010101" pitchFamily="49" charset="-122"/>
            </a:endParaRPr>
          </a:p>
        </p:txBody>
      </p:sp>
      <p:sp>
        <p:nvSpPr>
          <p:cNvPr id="15" name="内容占位符 4"/>
          <p:cNvSpPr txBox="1"/>
          <p:nvPr>
            <p:custDataLst>
              <p:tags r:id="rId3"/>
            </p:custDataLst>
          </p:nvPr>
        </p:nvSpPr>
        <p:spPr>
          <a:xfrm>
            <a:off x="702628" y="980123"/>
            <a:ext cx="5328904" cy="864701"/>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4.3.1 UML</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用例和场景</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4"/>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应用实例业务模型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圆角矩形 7"/>
          <p:cNvSpPr/>
          <p:nvPr/>
        </p:nvSpPr>
        <p:spPr>
          <a:xfrm>
            <a:off x="393245" y="3139910"/>
            <a:ext cx="9116333" cy="273796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endParaRPr lang="zh-CN" altLang="en-US" sz="2400" dirty="0">
              <a:solidFill>
                <a:schemeClr val="tx1"/>
              </a:solidFill>
              <a:latin typeface="黑体" panose="02010600030101010101" pitchFamily="49" charset="-122"/>
              <a:ea typeface="黑体" panose="02010600030101010101" pitchFamily="49" charset="-122"/>
            </a:endParaRPr>
          </a:p>
        </p:txBody>
      </p:sp>
      <p:sp>
        <p:nvSpPr>
          <p:cNvPr id="11" name="TextBox 7"/>
          <p:cNvSpPr txBox="1">
            <a:spLocks noChangeArrowheads="1"/>
          </p:cNvSpPr>
          <p:nvPr/>
        </p:nvSpPr>
        <p:spPr bwMode="auto">
          <a:xfrm>
            <a:off x="774948" y="2022799"/>
            <a:ext cx="8496300" cy="2812401"/>
          </a:xfrm>
          <a:prstGeom prst="round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nSpc>
                <a:spcPct val="200000"/>
              </a:lnSpc>
              <a:defRPr/>
            </a:pPr>
            <a:r>
              <a:rPr lang="zh-CN" altLang="en-US" sz="2800" b="1" kern="100" dirty="0">
                <a:effectLst/>
                <a:latin typeface="微软雅黑" panose="020B0503020204020204" pitchFamily="34" charset="-122"/>
                <a:ea typeface="微软雅黑" panose="020B0503020204020204" pitchFamily="34" charset="-122"/>
                <a:cs typeface="Times New Roman" panose="02020603050405020304" pitchFamily="18" charset="0"/>
              </a:rPr>
              <a:t>业务模型</a:t>
            </a:r>
            <a:r>
              <a:rPr lang="zh-CN" altLang="en-US" sz="2800" kern="100" dirty="0">
                <a:effectLst/>
                <a:latin typeface="Times New Roman" panose="02020603050405020304" pitchFamily="18" charset="0"/>
                <a:ea typeface="仿宋" panose="02010609060101010101" pitchFamily="49" charset="-122"/>
                <a:cs typeface="Times New Roman" panose="02020603050405020304" pitchFamily="18" charset="0"/>
              </a:rPr>
              <a:t>是对商业过程的描述，可以通过访谈，结合调查问卷、检查业务上使用的各种表格以及对用户直接观察等方法来获取业务模型信息。</a:t>
            </a:r>
            <a:endParaRPr lang="zh-CN" altLang="en-US" sz="28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13"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4"/>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应用实例业务模型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圆角矩形 7"/>
          <p:cNvSpPr/>
          <p:nvPr/>
        </p:nvSpPr>
        <p:spPr>
          <a:xfrm>
            <a:off x="393245" y="3139910"/>
            <a:ext cx="9116333" cy="273796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endParaRPr lang="zh-CN" altLang="en-US" sz="2400" dirty="0">
              <a:solidFill>
                <a:schemeClr val="tx1"/>
              </a:solidFill>
              <a:latin typeface="黑体" panose="02010600030101010101" pitchFamily="49" charset="-122"/>
              <a:ea typeface="黑体" panose="02010600030101010101" pitchFamily="49" charset="-122"/>
            </a:endParaRPr>
          </a:p>
        </p:txBody>
      </p:sp>
      <p:sp>
        <p:nvSpPr>
          <p:cNvPr id="2" name="圆角矩形 7"/>
          <p:cNvSpPr/>
          <p:nvPr/>
        </p:nvSpPr>
        <p:spPr>
          <a:xfrm>
            <a:off x="467912" y="1700808"/>
            <a:ext cx="8878648" cy="441110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r>
              <a:rPr lang="zh-CN" altLang="en-US" sz="2000" dirty="0">
                <a:solidFill>
                  <a:schemeClr val="tx1"/>
                </a:solidFill>
                <a:latin typeface="黑体" panose="02010600030101010101" pitchFamily="49" charset="-122"/>
                <a:ea typeface="黑体" panose="02010600030101010101" pitchFamily="49" charset="-122"/>
              </a:rPr>
              <a:t>（</a:t>
            </a:r>
            <a:r>
              <a:rPr lang="en-US" altLang="zh-CN" sz="2000" dirty="0">
                <a:solidFill>
                  <a:schemeClr val="tx1"/>
                </a:solidFill>
                <a:latin typeface="黑体" panose="02010600030101010101" pitchFamily="49" charset="-122"/>
                <a:ea typeface="黑体" panose="02010600030101010101" pitchFamily="49" charset="-122"/>
              </a:rPr>
              <a:t>1</a:t>
            </a:r>
            <a:r>
              <a:rPr lang="zh-CN" altLang="en-US" sz="2000" dirty="0">
                <a:solidFill>
                  <a:schemeClr val="tx1"/>
                </a:solidFill>
                <a:latin typeface="黑体" panose="02010600030101010101" pitchFamily="49" charset="-122"/>
                <a:ea typeface="黑体" panose="02010600030101010101" pitchFamily="49" charset="-122"/>
              </a:rPr>
              <a:t>）初始系统用例</a:t>
            </a:r>
            <a:endParaRPr lang="en-US" altLang="zh-CN" sz="2000" dirty="0">
              <a:solidFill>
                <a:schemeClr val="tx1"/>
              </a:solidFill>
              <a:latin typeface="黑体" panose="02010600030101010101" pitchFamily="49" charset="-122"/>
              <a:ea typeface="黑体" panose="02010600030101010101" pitchFamily="49" charset="-122"/>
            </a:endParaRPr>
          </a:p>
          <a:p>
            <a:pPr indent="457200" eaLnBrk="1" hangingPunct="1">
              <a:lnSpc>
                <a:spcPct val="150000"/>
              </a:lnSpc>
              <a:defRPr/>
            </a:pPr>
            <a:r>
              <a:rPr lang="zh-CN" altLang="en-US" sz="2000" dirty="0">
                <a:solidFill>
                  <a:schemeClr val="tx1"/>
                </a:solidFill>
                <a:latin typeface="黑体" panose="02010600030101010101" pitchFamily="49" charset="-122"/>
                <a:ea typeface="黑体" panose="02010600030101010101" pitchFamily="49" charset="-122"/>
              </a:rPr>
              <a:t>智慧教室的人脸考勤业务模型，其业务过程可简单概述为：学生在智慧教室后端上传学生人脸照片，并由教师审核通过后存入人脸数据库。上课时，教师通过智慧教室终端发送考勤指令，教室摄像头采集学生人脸信息，交由后台处理并将识别结果和人脸信息库中的信息进行匹配比对，若存在相似度大于阈值的人脸信息，则考勤成功；反之则考勤失败，先计成缺课处理。将所有教室里的学生进行考勤后，统计应到学生数和实到学生数，去掉对接的教务系统中请假的学生，最终生成本次的考勤结果，并记录在数据库中。</a:t>
            </a:r>
            <a:endParaRPr lang="zh-CN" altLang="en-US" sz="2000" dirty="0">
              <a:solidFill>
                <a:schemeClr val="tx1"/>
              </a:solidFill>
              <a:latin typeface="黑体" panose="02010600030101010101" pitchFamily="49" charset="-122"/>
              <a:ea typeface="黑体" panose="02010600030101010101" pitchFamily="49" charset="-122"/>
            </a:endParaRPr>
          </a:p>
        </p:txBody>
      </p:sp>
      <p:sp>
        <p:nvSpPr>
          <p:cNvPr id="13"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14"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4"/>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应用实例业务模型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306817" y="2273390"/>
            <a:ext cx="4476061" cy="3096344"/>
          </a:xfrm>
          <a:prstGeom prst="rect">
            <a:avLst/>
          </a:prstGeom>
          <a:noFill/>
          <a:ln>
            <a:noFill/>
          </a:ln>
        </p:spPr>
      </p:pic>
      <p:sp>
        <p:nvSpPr>
          <p:cNvPr id="14" name="文本框 13"/>
          <p:cNvSpPr txBox="1"/>
          <p:nvPr/>
        </p:nvSpPr>
        <p:spPr>
          <a:xfrm>
            <a:off x="205312" y="5661248"/>
            <a:ext cx="4386060" cy="307777"/>
          </a:xfrm>
          <a:prstGeom prst="rect">
            <a:avLst/>
          </a:prstGeom>
          <a:noFill/>
        </p:spPr>
        <p:txBody>
          <a:bodyPr wrap="square">
            <a:spAutoFit/>
          </a:bodyPr>
          <a:lstStyle/>
          <a:p>
            <a:pPr algn="ctr"/>
            <a:r>
              <a:rPr lang="zh-CN" altLang="en-US" dirty="0"/>
              <a:t>图</a:t>
            </a:r>
            <a:r>
              <a:rPr lang="en-US" altLang="zh-CN" dirty="0"/>
              <a:t>4-7 </a:t>
            </a:r>
            <a:r>
              <a:rPr lang="zh-CN" altLang="en-US" dirty="0"/>
              <a:t>系统初始用例图</a:t>
            </a:r>
            <a:endParaRPr lang="zh-CN" altLang="en-US" dirty="0"/>
          </a:p>
        </p:txBody>
      </p:sp>
      <p:sp>
        <p:nvSpPr>
          <p:cNvPr id="18" name="文本框 17"/>
          <p:cNvSpPr txBox="1"/>
          <p:nvPr/>
        </p:nvSpPr>
        <p:spPr>
          <a:xfrm>
            <a:off x="4591372" y="1473448"/>
            <a:ext cx="4951444" cy="584775"/>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初始需求时，对一些具体的业务流程还不清楚，在用例描述中可以不记录详细的操作步骤。</a:t>
            </a:r>
            <a:endParaRPr lang="zh-CN" altLang="en-US" sz="1600" dirty="0">
              <a:latin typeface="仿宋" panose="02010609060101010101" pitchFamily="49" charset="-122"/>
              <a:ea typeface="仿宋" panose="02010609060101010101" pitchFamily="49" charset="-122"/>
            </a:endParaRPr>
          </a:p>
        </p:txBody>
      </p:sp>
      <p:sp>
        <p:nvSpPr>
          <p:cNvPr id="23" name="文本框 22"/>
          <p:cNvSpPr txBox="1"/>
          <p:nvPr/>
        </p:nvSpPr>
        <p:spPr>
          <a:xfrm>
            <a:off x="4896140" y="2798098"/>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4-2 </a:t>
            </a:r>
            <a:r>
              <a:rPr lang="zh-CN" altLang="en-US" sz="1800" b="1" dirty="0">
                <a:latin typeface="Times New Roman" panose="02020603050405020304" pitchFamily="18" charset="0"/>
                <a:ea typeface="仿宋" panose="02010609060101010101" pitchFamily="49" charset="-122"/>
              </a:rPr>
              <a:t>课堂管理用例描述</a:t>
            </a:r>
            <a:endParaRPr lang="zh-CN" altLang="en-US" sz="1800" b="1" dirty="0">
              <a:latin typeface="Times New Roman" panose="02020603050405020304" pitchFamily="18" charset="0"/>
              <a:ea typeface="仿宋" panose="02010609060101010101" pitchFamily="49" charset="-122"/>
            </a:endParaRPr>
          </a:p>
        </p:txBody>
      </p:sp>
      <p:graphicFrame>
        <p:nvGraphicFramePr>
          <p:cNvPr id="27" name="表格 26"/>
          <p:cNvGraphicFramePr>
            <a:graphicFrameLocks noGrp="1"/>
          </p:cNvGraphicFramePr>
          <p:nvPr/>
        </p:nvGraphicFramePr>
        <p:xfrm>
          <a:off x="5183402" y="3281503"/>
          <a:ext cx="4073950" cy="2088231"/>
        </p:xfrm>
        <a:graphic>
          <a:graphicData uri="http://schemas.openxmlformats.org/drawingml/2006/table">
            <a:tbl>
              <a:tblPr firstRow="1" firstCol="1" bandRow="1">
                <a:tableStyleId>{5C22544A-7EE6-4342-B048-85BDC9FD1C3A}</a:tableStyleId>
              </a:tblPr>
              <a:tblGrid>
                <a:gridCol w="704114"/>
                <a:gridCol w="3369836"/>
              </a:tblGrid>
              <a:tr h="696077">
                <a:tc>
                  <a:txBody>
                    <a:bodyPr/>
                    <a:lstStyle/>
                    <a:p>
                      <a:pPr algn="ctr">
                        <a:lnSpc>
                          <a:spcPct val="115000"/>
                        </a:lnSpc>
                      </a:pPr>
                      <a:r>
                        <a:rPr lang="zh-CN" sz="1100" kern="100">
                          <a:effectLst/>
                        </a:rPr>
                        <a:t>用例名称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a:effectLst/>
                        </a:rPr>
                        <a:t>课堂管理</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96077">
                <a:tc>
                  <a:txBody>
                    <a:bodyPr/>
                    <a:lstStyle/>
                    <a:p>
                      <a:pPr algn="ctr">
                        <a:lnSpc>
                          <a:spcPct val="115000"/>
                        </a:lnSpc>
                      </a:pPr>
                      <a:r>
                        <a:rPr lang="zh-CN" sz="1100" kern="100">
                          <a:effectLst/>
                        </a:rPr>
                        <a:t>用例描述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对智慧教室上课时系统进行操作与管理</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96077">
                <a:tc>
                  <a:txBody>
                    <a:bodyPr/>
                    <a:lstStyle/>
                    <a:p>
                      <a:pPr algn="ctr">
                        <a:lnSpc>
                          <a:spcPct val="115000"/>
                        </a:lnSpc>
                      </a:pPr>
                      <a:r>
                        <a:rPr lang="zh-CN" sz="1100" kern="100">
                          <a:effectLst/>
                        </a:rPr>
                        <a:t>参与者</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教师与学生</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
        <p:nvSpPr>
          <p:cNvPr id="29"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0"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2" name="文本框 1"/>
          <p:cNvSpPr txBox="1"/>
          <p:nvPr/>
        </p:nvSpPr>
        <p:spPr>
          <a:xfrm>
            <a:off x="956310" y="1887855"/>
            <a:ext cx="2939415" cy="3710940"/>
          </a:xfrm>
          <a:prstGeom prst="rect">
            <a:avLst/>
          </a:prstGeom>
          <a:noFill/>
        </p:spPr>
        <p:txBody>
          <a:bodyPr wrap="square" rtlCol="0">
            <a:noAutofit/>
          </a:bodyPr>
          <a:p>
            <a:endParaRPr lang="zh-CN" altLang="en-US"/>
          </a:p>
        </p:txBody>
      </p:sp>
      <p:sp>
        <p:nvSpPr>
          <p:cNvPr id="10" name="矩形 9"/>
          <p:cNvSpPr/>
          <p:nvPr/>
        </p:nvSpPr>
        <p:spPr>
          <a:xfrm>
            <a:off x="1278890" y="1988820"/>
            <a:ext cx="2376170" cy="3599815"/>
          </a:xfrm>
          <a:prstGeom prst="rect">
            <a:avLst/>
          </a:prstGeom>
          <a:noFill/>
          <a:ln w="12700" cmpd="sng">
            <a:solidFill>
              <a:schemeClr val="accent1">
                <a:shade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4"/>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应用实例业务模型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306817" y="2273390"/>
            <a:ext cx="4476061" cy="3096344"/>
          </a:xfrm>
          <a:prstGeom prst="rect">
            <a:avLst/>
          </a:prstGeom>
          <a:noFill/>
          <a:ln>
            <a:noFill/>
          </a:ln>
        </p:spPr>
      </p:pic>
      <p:sp>
        <p:nvSpPr>
          <p:cNvPr id="14" name="文本框 13"/>
          <p:cNvSpPr txBox="1"/>
          <p:nvPr/>
        </p:nvSpPr>
        <p:spPr>
          <a:xfrm>
            <a:off x="205312" y="5661248"/>
            <a:ext cx="4386060" cy="307777"/>
          </a:xfrm>
          <a:prstGeom prst="rect">
            <a:avLst/>
          </a:prstGeom>
          <a:noFill/>
        </p:spPr>
        <p:txBody>
          <a:bodyPr wrap="square">
            <a:spAutoFit/>
          </a:bodyPr>
          <a:lstStyle/>
          <a:p>
            <a:pPr algn="ctr"/>
            <a:r>
              <a:rPr lang="zh-CN" altLang="en-US" dirty="0"/>
              <a:t>图</a:t>
            </a:r>
            <a:r>
              <a:rPr lang="en-US" altLang="zh-CN" dirty="0"/>
              <a:t>4-7 </a:t>
            </a:r>
            <a:r>
              <a:rPr lang="zh-CN" altLang="en-US" dirty="0"/>
              <a:t>系统初始用例图</a:t>
            </a:r>
            <a:endParaRPr lang="zh-CN" altLang="en-US" dirty="0"/>
          </a:p>
        </p:txBody>
      </p:sp>
      <p:sp>
        <p:nvSpPr>
          <p:cNvPr id="18" name="文本框 17"/>
          <p:cNvSpPr txBox="1"/>
          <p:nvPr/>
        </p:nvSpPr>
        <p:spPr>
          <a:xfrm>
            <a:off x="4591372" y="1473448"/>
            <a:ext cx="4951444" cy="584775"/>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初始需求时，对一些具体的业务流程还不清楚，在用例描述中可以不记录详细的操作步骤。</a:t>
            </a:r>
            <a:endParaRPr lang="zh-CN" altLang="en-US" sz="1600" dirty="0">
              <a:latin typeface="仿宋" panose="02010609060101010101" pitchFamily="49" charset="-122"/>
              <a:ea typeface="仿宋" panose="02010609060101010101" pitchFamily="49" charset="-122"/>
            </a:endParaRPr>
          </a:p>
        </p:txBody>
      </p:sp>
      <p:sp>
        <p:nvSpPr>
          <p:cNvPr id="23" name="文本框 22"/>
          <p:cNvSpPr txBox="1"/>
          <p:nvPr/>
        </p:nvSpPr>
        <p:spPr>
          <a:xfrm>
            <a:off x="4896140" y="2798098"/>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4-3 </a:t>
            </a:r>
            <a:r>
              <a:rPr lang="zh-CN" altLang="en-US" sz="1800" b="1" dirty="0">
                <a:latin typeface="Times New Roman" panose="02020603050405020304" pitchFamily="18" charset="0"/>
                <a:ea typeface="仿宋" panose="02010609060101010101" pitchFamily="49" charset="-122"/>
              </a:rPr>
              <a:t>课程管理用例描述</a:t>
            </a:r>
            <a:endParaRPr lang="zh-CN" altLang="en-US" sz="1800" b="1" dirty="0">
              <a:latin typeface="Times New Roman" panose="02020603050405020304" pitchFamily="18" charset="0"/>
              <a:ea typeface="仿宋" panose="02010609060101010101" pitchFamily="49" charset="-122"/>
            </a:endParaRPr>
          </a:p>
        </p:txBody>
      </p:sp>
      <p:graphicFrame>
        <p:nvGraphicFramePr>
          <p:cNvPr id="2" name="表格 1"/>
          <p:cNvGraphicFramePr>
            <a:graphicFrameLocks noGrp="1"/>
          </p:cNvGraphicFramePr>
          <p:nvPr/>
        </p:nvGraphicFramePr>
        <p:xfrm>
          <a:off x="5119948" y="3299802"/>
          <a:ext cx="4151944" cy="2145422"/>
        </p:xfrm>
        <a:graphic>
          <a:graphicData uri="http://schemas.openxmlformats.org/drawingml/2006/table">
            <a:tbl>
              <a:tblPr firstRow="1" firstCol="1" bandRow="1">
                <a:tableStyleId>{5C22544A-7EE6-4342-B048-85BDC9FD1C3A}</a:tableStyleId>
              </a:tblPr>
              <a:tblGrid>
                <a:gridCol w="756710"/>
                <a:gridCol w="3395234"/>
              </a:tblGrid>
              <a:tr h="610152">
                <a:tc>
                  <a:txBody>
                    <a:bodyPr/>
                    <a:lstStyle/>
                    <a:p>
                      <a:pPr algn="ctr">
                        <a:lnSpc>
                          <a:spcPct val="115000"/>
                        </a:lnSpc>
                      </a:pPr>
                      <a:r>
                        <a:rPr lang="zh-CN" sz="1100" kern="100" dirty="0">
                          <a:effectLst/>
                        </a:rPr>
                        <a:t>用例名称</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课程管理</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925118">
                <a:tc>
                  <a:txBody>
                    <a:bodyPr/>
                    <a:lstStyle/>
                    <a:p>
                      <a:pPr algn="ctr">
                        <a:lnSpc>
                          <a:spcPct val="115000"/>
                        </a:lnSpc>
                      </a:pPr>
                      <a:r>
                        <a:rPr lang="zh-CN" sz="1100" kern="100">
                          <a:effectLst/>
                        </a:rPr>
                        <a:t>用例描述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对课程信息进行管理，如添加、修改、删除课程信息、课程信息发布、教学班维护等操作</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10152">
                <a:tc>
                  <a:txBody>
                    <a:bodyPr/>
                    <a:lstStyle/>
                    <a:p>
                      <a:pPr algn="ctr">
                        <a:lnSpc>
                          <a:spcPct val="115000"/>
                        </a:lnSpc>
                      </a:pPr>
                      <a:r>
                        <a:rPr lang="zh-CN" sz="1100" kern="100">
                          <a:effectLst/>
                        </a:rPr>
                        <a:t>参与者</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教师</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
        <p:nvSpPr>
          <p:cNvPr id="10"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11"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2" name="矩形 11"/>
          <p:cNvSpPr/>
          <p:nvPr>
            <p:custDataLst>
              <p:tags r:id="rId6"/>
            </p:custDataLst>
          </p:nvPr>
        </p:nvSpPr>
        <p:spPr>
          <a:xfrm>
            <a:off x="1278890" y="1988820"/>
            <a:ext cx="2376170" cy="3599815"/>
          </a:xfrm>
          <a:prstGeom prst="rect">
            <a:avLst/>
          </a:prstGeom>
          <a:noFill/>
          <a:ln w="12700" cmpd="sng">
            <a:solidFill>
              <a:schemeClr val="accent1">
                <a:shade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1013948" y="1402122"/>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1127442" y="1489251"/>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1898682" y="2068654"/>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1968325" y="1473029"/>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3380740" y="1400175"/>
            <a:ext cx="76200" cy="467868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2" name="组合 1"/>
          <p:cNvGrpSpPr/>
          <p:nvPr/>
        </p:nvGrpSpPr>
        <p:grpSpPr>
          <a:xfrm>
            <a:off x="3603749" y="1779097"/>
            <a:ext cx="4996979" cy="579429"/>
            <a:chOff x="3347864" y="1419062"/>
            <a:chExt cx="4605506" cy="534591"/>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37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需求工程</a:t>
              </a:r>
              <a:endParaRPr lang="zh-CN" altLang="en-US" sz="2165" b="1" spc="300" dirty="0">
                <a:latin typeface="微软雅黑" panose="020B0503020204020204" pitchFamily="34" charset="-122"/>
                <a:ea typeface="微软雅黑" panose="020B0503020204020204" pitchFamily="34" charset="-122"/>
              </a:endParaRPr>
            </a:p>
          </p:txBody>
        </p:sp>
        <p:sp>
          <p:nvSpPr>
            <p:cNvPr id="64" name="TextBox 83"/>
            <p:cNvSpPr txBox="1">
              <a:spLocks noChangeArrowheads="1"/>
            </p:cNvSpPr>
            <p:nvPr/>
          </p:nvSpPr>
          <p:spPr bwMode="auto">
            <a:xfrm>
              <a:off x="3577566" y="1432159"/>
              <a:ext cx="351590" cy="48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1</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625974" y="2753257"/>
            <a:ext cx="4996979" cy="583562"/>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9" name="TextBox 84"/>
            <p:cNvSpPr txBox="1">
              <a:spLocks noChangeArrowheads="1"/>
            </p:cNvSpPr>
            <p:nvPr/>
          </p:nvSpPr>
          <p:spPr bwMode="auto">
            <a:xfrm>
              <a:off x="4070291" y="2411745"/>
              <a:ext cx="3751144" cy="37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软件需求获取</a:t>
              </a:r>
              <a:endParaRPr lang="zh-CN" altLang="en-US" sz="2165" b="1" spc="300" dirty="0">
                <a:latin typeface="微软雅黑" panose="020B0503020204020204" pitchFamily="34" charset="-122"/>
                <a:ea typeface="微软雅黑" panose="020B0503020204020204" pitchFamily="34" charset="-122"/>
              </a:endParaRPr>
            </a:p>
          </p:txBody>
        </p:sp>
        <p:sp>
          <p:nvSpPr>
            <p:cNvPr id="32"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2</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655184" y="3756844"/>
            <a:ext cx="4996979" cy="583562"/>
            <a:chOff x="3347864" y="2279586"/>
            <a:chExt cx="4605506" cy="538163"/>
          </a:xfrm>
        </p:grpSpPr>
        <p:sp>
          <p:nvSpPr>
            <p:cNvPr id="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9" name="TextBox 84"/>
            <p:cNvSpPr txBox="1">
              <a:spLocks noChangeArrowheads="1"/>
            </p:cNvSpPr>
            <p:nvPr/>
          </p:nvSpPr>
          <p:spPr bwMode="auto">
            <a:xfrm>
              <a:off x="4070292" y="2411745"/>
              <a:ext cx="2179457" cy="3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用例和场景</a:t>
              </a:r>
              <a:endParaRPr lang="zh-CN" altLang="en-US" sz="2165" b="1" spc="300" dirty="0">
                <a:latin typeface="微软雅黑" panose="020B0503020204020204" pitchFamily="34" charset="-122"/>
                <a:ea typeface="微软雅黑" panose="020B0503020204020204" pitchFamily="34" charset="-122"/>
              </a:endParaRPr>
            </a:p>
          </p:txBody>
        </p:sp>
        <p:sp>
          <p:nvSpPr>
            <p:cNvPr id="10" name="TextBox 85"/>
            <p:cNvSpPr txBox="1">
              <a:spLocks noChangeArrowheads="1"/>
            </p:cNvSpPr>
            <p:nvPr/>
          </p:nvSpPr>
          <p:spPr bwMode="auto">
            <a:xfrm>
              <a:off x="3577566" y="2279586"/>
              <a:ext cx="351590" cy="48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3</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sp>
        <p:nvSpPr>
          <p:cNvPr id="4" name="Freeform 20"/>
          <p:cNvSpPr/>
          <p:nvPr>
            <p:custDataLst>
              <p:tags r:id="rId1"/>
            </p:custDataLst>
          </p:nvPr>
        </p:nvSpPr>
        <p:spPr bwMode="auto">
          <a:xfrm>
            <a:off x="3655183" y="4883406"/>
            <a:ext cx="4996979" cy="493187"/>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36" name="TextBox 84"/>
          <p:cNvSpPr txBox="1">
            <a:spLocks noChangeArrowheads="1"/>
          </p:cNvSpPr>
          <p:nvPr>
            <p:custDataLst>
              <p:tags r:id="rId2"/>
            </p:custDataLst>
          </p:nvPr>
        </p:nvSpPr>
        <p:spPr bwMode="auto">
          <a:xfrm>
            <a:off x="4519356" y="4950815"/>
            <a:ext cx="3377565" cy="4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用户故事地图</a:t>
            </a:r>
            <a:endParaRPr lang="zh-CN" altLang="en-US" sz="2165" b="1" spc="300" dirty="0">
              <a:latin typeface="微软雅黑" panose="020B0503020204020204" pitchFamily="34" charset="-122"/>
              <a:ea typeface="微软雅黑" panose="020B0503020204020204" pitchFamily="34" charset="-122"/>
            </a:endParaRPr>
          </a:p>
        </p:txBody>
      </p:sp>
      <p:sp>
        <p:nvSpPr>
          <p:cNvPr id="34" name="Freeform 21"/>
          <p:cNvSpPr/>
          <p:nvPr/>
        </p:nvSpPr>
        <p:spPr bwMode="auto">
          <a:xfrm>
            <a:off x="3708861" y="4815982"/>
            <a:ext cx="644370" cy="81337"/>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37" name="Rectangle 22"/>
          <p:cNvSpPr>
            <a:spLocks noChangeArrowheads="1"/>
          </p:cNvSpPr>
          <p:nvPr/>
        </p:nvSpPr>
        <p:spPr bwMode="auto">
          <a:xfrm>
            <a:off x="3758145" y="4883292"/>
            <a:ext cx="519112" cy="519008"/>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38" name="TextBox 85"/>
          <p:cNvSpPr txBox="1">
            <a:spLocks noChangeArrowheads="1"/>
          </p:cNvSpPr>
          <p:nvPr/>
        </p:nvSpPr>
        <p:spPr bwMode="auto">
          <a:xfrm>
            <a:off x="3824067" y="4910554"/>
            <a:ext cx="38147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4</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4"/>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应用实例业务模型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306817" y="2273390"/>
            <a:ext cx="4476061" cy="3096344"/>
          </a:xfrm>
          <a:prstGeom prst="rect">
            <a:avLst/>
          </a:prstGeom>
          <a:noFill/>
          <a:ln>
            <a:noFill/>
          </a:ln>
        </p:spPr>
      </p:pic>
      <p:sp>
        <p:nvSpPr>
          <p:cNvPr id="14" name="文本框 13"/>
          <p:cNvSpPr txBox="1"/>
          <p:nvPr/>
        </p:nvSpPr>
        <p:spPr>
          <a:xfrm>
            <a:off x="205312" y="5661248"/>
            <a:ext cx="4386060" cy="307777"/>
          </a:xfrm>
          <a:prstGeom prst="rect">
            <a:avLst/>
          </a:prstGeom>
          <a:noFill/>
        </p:spPr>
        <p:txBody>
          <a:bodyPr wrap="square">
            <a:spAutoFit/>
          </a:bodyPr>
          <a:lstStyle/>
          <a:p>
            <a:pPr algn="ctr"/>
            <a:r>
              <a:rPr lang="zh-CN" altLang="en-US" dirty="0"/>
              <a:t>图</a:t>
            </a:r>
            <a:r>
              <a:rPr lang="en-US" altLang="zh-CN" dirty="0"/>
              <a:t>4-7 </a:t>
            </a:r>
            <a:r>
              <a:rPr lang="zh-CN" altLang="en-US" dirty="0"/>
              <a:t>系统初始用例图</a:t>
            </a:r>
            <a:endParaRPr lang="zh-CN" altLang="en-US" dirty="0"/>
          </a:p>
        </p:txBody>
      </p:sp>
      <p:sp>
        <p:nvSpPr>
          <p:cNvPr id="18" name="文本框 17"/>
          <p:cNvSpPr txBox="1"/>
          <p:nvPr/>
        </p:nvSpPr>
        <p:spPr>
          <a:xfrm>
            <a:off x="4591372" y="1473448"/>
            <a:ext cx="4951444" cy="584775"/>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初始需求时，对一些具体的业务流程还不清楚，在用例描述中可以不记录详细的操作步骤。</a:t>
            </a:r>
            <a:endParaRPr lang="zh-CN" altLang="en-US" sz="1600" dirty="0">
              <a:latin typeface="仿宋" panose="02010609060101010101" pitchFamily="49" charset="-122"/>
              <a:ea typeface="仿宋" panose="02010609060101010101" pitchFamily="49" charset="-122"/>
            </a:endParaRPr>
          </a:p>
        </p:txBody>
      </p:sp>
      <p:sp>
        <p:nvSpPr>
          <p:cNvPr id="23" name="文本框 22"/>
          <p:cNvSpPr txBox="1"/>
          <p:nvPr/>
        </p:nvSpPr>
        <p:spPr>
          <a:xfrm>
            <a:off x="4896140" y="2798098"/>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4-4 </a:t>
            </a:r>
            <a:r>
              <a:rPr lang="zh-CN" altLang="en-US" sz="1800" b="1" dirty="0">
                <a:latin typeface="Times New Roman" panose="02020603050405020304" pitchFamily="18" charset="0"/>
                <a:ea typeface="仿宋" panose="02010609060101010101" pitchFamily="49" charset="-122"/>
              </a:rPr>
              <a:t>考勤管理用例描述</a:t>
            </a:r>
            <a:endParaRPr lang="zh-CN" altLang="en-US" sz="1800" b="1" dirty="0">
              <a:latin typeface="Times New Roman" panose="02020603050405020304" pitchFamily="18" charset="0"/>
              <a:ea typeface="仿宋" panose="02010609060101010101" pitchFamily="49" charset="-122"/>
            </a:endParaRPr>
          </a:p>
        </p:txBody>
      </p:sp>
      <p:graphicFrame>
        <p:nvGraphicFramePr>
          <p:cNvPr id="2" name="表格 1"/>
          <p:cNvGraphicFramePr>
            <a:graphicFrameLocks noGrp="1"/>
          </p:cNvGraphicFramePr>
          <p:nvPr/>
        </p:nvGraphicFramePr>
        <p:xfrm>
          <a:off x="5098279" y="3356992"/>
          <a:ext cx="4248472" cy="2172640"/>
        </p:xfrm>
        <a:graphic>
          <a:graphicData uri="http://schemas.openxmlformats.org/drawingml/2006/table">
            <a:tbl>
              <a:tblPr firstRow="1" firstCol="1" bandRow="1">
                <a:tableStyleId>{5C22544A-7EE6-4342-B048-85BDC9FD1C3A}</a:tableStyleId>
              </a:tblPr>
              <a:tblGrid>
                <a:gridCol w="864096"/>
                <a:gridCol w="3384376"/>
              </a:tblGrid>
              <a:tr h="740267">
                <a:tc>
                  <a:txBody>
                    <a:bodyPr/>
                    <a:lstStyle/>
                    <a:p>
                      <a:pPr algn="ctr">
                        <a:lnSpc>
                          <a:spcPct val="115000"/>
                        </a:lnSpc>
                      </a:pPr>
                      <a:r>
                        <a:rPr lang="zh-CN" sz="1100" kern="100">
                          <a:effectLst/>
                        </a:rPr>
                        <a:t>用例名称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考勤管理</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40267">
                <a:tc>
                  <a:txBody>
                    <a:bodyPr/>
                    <a:lstStyle/>
                    <a:p>
                      <a:pPr algn="ctr">
                        <a:lnSpc>
                          <a:spcPct val="115000"/>
                        </a:lnSpc>
                      </a:pPr>
                      <a:r>
                        <a:rPr lang="zh-CN" sz="1100" kern="100">
                          <a:effectLst/>
                        </a:rPr>
                        <a:t>用例描述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a:effectLst/>
                        </a:rPr>
                        <a:t>对考勤情况进行管理，如添加、修改、删除考勤记录等操作</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92106">
                <a:tc>
                  <a:txBody>
                    <a:bodyPr/>
                    <a:lstStyle/>
                    <a:p>
                      <a:pPr algn="ctr">
                        <a:lnSpc>
                          <a:spcPct val="115000"/>
                        </a:lnSpc>
                      </a:pPr>
                      <a:r>
                        <a:rPr lang="zh-CN" sz="1100" kern="100">
                          <a:effectLst/>
                        </a:rPr>
                        <a:t>参与者</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教师、学生</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
        <p:nvSpPr>
          <p:cNvPr id="10"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11"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2" name="矩形 11"/>
          <p:cNvSpPr/>
          <p:nvPr>
            <p:custDataLst>
              <p:tags r:id="rId6"/>
            </p:custDataLst>
          </p:nvPr>
        </p:nvSpPr>
        <p:spPr>
          <a:xfrm>
            <a:off x="1278890" y="1988820"/>
            <a:ext cx="2376170" cy="3599815"/>
          </a:xfrm>
          <a:prstGeom prst="rect">
            <a:avLst/>
          </a:prstGeom>
          <a:noFill/>
          <a:ln w="12700" cmpd="sng">
            <a:solidFill>
              <a:schemeClr val="accent1">
                <a:shade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4"/>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应用实例业务模型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306817" y="2273390"/>
            <a:ext cx="4476061" cy="3096344"/>
          </a:xfrm>
          <a:prstGeom prst="rect">
            <a:avLst/>
          </a:prstGeom>
          <a:noFill/>
          <a:ln>
            <a:noFill/>
          </a:ln>
        </p:spPr>
      </p:pic>
      <p:sp>
        <p:nvSpPr>
          <p:cNvPr id="14" name="文本框 13"/>
          <p:cNvSpPr txBox="1"/>
          <p:nvPr/>
        </p:nvSpPr>
        <p:spPr>
          <a:xfrm>
            <a:off x="205312" y="5661248"/>
            <a:ext cx="4386060" cy="307777"/>
          </a:xfrm>
          <a:prstGeom prst="rect">
            <a:avLst/>
          </a:prstGeom>
          <a:noFill/>
        </p:spPr>
        <p:txBody>
          <a:bodyPr wrap="square">
            <a:spAutoFit/>
          </a:bodyPr>
          <a:lstStyle/>
          <a:p>
            <a:pPr algn="ctr"/>
            <a:r>
              <a:rPr lang="zh-CN" altLang="en-US" dirty="0"/>
              <a:t>图</a:t>
            </a:r>
            <a:r>
              <a:rPr lang="en-US" altLang="zh-CN" dirty="0"/>
              <a:t>4-7 </a:t>
            </a:r>
            <a:r>
              <a:rPr lang="zh-CN" altLang="en-US" dirty="0"/>
              <a:t>系统初始用例图</a:t>
            </a:r>
            <a:endParaRPr lang="zh-CN" altLang="en-US" dirty="0"/>
          </a:p>
        </p:txBody>
      </p:sp>
      <p:sp>
        <p:nvSpPr>
          <p:cNvPr id="18" name="文本框 17"/>
          <p:cNvSpPr txBox="1"/>
          <p:nvPr/>
        </p:nvSpPr>
        <p:spPr>
          <a:xfrm>
            <a:off x="4591372" y="1473448"/>
            <a:ext cx="4951444" cy="584775"/>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初始需求时，对一些具体的业务流程还不清楚，在用例描述中可以不记录详细的操作步骤。</a:t>
            </a:r>
            <a:endParaRPr lang="zh-CN" altLang="en-US" sz="1600" dirty="0">
              <a:latin typeface="仿宋" panose="02010609060101010101" pitchFamily="49" charset="-122"/>
              <a:ea typeface="仿宋" panose="02010609060101010101" pitchFamily="49" charset="-122"/>
            </a:endParaRPr>
          </a:p>
        </p:txBody>
      </p:sp>
      <p:sp>
        <p:nvSpPr>
          <p:cNvPr id="23" name="文本框 22"/>
          <p:cNvSpPr txBox="1"/>
          <p:nvPr/>
        </p:nvSpPr>
        <p:spPr>
          <a:xfrm>
            <a:off x="4896140" y="2798098"/>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4-5 </a:t>
            </a:r>
            <a:r>
              <a:rPr lang="zh-CN" altLang="en-US" sz="1800" b="1" dirty="0">
                <a:latin typeface="Times New Roman" panose="02020603050405020304" pitchFamily="18" charset="0"/>
                <a:ea typeface="仿宋" panose="02010609060101010101" pitchFamily="49" charset="-122"/>
              </a:rPr>
              <a:t>教室管理用例描述</a:t>
            </a:r>
            <a:endParaRPr lang="zh-CN" altLang="en-US" sz="1800" b="1" dirty="0">
              <a:latin typeface="Times New Roman" panose="02020603050405020304" pitchFamily="18" charset="0"/>
              <a:ea typeface="仿宋" panose="02010609060101010101" pitchFamily="49" charset="-122"/>
            </a:endParaRPr>
          </a:p>
        </p:txBody>
      </p:sp>
      <p:graphicFrame>
        <p:nvGraphicFramePr>
          <p:cNvPr id="2" name="表格 1"/>
          <p:cNvGraphicFramePr>
            <a:graphicFrameLocks noGrp="1"/>
          </p:cNvGraphicFramePr>
          <p:nvPr/>
        </p:nvGraphicFramePr>
        <p:xfrm>
          <a:off x="5168605" y="3356992"/>
          <a:ext cx="4223952" cy="2232249"/>
        </p:xfrm>
        <a:graphic>
          <a:graphicData uri="http://schemas.openxmlformats.org/drawingml/2006/table">
            <a:tbl>
              <a:tblPr firstRow="1" firstCol="1" bandRow="1">
                <a:tableStyleId>{5C22544A-7EE6-4342-B048-85BDC9FD1C3A}</a:tableStyleId>
              </a:tblPr>
              <a:tblGrid>
                <a:gridCol w="884828"/>
                <a:gridCol w="3339124"/>
              </a:tblGrid>
              <a:tr h="752088">
                <a:tc>
                  <a:txBody>
                    <a:bodyPr/>
                    <a:lstStyle/>
                    <a:p>
                      <a:pPr algn="ctr">
                        <a:lnSpc>
                          <a:spcPct val="115000"/>
                        </a:lnSpc>
                      </a:pPr>
                      <a:r>
                        <a:rPr lang="zh-CN" sz="1100" kern="100">
                          <a:effectLst/>
                        </a:rPr>
                        <a:t>用例名称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a:effectLst/>
                        </a:rPr>
                        <a:t>教室管理</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52088">
                <a:tc>
                  <a:txBody>
                    <a:bodyPr/>
                    <a:lstStyle/>
                    <a:p>
                      <a:pPr algn="ctr">
                        <a:lnSpc>
                          <a:spcPct val="115000"/>
                        </a:lnSpc>
                      </a:pPr>
                      <a:r>
                        <a:rPr lang="zh-CN" sz="1100" kern="100">
                          <a:effectLst/>
                        </a:rPr>
                        <a:t>用例描述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a:effectLst/>
                        </a:rPr>
                        <a:t>对上课教室管理，如教室基本信息维护，教室申请等操作</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28073">
                <a:tc>
                  <a:txBody>
                    <a:bodyPr/>
                    <a:lstStyle/>
                    <a:p>
                      <a:pPr algn="ctr">
                        <a:lnSpc>
                          <a:spcPct val="115000"/>
                        </a:lnSpc>
                      </a:pPr>
                      <a:r>
                        <a:rPr lang="zh-CN" sz="1100" kern="100">
                          <a:effectLst/>
                        </a:rPr>
                        <a:t>参与者</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教师、楼管</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
        <p:nvSpPr>
          <p:cNvPr id="10"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11"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2" name="矩形 11"/>
          <p:cNvSpPr/>
          <p:nvPr>
            <p:custDataLst>
              <p:tags r:id="rId6"/>
            </p:custDataLst>
          </p:nvPr>
        </p:nvSpPr>
        <p:spPr>
          <a:xfrm>
            <a:off x="1278890" y="1988820"/>
            <a:ext cx="2376170" cy="3599815"/>
          </a:xfrm>
          <a:prstGeom prst="rect">
            <a:avLst/>
          </a:prstGeom>
          <a:noFill/>
          <a:ln w="12700" cmpd="sng">
            <a:solidFill>
              <a:schemeClr val="accent1">
                <a:shade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4"/>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应用实例业务模型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306817" y="2273390"/>
            <a:ext cx="4476061" cy="3096344"/>
          </a:xfrm>
          <a:prstGeom prst="rect">
            <a:avLst/>
          </a:prstGeom>
          <a:noFill/>
          <a:ln>
            <a:noFill/>
          </a:ln>
        </p:spPr>
      </p:pic>
      <p:sp>
        <p:nvSpPr>
          <p:cNvPr id="14" name="文本框 13"/>
          <p:cNvSpPr txBox="1"/>
          <p:nvPr/>
        </p:nvSpPr>
        <p:spPr>
          <a:xfrm>
            <a:off x="205312" y="5661248"/>
            <a:ext cx="4386060" cy="307777"/>
          </a:xfrm>
          <a:prstGeom prst="rect">
            <a:avLst/>
          </a:prstGeom>
          <a:noFill/>
        </p:spPr>
        <p:txBody>
          <a:bodyPr wrap="square">
            <a:spAutoFit/>
          </a:bodyPr>
          <a:lstStyle/>
          <a:p>
            <a:pPr algn="ctr"/>
            <a:r>
              <a:rPr lang="zh-CN" altLang="en-US" dirty="0"/>
              <a:t>图</a:t>
            </a:r>
            <a:r>
              <a:rPr lang="en-US" altLang="zh-CN" dirty="0"/>
              <a:t>4-7 </a:t>
            </a:r>
            <a:r>
              <a:rPr lang="zh-CN" altLang="en-US" dirty="0"/>
              <a:t>系统初始用例图</a:t>
            </a:r>
            <a:endParaRPr lang="zh-CN" altLang="en-US" dirty="0"/>
          </a:p>
        </p:txBody>
      </p:sp>
      <p:sp>
        <p:nvSpPr>
          <p:cNvPr id="18" name="文本框 17"/>
          <p:cNvSpPr txBox="1"/>
          <p:nvPr/>
        </p:nvSpPr>
        <p:spPr>
          <a:xfrm>
            <a:off x="4591372" y="1473448"/>
            <a:ext cx="4951444" cy="584775"/>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初始需求时，对一些具体的业务流程还不清楚，在用例描述中可以不记录详细的操作步骤。</a:t>
            </a:r>
            <a:endParaRPr lang="zh-CN" altLang="en-US" sz="1600" dirty="0">
              <a:latin typeface="仿宋" panose="02010609060101010101" pitchFamily="49" charset="-122"/>
              <a:ea typeface="仿宋" panose="02010609060101010101" pitchFamily="49" charset="-122"/>
            </a:endParaRPr>
          </a:p>
        </p:txBody>
      </p:sp>
      <p:sp>
        <p:nvSpPr>
          <p:cNvPr id="23" name="文本框 22"/>
          <p:cNvSpPr txBox="1"/>
          <p:nvPr/>
        </p:nvSpPr>
        <p:spPr>
          <a:xfrm>
            <a:off x="4896140" y="2798098"/>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4-6 </a:t>
            </a:r>
            <a:r>
              <a:rPr lang="zh-CN" altLang="en-US" sz="1800" b="1" dirty="0">
                <a:latin typeface="Times New Roman" panose="02020603050405020304" pitchFamily="18" charset="0"/>
                <a:ea typeface="仿宋" panose="02010609060101010101" pitchFamily="49" charset="-122"/>
              </a:rPr>
              <a:t>设备管理用例描述</a:t>
            </a:r>
            <a:endParaRPr lang="zh-CN" altLang="en-US" sz="1800" b="1" dirty="0">
              <a:latin typeface="Times New Roman" panose="02020603050405020304" pitchFamily="18" charset="0"/>
              <a:ea typeface="仿宋" panose="02010609060101010101" pitchFamily="49" charset="-122"/>
            </a:endParaRPr>
          </a:p>
        </p:txBody>
      </p:sp>
      <p:graphicFrame>
        <p:nvGraphicFramePr>
          <p:cNvPr id="2" name="表格 1"/>
          <p:cNvGraphicFramePr>
            <a:graphicFrameLocks noGrp="1"/>
          </p:cNvGraphicFramePr>
          <p:nvPr/>
        </p:nvGraphicFramePr>
        <p:xfrm>
          <a:off x="5239444" y="3356990"/>
          <a:ext cx="4176464" cy="2304258"/>
        </p:xfrm>
        <a:graphic>
          <a:graphicData uri="http://schemas.openxmlformats.org/drawingml/2006/table">
            <a:tbl>
              <a:tblPr firstRow="1" firstCol="1" bandRow="1">
                <a:tableStyleId>{5C22544A-7EE6-4342-B048-85BDC9FD1C3A}</a:tableStyleId>
              </a:tblPr>
              <a:tblGrid>
                <a:gridCol w="720080"/>
                <a:gridCol w="3456384"/>
              </a:tblGrid>
              <a:tr h="768086">
                <a:tc>
                  <a:txBody>
                    <a:bodyPr/>
                    <a:lstStyle/>
                    <a:p>
                      <a:pPr algn="ctr">
                        <a:lnSpc>
                          <a:spcPct val="115000"/>
                        </a:lnSpc>
                      </a:pPr>
                      <a:r>
                        <a:rPr lang="zh-CN" sz="1100" kern="100">
                          <a:effectLst/>
                        </a:rPr>
                        <a:t>用例名称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设备管理</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68086">
                <a:tc>
                  <a:txBody>
                    <a:bodyPr/>
                    <a:lstStyle/>
                    <a:p>
                      <a:pPr algn="ctr">
                        <a:lnSpc>
                          <a:spcPct val="115000"/>
                        </a:lnSpc>
                      </a:pPr>
                      <a:r>
                        <a:rPr lang="zh-CN" sz="1100" kern="100">
                          <a:effectLst/>
                        </a:rPr>
                        <a:t>用例描述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a:effectLst/>
                        </a:rPr>
                        <a:t>对智慧教室的设备进行管理，如设备信息录入，设备分配等操作</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68086">
                <a:tc>
                  <a:txBody>
                    <a:bodyPr/>
                    <a:lstStyle/>
                    <a:p>
                      <a:pPr algn="ctr">
                        <a:lnSpc>
                          <a:spcPct val="115000"/>
                        </a:lnSpc>
                      </a:pPr>
                      <a:r>
                        <a:rPr lang="zh-CN" sz="1100" kern="100">
                          <a:effectLst/>
                        </a:rPr>
                        <a:t>参与者</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系统管理员</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
        <p:nvSpPr>
          <p:cNvPr id="10"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11"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2" name="矩形 11"/>
          <p:cNvSpPr/>
          <p:nvPr>
            <p:custDataLst>
              <p:tags r:id="rId6"/>
            </p:custDataLst>
          </p:nvPr>
        </p:nvSpPr>
        <p:spPr>
          <a:xfrm>
            <a:off x="1278890" y="1988820"/>
            <a:ext cx="2376170" cy="3599815"/>
          </a:xfrm>
          <a:prstGeom prst="rect">
            <a:avLst/>
          </a:prstGeom>
          <a:noFill/>
          <a:ln w="12700" cmpd="sng">
            <a:solidFill>
              <a:schemeClr val="accent1">
                <a:shade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内容占位符 4"/>
          <p:cNvSpPr txBox="1"/>
          <p:nvPr>
            <p:custDataLst>
              <p:tags r:id="rId4"/>
            </p:custDataLst>
          </p:nvPr>
        </p:nvSpPr>
        <p:spPr>
          <a:xfrm>
            <a:off x="702628" y="980123"/>
            <a:ext cx="4995862"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4.3.2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应用实例业务模型</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306817" y="2273390"/>
            <a:ext cx="4476061" cy="3096344"/>
          </a:xfrm>
          <a:prstGeom prst="rect">
            <a:avLst/>
          </a:prstGeom>
          <a:noFill/>
          <a:ln>
            <a:noFill/>
          </a:ln>
        </p:spPr>
      </p:pic>
      <p:sp>
        <p:nvSpPr>
          <p:cNvPr id="14" name="文本框 13"/>
          <p:cNvSpPr txBox="1"/>
          <p:nvPr/>
        </p:nvSpPr>
        <p:spPr>
          <a:xfrm>
            <a:off x="205312" y="5661248"/>
            <a:ext cx="4386060" cy="307777"/>
          </a:xfrm>
          <a:prstGeom prst="rect">
            <a:avLst/>
          </a:prstGeom>
          <a:noFill/>
        </p:spPr>
        <p:txBody>
          <a:bodyPr wrap="square">
            <a:spAutoFit/>
          </a:bodyPr>
          <a:lstStyle/>
          <a:p>
            <a:pPr algn="ctr"/>
            <a:r>
              <a:rPr lang="zh-CN" altLang="en-US" dirty="0"/>
              <a:t>图</a:t>
            </a:r>
            <a:r>
              <a:rPr lang="en-US" altLang="zh-CN" dirty="0"/>
              <a:t>4-7 </a:t>
            </a:r>
            <a:r>
              <a:rPr lang="zh-CN" altLang="en-US" dirty="0"/>
              <a:t>系统初始用例图</a:t>
            </a:r>
            <a:endParaRPr lang="zh-CN" altLang="en-US" dirty="0"/>
          </a:p>
        </p:txBody>
      </p:sp>
      <p:sp>
        <p:nvSpPr>
          <p:cNvPr id="18" name="文本框 17"/>
          <p:cNvSpPr txBox="1"/>
          <p:nvPr/>
        </p:nvSpPr>
        <p:spPr>
          <a:xfrm>
            <a:off x="4591372" y="1473448"/>
            <a:ext cx="4951444" cy="584775"/>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初始需求时，对一些具体的业务流程还不清楚，在用例描述中可以不记录详细的操作步骤。</a:t>
            </a:r>
            <a:endParaRPr lang="zh-CN" altLang="en-US" sz="1600" dirty="0">
              <a:latin typeface="仿宋" panose="02010609060101010101" pitchFamily="49" charset="-122"/>
              <a:ea typeface="仿宋" panose="02010609060101010101" pitchFamily="49" charset="-122"/>
            </a:endParaRPr>
          </a:p>
        </p:txBody>
      </p:sp>
      <p:sp>
        <p:nvSpPr>
          <p:cNvPr id="23" name="文本框 22"/>
          <p:cNvSpPr txBox="1"/>
          <p:nvPr/>
        </p:nvSpPr>
        <p:spPr>
          <a:xfrm>
            <a:off x="4896140" y="2798098"/>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4-7 </a:t>
            </a:r>
            <a:r>
              <a:rPr lang="zh-CN" altLang="en-US" sz="1800" b="1" dirty="0">
                <a:latin typeface="Times New Roman" panose="02020603050405020304" pitchFamily="18" charset="0"/>
                <a:ea typeface="仿宋" panose="02010609060101010101" pitchFamily="49" charset="-122"/>
              </a:rPr>
              <a:t>用户管理用例描述</a:t>
            </a:r>
            <a:endParaRPr lang="zh-CN" altLang="en-US" sz="1800" b="1" dirty="0">
              <a:latin typeface="Times New Roman" panose="02020603050405020304" pitchFamily="18" charset="0"/>
              <a:ea typeface="仿宋" panose="02010609060101010101" pitchFamily="49" charset="-122"/>
            </a:endParaRPr>
          </a:p>
        </p:txBody>
      </p:sp>
      <p:graphicFrame>
        <p:nvGraphicFramePr>
          <p:cNvPr id="2" name="表格 1"/>
          <p:cNvGraphicFramePr>
            <a:graphicFrameLocks noGrp="1"/>
          </p:cNvGraphicFramePr>
          <p:nvPr>
            <p:custDataLst>
              <p:tags r:id="rId6"/>
            </p:custDataLst>
          </p:nvPr>
        </p:nvGraphicFramePr>
        <p:xfrm>
          <a:off x="5239444" y="3356992"/>
          <a:ext cx="3960440" cy="2232248"/>
        </p:xfrm>
        <a:graphic>
          <a:graphicData uri="http://schemas.openxmlformats.org/drawingml/2006/table">
            <a:tbl>
              <a:tblPr firstRow="1" firstCol="1" bandRow="1">
                <a:tableStyleId>{5C22544A-7EE6-4342-B048-85BDC9FD1C3A}</a:tableStyleId>
              </a:tblPr>
              <a:tblGrid>
                <a:gridCol w="747253"/>
                <a:gridCol w="3213187"/>
              </a:tblGrid>
              <a:tr h="778578">
                <a:tc>
                  <a:txBody>
                    <a:bodyPr/>
                    <a:lstStyle/>
                    <a:p>
                      <a:pPr algn="ctr">
                        <a:lnSpc>
                          <a:spcPct val="115000"/>
                        </a:lnSpc>
                      </a:pPr>
                      <a:r>
                        <a:rPr lang="zh-CN" sz="1100" kern="100">
                          <a:effectLst/>
                        </a:rPr>
                        <a:t>用例名称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a:effectLst/>
                        </a:rPr>
                        <a:t>用户管理</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78578">
                <a:tc>
                  <a:txBody>
                    <a:bodyPr/>
                    <a:lstStyle/>
                    <a:p>
                      <a:pPr algn="ctr">
                        <a:lnSpc>
                          <a:spcPct val="115000"/>
                        </a:lnSpc>
                      </a:pPr>
                      <a:r>
                        <a:rPr lang="zh-CN" sz="1100" kern="100">
                          <a:effectLst/>
                        </a:rPr>
                        <a:t>用例描述</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a:effectLst/>
                        </a:rPr>
                        <a:t>对智慧教室系统的用户进行管理，如添加教师、添加学生等操作</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75092">
                <a:tc>
                  <a:txBody>
                    <a:bodyPr/>
                    <a:lstStyle/>
                    <a:p>
                      <a:pPr algn="ctr">
                        <a:lnSpc>
                          <a:spcPct val="115000"/>
                        </a:lnSpc>
                      </a:pPr>
                      <a:r>
                        <a:rPr lang="zh-CN" sz="1100" kern="100">
                          <a:effectLst/>
                        </a:rPr>
                        <a:t>参与者</a:t>
                      </a:r>
                      <a:endParaRPr lang="zh-CN" sz="11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100" kern="100" dirty="0">
                          <a:effectLst/>
                        </a:rPr>
                        <a:t>系统管理员</a:t>
                      </a:r>
                      <a:endParaRPr lang="zh-CN" sz="11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
        <p:nvSpPr>
          <p:cNvPr id="10"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11"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2" name="矩形 11"/>
          <p:cNvSpPr/>
          <p:nvPr>
            <p:custDataLst>
              <p:tags r:id="rId7"/>
            </p:custDataLst>
          </p:nvPr>
        </p:nvSpPr>
        <p:spPr>
          <a:xfrm>
            <a:off x="1278890" y="1988820"/>
            <a:ext cx="2376170" cy="3599815"/>
          </a:xfrm>
          <a:prstGeom prst="rect">
            <a:avLst/>
          </a:prstGeom>
          <a:noFill/>
          <a:ln w="12700" cmpd="sng">
            <a:solidFill>
              <a:schemeClr val="accent1">
                <a:shade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9" name="TextBox 7"/>
          <p:cNvSpPr txBox="1">
            <a:spLocks noChangeArrowheads="1"/>
          </p:cNvSpPr>
          <p:nvPr/>
        </p:nvSpPr>
        <p:spPr bwMode="auto">
          <a:xfrm>
            <a:off x="472691" y="2708920"/>
            <a:ext cx="9506282" cy="1736646"/>
          </a:xfrm>
          <a:prstGeom prst="roundRect">
            <a:avLst/>
          </a:prstGeom>
          <a:ln>
            <a:solidFill>
              <a:schemeClr val="bg2"/>
            </a:solidFill>
            <a:prstDash val="sysDot"/>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b="1" dirty="0">
                <a:solidFill>
                  <a:srgbClr val="FF0000"/>
                </a:solidFill>
                <a:latin typeface="宋体" panose="02010600030101010101" pitchFamily="2" charset="-122"/>
              </a:rPr>
              <a:t>（</a:t>
            </a:r>
            <a:r>
              <a:rPr lang="en-US" altLang="zh-CN" sz="2400" b="1" dirty="0">
                <a:solidFill>
                  <a:srgbClr val="FF0000"/>
                </a:solidFill>
                <a:latin typeface="宋体" panose="02010600030101010101" pitchFamily="2" charset="-122"/>
              </a:rPr>
              <a:t>2</a:t>
            </a:r>
            <a:r>
              <a:rPr lang="zh-CN" altLang="en-US" sz="2400" b="1" dirty="0">
                <a:solidFill>
                  <a:srgbClr val="FF0000"/>
                </a:solidFill>
                <a:latin typeface="宋体" panose="02010600030101010101" pitchFamily="2" charset="-122"/>
              </a:rPr>
              <a:t>）用例迭代</a:t>
            </a:r>
            <a:endParaRPr lang="zh-CN" altLang="en-US" sz="2400" b="1" dirty="0">
              <a:solidFill>
                <a:srgbClr val="FF0000"/>
              </a:solidFill>
              <a:latin typeface="宋体" panose="02010600030101010101" pitchFamily="2" charset="-122"/>
            </a:endParaRPr>
          </a:p>
          <a:p>
            <a:pPr marL="0" indent="457200">
              <a:defRPr/>
            </a:pPr>
            <a:r>
              <a:rPr lang="zh-CN" altLang="en-US" sz="2400" b="1" dirty="0">
                <a:latin typeface="宋体" panose="02010600030101010101" pitchFamily="2" charset="-122"/>
              </a:rPr>
              <a:t>需求获取是一个迭代的过程，随着需求获取工作的深入展开，应逐步细化用例和用例描述。</a:t>
            </a:r>
            <a:endParaRPr lang="zh-CN" altLang="en-US" sz="2400" b="1" dirty="0">
              <a:latin typeface="宋体" panose="02010600030101010101" pitchFamily="2" charset="-122"/>
            </a:endParaRPr>
          </a:p>
          <a:p>
            <a:pPr marL="0" indent="457200">
              <a:defRPr/>
            </a:pPr>
            <a:endParaRPr lang="zh-CN" altLang="en-US" sz="2400" b="1" dirty="0">
              <a:latin typeface="宋体" panose="02010600030101010101" pitchFamily="2" charset="-122"/>
            </a:endParaRPr>
          </a:p>
        </p:txBody>
      </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pic>
        <p:nvPicPr>
          <p:cNvPr id="10" name="图片 9"/>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pic>
        <p:nvPicPr>
          <p:cNvPr id="3" name="图片 2"/>
          <p:cNvPicPr>
            <a:picLocks noChangeAspect="1"/>
          </p:cNvPicPr>
          <p:nvPr/>
        </p:nvPicPr>
        <p:blipFill>
          <a:blip r:embed="rId1"/>
          <a:stretch>
            <a:fillRect/>
          </a:stretch>
        </p:blipFill>
        <p:spPr>
          <a:xfrm>
            <a:off x="306705" y="1988820"/>
            <a:ext cx="2967990" cy="1978660"/>
          </a:xfrm>
          <a:prstGeom prst="rect">
            <a:avLst/>
          </a:prstGeom>
          <a:noFill/>
          <a:ln>
            <a:noFill/>
          </a:ln>
        </p:spPr>
      </p:pic>
      <p:sp>
        <p:nvSpPr>
          <p:cNvPr id="14" name="文本框 13"/>
          <p:cNvSpPr txBox="1"/>
          <p:nvPr/>
        </p:nvSpPr>
        <p:spPr>
          <a:xfrm>
            <a:off x="4807396" y="920061"/>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4-8 </a:t>
            </a:r>
            <a:r>
              <a:rPr lang="zh-CN" altLang="en-US" sz="1800" b="1" dirty="0">
                <a:latin typeface="Times New Roman" panose="02020603050405020304" pitchFamily="18" charset="0"/>
                <a:ea typeface="仿宋" panose="02010609060101010101" pitchFamily="49" charset="-122"/>
              </a:rPr>
              <a:t>人脸考勤用例描述</a:t>
            </a:r>
            <a:endParaRPr lang="zh-CN" altLang="en-US" sz="1800" b="1" dirty="0">
              <a:latin typeface="Times New Roman" panose="02020603050405020304" pitchFamily="18" charset="0"/>
              <a:ea typeface="仿宋" panose="02010609060101010101" pitchFamily="49" charset="-122"/>
            </a:endParaRPr>
          </a:p>
        </p:txBody>
      </p:sp>
      <p:graphicFrame>
        <p:nvGraphicFramePr>
          <p:cNvPr id="15" name="表格 14"/>
          <p:cNvGraphicFramePr>
            <a:graphicFrameLocks noGrp="1"/>
          </p:cNvGraphicFramePr>
          <p:nvPr>
            <p:custDataLst>
              <p:tags r:id="rId2"/>
            </p:custDataLst>
          </p:nvPr>
        </p:nvGraphicFramePr>
        <p:xfrm>
          <a:off x="4231332" y="1288361"/>
          <a:ext cx="5502275" cy="5313680"/>
        </p:xfrm>
        <a:graphic>
          <a:graphicData uri="http://schemas.openxmlformats.org/drawingml/2006/table">
            <a:tbl>
              <a:tblPr firstRow="1" firstCol="1" bandRow="1">
                <a:tableStyleId>{5C22544A-7EE6-4342-B048-85BDC9FD1C3A}</a:tableStyleId>
              </a:tblPr>
              <a:tblGrid>
                <a:gridCol w="776605"/>
                <a:gridCol w="4725589"/>
              </a:tblGrid>
              <a:tr h="277773">
                <a:tc>
                  <a:txBody>
                    <a:bodyPr/>
                    <a:lstStyle/>
                    <a:p>
                      <a:pPr algn="ctr">
                        <a:lnSpc>
                          <a:spcPct val="115000"/>
                        </a:lnSpc>
                      </a:pPr>
                      <a:r>
                        <a:rPr lang="zh-CN" sz="1200" kern="100" dirty="0">
                          <a:effectLst/>
                        </a:rPr>
                        <a:t>用例名称</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200" kern="100" dirty="0">
                          <a:effectLst/>
                        </a:rPr>
                        <a:t>人脸考勤</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277773">
                <a:tc>
                  <a:txBody>
                    <a:bodyPr/>
                    <a:lstStyle/>
                    <a:p>
                      <a:pPr algn="ctr">
                        <a:lnSpc>
                          <a:spcPct val="115000"/>
                        </a:lnSpc>
                      </a:pPr>
                      <a:r>
                        <a:rPr lang="zh-CN" sz="1200" kern="100" dirty="0">
                          <a:effectLst/>
                        </a:rPr>
                        <a:t>用例描述</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400" kern="100" dirty="0">
                          <a:effectLst/>
                        </a:rPr>
                        <a:t>系统对学生人脸信息进行获取与验证</a:t>
                      </a:r>
                      <a:endParaRPr lang="zh-CN" sz="14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277773">
                <a:tc>
                  <a:txBody>
                    <a:bodyPr/>
                    <a:lstStyle/>
                    <a:p>
                      <a:pPr algn="ctr">
                        <a:lnSpc>
                          <a:spcPct val="115000"/>
                        </a:lnSpc>
                      </a:pPr>
                      <a:r>
                        <a:rPr lang="zh-CN" sz="1200" kern="100" dirty="0">
                          <a:effectLst/>
                        </a:rPr>
                        <a:t>参与者</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algn="ctr">
                        <a:lnSpc>
                          <a:spcPct val="115000"/>
                        </a:lnSpc>
                      </a:pPr>
                      <a:r>
                        <a:rPr lang="zh-CN" sz="1400" kern="100" dirty="0">
                          <a:effectLst/>
                        </a:rPr>
                        <a:t>教师</a:t>
                      </a:r>
                      <a:endParaRPr lang="zh-CN" sz="14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3146817">
                <a:tc>
                  <a:txBody>
                    <a:bodyPr/>
                    <a:lstStyle/>
                    <a:p>
                      <a:pPr marL="0" indent="0" algn="ctr">
                        <a:lnSpc>
                          <a:spcPct val="115000"/>
                        </a:lnSpc>
                        <a:buFont typeface="Arial" panose="020B0604020202020204" pitchFamily="34" charset="0"/>
                        <a:buNone/>
                      </a:pPr>
                      <a:r>
                        <a:rPr lang="zh-CN" sz="1200" kern="100" dirty="0">
                          <a:effectLst/>
                        </a:rPr>
                        <a:t>基本路径</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400" kern="100" dirty="0">
                          <a:effectLst/>
                        </a:rPr>
                        <a:t>1.</a:t>
                      </a:r>
                      <a:r>
                        <a:rPr lang="zh-CN" sz="1400" kern="100" dirty="0">
                          <a:effectLst/>
                        </a:rPr>
                        <a:t>教师发出考勤指令</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1</a:t>
                      </a:r>
                      <a:r>
                        <a:rPr lang="zh-CN" sz="1400" kern="100" dirty="0">
                          <a:effectLst/>
                        </a:rPr>
                        <a:t>）教师选择课程的人脸考勤选项</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2</a:t>
                      </a:r>
                      <a:r>
                        <a:rPr lang="zh-CN" sz="1400" kern="100" dirty="0">
                          <a:effectLst/>
                        </a:rPr>
                        <a:t>）发出考勤指令</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3</a:t>
                      </a:r>
                      <a:r>
                        <a:rPr lang="zh-CN" sz="1400" kern="100" dirty="0">
                          <a:effectLst/>
                        </a:rPr>
                        <a:t>）相关设备开始工作</a:t>
                      </a:r>
                      <a:endParaRPr lang="zh-CN" sz="1400" kern="100" dirty="0">
                        <a:effectLst/>
                      </a:endParaRPr>
                    </a:p>
                    <a:p>
                      <a:pPr marL="0" lvl="0" indent="0" algn="l">
                        <a:buFont typeface="Arial" panose="020B0604020202020204" pitchFamily="34" charset="0"/>
                        <a:buNone/>
                      </a:pPr>
                      <a:r>
                        <a:rPr lang="en-US" sz="1400" kern="100" dirty="0">
                          <a:effectLst/>
                        </a:rPr>
                        <a:t>2.</a:t>
                      </a:r>
                      <a:r>
                        <a:rPr lang="zh-CN" sz="1400" kern="100" dirty="0">
                          <a:effectLst/>
                        </a:rPr>
                        <a:t>收集学生人脸信息并识别</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1</a:t>
                      </a:r>
                      <a:r>
                        <a:rPr lang="zh-CN" sz="1400" kern="100" dirty="0">
                          <a:effectLst/>
                        </a:rPr>
                        <a:t>）智慧教室摄像头采集教室内照片</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2</a:t>
                      </a:r>
                      <a:r>
                        <a:rPr lang="zh-CN" sz="1400" kern="100" dirty="0">
                          <a:effectLst/>
                        </a:rPr>
                        <a:t>）摄像头识别出学生人脸交给后台处理</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3</a:t>
                      </a:r>
                      <a:r>
                        <a:rPr lang="zh-CN" sz="1400" kern="100" dirty="0">
                          <a:effectLst/>
                        </a:rPr>
                        <a:t>）后台第三方图像处理软件处理人脸照片</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4</a:t>
                      </a:r>
                      <a:r>
                        <a:rPr lang="zh-CN" sz="1400" kern="100" dirty="0">
                          <a:effectLst/>
                        </a:rPr>
                        <a:t>）将处理的结果与已有的人脸库比对</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5</a:t>
                      </a:r>
                      <a:r>
                        <a:rPr lang="zh-CN" sz="1400" kern="100" dirty="0">
                          <a:effectLst/>
                        </a:rPr>
                        <a:t>）比对结果相似度大于</a:t>
                      </a:r>
                      <a:r>
                        <a:rPr lang="en-US" sz="1400" kern="100" dirty="0">
                          <a:effectLst/>
                        </a:rPr>
                        <a:t>90%</a:t>
                      </a:r>
                      <a:r>
                        <a:rPr lang="zh-CN" sz="1400" kern="100" dirty="0">
                          <a:effectLst/>
                        </a:rPr>
                        <a:t>为考勤成功</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6</a:t>
                      </a:r>
                      <a:r>
                        <a:rPr lang="zh-CN" sz="1400" kern="100" dirty="0">
                          <a:effectLst/>
                        </a:rPr>
                        <a:t>）比对结果相似度小于</a:t>
                      </a:r>
                      <a:r>
                        <a:rPr lang="en-US" sz="1400" kern="100" dirty="0">
                          <a:effectLst/>
                        </a:rPr>
                        <a:t>90%</a:t>
                      </a:r>
                      <a:r>
                        <a:rPr lang="zh-CN" sz="1400" kern="100" dirty="0">
                          <a:effectLst/>
                        </a:rPr>
                        <a:t>为考勤失败</a:t>
                      </a:r>
                      <a:endParaRPr lang="zh-CN" sz="1400" kern="100" dirty="0">
                        <a:effectLst/>
                      </a:endParaRPr>
                    </a:p>
                    <a:p>
                      <a:pPr marL="0" lvl="0" indent="0" algn="l">
                        <a:buFont typeface="Arial" panose="020B0604020202020204" pitchFamily="34" charset="0"/>
                        <a:buNone/>
                      </a:pPr>
                      <a:r>
                        <a:rPr lang="en-US" sz="1400" kern="100" dirty="0">
                          <a:effectLst/>
                        </a:rPr>
                        <a:t>3.</a:t>
                      </a:r>
                      <a:r>
                        <a:rPr lang="zh-CN" sz="1400" kern="100" dirty="0">
                          <a:effectLst/>
                        </a:rPr>
                        <a:t>对已请假的学生做处理</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1</a:t>
                      </a:r>
                      <a:r>
                        <a:rPr lang="zh-CN" sz="1400" kern="100" dirty="0">
                          <a:effectLst/>
                        </a:rPr>
                        <a:t>）调用考勤管理用例中已请假的学生信息</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2</a:t>
                      </a:r>
                      <a:r>
                        <a:rPr lang="zh-CN" sz="1400" kern="100" dirty="0">
                          <a:effectLst/>
                        </a:rPr>
                        <a:t>）将请假的学生作请假处理</a:t>
                      </a:r>
                      <a:endParaRPr lang="zh-CN" sz="1400" kern="100" dirty="0">
                        <a:effectLst/>
                      </a:endParaRPr>
                    </a:p>
                    <a:p>
                      <a:pPr marL="0" lvl="0" indent="0" algn="l">
                        <a:buFont typeface="Arial" panose="020B0604020202020204" pitchFamily="34" charset="0"/>
                        <a:buNone/>
                      </a:pPr>
                      <a:r>
                        <a:rPr lang="en-US" sz="1400" kern="100" dirty="0">
                          <a:effectLst/>
                        </a:rPr>
                        <a:t>4.</a:t>
                      </a:r>
                      <a:r>
                        <a:rPr lang="zh-CN" sz="1400" kern="100" dirty="0">
                          <a:effectLst/>
                        </a:rPr>
                        <a:t>生成考勤结果并储存</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1</a:t>
                      </a:r>
                      <a:r>
                        <a:rPr lang="zh-CN" sz="1400" kern="100" dirty="0">
                          <a:effectLst/>
                        </a:rPr>
                        <a:t>）将考勤成功、缺勤和请假的学生标记</a:t>
                      </a:r>
                      <a:endParaRPr lang="zh-CN" sz="1400" kern="100" dirty="0">
                        <a:effectLst/>
                      </a:endParaRPr>
                    </a:p>
                    <a:p>
                      <a:pPr marL="0" lvl="0" indent="0" algn="l">
                        <a:buFont typeface="Arial" panose="020B0604020202020204" pitchFamily="34" charset="0"/>
                        <a:buNone/>
                      </a:pPr>
                      <a:r>
                        <a:rPr lang="zh-CN" sz="1400" kern="100" dirty="0">
                          <a:effectLst/>
                        </a:rPr>
                        <a:t>（</a:t>
                      </a:r>
                      <a:r>
                        <a:rPr lang="en-US" sz="1400" kern="100" dirty="0">
                          <a:effectLst/>
                        </a:rPr>
                        <a:t>2</a:t>
                      </a:r>
                      <a:r>
                        <a:rPr lang="zh-CN" sz="1400" kern="100" dirty="0">
                          <a:effectLst/>
                        </a:rPr>
                        <a:t>）将标记后的结果存入数据库</a:t>
                      </a:r>
                      <a:endParaRPr lang="zh-CN" sz="14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40428">
                <a:tc>
                  <a:txBody>
                    <a:bodyPr/>
                    <a:lstStyle/>
                    <a:p>
                      <a:pPr marL="0" indent="0" algn="ctr">
                        <a:lnSpc>
                          <a:spcPct val="115000"/>
                        </a:lnSpc>
                        <a:buFont typeface="Arial" panose="020B0604020202020204" pitchFamily="34" charset="0"/>
                        <a:buNone/>
                      </a:pPr>
                      <a:r>
                        <a:rPr lang="zh-CN" sz="1200" kern="100" dirty="0">
                          <a:effectLst/>
                        </a:rPr>
                        <a:t>扩展路径</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400" kern="100" dirty="0">
                          <a:effectLst/>
                        </a:rPr>
                        <a:t>1. </a:t>
                      </a:r>
                      <a:r>
                        <a:rPr lang="zh-CN" sz="1400" kern="100" dirty="0">
                          <a:effectLst/>
                        </a:rPr>
                        <a:t>学生在教室但考勤失败，到教师机专用考勤摄像头补录入或者手动考勤</a:t>
                      </a:r>
                      <a:endParaRPr lang="zh-CN" sz="1400" kern="100" dirty="0">
                        <a:effectLst/>
                      </a:endParaRPr>
                    </a:p>
                    <a:p>
                      <a:pPr marL="0" lvl="0" indent="0" algn="l">
                        <a:buFont typeface="Arial" panose="020B0604020202020204" pitchFamily="34" charset="0"/>
                        <a:buNone/>
                      </a:pPr>
                      <a:r>
                        <a:rPr lang="en-US" sz="1400" kern="100" dirty="0">
                          <a:effectLst/>
                        </a:rPr>
                        <a:t>2. </a:t>
                      </a:r>
                      <a:r>
                        <a:rPr lang="zh-CN" sz="1400" kern="100" dirty="0">
                          <a:effectLst/>
                        </a:rPr>
                        <a:t>摄像头等设备损坏</a:t>
                      </a:r>
                      <a:endParaRPr lang="zh-CN" sz="1400" kern="100" dirty="0">
                        <a:effectLst/>
                      </a:endParaRPr>
                    </a:p>
                    <a:p>
                      <a:pPr marL="0" lvl="0" indent="0" algn="l">
                        <a:buFont typeface="Arial" panose="020B0604020202020204" pitchFamily="34" charset="0"/>
                        <a:buNone/>
                      </a:pPr>
                      <a:r>
                        <a:rPr lang="en-US" sz="1400" kern="100" dirty="0">
                          <a:effectLst/>
                        </a:rPr>
                        <a:t>3. </a:t>
                      </a:r>
                      <a:r>
                        <a:rPr lang="zh-CN" sz="1400" kern="100" dirty="0">
                          <a:effectLst/>
                        </a:rPr>
                        <a:t>学生忘记请假</a:t>
                      </a:r>
                      <a:endParaRPr lang="zh-CN" sz="14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pic>
        <p:nvPicPr>
          <p:cNvPr id="16" name="图片 15"/>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17" name="文本框 16"/>
          <p:cNvSpPr txBox="1"/>
          <p:nvPr/>
        </p:nvSpPr>
        <p:spPr>
          <a:xfrm>
            <a:off x="126730" y="4076463"/>
            <a:ext cx="3267777" cy="307777"/>
          </a:xfrm>
          <a:prstGeom prst="rect">
            <a:avLst/>
          </a:prstGeom>
          <a:noFill/>
        </p:spPr>
        <p:txBody>
          <a:bodyPr wrap="square">
            <a:spAutoFit/>
          </a:bodyPr>
          <a:lstStyle/>
          <a:p>
            <a:pPr algn="ctr"/>
            <a:r>
              <a:rPr lang="zh-CN" altLang="en-US" dirty="0"/>
              <a:t>图</a:t>
            </a:r>
            <a:r>
              <a:rPr lang="en-US" altLang="zh-CN" dirty="0"/>
              <a:t>4-8 </a:t>
            </a:r>
            <a:r>
              <a:rPr lang="zh-CN" altLang="en-US" dirty="0"/>
              <a:t>课堂管理用例图</a:t>
            </a:r>
            <a:endParaRPr lang="zh-CN" altLang="en-US"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pic>
        <p:nvPicPr>
          <p:cNvPr id="3" name="图片 2"/>
          <p:cNvPicPr>
            <a:picLocks noChangeAspect="1"/>
          </p:cNvPicPr>
          <p:nvPr/>
        </p:nvPicPr>
        <p:blipFill>
          <a:blip r:embed="rId1"/>
          <a:stretch>
            <a:fillRect/>
          </a:stretch>
        </p:blipFill>
        <p:spPr>
          <a:xfrm>
            <a:off x="306705" y="1988820"/>
            <a:ext cx="2915920" cy="1943735"/>
          </a:xfrm>
          <a:prstGeom prst="rect">
            <a:avLst/>
          </a:prstGeom>
          <a:noFill/>
          <a:ln>
            <a:noFill/>
          </a:ln>
        </p:spPr>
      </p:pic>
      <p:sp>
        <p:nvSpPr>
          <p:cNvPr id="13" name="文本框 12"/>
          <p:cNvSpPr txBox="1"/>
          <p:nvPr/>
        </p:nvSpPr>
        <p:spPr>
          <a:xfrm>
            <a:off x="-45355" y="4148853"/>
            <a:ext cx="3267777" cy="307777"/>
          </a:xfrm>
          <a:prstGeom prst="rect">
            <a:avLst/>
          </a:prstGeom>
          <a:noFill/>
        </p:spPr>
        <p:txBody>
          <a:bodyPr wrap="square">
            <a:spAutoFit/>
          </a:bodyPr>
          <a:lstStyle/>
          <a:p>
            <a:pPr algn="ctr"/>
            <a:r>
              <a:rPr lang="zh-CN" altLang="en-US" dirty="0"/>
              <a:t>图</a:t>
            </a:r>
            <a:r>
              <a:rPr lang="en-US" altLang="zh-CN" dirty="0"/>
              <a:t>4-8 </a:t>
            </a:r>
            <a:r>
              <a:rPr lang="zh-CN" altLang="en-US" dirty="0"/>
              <a:t>课堂管理用例图</a:t>
            </a:r>
            <a:endParaRPr lang="zh-CN" altLang="en-US" dirty="0"/>
          </a:p>
        </p:txBody>
      </p:sp>
      <p:sp>
        <p:nvSpPr>
          <p:cNvPr id="14" name="文本框 13"/>
          <p:cNvSpPr txBox="1"/>
          <p:nvPr/>
        </p:nvSpPr>
        <p:spPr>
          <a:xfrm>
            <a:off x="4591243" y="873423"/>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4-9 AI</a:t>
            </a:r>
            <a:r>
              <a:rPr lang="zh-CN" altLang="en-US" sz="1800" b="1" dirty="0">
                <a:latin typeface="Times New Roman" panose="02020603050405020304" pitchFamily="18" charset="0"/>
                <a:ea typeface="仿宋" panose="02010609060101010101" pitchFamily="49" charset="-122"/>
              </a:rPr>
              <a:t>视频录课用例描述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graphicFrame>
        <p:nvGraphicFramePr>
          <p:cNvPr id="9" name="表格 8"/>
          <p:cNvGraphicFramePr>
            <a:graphicFrameLocks noGrp="1"/>
          </p:cNvGraphicFramePr>
          <p:nvPr>
            <p:custDataLst>
              <p:tags r:id="rId4"/>
            </p:custDataLst>
          </p:nvPr>
        </p:nvGraphicFramePr>
        <p:xfrm>
          <a:off x="3803015" y="1458595"/>
          <a:ext cx="5721350" cy="4479290"/>
        </p:xfrm>
        <a:graphic>
          <a:graphicData uri="http://schemas.openxmlformats.org/drawingml/2006/table">
            <a:tbl>
              <a:tblPr firstRow="1" firstCol="1" bandRow="1">
                <a:tableStyleId>{5C22544A-7EE6-4342-B048-85BDC9FD1C3A}</a:tableStyleId>
              </a:tblPr>
              <a:tblGrid>
                <a:gridCol w="807720"/>
                <a:gridCol w="4913630"/>
              </a:tblGrid>
              <a:tr h="601980">
                <a:tc>
                  <a:txBody>
                    <a:bodyPr/>
                    <a:lstStyle/>
                    <a:p>
                      <a:pPr marL="0" indent="0" algn="ctr">
                        <a:lnSpc>
                          <a:spcPct val="115000"/>
                        </a:lnSpc>
                        <a:buFont typeface="Arial" panose="020B0604020202020204" pitchFamily="34" charset="0"/>
                        <a:buNone/>
                      </a:pPr>
                      <a:r>
                        <a:rPr lang="zh-CN" sz="1200" kern="100">
                          <a:effectLst/>
                        </a:rPr>
                        <a:t>用例名称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en-US" sz="1600" kern="100" dirty="0">
                          <a:effectLst/>
                        </a:rPr>
                        <a:t>AI</a:t>
                      </a:r>
                      <a:r>
                        <a:rPr lang="zh-CN" sz="1600" kern="100" dirty="0">
                          <a:effectLst/>
                        </a:rPr>
                        <a:t>视频录课</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01980">
                <a:tc>
                  <a:txBody>
                    <a:bodyPr/>
                    <a:lstStyle/>
                    <a:p>
                      <a:pPr marL="0" indent="0" algn="ctr">
                        <a:lnSpc>
                          <a:spcPct val="115000"/>
                        </a:lnSpc>
                        <a:buFont typeface="Arial" panose="020B0604020202020204" pitchFamily="34" charset="0"/>
                        <a:buNone/>
                      </a:pPr>
                      <a:r>
                        <a:rPr lang="zh-CN" sz="1200" kern="100">
                          <a:effectLst/>
                        </a:rPr>
                        <a:t>用例描述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en-US" sz="1600" kern="100">
                          <a:effectLst/>
                        </a:rPr>
                        <a:t>AI</a:t>
                      </a:r>
                      <a:r>
                        <a:rPr lang="zh-CN" sz="1600" kern="100">
                          <a:effectLst/>
                        </a:rPr>
                        <a:t>智能录课，并上传云端供学生课后复习</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01345">
                <a:tc>
                  <a:txBody>
                    <a:bodyPr/>
                    <a:lstStyle/>
                    <a:p>
                      <a:pPr marL="0" indent="0" algn="ctr">
                        <a:lnSpc>
                          <a:spcPct val="115000"/>
                        </a:lnSpc>
                        <a:buFont typeface="Arial" panose="020B0604020202020204" pitchFamily="34" charset="0"/>
                        <a:buNone/>
                      </a:pPr>
                      <a:r>
                        <a:rPr lang="zh-CN" sz="1200" kern="100">
                          <a:effectLst/>
                        </a:rPr>
                        <a:t>参与者</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dirty="0">
                          <a:effectLst/>
                        </a:rPr>
                        <a:t>教师和学生</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910080">
                <a:tc>
                  <a:txBody>
                    <a:bodyPr/>
                    <a:lstStyle/>
                    <a:p>
                      <a:pPr marL="0" indent="0" algn="ctr">
                        <a:lnSpc>
                          <a:spcPct val="115000"/>
                        </a:lnSpc>
                        <a:buFont typeface="Arial" panose="020B0604020202020204" pitchFamily="34" charset="0"/>
                        <a:buNone/>
                      </a:pPr>
                      <a:r>
                        <a:rPr lang="zh-CN" sz="1200" kern="100">
                          <a:effectLst/>
                        </a:rPr>
                        <a:t>基本路径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a:effectLst/>
                        </a:rPr>
                        <a:t>1. </a:t>
                      </a:r>
                      <a:r>
                        <a:rPr lang="zh-CN" sz="1600" kern="100">
                          <a:effectLst/>
                        </a:rPr>
                        <a:t>教师在智慧教室终端点击上课按钮</a:t>
                      </a:r>
                      <a:endParaRPr lang="zh-CN" sz="1600" kern="100">
                        <a:effectLst/>
                      </a:endParaRPr>
                    </a:p>
                    <a:p>
                      <a:pPr marL="0" lvl="0" indent="0" algn="l">
                        <a:buFont typeface="Arial" panose="020B0604020202020204" pitchFamily="34" charset="0"/>
                        <a:buNone/>
                      </a:pPr>
                      <a:r>
                        <a:rPr lang="en-US" sz="1600" kern="100">
                          <a:effectLst/>
                        </a:rPr>
                        <a:t>2. </a:t>
                      </a:r>
                      <a:r>
                        <a:rPr lang="zh-CN" sz="1600" kern="100">
                          <a:effectLst/>
                        </a:rPr>
                        <a:t>系统提示开始上课</a:t>
                      </a:r>
                      <a:endParaRPr lang="zh-CN" sz="1600" kern="100">
                        <a:effectLst/>
                      </a:endParaRPr>
                    </a:p>
                    <a:p>
                      <a:pPr marL="0" lvl="0" indent="0" algn="l">
                        <a:buFont typeface="Arial" panose="020B0604020202020204" pitchFamily="34" charset="0"/>
                        <a:buNone/>
                      </a:pPr>
                      <a:r>
                        <a:rPr lang="en-US" sz="1600" kern="100">
                          <a:effectLst/>
                        </a:rPr>
                        <a:t>3. </a:t>
                      </a:r>
                      <a:r>
                        <a:rPr lang="zh-CN" sz="1600" kern="100">
                          <a:effectLst/>
                        </a:rPr>
                        <a:t>系统自动录制上课内容</a:t>
                      </a:r>
                      <a:endParaRPr lang="zh-CN" sz="1600" kern="100">
                        <a:effectLst/>
                      </a:endParaRPr>
                    </a:p>
                    <a:p>
                      <a:pPr marL="0" lvl="0" indent="0" algn="l">
                        <a:buFont typeface="Arial" panose="020B0604020202020204" pitchFamily="34" charset="0"/>
                        <a:buNone/>
                      </a:pPr>
                      <a:r>
                        <a:rPr lang="en-US" sz="1600" kern="100">
                          <a:effectLst/>
                        </a:rPr>
                        <a:t>4. </a:t>
                      </a:r>
                      <a:r>
                        <a:rPr lang="zh-CN" sz="1600" kern="100">
                          <a:effectLst/>
                        </a:rPr>
                        <a:t>将录制的内容整理后系统自动上传到智慧教室云课堂</a:t>
                      </a:r>
                      <a:endParaRPr lang="zh-CN" sz="1600" kern="100">
                        <a:effectLst/>
                      </a:endParaRPr>
                    </a:p>
                    <a:p>
                      <a:pPr marL="0" lvl="0" indent="0" algn="l">
                        <a:buFont typeface="Arial" panose="020B0604020202020204" pitchFamily="34" charset="0"/>
                        <a:buNone/>
                      </a:pPr>
                      <a:r>
                        <a:rPr lang="en-US" sz="1600" kern="100">
                          <a:effectLst/>
                        </a:rPr>
                        <a:t>5. </a:t>
                      </a:r>
                      <a:r>
                        <a:rPr lang="zh-CN" sz="1600" kern="100">
                          <a:effectLst/>
                        </a:rPr>
                        <a:t>学生在智慧教室云课堂查看课程内容</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63905">
                <a:tc>
                  <a:txBody>
                    <a:bodyPr/>
                    <a:lstStyle/>
                    <a:p>
                      <a:pPr marL="0" indent="0" algn="ctr">
                        <a:lnSpc>
                          <a:spcPct val="115000"/>
                        </a:lnSpc>
                        <a:buFont typeface="Arial" panose="020B0604020202020204" pitchFamily="34" charset="0"/>
                        <a:buNone/>
                      </a:pPr>
                      <a:r>
                        <a:rPr lang="zh-CN" sz="1200" kern="100" dirty="0">
                          <a:effectLst/>
                        </a:rPr>
                        <a:t>扩展路径</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未在规定时间内上课</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未点击上课按钮</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pic>
        <p:nvPicPr>
          <p:cNvPr id="3" name="图片 2"/>
          <p:cNvPicPr>
            <a:picLocks noChangeAspect="1"/>
          </p:cNvPicPr>
          <p:nvPr/>
        </p:nvPicPr>
        <p:blipFill>
          <a:blip r:embed="rId1"/>
          <a:stretch>
            <a:fillRect/>
          </a:stretch>
        </p:blipFill>
        <p:spPr>
          <a:xfrm>
            <a:off x="306705" y="1988820"/>
            <a:ext cx="2936875" cy="1958340"/>
          </a:xfrm>
          <a:prstGeom prst="rect">
            <a:avLst/>
          </a:prstGeom>
          <a:noFill/>
          <a:ln>
            <a:noFill/>
          </a:ln>
        </p:spPr>
      </p:pic>
      <p:sp>
        <p:nvSpPr>
          <p:cNvPr id="14" name="文本框 13"/>
          <p:cNvSpPr txBox="1"/>
          <p:nvPr/>
        </p:nvSpPr>
        <p:spPr>
          <a:xfrm>
            <a:off x="4663640" y="764818"/>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4-10 </a:t>
            </a:r>
            <a:r>
              <a:rPr lang="zh-CN" altLang="en-US" sz="1800" b="1" dirty="0">
                <a:latin typeface="Times New Roman" panose="02020603050405020304" pitchFamily="18" charset="0"/>
                <a:ea typeface="仿宋" panose="02010609060101010101" pitchFamily="49" charset="-122"/>
              </a:rPr>
              <a:t>智慧白板应用用例描述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54340" y="4076463"/>
            <a:ext cx="3267777" cy="307777"/>
          </a:xfrm>
          <a:prstGeom prst="rect">
            <a:avLst/>
          </a:prstGeom>
          <a:noFill/>
        </p:spPr>
        <p:txBody>
          <a:bodyPr wrap="square">
            <a:spAutoFit/>
          </a:bodyPr>
          <a:lstStyle/>
          <a:p>
            <a:pPr algn="ctr"/>
            <a:r>
              <a:rPr lang="zh-CN" altLang="en-US" dirty="0"/>
              <a:t>图</a:t>
            </a:r>
            <a:r>
              <a:rPr lang="en-US" altLang="zh-CN" dirty="0"/>
              <a:t>4-8 </a:t>
            </a:r>
            <a:r>
              <a:rPr lang="zh-CN" altLang="en-US" dirty="0"/>
              <a:t>课堂管理用例图</a:t>
            </a:r>
            <a:endParaRPr lang="zh-CN" altLang="en-US" dirty="0"/>
          </a:p>
        </p:txBody>
      </p:sp>
      <p:graphicFrame>
        <p:nvGraphicFramePr>
          <p:cNvPr id="10" name="表格 9"/>
          <p:cNvGraphicFramePr>
            <a:graphicFrameLocks noGrp="1"/>
          </p:cNvGraphicFramePr>
          <p:nvPr>
            <p:custDataLst>
              <p:tags r:id="rId4"/>
            </p:custDataLst>
          </p:nvPr>
        </p:nvGraphicFramePr>
        <p:xfrm>
          <a:off x="3629025" y="1170305"/>
          <a:ext cx="5787390" cy="5220970"/>
        </p:xfrm>
        <a:graphic>
          <a:graphicData uri="http://schemas.openxmlformats.org/drawingml/2006/table">
            <a:tbl>
              <a:tblPr firstRow="1" firstCol="1" bandRow="1">
                <a:tableStyleId>{5C22544A-7EE6-4342-B048-85BDC9FD1C3A}</a:tableStyleId>
              </a:tblPr>
              <a:tblGrid>
                <a:gridCol w="964565"/>
                <a:gridCol w="4822825"/>
              </a:tblGrid>
              <a:tr h="946785">
                <a:tc>
                  <a:txBody>
                    <a:bodyPr/>
                    <a:lstStyle/>
                    <a:p>
                      <a:pPr marL="0" indent="0" algn="ctr">
                        <a:lnSpc>
                          <a:spcPct val="115000"/>
                        </a:lnSpc>
                        <a:buFont typeface="Arial" panose="020B0604020202020204" pitchFamily="34" charset="0"/>
                        <a:buNone/>
                      </a:pPr>
                      <a:r>
                        <a:rPr lang="zh-CN" sz="1200" kern="100" dirty="0">
                          <a:effectLst/>
                        </a:rPr>
                        <a:t>用例名称</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200" kern="100" dirty="0">
                          <a:effectLst/>
                        </a:rPr>
                        <a:t>智慧白板应用</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947420">
                <a:tc>
                  <a:txBody>
                    <a:bodyPr/>
                    <a:lstStyle/>
                    <a:p>
                      <a:pPr marL="0" indent="0" algn="ctr">
                        <a:lnSpc>
                          <a:spcPct val="115000"/>
                        </a:lnSpc>
                        <a:buFont typeface="Arial" panose="020B0604020202020204" pitchFamily="34" charset="0"/>
                        <a:buNone/>
                      </a:pPr>
                      <a:r>
                        <a:rPr lang="zh-CN" sz="1200" kern="100">
                          <a:effectLst/>
                        </a:rPr>
                        <a:t>用例描述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智慧白板记录上课板书，并上传云端供学生课后复习查看</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06755">
                <a:tc>
                  <a:txBody>
                    <a:bodyPr/>
                    <a:lstStyle/>
                    <a:p>
                      <a:pPr marL="0" indent="0" algn="ctr">
                        <a:lnSpc>
                          <a:spcPct val="115000"/>
                        </a:lnSpc>
                        <a:buFont typeface="Arial" panose="020B0604020202020204" pitchFamily="34" charset="0"/>
                        <a:buNone/>
                      </a:pPr>
                      <a:r>
                        <a:rPr lang="zh-CN" sz="1200" kern="100">
                          <a:effectLst/>
                        </a:rPr>
                        <a:t>参与者</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教师与学生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673225">
                <a:tc>
                  <a:txBody>
                    <a:bodyPr/>
                    <a:lstStyle/>
                    <a:p>
                      <a:pPr marL="0" indent="0" algn="ctr">
                        <a:lnSpc>
                          <a:spcPct val="115000"/>
                        </a:lnSpc>
                        <a:buFont typeface="Arial" panose="020B0604020202020204" pitchFamily="34" charset="0"/>
                        <a:buNone/>
                      </a:pPr>
                      <a:r>
                        <a:rPr lang="zh-CN" sz="1200" kern="100">
                          <a:effectLst/>
                        </a:rPr>
                        <a:t>基本路径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a:effectLst/>
                        </a:rPr>
                        <a:t>1. </a:t>
                      </a:r>
                      <a:r>
                        <a:rPr lang="zh-CN" sz="1600" kern="100">
                          <a:effectLst/>
                        </a:rPr>
                        <a:t>教师在智慧教室终端点击上课按钮</a:t>
                      </a:r>
                      <a:endParaRPr lang="zh-CN" sz="1600" kern="100">
                        <a:effectLst/>
                      </a:endParaRPr>
                    </a:p>
                    <a:p>
                      <a:pPr marL="0" lvl="0" indent="0" algn="l">
                        <a:buFont typeface="Arial" panose="020B0604020202020204" pitchFamily="34" charset="0"/>
                        <a:buNone/>
                      </a:pPr>
                      <a:r>
                        <a:rPr lang="en-US" sz="1600" kern="100">
                          <a:effectLst/>
                        </a:rPr>
                        <a:t>2. </a:t>
                      </a:r>
                      <a:r>
                        <a:rPr lang="zh-CN" sz="1600" kern="100">
                          <a:effectLst/>
                        </a:rPr>
                        <a:t>系统提示开始上课</a:t>
                      </a:r>
                      <a:endParaRPr lang="zh-CN" sz="1600" kern="100">
                        <a:effectLst/>
                      </a:endParaRPr>
                    </a:p>
                    <a:p>
                      <a:pPr marL="0" lvl="0" indent="0" algn="l">
                        <a:buFont typeface="Arial" panose="020B0604020202020204" pitchFamily="34" charset="0"/>
                        <a:buNone/>
                      </a:pPr>
                      <a:r>
                        <a:rPr lang="en-US" sz="1600" kern="100">
                          <a:effectLst/>
                        </a:rPr>
                        <a:t>3. </a:t>
                      </a:r>
                      <a:r>
                        <a:rPr lang="zh-CN" sz="1600" kern="100">
                          <a:effectLst/>
                        </a:rPr>
                        <a:t>系统自动记录白板内容</a:t>
                      </a:r>
                      <a:endParaRPr lang="zh-CN" sz="1600" kern="100">
                        <a:effectLst/>
                      </a:endParaRPr>
                    </a:p>
                    <a:p>
                      <a:pPr marL="0" lvl="0" indent="0" algn="l">
                        <a:buFont typeface="Arial" panose="020B0604020202020204" pitchFamily="34" charset="0"/>
                        <a:buNone/>
                      </a:pPr>
                      <a:r>
                        <a:rPr lang="en-US" sz="1600" kern="100">
                          <a:effectLst/>
                        </a:rPr>
                        <a:t>4. </a:t>
                      </a:r>
                      <a:r>
                        <a:rPr lang="zh-CN" sz="1600" kern="100">
                          <a:effectLst/>
                        </a:rPr>
                        <a:t>将记录的内容整理后系统自动上传到智慧教室云课堂</a:t>
                      </a:r>
                      <a:endParaRPr lang="zh-CN" sz="1600" kern="100">
                        <a:effectLst/>
                      </a:endParaRPr>
                    </a:p>
                    <a:p>
                      <a:pPr marL="0" lvl="0" indent="0" algn="l">
                        <a:buFont typeface="Arial" panose="020B0604020202020204" pitchFamily="34" charset="0"/>
                        <a:buNone/>
                      </a:pPr>
                      <a:r>
                        <a:rPr lang="en-US" sz="1600" kern="100">
                          <a:effectLst/>
                        </a:rPr>
                        <a:t>5. </a:t>
                      </a:r>
                      <a:r>
                        <a:rPr lang="zh-CN" sz="1600" kern="100">
                          <a:effectLst/>
                        </a:rPr>
                        <a:t>学生在智慧教室云课堂查看课程内容</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946785">
                <a:tc>
                  <a:txBody>
                    <a:bodyPr/>
                    <a:lstStyle/>
                    <a:p>
                      <a:pPr marL="0" indent="0" algn="ctr">
                        <a:lnSpc>
                          <a:spcPct val="115000"/>
                        </a:lnSpc>
                        <a:buFont typeface="Arial" panose="020B0604020202020204" pitchFamily="34" charset="0"/>
                        <a:buNone/>
                      </a:pPr>
                      <a:r>
                        <a:rPr lang="zh-CN" sz="1200" kern="100" dirty="0">
                          <a:effectLst/>
                        </a:rPr>
                        <a:t>扩展路径</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未在规定时间内上课</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未点击上课按钮</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pic>
        <p:nvPicPr>
          <p:cNvPr id="3" name="图片 2"/>
          <p:cNvPicPr>
            <a:picLocks noChangeAspect="1"/>
          </p:cNvPicPr>
          <p:nvPr/>
        </p:nvPicPr>
        <p:blipFill>
          <a:blip r:embed="rId1"/>
          <a:stretch>
            <a:fillRect/>
          </a:stretch>
        </p:blipFill>
        <p:spPr>
          <a:xfrm>
            <a:off x="306817" y="1988841"/>
            <a:ext cx="3564475" cy="2376264"/>
          </a:xfrm>
          <a:prstGeom prst="rect">
            <a:avLst/>
          </a:prstGeom>
          <a:noFill/>
          <a:ln>
            <a:noFill/>
          </a:ln>
        </p:spPr>
      </p:pic>
      <p:sp>
        <p:nvSpPr>
          <p:cNvPr id="14" name="文本框 13"/>
          <p:cNvSpPr txBox="1"/>
          <p:nvPr/>
        </p:nvSpPr>
        <p:spPr>
          <a:xfrm>
            <a:off x="4663380" y="1382129"/>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4-11 </a:t>
            </a:r>
            <a:r>
              <a:rPr lang="zh-CN" altLang="en-US" sz="1800" b="1" dirty="0">
                <a:latin typeface="Times New Roman" panose="02020603050405020304" pitchFamily="18" charset="0"/>
                <a:ea typeface="仿宋" panose="02010609060101010101" pitchFamily="49" charset="-122"/>
              </a:rPr>
              <a:t>智能环境监控用例描述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4-8 </a:t>
            </a:r>
            <a:r>
              <a:rPr lang="zh-CN" altLang="en-US" dirty="0"/>
              <a:t>课堂管理用例图</a:t>
            </a:r>
            <a:endParaRPr lang="zh-CN" altLang="en-US" dirty="0"/>
          </a:p>
        </p:txBody>
      </p:sp>
      <p:graphicFrame>
        <p:nvGraphicFramePr>
          <p:cNvPr id="10" name="表格 9"/>
          <p:cNvGraphicFramePr>
            <a:graphicFrameLocks noGrp="1"/>
          </p:cNvGraphicFramePr>
          <p:nvPr>
            <p:custDataLst>
              <p:tags r:id="rId4"/>
            </p:custDataLst>
          </p:nvPr>
        </p:nvGraphicFramePr>
        <p:xfrm>
          <a:off x="4067810" y="1747520"/>
          <a:ext cx="5456555" cy="4706620"/>
        </p:xfrm>
        <a:graphic>
          <a:graphicData uri="http://schemas.openxmlformats.org/drawingml/2006/table">
            <a:tbl>
              <a:tblPr firstRow="1" firstCol="1" bandRow="1">
                <a:tableStyleId>{5C22544A-7EE6-4342-B048-85BDC9FD1C3A}</a:tableStyleId>
              </a:tblPr>
              <a:tblGrid>
                <a:gridCol w="909320"/>
                <a:gridCol w="4547235"/>
              </a:tblGrid>
              <a:tr h="557530">
                <a:tc>
                  <a:txBody>
                    <a:bodyPr/>
                    <a:lstStyle/>
                    <a:p>
                      <a:pPr marL="0" indent="0" algn="ctr">
                        <a:lnSpc>
                          <a:spcPct val="115000"/>
                        </a:lnSpc>
                        <a:buFont typeface="Arial" panose="020B0604020202020204" pitchFamily="34" charset="0"/>
                        <a:buNone/>
                      </a:pPr>
                      <a:r>
                        <a:rPr lang="zh-CN" sz="1200" kern="100">
                          <a:effectLst/>
                        </a:rPr>
                        <a:t>用例名称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200" kern="100" dirty="0">
                          <a:effectLst/>
                        </a:rPr>
                        <a:t>智能环境监控</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55625">
                <a:tc>
                  <a:txBody>
                    <a:bodyPr/>
                    <a:lstStyle/>
                    <a:p>
                      <a:pPr marL="0" indent="0" algn="ctr">
                        <a:lnSpc>
                          <a:spcPct val="115000"/>
                        </a:lnSpc>
                        <a:buFont typeface="Arial" panose="020B0604020202020204" pitchFamily="34" charset="0"/>
                        <a:buNone/>
                      </a:pPr>
                      <a:r>
                        <a:rPr lang="zh-CN" sz="1200" kern="100">
                          <a:effectLst/>
                        </a:rPr>
                        <a:t>用例描述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algn="just">
                        <a:lnSpc>
                          <a:spcPct val="115000"/>
                        </a:lnSpc>
                        <a:buClrTx/>
                        <a:buSzTx/>
                        <a:buFont typeface="Arial" panose="020B0604020202020204" pitchFamily="34" charset="0"/>
                        <a:buNone/>
                      </a:pPr>
                      <a:r>
                        <a:rPr lang="zh-CN" sz="1600" kern="100">
                          <a:effectLst/>
                        </a:rPr>
                        <a:t>智慧教室系统自动监控教室温湿度环境情况并做出调节</a:t>
                      </a:r>
                      <a:endParaRPr lang="zh-CN" sz="1600" kern="100">
                        <a:effectLst/>
                      </a:endParaRPr>
                    </a:p>
                  </a:txBody>
                  <a:tcPr marL="68580" marR="68580" marT="0" marB="0" anchor="ctr"/>
                </a:tc>
              </a:tr>
              <a:tr h="557530">
                <a:tc>
                  <a:txBody>
                    <a:bodyPr/>
                    <a:lstStyle/>
                    <a:p>
                      <a:pPr marL="0" indent="0" algn="ctr">
                        <a:lnSpc>
                          <a:spcPct val="115000"/>
                        </a:lnSpc>
                        <a:buFont typeface="Arial" panose="020B0604020202020204" pitchFamily="34" charset="0"/>
                        <a:buNone/>
                      </a:pPr>
                      <a:r>
                        <a:rPr lang="zh-CN" sz="1200" kern="100">
                          <a:effectLst/>
                        </a:rPr>
                        <a:t>参与者</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智慧教室系统</a:t>
                      </a:r>
                      <a:endParaRPr lang="zh-CN" sz="1600" kern="100">
                        <a:effectLst/>
                      </a:endParaRPr>
                    </a:p>
                  </a:txBody>
                  <a:tcPr marL="68580" marR="68580" marT="0" marB="0" anchor="ctr"/>
                </a:tc>
              </a:tr>
              <a:tr h="2047875">
                <a:tc>
                  <a:txBody>
                    <a:bodyPr/>
                    <a:lstStyle/>
                    <a:p>
                      <a:pPr marL="0" indent="0" algn="ctr">
                        <a:lnSpc>
                          <a:spcPct val="115000"/>
                        </a:lnSpc>
                        <a:buFont typeface="Arial" panose="020B0604020202020204" pitchFamily="34" charset="0"/>
                        <a:buNone/>
                      </a:pPr>
                      <a:r>
                        <a:rPr lang="zh-CN" sz="1200" kern="100">
                          <a:effectLst/>
                        </a:rPr>
                        <a:t>基本路径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zh-CN" sz="1600" kern="100">
                          <a:effectLst/>
                        </a:rPr>
                        <a:t>1. 教师在智慧教室终端点击上课按钮</a:t>
                      </a:r>
                      <a:endParaRPr lang="zh-CN" sz="1600" kern="100">
                        <a:effectLst/>
                      </a:endParaRPr>
                    </a:p>
                    <a:p>
                      <a:pPr marL="0" lvl="0" indent="0" algn="l">
                        <a:buFont typeface="Arial" panose="020B0604020202020204" pitchFamily="34" charset="0"/>
                        <a:buNone/>
                      </a:pPr>
                      <a:r>
                        <a:rPr lang="en-US" sz="1600" kern="100">
                          <a:effectLst/>
                        </a:rPr>
                        <a:t>2. </a:t>
                      </a:r>
                      <a:r>
                        <a:rPr lang="zh-CN" sz="1600" kern="100">
                          <a:effectLst/>
                        </a:rPr>
                        <a:t>系统提示开始上课</a:t>
                      </a:r>
                      <a:endParaRPr lang="zh-CN" sz="1600" kern="100">
                        <a:effectLst/>
                      </a:endParaRPr>
                    </a:p>
                    <a:p>
                      <a:pPr marL="0" lvl="0" indent="0" algn="l">
                        <a:buFont typeface="Arial" panose="020B0604020202020204" pitchFamily="34" charset="0"/>
                        <a:buNone/>
                      </a:pPr>
                      <a:r>
                        <a:rPr lang="en-US" sz="1600" kern="100">
                          <a:effectLst/>
                        </a:rPr>
                        <a:t>3. </a:t>
                      </a:r>
                      <a:r>
                        <a:rPr lang="zh-CN" sz="1600" kern="100">
                          <a:effectLst/>
                        </a:rPr>
                        <a:t>教室系统智能环境监控开始工作</a:t>
                      </a:r>
                      <a:endParaRPr lang="zh-CN" sz="1600" kern="100">
                        <a:effectLst/>
                      </a:endParaRPr>
                    </a:p>
                    <a:p>
                      <a:pPr marL="0" lvl="0" indent="0" algn="l">
                        <a:buFont typeface="Arial" panose="020B0604020202020204" pitchFamily="34" charset="0"/>
                        <a:buNone/>
                      </a:pPr>
                      <a:r>
                        <a:rPr lang="en-US" sz="1600" kern="100">
                          <a:effectLst/>
                        </a:rPr>
                        <a:t>4. </a:t>
                      </a:r>
                      <a:r>
                        <a:rPr lang="zh-CN" sz="1600" kern="100">
                          <a:effectLst/>
                        </a:rPr>
                        <a:t>环境监控系统记录监控数据</a:t>
                      </a:r>
                      <a:endParaRPr lang="zh-CN" sz="1600" kern="100">
                        <a:effectLst/>
                      </a:endParaRPr>
                    </a:p>
                    <a:p>
                      <a:pPr marL="0" lvl="0" indent="0" algn="l">
                        <a:buFont typeface="Arial" panose="020B0604020202020204" pitchFamily="34" charset="0"/>
                        <a:buNone/>
                      </a:pPr>
                      <a:r>
                        <a:rPr lang="en-US" sz="1600" kern="100">
                          <a:effectLst/>
                        </a:rPr>
                        <a:t>5. </a:t>
                      </a:r>
                      <a:r>
                        <a:rPr lang="zh-CN" sz="1600" kern="100">
                          <a:effectLst/>
                        </a:rPr>
                        <a:t>若监控数据发现异常，自动提醒设备做出调节</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988060">
                <a:tc>
                  <a:txBody>
                    <a:bodyPr/>
                    <a:lstStyle/>
                    <a:p>
                      <a:pPr marL="0" indent="0" algn="ctr">
                        <a:lnSpc>
                          <a:spcPct val="115000"/>
                        </a:lnSpc>
                        <a:buFont typeface="Arial" panose="020B0604020202020204" pitchFamily="34" charset="0"/>
                        <a:buNone/>
                      </a:pPr>
                      <a:r>
                        <a:rPr lang="zh-CN" sz="1200" kern="100">
                          <a:effectLst/>
                        </a:rPr>
                        <a:t>扩展路径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未在规定时间内上课</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未点击上课按钮</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446845" y="89283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4-12 </a:t>
            </a:r>
            <a:r>
              <a:rPr lang="zh-CN" altLang="en-US" sz="1800" b="1" dirty="0">
                <a:latin typeface="Times New Roman" panose="02020603050405020304" pitchFamily="18" charset="0"/>
                <a:ea typeface="仿宋" panose="02010609060101010101" pitchFamily="49" charset="-122"/>
              </a:rPr>
              <a:t>课程信息维护用例描述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4-9 </a:t>
            </a:r>
            <a:r>
              <a:rPr lang="zh-CN" altLang="en-US" dirty="0"/>
              <a:t>课程管理用例图</a:t>
            </a:r>
            <a:endParaRPr lang="zh-CN" altLang="en-US" dirty="0"/>
          </a:p>
        </p:txBody>
      </p:sp>
      <p:pic>
        <p:nvPicPr>
          <p:cNvPr id="11" name="图片 10"/>
          <p:cNvPicPr>
            <a:picLocks noChangeAspect="1"/>
          </p:cNvPicPr>
          <p:nvPr/>
        </p:nvPicPr>
        <p:blipFill>
          <a:blip r:embed="rId3"/>
          <a:stretch>
            <a:fillRect/>
          </a:stretch>
        </p:blipFill>
        <p:spPr>
          <a:xfrm>
            <a:off x="638565" y="2598771"/>
            <a:ext cx="3042837" cy="1660458"/>
          </a:xfrm>
          <a:prstGeom prst="rect">
            <a:avLst/>
          </a:prstGeom>
          <a:noFill/>
          <a:ln>
            <a:noFill/>
          </a:ln>
        </p:spPr>
      </p:pic>
      <p:graphicFrame>
        <p:nvGraphicFramePr>
          <p:cNvPr id="12" name="表格 11"/>
          <p:cNvGraphicFramePr>
            <a:graphicFrameLocks noGrp="1"/>
          </p:cNvGraphicFramePr>
          <p:nvPr>
            <p:custDataLst>
              <p:tags r:id="rId4"/>
            </p:custDataLst>
          </p:nvPr>
        </p:nvGraphicFramePr>
        <p:xfrm>
          <a:off x="4064000" y="1575435"/>
          <a:ext cx="5316220" cy="4439285"/>
        </p:xfrm>
        <a:graphic>
          <a:graphicData uri="http://schemas.openxmlformats.org/drawingml/2006/table">
            <a:tbl>
              <a:tblPr firstRow="1" firstCol="1" bandRow="1">
                <a:tableStyleId>{5C22544A-7EE6-4342-B048-85BDC9FD1C3A}</a:tableStyleId>
              </a:tblPr>
              <a:tblGrid>
                <a:gridCol w="892810"/>
                <a:gridCol w="4423410"/>
              </a:tblGrid>
              <a:tr h="585470">
                <a:tc>
                  <a:txBody>
                    <a:bodyPr/>
                    <a:lstStyle/>
                    <a:p>
                      <a:pPr marL="0" indent="0" algn="ctr">
                        <a:lnSpc>
                          <a:spcPct val="115000"/>
                        </a:lnSpc>
                        <a:buFont typeface="Arial" panose="020B0604020202020204" pitchFamily="34" charset="0"/>
                        <a:buNone/>
                      </a:pPr>
                      <a:r>
                        <a:rPr lang="zh-CN" sz="1200" kern="100" dirty="0">
                          <a:effectLst/>
                        </a:rPr>
                        <a:t>用例名称</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200" kern="100">
                          <a:effectLst/>
                        </a:rPr>
                        <a:t>课程信息维护</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86105">
                <a:tc>
                  <a:txBody>
                    <a:bodyPr/>
                    <a:lstStyle/>
                    <a:p>
                      <a:pPr marL="0" indent="0" algn="ctr">
                        <a:lnSpc>
                          <a:spcPct val="115000"/>
                        </a:lnSpc>
                        <a:buFont typeface="Arial" panose="020B0604020202020204" pitchFamily="34" charset="0"/>
                        <a:buNone/>
                      </a:pPr>
                      <a:r>
                        <a:rPr lang="zh-CN" sz="1200" kern="100">
                          <a:effectLst/>
                        </a:rPr>
                        <a:t>用例描述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教师对课程信息进行管理</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86105">
                <a:tc>
                  <a:txBody>
                    <a:bodyPr/>
                    <a:lstStyle/>
                    <a:p>
                      <a:pPr marL="0" indent="0" algn="ctr">
                        <a:lnSpc>
                          <a:spcPct val="115000"/>
                        </a:lnSpc>
                        <a:buFont typeface="Arial" panose="020B0604020202020204" pitchFamily="34" charset="0"/>
                        <a:buNone/>
                      </a:pPr>
                      <a:r>
                        <a:rPr lang="zh-CN" sz="1200" kern="100">
                          <a:effectLst/>
                        </a:rPr>
                        <a:t>参与者</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教师</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938020">
                <a:tc>
                  <a:txBody>
                    <a:bodyPr/>
                    <a:lstStyle/>
                    <a:p>
                      <a:pPr marL="0" indent="0" algn="ctr">
                        <a:lnSpc>
                          <a:spcPct val="115000"/>
                        </a:lnSpc>
                        <a:buFont typeface="Arial" panose="020B0604020202020204" pitchFamily="34" charset="0"/>
                        <a:buNone/>
                      </a:pPr>
                      <a:r>
                        <a:rPr lang="zh-CN" sz="1200" kern="100">
                          <a:effectLst/>
                        </a:rPr>
                        <a:t>基本路径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a:effectLst/>
                        </a:rPr>
                        <a:t>1. </a:t>
                      </a:r>
                      <a:r>
                        <a:rPr lang="zh-CN" sz="1600" kern="100">
                          <a:effectLst/>
                        </a:rPr>
                        <a:t>在课程管理菜单中选择课程信息管理选项</a:t>
                      </a:r>
                      <a:endParaRPr lang="zh-CN" sz="1600" kern="100">
                        <a:effectLst/>
                      </a:endParaRPr>
                    </a:p>
                    <a:p>
                      <a:pPr marL="0" lvl="0" indent="0" algn="l">
                        <a:buFont typeface="Arial" panose="020B0604020202020204" pitchFamily="34" charset="0"/>
                        <a:buNone/>
                      </a:pPr>
                      <a:r>
                        <a:rPr lang="en-US" sz="1600" kern="100">
                          <a:effectLst/>
                        </a:rPr>
                        <a:t>2. </a:t>
                      </a:r>
                      <a:r>
                        <a:rPr lang="zh-CN" sz="1600" kern="100">
                          <a:effectLst/>
                        </a:rPr>
                        <a:t>选择增加、删除、修改、查询课程信息操作</a:t>
                      </a:r>
                      <a:endParaRPr lang="zh-CN" sz="1600" kern="100">
                        <a:effectLst/>
                      </a:endParaRPr>
                    </a:p>
                    <a:p>
                      <a:pPr marL="0" lvl="0" indent="0" algn="l">
                        <a:buFont typeface="Arial" panose="020B0604020202020204" pitchFamily="34" charset="0"/>
                        <a:buNone/>
                      </a:pPr>
                      <a:r>
                        <a:rPr lang="en-US" sz="1600" kern="100">
                          <a:effectLst/>
                        </a:rPr>
                        <a:t>3. </a:t>
                      </a:r>
                      <a:r>
                        <a:rPr lang="zh-CN" sz="1600" kern="100">
                          <a:effectLst/>
                        </a:rPr>
                        <a:t>输入相关信息并确认</a:t>
                      </a:r>
                      <a:endParaRPr lang="zh-CN" sz="1600" kern="100">
                        <a:effectLst/>
                      </a:endParaRPr>
                    </a:p>
                    <a:p>
                      <a:pPr marL="0" lvl="0" indent="0" algn="l">
                        <a:buFont typeface="Arial" panose="020B0604020202020204" pitchFamily="34" charset="0"/>
                        <a:buNone/>
                      </a:pPr>
                      <a:r>
                        <a:rPr lang="en-US" sz="1600" kern="100">
                          <a:effectLst/>
                        </a:rPr>
                        <a:t>  </a:t>
                      </a:r>
                      <a:r>
                        <a:rPr lang="zh-CN" sz="1600" kern="100">
                          <a:effectLst/>
                        </a:rPr>
                        <a:t>课程主要信息：课程号、课程名称、课程简介、课时、学分</a:t>
                      </a:r>
                      <a:endParaRPr lang="zh-CN" sz="1600" kern="100">
                        <a:effectLst/>
                      </a:endParaRPr>
                    </a:p>
                    <a:p>
                      <a:pPr marL="0" lvl="0" indent="0" algn="l">
                        <a:buFont typeface="Arial" panose="020B0604020202020204" pitchFamily="34" charset="0"/>
                        <a:buNone/>
                      </a:pPr>
                      <a:r>
                        <a:rPr lang="en-US" sz="1600" kern="100">
                          <a:effectLst/>
                        </a:rPr>
                        <a:t>4. </a:t>
                      </a:r>
                      <a:r>
                        <a:rPr lang="zh-CN" sz="1600" kern="100">
                          <a:effectLst/>
                        </a:rPr>
                        <a:t>系统将相关数据保存到数据库中</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43585">
                <a:tc>
                  <a:txBody>
                    <a:bodyPr/>
                    <a:lstStyle/>
                    <a:p>
                      <a:pPr marL="0" indent="0" algn="ctr">
                        <a:lnSpc>
                          <a:spcPct val="115000"/>
                        </a:lnSpc>
                        <a:buFont typeface="Arial" panose="020B0604020202020204" pitchFamily="34" charset="0"/>
                        <a:buNone/>
                      </a:pPr>
                      <a:r>
                        <a:rPr lang="zh-CN" sz="1200" kern="100">
                          <a:effectLst/>
                        </a:rPr>
                        <a:t>扩展路径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输入信息有误，保存不成功</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未选择</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理解需求</a:t>
            </a:r>
            <a:endParaRPr kumimoji="1" lang="zh-CN" altLang="en-US" sz="3200" dirty="0">
              <a:sym typeface="+mn-ea"/>
            </a:endParaRPr>
          </a:p>
        </p:txBody>
      </p:sp>
      <p:sp>
        <p:nvSpPr>
          <p:cNvPr id="2" name="文本框 1"/>
          <p:cNvSpPr txBox="1"/>
          <p:nvPr/>
        </p:nvSpPr>
        <p:spPr>
          <a:xfrm>
            <a:off x="1026795" y="1304925"/>
            <a:ext cx="7381240" cy="3606757"/>
          </a:xfrm>
          <a:prstGeom prst="rect">
            <a:avLst/>
          </a:prstGeom>
          <a:noFill/>
        </p:spPr>
        <p:txBody>
          <a:bodyPr wrap="square" rtlCol="0">
            <a:spAutoFit/>
          </a:bodyPr>
          <a:lstStyle/>
          <a:p>
            <a:pPr>
              <a:lnSpc>
                <a:spcPct val="250000"/>
              </a:lnSpc>
            </a:pPr>
            <a:r>
              <a:rPr lang="en-US" altLang="zh-CN"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Brooks</a:t>
            </a:r>
            <a:r>
              <a:rPr lang="zh-CN" altLang="en-US"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rPr>
              <a:t>曾描述“构建一个软件系统最困难的部分是确定构建什么，其他部分工作不会像这部分工作一样，在出错之后会如此严重地影响随后实现的系统，并且以后修补竟会如此的困难。”</a:t>
            </a:r>
            <a:endParaRPr lang="zh-CN" altLang="en-US" sz="2400" b="1" dirty="0">
              <a:solidFill>
                <a:srgbClr val="0000FF"/>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663380" y="7645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4-13 </a:t>
            </a:r>
            <a:r>
              <a:rPr lang="zh-CN" altLang="en-US" sz="1800" b="1" dirty="0">
                <a:latin typeface="Times New Roman" panose="02020603050405020304" pitchFamily="18" charset="0"/>
                <a:ea typeface="仿宋" panose="02010609060101010101" pitchFamily="49" charset="-122"/>
              </a:rPr>
              <a:t>课程发布用例描述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126730" y="4292363"/>
            <a:ext cx="3267777" cy="307777"/>
          </a:xfrm>
          <a:prstGeom prst="rect">
            <a:avLst/>
          </a:prstGeom>
          <a:noFill/>
        </p:spPr>
        <p:txBody>
          <a:bodyPr wrap="square">
            <a:spAutoFit/>
          </a:bodyPr>
          <a:lstStyle/>
          <a:p>
            <a:pPr algn="ctr"/>
            <a:r>
              <a:rPr lang="zh-CN" altLang="en-US" dirty="0"/>
              <a:t>图</a:t>
            </a:r>
            <a:r>
              <a:rPr lang="en-US" altLang="zh-CN" dirty="0"/>
              <a:t>4-9 </a:t>
            </a:r>
            <a:r>
              <a:rPr lang="zh-CN" altLang="en-US" dirty="0"/>
              <a:t>课程管理用例图</a:t>
            </a:r>
            <a:endParaRPr lang="zh-CN" altLang="en-US" dirty="0"/>
          </a:p>
        </p:txBody>
      </p:sp>
      <p:pic>
        <p:nvPicPr>
          <p:cNvPr id="11" name="图片 10"/>
          <p:cNvPicPr>
            <a:picLocks noChangeAspect="1"/>
          </p:cNvPicPr>
          <p:nvPr/>
        </p:nvPicPr>
        <p:blipFill>
          <a:blip r:embed="rId3"/>
          <a:stretch>
            <a:fillRect/>
          </a:stretch>
        </p:blipFill>
        <p:spPr>
          <a:xfrm>
            <a:off x="198510" y="2348581"/>
            <a:ext cx="3042837" cy="1660458"/>
          </a:xfrm>
          <a:prstGeom prst="rect">
            <a:avLst/>
          </a:prstGeom>
          <a:noFill/>
          <a:ln>
            <a:noFill/>
          </a:ln>
        </p:spPr>
      </p:pic>
      <p:graphicFrame>
        <p:nvGraphicFramePr>
          <p:cNvPr id="3" name="表格 2"/>
          <p:cNvGraphicFramePr>
            <a:graphicFrameLocks noGrp="1"/>
          </p:cNvGraphicFramePr>
          <p:nvPr>
            <p:custDataLst>
              <p:tags r:id="rId4"/>
            </p:custDataLst>
          </p:nvPr>
        </p:nvGraphicFramePr>
        <p:xfrm>
          <a:off x="3681095" y="1133475"/>
          <a:ext cx="5699125" cy="4421505"/>
        </p:xfrm>
        <a:graphic>
          <a:graphicData uri="http://schemas.openxmlformats.org/drawingml/2006/table">
            <a:tbl>
              <a:tblPr firstRow="1" firstCol="1" bandRow="1">
                <a:tableStyleId>{5C22544A-7EE6-4342-B048-85BDC9FD1C3A}</a:tableStyleId>
              </a:tblPr>
              <a:tblGrid>
                <a:gridCol w="804545"/>
                <a:gridCol w="4894580"/>
              </a:tblGrid>
              <a:tr h="547370">
                <a:tc>
                  <a:txBody>
                    <a:bodyPr/>
                    <a:lstStyle/>
                    <a:p>
                      <a:pPr marL="0" indent="0" algn="ctr">
                        <a:lnSpc>
                          <a:spcPct val="115000"/>
                        </a:lnSpc>
                        <a:buFont typeface="Arial" panose="020B0604020202020204" pitchFamily="34" charset="0"/>
                        <a:buNone/>
                      </a:pPr>
                      <a:r>
                        <a:rPr lang="zh-CN" sz="1200" kern="100">
                          <a:effectLst/>
                        </a:rPr>
                        <a:t>用例名称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200" kern="100" dirty="0">
                          <a:effectLst/>
                        </a:rPr>
                        <a:t>课程发布</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01345">
                <a:tc>
                  <a:txBody>
                    <a:bodyPr/>
                    <a:lstStyle/>
                    <a:p>
                      <a:pPr marL="0" indent="0" algn="ctr">
                        <a:lnSpc>
                          <a:spcPct val="115000"/>
                        </a:lnSpc>
                        <a:buFont typeface="Arial" panose="020B0604020202020204" pitchFamily="34" charset="0"/>
                        <a:buNone/>
                      </a:pPr>
                      <a:r>
                        <a:rPr lang="zh-CN" sz="1200" kern="100">
                          <a:effectLst/>
                        </a:rPr>
                        <a:t>用例描述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教师发布课程</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00710">
                <a:tc>
                  <a:txBody>
                    <a:bodyPr/>
                    <a:lstStyle/>
                    <a:p>
                      <a:pPr marL="0" indent="0" algn="ctr">
                        <a:lnSpc>
                          <a:spcPct val="115000"/>
                        </a:lnSpc>
                        <a:buFont typeface="Arial" panose="020B0604020202020204" pitchFamily="34" charset="0"/>
                        <a:buNone/>
                      </a:pPr>
                      <a:r>
                        <a:rPr lang="zh-CN" sz="1200" kern="100">
                          <a:effectLst/>
                        </a:rPr>
                        <a:t>参与者</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教师</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909445">
                <a:tc>
                  <a:txBody>
                    <a:bodyPr/>
                    <a:lstStyle/>
                    <a:p>
                      <a:pPr marL="0" indent="0" algn="ctr">
                        <a:lnSpc>
                          <a:spcPct val="115000"/>
                        </a:lnSpc>
                        <a:buFont typeface="Arial" panose="020B0604020202020204" pitchFamily="34" charset="0"/>
                        <a:buNone/>
                      </a:pPr>
                      <a:r>
                        <a:rPr lang="zh-CN" sz="1200" kern="100">
                          <a:effectLst/>
                        </a:rPr>
                        <a:t>基本路径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在课程管理菜单中选择要发布的课程选项</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选择可以看到课程发布的对象</a:t>
                      </a:r>
                      <a:endParaRPr lang="zh-CN" sz="1600" kern="100" dirty="0">
                        <a:effectLst/>
                      </a:endParaRPr>
                    </a:p>
                    <a:p>
                      <a:pPr marL="0" lvl="0" indent="0" algn="l">
                        <a:buFont typeface="Arial" panose="020B0604020202020204" pitchFamily="34" charset="0"/>
                        <a:buNone/>
                      </a:pPr>
                      <a:r>
                        <a:rPr lang="en-US" sz="1600" kern="100" dirty="0">
                          <a:effectLst/>
                        </a:rPr>
                        <a:t>3. </a:t>
                      </a:r>
                      <a:r>
                        <a:rPr lang="zh-CN" sz="1600" kern="100" dirty="0">
                          <a:effectLst/>
                        </a:rPr>
                        <a:t>单击发布按钮</a:t>
                      </a:r>
                      <a:endParaRPr lang="zh-CN" sz="1600" kern="100" dirty="0">
                        <a:effectLst/>
                      </a:endParaRPr>
                    </a:p>
                    <a:p>
                      <a:pPr marL="0" lvl="0" indent="0" algn="l">
                        <a:buFont typeface="Arial" panose="020B0604020202020204" pitchFamily="34" charset="0"/>
                        <a:buNone/>
                      </a:pPr>
                      <a:r>
                        <a:rPr lang="en-US" sz="1600" kern="100" dirty="0">
                          <a:effectLst/>
                        </a:rPr>
                        <a:t>4. </a:t>
                      </a:r>
                      <a:r>
                        <a:rPr lang="zh-CN" sz="1600" kern="100" dirty="0">
                          <a:effectLst/>
                        </a:rPr>
                        <a:t>系统提示是否确认发布</a:t>
                      </a:r>
                      <a:endParaRPr lang="zh-CN" sz="1600" kern="100" dirty="0">
                        <a:effectLst/>
                      </a:endParaRPr>
                    </a:p>
                    <a:p>
                      <a:pPr marL="0" lvl="0" indent="0" algn="l">
                        <a:buFont typeface="Arial" panose="020B0604020202020204" pitchFamily="34" charset="0"/>
                        <a:buNone/>
                      </a:pPr>
                      <a:r>
                        <a:rPr lang="en-US" sz="1600" kern="100" dirty="0">
                          <a:effectLst/>
                        </a:rPr>
                        <a:t>5. </a:t>
                      </a:r>
                      <a:r>
                        <a:rPr lang="zh-CN" sz="1600" kern="100" dirty="0">
                          <a:effectLst/>
                        </a:rPr>
                        <a:t>确认后，系统显示发布成功</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762635">
                <a:tc>
                  <a:txBody>
                    <a:bodyPr/>
                    <a:lstStyle/>
                    <a:p>
                      <a:pPr marL="0" indent="0" algn="ctr">
                        <a:lnSpc>
                          <a:spcPct val="115000"/>
                        </a:lnSpc>
                        <a:buFont typeface="Arial" panose="020B0604020202020204" pitchFamily="34" charset="0"/>
                        <a:buNone/>
                      </a:pPr>
                      <a:r>
                        <a:rPr lang="zh-CN" sz="1200" kern="100">
                          <a:effectLst/>
                        </a:rPr>
                        <a:t>扩展路径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未选择</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系统显示发布不成功</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663380" y="908710"/>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4-14 </a:t>
            </a:r>
            <a:r>
              <a:rPr lang="zh-CN" altLang="en-US" sz="1800" b="1" dirty="0">
                <a:latin typeface="Times New Roman" panose="02020603050405020304" pitchFamily="18" charset="0"/>
                <a:ea typeface="仿宋" panose="02010609060101010101" pitchFamily="49" charset="-122"/>
              </a:rPr>
              <a:t>教学班维护用例描述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4-9 </a:t>
            </a:r>
            <a:r>
              <a:rPr lang="zh-CN" altLang="en-US" dirty="0"/>
              <a:t>课程管理用例图</a:t>
            </a:r>
            <a:endParaRPr lang="zh-CN" altLang="en-US" dirty="0"/>
          </a:p>
        </p:txBody>
      </p:sp>
      <p:pic>
        <p:nvPicPr>
          <p:cNvPr id="11" name="图片 10"/>
          <p:cNvPicPr>
            <a:picLocks noChangeAspect="1"/>
          </p:cNvPicPr>
          <p:nvPr/>
        </p:nvPicPr>
        <p:blipFill>
          <a:blip r:embed="rId3"/>
          <a:stretch>
            <a:fillRect/>
          </a:stretch>
        </p:blipFill>
        <p:spPr>
          <a:xfrm>
            <a:off x="638565" y="2598771"/>
            <a:ext cx="3042837" cy="1660458"/>
          </a:xfrm>
          <a:prstGeom prst="rect">
            <a:avLst/>
          </a:prstGeom>
          <a:noFill/>
          <a:ln>
            <a:noFill/>
          </a:ln>
        </p:spPr>
      </p:pic>
      <p:graphicFrame>
        <p:nvGraphicFramePr>
          <p:cNvPr id="3" name="表格 2"/>
          <p:cNvGraphicFramePr>
            <a:graphicFrameLocks noGrp="1"/>
          </p:cNvGraphicFramePr>
          <p:nvPr>
            <p:custDataLst>
              <p:tags r:id="rId4"/>
            </p:custDataLst>
          </p:nvPr>
        </p:nvGraphicFramePr>
        <p:xfrm>
          <a:off x="4158615" y="1647825"/>
          <a:ext cx="5153025" cy="4013200"/>
        </p:xfrm>
        <a:graphic>
          <a:graphicData uri="http://schemas.openxmlformats.org/drawingml/2006/table">
            <a:tbl>
              <a:tblPr firstRow="1" firstCol="1" bandRow="1">
                <a:tableStyleId>{5C22544A-7EE6-4342-B048-85BDC9FD1C3A}</a:tableStyleId>
              </a:tblPr>
              <a:tblGrid>
                <a:gridCol w="876935"/>
                <a:gridCol w="4276090"/>
              </a:tblGrid>
              <a:tr h="589280">
                <a:tc>
                  <a:txBody>
                    <a:bodyPr/>
                    <a:lstStyle/>
                    <a:p>
                      <a:pPr marL="0" indent="0" algn="ctr">
                        <a:lnSpc>
                          <a:spcPct val="115000"/>
                        </a:lnSpc>
                        <a:buFont typeface="Arial" panose="020B0604020202020204" pitchFamily="34" charset="0"/>
                        <a:buNone/>
                      </a:pPr>
                      <a:r>
                        <a:rPr lang="zh-CN" sz="1200" kern="100">
                          <a:effectLst/>
                        </a:rPr>
                        <a:t>用例名称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200" kern="100" dirty="0">
                          <a:effectLst/>
                        </a:rPr>
                        <a:t>教学班维护</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89280">
                <a:tc>
                  <a:txBody>
                    <a:bodyPr/>
                    <a:lstStyle/>
                    <a:p>
                      <a:pPr marL="0" indent="0" algn="ctr">
                        <a:lnSpc>
                          <a:spcPct val="115000"/>
                        </a:lnSpc>
                        <a:buFont typeface="Arial" panose="020B0604020202020204" pitchFamily="34" charset="0"/>
                        <a:buNone/>
                      </a:pPr>
                      <a:r>
                        <a:rPr lang="zh-CN" sz="1200" kern="100">
                          <a:effectLst/>
                        </a:rPr>
                        <a:t>用例描述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教师对教学班进行管理</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89280">
                <a:tc>
                  <a:txBody>
                    <a:bodyPr/>
                    <a:lstStyle/>
                    <a:p>
                      <a:pPr marL="0" indent="0" algn="ctr">
                        <a:lnSpc>
                          <a:spcPct val="115000"/>
                        </a:lnSpc>
                        <a:buFont typeface="Arial" panose="020B0604020202020204" pitchFamily="34" charset="0"/>
                        <a:buNone/>
                      </a:pPr>
                      <a:r>
                        <a:rPr lang="zh-CN" sz="1200" kern="100">
                          <a:effectLst/>
                        </a:rPr>
                        <a:t>参与者</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教师</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2245360">
                <a:tc>
                  <a:txBody>
                    <a:bodyPr/>
                    <a:lstStyle/>
                    <a:p>
                      <a:pPr marL="0" indent="0" algn="ctr">
                        <a:lnSpc>
                          <a:spcPct val="115000"/>
                        </a:lnSpc>
                        <a:buFont typeface="Arial" panose="020B0604020202020204" pitchFamily="34" charset="0"/>
                        <a:buNone/>
                      </a:pPr>
                      <a:r>
                        <a:rPr lang="zh-CN" sz="1200" kern="100">
                          <a:effectLst/>
                        </a:rPr>
                        <a:t>基本路径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在课程管理菜单中选择教学班管理选项</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选择增加、删除、修改、查询教学班操作</a:t>
                      </a:r>
                      <a:endParaRPr lang="zh-CN" sz="1600" kern="100" dirty="0">
                        <a:effectLst/>
                      </a:endParaRPr>
                    </a:p>
                    <a:p>
                      <a:pPr marL="0" lvl="0" indent="0" algn="l">
                        <a:buFont typeface="Arial" panose="020B0604020202020204" pitchFamily="34" charset="0"/>
                        <a:buNone/>
                      </a:pPr>
                      <a:r>
                        <a:rPr lang="en-US" sz="1600" kern="100" dirty="0">
                          <a:effectLst/>
                        </a:rPr>
                        <a:t>3. </a:t>
                      </a:r>
                      <a:r>
                        <a:rPr lang="zh-CN" sz="1600" kern="100" dirty="0">
                          <a:effectLst/>
                        </a:rPr>
                        <a:t>输入相关信息并确认</a:t>
                      </a:r>
                      <a:endParaRPr lang="zh-CN" sz="1600" kern="100" dirty="0">
                        <a:effectLst/>
                      </a:endParaRPr>
                    </a:p>
                    <a:p>
                      <a:pPr marL="0" lvl="0" indent="0" algn="l">
                        <a:buFont typeface="Arial" panose="020B0604020202020204" pitchFamily="34" charset="0"/>
                        <a:buNone/>
                      </a:pPr>
                      <a:r>
                        <a:rPr lang="en-US" sz="1600" kern="100" dirty="0">
                          <a:effectLst/>
                        </a:rPr>
                        <a:t>  </a:t>
                      </a:r>
                      <a:r>
                        <a:rPr lang="zh-CN" sz="1600" kern="100" dirty="0">
                          <a:effectLst/>
                        </a:rPr>
                        <a:t>教学班主要信息：教学班编号、教学班名称、教学班简介、人数、所属学院、学生名单</a:t>
                      </a:r>
                      <a:endParaRPr lang="zh-CN" sz="1600" kern="100" dirty="0">
                        <a:effectLst/>
                      </a:endParaRPr>
                    </a:p>
                    <a:p>
                      <a:pPr marL="0" lvl="0" indent="0" algn="l">
                        <a:buFont typeface="Arial" panose="020B0604020202020204" pitchFamily="34" charset="0"/>
                        <a:buNone/>
                      </a:pPr>
                      <a:r>
                        <a:rPr lang="en-US" sz="1600" kern="100" dirty="0">
                          <a:effectLst/>
                        </a:rPr>
                        <a:t>4. </a:t>
                      </a:r>
                      <a:r>
                        <a:rPr lang="zh-CN" sz="1600" kern="100" dirty="0">
                          <a:effectLst/>
                        </a:rPr>
                        <a:t>系统将相关数据保存到数据库中</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590990" y="9804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4-15 </a:t>
            </a:r>
            <a:r>
              <a:rPr lang="zh-CN" altLang="en-US" sz="1800" b="1" dirty="0">
                <a:latin typeface="Times New Roman" panose="02020603050405020304" pitchFamily="18" charset="0"/>
                <a:ea typeface="仿宋" panose="02010609060101010101" pitchFamily="49" charset="-122"/>
              </a:rPr>
              <a:t>考勤结果修改用例描述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4-10 </a:t>
            </a:r>
            <a:r>
              <a:rPr lang="zh-CN" altLang="en-US" dirty="0"/>
              <a:t>考勤管理用例图</a:t>
            </a:r>
            <a:endParaRPr lang="zh-CN" altLang="en-US" dirty="0"/>
          </a:p>
        </p:txBody>
      </p:sp>
      <p:pic>
        <p:nvPicPr>
          <p:cNvPr id="10" name="图片 9" descr="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5" y="2420888"/>
            <a:ext cx="3564476" cy="2376264"/>
          </a:xfrm>
          <a:prstGeom prst="rect">
            <a:avLst/>
          </a:prstGeom>
        </p:spPr>
      </p:pic>
      <p:graphicFrame>
        <p:nvGraphicFramePr>
          <p:cNvPr id="12" name="表格 11"/>
          <p:cNvGraphicFramePr>
            <a:graphicFrameLocks noGrp="1"/>
          </p:cNvGraphicFramePr>
          <p:nvPr>
            <p:custDataLst>
              <p:tags r:id="rId4"/>
            </p:custDataLst>
          </p:nvPr>
        </p:nvGraphicFramePr>
        <p:xfrm>
          <a:off x="4109720" y="1630045"/>
          <a:ext cx="5342255" cy="4031615"/>
        </p:xfrm>
        <a:graphic>
          <a:graphicData uri="http://schemas.openxmlformats.org/drawingml/2006/table">
            <a:tbl>
              <a:tblPr firstRow="1" firstCol="1" bandRow="1">
                <a:tableStyleId>{5C22544A-7EE6-4342-B048-85BDC9FD1C3A}</a:tableStyleId>
              </a:tblPr>
              <a:tblGrid>
                <a:gridCol w="821690"/>
                <a:gridCol w="4520565"/>
              </a:tblGrid>
              <a:tr h="541655">
                <a:tc>
                  <a:txBody>
                    <a:bodyPr/>
                    <a:lstStyle/>
                    <a:p>
                      <a:pPr marL="0" indent="0" algn="ctr">
                        <a:lnSpc>
                          <a:spcPct val="115000"/>
                        </a:lnSpc>
                        <a:buFont typeface="Arial" panose="020B0604020202020204" pitchFamily="34" charset="0"/>
                        <a:buNone/>
                      </a:pPr>
                      <a:r>
                        <a:rPr lang="zh-CN" sz="1200" kern="100">
                          <a:effectLst/>
                        </a:rPr>
                        <a:t>用例名称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200" kern="100">
                          <a:effectLst/>
                        </a:rPr>
                        <a:t>考勤结果修改</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41655">
                <a:tc>
                  <a:txBody>
                    <a:bodyPr/>
                    <a:lstStyle/>
                    <a:p>
                      <a:pPr marL="0" indent="0" algn="ctr">
                        <a:lnSpc>
                          <a:spcPct val="115000"/>
                        </a:lnSpc>
                        <a:buFont typeface="Arial" panose="020B0604020202020204" pitchFamily="34" charset="0"/>
                        <a:buNone/>
                      </a:pPr>
                      <a:r>
                        <a:rPr lang="zh-CN" sz="1200" kern="100">
                          <a:effectLst/>
                        </a:rPr>
                        <a:t>用例描述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600" kern="100">
                          <a:effectLst/>
                        </a:rPr>
                        <a:t>教师修改错误的考勤结果</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41655">
                <a:tc>
                  <a:txBody>
                    <a:bodyPr/>
                    <a:lstStyle/>
                    <a:p>
                      <a:pPr marL="0" indent="0" algn="ctr">
                        <a:lnSpc>
                          <a:spcPct val="115000"/>
                        </a:lnSpc>
                        <a:buFont typeface="Arial" panose="020B0604020202020204" pitchFamily="34" charset="0"/>
                        <a:buNone/>
                      </a:pPr>
                      <a:r>
                        <a:rPr lang="zh-CN" sz="1200" kern="100">
                          <a:effectLst/>
                        </a:rPr>
                        <a:t>参与者</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600" kern="100">
                          <a:effectLst/>
                        </a:rPr>
                        <a:t>教师</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719580">
                <a:tc>
                  <a:txBody>
                    <a:bodyPr/>
                    <a:lstStyle/>
                    <a:p>
                      <a:pPr marL="0" indent="0" algn="ctr">
                        <a:lnSpc>
                          <a:spcPct val="115000"/>
                        </a:lnSpc>
                        <a:buFont typeface="Arial" panose="020B0604020202020204" pitchFamily="34" charset="0"/>
                        <a:buNone/>
                      </a:pPr>
                      <a:r>
                        <a:rPr lang="zh-CN" sz="1200" kern="100">
                          <a:effectLst/>
                        </a:rPr>
                        <a:t>基本路径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a:effectLst/>
                        </a:rPr>
                        <a:t>1. </a:t>
                      </a:r>
                      <a:r>
                        <a:rPr lang="zh-CN" sz="1600" kern="100">
                          <a:effectLst/>
                        </a:rPr>
                        <a:t>在考勤管理菜单中选择考勤结果修改选项</a:t>
                      </a:r>
                      <a:endParaRPr lang="zh-CN" sz="1600" kern="100">
                        <a:effectLst/>
                      </a:endParaRPr>
                    </a:p>
                    <a:p>
                      <a:pPr marL="0" lvl="0" indent="0" algn="l">
                        <a:buFont typeface="Arial" panose="020B0604020202020204" pitchFamily="34" charset="0"/>
                        <a:buNone/>
                      </a:pPr>
                      <a:r>
                        <a:rPr lang="en-US" sz="1600" kern="100">
                          <a:effectLst/>
                        </a:rPr>
                        <a:t>2. </a:t>
                      </a:r>
                      <a:r>
                        <a:rPr lang="zh-CN" sz="1600" kern="100">
                          <a:effectLst/>
                        </a:rPr>
                        <a:t>输入学生学号</a:t>
                      </a:r>
                      <a:endParaRPr lang="zh-CN" sz="1600" kern="100">
                        <a:effectLst/>
                      </a:endParaRPr>
                    </a:p>
                    <a:p>
                      <a:pPr marL="0" lvl="0" indent="0" algn="l">
                        <a:buFont typeface="Arial" panose="020B0604020202020204" pitchFamily="34" charset="0"/>
                        <a:buNone/>
                      </a:pPr>
                      <a:r>
                        <a:rPr lang="en-US" sz="1600" kern="100">
                          <a:effectLst/>
                        </a:rPr>
                        <a:t>3. </a:t>
                      </a:r>
                      <a:r>
                        <a:rPr lang="zh-CN" sz="1600" kern="100">
                          <a:effectLst/>
                        </a:rPr>
                        <a:t>选择考勤时间</a:t>
                      </a:r>
                      <a:endParaRPr lang="zh-CN" sz="1600" kern="100">
                        <a:effectLst/>
                      </a:endParaRPr>
                    </a:p>
                    <a:p>
                      <a:pPr marL="0" lvl="0" indent="0" algn="l">
                        <a:buFont typeface="Arial" panose="020B0604020202020204" pitchFamily="34" charset="0"/>
                        <a:buNone/>
                      </a:pPr>
                      <a:r>
                        <a:rPr lang="en-US" sz="1600" kern="100">
                          <a:effectLst/>
                        </a:rPr>
                        <a:t>4. </a:t>
                      </a:r>
                      <a:r>
                        <a:rPr lang="zh-CN" sz="1600" kern="100">
                          <a:effectLst/>
                        </a:rPr>
                        <a:t>输入正确的考勤结果</a:t>
                      </a:r>
                      <a:endParaRPr lang="zh-CN" sz="1600" kern="100">
                        <a:effectLst/>
                      </a:endParaRPr>
                    </a:p>
                    <a:p>
                      <a:pPr marL="0" lvl="0" indent="0" algn="l">
                        <a:buFont typeface="Arial" panose="020B0604020202020204" pitchFamily="34" charset="0"/>
                        <a:buNone/>
                      </a:pPr>
                      <a:r>
                        <a:rPr lang="en-US" sz="1600" kern="100">
                          <a:effectLst/>
                        </a:rPr>
                        <a:t>5. </a:t>
                      </a:r>
                      <a:r>
                        <a:rPr lang="zh-CN" sz="1600" kern="100">
                          <a:effectLst/>
                        </a:rPr>
                        <a:t>单击提交按钮，系统显示修改考勤结果成功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87070">
                <a:tc>
                  <a:txBody>
                    <a:bodyPr/>
                    <a:lstStyle/>
                    <a:p>
                      <a:pPr marL="0" indent="0" algn="ctr">
                        <a:lnSpc>
                          <a:spcPct val="115000"/>
                        </a:lnSpc>
                        <a:buFont typeface="Arial" panose="020B0604020202020204" pitchFamily="34" charset="0"/>
                        <a:buNone/>
                      </a:pPr>
                      <a:r>
                        <a:rPr lang="zh-CN" sz="1200" kern="100">
                          <a:effectLst/>
                        </a:rPr>
                        <a:t>扩展路径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输入必填信息字段为空</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未选择</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590990" y="9804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4-16 </a:t>
            </a:r>
            <a:r>
              <a:rPr lang="zh-CN" altLang="en-US" sz="1800" b="1" dirty="0">
                <a:latin typeface="Times New Roman" panose="02020603050405020304" pitchFamily="18" charset="0"/>
                <a:ea typeface="仿宋" panose="02010609060101010101" pitchFamily="49" charset="-122"/>
              </a:rPr>
              <a:t>考勤结果申诉用例描述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4-10 </a:t>
            </a:r>
            <a:r>
              <a:rPr lang="zh-CN" altLang="en-US" dirty="0"/>
              <a:t>考勤管理用例图</a:t>
            </a:r>
            <a:endParaRPr lang="zh-CN" altLang="en-US" dirty="0"/>
          </a:p>
        </p:txBody>
      </p:sp>
      <p:pic>
        <p:nvPicPr>
          <p:cNvPr id="10" name="图片 9" descr="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5" y="2420888"/>
            <a:ext cx="3564476" cy="2376264"/>
          </a:xfrm>
          <a:prstGeom prst="rect">
            <a:avLst/>
          </a:prstGeom>
        </p:spPr>
      </p:pic>
      <p:graphicFrame>
        <p:nvGraphicFramePr>
          <p:cNvPr id="3" name="表格 2"/>
          <p:cNvGraphicFramePr>
            <a:graphicFrameLocks noGrp="1"/>
          </p:cNvGraphicFramePr>
          <p:nvPr>
            <p:custDataLst>
              <p:tags r:id="rId4"/>
            </p:custDataLst>
          </p:nvPr>
        </p:nvGraphicFramePr>
        <p:xfrm>
          <a:off x="4225925" y="1746250"/>
          <a:ext cx="5261610" cy="4058920"/>
        </p:xfrm>
        <a:graphic>
          <a:graphicData uri="http://schemas.openxmlformats.org/drawingml/2006/table">
            <a:tbl>
              <a:tblPr firstRow="1" firstCol="1" bandRow="1">
                <a:tableStyleId>{5C22544A-7EE6-4342-B048-85BDC9FD1C3A}</a:tableStyleId>
              </a:tblPr>
              <a:tblGrid>
                <a:gridCol w="838835"/>
                <a:gridCol w="4422775"/>
              </a:tblGrid>
              <a:tr h="545465">
                <a:tc>
                  <a:txBody>
                    <a:bodyPr/>
                    <a:lstStyle/>
                    <a:p>
                      <a:pPr marL="0" indent="0" algn="ctr">
                        <a:lnSpc>
                          <a:spcPct val="115000"/>
                        </a:lnSpc>
                        <a:buFont typeface="Arial" panose="020B0604020202020204" pitchFamily="34" charset="0"/>
                        <a:buNone/>
                      </a:pPr>
                      <a:r>
                        <a:rPr lang="zh-CN" sz="1200" kern="100">
                          <a:effectLst/>
                        </a:rPr>
                        <a:t>用例名称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buFont typeface="Arial" panose="020B0604020202020204" pitchFamily="34" charset="0"/>
                        <a:buNone/>
                      </a:pPr>
                      <a:r>
                        <a:rPr lang="zh-CN" sz="1200" kern="100">
                          <a:effectLst/>
                        </a:rPr>
                        <a:t>考勤结果申诉</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44830">
                <a:tc>
                  <a:txBody>
                    <a:bodyPr/>
                    <a:lstStyle/>
                    <a:p>
                      <a:pPr marL="0" indent="0" algn="ctr">
                        <a:lnSpc>
                          <a:spcPct val="115000"/>
                        </a:lnSpc>
                        <a:buFont typeface="Arial" panose="020B0604020202020204" pitchFamily="34" charset="0"/>
                        <a:buNone/>
                      </a:pPr>
                      <a:r>
                        <a:rPr lang="zh-CN" sz="1200" kern="100">
                          <a:effectLst/>
                        </a:rPr>
                        <a:t>用例描述</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600" kern="100">
                          <a:effectLst/>
                        </a:rPr>
                        <a:t>学生申诉错误的考勤结果</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45465">
                <a:tc>
                  <a:txBody>
                    <a:bodyPr/>
                    <a:lstStyle/>
                    <a:p>
                      <a:pPr marL="0" indent="0" algn="ctr">
                        <a:lnSpc>
                          <a:spcPct val="115000"/>
                        </a:lnSpc>
                        <a:buFont typeface="Arial" panose="020B0604020202020204" pitchFamily="34" charset="0"/>
                        <a:buNone/>
                      </a:pPr>
                      <a:r>
                        <a:rPr lang="zh-CN" sz="1200" kern="100">
                          <a:effectLst/>
                        </a:rPr>
                        <a:t>参与者</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600" kern="100">
                          <a:effectLst/>
                        </a:rPr>
                        <a:t>学生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731010">
                <a:tc>
                  <a:txBody>
                    <a:bodyPr/>
                    <a:lstStyle/>
                    <a:p>
                      <a:pPr marL="0" indent="0" algn="ctr">
                        <a:lnSpc>
                          <a:spcPct val="115000"/>
                        </a:lnSpc>
                        <a:buFont typeface="Arial" panose="020B0604020202020204" pitchFamily="34" charset="0"/>
                        <a:buNone/>
                      </a:pPr>
                      <a:r>
                        <a:rPr lang="zh-CN" sz="1200" kern="100">
                          <a:effectLst/>
                        </a:rPr>
                        <a:t>基本路径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a:effectLst/>
                        </a:rPr>
                        <a:t>1. </a:t>
                      </a:r>
                      <a:r>
                        <a:rPr lang="zh-CN" sz="1600" kern="100">
                          <a:effectLst/>
                        </a:rPr>
                        <a:t>在考勤管理菜单中选择考勤结果申诉选项</a:t>
                      </a:r>
                      <a:endParaRPr lang="zh-CN" sz="1600" kern="100">
                        <a:effectLst/>
                      </a:endParaRPr>
                    </a:p>
                    <a:p>
                      <a:pPr marL="0" lvl="0" indent="0" algn="l">
                        <a:buFont typeface="Arial" panose="020B0604020202020204" pitchFamily="34" charset="0"/>
                        <a:buNone/>
                      </a:pPr>
                      <a:r>
                        <a:rPr lang="en-US" sz="1600" kern="100">
                          <a:effectLst/>
                        </a:rPr>
                        <a:t>2. </a:t>
                      </a:r>
                      <a:r>
                        <a:rPr lang="zh-CN" sz="1600" kern="100">
                          <a:effectLst/>
                        </a:rPr>
                        <a:t>输入学生学号</a:t>
                      </a:r>
                      <a:endParaRPr lang="zh-CN" sz="1600" kern="100">
                        <a:effectLst/>
                      </a:endParaRPr>
                    </a:p>
                    <a:p>
                      <a:pPr marL="0" lvl="0" indent="0" algn="l">
                        <a:buFont typeface="Arial" panose="020B0604020202020204" pitchFamily="34" charset="0"/>
                        <a:buNone/>
                      </a:pPr>
                      <a:r>
                        <a:rPr lang="en-US" sz="1600" kern="100">
                          <a:effectLst/>
                        </a:rPr>
                        <a:t>3. </a:t>
                      </a:r>
                      <a:r>
                        <a:rPr lang="zh-CN" sz="1600" kern="100">
                          <a:effectLst/>
                        </a:rPr>
                        <a:t>选择考勤时间</a:t>
                      </a:r>
                      <a:endParaRPr lang="zh-CN" sz="1600" kern="100">
                        <a:effectLst/>
                      </a:endParaRPr>
                    </a:p>
                    <a:p>
                      <a:pPr marL="0" lvl="0" indent="0" algn="l">
                        <a:buFont typeface="Arial" panose="020B0604020202020204" pitchFamily="34" charset="0"/>
                        <a:buNone/>
                      </a:pPr>
                      <a:r>
                        <a:rPr lang="en-US" sz="1600" kern="100">
                          <a:effectLst/>
                        </a:rPr>
                        <a:t>4. </a:t>
                      </a:r>
                      <a:r>
                        <a:rPr lang="zh-CN" sz="1600" kern="100">
                          <a:effectLst/>
                        </a:rPr>
                        <a:t>输入正确的考勤结果</a:t>
                      </a:r>
                      <a:endParaRPr lang="zh-CN" sz="1600" kern="100">
                        <a:effectLst/>
                      </a:endParaRPr>
                    </a:p>
                    <a:p>
                      <a:pPr marL="0" lvl="0" indent="0" algn="l">
                        <a:buFont typeface="Arial" panose="020B0604020202020204" pitchFamily="34" charset="0"/>
                        <a:buNone/>
                      </a:pPr>
                      <a:r>
                        <a:rPr lang="en-US" sz="1600" kern="100">
                          <a:effectLst/>
                        </a:rPr>
                        <a:t>5. </a:t>
                      </a:r>
                      <a:r>
                        <a:rPr lang="zh-CN" sz="1600" kern="100">
                          <a:effectLst/>
                        </a:rPr>
                        <a:t>单击申诉按钮，系统显示考勤结果申诉提交成功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92150">
                <a:tc>
                  <a:txBody>
                    <a:bodyPr/>
                    <a:lstStyle/>
                    <a:p>
                      <a:pPr marL="0" indent="0" algn="ctr">
                        <a:lnSpc>
                          <a:spcPct val="115000"/>
                        </a:lnSpc>
                        <a:buFont typeface="Arial" panose="020B0604020202020204" pitchFamily="34" charset="0"/>
                        <a:buNone/>
                      </a:pPr>
                      <a:r>
                        <a:rPr lang="zh-CN" sz="1200" kern="100">
                          <a:effectLst/>
                        </a:rPr>
                        <a:t>扩展路径</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输入必填信息字段为空</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未选择</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663380" y="9804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4-17 </a:t>
            </a:r>
            <a:r>
              <a:rPr lang="zh-CN" altLang="en-US" sz="1800" b="1" dirty="0">
                <a:latin typeface="Times New Roman" panose="02020603050405020304" pitchFamily="18" charset="0"/>
                <a:ea typeface="仿宋" panose="02010609060101010101" pitchFamily="49" charset="-122"/>
              </a:rPr>
              <a:t>请假申请用例描述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4-10 </a:t>
            </a:r>
            <a:r>
              <a:rPr lang="zh-CN" altLang="en-US" dirty="0"/>
              <a:t>考勤管理用例图</a:t>
            </a:r>
            <a:endParaRPr lang="zh-CN" altLang="en-US" dirty="0"/>
          </a:p>
        </p:txBody>
      </p:sp>
      <p:pic>
        <p:nvPicPr>
          <p:cNvPr id="10" name="图片 9" descr="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5" y="2420888"/>
            <a:ext cx="3564476" cy="2376264"/>
          </a:xfrm>
          <a:prstGeom prst="rect">
            <a:avLst/>
          </a:prstGeom>
        </p:spPr>
      </p:pic>
      <p:graphicFrame>
        <p:nvGraphicFramePr>
          <p:cNvPr id="3" name="表格 2"/>
          <p:cNvGraphicFramePr>
            <a:graphicFrameLocks noGrp="1"/>
          </p:cNvGraphicFramePr>
          <p:nvPr>
            <p:custDataLst>
              <p:tags r:id="rId4"/>
            </p:custDataLst>
          </p:nvPr>
        </p:nvGraphicFramePr>
        <p:xfrm>
          <a:off x="4144645" y="1854835"/>
          <a:ext cx="5271770" cy="3806825"/>
        </p:xfrm>
        <a:graphic>
          <a:graphicData uri="http://schemas.openxmlformats.org/drawingml/2006/table">
            <a:tbl>
              <a:tblPr firstRow="1" firstCol="1" bandRow="1">
                <a:tableStyleId>{5C22544A-7EE6-4342-B048-85BDC9FD1C3A}</a:tableStyleId>
              </a:tblPr>
              <a:tblGrid>
                <a:gridCol w="805180"/>
                <a:gridCol w="4466590"/>
              </a:tblGrid>
              <a:tr h="518795">
                <a:tc>
                  <a:txBody>
                    <a:bodyPr/>
                    <a:lstStyle/>
                    <a:p>
                      <a:pPr marL="0" indent="0" algn="ctr">
                        <a:lnSpc>
                          <a:spcPct val="115000"/>
                        </a:lnSpc>
                        <a:buFont typeface="Arial" panose="020B0604020202020204" pitchFamily="34" charset="0"/>
                        <a:buNone/>
                      </a:pPr>
                      <a:r>
                        <a:rPr lang="zh-CN" sz="1200" kern="100" dirty="0">
                          <a:effectLst/>
                        </a:rPr>
                        <a:t>用例名称</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200" kern="100">
                          <a:effectLst/>
                        </a:rPr>
                        <a:t>请假申请</a:t>
                      </a:r>
                      <a:endParaRPr lang="zh-CN" sz="12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18795">
                <a:tc>
                  <a:txBody>
                    <a:bodyPr/>
                    <a:lstStyle/>
                    <a:p>
                      <a:pPr marL="0" indent="0" algn="ctr">
                        <a:lnSpc>
                          <a:spcPct val="115000"/>
                        </a:lnSpc>
                        <a:buFont typeface="Arial" panose="020B0604020202020204" pitchFamily="34" charset="0"/>
                        <a:buNone/>
                      </a:pPr>
                      <a:r>
                        <a:rPr lang="zh-CN" sz="1200" kern="100" dirty="0">
                          <a:effectLst/>
                        </a:rPr>
                        <a:t>用例描述</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600" kern="100">
                          <a:effectLst/>
                        </a:rPr>
                        <a:t>学生在智慧教室系统中提交请假申请</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17525">
                <a:tc>
                  <a:txBody>
                    <a:bodyPr/>
                    <a:lstStyle/>
                    <a:p>
                      <a:pPr marL="0" indent="0" algn="ctr">
                        <a:lnSpc>
                          <a:spcPct val="115000"/>
                        </a:lnSpc>
                        <a:buFont typeface="Arial" panose="020B0604020202020204" pitchFamily="34" charset="0"/>
                        <a:buNone/>
                      </a:pPr>
                      <a:r>
                        <a:rPr lang="zh-CN" sz="1200" kern="100" dirty="0">
                          <a:effectLst/>
                        </a:rPr>
                        <a:t>参与者</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600" kern="100">
                          <a:effectLst/>
                        </a:rPr>
                        <a:t>学生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608455">
                <a:tc>
                  <a:txBody>
                    <a:bodyPr/>
                    <a:lstStyle/>
                    <a:p>
                      <a:pPr marL="0" indent="0" algn="ctr">
                        <a:lnSpc>
                          <a:spcPct val="115000"/>
                        </a:lnSpc>
                        <a:buFont typeface="Arial" panose="020B0604020202020204" pitchFamily="34" charset="0"/>
                        <a:buNone/>
                      </a:pPr>
                      <a:r>
                        <a:rPr lang="zh-CN" sz="1200" kern="100" dirty="0">
                          <a:effectLst/>
                        </a:rPr>
                        <a:t>基本路径</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a:effectLst/>
                        </a:rPr>
                        <a:t>1. </a:t>
                      </a:r>
                      <a:r>
                        <a:rPr lang="zh-CN" sz="1600" kern="100">
                          <a:effectLst/>
                        </a:rPr>
                        <a:t>在考勤管理菜单中选择请假申请选项</a:t>
                      </a:r>
                      <a:endParaRPr lang="zh-CN" sz="1600" kern="100">
                        <a:effectLst/>
                      </a:endParaRPr>
                    </a:p>
                    <a:p>
                      <a:pPr marL="0" lvl="0" indent="0" algn="l">
                        <a:buFont typeface="Arial" panose="020B0604020202020204" pitchFamily="34" charset="0"/>
                        <a:buNone/>
                      </a:pPr>
                      <a:r>
                        <a:rPr lang="en-US" sz="1600" kern="100">
                          <a:effectLst/>
                        </a:rPr>
                        <a:t>2. </a:t>
                      </a:r>
                      <a:r>
                        <a:rPr lang="zh-CN" sz="1600" kern="100">
                          <a:effectLst/>
                        </a:rPr>
                        <a:t>输入学生学号</a:t>
                      </a:r>
                      <a:endParaRPr lang="zh-CN" sz="1600" kern="100">
                        <a:effectLst/>
                      </a:endParaRPr>
                    </a:p>
                    <a:p>
                      <a:pPr marL="0" lvl="0" indent="0" algn="l">
                        <a:buFont typeface="Arial" panose="020B0604020202020204" pitchFamily="34" charset="0"/>
                        <a:buNone/>
                      </a:pPr>
                      <a:r>
                        <a:rPr lang="en-US" sz="1600" kern="100">
                          <a:effectLst/>
                        </a:rPr>
                        <a:t>3. </a:t>
                      </a:r>
                      <a:r>
                        <a:rPr lang="zh-CN" sz="1600" kern="100">
                          <a:effectLst/>
                        </a:rPr>
                        <a:t>选择请假时间</a:t>
                      </a:r>
                      <a:endParaRPr lang="zh-CN" sz="1600" kern="100">
                        <a:effectLst/>
                      </a:endParaRPr>
                    </a:p>
                    <a:p>
                      <a:pPr marL="0" lvl="0" indent="0" algn="l">
                        <a:buFont typeface="Arial" panose="020B0604020202020204" pitchFamily="34" charset="0"/>
                        <a:buNone/>
                      </a:pPr>
                      <a:r>
                        <a:rPr lang="en-US" sz="1600" kern="100">
                          <a:effectLst/>
                        </a:rPr>
                        <a:t>4. </a:t>
                      </a:r>
                      <a:r>
                        <a:rPr lang="zh-CN" sz="1600" kern="100">
                          <a:effectLst/>
                        </a:rPr>
                        <a:t>输入请假原因</a:t>
                      </a:r>
                      <a:endParaRPr lang="zh-CN" sz="1600" kern="100">
                        <a:effectLst/>
                      </a:endParaRPr>
                    </a:p>
                    <a:p>
                      <a:pPr marL="0" lvl="0" indent="0" algn="l">
                        <a:buFont typeface="Arial" panose="020B0604020202020204" pitchFamily="34" charset="0"/>
                        <a:buNone/>
                      </a:pPr>
                      <a:r>
                        <a:rPr lang="en-US" sz="1600" kern="100">
                          <a:effectLst/>
                        </a:rPr>
                        <a:t>5. </a:t>
                      </a:r>
                      <a:r>
                        <a:rPr lang="zh-CN" sz="1600" kern="100">
                          <a:effectLst/>
                        </a:rPr>
                        <a:t>单击申请请假按钮，系统显示申请请假提交成功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43255">
                <a:tc>
                  <a:txBody>
                    <a:bodyPr/>
                    <a:lstStyle/>
                    <a:p>
                      <a:pPr marL="0" indent="0" algn="ctr">
                        <a:lnSpc>
                          <a:spcPct val="115000"/>
                        </a:lnSpc>
                        <a:buFont typeface="Arial" panose="020B0604020202020204" pitchFamily="34" charset="0"/>
                        <a:buNone/>
                      </a:pPr>
                      <a:r>
                        <a:rPr lang="zh-CN" sz="1200" kern="100" dirty="0">
                          <a:effectLst/>
                        </a:rPr>
                        <a:t>扩展路径</a:t>
                      </a:r>
                      <a:endParaRPr lang="zh-CN" sz="12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输入必填信息字段为空</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未选择</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590990" y="9804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4-18 </a:t>
            </a:r>
            <a:r>
              <a:rPr lang="zh-CN" altLang="en-US" sz="1800" b="1" dirty="0">
                <a:latin typeface="Times New Roman" panose="02020603050405020304" pitchFamily="18" charset="0"/>
                <a:ea typeface="仿宋" panose="02010609060101010101" pitchFamily="49" charset="-122"/>
              </a:rPr>
              <a:t>请假管理用例描述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126730" y="4652408"/>
            <a:ext cx="3267777" cy="307777"/>
          </a:xfrm>
          <a:prstGeom prst="rect">
            <a:avLst/>
          </a:prstGeom>
          <a:noFill/>
        </p:spPr>
        <p:txBody>
          <a:bodyPr wrap="square">
            <a:spAutoFit/>
          </a:bodyPr>
          <a:lstStyle/>
          <a:p>
            <a:pPr algn="ctr"/>
            <a:r>
              <a:rPr lang="zh-CN" altLang="en-US" dirty="0"/>
              <a:t>图</a:t>
            </a:r>
            <a:r>
              <a:rPr lang="en-US" altLang="zh-CN" dirty="0"/>
              <a:t>4-10 </a:t>
            </a:r>
            <a:r>
              <a:rPr lang="zh-CN" altLang="en-US" dirty="0"/>
              <a:t>考勤管理用例图</a:t>
            </a:r>
            <a:endParaRPr lang="zh-CN" altLang="en-US" dirty="0"/>
          </a:p>
        </p:txBody>
      </p:sp>
      <p:pic>
        <p:nvPicPr>
          <p:cNvPr id="10" name="图片 9" descr="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95" y="2420620"/>
            <a:ext cx="2945765" cy="1964055"/>
          </a:xfrm>
          <a:prstGeom prst="rect">
            <a:avLst/>
          </a:prstGeom>
        </p:spPr>
      </p:pic>
      <p:graphicFrame>
        <p:nvGraphicFramePr>
          <p:cNvPr id="3" name="表格 2"/>
          <p:cNvGraphicFramePr>
            <a:graphicFrameLocks noGrp="1"/>
          </p:cNvGraphicFramePr>
          <p:nvPr>
            <p:custDataLst>
              <p:tags r:id="rId4"/>
            </p:custDataLst>
          </p:nvPr>
        </p:nvGraphicFramePr>
        <p:xfrm>
          <a:off x="3439160" y="1637030"/>
          <a:ext cx="6311265" cy="4219575"/>
        </p:xfrm>
        <a:graphic>
          <a:graphicData uri="http://schemas.openxmlformats.org/drawingml/2006/table">
            <a:tbl>
              <a:tblPr firstRow="1" firstCol="1" bandRow="1">
                <a:tableStyleId>{5C22544A-7EE6-4342-B048-85BDC9FD1C3A}</a:tableStyleId>
              </a:tblPr>
              <a:tblGrid>
                <a:gridCol w="965835"/>
                <a:gridCol w="5345430"/>
              </a:tblGrid>
              <a:tr h="580390">
                <a:tc>
                  <a:txBody>
                    <a:bodyPr/>
                    <a:lstStyle/>
                    <a:p>
                      <a:pPr marL="0" indent="0" algn="ctr">
                        <a:lnSpc>
                          <a:spcPct val="115000"/>
                        </a:lnSpc>
                        <a:buFont typeface="Arial" panose="020B0604020202020204" pitchFamily="34" charset="0"/>
                        <a:buNone/>
                      </a:pPr>
                      <a:r>
                        <a:rPr lang="zh-CN" sz="1600" kern="100" dirty="0">
                          <a:effectLst/>
                        </a:rPr>
                        <a:t>用例名称</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600" kern="100">
                          <a:effectLst/>
                        </a:rPr>
                        <a:t>请假管理</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79755">
                <a:tc>
                  <a:txBody>
                    <a:bodyPr/>
                    <a:lstStyle/>
                    <a:p>
                      <a:pPr marL="0" indent="0" algn="ctr">
                        <a:lnSpc>
                          <a:spcPct val="115000"/>
                        </a:lnSpc>
                        <a:buFont typeface="Arial" panose="020B0604020202020204" pitchFamily="34" charset="0"/>
                        <a:buNone/>
                      </a:pPr>
                      <a:r>
                        <a:rPr lang="zh-CN" sz="1600" kern="100" dirty="0">
                          <a:effectLst/>
                        </a:rPr>
                        <a:t>用例描述</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600" kern="100">
                          <a:effectLst/>
                        </a:rPr>
                        <a:t>教师在智慧教室系统中审批学生请假信息</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39750">
                <a:tc>
                  <a:txBody>
                    <a:bodyPr/>
                    <a:lstStyle/>
                    <a:p>
                      <a:pPr marL="0" indent="0" algn="ctr">
                        <a:lnSpc>
                          <a:spcPct val="115000"/>
                        </a:lnSpc>
                        <a:buFont typeface="Arial" panose="020B0604020202020204" pitchFamily="34" charset="0"/>
                        <a:buNone/>
                      </a:pPr>
                      <a:r>
                        <a:rPr lang="zh-CN" sz="1600" kern="100" dirty="0">
                          <a:effectLst/>
                        </a:rPr>
                        <a:t>参与者</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600" kern="100">
                          <a:effectLst/>
                        </a:rPr>
                        <a:t>教师</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939290">
                <a:tc>
                  <a:txBody>
                    <a:bodyPr/>
                    <a:lstStyle/>
                    <a:p>
                      <a:pPr marL="0" indent="0" algn="ctr">
                        <a:lnSpc>
                          <a:spcPct val="115000"/>
                        </a:lnSpc>
                        <a:buFont typeface="Arial" panose="020B0604020202020204" pitchFamily="34" charset="0"/>
                        <a:buNone/>
                      </a:pPr>
                      <a:r>
                        <a:rPr lang="zh-CN" sz="1600" kern="100" dirty="0">
                          <a:effectLst/>
                        </a:rPr>
                        <a:t>基本路径</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a:effectLst/>
                        </a:rPr>
                        <a:t>1. </a:t>
                      </a:r>
                      <a:r>
                        <a:rPr lang="zh-CN" sz="1600" kern="100">
                          <a:effectLst/>
                        </a:rPr>
                        <a:t>在考勤管理菜单中选择请假管理选项</a:t>
                      </a:r>
                      <a:endParaRPr lang="zh-CN" sz="1600" kern="100">
                        <a:effectLst/>
                      </a:endParaRPr>
                    </a:p>
                    <a:p>
                      <a:pPr marL="0" lvl="0" indent="0" algn="l">
                        <a:buFont typeface="Arial" panose="020B0604020202020204" pitchFamily="34" charset="0"/>
                        <a:buNone/>
                      </a:pPr>
                      <a:r>
                        <a:rPr lang="en-US" sz="1600" kern="100">
                          <a:effectLst/>
                        </a:rPr>
                        <a:t>2. </a:t>
                      </a:r>
                      <a:r>
                        <a:rPr lang="zh-CN" sz="1600" kern="100">
                          <a:effectLst/>
                        </a:rPr>
                        <a:t>选择请假学生</a:t>
                      </a:r>
                      <a:endParaRPr lang="zh-CN" sz="1600" kern="100">
                        <a:effectLst/>
                      </a:endParaRPr>
                    </a:p>
                    <a:p>
                      <a:pPr marL="0" lvl="0" indent="0" algn="l">
                        <a:buFont typeface="Arial" panose="020B0604020202020204" pitchFamily="34" charset="0"/>
                        <a:buNone/>
                      </a:pPr>
                      <a:r>
                        <a:rPr lang="en-US" sz="1600" kern="100">
                          <a:effectLst/>
                        </a:rPr>
                        <a:t>3. </a:t>
                      </a:r>
                      <a:r>
                        <a:rPr lang="zh-CN" sz="1600" kern="100">
                          <a:effectLst/>
                        </a:rPr>
                        <a:t>系统显示请假原因和请假时间</a:t>
                      </a:r>
                      <a:endParaRPr lang="zh-CN" sz="1600" kern="100">
                        <a:effectLst/>
                      </a:endParaRPr>
                    </a:p>
                    <a:p>
                      <a:pPr marL="0" lvl="0" indent="0" algn="l">
                        <a:buFont typeface="Arial" panose="020B0604020202020204" pitchFamily="34" charset="0"/>
                        <a:buNone/>
                      </a:pPr>
                      <a:r>
                        <a:rPr lang="en-US" sz="1600" kern="100">
                          <a:effectLst/>
                        </a:rPr>
                        <a:t>4. </a:t>
                      </a:r>
                      <a:r>
                        <a:rPr lang="zh-CN" sz="1600" kern="100">
                          <a:effectLst/>
                        </a:rPr>
                        <a:t>单击同意按钮，系统显示该学生请假成功</a:t>
                      </a:r>
                      <a:endParaRPr lang="zh-CN" sz="1600" kern="100">
                        <a:effectLst/>
                      </a:endParaRPr>
                    </a:p>
                    <a:p>
                      <a:pPr marL="0" lvl="0" indent="0" algn="l">
                        <a:buFont typeface="Arial" panose="020B0604020202020204" pitchFamily="34" charset="0"/>
                        <a:buNone/>
                      </a:pPr>
                      <a:r>
                        <a:rPr lang="en-US" sz="1600" kern="100">
                          <a:effectLst/>
                        </a:rPr>
                        <a:t>5. </a:t>
                      </a:r>
                      <a:r>
                        <a:rPr lang="zh-CN" sz="1600" kern="100">
                          <a:effectLst/>
                        </a:rPr>
                        <a:t>单击不同意按钮，系统显示该学生请假不成功</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80390">
                <a:tc>
                  <a:txBody>
                    <a:bodyPr/>
                    <a:lstStyle/>
                    <a:p>
                      <a:pPr marL="0" indent="0" algn="ctr">
                        <a:lnSpc>
                          <a:spcPct val="115000"/>
                        </a:lnSpc>
                        <a:buFont typeface="Arial" panose="020B0604020202020204" pitchFamily="34" charset="0"/>
                        <a:buNone/>
                      </a:pPr>
                      <a:r>
                        <a:rPr lang="zh-CN" sz="1600" kern="100" dirty="0">
                          <a:effectLst/>
                        </a:rPr>
                        <a:t>扩展路径</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未选择</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662745" y="9804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4-19 </a:t>
            </a:r>
            <a:r>
              <a:rPr lang="zh-CN" altLang="en-US" sz="1800" b="1" dirty="0">
                <a:latin typeface="Times New Roman" panose="02020603050405020304" pitchFamily="18" charset="0"/>
                <a:ea typeface="仿宋" panose="02010609060101010101" pitchFamily="49" charset="-122"/>
              </a:rPr>
              <a:t>教室信息管理用例描述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4-11 </a:t>
            </a:r>
            <a:r>
              <a:rPr lang="zh-CN" altLang="en-US" dirty="0"/>
              <a:t>教室管理用例图</a:t>
            </a:r>
            <a:endParaRPr lang="zh-CN" altLang="en-US" dirty="0"/>
          </a:p>
        </p:txBody>
      </p:sp>
      <p:pic>
        <p:nvPicPr>
          <p:cNvPr id="11" name="图片 10"/>
          <p:cNvPicPr>
            <a:picLocks noChangeAspect="1"/>
          </p:cNvPicPr>
          <p:nvPr/>
        </p:nvPicPr>
        <p:blipFill>
          <a:blip r:embed="rId3"/>
          <a:stretch>
            <a:fillRect/>
          </a:stretch>
        </p:blipFill>
        <p:spPr>
          <a:xfrm>
            <a:off x="297180" y="3140710"/>
            <a:ext cx="2775585" cy="1193165"/>
          </a:xfrm>
          <a:prstGeom prst="rect">
            <a:avLst/>
          </a:prstGeom>
          <a:noFill/>
          <a:ln>
            <a:noFill/>
          </a:ln>
        </p:spPr>
      </p:pic>
      <p:graphicFrame>
        <p:nvGraphicFramePr>
          <p:cNvPr id="12" name="表格 11"/>
          <p:cNvGraphicFramePr>
            <a:graphicFrameLocks noGrp="1"/>
          </p:cNvGraphicFramePr>
          <p:nvPr>
            <p:custDataLst>
              <p:tags r:id="rId4"/>
            </p:custDataLst>
          </p:nvPr>
        </p:nvGraphicFramePr>
        <p:xfrm>
          <a:off x="3423285" y="1645920"/>
          <a:ext cx="6278880" cy="4098290"/>
        </p:xfrm>
        <a:graphic>
          <a:graphicData uri="http://schemas.openxmlformats.org/drawingml/2006/table">
            <a:tbl>
              <a:tblPr firstRow="1" firstCol="1" bandRow="1">
                <a:tableStyleId>{5C22544A-7EE6-4342-B048-85BDC9FD1C3A}</a:tableStyleId>
              </a:tblPr>
              <a:tblGrid>
                <a:gridCol w="989965"/>
                <a:gridCol w="5288915"/>
              </a:tblGrid>
              <a:tr h="1002030">
                <a:tc>
                  <a:txBody>
                    <a:bodyPr/>
                    <a:lstStyle/>
                    <a:p>
                      <a:pPr marL="0" indent="0" algn="ctr">
                        <a:lnSpc>
                          <a:spcPct val="115000"/>
                        </a:lnSpc>
                        <a:buFont typeface="Arial" panose="020B0604020202020204" pitchFamily="34" charset="0"/>
                        <a:buNone/>
                      </a:pPr>
                      <a:r>
                        <a:rPr lang="zh-CN" sz="1600" kern="100">
                          <a:effectLst/>
                        </a:rPr>
                        <a:t>用例名称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600" kern="100">
                          <a:effectLst/>
                        </a:rPr>
                        <a:t>教室信息管理</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84200">
                <a:tc>
                  <a:txBody>
                    <a:bodyPr/>
                    <a:lstStyle/>
                    <a:p>
                      <a:pPr marL="0" indent="0" algn="ctr">
                        <a:lnSpc>
                          <a:spcPct val="115000"/>
                        </a:lnSpc>
                        <a:buFont typeface="Arial" panose="020B0604020202020204" pitchFamily="34" charset="0"/>
                        <a:buNone/>
                      </a:pPr>
                      <a:r>
                        <a:rPr lang="zh-CN" sz="1600" kern="100">
                          <a:effectLst/>
                        </a:rPr>
                        <a:t>用例描述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楼管对教室信息进行管理</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21970">
                <a:tc>
                  <a:txBody>
                    <a:bodyPr/>
                    <a:lstStyle/>
                    <a:p>
                      <a:pPr marL="0" indent="0" algn="ctr">
                        <a:lnSpc>
                          <a:spcPct val="115000"/>
                        </a:lnSpc>
                        <a:buFont typeface="Arial" panose="020B0604020202020204" pitchFamily="34" charset="0"/>
                        <a:buNone/>
                      </a:pPr>
                      <a:r>
                        <a:rPr lang="zh-CN" sz="1600" kern="100">
                          <a:effectLst/>
                        </a:rPr>
                        <a:t>参与者</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楼管</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1990090">
                <a:tc>
                  <a:txBody>
                    <a:bodyPr/>
                    <a:lstStyle/>
                    <a:p>
                      <a:pPr marL="0" indent="0" algn="ctr">
                        <a:lnSpc>
                          <a:spcPct val="115000"/>
                        </a:lnSpc>
                        <a:buFont typeface="Arial" panose="020B0604020202020204" pitchFamily="34" charset="0"/>
                        <a:buNone/>
                      </a:pPr>
                      <a:r>
                        <a:rPr lang="zh-CN" sz="1600" kern="100">
                          <a:effectLst/>
                        </a:rPr>
                        <a:t>基本路径</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在教室管理菜单中选择教室信息管理选项</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选择增加、删除、修改、查询教室信息操作</a:t>
                      </a:r>
                      <a:endParaRPr lang="zh-CN" sz="1600" kern="100" dirty="0">
                        <a:effectLst/>
                      </a:endParaRPr>
                    </a:p>
                    <a:p>
                      <a:pPr marL="0" lvl="0" indent="0" algn="l">
                        <a:buFont typeface="Arial" panose="020B0604020202020204" pitchFamily="34" charset="0"/>
                        <a:buNone/>
                      </a:pPr>
                      <a:r>
                        <a:rPr lang="en-US" sz="1600" kern="100" dirty="0">
                          <a:effectLst/>
                        </a:rPr>
                        <a:t>3. </a:t>
                      </a:r>
                      <a:r>
                        <a:rPr lang="zh-CN" sz="1600" kern="100" dirty="0">
                          <a:effectLst/>
                        </a:rPr>
                        <a:t>输入相关信息并确认</a:t>
                      </a:r>
                      <a:endParaRPr lang="zh-CN" sz="1600" kern="100" dirty="0">
                        <a:effectLst/>
                      </a:endParaRPr>
                    </a:p>
                    <a:p>
                      <a:pPr marL="0" lvl="0" indent="0" algn="l">
                        <a:buFont typeface="Arial" panose="020B0604020202020204" pitchFamily="34" charset="0"/>
                        <a:buNone/>
                      </a:pPr>
                      <a:r>
                        <a:rPr lang="en-US" sz="1600" kern="100" dirty="0">
                          <a:effectLst/>
                        </a:rPr>
                        <a:t>  </a:t>
                      </a:r>
                      <a:r>
                        <a:rPr lang="zh-CN" sz="1600" kern="100" dirty="0">
                          <a:effectLst/>
                        </a:rPr>
                        <a:t>教室信息包括：教室编号、教室位置、教室类型、座位数量、教室用途</a:t>
                      </a:r>
                      <a:endParaRPr lang="zh-CN" sz="1600" kern="100" dirty="0">
                        <a:effectLst/>
                      </a:endParaRPr>
                    </a:p>
                    <a:p>
                      <a:pPr marL="0" lvl="0" indent="0" algn="l">
                        <a:buFont typeface="Arial" panose="020B0604020202020204" pitchFamily="34" charset="0"/>
                        <a:buNone/>
                      </a:pPr>
                      <a:r>
                        <a:rPr lang="en-US" sz="1600" kern="100" dirty="0">
                          <a:effectLst/>
                        </a:rPr>
                        <a:t>4. </a:t>
                      </a:r>
                      <a:r>
                        <a:rPr lang="zh-CN" sz="1600" kern="100" dirty="0">
                          <a:effectLst/>
                        </a:rPr>
                        <a:t>系统将相关数据保存到数据库中</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663380" y="9804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4-20 </a:t>
            </a:r>
            <a:r>
              <a:rPr lang="zh-CN" altLang="en-US" sz="1800" b="1" dirty="0">
                <a:latin typeface="Times New Roman" panose="02020603050405020304" pitchFamily="18" charset="0"/>
                <a:ea typeface="仿宋" panose="02010609060101010101" pitchFamily="49" charset="-122"/>
              </a:rPr>
              <a:t>使用申请用例描述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4-11 </a:t>
            </a:r>
            <a:r>
              <a:rPr lang="zh-CN" altLang="en-US" dirty="0"/>
              <a:t>教室管理用例图</a:t>
            </a:r>
            <a:endParaRPr lang="zh-CN" altLang="en-US" dirty="0"/>
          </a:p>
        </p:txBody>
      </p:sp>
      <p:pic>
        <p:nvPicPr>
          <p:cNvPr id="11" name="图片 10"/>
          <p:cNvPicPr>
            <a:picLocks noChangeAspect="1"/>
          </p:cNvPicPr>
          <p:nvPr/>
        </p:nvPicPr>
        <p:blipFill>
          <a:blip r:embed="rId3"/>
          <a:stretch>
            <a:fillRect/>
          </a:stretch>
        </p:blipFill>
        <p:spPr>
          <a:xfrm>
            <a:off x="297180" y="3140710"/>
            <a:ext cx="3154680" cy="1196975"/>
          </a:xfrm>
          <a:prstGeom prst="rect">
            <a:avLst/>
          </a:prstGeom>
          <a:noFill/>
          <a:ln>
            <a:noFill/>
          </a:ln>
        </p:spPr>
      </p:pic>
      <p:graphicFrame>
        <p:nvGraphicFramePr>
          <p:cNvPr id="3" name="表格 2"/>
          <p:cNvGraphicFramePr>
            <a:graphicFrameLocks noGrp="1"/>
          </p:cNvGraphicFramePr>
          <p:nvPr>
            <p:custDataLst>
              <p:tags r:id="rId4"/>
            </p:custDataLst>
          </p:nvPr>
        </p:nvGraphicFramePr>
        <p:xfrm>
          <a:off x="3496310" y="1557020"/>
          <a:ext cx="6332855" cy="4324985"/>
        </p:xfrm>
        <a:graphic>
          <a:graphicData uri="http://schemas.openxmlformats.org/drawingml/2006/table">
            <a:tbl>
              <a:tblPr firstRow="1" firstCol="1" bandRow="1">
                <a:tableStyleId>{5C22544A-7EE6-4342-B048-85BDC9FD1C3A}</a:tableStyleId>
              </a:tblPr>
              <a:tblGrid>
                <a:gridCol w="963930"/>
                <a:gridCol w="5368925"/>
              </a:tblGrid>
              <a:tr h="585470">
                <a:tc>
                  <a:txBody>
                    <a:bodyPr/>
                    <a:lstStyle/>
                    <a:p>
                      <a:pPr marL="0" indent="0" algn="ctr">
                        <a:lnSpc>
                          <a:spcPct val="115000"/>
                        </a:lnSpc>
                        <a:buFont typeface="Arial" panose="020B0604020202020204" pitchFamily="34" charset="0"/>
                        <a:buNone/>
                      </a:pPr>
                      <a:r>
                        <a:rPr lang="zh-CN" sz="1600" kern="100">
                          <a:effectLst/>
                        </a:rPr>
                        <a:t>用例名称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600" kern="100">
                          <a:effectLst/>
                        </a:rPr>
                        <a:t>使用申请</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86105">
                <a:tc>
                  <a:txBody>
                    <a:bodyPr/>
                    <a:lstStyle/>
                    <a:p>
                      <a:pPr marL="0" indent="0" algn="ctr">
                        <a:lnSpc>
                          <a:spcPct val="115000"/>
                        </a:lnSpc>
                        <a:buFont typeface="Arial" panose="020B0604020202020204" pitchFamily="34" charset="0"/>
                        <a:buNone/>
                      </a:pPr>
                      <a:r>
                        <a:rPr lang="zh-CN" sz="1600" kern="100">
                          <a:effectLst/>
                        </a:rPr>
                        <a:t>用例描述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l">
                        <a:lnSpc>
                          <a:spcPct val="115000"/>
                        </a:lnSpc>
                        <a:buFont typeface="Arial" panose="020B0604020202020204" pitchFamily="34" charset="0"/>
                        <a:buNone/>
                      </a:pPr>
                      <a:r>
                        <a:rPr lang="zh-CN" sz="1600" kern="100">
                          <a:effectLst/>
                        </a:rPr>
                        <a:t>楼管与教师对智慧教室使用申请进行管理</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77850">
                <a:tc>
                  <a:txBody>
                    <a:bodyPr/>
                    <a:lstStyle/>
                    <a:p>
                      <a:pPr marL="0" indent="0" algn="ctr">
                        <a:lnSpc>
                          <a:spcPct val="115000"/>
                        </a:lnSpc>
                        <a:buFont typeface="Arial" panose="020B0604020202020204" pitchFamily="34" charset="0"/>
                        <a:buNone/>
                      </a:pPr>
                      <a:r>
                        <a:rPr lang="zh-CN" sz="1600" kern="100">
                          <a:effectLst/>
                        </a:rPr>
                        <a:t>参与者</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l">
                        <a:lnSpc>
                          <a:spcPct val="115000"/>
                        </a:lnSpc>
                        <a:buFont typeface="Arial" panose="020B0604020202020204" pitchFamily="34" charset="0"/>
                        <a:buNone/>
                      </a:pPr>
                      <a:r>
                        <a:rPr lang="zh-CN" sz="1600" kern="100">
                          <a:effectLst/>
                        </a:rPr>
                        <a:t>楼管与教师</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2575560">
                <a:tc>
                  <a:txBody>
                    <a:bodyPr/>
                    <a:lstStyle/>
                    <a:p>
                      <a:pPr marL="0" indent="0" algn="ctr">
                        <a:lnSpc>
                          <a:spcPct val="115000"/>
                        </a:lnSpc>
                        <a:buFont typeface="Arial" panose="020B0604020202020204" pitchFamily="34" charset="0"/>
                        <a:buNone/>
                      </a:pPr>
                      <a:r>
                        <a:rPr lang="zh-CN" sz="1600" kern="100">
                          <a:effectLst/>
                        </a:rPr>
                        <a:t>基本路径</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在教室管理菜单中选择使用申请选项</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选择增加、删除、修改、查询申请管理操作</a:t>
                      </a:r>
                      <a:endParaRPr lang="zh-CN" sz="1600" kern="100" dirty="0">
                        <a:effectLst/>
                      </a:endParaRPr>
                    </a:p>
                    <a:p>
                      <a:pPr marL="0" lvl="0" indent="0" algn="l">
                        <a:buFont typeface="Arial" panose="020B0604020202020204" pitchFamily="34" charset="0"/>
                        <a:buNone/>
                      </a:pPr>
                      <a:r>
                        <a:rPr lang="en-US" sz="1600" kern="100" dirty="0">
                          <a:effectLst/>
                        </a:rPr>
                        <a:t>3. </a:t>
                      </a:r>
                      <a:r>
                        <a:rPr lang="zh-CN" sz="1600" kern="100" dirty="0">
                          <a:effectLst/>
                        </a:rPr>
                        <a:t>输入相关申请信息并提交</a:t>
                      </a:r>
                      <a:endParaRPr lang="zh-CN" sz="1600" kern="100" dirty="0">
                        <a:effectLst/>
                      </a:endParaRPr>
                    </a:p>
                    <a:p>
                      <a:pPr marL="0" lvl="0" indent="0" algn="l">
                        <a:buFont typeface="Arial" panose="020B0604020202020204" pitchFamily="34" charset="0"/>
                        <a:buNone/>
                      </a:pPr>
                      <a:r>
                        <a:rPr lang="zh-CN" sz="1600" kern="100" dirty="0">
                          <a:effectLst/>
                        </a:rPr>
                        <a:t>申请管理信息包括：申请时间、教室编号、申请用途、申请人编号</a:t>
                      </a:r>
                      <a:endParaRPr lang="zh-CN" sz="1600" kern="100" dirty="0">
                        <a:effectLst/>
                      </a:endParaRPr>
                    </a:p>
                    <a:p>
                      <a:pPr marL="0" lvl="0" indent="0" algn="l">
                        <a:buFont typeface="Arial" panose="020B0604020202020204" pitchFamily="34" charset="0"/>
                        <a:buNone/>
                      </a:pPr>
                      <a:r>
                        <a:rPr lang="en-US" sz="1600" kern="100" dirty="0">
                          <a:effectLst/>
                        </a:rPr>
                        <a:t>4. </a:t>
                      </a:r>
                      <a:r>
                        <a:rPr lang="zh-CN" sz="1600" kern="100" dirty="0">
                          <a:effectLst/>
                        </a:rPr>
                        <a:t>楼管对教室申请信息进行确认</a:t>
                      </a:r>
                      <a:endParaRPr lang="zh-CN" sz="1600" kern="100" dirty="0">
                        <a:effectLst/>
                      </a:endParaRPr>
                    </a:p>
                    <a:p>
                      <a:pPr marL="0" lvl="0" indent="0" algn="l">
                        <a:buFont typeface="Arial" panose="020B0604020202020204" pitchFamily="34" charset="0"/>
                        <a:buNone/>
                      </a:pPr>
                      <a:r>
                        <a:rPr lang="en-US" sz="1600" kern="100" dirty="0">
                          <a:effectLst/>
                        </a:rPr>
                        <a:t>5. </a:t>
                      </a:r>
                      <a:r>
                        <a:rPr lang="zh-CN" sz="1600" kern="100" dirty="0">
                          <a:effectLst/>
                        </a:rPr>
                        <a:t>系统将相关数据保存到数据库中</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663380" y="908710"/>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4-21 </a:t>
            </a:r>
            <a:r>
              <a:rPr lang="zh-CN" altLang="en-US" sz="1800" b="1" dirty="0">
                <a:latin typeface="Times New Roman" panose="02020603050405020304" pitchFamily="18" charset="0"/>
                <a:ea typeface="仿宋" panose="02010609060101010101" pitchFamily="49" charset="-122"/>
              </a:rPr>
              <a:t>设备登记用例描述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4-12 </a:t>
            </a:r>
            <a:r>
              <a:rPr lang="zh-CN" altLang="en-US" dirty="0"/>
              <a:t>设备管理详细用例图</a:t>
            </a:r>
            <a:endParaRPr lang="zh-CN" altLang="en-US" dirty="0"/>
          </a:p>
        </p:txBody>
      </p:sp>
      <p:pic>
        <p:nvPicPr>
          <p:cNvPr id="3" name="图片 2"/>
          <p:cNvPicPr>
            <a:picLocks noChangeAspect="1"/>
          </p:cNvPicPr>
          <p:nvPr/>
        </p:nvPicPr>
        <p:blipFill>
          <a:blip r:embed="rId3"/>
          <a:stretch>
            <a:fillRect/>
          </a:stretch>
        </p:blipFill>
        <p:spPr>
          <a:xfrm>
            <a:off x="774948" y="3212976"/>
            <a:ext cx="2693563" cy="1283841"/>
          </a:xfrm>
          <a:prstGeom prst="rect">
            <a:avLst/>
          </a:prstGeom>
          <a:noFill/>
          <a:ln>
            <a:noFill/>
          </a:ln>
        </p:spPr>
      </p:pic>
      <p:graphicFrame>
        <p:nvGraphicFramePr>
          <p:cNvPr id="10" name="表格 9"/>
          <p:cNvGraphicFramePr>
            <a:graphicFrameLocks noGrp="1"/>
          </p:cNvGraphicFramePr>
          <p:nvPr>
            <p:custDataLst>
              <p:tags r:id="rId4"/>
            </p:custDataLst>
          </p:nvPr>
        </p:nvGraphicFramePr>
        <p:xfrm>
          <a:off x="3502025" y="1629410"/>
          <a:ext cx="6021705" cy="4031615"/>
        </p:xfrm>
        <a:graphic>
          <a:graphicData uri="http://schemas.openxmlformats.org/drawingml/2006/table">
            <a:tbl>
              <a:tblPr firstRow="1" firstCol="1" bandRow="1">
                <a:tableStyleId>{5C22544A-7EE6-4342-B048-85BDC9FD1C3A}</a:tableStyleId>
              </a:tblPr>
              <a:tblGrid>
                <a:gridCol w="974090"/>
                <a:gridCol w="5047615"/>
              </a:tblGrid>
              <a:tr h="592455">
                <a:tc>
                  <a:txBody>
                    <a:bodyPr/>
                    <a:lstStyle/>
                    <a:p>
                      <a:pPr marL="0" indent="0" algn="ctr">
                        <a:lnSpc>
                          <a:spcPct val="115000"/>
                        </a:lnSpc>
                        <a:buFont typeface="Arial" panose="020B0604020202020204" pitchFamily="34" charset="0"/>
                        <a:buNone/>
                      </a:pPr>
                      <a:r>
                        <a:rPr lang="zh-CN" sz="1600" kern="100">
                          <a:effectLst/>
                        </a:rPr>
                        <a:t>用例名称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600" kern="100">
                          <a:effectLst/>
                        </a:rPr>
                        <a:t>设备登记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91185">
                <a:tc>
                  <a:txBody>
                    <a:bodyPr/>
                    <a:lstStyle/>
                    <a:p>
                      <a:pPr marL="0" indent="0" algn="ctr">
                        <a:lnSpc>
                          <a:spcPct val="115000"/>
                        </a:lnSpc>
                        <a:buFont typeface="Arial" panose="020B0604020202020204" pitchFamily="34" charset="0"/>
                        <a:buNone/>
                      </a:pPr>
                      <a:r>
                        <a:rPr lang="zh-CN" sz="1600" kern="100">
                          <a:effectLst/>
                        </a:rPr>
                        <a:t>用例描述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系统管理员给新设备添加登记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93090">
                <a:tc>
                  <a:txBody>
                    <a:bodyPr/>
                    <a:lstStyle/>
                    <a:p>
                      <a:pPr marL="0" indent="0" algn="ctr">
                        <a:lnSpc>
                          <a:spcPct val="115000"/>
                        </a:lnSpc>
                        <a:buFont typeface="Arial" panose="020B0604020202020204" pitchFamily="34" charset="0"/>
                        <a:buNone/>
                      </a:pPr>
                      <a:r>
                        <a:rPr lang="zh-CN" sz="1600" kern="100">
                          <a:effectLst/>
                        </a:rPr>
                        <a:t>参与者</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系统管理员</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2254885">
                <a:tc>
                  <a:txBody>
                    <a:bodyPr/>
                    <a:lstStyle/>
                    <a:p>
                      <a:pPr marL="0" indent="0" algn="ctr">
                        <a:lnSpc>
                          <a:spcPct val="115000"/>
                        </a:lnSpc>
                        <a:buFont typeface="Arial" panose="020B0604020202020204" pitchFamily="34" charset="0"/>
                        <a:buNone/>
                      </a:pPr>
                      <a:r>
                        <a:rPr lang="zh-CN" sz="1600" kern="100">
                          <a:effectLst/>
                        </a:rPr>
                        <a:t>基本路径</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在设备管理菜单中选择设备登记选项</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选择需要登记的设备</a:t>
                      </a:r>
                      <a:endParaRPr lang="zh-CN" sz="1600" kern="100" dirty="0">
                        <a:effectLst/>
                      </a:endParaRPr>
                    </a:p>
                    <a:p>
                      <a:pPr marL="0" lvl="0" indent="0" algn="l">
                        <a:buFont typeface="Arial" panose="020B0604020202020204" pitchFamily="34" charset="0"/>
                        <a:buNone/>
                      </a:pPr>
                      <a:r>
                        <a:rPr lang="en-US" sz="1600" kern="100" dirty="0">
                          <a:effectLst/>
                        </a:rPr>
                        <a:t>3. </a:t>
                      </a:r>
                      <a:r>
                        <a:rPr lang="zh-CN" sz="1600" kern="100" dirty="0">
                          <a:effectLst/>
                        </a:rPr>
                        <a:t>输入相关登记信息并点击登记</a:t>
                      </a:r>
                      <a:endParaRPr lang="zh-CN" sz="1600" kern="100" dirty="0">
                        <a:effectLst/>
                      </a:endParaRPr>
                    </a:p>
                    <a:p>
                      <a:pPr marL="0" lvl="0" indent="0" algn="l">
                        <a:buFont typeface="Arial" panose="020B0604020202020204" pitchFamily="34" charset="0"/>
                        <a:buNone/>
                      </a:pPr>
                      <a:r>
                        <a:rPr lang="zh-CN" sz="1600" kern="100" dirty="0">
                          <a:effectLst/>
                        </a:rPr>
                        <a:t>登记信息包括：设备名称、设备型号、生产厂商、产品序列号、登记的时间</a:t>
                      </a:r>
                      <a:endParaRPr lang="zh-CN" sz="1600" kern="100" dirty="0">
                        <a:effectLst/>
                      </a:endParaRPr>
                    </a:p>
                    <a:p>
                      <a:pPr marL="0" lvl="0" indent="0" algn="l">
                        <a:buFont typeface="Arial" panose="020B0604020202020204" pitchFamily="34" charset="0"/>
                        <a:buNone/>
                      </a:pPr>
                      <a:r>
                        <a:rPr lang="en-US" sz="1600" kern="100" dirty="0">
                          <a:effectLst/>
                        </a:rPr>
                        <a:t>4. </a:t>
                      </a:r>
                      <a:r>
                        <a:rPr lang="zh-CN" sz="1600" kern="100" dirty="0">
                          <a:effectLst/>
                        </a:rPr>
                        <a:t>相关信息保存到数据库中</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375090" y="9804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4-22 </a:t>
            </a:r>
            <a:r>
              <a:rPr lang="zh-CN" altLang="en-US" sz="1800" b="1" dirty="0">
                <a:latin typeface="Times New Roman" panose="02020603050405020304" pitchFamily="18" charset="0"/>
                <a:ea typeface="仿宋" panose="02010609060101010101" pitchFamily="49" charset="-122"/>
              </a:rPr>
              <a:t>设备分配用例描述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28940" y="4364753"/>
            <a:ext cx="3267777" cy="307777"/>
          </a:xfrm>
          <a:prstGeom prst="rect">
            <a:avLst/>
          </a:prstGeom>
          <a:noFill/>
        </p:spPr>
        <p:txBody>
          <a:bodyPr wrap="square">
            <a:spAutoFit/>
          </a:bodyPr>
          <a:lstStyle/>
          <a:p>
            <a:pPr algn="ctr"/>
            <a:r>
              <a:rPr lang="zh-CN" altLang="en-US" dirty="0"/>
              <a:t>图</a:t>
            </a:r>
            <a:r>
              <a:rPr lang="en-US" altLang="zh-CN" dirty="0"/>
              <a:t>4-12 </a:t>
            </a:r>
            <a:r>
              <a:rPr lang="zh-CN" altLang="en-US" dirty="0"/>
              <a:t>设备管理详细用例图</a:t>
            </a:r>
            <a:endParaRPr lang="zh-CN" altLang="en-US" dirty="0"/>
          </a:p>
        </p:txBody>
      </p:sp>
      <p:pic>
        <p:nvPicPr>
          <p:cNvPr id="3" name="图片 2"/>
          <p:cNvPicPr>
            <a:picLocks noChangeAspect="1"/>
          </p:cNvPicPr>
          <p:nvPr/>
        </p:nvPicPr>
        <p:blipFill>
          <a:blip r:embed="rId3"/>
          <a:stretch>
            <a:fillRect/>
          </a:stretch>
        </p:blipFill>
        <p:spPr>
          <a:xfrm>
            <a:off x="127248" y="2852296"/>
            <a:ext cx="2693563" cy="1283841"/>
          </a:xfrm>
          <a:prstGeom prst="rect">
            <a:avLst/>
          </a:prstGeom>
          <a:noFill/>
          <a:ln>
            <a:noFill/>
          </a:ln>
        </p:spPr>
      </p:pic>
      <p:graphicFrame>
        <p:nvGraphicFramePr>
          <p:cNvPr id="11" name="表格 10"/>
          <p:cNvGraphicFramePr>
            <a:graphicFrameLocks noGrp="1"/>
          </p:cNvGraphicFramePr>
          <p:nvPr>
            <p:custDataLst>
              <p:tags r:id="rId4"/>
            </p:custDataLst>
          </p:nvPr>
        </p:nvGraphicFramePr>
        <p:xfrm>
          <a:off x="3253740" y="1896745"/>
          <a:ext cx="6575425" cy="4004310"/>
        </p:xfrm>
        <a:graphic>
          <a:graphicData uri="http://schemas.openxmlformats.org/drawingml/2006/table">
            <a:tbl>
              <a:tblPr firstRow="1" firstCol="1" bandRow="1">
                <a:tableStyleId>{5C22544A-7EE6-4342-B048-85BDC9FD1C3A}</a:tableStyleId>
              </a:tblPr>
              <a:tblGrid>
                <a:gridCol w="965835"/>
                <a:gridCol w="5609590"/>
              </a:tblGrid>
              <a:tr h="648335">
                <a:tc>
                  <a:txBody>
                    <a:bodyPr/>
                    <a:lstStyle/>
                    <a:p>
                      <a:pPr marL="0" indent="0" algn="ctr">
                        <a:lnSpc>
                          <a:spcPct val="115000"/>
                        </a:lnSpc>
                        <a:buFont typeface="Arial" panose="020B0604020202020204" pitchFamily="34" charset="0"/>
                        <a:buNone/>
                      </a:pPr>
                      <a:r>
                        <a:rPr lang="zh-CN" sz="1600" kern="100" dirty="0">
                          <a:effectLst/>
                        </a:rPr>
                        <a:t>用例名称</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600" kern="100">
                          <a:effectLst/>
                        </a:rPr>
                        <a:t>设备分配</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48970">
                <a:tc>
                  <a:txBody>
                    <a:bodyPr/>
                    <a:lstStyle/>
                    <a:p>
                      <a:pPr marL="0" indent="0" algn="ctr">
                        <a:lnSpc>
                          <a:spcPct val="115000"/>
                        </a:lnSpc>
                        <a:buFont typeface="Arial" panose="020B0604020202020204" pitchFamily="34" charset="0"/>
                        <a:buNone/>
                      </a:pPr>
                      <a:r>
                        <a:rPr lang="zh-CN" sz="1600" kern="100">
                          <a:effectLst/>
                        </a:rPr>
                        <a:t>用例描述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系统管理员分配设备到智慧教室</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48335">
                <a:tc>
                  <a:txBody>
                    <a:bodyPr/>
                    <a:lstStyle/>
                    <a:p>
                      <a:pPr marL="0" indent="0" algn="ctr">
                        <a:lnSpc>
                          <a:spcPct val="115000"/>
                        </a:lnSpc>
                        <a:buFont typeface="Arial" panose="020B0604020202020204" pitchFamily="34" charset="0"/>
                        <a:buNone/>
                      </a:pPr>
                      <a:r>
                        <a:rPr lang="zh-CN" sz="1600" kern="100">
                          <a:effectLst/>
                        </a:rPr>
                        <a:t>参与者</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系统管理员</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2058670">
                <a:tc>
                  <a:txBody>
                    <a:bodyPr/>
                    <a:lstStyle/>
                    <a:p>
                      <a:pPr marL="0" indent="0" algn="ctr">
                        <a:lnSpc>
                          <a:spcPct val="115000"/>
                        </a:lnSpc>
                        <a:buFont typeface="Arial" panose="020B0604020202020204" pitchFamily="34" charset="0"/>
                        <a:buNone/>
                      </a:pPr>
                      <a:r>
                        <a:rPr lang="zh-CN" sz="1600" kern="100" dirty="0">
                          <a:effectLst/>
                        </a:rPr>
                        <a:t>基本路径</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在设备管理菜单中选择设备分配选项</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选择需要分配的设备</a:t>
                      </a:r>
                      <a:endParaRPr lang="zh-CN" sz="1600" kern="100" dirty="0">
                        <a:effectLst/>
                      </a:endParaRPr>
                    </a:p>
                    <a:p>
                      <a:pPr marL="0" lvl="0" indent="0" algn="l">
                        <a:buFont typeface="Arial" panose="020B0604020202020204" pitchFamily="34" charset="0"/>
                        <a:buNone/>
                      </a:pPr>
                      <a:r>
                        <a:rPr lang="en-US" sz="1600" kern="100" dirty="0">
                          <a:effectLst/>
                        </a:rPr>
                        <a:t>3. </a:t>
                      </a:r>
                      <a:r>
                        <a:rPr lang="zh-CN" sz="1600" kern="100" dirty="0">
                          <a:effectLst/>
                        </a:rPr>
                        <a:t>选择需要分配到的教室</a:t>
                      </a:r>
                      <a:endParaRPr lang="zh-CN" sz="1600" kern="100" dirty="0">
                        <a:effectLst/>
                      </a:endParaRPr>
                    </a:p>
                    <a:p>
                      <a:pPr marL="0" lvl="0" indent="0" algn="l">
                        <a:buFont typeface="Arial" panose="020B0604020202020204" pitchFamily="34" charset="0"/>
                        <a:buNone/>
                      </a:pPr>
                      <a:r>
                        <a:rPr lang="en-US" sz="1600" kern="100" dirty="0">
                          <a:effectLst/>
                        </a:rPr>
                        <a:t>4. </a:t>
                      </a:r>
                      <a:r>
                        <a:rPr lang="zh-CN" sz="1600" kern="100" dirty="0">
                          <a:effectLst/>
                        </a:rPr>
                        <a:t>确认后点击分配按钮</a:t>
                      </a:r>
                      <a:endParaRPr lang="zh-CN" sz="1600" kern="100" dirty="0">
                        <a:effectLst/>
                      </a:endParaRPr>
                    </a:p>
                    <a:p>
                      <a:pPr marL="0" lvl="0" indent="0" algn="l">
                        <a:buFont typeface="Arial" panose="020B0604020202020204" pitchFamily="34" charset="0"/>
                        <a:buNone/>
                      </a:pPr>
                      <a:r>
                        <a:rPr lang="en-US" sz="1600" kern="100" dirty="0">
                          <a:effectLst/>
                        </a:rPr>
                        <a:t>5. </a:t>
                      </a:r>
                      <a:r>
                        <a:rPr lang="zh-CN" sz="1600" kern="100" dirty="0">
                          <a:effectLst/>
                        </a:rPr>
                        <a:t>保存到数据库中</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需求工程</a:t>
            </a:r>
            <a:endParaRPr kumimoji="1" lang="zh-CN" altLang="en-US" sz="3200" dirty="0">
              <a:sym typeface="+mn-ea"/>
            </a:endParaRPr>
          </a:p>
        </p:txBody>
      </p:sp>
      <p:sp>
        <p:nvSpPr>
          <p:cNvPr id="8" name="内容占位符 4"/>
          <p:cNvSpPr txBox="1"/>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需求工程的介绍</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1"/>
          <p:cNvSpPr/>
          <p:nvPr>
            <p:custDataLst>
              <p:tags r:id="rId2"/>
            </p:custDataLst>
          </p:nvPr>
        </p:nvSpPr>
        <p:spPr>
          <a:xfrm>
            <a:off x="300355" y="2277111"/>
            <a:ext cx="9107170" cy="2308324"/>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472691" y="2420888"/>
            <a:ext cx="8932003" cy="2308324"/>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对软件工程师来说，理解问题的需求是什么是他们所面对的最困难的工作之一</a:t>
            </a:r>
            <a:r>
              <a:rPr lang="zh-CN"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很多时候客户也不确切知道自己需要的是什么。软件工程师容忍需求在软件开发期间不停地变化：有些是自己沟通带来的问题，有些是外来干预者强加的一些需求，也有些是客户随着项目的演进，不断提高对系统需求的认识后提出来的。</a:t>
            </a:r>
            <a:endParaRPr lang="en-US" altLang="zh-CN" sz="24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zh-CN" altLang="zh-CN" sz="2400" b="1" dirty="0">
              <a:latin typeface="仿宋" panose="02010609060101010101" pitchFamily="49" charset="-122"/>
              <a:ea typeface="仿宋" panose="02010609060101010101" pitchFamily="49" charset="-122"/>
            </a:endParaRPr>
          </a:p>
        </p:txBody>
      </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6" name="文本框 15"/>
          <p:cNvSpPr txBox="1"/>
          <p:nvPr/>
        </p:nvSpPr>
        <p:spPr>
          <a:xfrm>
            <a:off x="493841" y="4840777"/>
            <a:ext cx="8766129" cy="1405193"/>
          </a:xfrm>
          <a:prstGeom prst="rect">
            <a:avLst/>
          </a:prstGeom>
          <a:noFill/>
        </p:spPr>
        <p:txBody>
          <a:bodyPr wrap="square">
            <a:spAutoFit/>
          </a:bodyPr>
          <a:lstStyle/>
          <a:p>
            <a:pPr>
              <a:lnSpc>
                <a:spcPct val="150000"/>
              </a:lnSpc>
            </a:pPr>
            <a:r>
              <a:rPr lang="zh-CN" altLang="en-US" sz="2000" b="1" dirty="0">
                <a:solidFill>
                  <a:srgbClr val="0000FF"/>
                </a:solidFill>
                <a:latin typeface="仿宋" panose="02010609060101010101" pitchFamily="49" charset="-122"/>
                <a:ea typeface="仿宋" panose="02010609060101010101" pitchFamily="49" charset="-122"/>
              </a:rPr>
              <a:t>需求工程（</a:t>
            </a:r>
            <a:r>
              <a:rPr lang="en-US" altLang="zh-CN" sz="2000" b="1" dirty="0">
                <a:solidFill>
                  <a:srgbClr val="0000FF"/>
                </a:solidFill>
                <a:latin typeface="仿宋" panose="02010609060101010101" pitchFamily="49" charset="-122"/>
                <a:ea typeface="仿宋" panose="02010609060101010101" pitchFamily="49" charset="-122"/>
              </a:rPr>
              <a:t>Requirements Engineering</a:t>
            </a:r>
            <a:r>
              <a:rPr lang="zh-CN" altLang="en-US" sz="2000" b="1" dirty="0">
                <a:solidFill>
                  <a:srgbClr val="0000FF"/>
                </a:solidFill>
                <a:latin typeface="仿宋" panose="02010609060101010101" pitchFamily="49" charset="-122"/>
                <a:ea typeface="仿宋" panose="02010609060101010101" pitchFamily="49" charset="-122"/>
              </a:rPr>
              <a:t>，简称</a:t>
            </a:r>
            <a:r>
              <a:rPr lang="en-US" altLang="zh-CN" sz="2000" b="1" dirty="0">
                <a:solidFill>
                  <a:srgbClr val="0000FF"/>
                </a:solidFill>
                <a:latin typeface="仿宋" panose="02010609060101010101" pitchFamily="49" charset="-122"/>
                <a:ea typeface="仿宋" panose="02010609060101010101" pitchFamily="49" charset="-122"/>
              </a:rPr>
              <a:t>RE</a:t>
            </a:r>
            <a:r>
              <a:rPr lang="zh-CN" altLang="en-US" sz="2000" b="1" dirty="0">
                <a:solidFill>
                  <a:srgbClr val="0000FF"/>
                </a:solidFill>
                <a:latin typeface="仿宋" panose="02010609060101010101" pitchFamily="49" charset="-122"/>
                <a:ea typeface="仿宋" panose="02010609060101010101" pitchFamily="49" charset="-122"/>
              </a:rPr>
              <a:t>）不能清晰地解决上述所有问题，但是项目总要有一个起始点，可以把需求工程理解为解决上述问题的一个较为可靠的途径。</a:t>
            </a:r>
            <a:endParaRPr lang="zh-CN" altLang="en-US" sz="2000" b="1" dirty="0">
              <a:solidFill>
                <a:srgbClr val="0000FF"/>
              </a:solidFill>
              <a:latin typeface="仿宋" panose="02010609060101010101" pitchFamily="49" charset="-122"/>
              <a:ea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663380" y="980465"/>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4-23 </a:t>
            </a:r>
            <a:r>
              <a:rPr lang="zh-CN" altLang="en-US" sz="1800" b="1" dirty="0">
                <a:latin typeface="Times New Roman" panose="02020603050405020304" pitchFamily="18" charset="0"/>
                <a:ea typeface="仿宋" panose="02010609060101010101" pitchFamily="49" charset="-122"/>
              </a:rPr>
              <a:t>用户信息管理用例描述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198485" y="4148853"/>
            <a:ext cx="3267777" cy="307777"/>
          </a:xfrm>
          <a:prstGeom prst="rect">
            <a:avLst/>
          </a:prstGeom>
          <a:noFill/>
        </p:spPr>
        <p:txBody>
          <a:bodyPr wrap="square">
            <a:spAutoFit/>
          </a:bodyPr>
          <a:lstStyle/>
          <a:p>
            <a:pPr algn="ctr"/>
            <a:r>
              <a:rPr lang="zh-CN" altLang="en-US" dirty="0"/>
              <a:t>图</a:t>
            </a:r>
            <a:r>
              <a:rPr lang="en-US" altLang="zh-CN" dirty="0"/>
              <a:t>4-13 </a:t>
            </a:r>
            <a:r>
              <a:rPr lang="zh-CN" altLang="en-US" dirty="0"/>
              <a:t>用户管理用例图</a:t>
            </a:r>
            <a:endParaRPr lang="zh-CN" altLang="en-US" dirty="0"/>
          </a:p>
        </p:txBody>
      </p:sp>
      <p:pic>
        <p:nvPicPr>
          <p:cNvPr id="10" name="图片 9" descr="0411用户管理用例"/>
          <p:cNvPicPr>
            <a:picLocks noChangeAspect="1"/>
          </p:cNvPicPr>
          <p:nvPr/>
        </p:nvPicPr>
        <p:blipFill>
          <a:blip r:embed="rId3"/>
          <a:stretch>
            <a:fillRect/>
          </a:stretch>
        </p:blipFill>
        <p:spPr>
          <a:xfrm>
            <a:off x="638676" y="2708657"/>
            <a:ext cx="2520280" cy="1227774"/>
          </a:xfrm>
          <a:prstGeom prst="rect">
            <a:avLst/>
          </a:prstGeom>
        </p:spPr>
      </p:pic>
      <p:graphicFrame>
        <p:nvGraphicFramePr>
          <p:cNvPr id="12" name="表格 11"/>
          <p:cNvGraphicFramePr>
            <a:graphicFrameLocks noGrp="1"/>
          </p:cNvGraphicFramePr>
          <p:nvPr>
            <p:custDataLst>
              <p:tags r:id="rId4"/>
            </p:custDataLst>
          </p:nvPr>
        </p:nvGraphicFramePr>
        <p:xfrm>
          <a:off x="3707130" y="1574800"/>
          <a:ext cx="5708650" cy="4859020"/>
        </p:xfrm>
        <a:graphic>
          <a:graphicData uri="http://schemas.openxmlformats.org/drawingml/2006/table">
            <a:tbl>
              <a:tblPr firstRow="1" firstCol="1" bandRow="1">
                <a:tableStyleId>{5C22544A-7EE6-4342-B048-85BDC9FD1C3A}</a:tableStyleId>
              </a:tblPr>
              <a:tblGrid>
                <a:gridCol w="806450"/>
                <a:gridCol w="4902200"/>
              </a:tblGrid>
              <a:tr h="443230">
                <a:tc>
                  <a:txBody>
                    <a:bodyPr/>
                    <a:lstStyle/>
                    <a:p>
                      <a:pPr marL="0" indent="0" algn="ctr">
                        <a:lnSpc>
                          <a:spcPct val="115000"/>
                        </a:lnSpc>
                        <a:buFont typeface="Arial" panose="020B0604020202020204" pitchFamily="34" charset="0"/>
                        <a:buNone/>
                      </a:pPr>
                      <a:r>
                        <a:rPr lang="zh-CN" sz="1400" kern="100">
                          <a:effectLst/>
                        </a:rPr>
                        <a:t>用例名称</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400" kern="100">
                          <a:effectLst/>
                        </a:rPr>
                        <a:t>用户信息管理</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444500">
                <a:tc>
                  <a:txBody>
                    <a:bodyPr/>
                    <a:lstStyle/>
                    <a:p>
                      <a:pPr marL="0" indent="0" algn="ctr">
                        <a:lnSpc>
                          <a:spcPct val="115000"/>
                        </a:lnSpc>
                        <a:buFont typeface="Arial" panose="020B0604020202020204" pitchFamily="34" charset="0"/>
                        <a:buNone/>
                      </a:pPr>
                      <a:r>
                        <a:rPr lang="zh-CN" sz="1400" kern="100">
                          <a:effectLst/>
                        </a:rPr>
                        <a:t>用例描述</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400" kern="100">
                          <a:effectLst/>
                        </a:rPr>
                        <a:t>系统管理员管理用户信息</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443230">
                <a:tc>
                  <a:txBody>
                    <a:bodyPr/>
                    <a:lstStyle/>
                    <a:p>
                      <a:pPr marL="0" indent="0" algn="ctr">
                        <a:lnSpc>
                          <a:spcPct val="115000"/>
                        </a:lnSpc>
                        <a:buFont typeface="Arial" panose="020B0604020202020204" pitchFamily="34" charset="0"/>
                        <a:buNone/>
                      </a:pPr>
                      <a:r>
                        <a:rPr lang="zh-CN" sz="1400" kern="100">
                          <a:effectLst/>
                        </a:rPr>
                        <a:t>参与者</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400" kern="100">
                          <a:effectLst/>
                        </a:rPr>
                        <a:t>系统管理员</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2588895">
                <a:tc>
                  <a:txBody>
                    <a:bodyPr/>
                    <a:lstStyle/>
                    <a:p>
                      <a:pPr marL="0" indent="0" algn="ctr">
                        <a:lnSpc>
                          <a:spcPct val="115000"/>
                        </a:lnSpc>
                        <a:buFont typeface="Arial" panose="020B0604020202020204" pitchFamily="34" charset="0"/>
                        <a:buNone/>
                      </a:pPr>
                      <a:r>
                        <a:rPr lang="zh-CN" sz="1400" kern="100">
                          <a:effectLst/>
                        </a:rPr>
                        <a:t>基本路径</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400" kern="100">
                          <a:effectLst/>
                        </a:rPr>
                        <a:t>1. </a:t>
                      </a:r>
                      <a:r>
                        <a:rPr lang="zh-CN" sz="1400" kern="100">
                          <a:effectLst/>
                        </a:rPr>
                        <a:t>在用户管理菜单中选择用户信息管理选项</a:t>
                      </a:r>
                      <a:endParaRPr lang="zh-CN" sz="1400" kern="100">
                        <a:effectLst/>
                      </a:endParaRPr>
                    </a:p>
                    <a:p>
                      <a:pPr marL="0" lvl="0" indent="0" algn="l">
                        <a:buFont typeface="Arial" panose="020B0604020202020204" pitchFamily="34" charset="0"/>
                        <a:buNone/>
                      </a:pPr>
                      <a:r>
                        <a:rPr lang="en-US" sz="1400" kern="100">
                          <a:effectLst/>
                        </a:rPr>
                        <a:t>2. </a:t>
                      </a:r>
                      <a:r>
                        <a:rPr lang="zh-CN" sz="1400" kern="100">
                          <a:effectLst/>
                        </a:rPr>
                        <a:t>选择增加、删除、修改、查询课程信息操作</a:t>
                      </a:r>
                      <a:endParaRPr lang="zh-CN" sz="1400" kern="100">
                        <a:effectLst/>
                      </a:endParaRPr>
                    </a:p>
                    <a:p>
                      <a:pPr marL="0" lvl="0" indent="0" algn="l">
                        <a:buFont typeface="Arial" panose="020B0604020202020204" pitchFamily="34" charset="0"/>
                        <a:buNone/>
                      </a:pPr>
                      <a:r>
                        <a:rPr lang="en-US" sz="1400" kern="100">
                          <a:effectLst/>
                        </a:rPr>
                        <a:t>3. </a:t>
                      </a:r>
                      <a:r>
                        <a:rPr lang="zh-CN" sz="1400" kern="100">
                          <a:effectLst/>
                        </a:rPr>
                        <a:t>输入相关信息并确认</a:t>
                      </a:r>
                      <a:endParaRPr lang="zh-CN" sz="1400" kern="100">
                        <a:effectLst/>
                      </a:endParaRPr>
                    </a:p>
                    <a:p>
                      <a:pPr marL="0" indent="0" algn="l">
                        <a:buFont typeface="Arial" panose="020B0604020202020204" pitchFamily="34" charset="0"/>
                        <a:buNone/>
                      </a:pPr>
                      <a:r>
                        <a:rPr lang="en-US" sz="1400" kern="100">
                          <a:effectLst/>
                        </a:rPr>
                        <a:t>      </a:t>
                      </a:r>
                      <a:r>
                        <a:rPr lang="zh-CN" sz="1400" kern="100">
                          <a:effectLst/>
                        </a:rPr>
                        <a:t>教师信息包括：教师号、姓名、性别、密码、手机、头像</a:t>
                      </a:r>
                      <a:endParaRPr lang="zh-CN" sz="1400" kern="100">
                        <a:effectLst/>
                      </a:endParaRPr>
                    </a:p>
                    <a:p>
                      <a:pPr marL="0" indent="0" algn="l">
                        <a:buFont typeface="Arial" panose="020B0604020202020204" pitchFamily="34" charset="0"/>
                        <a:buNone/>
                      </a:pPr>
                      <a:r>
                        <a:rPr lang="en-US" sz="1400" kern="100">
                          <a:effectLst/>
                        </a:rPr>
                        <a:t>      </a:t>
                      </a:r>
                      <a:r>
                        <a:rPr lang="zh-CN" sz="1400" kern="100">
                          <a:effectLst/>
                        </a:rPr>
                        <a:t>学生信息包括：学号、姓名、性别、密码、班级、头像、手机号</a:t>
                      </a:r>
                      <a:endParaRPr lang="zh-CN" sz="1400" kern="100">
                        <a:effectLst/>
                      </a:endParaRPr>
                    </a:p>
                    <a:p>
                      <a:pPr marL="0" indent="0" algn="l">
                        <a:buFont typeface="Arial" panose="020B0604020202020204" pitchFamily="34" charset="0"/>
                        <a:buNone/>
                      </a:pPr>
                      <a:r>
                        <a:rPr lang="en-US" sz="1400" kern="100">
                          <a:effectLst/>
                        </a:rPr>
                        <a:t>      </a:t>
                      </a:r>
                      <a:r>
                        <a:rPr lang="zh-CN" sz="1400" kern="100">
                          <a:effectLst/>
                        </a:rPr>
                        <a:t>楼管信息包括：楼管账号、姓名、性别、密码、所处大楼、手机号</a:t>
                      </a:r>
                      <a:endParaRPr lang="zh-CN" sz="1400" kern="100">
                        <a:effectLst/>
                      </a:endParaRPr>
                    </a:p>
                    <a:p>
                      <a:pPr marL="0" indent="0" algn="l">
                        <a:buFont typeface="Arial" panose="020B0604020202020204" pitchFamily="34" charset="0"/>
                        <a:buNone/>
                      </a:pPr>
                      <a:r>
                        <a:rPr lang="en-US" sz="1400" kern="100">
                          <a:effectLst/>
                        </a:rPr>
                        <a:t>      </a:t>
                      </a:r>
                      <a:r>
                        <a:rPr lang="zh-CN" sz="1400" kern="100">
                          <a:effectLst/>
                        </a:rPr>
                        <a:t>其他人员信息包括：编号、姓名、性别、密码、手机</a:t>
                      </a:r>
                      <a:endParaRPr lang="zh-CN" sz="1400" kern="100">
                        <a:effectLst/>
                      </a:endParaRPr>
                    </a:p>
                    <a:p>
                      <a:pPr marL="0" lvl="0" indent="0" algn="l">
                        <a:buFont typeface="Arial" panose="020B0604020202020204" pitchFamily="34" charset="0"/>
                        <a:buNone/>
                      </a:pPr>
                      <a:r>
                        <a:rPr lang="en-US" sz="1400" kern="100">
                          <a:effectLst/>
                        </a:rPr>
                        <a:t>4. </a:t>
                      </a:r>
                      <a:r>
                        <a:rPr lang="zh-CN" sz="1400" kern="100">
                          <a:effectLst/>
                        </a:rPr>
                        <a:t>系统将相关数据保存到数据库中</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495935">
                <a:tc>
                  <a:txBody>
                    <a:bodyPr/>
                    <a:lstStyle/>
                    <a:p>
                      <a:pPr marL="0" indent="0" algn="ctr">
                        <a:lnSpc>
                          <a:spcPct val="115000"/>
                        </a:lnSpc>
                        <a:buFont typeface="Arial" panose="020B0604020202020204" pitchFamily="34" charset="0"/>
                        <a:buNone/>
                      </a:pPr>
                      <a:r>
                        <a:rPr lang="zh-CN" sz="1400" kern="100">
                          <a:effectLst/>
                        </a:rPr>
                        <a:t>扩展路径</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400" kern="100">
                          <a:effectLst/>
                        </a:rPr>
                        <a:t>1. </a:t>
                      </a:r>
                      <a:r>
                        <a:rPr lang="zh-CN" sz="1400" kern="100">
                          <a:effectLst/>
                        </a:rPr>
                        <a:t>输入信息有误</a:t>
                      </a:r>
                      <a:endParaRPr lang="zh-CN" sz="1400" kern="100">
                        <a:effectLst/>
                      </a:endParaRPr>
                    </a:p>
                    <a:p>
                      <a:pPr marL="0" lvl="0" indent="0" algn="l">
                        <a:buFont typeface="Arial" panose="020B0604020202020204" pitchFamily="34" charset="0"/>
                        <a:buNone/>
                      </a:pPr>
                      <a:r>
                        <a:rPr lang="en-US" sz="1400" kern="100">
                          <a:effectLst/>
                        </a:rPr>
                        <a:t>2. </a:t>
                      </a:r>
                      <a:r>
                        <a:rPr lang="zh-CN" sz="1400" kern="100">
                          <a:effectLst/>
                        </a:rPr>
                        <a:t>未选择</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443230">
                <a:tc>
                  <a:txBody>
                    <a:bodyPr/>
                    <a:lstStyle/>
                    <a:p>
                      <a:pPr marL="0" indent="0" algn="ctr">
                        <a:lnSpc>
                          <a:spcPct val="115000"/>
                        </a:lnSpc>
                        <a:buFont typeface="Arial" panose="020B0604020202020204" pitchFamily="34" charset="0"/>
                        <a:buNone/>
                      </a:pPr>
                      <a:r>
                        <a:rPr lang="zh-CN" sz="1400" kern="100">
                          <a:effectLst/>
                        </a:rPr>
                        <a:t>补充说明</a:t>
                      </a:r>
                      <a:endParaRPr lang="zh-CN" sz="14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buFont typeface="Arial" panose="020B0604020202020204" pitchFamily="34" charset="0"/>
                        <a:buNone/>
                      </a:pPr>
                      <a:r>
                        <a:rPr lang="zh-CN" sz="1400" kern="100" dirty="0">
                          <a:effectLst/>
                        </a:rPr>
                        <a:t>用户主要信息：用户名、用户权限</a:t>
                      </a:r>
                      <a:endParaRPr lang="zh-CN" sz="14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8"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用例和场景</a:t>
            </a:r>
            <a:endParaRPr kumimoji="1" lang="zh-CN" altLang="en-US" sz="3200" dirty="0">
              <a:sym typeface="+mn-ea"/>
            </a:endParaRPr>
          </a:p>
        </p:txBody>
      </p:sp>
      <p:sp>
        <p:nvSpPr>
          <p:cNvPr id="14" name="文本框 13"/>
          <p:cNvSpPr txBox="1"/>
          <p:nvPr/>
        </p:nvSpPr>
        <p:spPr>
          <a:xfrm>
            <a:off x="4375090" y="1124610"/>
            <a:ext cx="4716604" cy="368300"/>
          </a:xfrm>
          <a:prstGeom prst="rect">
            <a:avLst/>
          </a:prstGeom>
          <a:noFill/>
          <a:ln w="9525">
            <a:noFill/>
          </a:ln>
        </p:spPr>
        <p:txBody>
          <a:bodyPr wrap="square">
            <a:spAutoFit/>
          </a:bodyPr>
          <a:lstStyle/>
          <a:p>
            <a:pPr indent="0" algn="ctr"/>
            <a:r>
              <a:rPr lang="zh-CN" altLang="en-US" sz="1800" b="1" dirty="0">
                <a:latin typeface="Times New Roman" panose="02020603050405020304" pitchFamily="18" charset="0"/>
                <a:ea typeface="仿宋" panose="02010609060101010101" pitchFamily="49" charset="-122"/>
              </a:rPr>
              <a:t>表</a:t>
            </a:r>
            <a:r>
              <a:rPr lang="en-US" altLang="zh-CN" sz="1800" b="1" dirty="0">
                <a:latin typeface="Times New Roman" panose="02020603050405020304" pitchFamily="18" charset="0"/>
                <a:ea typeface="仿宋" panose="02010609060101010101" pitchFamily="49" charset="-122"/>
              </a:rPr>
              <a:t>4-24 </a:t>
            </a:r>
            <a:r>
              <a:rPr lang="zh-CN" altLang="en-US" sz="1800" b="1" dirty="0">
                <a:latin typeface="Times New Roman" panose="02020603050405020304" pitchFamily="18" charset="0"/>
                <a:ea typeface="仿宋" panose="02010609060101010101" pitchFamily="49" charset="-122"/>
              </a:rPr>
              <a:t>用户权限管理用例描述</a:t>
            </a:r>
            <a:endParaRPr lang="zh-CN" altLang="en-US" sz="1800" b="1" dirty="0">
              <a:latin typeface="Times New Roman" panose="02020603050405020304" pitchFamily="18" charset="0"/>
              <a:ea typeface="仿宋" panose="02010609060101010101" pitchFamily="49" charset="-122"/>
            </a:endParaRPr>
          </a:p>
        </p:txBody>
      </p:sp>
      <p:pic>
        <p:nvPicPr>
          <p:cNvPr id="16" name="图片 15"/>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8047269" y="332196"/>
            <a:ext cx="1781960" cy="508935"/>
          </a:xfrm>
          <a:prstGeom prst="rect">
            <a:avLst/>
          </a:prstGeom>
        </p:spPr>
      </p:pic>
      <p:sp>
        <p:nvSpPr>
          <p:cNvPr id="9" name="文本框 8"/>
          <p:cNvSpPr txBox="1"/>
          <p:nvPr/>
        </p:nvSpPr>
        <p:spPr>
          <a:xfrm>
            <a:off x="378825" y="5153423"/>
            <a:ext cx="3267777" cy="307777"/>
          </a:xfrm>
          <a:prstGeom prst="rect">
            <a:avLst/>
          </a:prstGeom>
          <a:noFill/>
        </p:spPr>
        <p:txBody>
          <a:bodyPr wrap="square">
            <a:spAutoFit/>
          </a:bodyPr>
          <a:lstStyle/>
          <a:p>
            <a:pPr algn="ctr"/>
            <a:r>
              <a:rPr lang="zh-CN" altLang="en-US" dirty="0"/>
              <a:t>图</a:t>
            </a:r>
            <a:r>
              <a:rPr lang="en-US" altLang="zh-CN" dirty="0"/>
              <a:t>4-13 </a:t>
            </a:r>
            <a:r>
              <a:rPr lang="zh-CN" altLang="en-US" dirty="0"/>
              <a:t>用户管理用例图</a:t>
            </a:r>
            <a:endParaRPr lang="zh-CN" altLang="en-US" dirty="0"/>
          </a:p>
        </p:txBody>
      </p:sp>
      <p:pic>
        <p:nvPicPr>
          <p:cNvPr id="10" name="图片 9" descr="0411用户管理用例"/>
          <p:cNvPicPr>
            <a:picLocks noChangeAspect="1"/>
          </p:cNvPicPr>
          <p:nvPr/>
        </p:nvPicPr>
        <p:blipFill>
          <a:blip r:embed="rId3"/>
          <a:stretch>
            <a:fillRect/>
          </a:stretch>
        </p:blipFill>
        <p:spPr>
          <a:xfrm>
            <a:off x="847090" y="3122295"/>
            <a:ext cx="2520315" cy="1463040"/>
          </a:xfrm>
          <a:prstGeom prst="rect">
            <a:avLst/>
          </a:prstGeom>
        </p:spPr>
      </p:pic>
      <p:graphicFrame>
        <p:nvGraphicFramePr>
          <p:cNvPr id="3" name="表格 2"/>
          <p:cNvGraphicFramePr>
            <a:graphicFrameLocks noGrp="1"/>
          </p:cNvGraphicFramePr>
          <p:nvPr>
            <p:custDataLst>
              <p:tags r:id="rId4"/>
            </p:custDataLst>
          </p:nvPr>
        </p:nvGraphicFramePr>
        <p:xfrm>
          <a:off x="3719195" y="1775460"/>
          <a:ext cx="5660390" cy="3964305"/>
        </p:xfrm>
        <a:graphic>
          <a:graphicData uri="http://schemas.openxmlformats.org/drawingml/2006/table">
            <a:tbl>
              <a:tblPr firstRow="1" firstCol="1" bandRow="1">
                <a:tableStyleId>{5C22544A-7EE6-4342-B048-85BDC9FD1C3A}</a:tableStyleId>
              </a:tblPr>
              <a:tblGrid>
                <a:gridCol w="799465"/>
                <a:gridCol w="4860925"/>
              </a:tblGrid>
              <a:tr h="612140">
                <a:tc>
                  <a:txBody>
                    <a:bodyPr/>
                    <a:lstStyle/>
                    <a:p>
                      <a:pPr marL="0" indent="0" algn="ctr">
                        <a:lnSpc>
                          <a:spcPct val="115000"/>
                        </a:lnSpc>
                        <a:buFont typeface="Arial" panose="020B0604020202020204" pitchFamily="34" charset="0"/>
                        <a:buNone/>
                      </a:pPr>
                      <a:r>
                        <a:rPr lang="zh-CN" sz="1600" kern="100">
                          <a:effectLst/>
                        </a:rPr>
                        <a:t>用例名称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ctr">
                        <a:lnSpc>
                          <a:spcPct val="115000"/>
                        </a:lnSpc>
                        <a:buFont typeface="Arial" panose="020B0604020202020204" pitchFamily="34" charset="0"/>
                        <a:buNone/>
                      </a:pPr>
                      <a:r>
                        <a:rPr lang="zh-CN" sz="1600" kern="100">
                          <a:effectLst/>
                        </a:rPr>
                        <a:t>用户权限管理</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612775">
                <a:tc>
                  <a:txBody>
                    <a:bodyPr/>
                    <a:lstStyle/>
                    <a:p>
                      <a:pPr marL="0" indent="0" algn="ctr">
                        <a:lnSpc>
                          <a:spcPct val="115000"/>
                        </a:lnSpc>
                        <a:buFont typeface="Arial" panose="020B0604020202020204" pitchFamily="34" charset="0"/>
                        <a:buNone/>
                      </a:pPr>
                      <a:r>
                        <a:rPr lang="zh-CN" sz="1600" kern="100">
                          <a:effectLst/>
                        </a:rPr>
                        <a:t>用例描述</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系统管理员修改指定的用户权限</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569595">
                <a:tc>
                  <a:txBody>
                    <a:bodyPr/>
                    <a:lstStyle/>
                    <a:p>
                      <a:pPr marL="0" indent="0" algn="ctr">
                        <a:lnSpc>
                          <a:spcPct val="115000"/>
                        </a:lnSpc>
                        <a:buFont typeface="Arial" panose="020B0604020202020204" pitchFamily="34" charset="0"/>
                        <a:buNone/>
                      </a:pPr>
                      <a:r>
                        <a:rPr lang="zh-CN" sz="1600" kern="100">
                          <a:effectLst/>
                        </a:rPr>
                        <a:t>参与者</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indent="0" algn="just">
                        <a:lnSpc>
                          <a:spcPct val="115000"/>
                        </a:lnSpc>
                        <a:buFont typeface="Arial" panose="020B0604020202020204" pitchFamily="34" charset="0"/>
                        <a:buNone/>
                      </a:pPr>
                      <a:r>
                        <a:rPr lang="zh-CN" sz="1600" kern="100">
                          <a:effectLst/>
                        </a:rPr>
                        <a:t>系统管理员</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r h="2169795">
                <a:tc>
                  <a:txBody>
                    <a:bodyPr/>
                    <a:lstStyle/>
                    <a:p>
                      <a:pPr marL="0" indent="0" algn="ctr">
                        <a:lnSpc>
                          <a:spcPct val="115000"/>
                        </a:lnSpc>
                        <a:buFont typeface="Arial" panose="020B0604020202020204" pitchFamily="34" charset="0"/>
                        <a:buNone/>
                      </a:pPr>
                      <a:r>
                        <a:rPr lang="zh-CN" sz="1600" kern="100">
                          <a:effectLst/>
                        </a:rPr>
                        <a:t>基本路径</a:t>
                      </a:r>
                      <a:endParaRPr lang="zh-CN" sz="1600" kern="10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c>
                  <a:txBody>
                    <a:bodyPr/>
                    <a:lstStyle/>
                    <a:p>
                      <a:pPr marL="0" lvl="0" indent="0" algn="l">
                        <a:buFont typeface="Arial" panose="020B0604020202020204" pitchFamily="34" charset="0"/>
                        <a:buNone/>
                      </a:pPr>
                      <a:r>
                        <a:rPr lang="en-US" sz="1600" kern="100" dirty="0">
                          <a:effectLst/>
                        </a:rPr>
                        <a:t>1. </a:t>
                      </a:r>
                      <a:r>
                        <a:rPr lang="zh-CN" sz="1600" kern="100" dirty="0">
                          <a:effectLst/>
                        </a:rPr>
                        <a:t>在用户管理菜单中选中指定用户</a:t>
                      </a:r>
                      <a:endParaRPr lang="zh-CN" sz="1600" kern="100" dirty="0">
                        <a:effectLst/>
                      </a:endParaRPr>
                    </a:p>
                    <a:p>
                      <a:pPr marL="0" lvl="0" indent="0" algn="l">
                        <a:buFont typeface="Arial" panose="020B0604020202020204" pitchFamily="34" charset="0"/>
                        <a:buNone/>
                      </a:pPr>
                      <a:r>
                        <a:rPr lang="en-US" sz="1600" kern="100" dirty="0">
                          <a:effectLst/>
                        </a:rPr>
                        <a:t>2. </a:t>
                      </a:r>
                      <a:r>
                        <a:rPr lang="zh-CN" sz="1600" kern="100" dirty="0">
                          <a:effectLst/>
                        </a:rPr>
                        <a:t>点击用户权限管理按钮</a:t>
                      </a:r>
                      <a:endParaRPr lang="zh-CN" sz="1600" kern="100" dirty="0">
                        <a:effectLst/>
                      </a:endParaRPr>
                    </a:p>
                    <a:p>
                      <a:pPr marL="0" lvl="0" indent="0" algn="l">
                        <a:buFont typeface="Arial" panose="020B0604020202020204" pitchFamily="34" charset="0"/>
                        <a:buNone/>
                      </a:pPr>
                      <a:r>
                        <a:rPr lang="en-US" sz="1600" kern="100" dirty="0">
                          <a:effectLst/>
                        </a:rPr>
                        <a:t>3. </a:t>
                      </a:r>
                      <a:r>
                        <a:rPr lang="zh-CN" sz="1600" kern="100" dirty="0">
                          <a:effectLst/>
                        </a:rPr>
                        <a:t>对用户权限进行增、删、改操作</a:t>
                      </a:r>
                      <a:endParaRPr lang="zh-CN" sz="1600" kern="100" dirty="0">
                        <a:effectLst/>
                      </a:endParaRPr>
                    </a:p>
                    <a:p>
                      <a:pPr marL="0" lvl="0" indent="0" algn="l">
                        <a:buFont typeface="Arial" panose="020B0604020202020204" pitchFamily="34" charset="0"/>
                        <a:buNone/>
                      </a:pPr>
                      <a:r>
                        <a:rPr lang="en-US" sz="1600" kern="100" dirty="0">
                          <a:effectLst/>
                        </a:rPr>
                        <a:t>4. </a:t>
                      </a:r>
                      <a:r>
                        <a:rPr lang="zh-CN" sz="1600" kern="100" dirty="0">
                          <a:effectLst/>
                        </a:rPr>
                        <a:t>单击保存按钮</a:t>
                      </a:r>
                      <a:endParaRPr lang="zh-CN" sz="1600" kern="100" dirty="0">
                        <a:effectLst/>
                      </a:endParaRPr>
                    </a:p>
                    <a:p>
                      <a:pPr marL="0" lvl="0" indent="0" algn="l">
                        <a:buFont typeface="Arial" panose="020B0604020202020204" pitchFamily="34" charset="0"/>
                        <a:buNone/>
                      </a:pPr>
                      <a:r>
                        <a:rPr lang="en-US" sz="1600" kern="100" dirty="0">
                          <a:effectLst/>
                        </a:rPr>
                        <a:t>5. </a:t>
                      </a:r>
                      <a:r>
                        <a:rPr lang="zh-CN" sz="1600" kern="100" dirty="0">
                          <a:effectLst/>
                        </a:rPr>
                        <a:t>系统提示是否确认保存</a:t>
                      </a:r>
                      <a:endParaRPr lang="zh-CN" sz="1600" kern="100" dirty="0">
                        <a:effectLst/>
                      </a:endParaRPr>
                    </a:p>
                    <a:p>
                      <a:pPr marL="0" lvl="0" indent="0" algn="l">
                        <a:buFont typeface="Arial" panose="020B0604020202020204" pitchFamily="34" charset="0"/>
                        <a:buNone/>
                      </a:pPr>
                      <a:r>
                        <a:rPr lang="en-US" sz="1600" kern="100" dirty="0">
                          <a:effectLst/>
                        </a:rPr>
                        <a:t>6. </a:t>
                      </a:r>
                      <a:r>
                        <a:rPr lang="zh-CN" sz="1600" kern="100" dirty="0">
                          <a:effectLst/>
                        </a:rPr>
                        <a:t>确认后，系统显示保存成功</a:t>
                      </a:r>
                      <a:endParaRPr lang="zh-CN" sz="1600" kern="100" dirty="0">
                        <a:effectLst/>
                        <a:latin typeface="Calibri" panose="020F0502020204030204" charset="0"/>
                        <a:ea typeface="仿宋" panose="02010609060101010101" pitchFamily="49" charset="-122"/>
                        <a:cs typeface="Times New Roman" panose="02020603050405020304" pitchFamily="18" charset="0"/>
                      </a:endParaRPr>
                    </a:p>
                  </a:txBody>
                  <a:tcPr marL="68580" marR="68580" marT="0" marB="0" anchor="ct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
        <p:nvSpPr>
          <p:cNvPr id="2" name="圆角矩形 7"/>
          <p:cNvSpPr/>
          <p:nvPr/>
        </p:nvSpPr>
        <p:spPr>
          <a:xfrm>
            <a:off x="506484" y="2059697"/>
            <a:ext cx="9116333" cy="381757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r>
              <a:rPr lang="zh-CN" altLang="en-US" sz="2400" dirty="0">
                <a:solidFill>
                  <a:schemeClr val="tx1"/>
                </a:solidFill>
                <a:latin typeface="黑体" panose="02010600030101010101" pitchFamily="49" charset="-122"/>
                <a:ea typeface="黑体" panose="02010600030101010101" pitchFamily="49" charset="-122"/>
              </a:rPr>
              <a:t>与需求文档和用精确的语言表达需求不同。</a:t>
            </a:r>
            <a:endParaRPr lang="en-US" altLang="zh-CN" sz="2400" dirty="0">
              <a:solidFill>
                <a:schemeClr val="tx1"/>
              </a:solidFill>
              <a:latin typeface="黑体" panose="02010600030101010101" pitchFamily="49" charset="-122"/>
              <a:ea typeface="黑体" panose="02010600030101010101" pitchFamily="49" charset="-122"/>
            </a:endParaRPr>
          </a:p>
          <a:p>
            <a:pPr indent="457200" eaLnBrk="1" hangingPunct="1">
              <a:lnSpc>
                <a:spcPct val="150000"/>
              </a:lnSpc>
              <a:defRPr/>
            </a:pPr>
            <a:r>
              <a:rPr lang="zh-CN" altLang="en-US" sz="2800" b="1" dirty="0">
                <a:solidFill>
                  <a:schemeClr val="tx1"/>
                </a:solidFill>
                <a:latin typeface="黑体" panose="02010600030101010101" pitchFamily="49" charset="-122"/>
                <a:ea typeface="黑体" panose="02010600030101010101" pitchFamily="49" charset="-122"/>
              </a:rPr>
              <a:t>用户故事</a:t>
            </a:r>
            <a:r>
              <a:rPr lang="zh-CN" altLang="en-US" sz="2400" dirty="0">
                <a:solidFill>
                  <a:schemeClr val="tx1"/>
                </a:solidFill>
                <a:latin typeface="黑体" panose="02010600030101010101" pitchFamily="49" charset="-122"/>
                <a:ea typeface="黑体" panose="02010600030101010101" pitchFamily="49" charset="-122"/>
              </a:rPr>
              <a:t>（</a:t>
            </a:r>
            <a:r>
              <a:rPr lang="en-US" altLang="zh-CN" sz="2400" dirty="0">
                <a:solidFill>
                  <a:schemeClr val="tx1"/>
                </a:solidFill>
                <a:latin typeface="黑体" panose="02010600030101010101" pitchFamily="49" charset="-122"/>
                <a:ea typeface="黑体" panose="02010600030101010101" pitchFamily="49" charset="-122"/>
              </a:rPr>
              <a:t>user story</a:t>
            </a:r>
            <a:r>
              <a:rPr lang="zh-CN" altLang="en-US" sz="2400" dirty="0">
                <a:solidFill>
                  <a:schemeClr val="tx1"/>
                </a:solidFill>
                <a:latin typeface="黑体" panose="02010600030101010101" pitchFamily="49" charset="-122"/>
                <a:ea typeface="黑体" panose="02010600030101010101" pitchFamily="49" charset="-122"/>
              </a:rPr>
              <a:t>）是从用户角度来描述用户渴望得到的功能。它是敏捷过程实践中的一个重要环节。它可以用卡片形式概要描述需求。一个基本的用户故事包括</a:t>
            </a:r>
            <a:r>
              <a:rPr lang="en-US" altLang="zh-CN" sz="2400" dirty="0">
                <a:solidFill>
                  <a:schemeClr val="tx1"/>
                </a:solidFill>
                <a:latin typeface="黑体" panose="02010600030101010101" pitchFamily="49" charset="-122"/>
                <a:ea typeface="黑体" panose="02010600030101010101" pitchFamily="49" charset="-122"/>
              </a:rPr>
              <a:t>3</a:t>
            </a:r>
            <a:r>
              <a:rPr lang="zh-CN" altLang="en-US" sz="2400" dirty="0">
                <a:solidFill>
                  <a:schemeClr val="tx1"/>
                </a:solidFill>
                <a:latin typeface="黑体" panose="02010600030101010101" pitchFamily="49" charset="-122"/>
                <a:ea typeface="黑体" panose="02010600030101010101" pitchFamily="49" charset="-122"/>
              </a:rPr>
              <a:t>个要素：角色、活动、商业价值，其一般描述格式：“作为什么角色，我想要进行什么活动（想要什么功能），以此来实现什么商业价值。”例如一个故事可能是：</a:t>
            </a:r>
            <a:endParaRPr lang="zh-CN" altLang="en-US" sz="2400" dirty="0">
              <a:solidFill>
                <a:schemeClr val="tx1"/>
              </a:solidFill>
              <a:latin typeface="黑体" panose="02010600030101010101" pitchFamily="49" charset="-122"/>
              <a:ea typeface="黑体" panose="02010600030101010101" pitchFamily="49" charset="-122"/>
            </a:endParaRPr>
          </a:p>
          <a:p>
            <a:pPr indent="457200" eaLnBrk="1" hangingPunct="1">
              <a:lnSpc>
                <a:spcPct val="150000"/>
              </a:lnSpc>
              <a:defRPr/>
            </a:pPr>
            <a:r>
              <a:rPr lang="zh-CN" altLang="en-US" sz="2400" dirty="0">
                <a:solidFill>
                  <a:schemeClr val="tx1"/>
                </a:solidFill>
                <a:latin typeface="黑体" panose="02010600030101010101" pitchFamily="49" charset="-122"/>
                <a:ea typeface="黑体" panose="02010600030101010101" pitchFamily="49" charset="-122"/>
              </a:rPr>
              <a:t>作为学生可以查看他（她）的考勤记录，以了解出勤情况。</a:t>
            </a:r>
            <a:endParaRPr lang="zh-CN" altLang="en-US" sz="2400" dirty="0">
              <a:solidFill>
                <a:schemeClr val="tx1"/>
              </a:solidFill>
              <a:latin typeface="黑体" panose="02010600030101010101" pitchFamily="49" charset="-122"/>
              <a:ea typeface="黑体" panose="02010600030101010101" pitchFamily="49" charset="-122"/>
            </a:endParaRPr>
          </a:p>
        </p:txBody>
      </p:sp>
      <p:sp>
        <p:nvSpPr>
          <p:cNvPr id="3" name="内容占位符 4"/>
          <p:cNvSpPr txBox="1"/>
          <p:nvPr/>
        </p:nvSpPr>
        <p:spPr>
          <a:xfrm>
            <a:off x="414908" y="1004332"/>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4.4.1 </a:t>
            </a:r>
            <a:r>
              <a:rPr lang="zh-CN" altLang="en-US" b="1" dirty="0">
                <a:latin typeface="宋体" panose="02010600030101010101" pitchFamily="2" charset="-122"/>
                <a:ea typeface="宋体" panose="02010600030101010101" pitchFamily="2" charset="-122"/>
              </a:rPr>
              <a:t>用户故事</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
        <p:nvSpPr>
          <p:cNvPr id="2" name="圆角矩形 7"/>
          <p:cNvSpPr/>
          <p:nvPr/>
        </p:nvSpPr>
        <p:spPr>
          <a:xfrm>
            <a:off x="506484" y="2059697"/>
            <a:ext cx="9116333" cy="381757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defRPr/>
            </a:pPr>
            <a:r>
              <a:rPr lang="zh-CN" altLang="en-US" sz="2400" dirty="0">
                <a:solidFill>
                  <a:schemeClr val="tx1"/>
                </a:solidFill>
                <a:latin typeface="黑体" panose="02010600030101010101" pitchFamily="49" charset="-122"/>
                <a:ea typeface="黑体" panose="02010600030101010101" pitchFamily="49" charset="-122"/>
              </a:rPr>
              <a:t>极限创始人之一</a:t>
            </a:r>
            <a:r>
              <a:rPr lang="en-US" altLang="zh-CN" sz="2400" dirty="0">
                <a:solidFill>
                  <a:schemeClr val="tx1"/>
                </a:solidFill>
                <a:latin typeface="黑体" panose="02010600030101010101" pitchFamily="49" charset="-122"/>
                <a:ea typeface="黑体" panose="02010600030101010101" pitchFamily="49" charset="-122"/>
              </a:rPr>
              <a:t>Ron Jeffries</a:t>
            </a:r>
            <a:r>
              <a:rPr lang="zh-CN" altLang="en-US" sz="2400" dirty="0">
                <a:solidFill>
                  <a:schemeClr val="tx1"/>
                </a:solidFill>
                <a:latin typeface="黑体" panose="02010600030101010101" pitchFamily="49" charset="-122"/>
                <a:ea typeface="黑体" panose="02010600030101010101" pitchFamily="49" charset="-122"/>
              </a:rPr>
              <a:t>提出了一个关于用户故事的</a:t>
            </a:r>
            <a:r>
              <a:rPr lang="en-US" altLang="zh-CN" sz="2400" dirty="0">
                <a:solidFill>
                  <a:schemeClr val="tx1"/>
                </a:solidFill>
                <a:latin typeface="黑体" panose="02010600030101010101" pitchFamily="49" charset="-122"/>
                <a:ea typeface="黑体" panose="02010600030101010101" pitchFamily="49" charset="-122"/>
              </a:rPr>
              <a:t>3C</a:t>
            </a:r>
            <a:r>
              <a:rPr lang="zh-CN" altLang="en-US" sz="2400" dirty="0">
                <a:solidFill>
                  <a:schemeClr val="tx1"/>
                </a:solidFill>
                <a:latin typeface="黑体" panose="02010600030101010101" pitchFamily="49" charset="-122"/>
                <a:ea typeface="黑体" panose="02010600030101010101" pitchFamily="49" charset="-122"/>
              </a:rPr>
              <a:t>描述：</a:t>
            </a:r>
            <a:endParaRPr lang="zh-CN" altLang="en-US" sz="2400" dirty="0">
              <a:solidFill>
                <a:schemeClr val="tx1"/>
              </a:solidFill>
              <a:latin typeface="黑体" panose="02010600030101010101" pitchFamily="49" charset="-122"/>
              <a:ea typeface="黑体" panose="02010600030101010101" pitchFamily="49" charset="-122"/>
            </a:endParaRPr>
          </a:p>
          <a:p>
            <a:pPr indent="457200" eaLnBrk="1" hangingPunct="1">
              <a:defRPr/>
            </a:pPr>
            <a:r>
              <a:rPr lang="zh-CN" altLang="en-US" sz="2400" dirty="0">
                <a:solidFill>
                  <a:schemeClr val="tx1"/>
                </a:solidFill>
                <a:latin typeface="黑体" panose="02010600030101010101" pitchFamily="49" charset="-122"/>
                <a:ea typeface="黑体" panose="02010600030101010101" pitchFamily="49" charset="-122"/>
              </a:rPr>
              <a:t>（</a:t>
            </a:r>
            <a:r>
              <a:rPr lang="en-US" altLang="zh-CN" sz="2400" dirty="0">
                <a:solidFill>
                  <a:schemeClr val="tx1"/>
                </a:solidFill>
                <a:latin typeface="黑体" panose="02010600030101010101" pitchFamily="49" charset="-122"/>
                <a:ea typeface="黑体" panose="02010600030101010101" pitchFamily="49" charset="-122"/>
              </a:rPr>
              <a:t>1</a:t>
            </a:r>
            <a:r>
              <a:rPr lang="zh-CN" altLang="en-US" sz="2400" dirty="0">
                <a:solidFill>
                  <a:schemeClr val="tx1"/>
                </a:solidFill>
                <a:latin typeface="黑体" panose="02010600030101010101" pitchFamily="49" charset="-122"/>
                <a:ea typeface="黑体" panose="02010600030101010101" pitchFamily="49" charset="-122"/>
              </a:rPr>
              <a:t>）卡片（</a:t>
            </a:r>
            <a:r>
              <a:rPr lang="en-US" altLang="zh-CN" sz="2400" dirty="0">
                <a:solidFill>
                  <a:schemeClr val="tx1"/>
                </a:solidFill>
                <a:latin typeface="黑体" panose="02010600030101010101" pitchFamily="49" charset="-122"/>
                <a:ea typeface="黑体" panose="02010600030101010101" pitchFamily="49" charset="-122"/>
              </a:rPr>
              <a:t>Card</a:t>
            </a:r>
            <a:r>
              <a:rPr lang="zh-CN" altLang="en-US" sz="2400" dirty="0">
                <a:solidFill>
                  <a:schemeClr val="tx1"/>
                </a:solidFill>
                <a:latin typeface="黑体" panose="02010600030101010101" pitchFamily="49" charset="-122"/>
                <a:ea typeface="黑体" panose="02010600030101010101" pitchFamily="49" charset="-122"/>
              </a:rPr>
              <a:t>）：用户故事一般写在小的记事卡片上。卡片上可能会写上故事的简短描述，工作量估算等。</a:t>
            </a:r>
            <a:endParaRPr lang="zh-CN" altLang="en-US" sz="2400" dirty="0">
              <a:solidFill>
                <a:schemeClr val="tx1"/>
              </a:solidFill>
              <a:latin typeface="黑体" panose="02010600030101010101" pitchFamily="49" charset="-122"/>
              <a:ea typeface="黑体" panose="02010600030101010101" pitchFamily="49" charset="-122"/>
            </a:endParaRPr>
          </a:p>
          <a:p>
            <a:pPr indent="457200" eaLnBrk="1" hangingPunct="1">
              <a:defRPr/>
            </a:pPr>
            <a:r>
              <a:rPr lang="zh-CN" altLang="en-US" sz="2400" dirty="0">
                <a:solidFill>
                  <a:schemeClr val="tx1"/>
                </a:solidFill>
                <a:latin typeface="黑体" panose="02010600030101010101" pitchFamily="49" charset="-122"/>
                <a:ea typeface="黑体" panose="02010600030101010101" pitchFamily="49" charset="-122"/>
              </a:rPr>
              <a:t>（</a:t>
            </a:r>
            <a:r>
              <a:rPr lang="en-US" altLang="zh-CN" sz="2400" dirty="0">
                <a:solidFill>
                  <a:schemeClr val="tx1"/>
                </a:solidFill>
                <a:latin typeface="黑体" panose="02010600030101010101" pitchFamily="49" charset="-122"/>
                <a:ea typeface="黑体" panose="02010600030101010101" pitchFamily="49" charset="-122"/>
              </a:rPr>
              <a:t>2</a:t>
            </a:r>
            <a:r>
              <a:rPr lang="zh-CN" altLang="en-US" sz="2400" dirty="0">
                <a:solidFill>
                  <a:schemeClr val="tx1"/>
                </a:solidFill>
                <a:latin typeface="黑体" panose="02010600030101010101" pitchFamily="49" charset="-122"/>
                <a:ea typeface="黑体" panose="02010600030101010101" pitchFamily="49" charset="-122"/>
              </a:rPr>
              <a:t>）交谈（</a:t>
            </a:r>
            <a:r>
              <a:rPr lang="en-US" altLang="zh-CN" sz="2400" dirty="0">
                <a:solidFill>
                  <a:schemeClr val="tx1"/>
                </a:solidFill>
                <a:latin typeface="黑体" panose="02010600030101010101" pitchFamily="49" charset="-122"/>
                <a:ea typeface="黑体" panose="02010600030101010101" pitchFamily="49" charset="-122"/>
              </a:rPr>
              <a:t>Conversation</a:t>
            </a:r>
            <a:r>
              <a:rPr lang="zh-CN" altLang="en-US" sz="2400" dirty="0">
                <a:solidFill>
                  <a:schemeClr val="tx1"/>
                </a:solidFill>
                <a:latin typeface="黑体" panose="02010600030101010101" pitchFamily="49" charset="-122"/>
                <a:ea typeface="黑体" panose="02010600030101010101" pitchFamily="49" charset="-122"/>
              </a:rPr>
              <a:t>）：用户故事背后的细节来源于和客户或者产品负责人的交流沟通。</a:t>
            </a:r>
            <a:endParaRPr lang="zh-CN" altLang="en-US" sz="2400" dirty="0">
              <a:solidFill>
                <a:schemeClr val="tx1"/>
              </a:solidFill>
              <a:latin typeface="黑体" panose="02010600030101010101" pitchFamily="49" charset="-122"/>
              <a:ea typeface="黑体" panose="02010600030101010101" pitchFamily="49" charset="-122"/>
            </a:endParaRPr>
          </a:p>
          <a:p>
            <a:pPr indent="457200" eaLnBrk="1" hangingPunct="1">
              <a:defRPr/>
            </a:pPr>
            <a:r>
              <a:rPr lang="zh-CN" altLang="en-US" sz="2400" dirty="0">
                <a:solidFill>
                  <a:schemeClr val="tx1"/>
                </a:solidFill>
                <a:latin typeface="黑体" panose="02010600030101010101" pitchFamily="49" charset="-122"/>
                <a:ea typeface="黑体" panose="02010600030101010101" pitchFamily="49" charset="-122"/>
              </a:rPr>
              <a:t>（</a:t>
            </a:r>
            <a:r>
              <a:rPr lang="en-US" altLang="zh-CN" sz="2400" dirty="0">
                <a:solidFill>
                  <a:schemeClr val="tx1"/>
                </a:solidFill>
                <a:latin typeface="黑体" panose="02010600030101010101" pitchFamily="49" charset="-122"/>
                <a:ea typeface="黑体" panose="02010600030101010101" pitchFamily="49" charset="-122"/>
              </a:rPr>
              <a:t>3</a:t>
            </a:r>
            <a:r>
              <a:rPr lang="zh-CN" altLang="en-US" sz="2400" dirty="0">
                <a:solidFill>
                  <a:schemeClr val="tx1"/>
                </a:solidFill>
                <a:latin typeface="黑体" panose="02010600030101010101" pitchFamily="49" charset="-122"/>
                <a:ea typeface="黑体" panose="02010600030101010101" pitchFamily="49" charset="-122"/>
              </a:rPr>
              <a:t>）确认（</a:t>
            </a:r>
            <a:r>
              <a:rPr lang="en-US" altLang="zh-CN" sz="2400" dirty="0">
                <a:solidFill>
                  <a:schemeClr val="tx1"/>
                </a:solidFill>
                <a:latin typeface="黑体" panose="02010600030101010101" pitchFamily="49" charset="-122"/>
                <a:ea typeface="黑体" panose="02010600030101010101" pitchFamily="49" charset="-122"/>
              </a:rPr>
              <a:t>Confirmation</a:t>
            </a:r>
            <a:r>
              <a:rPr lang="zh-CN" altLang="en-US" sz="2400" dirty="0">
                <a:solidFill>
                  <a:schemeClr val="tx1"/>
                </a:solidFill>
                <a:latin typeface="黑体" panose="02010600030101010101" pitchFamily="49" charset="-122"/>
                <a:ea typeface="黑体" panose="02010600030101010101" pitchFamily="49" charset="-122"/>
              </a:rPr>
              <a:t>）：通过验收测试确认用户故事被正确完成。</a:t>
            </a:r>
            <a:endParaRPr lang="zh-CN" altLang="en-US" sz="2400" dirty="0">
              <a:solidFill>
                <a:schemeClr val="tx1"/>
              </a:solidFill>
              <a:latin typeface="黑体" panose="02010600030101010101" pitchFamily="49" charset="-122"/>
              <a:ea typeface="黑体" panose="02010600030101010101" pitchFamily="49" charset="-122"/>
            </a:endParaRPr>
          </a:p>
          <a:p>
            <a:pPr indent="457200" eaLnBrk="1" hangingPunct="1">
              <a:defRPr/>
            </a:pPr>
            <a:r>
              <a:rPr lang="zh-CN" altLang="en-US" sz="2400" dirty="0">
                <a:solidFill>
                  <a:schemeClr val="tx1"/>
                </a:solidFill>
                <a:latin typeface="黑体" panose="02010600030101010101" pitchFamily="49" charset="-122"/>
                <a:ea typeface="黑体" panose="02010600030101010101" pitchFamily="49" charset="-122"/>
              </a:rPr>
              <a:t>用户故事通常由客户团队而不是开发人员编写，每个客户团队包括确保软件符合潜在用户需求的相关人员，可以是测试人员、产品经理、实际用户和交互设计师等。整个故事使用商业用语，而不是技术术语。客户团队与开发人员共同确定故事细节并安排故事的优先级顺序。</a:t>
            </a:r>
            <a:endParaRPr lang="zh-CN" altLang="en-US" sz="2400" dirty="0">
              <a:solidFill>
                <a:schemeClr val="tx1"/>
              </a:solidFill>
              <a:latin typeface="黑体" panose="02010600030101010101" pitchFamily="49" charset="-122"/>
              <a:ea typeface="黑体" panose="02010600030101010101" pitchFamily="49" charset="-122"/>
            </a:endParaRPr>
          </a:p>
        </p:txBody>
      </p:sp>
      <p:sp>
        <p:nvSpPr>
          <p:cNvPr id="3" name="内容占位符 4"/>
          <p:cNvSpPr txBox="1"/>
          <p:nvPr/>
        </p:nvSpPr>
        <p:spPr>
          <a:xfrm>
            <a:off x="414908" y="100692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4.4.1 </a:t>
            </a:r>
            <a:r>
              <a:rPr lang="zh-CN" altLang="en-US" b="1" dirty="0">
                <a:latin typeface="宋体" panose="02010600030101010101" pitchFamily="2" charset="-122"/>
                <a:ea typeface="宋体" panose="02010600030101010101" pitchFamily="2" charset="-122"/>
              </a:rPr>
              <a:t>用户故事</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19659" y="221071"/>
            <a:ext cx="1781960" cy="508935"/>
          </a:xfrm>
          <a:prstGeom prst="rect">
            <a:avLst/>
          </a:prstGeom>
        </p:spPr>
      </p:pic>
      <p:sp>
        <p:nvSpPr>
          <p:cNvPr id="3" name="内容占位符 4"/>
          <p:cNvSpPr txBox="1"/>
          <p:nvPr/>
        </p:nvSpPr>
        <p:spPr bwMode="auto">
          <a:xfrm>
            <a:off x="900942" y="1244691"/>
            <a:ext cx="7363419" cy="45243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sz="2400" b="1" dirty="0">
                <a:solidFill>
                  <a:prstClr val="black"/>
                </a:solidFill>
                <a:latin typeface="宋体" panose="02010600030101010101" pitchFamily="2" charset="-122"/>
                <a:ea typeface="宋体" panose="02010600030101010101" pitchFamily="2" charset="-122"/>
              </a:rPr>
              <a:t>一个好的用户故事应该具有</a:t>
            </a:r>
            <a:r>
              <a:rPr lang="en-US" altLang="zh-CN" sz="2400" b="1" dirty="0">
                <a:solidFill>
                  <a:prstClr val="black"/>
                </a:solidFill>
                <a:latin typeface="宋体" panose="02010600030101010101" pitchFamily="2" charset="-122"/>
                <a:ea typeface="宋体" panose="02010600030101010101" pitchFamily="2" charset="-122"/>
              </a:rPr>
              <a:t>6</a:t>
            </a:r>
            <a:r>
              <a:rPr lang="zh-CN" altLang="en-US" sz="2400" b="1" dirty="0">
                <a:solidFill>
                  <a:prstClr val="black"/>
                </a:solidFill>
                <a:latin typeface="宋体" panose="02010600030101010101" pitchFamily="2" charset="-122"/>
                <a:ea typeface="宋体" panose="02010600030101010101" pitchFamily="2" charset="-122"/>
              </a:rPr>
              <a:t>个特性：</a:t>
            </a:r>
            <a:endParaRPr lang="en-US" altLang="zh-CN" sz="2400" b="1" dirty="0">
              <a:solidFill>
                <a:prstClr val="black"/>
              </a:solidFill>
              <a:latin typeface="宋体" panose="02010600030101010101" pitchFamily="2" charset="-122"/>
              <a:ea typeface="宋体" panose="02010600030101010101" pitchFamily="2" charset="-122"/>
            </a:endParaRPr>
          </a:p>
        </p:txBody>
      </p:sp>
      <p:graphicFrame>
        <p:nvGraphicFramePr>
          <p:cNvPr id="12" name="图示 11"/>
          <p:cNvGraphicFramePr/>
          <p:nvPr/>
        </p:nvGraphicFramePr>
        <p:xfrm>
          <a:off x="1062980" y="2130021"/>
          <a:ext cx="727280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custDataLst>
              <p:tags r:id="rId7"/>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10"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
        <p:nvSpPr>
          <p:cNvPr id="2" name="圆角矩形 7"/>
          <p:cNvSpPr/>
          <p:nvPr/>
        </p:nvSpPr>
        <p:spPr>
          <a:xfrm>
            <a:off x="506095" y="1623695"/>
            <a:ext cx="9116060" cy="408686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200000"/>
              </a:lnSpc>
              <a:defRPr/>
            </a:pPr>
            <a:r>
              <a:rPr lang="zh-CN" altLang="en-US" sz="2400" dirty="0">
                <a:solidFill>
                  <a:schemeClr val="tx1"/>
                </a:solidFill>
                <a:latin typeface="黑体" panose="02010600030101010101" pitchFamily="49" charset="-122"/>
                <a:ea typeface="黑体" panose="02010600030101010101" pitchFamily="49" charset="-122"/>
              </a:rPr>
              <a:t>用户故事与用例比较：</a:t>
            </a:r>
            <a:endParaRPr lang="zh-CN" altLang="en-US" sz="2400" dirty="0">
              <a:solidFill>
                <a:schemeClr val="tx1"/>
              </a:solidFill>
              <a:latin typeface="黑体" panose="02010600030101010101" pitchFamily="49" charset="-122"/>
              <a:ea typeface="黑体" panose="02010600030101010101" pitchFamily="49" charset="-122"/>
            </a:endParaRPr>
          </a:p>
          <a:p>
            <a:pPr indent="457200" eaLnBrk="1" hangingPunct="1">
              <a:lnSpc>
                <a:spcPct val="150000"/>
              </a:lnSpc>
              <a:defRPr/>
            </a:pPr>
            <a:r>
              <a:rPr lang="zh-CN" altLang="en-US" sz="2400" dirty="0">
                <a:solidFill>
                  <a:schemeClr val="tx1"/>
                </a:solidFill>
                <a:latin typeface="黑体" panose="02010600030101010101" pitchFamily="49" charset="-122"/>
                <a:ea typeface="黑体" panose="02010600030101010101" pitchFamily="49" charset="-122"/>
              </a:rPr>
              <a:t>用户故事比用例的范围更小。</a:t>
            </a:r>
            <a:endParaRPr lang="zh-CN" altLang="en-US" sz="2400" dirty="0">
              <a:solidFill>
                <a:schemeClr val="tx1"/>
              </a:solidFill>
              <a:latin typeface="黑体" panose="02010600030101010101" pitchFamily="49" charset="-122"/>
              <a:ea typeface="黑体" panose="02010600030101010101" pitchFamily="49" charset="-122"/>
            </a:endParaRPr>
          </a:p>
          <a:p>
            <a:pPr indent="457200" eaLnBrk="1" hangingPunct="1">
              <a:lnSpc>
                <a:spcPct val="150000"/>
              </a:lnSpc>
              <a:defRPr/>
            </a:pPr>
            <a:r>
              <a:rPr lang="zh-CN" altLang="en-US" sz="2400" dirty="0">
                <a:solidFill>
                  <a:schemeClr val="tx1"/>
                </a:solidFill>
                <a:latin typeface="黑体" panose="02010600030101010101" pitchFamily="49" charset="-122"/>
                <a:ea typeface="黑体" panose="02010600030101010101" pitchFamily="49" charset="-122"/>
              </a:rPr>
              <a:t>用例的主要目的是编写成客户和开发人员都可以接受的格式，记录客户和开发团队之间的协议，用例描述会涉及一些用户界面和细节问题，在整个软件生命周期中都存在。</a:t>
            </a:r>
            <a:endParaRPr lang="zh-CN" altLang="en-US" sz="2400" dirty="0">
              <a:solidFill>
                <a:schemeClr val="tx1"/>
              </a:solidFill>
              <a:latin typeface="黑体" panose="02010600030101010101" pitchFamily="49" charset="-122"/>
              <a:ea typeface="黑体" panose="02010600030101010101" pitchFamily="49" charset="-122"/>
            </a:endParaRPr>
          </a:p>
          <a:p>
            <a:pPr indent="457200" eaLnBrk="1" hangingPunct="1">
              <a:lnSpc>
                <a:spcPct val="150000"/>
              </a:lnSpc>
              <a:defRPr/>
            </a:pPr>
            <a:r>
              <a:rPr lang="zh-CN" altLang="en-US" sz="2400" dirty="0">
                <a:solidFill>
                  <a:schemeClr val="tx1"/>
                </a:solidFill>
                <a:latin typeface="黑体" panose="02010600030101010101" pitchFamily="49" charset="-122"/>
                <a:ea typeface="黑体" panose="02010600030101010101" pitchFamily="49" charset="-122"/>
              </a:rPr>
              <a:t>用户故事主要目的是用于沟通，启动后期的分析和谈话，它不涉及更多的细节，也不完全对应于用例的主要正常场景，可以被存档或者抛弃。</a:t>
            </a:r>
            <a:endParaRPr lang="zh-CN" altLang="en-US" sz="2400" dirty="0">
              <a:solidFill>
                <a:schemeClr val="tx1"/>
              </a:solidFill>
              <a:latin typeface="黑体" panose="02010600030101010101" pitchFamily="49" charset="-122"/>
              <a:ea typeface="黑体" panose="02010600030101010101" pitchFamily="49" charset="-122"/>
            </a:endParaRPr>
          </a:p>
        </p:txBody>
      </p:sp>
      <p:sp>
        <p:nvSpPr>
          <p:cNvPr id="3" name="内容占位符 4"/>
          <p:cNvSpPr txBox="1"/>
          <p:nvPr/>
        </p:nvSpPr>
        <p:spPr>
          <a:xfrm>
            <a:off x="662558" y="1124398"/>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4.4.1 </a:t>
            </a:r>
            <a:r>
              <a:rPr lang="zh-CN" altLang="en-US" b="1" dirty="0">
                <a:latin typeface="宋体" panose="02010600030101010101" pitchFamily="2" charset="-122"/>
                <a:ea typeface="宋体" panose="02010600030101010101" pitchFamily="2" charset="-122"/>
              </a:rPr>
              <a:t>用户故事</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
        <p:nvSpPr>
          <p:cNvPr id="3" name="内容占位符 4"/>
          <p:cNvSpPr txBox="1"/>
          <p:nvPr/>
        </p:nvSpPr>
        <p:spPr>
          <a:xfrm>
            <a:off x="702945" y="1268730"/>
            <a:ext cx="6747510" cy="60452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4.4.2 </a:t>
            </a:r>
            <a:r>
              <a:rPr lang="zh-CN" altLang="en-US" b="1" dirty="0">
                <a:latin typeface="宋体" panose="02010600030101010101" pitchFamily="2" charset="-122"/>
                <a:ea typeface="宋体" panose="02010600030101010101" pitchFamily="2" charset="-122"/>
              </a:rPr>
              <a:t>用户故事估算和计划</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圆角矩形 7"/>
          <p:cNvSpPr/>
          <p:nvPr/>
        </p:nvSpPr>
        <p:spPr>
          <a:xfrm>
            <a:off x="698470" y="2138944"/>
            <a:ext cx="8145660" cy="3574202"/>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algn="just" eaLnBrk="1" hangingPunct="1">
              <a:lnSpc>
                <a:spcPct val="150000"/>
              </a:lnSpc>
              <a:defRPr/>
            </a:pPr>
            <a:r>
              <a:rPr lang="zh-CN" altLang="en-US" sz="2400" b="1" dirty="0">
                <a:solidFill>
                  <a:schemeClr val="tx1"/>
                </a:solidFill>
                <a:latin typeface="宋体" panose="02010600030101010101" pitchFamily="2" charset="-122"/>
                <a:ea typeface="宋体" panose="02010600030101010101" pitchFamily="2" charset="-122"/>
              </a:rPr>
              <a:t>在编写合理的用户故事以后，需要对项目进行估算并制定各类的项目计划。如果以用户故事来描述系统功能，敏捷方法中通常会选用故事点来估算用户故事。故事点是对故事复杂度、工作量或工期的相对估算。例如，一个故事点可以定义为没有打扰情况下一个理想工作日所能完成的工作。</a:t>
            </a:r>
            <a:endParaRPr lang="zh-CN" altLang="en-US" sz="2400" b="1" dirty="0">
              <a:solidFill>
                <a:schemeClr val="tx1"/>
              </a:solidFill>
              <a:latin typeface="宋体" panose="02010600030101010101" pitchFamily="2" charset="-122"/>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
        <p:nvSpPr>
          <p:cNvPr id="3" name="内容占位符 4"/>
          <p:cNvSpPr txBox="1"/>
          <p:nvPr/>
        </p:nvSpPr>
        <p:spPr>
          <a:xfrm>
            <a:off x="414655" y="1007110"/>
            <a:ext cx="6909435" cy="60452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4.4.2 </a:t>
            </a:r>
            <a:r>
              <a:rPr lang="zh-CN" altLang="en-US" b="1" dirty="0">
                <a:latin typeface="宋体" panose="02010600030101010101" pitchFamily="2" charset="-122"/>
                <a:ea typeface="宋体" panose="02010600030101010101" pitchFamily="2" charset="-122"/>
              </a:rPr>
              <a:t>用户故事估算和计划</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圆角矩形 7"/>
          <p:cNvSpPr/>
          <p:nvPr/>
        </p:nvSpPr>
        <p:spPr>
          <a:xfrm>
            <a:off x="698470" y="2138944"/>
            <a:ext cx="8145660" cy="3574202"/>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r>
              <a:rPr lang="en-US" altLang="zh-CN" sz="2000" dirty="0">
                <a:solidFill>
                  <a:schemeClr val="tx1"/>
                </a:solidFill>
                <a:latin typeface="宋体" panose="02010600030101010101" pitchFamily="2" charset="-122"/>
                <a:ea typeface="宋体" panose="02010600030101010101" pitchFamily="2" charset="-122"/>
              </a:rPr>
              <a:t>Wideband Delph</a:t>
            </a:r>
            <a:r>
              <a:rPr lang="zh-CN" altLang="en-US" sz="2000" dirty="0">
                <a:solidFill>
                  <a:schemeClr val="tx1"/>
                </a:solidFill>
                <a:latin typeface="宋体" panose="02010600030101010101" pitchFamily="2" charset="-122"/>
                <a:ea typeface="宋体" panose="02010600030101010101" pitchFamily="2" charset="-122"/>
              </a:rPr>
              <a:t>估算法用迭代方式进行估算：</a:t>
            </a:r>
            <a:endParaRPr lang="zh-CN" altLang="en-US" sz="2000" dirty="0">
              <a:solidFill>
                <a:schemeClr val="tx1"/>
              </a:solidFill>
              <a:latin typeface="宋体" panose="02010600030101010101" pitchFamily="2" charset="-122"/>
              <a:ea typeface="宋体" panose="02010600030101010101" pitchFamily="2" charset="-122"/>
            </a:endParaRPr>
          </a:p>
          <a:p>
            <a:pPr indent="457200" eaLnBrk="1" hangingPunct="1">
              <a:lnSpc>
                <a:spcPct val="150000"/>
              </a:lnSpc>
              <a:defRPr/>
            </a:pPr>
            <a:r>
              <a:rPr lang="zh-CN" altLang="en-US" sz="2000" dirty="0">
                <a:solidFill>
                  <a:schemeClr val="tx1"/>
                </a:solidFill>
                <a:latin typeface="宋体" panose="02010600030101010101" pitchFamily="2" charset="-122"/>
                <a:ea typeface="宋体" panose="02010600030101010101" pitchFamily="2" charset="-122"/>
              </a:rPr>
              <a:t>所有参与的客户和开发人员聚在一起，由客户随机抽取第一个故事开始，详细讲解故事直到所有人都清楚了解这个故事，然后每个开发人员以团队共同定义的一个故事点可以完成的任务为单位，先写下自己估算这个故事的完成时间，接着大家展示自己的估算，然后每个人解释为什么估算出这个值，经过讨论和再次个人估算，直到经过论证，团队估算出一个所有人都认可的值，再继续下一个故事的估算。</a:t>
            </a:r>
            <a:endParaRPr lang="zh-CN" altLang="en-US" sz="2000" dirty="0">
              <a:solidFill>
                <a:schemeClr val="tx1"/>
              </a:solidFill>
              <a:latin typeface="宋体" panose="02010600030101010101" pitchFamily="2" charset="-122"/>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
        <p:nvSpPr>
          <p:cNvPr id="3" name="内容占位符 4"/>
          <p:cNvSpPr txBox="1"/>
          <p:nvPr/>
        </p:nvSpPr>
        <p:spPr>
          <a:xfrm>
            <a:off x="414655" y="1007110"/>
            <a:ext cx="5966460" cy="604520"/>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4.4.2 </a:t>
            </a:r>
            <a:r>
              <a:rPr lang="zh-CN" altLang="en-US" b="1" dirty="0">
                <a:latin typeface="宋体" panose="02010600030101010101" pitchFamily="2" charset="-122"/>
                <a:ea typeface="宋体" panose="02010600030101010101" pitchFamily="2" charset="-122"/>
              </a:rPr>
              <a:t>用户故事估算和计划</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圆角矩形 7"/>
          <p:cNvSpPr/>
          <p:nvPr/>
        </p:nvSpPr>
        <p:spPr>
          <a:xfrm>
            <a:off x="698470" y="2138944"/>
            <a:ext cx="8145660" cy="3574202"/>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algn="just" eaLnBrk="1" hangingPunct="1">
              <a:lnSpc>
                <a:spcPct val="150000"/>
              </a:lnSpc>
              <a:defRPr/>
            </a:pPr>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在估算数个故事后，对估算结果做三角测量，具体做法如下：“在估算一个故事时，根据这个故事与其他一个或多个故事的关系来估算。假定一个故事估算为</a:t>
            </a:r>
            <a:r>
              <a:rPr lang="en-US" altLang="zh-CN" sz="2000" dirty="0">
                <a:solidFill>
                  <a:schemeClr val="tx1"/>
                </a:solidFill>
                <a:latin typeface="宋体" panose="02010600030101010101" pitchFamily="2" charset="-122"/>
                <a:ea typeface="宋体" panose="02010600030101010101" pitchFamily="2" charset="-122"/>
              </a:rPr>
              <a:t>4</a:t>
            </a:r>
            <a:r>
              <a:rPr lang="zh-CN" altLang="en-US" sz="2000" dirty="0">
                <a:solidFill>
                  <a:schemeClr val="tx1"/>
                </a:solidFill>
                <a:latin typeface="宋体" panose="02010600030101010101" pitchFamily="2" charset="-122"/>
                <a:ea typeface="宋体" panose="02010600030101010101" pitchFamily="2" charset="-122"/>
              </a:rPr>
              <a:t>个故事点，第二个故事为</a:t>
            </a:r>
            <a:r>
              <a:rPr lang="en-US" altLang="zh-CN" sz="2000" dirty="0">
                <a:solidFill>
                  <a:schemeClr val="tx1"/>
                </a:solidFill>
                <a:latin typeface="宋体" panose="02010600030101010101" pitchFamily="2" charset="-122"/>
                <a:ea typeface="宋体" panose="02010600030101010101" pitchFamily="2" charset="-122"/>
              </a:rPr>
              <a:t>2</a:t>
            </a:r>
            <a:r>
              <a:rPr lang="zh-CN" altLang="en-US" sz="2000" dirty="0">
                <a:solidFill>
                  <a:schemeClr val="tx1"/>
                </a:solidFill>
                <a:latin typeface="宋体" panose="02010600030101010101" pitchFamily="2" charset="-122"/>
                <a:ea typeface="宋体" panose="02010600030101010101" pitchFamily="2" charset="-122"/>
              </a:rPr>
              <a:t>个故事点，把这</a:t>
            </a:r>
            <a:r>
              <a:rPr lang="en-US" altLang="zh-CN" sz="2000" dirty="0">
                <a:solidFill>
                  <a:schemeClr val="tx1"/>
                </a:solidFill>
                <a:latin typeface="宋体" panose="02010600030101010101" pitchFamily="2" charset="-122"/>
                <a:ea typeface="宋体" panose="02010600030101010101" pitchFamily="2" charset="-122"/>
              </a:rPr>
              <a:t>2</a:t>
            </a:r>
            <a:r>
              <a:rPr lang="zh-CN" altLang="en-US" sz="2000" dirty="0">
                <a:solidFill>
                  <a:schemeClr val="tx1"/>
                </a:solidFill>
                <a:latin typeface="宋体" panose="02010600030101010101" pitchFamily="2" charset="-122"/>
                <a:ea typeface="宋体" panose="02010600030101010101" pitchFamily="2" charset="-122"/>
              </a:rPr>
              <a:t>个故事放在一起考虑的时候，程序员都应该认可</a:t>
            </a:r>
            <a:r>
              <a:rPr lang="en-US" altLang="zh-CN" sz="2000" dirty="0">
                <a:solidFill>
                  <a:schemeClr val="tx1"/>
                </a:solidFill>
                <a:latin typeface="宋体" panose="02010600030101010101" pitchFamily="2" charset="-122"/>
                <a:ea typeface="宋体" panose="02010600030101010101" pitchFamily="2" charset="-122"/>
              </a:rPr>
              <a:t>4</a:t>
            </a:r>
            <a:r>
              <a:rPr lang="zh-CN" altLang="en-US" sz="2000" dirty="0">
                <a:solidFill>
                  <a:schemeClr val="tx1"/>
                </a:solidFill>
                <a:latin typeface="宋体" panose="02010600030101010101" pitchFamily="2" charset="-122"/>
                <a:ea typeface="宋体" panose="02010600030101010101" pitchFamily="2" charset="-122"/>
              </a:rPr>
              <a:t>个故事点的故事大小是</a:t>
            </a:r>
            <a:r>
              <a:rPr lang="en-US" altLang="zh-CN" sz="2000" dirty="0">
                <a:solidFill>
                  <a:schemeClr val="tx1"/>
                </a:solidFill>
                <a:latin typeface="宋体" panose="02010600030101010101" pitchFamily="2" charset="-122"/>
                <a:ea typeface="宋体" panose="02010600030101010101" pitchFamily="2" charset="-122"/>
              </a:rPr>
              <a:t>2</a:t>
            </a:r>
            <a:r>
              <a:rPr lang="zh-CN" altLang="en-US" sz="2000" dirty="0">
                <a:solidFill>
                  <a:schemeClr val="tx1"/>
                </a:solidFill>
                <a:latin typeface="宋体" panose="02010600030101010101" pitchFamily="2" charset="-122"/>
                <a:ea typeface="宋体" panose="02010600030101010101" pitchFamily="2" charset="-122"/>
              </a:rPr>
              <a:t>个故事点的故事的</a:t>
            </a:r>
            <a:r>
              <a:rPr lang="en-US" altLang="zh-CN" sz="2000" dirty="0">
                <a:solidFill>
                  <a:schemeClr val="tx1"/>
                </a:solidFill>
                <a:latin typeface="宋体" panose="02010600030101010101" pitchFamily="2" charset="-122"/>
                <a:ea typeface="宋体" panose="02010600030101010101" pitchFamily="2" charset="-122"/>
              </a:rPr>
              <a:t>2</a:t>
            </a:r>
            <a:r>
              <a:rPr lang="zh-CN" altLang="en-US" sz="2000" dirty="0">
                <a:solidFill>
                  <a:schemeClr val="tx1"/>
                </a:solidFill>
                <a:latin typeface="宋体" panose="02010600030101010101" pitchFamily="2" charset="-122"/>
                <a:ea typeface="宋体" panose="02010600030101010101" pitchFamily="2" charset="-122"/>
              </a:rPr>
              <a:t>倍，其他</a:t>
            </a:r>
            <a:r>
              <a:rPr lang="en-US" altLang="zh-CN" sz="2000" dirty="0">
                <a:solidFill>
                  <a:schemeClr val="tx1"/>
                </a:solidFill>
                <a:latin typeface="宋体" panose="02010600030101010101" pitchFamily="2" charset="-122"/>
                <a:ea typeface="宋体" panose="02010600030101010101" pitchFamily="2" charset="-122"/>
              </a:rPr>
              <a:t>3</a:t>
            </a:r>
            <a:r>
              <a:rPr lang="zh-CN" altLang="en-US" sz="2000" dirty="0">
                <a:solidFill>
                  <a:schemeClr val="tx1"/>
                </a:solidFill>
                <a:latin typeface="宋体" panose="02010600030101010101" pitchFamily="2" charset="-122"/>
                <a:ea typeface="宋体" panose="02010600030101010101" pitchFamily="2" charset="-122"/>
              </a:rPr>
              <a:t>个故事点的故事的大小应该介于</a:t>
            </a:r>
            <a:r>
              <a:rPr lang="en-US" altLang="zh-CN" sz="2000" dirty="0">
                <a:solidFill>
                  <a:schemeClr val="tx1"/>
                </a:solidFill>
                <a:latin typeface="宋体" panose="02010600030101010101" pitchFamily="2" charset="-122"/>
                <a:ea typeface="宋体" panose="02010600030101010101" pitchFamily="2" charset="-122"/>
              </a:rPr>
              <a:t>4</a:t>
            </a:r>
            <a:r>
              <a:rPr lang="zh-CN" altLang="en-US" sz="2000" dirty="0">
                <a:solidFill>
                  <a:schemeClr val="tx1"/>
                </a:solidFill>
                <a:latin typeface="宋体" panose="02010600030101010101" pitchFamily="2" charset="-122"/>
                <a:ea typeface="宋体" panose="02010600030101010101" pitchFamily="2" charset="-122"/>
              </a:rPr>
              <a:t>个故事点的故事和</a:t>
            </a:r>
            <a:r>
              <a:rPr lang="en-US" altLang="zh-CN" sz="2000" dirty="0">
                <a:solidFill>
                  <a:schemeClr val="tx1"/>
                </a:solidFill>
                <a:latin typeface="宋体" panose="02010600030101010101" pitchFamily="2" charset="-122"/>
                <a:ea typeface="宋体" panose="02010600030101010101" pitchFamily="2" charset="-122"/>
              </a:rPr>
              <a:t>2</a:t>
            </a:r>
            <a:r>
              <a:rPr lang="zh-CN" altLang="en-US" sz="2000" dirty="0">
                <a:solidFill>
                  <a:schemeClr val="tx1"/>
                </a:solidFill>
                <a:latin typeface="宋体" panose="02010600030101010101" pitchFamily="2" charset="-122"/>
                <a:ea typeface="宋体" panose="02010600030101010101" pitchFamily="2" charset="-122"/>
              </a:rPr>
              <a:t>个故事点的故事之间。如果上面的三角测量的结果不对，团队就应该重新估算。”</a:t>
            </a:r>
            <a:endParaRPr lang="zh-CN" altLang="en-US" sz="2000" dirty="0">
              <a:solidFill>
                <a:schemeClr val="tx1"/>
              </a:solidFill>
              <a:latin typeface="宋体" panose="02010600030101010101" pitchFamily="2" charset="-122"/>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
        <p:nvSpPr>
          <p:cNvPr id="3" name="内容占位符 4"/>
          <p:cNvSpPr txBox="1"/>
          <p:nvPr/>
        </p:nvSpPr>
        <p:spPr>
          <a:xfrm>
            <a:off x="414908" y="1006923"/>
            <a:ext cx="5040560"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4.4.3 </a:t>
            </a:r>
            <a:r>
              <a:rPr lang="zh-CN" altLang="en-US" b="1" dirty="0">
                <a:latin typeface="宋体" panose="02010600030101010101" pitchFamily="2" charset="-122"/>
                <a:ea typeface="宋体" panose="02010600030101010101" pitchFamily="2" charset="-122"/>
              </a:rPr>
              <a:t>用户故事地图</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圆角矩形 7"/>
          <p:cNvSpPr/>
          <p:nvPr/>
        </p:nvSpPr>
        <p:spPr>
          <a:xfrm>
            <a:off x="7129858" y="2158566"/>
            <a:ext cx="2349269" cy="2592288"/>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r>
              <a:rPr lang="en-US" altLang="zh-CN" sz="2000" dirty="0">
                <a:solidFill>
                  <a:schemeClr val="tx1"/>
                </a:solidFill>
                <a:latin typeface="宋体" panose="02010600030101010101" pitchFamily="2" charset="-122"/>
                <a:ea typeface="宋体" panose="02010600030101010101" pitchFamily="2" charset="-122"/>
              </a:rPr>
              <a:t>Jeff Patton</a:t>
            </a:r>
            <a:r>
              <a:rPr lang="zh-CN" altLang="en-US" sz="2000" dirty="0">
                <a:solidFill>
                  <a:schemeClr val="tx1"/>
                </a:solidFill>
                <a:latin typeface="宋体" panose="02010600030101010101" pitchFamily="2" charset="-122"/>
                <a:ea typeface="宋体" panose="02010600030101010101" pitchFamily="2" charset="-122"/>
              </a:rPr>
              <a:t>提出用户故事地图（</a:t>
            </a:r>
            <a:r>
              <a:rPr lang="en-US" altLang="zh-CN" sz="2000" dirty="0">
                <a:solidFill>
                  <a:schemeClr val="tx1"/>
                </a:solidFill>
                <a:latin typeface="宋体" panose="02010600030101010101" pitchFamily="2" charset="-122"/>
                <a:ea typeface="宋体" panose="02010600030101010101" pitchFamily="2" charset="-122"/>
              </a:rPr>
              <a:t>User Story Mapping</a:t>
            </a:r>
            <a:r>
              <a:rPr lang="zh-CN" altLang="en-US" sz="2000" dirty="0">
                <a:solidFill>
                  <a:schemeClr val="tx1"/>
                </a:solidFill>
                <a:latin typeface="宋体" panose="02010600030101010101" pitchFamily="2" charset="-122"/>
                <a:ea typeface="宋体" panose="02010600030101010101" pitchFamily="2" charset="-122"/>
              </a:rPr>
              <a:t>），以结构化的方式来组织用户故事</a:t>
            </a:r>
            <a:endParaRPr lang="zh-CN" altLang="en-US" sz="2000" dirty="0">
              <a:solidFill>
                <a:schemeClr val="tx1"/>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408858" y="1844845"/>
            <a:ext cx="6469760" cy="3644551"/>
          </a:xfrm>
          <a:prstGeom prst="rect">
            <a:avLst/>
          </a:prstGeom>
          <a:noFill/>
          <a:ln>
            <a:noFill/>
          </a:ln>
        </p:spPr>
      </p:pic>
      <p:sp>
        <p:nvSpPr>
          <p:cNvPr id="13" name="文本框 12"/>
          <p:cNvSpPr txBox="1"/>
          <p:nvPr/>
        </p:nvSpPr>
        <p:spPr>
          <a:xfrm>
            <a:off x="1836045" y="5489396"/>
            <a:ext cx="3960440" cy="307777"/>
          </a:xfrm>
          <a:prstGeom prst="rect">
            <a:avLst/>
          </a:prstGeom>
          <a:noFill/>
        </p:spPr>
        <p:txBody>
          <a:bodyPr wrap="square">
            <a:spAutoFit/>
          </a:bodyPr>
          <a:lstStyle/>
          <a:p>
            <a:pPr algn="ctr"/>
            <a:r>
              <a:rPr lang="zh-CN" altLang="en-US" dirty="0"/>
              <a:t>图</a:t>
            </a:r>
            <a:r>
              <a:rPr lang="en-US" altLang="zh-CN" dirty="0"/>
              <a:t>4-14 </a:t>
            </a:r>
            <a:r>
              <a:rPr lang="zh-CN" altLang="en-US" dirty="0"/>
              <a:t>用户故事地图举例</a:t>
            </a:r>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需求工程</a:t>
            </a:r>
            <a:endParaRPr kumimoji="1" lang="zh-CN" altLang="en-US" sz="3200" dirty="0">
              <a:sym typeface="+mn-ea"/>
            </a:endParaRPr>
          </a:p>
        </p:txBody>
      </p:sp>
      <p:sp>
        <p:nvSpPr>
          <p:cNvPr id="2" name="文本框 1"/>
          <p:cNvSpPr txBox="1"/>
          <p:nvPr/>
        </p:nvSpPr>
        <p:spPr>
          <a:xfrm>
            <a:off x="1134745" y="1057910"/>
            <a:ext cx="8423275" cy="4615815"/>
          </a:xfrm>
          <a:prstGeom prst="rect">
            <a:avLst/>
          </a:prstGeom>
          <a:noFill/>
        </p:spPr>
        <p:txBody>
          <a:bodyPr wrap="square" rtlCol="0">
            <a:spAutoFit/>
          </a:bodyPr>
          <a:lstStyle/>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需求工程划分为五个独立的阶段：</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）需求获取阶段</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需求获取</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指通过与各利益相关者交流、对现有系统的观察及对任务进行探讨，从而捕获、导出和不断修订用户的需求。</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在需求获取阶段，可以确定的一些利益相关者是：最终用户、软件工程师、产品工程师、业务运行管理人员、产品管理人员、市场销售人员、支持和维护工程师等。</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1369" y="302351"/>
            <a:ext cx="1781960" cy="508935"/>
          </a:xfrm>
          <a:prstGeom prst="rect">
            <a:avLst/>
          </a:prstGeom>
        </p:spPr>
      </p:pic>
      <p:sp>
        <p:nvSpPr>
          <p:cNvPr id="32" name="TextBox 6"/>
          <p:cNvSpPr txBox="1">
            <a:spLocks noChangeArrowheads="1"/>
          </p:cNvSpPr>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用户故事地图</a:t>
            </a:r>
            <a:endParaRPr kumimoji="1" lang="zh-CN" altLang="en-US" sz="3200" dirty="0">
              <a:sym typeface="+mn-ea"/>
            </a:endParaRPr>
          </a:p>
        </p:txBody>
      </p:sp>
      <p:sp>
        <p:nvSpPr>
          <p:cNvPr id="3" name="内容占位符 4"/>
          <p:cNvSpPr txBox="1"/>
          <p:nvPr/>
        </p:nvSpPr>
        <p:spPr>
          <a:xfrm>
            <a:off x="414908" y="1006923"/>
            <a:ext cx="5040560"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a:latin typeface="宋体" panose="02010600030101010101" pitchFamily="2" charset="-122"/>
                <a:ea typeface="宋体" panose="02010600030101010101" pitchFamily="2" charset="-122"/>
              </a:rPr>
              <a:t>4.4.3 </a:t>
            </a:r>
            <a:r>
              <a:rPr lang="zh-CN" altLang="en-US" b="1" dirty="0">
                <a:latin typeface="宋体" panose="02010600030101010101" pitchFamily="2" charset="-122"/>
                <a:ea typeface="宋体" panose="02010600030101010101" pitchFamily="2" charset="-122"/>
              </a:rPr>
              <a:t>用户故事地图</a:t>
            </a:r>
            <a:endParaRPr lang="zh-CN" altLang="en-US" b="1" dirty="0">
              <a:latin typeface="宋体" panose="02010600030101010101" pitchFamily="2" charset="-122"/>
              <a:ea typeface="宋体" panose="02010600030101010101" pitchFamily="2" charset="-122"/>
            </a:endParaRPr>
          </a:p>
        </p:txBody>
      </p:sp>
      <p:sp>
        <p:nvSpPr>
          <p:cNvPr id="8" name="矩形 7"/>
          <p:cNvSpPr/>
          <p:nvPr>
            <p:custDataLst>
              <p:tags r:id="rId2"/>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圆角矩形 7"/>
          <p:cNvSpPr/>
          <p:nvPr/>
        </p:nvSpPr>
        <p:spPr>
          <a:xfrm>
            <a:off x="7039644" y="1309341"/>
            <a:ext cx="2349269" cy="1702481"/>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50000"/>
              </a:lnSpc>
              <a:defRPr/>
            </a:pPr>
            <a:endParaRPr lang="en-US" altLang="zh-CN" sz="2000" dirty="0">
              <a:solidFill>
                <a:schemeClr val="tx1"/>
              </a:solidFill>
              <a:latin typeface="宋体" panose="02010600030101010101" pitchFamily="2" charset="-122"/>
              <a:ea typeface="宋体" panose="02010600030101010101" pitchFamily="2" charset="-122"/>
            </a:endParaRPr>
          </a:p>
        </p:txBody>
      </p:sp>
      <p:sp>
        <p:nvSpPr>
          <p:cNvPr id="13" name="文本框 12"/>
          <p:cNvSpPr txBox="1"/>
          <p:nvPr/>
        </p:nvSpPr>
        <p:spPr>
          <a:xfrm>
            <a:off x="1855483" y="5878411"/>
            <a:ext cx="3960440" cy="307777"/>
          </a:xfrm>
          <a:prstGeom prst="rect">
            <a:avLst/>
          </a:prstGeom>
          <a:noFill/>
        </p:spPr>
        <p:txBody>
          <a:bodyPr wrap="square">
            <a:spAutoFit/>
          </a:bodyPr>
          <a:lstStyle/>
          <a:p>
            <a:pPr algn="ctr"/>
            <a:r>
              <a:rPr lang="zh-CN" altLang="en-US" dirty="0"/>
              <a:t>图</a:t>
            </a:r>
            <a:r>
              <a:rPr lang="en-US" altLang="zh-CN" dirty="0"/>
              <a:t>4-15 </a:t>
            </a:r>
            <a:r>
              <a:rPr lang="zh-CN" altLang="en-US" dirty="0"/>
              <a:t>智慧教室用户故事地图的脉络</a:t>
            </a:r>
            <a:endParaRPr lang="zh-CN" altLang="en-US" dirty="0"/>
          </a:p>
        </p:txBody>
      </p:sp>
      <p:pic>
        <p:nvPicPr>
          <p:cNvPr id="10" name="图片 9"/>
          <p:cNvPicPr>
            <a:picLocks noChangeAspect="1"/>
          </p:cNvPicPr>
          <p:nvPr/>
        </p:nvPicPr>
        <p:blipFill>
          <a:blip r:embed="rId3"/>
          <a:stretch>
            <a:fillRect/>
          </a:stretch>
        </p:blipFill>
        <p:spPr>
          <a:xfrm>
            <a:off x="399594" y="1637540"/>
            <a:ext cx="6732962" cy="4204755"/>
          </a:xfrm>
          <a:prstGeom prst="rect">
            <a:avLst/>
          </a:prstGeom>
          <a:noFill/>
          <a:ln>
            <a:noFill/>
          </a:ln>
        </p:spPr>
      </p:pic>
      <p:sp>
        <p:nvSpPr>
          <p:cNvPr id="15" name="文本框 14"/>
          <p:cNvSpPr txBox="1"/>
          <p:nvPr/>
        </p:nvSpPr>
        <p:spPr>
          <a:xfrm>
            <a:off x="7132556" y="1988714"/>
            <a:ext cx="2583072" cy="3366947"/>
          </a:xfrm>
          <a:prstGeom prst="rect">
            <a:avLst/>
          </a:prstGeom>
          <a:noFill/>
        </p:spPr>
        <p:txBody>
          <a:bodyPr wrap="square">
            <a:spAutoFit/>
          </a:bodyPr>
          <a:lstStyle/>
          <a:p>
            <a:pPr>
              <a:lnSpc>
                <a:spcPct val="150000"/>
              </a:lnSpc>
            </a:pPr>
            <a:r>
              <a:rPr lang="zh-CN" altLang="en-US" sz="1800" dirty="0"/>
              <a:t>建立一个用户故事地图</a:t>
            </a:r>
            <a:r>
              <a:rPr lang="en-US" altLang="zh-CN" sz="1800" dirty="0"/>
              <a:t>5</a:t>
            </a:r>
            <a:r>
              <a:rPr lang="zh-CN" altLang="en-US" sz="1800" dirty="0"/>
              <a:t>个主要步骤：</a:t>
            </a:r>
            <a:endParaRPr lang="en-US" altLang="zh-CN" sz="1800" dirty="0"/>
          </a:p>
          <a:p>
            <a:pPr>
              <a:lnSpc>
                <a:spcPct val="150000"/>
              </a:lnSpc>
            </a:pPr>
            <a:r>
              <a:rPr lang="zh-CN" altLang="en-US" sz="1800" dirty="0"/>
              <a:t>（</a:t>
            </a:r>
            <a:r>
              <a:rPr lang="en-US" altLang="zh-CN" sz="1800" dirty="0"/>
              <a:t>1</a:t>
            </a:r>
            <a:r>
              <a:rPr lang="zh-CN" altLang="en-US" sz="1800" dirty="0"/>
              <a:t>）产品的定义</a:t>
            </a:r>
            <a:endParaRPr lang="en-US" altLang="zh-CN" sz="1800" dirty="0"/>
          </a:p>
          <a:p>
            <a:pPr>
              <a:lnSpc>
                <a:spcPct val="150000"/>
              </a:lnSpc>
            </a:pPr>
            <a:r>
              <a:rPr lang="zh-CN" altLang="en-US" sz="1800" dirty="0"/>
              <a:t>（</a:t>
            </a:r>
            <a:r>
              <a:rPr lang="en-US" altLang="zh-CN" sz="1800" dirty="0"/>
              <a:t>2</a:t>
            </a:r>
            <a:r>
              <a:rPr lang="zh-CN" altLang="en-US" sz="1800" dirty="0"/>
              <a:t>）梳理骨干故事</a:t>
            </a:r>
            <a:endParaRPr lang="en-US" altLang="zh-CN" sz="1800" dirty="0"/>
          </a:p>
          <a:p>
            <a:pPr>
              <a:lnSpc>
                <a:spcPct val="150000"/>
              </a:lnSpc>
            </a:pPr>
            <a:r>
              <a:rPr lang="zh-CN" altLang="en-US" sz="1800" dirty="0"/>
              <a:t>（</a:t>
            </a:r>
            <a:r>
              <a:rPr lang="en-US" altLang="zh-CN" sz="1800" dirty="0"/>
              <a:t>3</a:t>
            </a:r>
            <a:r>
              <a:rPr lang="zh-CN" altLang="en-US" sz="1800" dirty="0"/>
              <a:t>）拆分故事</a:t>
            </a:r>
            <a:endParaRPr lang="en-US" altLang="zh-CN" sz="1800" dirty="0"/>
          </a:p>
          <a:p>
            <a:pPr>
              <a:lnSpc>
                <a:spcPct val="150000"/>
              </a:lnSpc>
            </a:pPr>
            <a:r>
              <a:rPr lang="zh-CN" altLang="en-US" sz="1800" dirty="0"/>
              <a:t>（</a:t>
            </a:r>
            <a:r>
              <a:rPr lang="en-US" altLang="zh-CN" sz="1800" dirty="0"/>
              <a:t>4</a:t>
            </a:r>
            <a:r>
              <a:rPr lang="zh-CN" altLang="en-US" sz="1800" dirty="0"/>
              <a:t>）确定优先级和发布计划</a:t>
            </a:r>
            <a:endParaRPr lang="en-US" altLang="zh-CN" sz="1800" dirty="0"/>
          </a:p>
          <a:p>
            <a:pPr>
              <a:lnSpc>
                <a:spcPct val="150000"/>
              </a:lnSpc>
            </a:pPr>
            <a:r>
              <a:rPr lang="zh-CN" altLang="en-US" sz="1800" dirty="0"/>
              <a:t>（</a:t>
            </a:r>
            <a:r>
              <a:rPr lang="en-US" altLang="zh-CN" sz="1800" dirty="0"/>
              <a:t>5</a:t>
            </a:r>
            <a:r>
              <a:rPr lang="zh-CN" altLang="en-US" sz="1800" dirty="0"/>
              <a:t>）反馈修正故事</a:t>
            </a:r>
            <a:endParaRPr lang="zh-CN" altLang="en-US" sz="1800"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66585" y="126365"/>
            <a:ext cx="3063875" cy="873760"/>
          </a:xfrm>
          <a:prstGeom prst="rect">
            <a:avLst/>
          </a:prstGeom>
        </p:spPr>
      </p:pic>
      <p:sp>
        <p:nvSpPr>
          <p:cNvPr id="2" name="标题 1"/>
          <p:cNvSpPr txBox="1"/>
          <p:nvPr/>
        </p:nvSpPr>
        <p:spPr>
          <a:xfrm>
            <a:off x="919088" y="116738"/>
            <a:ext cx="7490086" cy="818657"/>
          </a:xfrm>
          <a:prstGeom prst="rect">
            <a:avLst/>
          </a:prstGeom>
        </p:spPr>
        <p:txBody>
          <a:bodyPr vert="horz" lIns="68571" tIns="34285" rIns="68571" bIns="3428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小结</a:t>
            </a:r>
            <a:endParaRPr lang="zh-CN" altLang="en-US" b="1" dirty="0"/>
          </a:p>
        </p:txBody>
      </p:sp>
      <p:sp>
        <p:nvSpPr>
          <p:cNvPr id="3" name="内容占位符 2"/>
          <p:cNvSpPr txBox="1"/>
          <p:nvPr/>
        </p:nvSpPr>
        <p:spPr>
          <a:xfrm>
            <a:off x="991230" y="1413189"/>
            <a:ext cx="6696486" cy="4320067"/>
          </a:xfrm>
          <a:prstGeom prst="rect">
            <a:avLst/>
          </a:prstGeom>
        </p:spPr>
        <p:txBody>
          <a:bodyPr vert="horz" lIns="68571" tIns="34285" rIns="68571" bIns="34285" rtlCol="0">
            <a:normAutofit fontScale="92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60000"/>
              </a:lnSpc>
              <a:buFont typeface="Arial" panose="020B0604020202020204" pitchFamily="34" charset="0"/>
              <a:buNone/>
              <a:defRPr/>
            </a:pPr>
            <a:r>
              <a:rPr lang="en-US" altLang="zh-CN" sz="2400" dirty="0">
                <a:latin typeface="黑体" panose="02010600030101010101" pitchFamily="49" charset="-122"/>
                <a:ea typeface="黑体" panose="02010600030101010101" pitchFamily="49" charset="-122"/>
              </a:rPr>
              <a:t>1.</a:t>
            </a:r>
            <a:r>
              <a:rPr lang="zh-CN" altLang="en-US" sz="2400" dirty="0">
                <a:latin typeface="黑体" panose="02010600030101010101" pitchFamily="49" charset="-122"/>
                <a:ea typeface="黑体" panose="02010600030101010101" pitchFamily="49" charset="-122"/>
              </a:rPr>
              <a:t>了解有关需求的基本知识。</a:t>
            </a:r>
            <a:endParaRPr lang="zh-CN" altLang="en-US" sz="2400" dirty="0">
              <a:latin typeface="黑体" panose="02010600030101010101" pitchFamily="49" charset="-122"/>
              <a:ea typeface="黑体" panose="02010600030101010101" pitchFamily="49" charset="-122"/>
            </a:endParaRPr>
          </a:p>
          <a:p>
            <a:pPr marL="0" indent="0">
              <a:lnSpc>
                <a:spcPct val="260000"/>
              </a:lnSpc>
              <a:buFont typeface="Arial" panose="020B0604020202020204" pitchFamily="34" charset="0"/>
              <a:buNone/>
              <a:defRPr/>
            </a:pPr>
            <a:r>
              <a:rPr lang="en-US" altLang="zh-CN" sz="2400" dirty="0">
                <a:latin typeface="黑体" panose="02010600030101010101" pitchFamily="49" charset="-122"/>
                <a:ea typeface="黑体" panose="02010600030101010101" pitchFamily="49" charset="-122"/>
              </a:rPr>
              <a:t>2.</a:t>
            </a:r>
            <a:r>
              <a:rPr lang="zh-CN" altLang="en-US" sz="2400" dirty="0">
                <a:latin typeface="黑体" panose="02010600030101010101" pitchFamily="49" charset="-122"/>
                <a:ea typeface="黑体" panose="02010600030101010101" pitchFamily="49" charset="-122"/>
              </a:rPr>
              <a:t>掌握需求工程的主要活动及它们之间的关系。</a:t>
            </a:r>
            <a:endParaRPr lang="zh-CN" altLang="en-US" sz="2400" dirty="0">
              <a:latin typeface="黑体" panose="02010600030101010101" pitchFamily="49" charset="-122"/>
              <a:ea typeface="黑体" panose="02010600030101010101" pitchFamily="49" charset="-122"/>
            </a:endParaRPr>
          </a:p>
          <a:p>
            <a:pPr marL="0" indent="0">
              <a:lnSpc>
                <a:spcPct val="260000"/>
              </a:lnSpc>
              <a:buFont typeface="Arial" panose="020B0604020202020204" pitchFamily="34" charset="0"/>
              <a:buNone/>
              <a:defRPr/>
            </a:pPr>
            <a:r>
              <a:rPr lang="en-US" altLang="zh-CN" sz="2400" dirty="0">
                <a:latin typeface="黑体" panose="02010600030101010101" pitchFamily="49" charset="-122"/>
                <a:ea typeface="黑体" panose="02010600030101010101" pitchFamily="49" charset="-122"/>
              </a:rPr>
              <a:t>3.</a:t>
            </a:r>
            <a:r>
              <a:rPr lang="zh-CN" altLang="en-US" sz="2400" dirty="0">
                <a:latin typeface="黑体" panose="02010600030101010101" pitchFamily="49" charset="-122"/>
                <a:ea typeface="黑体" panose="02010600030101010101" pitchFamily="49" charset="-122"/>
              </a:rPr>
              <a:t>掌握需求获取主要方法。</a:t>
            </a:r>
            <a:endParaRPr lang="zh-CN" altLang="en-US" sz="2400" dirty="0">
              <a:latin typeface="黑体" panose="02010600030101010101" pitchFamily="49" charset="-122"/>
              <a:ea typeface="黑体" panose="02010600030101010101" pitchFamily="49" charset="-122"/>
            </a:endParaRPr>
          </a:p>
          <a:p>
            <a:pPr marL="0" indent="0">
              <a:lnSpc>
                <a:spcPct val="260000"/>
              </a:lnSpc>
              <a:buFont typeface="Arial" panose="020B0604020202020204" pitchFamily="34" charset="0"/>
              <a:buNone/>
              <a:defRPr/>
            </a:pPr>
            <a:r>
              <a:rPr lang="en-US" altLang="zh-CN" sz="2400" dirty="0">
                <a:latin typeface="黑体" panose="02010600030101010101" pitchFamily="49" charset="-122"/>
                <a:ea typeface="黑体" panose="02010600030101010101" pitchFamily="49" charset="-122"/>
              </a:rPr>
              <a:t>4.</a:t>
            </a:r>
            <a:r>
              <a:rPr lang="zh-CN" altLang="en-US" sz="2400" dirty="0">
                <a:latin typeface="黑体" panose="02010600030101010101" pitchFamily="49" charset="-122"/>
                <a:ea typeface="黑体" panose="02010600030101010101" pitchFamily="49" charset="-122"/>
              </a:rPr>
              <a:t>掌握通过用例和场景对需求建模。</a:t>
            </a:r>
            <a:endParaRPr lang="zh-CN" altLang="en-US" sz="2400" dirty="0">
              <a:latin typeface="黑体" panose="02010600030101010101" pitchFamily="49" charset="-122"/>
              <a:ea typeface="黑体" panose="02010600030101010101" pitchFamily="49" charset="-122"/>
            </a:endParaRPr>
          </a:p>
          <a:p>
            <a:pPr marL="0" indent="0">
              <a:lnSpc>
                <a:spcPct val="260000"/>
              </a:lnSpc>
              <a:buFont typeface="Arial" panose="020B0604020202020204" pitchFamily="34" charset="0"/>
              <a:buNone/>
              <a:defRPr/>
            </a:pPr>
            <a:r>
              <a:rPr lang="en-US" altLang="zh-CN" sz="2400" dirty="0">
                <a:latin typeface="黑体" panose="02010600030101010101" pitchFamily="49" charset="-122"/>
                <a:ea typeface="黑体" panose="02010600030101010101" pitchFamily="49" charset="-122"/>
              </a:rPr>
              <a:t>5.</a:t>
            </a:r>
            <a:r>
              <a:rPr lang="zh-CN" altLang="en-US" sz="2400" dirty="0">
                <a:latin typeface="黑体" panose="02010600030101010101" pitchFamily="49" charset="-122"/>
                <a:ea typeface="黑体" panose="02010600030101010101" pitchFamily="49" charset="-122"/>
              </a:rPr>
              <a:t>掌握用户故事地图建立项目需求。</a:t>
            </a:r>
            <a:endParaRPr lang="zh-CN" altLang="en-US" sz="2400" dirty="0">
              <a:latin typeface="黑体" panose="02010600030101010101" pitchFamily="49" charset="-122"/>
              <a:ea typeface="黑体" panose="02010600030101010101" pitchFamily="49" charset="-122"/>
            </a:endParaRP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63841" y="44548"/>
            <a:ext cx="3350830" cy="955962"/>
          </a:xfrm>
          <a:prstGeom prst="rect">
            <a:avLst/>
          </a:prstGeom>
        </p:spPr>
      </p:pic>
      <p:sp>
        <p:nvSpPr>
          <p:cNvPr id="2" name="标题 1"/>
          <p:cNvSpPr txBox="1"/>
          <p:nvPr/>
        </p:nvSpPr>
        <p:spPr>
          <a:xfrm>
            <a:off x="1134745" y="188595"/>
            <a:ext cx="7489825" cy="598805"/>
          </a:xfrm>
          <a:prstGeom prst="rect">
            <a:avLst/>
          </a:prstGeom>
        </p:spPr>
        <p:txBody>
          <a:bodyPr vert="horz" lIns="68571" tIns="34285" rIns="68571" bIns="34285"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作业与思考</a:t>
            </a:r>
            <a:endParaRPr lang="zh-CN" altLang="en-US" b="1" dirty="0"/>
          </a:p>
        </p:txBody>
      </p:sp>
      <p:sp>
        <p:nvSpPr>
          <p:cNvPr id="3" name="内容占位符 2"/>
          <p:cNvSpPr txBox="1"/>
          <p:nvPr/>
        </p:nvSpPr>
        <p:spPr>
          <a:xfrm>
            <a:off x="638805" y="1340799"/>
            <a:ext cx="8568952" cy="3024187"/>
          </a:xfrm>
          <a:prstGeom prst="rect">
            <a:avLst/>
          </a:prstGeom>
        </p:spPr>
        <p:txBody>
          <a:bodyPr vert="horz" lIns="68571" tIns="34285" rIns="68571" bIns="34285" rtlCol="0">
            <a:normAutofit fontScale="25000" lnSpcReduction="2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3700"/>
              </a:lnSpc>
              <a:buNone/>
              <a:defRPr/>
            </a:pPr>
            <a:r>
              <a:rPr lang="zh-CN" altLang="en-US" sz="8000" dirty="0">
                <a:latin typeface="黑体" panose="02010600030101010101" pitchFamily="49" charset="-122"/>
                <a:ea typeface="黑体" panose="02010600030101010101" pitchFamily="49" charset="-122"/>
              </a:rPr>
              <a:t>作业：</a:t>
            </a:r>
            <a:endParaRPr lang="en-US" altLang="zh-CN" sz="8000" dirty="0">
              <a:latin typeface="黑体" panose="02010600030101010101" pitchFamily="49" charset="-122"/>
              <a:ea typeface="黑体" panose="02010600030101010101" pitchFamily="49" charset="-122"/>
            </a:endParaRPr>
          </a:p>
          <a:p>
            <a:pPr marL="0" indent="0">
              <a:lnSpc>
                <a:spcPts val="3700"/>
              </a:lnSpc>
              <a:buNone/>
              <a:defRPr/>
            </a:pPr>
            <a:r>
              <a:rPr lang="en-US" altLang="zh-CN" sz="8000" dirty="0">
                <a:latin typeface="黑体" panose="02010600030101010101" pitchFamily="49" charset="-122"/>
                <a:ea typeface="黑体" panose="02010600030101010101" pitchFamily="49" charset="-122"/>
              </a:rPr>
              <a:t>1.</a:t>
            </a:r>
            <a:r>
              <a:rPr lang="zh-CN" altLang="en-US" sz="8000" dirty="0">
                <a:latin typeface="黑体" panose="02010600030101010101" pitchFamily="49" charset="-122"/>
                <a:ea typeface="黑体" panose="02010600030101010101" pitchFamily="49" charset="-122"/>
              </a:rPr>
              <a:t> 试对智慧教室的物联设备做进一步探究，了解相关的应用领域</a:t>
            </a:r>
            <a:r>
              <a:rPr lang="en-US" altLang="zh-CN" sz="8000" dirty="0">
                <a:latin typeface="黑体" panose="02010600030101010101" pitchFamily="49" charset="-122"/>
                <a:ea typeface="黑体" panose="02010600030101010101" pitchFamily="49" charset="-122"/>
              </a:rPr>
              <a:t> </a:t>
            </a:r>
            <a:r>
              <a:rPr lang="zh-CN" altLang="en-US" sz="8000" dirty="0">
                <a:latin typeface="黑体" panose="02010600030101010101" pitchFamily="49" charset="-122"/>
                <a:ea typeface="黑体" panose="02010600030101010101" pitchFamily="49" charset="-122"/>
              </a:rPr>
              <a:t>，建立物联设备的术语表。</a:t>
            </a:r>
            <a:endParaRPr lang="en-US" altLang="zh-CN" sz="8000" dirty="0">
              <a:latin typeface="黑体" panose="02010600030101010101" pitchFamily="49" charset="-122"/>
              <a:ea typeface="黑体" panose="02010600030101010101" pitchFamily="49" charset="-122"/>
            </a:endParaRPr>
          </a:p>
          <a:p>
            <a:pPr marL="0" indent="0">
              <a:lnSpc>
                <a:spcPts val="3700"/>
              </a:lnSpc>
              <a:buNone/>
              <a:defRPr/>
            </a:pPr>
            <a:r>
              <a:rPr lang="en-US" altLang="zh-CN" sz="8000" dirty="0">
                <a:latin typeface="黑体" panose="02010600030101010101" pitchFamily="49" charset="-122"/>
                <a:ea typeface="黑体" panose="02010600030101010101" pitchFamily="49" charset="-122"/>
              </a:rPr>
              <a:t>2.</a:t>
            </a:r>
            <a:r>
              <a:rPr lang="zh-CN" altLang="en-US" sz="8000" dirty="0">
                <a:latin typeface="黑体" panose="02010600030101010101" pitchFamily="49" charset="-122"/>
                <a:ea typeface="黑体" panose="02010600030101010101" pitchFamily="49" charset="-122"/>
              </a:rPr>
              <a:t> 请设计教材以外的一个智慧教室的应用场景，并对本节中的用例加以改进。</a:t>
            </a:r>
            <a:endParaRPr lang="en-US" altLang="zh-CN" sz="8000" dirty="0">
              <a:latin typeface="黑体" panose="02010600030101010101" pitchFamily="49" charset="-122"/>
              <a:ea typeface="黑体" panose="02010600030101010101" pitchFamily="49" charset="-122"/>
            </a:endParaRPr>
          </a:p>
          <a:p>
            <a:pPr marL="0" indent="0">
              <a:lnSpc>
                <a:spcPts val="3700"/>
              </a:lnSpc>
              <a:buNone/>
              <a:defRPr/>
            </a:pPr>
            <a:r>
              <a:rPr lang="en-US" altLang="zh-CN" sz="8000" dirty="0">
                <a:latin typeface="黑体" panose="02010600030101010101" pitchFamily="49" charset="-122"/>
                <a:ea typeface="黑体" panose="02010600030101010101" pitchFamily="49" charset="-122"/>
              </a:rPr>
              <a:t>3.</a:t>
            </a:r>
            <a:r>
              <a:rPr lang="zh-CN" altLang="en-US" sz="8000" dirty="0">
                <a:latin typeface="黑体" panose="02010600030101010101" pitchFamily="49" charset="-122"/>
                <a:ea typeface="黑体" panose="02010600030101010101" pitchFamily="49" charset="-122"/>
              </a:rPr>
              <a:t> 请给出</a:t>
            </a:r>
            <a:r>
              <a:rPr lang="en-US" altLang="zh-CN" sz="8000" dirty="0">
                <a:latin typeface="黑体" panose="02010600030101010101" pitchFamily="49" charset="-122"/>
                <a:ea typeface="黑体" panose="02010600030101010101" pitchFamily="49" charset="-122"/>
              </a:rPr>
              <a:t>“</a:t>
            </a:r>
            <a:r>
              <a:rPr lang="zh-CN" altLang="en-US" sz="8000" dirty="0">
                <a:latin typeface="黑体" panose="02010600030101010101" pitchFamily="49" charset="-122"/>
                <a:ea typeface="黑体" panose="02010600030101010101" pitchFamily="49" charset="-122"/>
              </a:rPr>
              <a:t>查看考勤结果</a:t>
            </a:r>
            <a:r>
              <a:rPr lang="en-US" altLang="zh-CN" sz="8000" dirty="0">
                <a:latin typeface="黑体" panose="02010600030101010101" pitchFamily="49" charset="-122"/>
                <a:ea typeface="黑体" panose="02010600030101010101" pitchFamily="49" charset="-122"/>
              </a:rPr>
              <a:t>”</a:t>
            </a:r>
            <a:r>
              <a:rPr lang="zh-CN" altLang="en-US" sz="8000" dirty="0">
                <a:latin typeface="黑体" panose="02010600030101010101" pitchFamily="49" charset="-122"/>
                <a:ea typeface="黑体" panose="02010600030101010101" pitchFamily="49" charset="-122"/>
              </a:rPr>
              <a:t>用例描述。</a:t>
            </a:r>
            <a:endParaRPr lang="zh-CN" altLang="en-US" sz="8000" dirty="0">
              <a:latin typeface="黑体" panose="02010600030101010101" pitchFamily="49" charset="-122"/>
              <a:ea typeface="黑体" panose="02010600030101010101" pitchFamily="49" charset="-122"/>
            </a:endParaRPr>
          </a:p>
          <a:p>
            <a:pPr marL="0" indent="0">
              <a:lnSpc>
                <a:spcPts val="3700"/>
              </a:lnSpc>
              <a:buNone/>
              <a:defRPr/>
            </a:pPr>
            <a:r>
              <a:rPr lang="en-US" altLang="zh-CN" sz="8000" dirty="0">
                <a:latin typeface="黑体" panose="02010600030101010101" pitchFamily="49" charset="-122"/>
                <a:ea typeface="黑体" panose="02010600030101010101" pitchFamily="49" charset="-122"/>
              </a:rPr>
              <a:t>4. </a:t>
            </a:r>
            <a:r>
              <a:rPr lang="zh-CN" altLang="en-US" sz="8000" dirty="0">
                <a:latin typeface="黑体" panose="02010600030101010101" pitchFamily="49" charset="-122"/>
                <a:ea typeface="黑体" panose="02010600030101010101" pitchFamily="49" charset="-122"/>
              </a:rPr>
              <a:t>选取一个实例，用用户故事地图来建立实例的二维视图。</a:t>
            </a:r>
            <a:endParaRPr lang="en-US" altLang="zh-CN" sz="8000" dirty="0">
              <a:latin typeface="黑体" panose="02010600030101010101" pitchFamily="49" charset="-122"/>
              <a:ea typeface="黑体" panose="02010600030101010101" pitchFamily="49" charset="-122"/>
            </a:endParaRPr>
          </a:p>
          <a:p>
            <a:pPr marL="0" indent="0">
              <a:lnSpc>
                <a:spcPts val="3700"/>
              </a:lnSpc>
              <a:buNone/>
              <a:defRPr/>
            </a:pPr>
            <a:r>
              <a:rPr lang="zh-CN" altLang="en-US" sz="8000" dirty="0">
                <a:latin typeface="黑体" panose="02010600030101010101" pitchFamily="49" charset="-122"/>
                <a:ea typeface="黑体" panose="02010600030101010101" pitchFamily="49" charset="-122"/>
              </a:rPr>
              <a:t>思考：</a:t>
            </a:r>
            <a:endParaRPr lang="zh-CN" altLang="en-US" sz="8000" dirty="0">
              <a:latin typeface="黑体" panose="02010600030101010101" pitchFamily="49" charset="-122"/>
              <a:ea typeface="黑体" panose="02010600030101010101" pitchFamily="49" charset="-122"/>
            </a:endParaRPr>
          </a:p>
          <a:p>
            <a:pPr marL="0" indent="0">
              <a:lnSpc>
                <a:spcPts val="3700"/>
              </a:lnSpc>
              <a:buNone/>
              <a:defRPr/>
            </a:pPr>
            <a:r>
              <a:rPr lang="en-US" altLang="zh-CN" sz="8000" dirty="0">
                <a:latin typeface="黑体" panose="02010600030101010101" pitchFamily="49" charset="-122"/>
                <a:ea typeface="黑体" panose="02010600030101010101" pitchFamily="49" charset="-122"/>
              </a:rPr>
              <a:t>1.</a:t>
            </a:r>
            <a:r>
              <a:rPr lang="zh-CN" altLang="en-US" sz="8000" dirty="0">
                <a:latin typeface="黑体" panose="02010600030101010101" pitchFamily="49" charset="-122"/>
                <a:ea typeface="黑体" panose="02010600030101010101" pitchFamily="49" charset="-122"/>
              </a:rPr>
              <a:t> 如何理解</a:t>
            </a:r>
            <a:r>
              <a:rPr lang="en-US" altLang="zh-CN" sz="8000" dirty="0">
                <a:latin typeface="黑体" panose="02010600030101010101" pitchFamily="49" charset="-122"/>
                <a:ea typeface="黑体" panose="02010600030101010101" pitchFamily="49" charset="-122"/>
              </a:rPr>
              <a:t>“</a:t>
            </a:r>
            <a:r>
              <a:rPr lang="zh-CN" altLang="en-US" sz="8000" dirty="0">
                <a:latin typeface="黑体" panose="02010600030101010101" pitchFamily="49" charset="-122"/>
                <a:ea typeface="黑体" panose="02010600030101010101" pitchFamily="49" charset="-122"/>
              </a:rPr>
              <a:t>如果产品能以</a:t>
            </a:r>
            <a:r>
              <a:rPr lang="en-US" altLang="zh-CN" sz="8000" dirty="0">
                <a:latin typeface="黑体" panose="02010600030101010101" pitchFamily="49" charset="-122"/>
                <a:ea typeface="黑体" panose="02010600030101010101" pitchFamily="49" charset="-122"/>
              </a:rPr>
              <a:t>20%</a:t>
            </a:r>
            <a:r>
              <a:rPr lang="zh-CN" altLang="en-US" sz="8000" dirty="0">
                <a:latin typeface="黑体" panose="02010600030101010101" pitchFamily="49" charset="-122"/>
                <a:ea typeface="黑体" panose="02010600030101010101" pitchFamily="49" charset="-122"/>
              </a:rPr>
              <a:t>的功能满足</a:t>
            </a:r>
            <a:r>
              <a:rPr lang="en-US" altLang="zh-CN" sz="8000" dirty="0">
                <a:latin typeface="黑体" panose="02010600030101010101" pitchFamily="49" charset="-122"/>
                <a:ea typeface="黑体" panose="02010600030101010101" pitchFamily="49" charset="-122"/>
              </a:rPr>
              <a:t>80%</a:t>
            </a:r>
            <a:r>
              <a:rPr lang="zh-CN" altLang="en-US" sz="8000" dirty="0">
                <a:latin typeface="黑体" panose="02010600030101010101" pitchFamily="49" charset="-122"/>
                <a:ea typeface="黑体" panose="02010600030101010101" pitchFamily="49" charset="-122"/>
              </a:rPr>
              <a:t>的人的需求，那么这个产品就成功了一大步</a:t>
            </a:r>
            <a:r>
              <a:rPr lang="en-US" altLang="zh-CN" sz="8000" dirty="0">
                <a:latin typeface="黑体" panose="02010600030101010101" pitchFamily="49" charset="-122"/>
                <a:ea typeface="黑体" panose="02010600030101010101" pitchFamily="49" charset="-122"/>
              </a:rPr>
              <a:t>”</a:t>
            </a:r>
            <a:r>
              <a:rPr lang="zh-CN" altLang="en-US" sz="8000" dirty="0">
                <a:latin typeface="黑体" panose="02010600030101010101" pitchFamily="49" charset="-122"/>
                <a:ea typeface="黑体" panose="02010600030101010101" pitchFamily="49" charset="-122"/>
              </a:rPr>
              <a:t>这句话。它的背后隐含着什么定律或者原则。</a:t>
            </a:r>
            <a:endParaRPr lang="en-US" altLang="zh-CN" sz="8000" dirty="0">
              <a:latin typeface="黑体" panose="02010600030101010101" pitchFamily="49" charset="-122"/>
              <a:ea typeface="黑体" panose="02010600030101010101" pitchFamily="49" charset="-122"/>
            </a:endParaRPr>
          </a:p>
          <a:p>
            <a:pPr marL="0" indent="0">
              <a:lnSpc>
                <a:spcPts val="3700"/>
              </a:lnSpc>
              <a:buNone/>
              <a:defRPr/>
            </a:pPr>
            <a:endParaRPr lang="en-US" altLang="zh-CN" sz="8000" dirty="0">
              <a:latin typeface="黑体" panose="02010600030101010101" pitchFamily="49" charset="-122"/>
              <a:ea typeface="黑体" panose="02010600030101010101" pitchFamily="49" charset="-122"/>
            </a:endParaRPr>
          </a:p>
        </p:txBody>
      </p:sp>
      <p:cxnSp>
        <p:nvCxnSpPr>
          <p:cNvPr id="4" name="直接连接符 3"/>
          <p:cNvCxnSpPr/>
          <p:nvPr>
            <p:custDataLst>
              <p:tags r:id="rId2"/>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3"/>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4"/>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rcRect t="5202"/>
          <a:stretch>
            <a:fillRect/>
          </a:stretch>
        </p:blipFill>
        <p:spPr>
          <a:xfrm>
            <a:off x="470535" y="1916430"/>
            <a:ext cx="8662670" cy="2499360"/>
          </a:xfrm>
          <a:prstGeom prst="rect">
            <a:avLst/>
          </a:prstGeom>
        </p:spPr>
      </p:pic>
      <p:sp>
        <p:nvSpPr>
          <p:cNvPr id="3" name="文本框 2"/>
          <p:cNvSpPr txBox="1"/>
          <p:nvPr/>
        </p:nvSpPr>
        <p:spPr>
          <a:xfrm>
            <a:off x="1278890" y="980440"/>
            <a:ext cx="7937500" cy="1296670"/>
          </a:xfrm>
          <a:prstGeom prst="rect">
            <a:avLst/>
          </a:prstGeom>
          <a:noFill/>
        </p:spPr>
        <p:txBody>
          <a:bodyPr wrap="square" rtlCol="0" anchor="t">
            <a:noAutofit/>
          </a:bodyPr>
          <a:p>
            <a:r>
              <a:rPr lang="zh-CN" altLang="en-US" sz="2400" dirty="0">
                <a:latin typeface="黑体" panose="02010600030101010101" pitchFamily="49" charset="-122"/>
                <a:ea typeface="黑体" panose="02010600030101010101" pitchFamily="49" charset="-122"/>
                <a:sym typeface="+mn-ea"/>
              </a:rPr>
              <a:t>讨论</a:t>
            </a:r>
            <a:r>
              <a:rPr lang="en-US" altLang="zh-CN" sz="2400" dirty="0">
                <a:latin typeface="黑体" panose="02010600030101010101" pitchFamily="49" charset="-122"/>
                <a:ea typeface="黑体" panose="02010600030101010101" pitchFamily="49" charset="-122"/>
                <a:sym typeface="+mn-ea"/>
              </a:rPr>
              <a:t>“</a:t>
            </a:r>
            <a:r>
              <a:rPr lang="zh-CN" altLang="en-US" sz="2400" dirty="0">
                <a:latin typeface="黑体" panose="02010600030101010101" pitchFamily="49" charset="-122"/>
                <a:ea typeface="黑体" panose="02010600030101010101" pitchFamily="49" charset="-122"/>
                <a:sym typeface="+mn-ea"/>
              </a:rPr>
              <a:t>查看考勤结果</a:t>
            </a:r>
            <a:r>
              <a:rPr lang="en-US" altLang="zh-CN" sz="2400" dirty="0">
                <a:latin typeface="黑体" panose="02010600030101010101" pitchFamily="49" charset="-122"/>
                <a:ea typeface="黑体" panose="02010600030101010101" pitchFamily="49" charset="-122"/>
                <a:sym typeface="+mn-ea"/>
              </a:rPr>
              <a:t>”</a:t>
            </a:r>
            <a:r>
              <a:rPr lang="zh-CN" altLang="en-US" sz="2400" dirty="0">
                <a:latin typeface="黑体" panose="02010600030101010101" pitchFamily="49" charset="-122"/>
                <a:ea typeface="黑体" panose="02010600030101010101" pitchFamily="49" charset="-122"/>
                <a:sym typeface="+mn-ea"/>
              </a:rPr>
              <a:t>用例描述</a:t>
            </a:r>
            <a:endParaRPr lang="zh-CN" altLang="en-US" sz="2400" dirty="0">
              <a:latin typeface="黑体" panose="02010600030101010101" pitchFamily="49" charset="-122"/>
              <a:ea typeface="黑体" panose="0201060003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需求工程</a:t>
            </a:r>
            <a:endParaRPr kumimoji="1" lang="zh-CN" altLang="en-US" sz="3200" dirty="0">
              <a:sym typeface="+mn-ea"/>
            </a:endParaRPr>
          </a:p>
        </p:txBody>
      </p:sp>
      <p:sp>
        <p:nvSpPr>
          <p:cNvPr id="2" name="文本框 1"/>
          <p:cNvSpPr txBox="1"/>
          <p:nvPr/>
        </p:nvSpPr>
        <p:spPr>
          <a:xfrm>
            <a:off x="414908" y="832396"/>
            <a:ext cx="9207808" cy="5545749"/>
          </a:xfrm>
          <a:prstGeom prst="rect">
            <a:avLst/>
          </a:prstGeom>
          <a:noFill/>
        </p:spPr>
        <p:txBody>
          <a:bodyPr wrap="square" rtlCol="0">
            <a:spAutoFit/>
          </a:bodyPr>
          <a:lstStyle/>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需求工程划分为五个独立的阶段：</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）需求获取阶段</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下列因素导致了导出需求的困难：</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①范围问题：系统的边界不清楚、或是客户（用户）的说明中带有不必要的技术细节，导致混淆而不是澄清系统的整体目标。</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②理解问题：客户（用户）并不能完全确定需要什么。</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③易变问题：需求会随着时间发生变化。</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在只给定了有限资源情况下，客户或者用户可能提出过高的要求，利益相关者也可能提出了相互冲突的需求，并强调他们各自要求的重要性。需求工程师必须通过协商过程来调节这些冲突。</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需求工程</a:t>
            </a:r>
            <a:endParaRPr kumimoji="1" lang="zh-CN" altLang="en-US" sz="3200" dirty="0">
              <a:sym typeface="+mn-ea"/>
            </a:endParaRPr>
          </a:p>
        </p:txBody>
      </p:sp>
      <p:sp>
        <p:nvSpPr>
          <p:cNvPr id="2" name="文本框 1"/>
          <p:cNvSpPr txBox="1"/>
          <p:nvPr/>
        </p:nvSpPr>
        <p:spPr>
          <a:xfrm>
            <a:off x="1134745" y="1057910"/>
            <a:ext cx="8118475" cy="4646295"/>
          </a:xfrm>
          <a:prstGeom prst="rect">
            <a:avLst/>
          </a:prstGeom>
          <a:noFill/>
        </p:spPr>
        <p:txBody>
          <a:bodyPr wrap="square" rtlCol="0">
            <a:spAutoFit/>
          </a:bodyPr>
          <a:lstStyle/>
          <a:p>
            <a:pPr>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需求工程划分为五个独立的阶段：</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）需求分析阶段</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需求分析</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是通过前面阶段全面的需求获取后，对需求进行的规整、整理和分析，用以说明软件的功能、特征和信息等各个方面。</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该阶段的任务主要集中于得到一个精确的需求模型。</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4.1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需求工程</a:t>
            </a:r>
            <a:endParaRPr kumimoji="1" lang="zh-CN" altLang="en-US" sz="3200" dirty="0">
              <a:sym typeface="+mn-ea"/>
            </a:endParaRPr>
          </a:p>
        </p:txBody>
      </p:sp>
      <p:sp>
        <p:nvSpPr>
          <p:cNvPr id="2" name="文本框 1"/>
          <p:cNvSpPr txBox="1"/>
          <p:nvPr/>
        </p:nvSpPr>
        <p:spPr>
          <a:xfrm>
            <a:off x="1134988" y="1057979"/>
            <a:ext cx="7381240" cy="3776034"/>
          </a:xfrm>
          <a:prstGeom prst="rect">
            <a:avLst/>
          </a:prstGeom>
          <a:noFill/>
        </p:spPr>
        <p:txBody>
          <a:bodyPr wrap="square" rtlCol="0">
            <a:spAutoFit/>
          </a:bodyPr>
          <a:lstStyle/>
          <a:p>
            <a:pPr>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需求工程划分为五个独立的阶段：</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3</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）需求定义阶段</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r>
              <a:rPr lang="zh-CN" altLang="en-US"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需求定义</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是指在对所要开发的产品达成共识后，形成一份需求的一致性定义，也就是需求规格说明。</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20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如：</a:t>
            </a:r>
            <a:r>
              <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IEEE</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的需求规格说明书模板</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PLACING_PICTURE_USER_VIEWPORT" val="{&quot;height&quot;:871,&quot;width&quot;:15597}"/>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PECIAL_SOURCE" val="bdnul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SPECIAL_SOURCE" val="bdnull"/>
</p:tagLst>
</file>

<file path=ppt/tags/tag107.xml><?xml version="1.0" encoding="utf-8"?>
<p:tagLst xmlns:p="http://schemas.openxmlformats.org/presentationml/2006/main">
  <p:tag name="KSO_WM_UNIT_PLACING_PICTURE_USER_VIEWPORT" val="{&quot;height&quot;:871,&quot;width&quot;:15597}"/>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SPECIAL_SOURCE" val="bdnul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UNIT_PLACING_PICTURE_USER_VIEWPORT" val="{&quot;height&quot;:871,&quot;width&quot;:15597}"/>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SPECIAL_SOURCE" val="bdnull"/>
</p:tagLst>
</file>

<file path=ppt/tags/tag113.xml><?xml version="1.0" encoding="utf-8"?>
<p:tagLst xmlns:p="http://schemas.openxmlformats.org/presentationml/2006/main">
  <p:tag name="KSO_WM_UNIT_PLACING_PICTURE_USER_VIEWPORT" val="{&quot;height&quot;:871,&quot;width&quot;:15597}"/>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SPECIAL_SOURCE" val="bdnull"/>
</p:tagLst>
</file>

<file path=ppt/tags/tag116.xml><?xml version="1.0" encoding="utf-8"?>
<p:tagLst xmlns:p="http://schemas.openxmlformats.org/presentationml/2006/main">
  <p:tag name="KSO_WM_UNIT_PLACING_PICTURE_USER_VIEWPORT" val="{&quot;height&quot;:871,&quot;width&quot;:15597}"/>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SPECIAL_SOURCE" val="bdnul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SPECIAL_SOURCE" val="bdnul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SPECIAL_SOURCE" val="bdnul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SPECIAL_SOURCE" val="bdnul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SPECIAL_SOURCE" val="bdnul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SPECIAL_SOURCE" val="bdnul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SPECIAL_SOURCE" val="bdnul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SPECIAL_SOURCE" val="bdnul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SPECIAL_SOURCE" val="bdnul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UNIT_TABLE_BEAUTIFY" val="smartTable{dabaa8bc-072c-4ca3-a3dd-ff6a9ea2156a}"/>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SPECIAL_SOURCE" val="bdnul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SPECIAL_SOURCE" val="bdnull"/>
</p:tagLst>
</file>

<file path=ppt/tags/tag159.xml><?xml version="1.0" encoding="utf-8"?>
<p:tagLst xmlns:p="http://schemas.openxmlformats.org/presentationml/2006/main">
  <p:tag name="KSO_WM_UNIT_TABLE_BEAUTIFY" val="smartTable{e3eb1eb3-2ae2-479e-9750-71804969b9e6}"/>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SPECIAL_SOURCE" val="bdnul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UNIT_TABLE_BEAUTIFY" val="smartTable{ef75c644-5a7e-47c3-aaf7-7c28f53a981e}"/>
  <p:tag name="TABLE_ENDDRAG_ORIGIN_RECT" val="450*352"/>
  <p:tag name="TABLE_ENDDRAG_RECT" val="299*114*450*352"/>
</p:tagLst>
</file>

<file path=ppt/tags/tag164.xml><?xml version="1.0" encoding="utf-8"?>
<p:tagLst xmlns:p="http://schemas.openxmlformats.org/presentationml/2006/main">
  <p:tag name="KSO_WM_SPECIAL_SOURCE" val="bdnul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UNIT_TABLE_BEAUTIFY" val="smartTable{97abdbfe-4686-48c2-b0a4-8ce3994c5546}"/>
  <p:tag name="TABLE_ENDDRAG_ORIGIN_RECT" val="435*393"/>
  <p:tag name="TABLE_ENDDRAG_RECT" val="306*109*435*393"/>
</p:tagLst>
</file>

<file path=ppt/tags/tag167.xml><?xml version="1.0" encoding="utf-8"?>
<p:tagLst xmlns:p="http://schemas.openxmlformats.org/presentationml/2006/main">
  <p:tag name="KSO_WM_SPECIAL_SOURCE" val="bdnul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UNIT_TABLE_BEAUTIFY" val="smartTable{d7d202fe-0aad-4116-810b-5ad063a8884a}"/>
  <p:tag name="TABLE_ENDDRAG_ORIGIN_RECT" val="429*348"/>
  <p:tag name="TABLE_ENDDRAG_RECT" val="320*137*429*348"/>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SPECIAL_SOURCE" val="bdnul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UNIT_TABLE_BEAUTIFY" val="smartTable{67a4296a-7e99-494d-af51-53b4e68819d5}"/>
</p:tagLst>
</file>

<file path=ppt/tags/tag173.xml><?xml version="1.0" encoding="utf-8"?>
<p:tagLst xmlns:p="http://schemas.openxmlformats.org/presentationml/2006/main">
  <p:tag name="KSO_WM_SPECIAL_SOURCE" val="bdnul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UNIT_TABLE_BEAUTIFY" val="smartTable{2ca0ea8e-4b7c-4eb5-afef-a1433cdbb3fb}"/>
  <p:tag name="TABLE_ENDDRAG_ORIGIN_RECT" val="429*314"/>
  <p:tag name="TABLE_ENDDRAG_RECT" val="308*122*429*314"/>
</p:tagLst>
</file>

<file path=ppt/tags/tag176.xml><?xml version="1.0" encoding="utf-8"?>
<p:tagLst xmlns:p="http://schemas.openxmlformats.org/presentationml/2006/main">
  <p:tag name="KSO_WM_SPECIAL_SOURCE" val="bdnul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UNIT_TABLE_BEAUTIFY" val="smartTable{6ad095ba-8123-4ae9-a972-493d4b99628f}"/>
</p:tagLst>
</file>

<file path=ppt/tags/tag179.xml><?xml version="1.0" encoding="utf-8"?>
<p:tagLst xmlns:p="http://schemas.openxmlformats.org/presentationml/2006/main">
  <p:tag name="KSO_WM_SPECIAL_SOURCE" val="bdnul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UNIT_TABLE_BEAUTIFY" val="smartTable{e018ae32-a04d-4203-ac56-c894b6a3821a}"/>
</p:tagLst>
</file>

<file path=ppt/tags/tag182.xml><?xml version="1.0" encoding="utf-8"?>
<p:tagLst xmlns:p="http://schemas.openxmlformats.org/presentationml/2006/main">
  <p:tag name="KSO_WM_SPECIAL_SOURCE" val="bdnul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UNIT_TABLE_BEAUTIFY" val="smartTable{6bcf93fb-e4d8-4d84-9f36-d3c2acc742de}"/>
</p:tagLst>
</file>

<file path=ppt/tags/tag185.xml><?xml version="1.0" encoding="utf-8"?>
<p:tagLst xmlns:p="http://schemas.openxmlformats.org/presentationml/2006/main">
  <p:tag name="KSO_WM_SPECIAL_SOURCE" val="bdnul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UNIT_TABLE_BEAUTIFY" val="smartTable{5d980158-1ae2-47b0-95bb-bf60147421ac}"/>
</p:tagLst>
</file>

<file path=ppt/tags/tag188.xml><?xml version="1.0" encoding="utf-8"?>
<p:tagLst xmlns:p="http://schemas.openxmlformats.org/presentationml/2006/main">
  <p:tag name="KSO_WM_SPECIAL_SOURCE" val="bdnul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871,&quot;width&quot;:15597}"/>
  <p:tag name="KSO_WM_BEAUTIFY_FLAG" val=""/>
</p:tagLst>
</file>

<file path=ppt/tags/tag190.xml><?xml version="1.0" encoding="utf-8"?>
<p:tagLst xmlns:p="http://schemas.openxmlformats.org/presentationml/2006/main">
  <p:tag name="KSO_WM_UNIT_TABLE_BEAUTIFY" val="smartTable{199fae5a-a0a4-4b27-a6c7-e9a74cd44027}"/>
  <p:tag name="TABLE_ENDDRAG_ORIGIN_RECT" val="496*332"/>
  <p:tag name="TABLE_ENDDRAG_RECT" val="270*128*496*332"/>
</p:tagLst>
</file>

<file path=ppt/tags/tag191.xml><?xml version="1.0" encoding="utf-8"?>
<p:tagLst xmlns:p="http://schemas.openxmlformats.org/presentationml/2006/main">
  <p:tag name="KSO_WM_SPECIAL_SOURCE" val="bdnul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UNIT_TABLE_BEAUTIFY" val="smartTable{037aca12-1edc-42d1-b92a-0b159b541cd0}"/>
  <p:tag name="TABLE_ENDDRAG_ORIGIN_RECT" val="494*322"/>
  <p:tag name="TABLE_ENDDRAG_RECT" val="269*129*494*322"/>
</p:tagLst>
</file>

<file path=ppt/tags/tag194.xml><?xml version="1.0" encoding="utf-8"?>
<p:tagLst xmlns:p="http://schemas.openxmlformats.org/presentationml/2006/main">
  <p:tag name="KSO_WM_SPECIAL_SOURCE" val="bdnul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UNIT_TABLE_BEAUTIFY" val="smartTable{d0f5d7df-f4e7-42ae-8277-950e08a93825}"/>
  <p:tag name="TABLE_ENDDRAG_ORIGIN_RECT" val="498*340"/>
  <p:tag name="TABLE_ENDDRAG_RECT" val="275*122*498*340"/>
</p:tagLst>
</file>

<file path=ppt/tags/tag197.xml><?xml version="1.0" encoding="utf-8"?>
<p:tagLst xmlns:p="http://schemas.openxmlformats.org/presentationml/2006/main">
  <p:tag name="KSO_WM_SPECIAL_SOURCE" val="bdnul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UNIT_TABLE_BEAUTIFY" val="smartTable{dc632718-58c7-495b-aaa6-59dc4703db1e}"/>
  <p:tag name="TABLE_ENDDRAG_ORIGIN_RECT" val="474*317"/>
  <p:tag name="TABLE_ENDDRAG_RECT" val="275*128*474*317"/>
</p:tagLst>
</file>

<file path=ppt/tags/tag2.xml><?xml version="1.0" encoding="utf-8"?>
<p:tagLst xmlns:p="http://schemas.openxmlformats.org/presentationml/2006/main">
  <p:tag name="KSO_WM_UNIT_PLACING_PICTURE_USER_VIEWPORT" val="{&quot;height&quot;:1505.451968503937,&quot;width&quot;:5276.897637795276}"/>
</p:tagLst>
</file>

<file path=ppt/tags/tag20.xml><?xml version="1.0" encoding="utf-8"?>
<p:tagLst xmlns:p="http://schemas.openxmlformats.org/presentationml/2006/main">
  <p:tag name="KSO_WM_SPECIAL_SOURCE" val="bdnull"/>
</p:tagLst>
</file>

<file path=ppt/tags/tag200.xml><?xml version="1.0" encoding="utf-8"?>
<p:tagLst xmlns:p="http://schemas.openxmlformats.org/presentationml/2006/main">
  <p:tag name="KSO_WM_SPECIAL_SOURCE" val="bdnul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UNIT_TABLE_BEAUTIFY" val="smartTable{c496e0df-f723-4377-9434-a3afff6ddf90}"/>
  <p:tag name="TABLE_ENDDRAG_ORIGIN_RECT" val="514*315"/>
  <p:tag name="TABLE_ENDDRAG_RECT" val="259*149*514*315"/>
</p:tagLst>
</file>

<file path=ppt/tags/tag203.xml><?xml version="1.0" encoding="utf-8"?>
<p:tagLst xmlns:p="http://schemas.openxmlformats.org/presentationml/2006/main">
  <p:tag name="KSO_WM_SPECIAL_SOURCE" val="bdnul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UNIT_TABLE_BEAUTIFY" val="smartTable{c8ed043a-fca9-492e-80de-0eaad10c4068}"/>
</p:tagLst>
</file>

<file path=ppt/tags/tag206.xml><?xml version="1.0" encoding="utf-8"?>
<p:tagLst xmlns:p="http://schemas.openxmlformats.org/presentationml/2006/main">
  <p:tag name="KSO_WM_SPECIAL_SOURCE" val="bdnul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UNIT_TABLE_BEAUTIFY" val="smartTable{638ab05d-7083-47cb-aabe-6b9cc41b6186}"/>
  <p:tag name="TABLE_ENDDRAG_ORIGIN_RECT" val="445*312"/>
  <p:tag name="TABLE_ENDDRAG_RECT" val="292*139*445*312"/>
</p:tagLst>
</file>

<file path=ppt/tags/tag209.xml><?xml version="1.0" encoding="utf-8"?>
<p:tagLst xmlns:p="http://schemas.openxmlformats.org/presentationml/2006/main">
  <p:tag name="KSO_WM_SPECIAL_SOURCE" val="bdnul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210.xml><?xml version="1.0" encoding="utf-8"?>
<p:tagLst xmlns:p="http://schemas.openxmlformats.org/presentationml/2006/main">
  <p:tag name="KSO_WM_UNIT_PLACING_PICTURE_USER_VIEWPORT" val="{&quot;height&quot;:871,&quot;width&quot;:15597}"/>
  <p:tag name="KSO_WM_BEAUTIFY_FLAG" val=""/>
</p:tagLst>
</file>

<file path=ppt/tags/tag211.xml><?xml version="1.0" encoding="utf-8"?>
<p:tagLst xmlns:p="http://schemas.openxmlformats.org/presentationml/2006/main">
  <p:tag name="KSO_WM_SPECIAL_SOURCE" val="bdnull"/>
</p:tagLst>
</file>

<file path=ppt/tags/tag212.xml><?xml version="1.0" encoding="utf-8"?>
<p:tagLst xmlns:p="http://schemas.openxmlformats.org/presentationml/2006/main">
  <p:tag name="KSO_WM_UNIT_PLACING_PICTURE_USER_VIEWPORT" val="{&quot;height&quot;:871,&quot;width&quot;:15597}"/>
  <p:tag name="KSO_WM_BEAUTIFY_FLAG" val=""/>
</p:tagLst>
</file>

<file path=ppt/tags/tag213.xml><?xml version="1.0" encoding="utf-8"?>
<p:tagLst xmlns:p="http://schemas.openxmlformats.org/presentationml/2006/main">
  <p:tag name="KSO_WM_SPECIAL_SOURCE" val="bdnull"/>
</p:tagLst>
</file>

<file path=ppt/tags/tag214.xml><?xml version="1.0" encoding="utf-8"?>
<p:tagLst xmlns:p="http://schemas.openxmlformats.org/presentationml/2006/main">
  <p:tag name="KSO_WM_UNIT_PLACING_PICTURE_USER_VIEWPORT" val="{&quot;height&quot;:871,&quot;width&quot;:15597}"/>
  <p:tag name="KSO_WM_BEAUTIFY_FLAG" val=""/>
</p:tagLst>
</file>

<file path=ppt/tags/tag215.xml><?xml version="1.0" encoding="utf-8"?>
<p:tagLst xmlns:p="http://schemas.openxmlformats.org/presentationml/2006/main">
  <p:tag name="KSO_WM_SPECIAL_SOURCE" val="bdnull"/>
</p:tagLst>
</file>

<file path=ppt/tags/tag216.xml><?xml version="1.0" encoding="utf-8"?>
<p:tagLst xmlns:p="http://schemas.openxmlformats.org/presentationml/2006/main">
  <p:tag name="KSO_WM_UNIT_PLACING_PICTURE_USER_VIEWPORT" val="{&quot;height&quot;:871,&quot;width&quot;:15597}"/>
  <p:tag name="KSO_WM_BEAUTIFY_FLAG" val=""/>
</p:tagLst>
</file>

<file path=ppt/tags/tag217.xml><?xml version="1.0" encoding="utf-8"?>
<p:tagLst xmlns:p="http://schemas.openxmlformats.org/presentationml/2006/main">
  <p:tag name="KSO_WM_SPECIAL_SOURCE" val="bdnull"/>
</p:tagLst>
</file>

<file path=ppt/tags/tag218.xml><?xml version="1.0" encoding="utf-8"?>
<p:tagLst xmlns:p="http://schemas.openxmlformats.org/presentationml/2006/main">
  <p:tag name="KSO_WM_UNIT_PLACING_PICTURE_USER_VIEWPORT" val="{&quot;height&quot;:871,&quot;width&quot;:15597}"/>
  <p:tag name="KSO_WM_BEAUTIFY_FLAG" val=""/>
</p:tagLst>
</file>

<file path=ppt/tags/tag219.xml><?xml version="1.0" encoding="utf-8"?>
<p:tagLst xmlns:p="http://schemas.openxmlformats.org/presentationml/2006/main">
  <p:tag name="KSO_WM_SPECIAL_SOURCE" val="bdnull"/>
</p:tagLst>
</file>

<file path=ppt/tags/tag22.xml><?xml version="1.0" encoding="utf-8"?>
<p:tagLst xmlns:p="http://schemas.openxmlformats.org/presentationml/2006/main">
  <p:tag name="KSO_WM_UNIT_PLACING_PICTURE_USER_VIEWPORT" val="{&quot;height&quot;:871,&quot;width&quot;:15597}"/>
  <p:tag name="KSO_WM_BEAUTIFY_FLAG" val=""/>
</p:tagLst>
</file>

<file path=ppt/tags/tag220.xml><?xml version="1.0" encoding="utf-8"?>
<p:tagLst xmlns:p="http://schemas.openxmlformats.org/presentationml/2006/main">
  <p:tag name="KSO_WM_UNIT_PLACING_PICTURE_USER_VIEWPORT" val="{&quot;height&quot;:871,&quot;width&quot;:15597}"/>
  <p:tag name="KSO_WM_BEAUTIFY_FLAG" val=""/>
</p:tagLst>
</file>

<file path=ppt/tags/tag221.xml><?xml version="1.0" encoding="utf-8"?>
<p:tagLst xmlns:p="http://schemas.openxmlformats.org/presentationml/2006/main">
  <p:tag name="KSO_WM_SPECIAL_SOURCE" val="bdnull"/>
</p:tagLst>
</file>

<file path=ppt/tags/tag222.xml><?xml version="1.0" encoding="utf-8"?>
<p:tagLst xmlns:p="http://schemas.openxmlformats.org/presentationml/2006/main">
  <p:tag name="KSO_WM_UNIT_PLACING_PICTURE_USER_VIEWPORT" val="{&quot;height&quot;:871,&quot;width&quot;:15597}"/>
  <p:tag name="KSO_WM_BEAUTIFY_FLAG" val=""/>
</p:tagLst>
</file>

<file path=ppt/tags/tag223.xml><?xml version="1.0" encoding="utf-8"?>
<p:tagLst xmlns:p="http://schemas.openxmlformats.org/presentationml/2006/main">
  <p:tag name="KSO_WM_SPECIAL_SOURCE" val="bdnull"/>
</p:tagLst>
</file>

<file path=ppt/tags/tag224.xml><?xml version="1.0" encoding="utf-8"?>
<p:tagLst xmlns:p="http://schemas.openxmlformats.org/presentationml/2006/main">
  <p:tag name="KSO_WM_UNIT_PLACING_PICTURE_USER_VIEWPORT" val="{&quot;height&quot;:871,&quot;width&quot;:15597}"/>
  <p:tag name="KSO_WM_BEAUTIFY_FLAG" val=""/>
</p:tagLst>
</file>

<file path=ppt/tags/tag225.xml><?xml version="1.0" encoding="utf-8"?>
<p:tagLst xmlns:p="http://schemas.openxmlformats.org/presentationml/2006/main">
  <p:tag name="KSO_WM_SPECIAL_SOURCE" val="bdnull"/>
</p:tagLst>
</file>

<file path=ppt/tags/tag226.xml><?xml version="1.0" encoding="utf-8"?>
<p:tagLst xmlns:p="http://schemas.openxmlformats.org/presentationml/2006/main">
  <p:tag name="KSO_WM_UNIT_PLACING_PICTURE_USER_VIEWPORT" val="{&quot;height&quot;:871,&quot;width&quot;:15597}"/>
  <p:tag name="KSO_WM_BEAUTIFY_FLAG" val=""/>
</p:tagLst>
</file>

<file path=ppt/tags/tag227.xml><?xml version="1.0" encoding="utf-8"?>
<p:tagLst xmlns:p="http://schemas.openxmlformats.org/presentationml/2006/main">
  <p:tag name="KSO_WM_SPECIAL_SOURCE" val="bdnul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SPECIAL_SOURCE" val="bdnul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SPECIAL_SOURCE" val="bdnul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SPECIAL_SOURCE" val="bdnul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COMMONDATA" val="eyJoZGlkIjoiYjYxZGE5NGViYTBiNDY5NWNjM2U1Nzc0YmIwOTdlNjQifQ=="/>
  <p:tag name="KSO_WPP_MARK_KEY" val="f21afcc6-e7c2-4ed4-bb9c-4b274fc317d6"/>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SPECIAL_SOURCE" val="bdnull"/>
</p:tagLst>
</file>

<file path=ppt/tags/tag30.xml><?xml version="1.0" encoding="utf-8"?>
<p:tagLst xmlns:p="http://schemas.openxmlformats.org/presentationml/2006/main">
  <p:tag name="KSO_WM_UNIT_PLACING_PICTURE_USER_VIEWPORT" val="{&quot;height&quot;:871,&quot;width&quot;:15597}"/>
  <p:tag name="KSO_WM_BEAUTIFY_FLAG" val=""/>
</p:tagLst>
</file>

<file path=ppt/tags/tag31.xml><?xml version="1.0" encoding="utf-8"?>
<p:tagLst xmlns:p="http://schemas.openxmlformats.org/presentationml/2006/main">
  <p:tag name="KSO_WM_SPECIAL_SOURCE" val="bdnul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UNIT_PLACING_PICTURE_USER_VIEWPORT" val="{&quot;height&quot;:871,&quot;width&quot;:15597}"/>
  <p:tag name="KSO_WM_BEAUTIFY_FLAG" val=""/>
</p:tagLst>
</file>

<file path=ppt/tags/tag39.xml><?xml version="1.0" encoding="utf-8"?>
<p:tagLst xmlns:p="http://schemas.openxmlformats.org/presentationml/2006/main">
  <p:tag name="KSO_WM_SPECIAL_SOURCE" val="bdnull"/>
</p:tagLst>
</file>

<file path=ppt/tags/tag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UNIT_PLACING_PICTURE_USER_VIEWPORT" val="{&quot;height&quot;:871,&quot;width&quot;:15597}"/>
  <p:tag name="KSO_WM_BEAUTIFY_FLAG" val=""/>
</p:tagLst>
</file>

<file path=ppt/tags/tag47.xml><?xml version="1.0" encoding="utf-8"?>
<p:tagLst xmlns:p="http://schemas.openxmlformats.org/presentationml/2006/main">
  <p:tag name="KSO_WM_SPECIAL_SOURCE" val="bdnul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UNIT_PLACING_PICTURE_USER_VIEWPORT" val="{&quot;height&quot;:871,&quot;width&quot;:15597}"/>
  <p:tag name="KSO_WM_BEAUTIFY_FLAG" val=""/>
</p:tagLst>
</file>

<file path=ppt/tags/tag55.xml><?xml version="1.0" encoding="utf-8"?>
<p:tagLst xmlns:p="http://schemas.openxmlformats.org/presentationml/2006/main">
  <p:tag name="KSO_WM_SPECIAL_SOURCE" val="bdnul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UNIT_PLACING_PICTURE_USER_VIEWPORT" val="{&quot;height&quot;:871,&quot;width&quot;:15597}"/>
  <p:tag name="KSO_WM_BEAUTIFY_FLAG" val=""/>
</p:tagLst>
</file>

<file path=ppt/tags/tag63.xml><?xml version="1.0" encoding="utf-8"?>
<p:tagLst xmlns:p="http://schemas.openxmlformats.org/presentationml/2006/main">
  <p:tag name="KSO_WM_SPECIAL_SOURCE" val="bdnul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70.xml><?xml version="1.0" encoding="utf-8"?>
<p:tagLst xmlns:p="http://schemas.openxmlformats.org/presentationml/2006/main">
  <p:tag name="KSO_WM_UNIT_PLACING_PICTURE_USER_VIEWPORT" val="{&quot;height&quot;:871,&quot;width&quot;:15597}"/>
  <p:tag name="KSO_WM_BEAUTIFY_FLAG" val=""/>
</p:tagLst>
</file>

<file path=ppt/tags/tag71.xml><?xml version="1.0" encoding="utf-8"?>
<p:tagLst xmlns:p="http://schemas.openxmlformats.org/presentationml/2006/main">
  <p:tag name="KSO_WM_SPECIAL_SOURCE" val="bdnull"/>
</p:tagLst>
</file>

<file path=ppt/tags/tag72.xml><?xml version="1.0" encoding="utf-8"?>
<p:tagLst xmlns:p="http://schemas.openxmlformats.org/presentationml/2006/main">
  <p:tag name="KSO_WM_UNIT_PLACING_PICTURE_USER_VIEWPORT" val="{&quot;height&quot;:871,&quot;width&quot;:15597}"/>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SPECIAL_SOURCE" val="bdnull"/>
</p:tagLst>
</file>

<file path=ppt/tags/tag75.xml><?xml version="1.0" encoding="utf-8"?>
<p:tagLst xmlns:p="http://schemas.openxmlformats.org/presentationml/2006/main">
  <p:tag name="KSO_WM_SPECIAL_SOURCE" val="bdnull"/>
</p:tagLst>
</file>

<file path=ppt/tags/tag76.xml><?xml version="1.0" encoding="utf-8"?>
<p:tagLst xmlns:p="http://schemas.openxmlformats.org/presentationml/2006/main">
  <p:tag name="KSO_WM_UNIT_PLACING_PICTURE_USER_VIEWPORT" val="{&quot;height&quot;:871,&quot;width&quot;:15597}"/>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SPECIAL_SOURCE" val="bdnull"/>
</p:tagLst>
</file>

<file path=ppt/tags/tag79.xml><?xml version="1.0" encoding="utf-8"?>
<p:tagLst xmlns:p="http://schemas.openxmlformats.org/presentationml/2006/main">
  <p:tag name="KSO_WM_UNIT_PLACING_PICTURE_USER_VIEWPORT" val="{&quot;height&quot;:871,&quot;width&quot;:15597}"/>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PECIAL_SOURCE" val="bdnull"/>
</p:tagLst>
</file>

<file path=ppt/tags/tag82.xml><?xml version="1.0" encoding="utf-8"?>
<p:tagLst xmlns:p="http://schemas.openxmlformats.org/presentationml/2006/main">
  <p:tag name="KSO_WM_UNIT_PLACING_PICTURE_USER_VIEWPORT" val="{&quot;height&quot;:871,&quot;width&quot;:15597}"/>
  <p:tag name="KSO_WM_BEAUTIFY_FLAG" val=""/>
</p:tagLst>
</file>

<file path=ppt/tags/tag83.xml><?xml version="1.0" encoding="utf-8"?>
<p:tagLst xmlns:p="http://schemas.openxmlformats.org/presentationml/2006/main">
  <p:tag name="KSO_WM_SPECIAL_SOURCE" val="bdnul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32.5},&quot;subLayout&quot;:[{&quot;id&quot;:&quot;2021-04-01T15:44:13&quot;,&quot;margin&quot;:{&quot;bottom&quot;:8.043000221252441,&quot;left&quot;:2.0630886554718018,&quot;right&quot;:0.02111823298037052,&quot;top&quot;:5.502999782562256},&quot;type&quot;:0},{&quot;id&quot;:&quot;2021-04-01T15:44:13&quot;,&quot;margin&quot;:{&quot;bottom&quot;:1.6929999589920044,&quot;left&quot;:1.3540035486221313,&quot;right&quot;:1.3751217126846313,&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 name="KSO_WM_SPECIAL_SOURCE" val="bdnull"/>
</p:tagLst>
</file>

<file path=ppt/tags/tag90.xml><?xml version="1.0" encoding="utf-8"?>
<p:tagLst xmlns:p="http://schemas.openxmlformats.org/presentationml/2006/main">
  <p:tag name="KSO_WM_SPECIAL_SOURCE" val="bdnul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SPECIAL_SOURCE" val="bdnul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SPECIAL_SOURCE" val="bdnul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10239</Words>
  <Application>WPS 演示</Application>
  <PresentationFormat>自定义</PresentationFormat>
  <Paragraphs>1130</Paragraphs>
  <Slides>63</Slides>
  <Notes>54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63</vt:i4>
      </vt:variant>
    </vt:vector>
  </HeadingPairs>
  <TitlesOfParts>
    <vt:vector size="75" baseType="lpstr">
      <vt:lpstr>Arial</vt:lpstr>
      <vt:lpstr>宋体</vt:lpstr>
      <vt:lpstr>Wingdings</vt:lpstr>
      <vt:lpstr>仿宋</vt:lpstr>
      <vt:lpstr>微软雅黑</vt:lpstr>
      <vt:lpstr>Segoe UI</vt:lpstr>
      <vt:lpstr>黑体</vt:lpstr>
      <vt:lpstr>Impact</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1012</dc:title>
  <dc:creator>admin</dc:creator>
  <cp:lastModifiedBy>江颉(jiangj)</cp:lastModifiedBy>
  <cp:revision>756</cp:revision>
  <cp:lastPrinted>2021-12-14T02:46:00Z</cp:lastPrinted>
  <dcterms:created xsi:type="dcterms:W3CDTF">2021-12-14T02:46:00Z</dcterms:created>
  <dcterms:modified xsi:type="dcterms:W3CDTF">2023-09-13T05:00:31Z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C58DB5D729074062885111962A41FB4E_13</vt:lpwstr>
  </property>
</Properties>
</file>