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7" r:id="rId3"/>
    <p:sldId id="341" r:id="rId5"/>
    <p:sldId id="702" r:id="rId6"/>
    <p:sldId id="526" r:id="rId7"/>
    <p:sldId id="611" r:id="rId8"/>
    <p:sldId id="528" r:id="rId9"/>
    <p:sldId id="533" r:id="rId10"/>
    <p:sldId id="613" r:id="rId11"/>
    <p:sldId id="614" r:id="rId12"/>
    <p:sldId id="615" r:id="rId13"/>
    <p:sldId id="535" r:id="rId14"/>
    <p:sldId id="536" r:id="rId15"/>
    <p:sldId id="616" r:id="rId16"/>
    <p:sldId id="617" r:id="rId17"/>
    <p:sldId id="618" r:id="rId18"/>
    <p:sldId id="619" r:id="rId19"/>
    <p:sldId id="540" r:id="rId20"/>
    <p:sldId id="543" r:id="rId21"/>
    <p:sldId id="620" r:id="rId22"/>
    <p:sldId id="621" r:id="rId23"/>
    <p:sldId id="622" r:id="rId24"/>
    <p:sldId id="546" r:id="rId25"/>
    <p:sldId id="666" r:id="rId26"/>
    <p:sldId id="623" r:id="rId27"/>
    <p:sldId id="625" r:id="rId28"/>
    <p:sldId id="626" r:id="rId29"/>
    <p:sldId id="627" r:id="rId30"/>
    <p:sldId id="628" r:id="rId31"/>
    <p:sldId id="629" r:id="rId32"/>
    <p:sldId id="630" r:id="rId33"/>
    <p:sldId id="631" r:id="rId34"/>
    <p:sldId id="704" r:id="rId35"/>
    <p:sldId id="561" r:id="rId36"/>
    <p:sldId id="565" r:id="rId37"/>
    <p:sldId id="575" r:id="rId38"/>
    <p:sldId id="606" r:id="rId39"/>
    <p:sldId id="608" r:id="rId40"/>
    <p:sldId id="576" r:id="rId41"/>
    <p:sldId id="577" r:id="rId42"/>
    <p:sldId id="633" r:id="rId43"/>
    <p:sldId id="634" r:id="rId44"/>
    <p:sldId id="635" r:id="rId45"/>
    <p:sldId id="567" r:id="rId46"/>
    <p:sldId id="581" r:id="rId47"/>
    <p:sldId id="578" r:id="rId48"/>
    <p:sldId id="580" r:id="rId49"/>
    <p:sldId id="582" r:id="rId50"/>
    <p:sldId id="583" r:id="rId51"/>
    <p:sldId id="584" r:id="rId52"/>
    <p:sldId id="585" r:id="rId53"/>
    <p:sldId id="586" r:id="rId54"/>
    <p:sldId id="588" r:id="rId55"/>
    <p:sldId id="589" r:id="rId56"/>
    <p:sldId id="637" r:id="rId57"/>
    <p:sldId id="638" r:id="rId58"/>
    <p:sldId id="636" r:id="rId59"/>
    <p:sldId id="639" r:id="rId60"/>
    <p:sldId id="705" r:id="rId61"/>
    <p:sldId id="706" r:id="rId62"/>
    <p:sldId id="707" r:id="rId63"/>
    <p:sldId id="710" r:id="rId64"/>
    <p:sldId id="712" r:id="rId65"/>
    <p:sldId id="713" r:id="rId66"/>
    <p:sldId id="640" r:id="rId67"/>
    <p:sldId id="667" r:id="rId68"/>
  </p:sldIdLst>
  <p:sldSz cx="9902825" cy="6858000"/>
  <p:notesSz cx="6797675" cy="9925050"/>
  <p:custDataLst>
    <p:tags r:id="rId73"/>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2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isweng@qq.com"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AFCCFF"/>
    <a:srgbClr val="724D83"/>
    <a:srgbClr val="622DA3"/>
    <a:srgbClr val="FFCCFF"/>
    <a:srgbClr val="FF575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autoAdjust="0"/>
    <p:restoredTop sz="79841" autoAdjust="0"/>
  </p:normalViewPr>
  <p:slideViewPr>
    <p:cSldViewPr showGuides="1">
      <p:cViewPr varScale="1">
        <p:scale>
          <a:sx n="71" d="100"/>
          <a:sy n="71" d="100"/>
        </p:scale>
        <p:origin x="1488" y="48"/>
      </p:cViewPr>
      <p:guideLst>
        <p:guide orient="horz" pos="2160"/>
        <p:guide pos="3239"/>
      </p:guideLst>
    </p:cSldViewPr>
  </p:slideViewPr>
  <p:notesTextViewPr>
    <p:cViewPr>
      <p:scale>
        <a:sx n="1" d="1"/>
        <a:sy n="1" d="1"/>
      </p:scale>
      <p:origin x="0" y="0"/>
    </p:cViewPr>
  </p:notesTextViewPr>
  <p:sorterViewPr>
    <p:cViewPr>
      <p:scale>
        <a:sx n="151" d="100"/>
        <a:sy n="15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gs" Target="tags/tag53.xml"/><Relationship Id="rId72" Type="http://schemas.openxmlformats.org/officeDocument/2006/relationships/commentAuthors" Target="commentAuthors.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CW\Desktop\&#25945;&#26448;\&#29123;&#23613;&#2227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92776280666358"/>
          <c:y val="0.0129924569318722"/>
          <c:w val="0.939778387197736"/>
          <c:h val="0.808375816660142"/>
        </c:manualLayout>
      </c:layout>
      <c:lineChart>
        <c:grouping val="standard"/>
        <c:varyColors val="0"/>
        <c:ser>
          <c:idx val="0"/>
          <c:order val="0"/>
          <c:tx>
            <c:strRef>
              <c:f>Sheet1!$B$1</c:f>
              <c:strCache>
                <c:ptCount val="1"/>
                <c:pt idx="0">
                  <c:v>理想工作量%</c:v>
                </c:pt>
              </c:strCache>
            </c:strRef>
          </c:tx>
          <c:spPr>
            <a:ln w="28575" cap="rnd">
              <a:solidFill>
                <a:schemeClr val="accent1"/>
              </a:solidFill>
              <a:prstDash val="dash"/>
              <a:round/>
            </a:ln>
            <a:effectLst/>
          </c:spPr>
          <c:marker>
            <c:symbol val="none"/>
          </c:marker>
          <c:dLbls>
            <c:delete val="1"/>
          </c:dLbls>
          <c:cat>
            <c:numRef>
              <c:f>Sheet1!$A$2:$A$32</c:f>
              <c:numCache>
                <c:formatCode>m"月"d"日"</c:formatCode>
                <c:ptCount val="31"/>
                <c:pt idx="0" c:formatCode="m&quot;月&quot;d&quot;日&quot;">
                  <c:v>44197</c:v>
                </c:pt>
                <c:pt idx="1" c:formatCode="m&quot;月&quot;d&quot;日&quot;">
                  <c:v>44198</c:v>
                </c:pt>
                <c:pt idx="2" c:formatCode="m&quot;月&quot;d&quot;日&quot;">
                  <c:v>44199</c:v>
                </c:pt>
                <c:pt idx="3" c:formatCode="m&quot;月&quot;d&quot;日&quot;">
                  <c:v>44200</c:v>
                </c:pt>
                <c:pt idx="4" c:formatCode="m&quot;月&quot;d&quot;日&quot;">
                  <c:v>44201</c:v>
                </c:pt>
                <c:pt idx="5" c:formatCode="m&quot;月&quot;d&quot;日&quot;">
                  <c:v>44202</c:v>
                </c:pt>
                <c:pt idx="6" c:formatCode="m&quot;月&quot;d&quot;日&quot;">
                  <c:v>44203</c:v>
                </c:pt>
                <c:pt idx="7" c:formatCode="m&quot;月&quot;d&quot;日&quot;">
                  <c:v>44204</c:v>
                </c:pt>
                <c:pt idx="8" c:formatCode="m&quot;月&quot;d&quot;日&quot;">
                  <c:v>44205</c:v>
                </c:pt>
                <c:pt idx="9" c:formatCode="m&quot;月&quot;d&quot;日&quot;">
                  <c:v>44206</c:v>
                </c:pt>
                <c:pt idx="10" c:formatCode="m&quot;月&quot;d&quot;日&quot;">
                  <c:v>44207</c:v>
                </c:pt>
                <c:pt idx="11" c:formatCode="m&quot;月&quot;d&quot;日&quot;">
                  <c:v>44208</c:v>
                </c:pt>
                <c:pt idx="12" c:formatCode="m&quot;月&quot;d&quot;日&quot;">
                  <c:v>44209</c:v>
                </c:pt>
                <c:pt idx="13" c:formatCode="m&quot;月&quot;d&quot;日&quot;">
                  <c:v>44210</c:v>
                </c:pt>
                <c:pt idx="14" c:formatCode="m&quot;月&quot;d&quot;日&quot;">
                  <c:v>44211</c:v>
                </c:pt>
                <c:pt idx="15" c:formatCode="m&quot;月&quot;d&quot;日&quot;">
                  <c:v>44212</c:v>
                </c:pt>
                <c:pt idx="16" c:formatCode="m&quot;月&quot;d&quot;日&quot;">
                  <c:v>44213</c:v>
                </c:pt>
                <c:pt idx="17" c:formatCode="m&quot;月&quot;d&quot;日&quot;">
                  <c:v>44214</c:v>
                </c:pt>
                <c:pt idx="18" c:formatCode="m&quot;月&quot;d&quot;日&quot;">
                  <c:v>44215</c:v>
                </c:pt>
                <c:pt idx="19" c:formatCode="m&quot;月&quot;d&quot;日&quot;">
                  <c:v>44216</c:v>
                </c:pt>
                <c:pt idx="20" c:formatCode="m&quot;月&quot;d&quot;日&quot;">
                  <c:v>44217</c:v>
                </c:pt>
                <c:pt idx="21" c:formatCode="m&quot;月&quot;d&quot;日&quot;">
                  <c:v>44218</c:v>
                </c:pt>
                <c:pt idx="22" c:formatCode="m&quot;月&quot;d&quot;日&quot;">
                  <c:v>44219</c:v>
                </c:pt>
                <c:pt idx="23" c:formatCode="m&quot;月&quot;d&quot;日&quot;">
                  <c:v>44220</c:v>
                </c:pt>
                <c:pt idx="24" c:formatCode="m&quot;月&quot;d&quot;日&quot;">
                  <c:v>44221</c:v>
                </c:pt>
                <c:pt idx="25" c:formatCode="m&quot;月&quot;d&quot;日&quot;">
                  <c:v>44222</c:v>
                </c:pt>
                <c:pt idx="26" c:formatCode="m&quot;月&quot;d&quot;日&quot;">
                  <c:v>44223</c:v>
                </c:pt>
                <c:pt idx="27" c:formatCode="m&quot;月&quot;d&quot;日&quot;">
                  <c:v>44224</c:v>
                </c:pt>
                <c:pt idx="28" c:formatCode="m&quot;月&quot;d&quot;日&quot;">
                  <c:v>44225</c:v>
                </c:pt>
                <c:pt idx="29" c:formatCode="m&quot;月&quot;d&quot;日&quot;">
                  <c:v>44226</c:v>
                </c:pt>
                <c:pt idx="30" c:formatCode="m&quot;月&quot;d&quot;日&quot;">
                  <c:v>44227</c:v>
                </c:pt>
              </c:numCache>
            </c:numRef>
          </c:cat>
          <c:val>
            <c:numRef>
              <c:f>Sheet1!$B$2:$B$32</c:f>
              <c:numCache>
                <c:formatCode>General</c:formatCode>
                <c:ptCount val="31"/>
                <c:pt idx="0">
                  <c:v>100</c:v>
                </c:pt>
                <c:pt idx="1">
                  <c:v>96.6666</c:v>
                </c:pt>
                <c:pt idx="2">
                  <c:v>93.3332</c:v>
                </c:pt>
                <c:pt idx="3">
                  <c:v>89.9998</c:v>
                </c:pt>
                <c:pt idx="4">
                  <c:v>86.6664</c:v>
                </c:pt>
                <c:pt idx="5">
                  <c:v>83.333</c:v>
                </c:pt>
                <c:pt idx="6">
                  <c:v>79.9996</c:v>
                </c:pt>
                <c:pt idx="7">
                  <c:v>76.6662</c:v>
                </c:pt>
                <c:pt idx="8">
                  <c:v>73.3328</c:v>
                </c:pt>
                <c:pt idx="9">
                  <c:v>69.9994</c:v>
                </c:pt>
                <c:pt idx="10">
                  <c:v>66.666</c:v>
                </c:pt>
                <c:pt idx="11">
                  <c:v>63.3326</c:v>
                </c:pt>
                <c:pt idx="12">
                  <c:v>59.9992</c:v>
                </c:pt>
                <c:pt idx="13">
                  <c:v>56.6658</c:v>
                </c:pt>
                <c:pt idx="14">
                  <c:v>53.3324</c:v>
                </c:pt>
                <c:pt idx="15">
                  <c:v>49.999</c:v>
                </c:pt>
                <c:pt idx="16">
                  <c:v>46.6656</c:v>
                </c:pt>
                <c:pt idx="17">
                  <c:v>43.3322</c:v>
                </c:pt>
                <c:pt idx="18">
                  <c:v>39.9988</c:v>
                </c:pt>
                <c:pt idx="19">
                  <c:v>36.6654</c:v>
                </c:pt>
                <c:pt idx="20">
                  <c:v>33.3320000000001</c:v>
                </c:pt>
                <c:pt idx="21">
                  <c:v>29.9986000000001</c:v>
                </c:pt>
                <c:pt idx="22">
                  <c:v>26.6652000000001</c:v>
                </c:pt>
                <c:pt idx="23">
                  <c:v>23.3318000000001</c:v>
                </c:pt>
                <c:pt idx="24">
                  <c:v>19.9984000000001</c:v>
                </c:pt>
                <c:pt idx="25">
                  <c:v>16.6650000000001</c:v>
                </c:pt>
                <c:pt idx="26">
                  <c:v>13.3316000000001</c:v>
                </c:pt>
                <c:pt idx="27">
                  <c:v>9.9982000000001</c:v>
                </c:pt>
                <c:pt idx="28">
                  <c:v>6.6648000000001</c:v>
                </c:pt>
                <c:pt idx="29">
                  <c:v>3.3314000000001</c:v>
                </c:pt>
                <c:pt idx="30">
                  <c:v>0</c:v>
                </c:pt>
              </c:numCache>
            </c:numRef>
          </c:val>
          <c:smooth val="0"/>
        </c:ser>
        <c:ser>
          <c:idx val="1"/>
          <c:order val="1"/>
          <c:tx>
            <c:strRef>
              <c:f>Sheet1!$C$1</c:f>
              <c:strCache>
                <c:ptCount val="1"/>
                <c:pt idx="0">
                  <c:v>实际工作量%</c:v>
                </c:pt>
              </c:strCache>
            </c:strRef>
          </c:tx>
          <c:spPr>
            <a:ln w="28575" cap="rnd">
              <a:solidFill>
                <a:schemeClr val="accent6"/>
              </a:solidFill>
              <a:prstDash val="solid"/>
              <a:round/>
            </a:ln>
            <a:effectLst/>
          </c:spPr>
          <c:marker>
            <c:symbol val="none"/>
          </c:marker>
          <c:dLbls>
            <c:delete val="1"/>
          </c:dLbls>
          <c:cat>
            <c:numRef>
              <c:f>Sheet1!$A$2:$A$32</c:f>
              <c:numCache>
                <c:formatCode>m"月"d"日"</c:formatCode>
                <c:ptCount val="31"/>
                <c:pt idx="0" c:formatCode="m&quot;月&quot;d&quot;日&quot;">
                  <c:v>44197</c:v>
                </c:pt>
                <c:pt idx="1" c:formatCode="m&quot;月&quot;d&quot;日&quot;">
                  <c:v>44198</c:v>
                </c:pt>
                <c:pt idx="2" c:formatCode="m&quot;月&quot;d&quot;日&quot;">
                  <c:v>44199</c:v>
                </c:pt>
                <c:pt idx="3" c:formatCode="m&quot;月&quot;d&quot;日&quot;">
                  <c:v>44200</c:v>
                </c:pt>
                <c:pt idx="4" c:formatCode="m&quot;月&quot;d&quot;日&quot;">
                  <c:v>44201</c:v>
                </c:pt>
                <c:pt idx="5" c:formatCode="m&quot;月&quot;d&quot;日&quot;">
                  <c:v>44202</c:v>
                </c:pt>
                <c:pt idx="6" c:formatCode="m&quot;月&quot;d&quot;日&quot;">
                  <c:v>44203</c:v>
                </c:pt>
                <c:pt idx="7" c:formatCode="m&quot;月&quot;d&quot;日&quot;">
                  <c:v>44204</c:v>
                </c:pt>
                <c:pt idx="8" c:formatCode="m&quot;月&quot;d&quot;日&quot;">
                  <c:v>44205</c:v>
                </c:pt>
                <c:pt idx="9" c:formatCode="m&quot;月&quot;d&quot;日&quot;">
                  <c:v>44206</c:v>
                </c:pt>
                <c:pt idx="10" c:formatCode="m&quot;月&quot;d&quot;日&quot;">
                  <c:v>44207</c:v>
                </c:pt>
                <c:pt idx="11" c:formatCode="m&quot;月&quot;d&quot;日&quot;">
                  <c:v>44208</c:v>
                </c:pt>
                <c:pt idx="12" c:formatCode="m&quot;月&quot;d&quot;日&quot;">
                  <c:v>44209</c:v>
                </c:pt>
                <c:pt idx="13" c:formatCode="m&quot;月&quot;d&quot;日&quot;">
                  <c:v>44210</c:v>
                </c:pt>
                <c:pt idx="14" c:formatCode="m&quot;月&quot;d&quot;日&quot;">
                  <c:v>44211</c:v>
                </c:pt>
                <c:pt idx="15" c:formatCode="m&quot;月&quot;d&quot;日&quot;">
                  <c:v>44212</c:v>
                </c:pt>
                <c:pt idx="16" c:formatCode="m&quot;月&quot;d&quot;日&quot;">
                  <c:v>44213</c:v>
                </c:pt>
                <c:pt idx="17" c:formatCode="m&quot;月&quot;d&quot;日&quot;">
                  <c:v>44214</c:v>
                </c:pt>
                <c:pt idx="18" c:formatCode="m&quot;月&quot;d&quot;日&quot;">
                  <c:v>44215</c:v>
                </c:pt>
                <c:pt idx="19" c:formatCode="m&quot;月&quot;d&quot;日&quot;">
                  <c:v>44216</c:v>
                </c:pt>
                <c:pt idx="20" c:formatCode="m&quot;月&quot;d&quot;日&quot;">
                  <c:v>44217</c:v>
                </c:pt>
                <c:pt idx="21" c:formatCode="m&quot;月&quot;d&quot;日&quot;">
                  <c:v>44218</c:v>
                </c:pt>
                <c:pt idx="22" c:formatCode="m&quot;月&quot;d&quot;日&quot;">
                  <c:v>44219</c:v>
                </c:pt>
                <c:pt idx="23" c:formatCode="m&quot;月&quot;d&quot;日&quot;">
                  <c:v>44220</c:v>
                </c:pt>
                <c:pt idx="24" c:formatCode="m&quot;月&quot;d&quot;日&quot;">
                  <c:v>44221</c:v>
                </c:pt>
                <c:pt idx="25" c:formatCode="m&quot;月&quot;d&quot;日&quot;">
                  <c:v>44222</c:v>
                </c:pt>
                <c:pt idx="26" c:formatCode="m&quot;月&quot;d&quot;日&quot;">
                  <c:v>44223</c:v>
                </c:pt>
                <c:pt idx="27" c:formatCode="m&quot;月&quot;d&quot;日&quot;">
                  <c:v>44224</c:v>
                </c:pt>
                <c:pt idx="28" c:formatCode="m&quot;月&quot;d&quot;日&quot;">
                  <c:v>44225</c:v>
                </c:pt>
                <c:pt idx="29" c:formatCode="m&quot;月&quot;d&quot;日&quot;">
                  <c:v>44226</c:v>
                </c:pt>
                <c:pt idx="30" c:formatCode="m&quot;月&quot;d&quot;日&quot;">
                  <c:v>44227</c:v>
                </c:pt>
              </c:numCache>
            </c:numRef>
          </c:cat>
          <c:val>
            <c:numRef>
              <c:f>Sheet1!$C$2:$C$32</c:f>
              <c:numCache>
                <c:formatCode>General</c:formatCode>
                <c:ptCount val="31"/>
                <c:pt idx="0">
                  <c:v>100</c:v>
                </c:pt>
                <c:pt idx="1">
                  <c:v>99</c:v>
                </c:pt>
                <c:pt idx="2">
                  <c:v>98</c:v>
                </c:pt>
                <c:pt idx="3">
                  <c:v>98</c:v>
                </c:pt>
                <c:pt idx="4">
                  <c:v>98</c:v>
                </c:pt>
                <c:pt idx="5">
                  <c:v>91</c:v>
                </c:pt>
                <c:pt idx="6">
                  <c:v>91</c:v>
                </c:pt>
                <c:pt idx="7">
                  <c:v>81</c:v>
                </c:pt>
                <c:pt idx="8">
                  <c:v>81</c:v>
                </c:pt>
                <c:pt idx="9">
                  <c:v>81</c:v>
                </c:pt>
                <c:pt idx="10">
                  <c:v>81</c:v>
                </c:pt>
                <c:pt idx="11">
                  <c:v>81</c:v>
                </c:pt>
                <c:pt idx="12">
                  <c:v>70</c:v>
                </c:pt>
                <c:pt idx="13">
                  <c:v>60</c:v>
                </c:pt>
                <c:pt idx="14">
                  <c:v>50</c:v>
                </c:pt>
                <c:pt idx="15">
                  <c:v>50</c:v>
                </c:pt>
                <c:pt idx="16">
                  <c:v>50</c:v>
                </c:pt>
                <c:pt idx="17">
                  <c:v>50</c:v>
                </c:pt>
                <c:pt idx="18">
                  <c:v>50</c:v>
                </c:pt>
                <c:pt idx="19">
                  <c:v>50</c:v>
                </c:pt>
                <c:pt idx="20">
                  <c:v>40</c:v>
                </c:pt>
                <c:pt idx="21">
                  <c:v>40</c:v>
                </c:pt>
                <c:pt idx="22">
                  <c:v>30</c:v>
                </c:pt>
                <c:pt idx="23">
                  <c:v>20</c:v>
                </c:pt>
                <c:pt idx="24">
                  <c:v>19</c:v>
                </c:pt>
                <c:pt idx="25">
                  <c:v>15</c:v>
                </c:pt>
                <c:pt idx="26">
                  <c:v>15</c:v>
                </c:pt>
                <c:pt idx="27">
                  <c:v>12</c:v>
                </c:pt>
                <c:pt idx="28">
                  <c:v>10</c:v>
                </c:pt>
                <c:pt idx="29">
                  <c:v>4</c:v>
                </c:pt>
                <c:pt idx="30">
                  <c:v>0</c:v>
                </c:pt>
              </c:numCache>
            </c:numRef>
          </c:val>
          <c:smooth val="0"/>
        </c:ser>
        <c:dLbls>
          <c:showLegendKey val="0"/>
          <c:showVal val="0"/>
          <c:showCatName val="0"/>
          <c:showSerName val="0"/>
          <c:showPercent val="0"/>
          <c:showBubbleSize val="0"/>
        </c:dLbls>
        <c:marker val="0"/>
        <c:smooth val="0"/>
        <c:axId val="602092712"/>
        <c:axId val="602093040"/>
      </c:lineChart>
      <c:dateAx>
        <c:axId val="602092712"/>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p>
        </c:txPr>
        <c:crossAx val="602093040"/>
        <c:crosses val="autoZero"/>
        <c:auto val="1"/>
        <c:lblOffset val="100"/>
        <c:baseTimeUnit val="days"/>
      </c:dateAx>
      <c:valAx>
        <c:axId val="602093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0209271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p>
        </c:txPr>
      </c:legendEntry>
      <c:legendEntry>
        <c:idx val="1"/>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p>
        </c:txPr>
      </c:legendEntry>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F676AF1-0FA8-4472-8A8D-889097FD79EA}" type="doc">
      <dgm:prSet loTypeId="urn:microsoft.com/office/officeart/2005/8/layout/list1#6" loCatId="list" qsTypeId="urn:microsoft.com/office/officeart/2005/8/quickstyle/simple3#6" qsCatId="simple" csTypeId="urn:microsoft.com/office/officeart/2005/8/colors/accent1_2#6" csCatId="accent1" phldr="1"/>
      <dgm:spPr/>
      <dgm:t>
        <a:bodyPr/>
        <a:lstStyle/>
        <a:p>
          <a:endParaRPr lang="zh-CN" altLang="en-US"/>
        </a:p>
      </dgm:t>
    </dgm:pt>
    <dgm:pt modelId="{5EE59823-B2AA-408D-9340-7D22BF963860}">
      <dgm:prSet phldrT="[文本]" custT="1"/>
      <dgm:spPr/>
      <dgm:t>
        <a:bodyPr/>
        <a:lstStyle/>
        <a:p>
          <a:pPr marL="0" lvl="0" indent="0" algn="l" defTabSz="1066800">
            <a:lnSpc>
              <a:spcPct val="90000"/>
            </a:lnSpc>
            <a:spcBef>
              <a:spcPct val="0"/>
            </a:spcBef>
            <a:spcAft>
              <a:spcPct val="35000"/>
            </a:spcAft>
            <a:buNone/>
          </a:pPr>
          <a:r>
            <a:rPr lang="en-US" altLang="zh-CN" sz="2400" b="1" kern="1200" dirty="0" smtClean="0">
              <a:solidFill>
                <a:prstClr val="black"/>
              </a:solidFill>
              <a:latin typeface="黑体" panose="02010600030101010101" pitchFamily="49" charset="-122"/>
              <a:ea typeface="黑体" panose="02010600030101010101" pitchFamily="49" charset="-122"/>
              <a:cs typeface="+mn-cs"/>
            </a:rPr>
            <a:t>1.</a:t>
          </a:r>
          <a:r>
            <a:rPr lang="zh-CN" altLang="en-US" sz="2400" b="0" kern="1200" dirty="0" smtClean="0">
              <a:solidFill>
                <a:prstClr val="black"/>
              </a:solidFill>
              <a:latin typeface="黑体" panose="02010600030101010101" pitchFamily="49" charset="-122"/>
              <a:ea typeface="黑体" panose="02010600030101010101" pitchFamily="49" charset="-122"/>
              <a:cs typeface="+mn-cs"/>
            </a:rPr>
            <a:t>项目</a:t>
          </a:r>
          <a:r>
            <a:rPr lang="zh-CN" altLang="en-US" sz="2400" b="0" kern="1200" dirty="0">
              <a:solidFill>
                <a:prstClr val="black"/>
              </a:solidFill>
              <a:latin typeface="黑体" panose="02010600030101010101" pitchFamily="49" charset="-122"/>
              <a:ea typeface="黑体" panose="02010600030101010101" pitchFamily="49" charset="-122"/>
              <a:cs typeface="+mn-cs"/>
            </a:rPr>
            <a:t>的需求总是变化的，而提前预测哪些需求是稳定的，哪些需求会变化是非常困难的。同样，预测项目进行过程中客户优先级的变化也是很困难。</a:t>
          </a:r>
        </a:p>
      </dgm:t>
    </dgm:pt>
    <dgm:pt modelId="{9623B995-5A7A-4313-AAE7-E61042ECB476}" cxnId="{9B3187A5-AA5C-4030-A4DF-7F38C5A4C719}" type="parTrans">
      <dgm:prSet/>
      <dgm:spPr/>
      <dgm:t>
        <a:bodyPr/>
        <a:lstStyle/>
        <a:p>
          <a:endParaRPr lang="zh-CN" altLang="en-US" sz="2400"/>
        </a:p>
      </dgm:t>
    </dgm:pt>
    <dgm:pt modelId="{0830786F-4CDD-4535-AE9C-CBC5185ECD94}" cxnId="{9B3187A5-AA5C-4030-A4DF-7F38C5A4C719}" type="sibTrans">
      <dgm:prSet/>
      <dgm:spPr/>
      <dgm:t>
        <a:bodyPr/>
        <a:lstStyle/>
        <a:p>
          <a:endParaRPr lang="zh-CN" altLang="en-US" sz="2400"/>
        </a:p>
      </dgm:t>
    </dgm:pt>
    <dgm:pt modelId="{3E2656EC-DFC8-4296-965D-AD49EC0128E3}">
      <dgm:prSet custT="1"/>
      <dgm:spPr/>
      <dgm:t>
        <a:bodyPr/>
        <a:lstStyle/>
        <a:p>
          <a:pPr marL="0" lvl="0" indent="0" algn="l" defTabSz="1066800">
            <a:lnSpc>
              <a:spcPct val="90000"/>
            </a:lnSpc>
            <a:spcBef>
              <a:spcPct val="0"/>
            </a:spcBef>
            <a:spcAft>
              <a:spcPct val="35000"/>
            </a:spcAft>
            <a:buNone/>
          </a:pPr>
          <a:r>
            <a:rPr lang="en-US" altLang="zh-CN" sz="2400" b="1" kern="1200" dirty="0" smtClean="0">
              <a:solidFill>
                <a:prstClr val="black"/>
              </a:solidFill>
              <a:latin typeface="黑体" panose="02010600030101010101" pitchFamily="49" charset="-122"/>
              <a:ea typeface="黑体" panose="02010600030101010101" pitchFamily="49" charset="-122"/>
              <a:cs typeface="+mn-cs"/>
            </a:rPr>
            <a:t>2.</a:t>
          </a:r>
          <a:r>
            <a:rPr lang="zh-CN" altLang="zh-CN" sz="2400" b="0" kern="1200" dirty="0" smtClean="0">
              <a:solidFill>
                <a:prstClr val="black"/>
              </a:solidFill>
              <a:latin typeface="黑体" panose="02010600030101010101" pitchFamily="49" charset="-122"/>
              <a:ea typeface="黑体" panose="02010600030101010101" pitchFamily="49" charset="-122"/>
              <a:cs typeface="+mn-cs"/>
            </a:rPr>
            <a:t>对于</a:t>
          </a:r>
          <a:r>
            <a:rPr lang="zh-CN" altLang="zh-CN" sz="2400" b="0" kern="1200" dirty="0">
              <a:solidFill>
                <a:prstClr val="black"/>
              </a:solidFill>
              <a:latin typeface="黑体" panose="02010600030101010101" pitchFamily="49" charset="-122"/>
              <a:ea typeface="黑体" panose="02010600030101010101" pitchFamily="49" charset="-122"/>
              <a:cs typeface="+mn-cs"/>
            </a:rPr>
            <a:t>很多软件来说，设计和构建是交错进行的。</a:t>
          </a:r>
          <a:endParaRPr lang="en-US" altLang="zh-CN" sz="2400" b="0" kern="1200" dirty="0">
            <a:solidFill>
              <a:prstClr val="black"/>
            </a:solidFill>
            <a:latin typeface="黑体" panose="02010600030101010101" pitchFamily="49" charset="-122"/>
            <a:ea typeface="黑体" panose="02010600030101010101" pitchFamily="49" charset="-122"/>
            <a:cs typeface="+mn-cs"/>
          </a:endParaRPr>
        </a:p>
      </dgm:t>
    </dgm:pt>
    <dgm:pt modelId="{1FD50534-38CB-47B0-96E6-3A6A2C72F87C}" cxnId="{7038CA22-9EA4-43D7-95E8-EE33F404188A}" type="parTrans">
      <dgm:prSet/>
      <dgm:spPr/>
      <dgm:t>
        <a:bodyPr/>
        <a:lstStyle/>
        <a:p>
          <a:endParaRPr lang="zh-CN" altLang="en-US" sz="2400"/>
        </a:p>
      </dgm:t>
    </dgm:pt>
    <dgm:pt modelId="{72EC752C-E257-4CEA-A823-040C73195C25}" cxnId="{7038CA22-9EA4-43D7-95E8-EE33F404188A}" type="sibTrans">
      <dgm:prSet/>
      <dgm:spPr/>
      <dgm:t>
        <a:bodyPr/>
        <a:lstStyle/>
        <a:p>
          <a:endParaRPr lang="zh-CN" altLang="en-US" sz="2400"/>
        </a:p>
      </dgm:t>
    </dgm:pt>
    <dgm:pt modelId="{33C9BF0A-B174-46CC-90AD-EEE8482B684B}">
      <dgm:prSet custT="1"/>
      <dgm:spPr/>
      <dgm:t>
        <a:bodyPr/>
        <a:lstStyle/>
        <a:p>
          <a:pPr marL="0" lvl="0" indent="0" algn="l" defTabSz="1066800">
            <a:lnSpc>
              <a:spcPct val="90000"/>
            </a:lnSpc>
            <a:spcBef>
              <a:spcPct val="0"/>
            </a:spcBef>
            <a:spcAft>
              <a:spcPct val="35000"/>
            </a:spcAft>
            <a:buNone/>
          </a:pPr>
          <a:r>
            <a:rPr lang="en-US" altLang="zh-CN" sz="2400" b="1" kern="1200" dirty="0" smtClean="0">
              <a:solidFill>
                <a:prstClr val="black"/>
              </a:solidFill>
              <a:latin typeface="黑体" panose="02010600030101010101" pitchFamily="49" charset="-122"/>
              <a:ea typeface="黑体" panose="02010600030101010101" pitchFamily="49" charset="-122"/>
              <a:cs typeface="+mn-cs"/>
            </a:rPr>
            <a:t>3.</a:t>
          </a:r>
          <a:r>
            <a:rPr lang="zh-CN" altLang="zh-CN" sz="2400" b="0" kern="1200" dirty="0" smtClean="0">
              <a:solidFill>
                <a:prstClr val="black"/>
              </a:solidFill>
              <a:latin typeface="黑体" panose="02010600030101010101" pitchFamily="49" charset="-122"/>
              <a:ea typeface="黑体" panose="02010600030101010101" pitchFamily="49" charset="-122"/>
              <a:cs typeface="+mn-cs"/>
            </a:rPr>
            <a:t>从</a:t>
          </a:r>
          <a:r>
            <a:rPr lang="zh-CN" altLang="zh-CN" sz="2400" b="0" kern="1200" dirty="0">
              <a:solidFill>
                <a:prstClr val="black"/>
              </a:solidFill>
              <a:latin typeface="黑体" panose="02010600030101010101" pitchFamily="49" charset="-122"/>
              <a:ea typeface="黑体" panose="02010600030101010101" pitchFamily="49" charset="-122"/>
              <a:cs typeface="+mn-cs"/>
            </a:rPr>
            <a:t>制定计划的交付来看，软件的分析、设计、构建和测试并不像我们设想的那么容易预测。</a:t>
          </a:r>
        </a:p>
      </dgm:t>
    </dgm:pt>
    <dgm:pt modelId="{1F5989BD-9DA7-4066-8A0C-835BE444A041}" cxnId="{7C82995B-C4D8-4FBD-BBBF-F06031D24AB8}" type="parTrans">
      <dgm:prSet/>
      <dgm:spPr/>
      <dgm:t>
        <a:bodyPr/>
        <a:lstStyle/>
        <a:p>
          <a:endParaRPr lang="zh-CN" altLang="en-US" sz="2400"/>
        </a:p>
      </dgm:t>
    </dgm:pt>
    <dgm:pt modelId="{5C12648A-D702-46C4-9C93-AC0AB143C6FB}" cxnId="{7C82995B-C4D8-4FBD-BBBF-F06031D24AB8}" type="sibTrans">
      <dgm:prSet/>
      <dgm:spPr/>
      <dgm:t>
        <a:bodyPr/>
        <a:lstStyle/>
        <a:p>
          <a:endParaRPr lang="zh-CN" altLang="en-US" sz="2400"/>
        </a:p>
      </dgm:t>
    </dgm:pt>
    <dgm:pt modelId="{281C6509-E8A7-46BB-9DE1-28EA0588789A}" type="pres">
      <dgm:prSet presAssocID="{8F676AF1-0FA8-4472-8A8D-889097FD79EA}" presName="linear" presStyleCnt="0">
        <dgm:presLayoutVars>
          <dgm:dir/>
          <dgm:animLvl val="lvl"/>
          <dgm:resizeHandles val="exact"/>
        </dgm:presLayoutVars>
      </dgm:prSet>
      <dgm:spPr/>
      <dgm:t>
        <a:bodyPr/>
        <a:lstStyle/>
        <a:p>
          <a:endParaRPr lang="zh-CN" altLang="en-US"/>
        </a:p>
      </dgm:t>
    </dgm:pt>
    <dgm:pt modelId="{4DF30E51-1D00-4214-B7F6-20F1C459F617}" type="pres">
      <dgm:prSet presAssocID="{5EE59823-B2AA-408D-9340-7D22BF963860}" presName="parentLin" presStyleCnt="0"/>
      <dgm:spPr/>
    </dgm:pt>
    <dgm:pt modelId="{3FEB69D5-B70C-40EC-9A42-5BE485E1BE06}" type="pres">
      <dgm:prSet presAssocID="{5EE59823-B2AA-408D-9340-7D22BF963860}" presName="parentLeftMargin" presStyleLbl="node1" presStyleIdx="0" presStyleCnt="3"/>
      <dgm:spPr/>
      <dgm:t>
        <a:bodyPr/>
        <a:lstStyle/>
        <a:p>
          <a:endParaRPr lang="zh-CN" altLang="en-US"/>
        </a:p>
      </dgm:t>
    </dgm:pt>
    <dgm:pt modelId="{9BE41765-3BED-44AA-8A4D-56118F09720E}" type="pres">
      <dgm:prSet presAssocID="{5EE59823-B2AA-408D-9340-7D22BF963860}" presName="parentText" presStyleLbl="node1" presStyleIdx="0" presStyleCnt="3" custScaleX="131814" custScaleY="129793">
        <dgm:presLayoutVars>
          <dgm:chMax val="0"/>
          <dgm:bulletEnabled val="1"/>
        </dgm:presLayoutVars>
      </dgm:prSet>
      <dgm:spPr/>
      <dgm:t>
        <a:bodyPr/>
        <a:lstStyle/>
        <a:p>
          <a:endParaRPr lang="zh-CN" altLang="en-US"/>
        </a:p>
      </dgm:t>
    </dgm:pt>
    <dgm:pt modelId="{82176D5E-304D-44CA-8BBF-D9FBB075BB9C}" type="pres">
      <dgm:prSet presAssocID="{5EE59823-B2AA-408D-9340-7D22BF963860}" presName="negativeSpace" presStyleCnt="0"/>
      <dgm:spPr/>
    </dgm:pt>
    <dgm:pt modelId="{EF200106-9B02-4F87-88A8-93FF13776EA9}" type="pres">
      <dgm:prSet presAssocID="{5EE59823-B2AA-408D-9340-7D22BF963860}" presName="childText" presStyleLbl="conFgAcc1" presStyleIdx="0" presStyleCnt="3">
        <dgm:presLayoutVars>
          <dgm:bulletEnabled val="1"/>
        </dgm:presLayoutVars>
      </dgm:prSet>
      <dgm:spPr/>
    </dgm:pt>
    <dgm:pt modelId="{CB69CBB9-0DEC-40F1-B38B-4986DB1B32C2}" type="pres">
      <dgm:prSet presAssocID="{0830786F-4CDD-4535-AE9C-CBC5185ECD94}" presName="spaceBetweenRectangles" presStyleCnt="0"/>
      <dgm:spPr/>
    </dgm:pt>
    <dgm:pt modelId="{76E47D88-534F-4E8A-AA56-7C4F68243C80}" type="pres">
      <dgm:prSet presAssocID="{3E2656EC-DFC8-4296-965D-AD49EC0128E3}" presName="parentLin" presStyleCnt="0"/>
      <dgm:spPr/>
    </dgm:pt>
    <dgm:pt modelId="{AC5F962E-F085-42F8-9C18-072E9AE4C2AF}" type="pres">
      <dgm:prSet presAssocID="{3E2656EC-DFC8-4296-965D-AD49EC0128E3}" presName="parentLeftMargin" presStyleLbl="node1" presStyleIdx="0" presStyleCnt="3"/>
      <dgm:spPr/>
      <dgm:t>
        <a:bodyPr/>
        <a:lstStyle/>
        <a:p>
          <a:endParaRPr lang="zh-CN" altLang="en-US"/>
        </a:p>
      </dgm:t>
    </dgm:pt>
    <dgm:pt modelId="{C50770E9-88E4-436C-89FB-756A7FF2E5E6}" type="pres">
      <dgm:prSet presAssocID="{3E2656EC-DFC8-4296-965D-AD49EC0128E3}" presName="parentText" presStyleLbl="node1" presStyleIdx="1" presStyleCnt="3" custScaleX="131831">
        <dgm:presLayoutVars>
          <dgm:chMax val="0"/>
          <dgm:bulletEnabled val="1"/>
        </dgm:presLayoutVars>
      </dgm:prSet>
      <dgm:spPr/>
      <dgm:t>
        <a:bodyPr/>
        <a:lstStyle/>
        <a:p>
          <a:endParaRPr lang="zh-CN" altLang="en-US"/>
        </a:p>
      </dgm:t>
    </dgm:pt>
    <dgm:pt modelId="{E367F753-D6CB-439D-968C-81CEA471EC38}" type="pres">
      <dgm:prSet presAssocID="{3E2656EC-DFC8-4296-965D-AD49EC0128E3}" presName="negativeSpace" presStyleCnt="0"/>
      <dgm:spPr/>
    </dgm:pt>
    <dgm:pt modelId="{7577F72F-C7CA-4C80-A4DA-D3BD01B3D9F2}" type="pres">
      <dgm:prSet presAssocID="{3E2656EC-DFC8-4296-965D-AD49EC0128E3}" presName="childText" presStyleLbl="conFgAcc1" presStyleIdx="1" presStyleCnt="3">
        <dgm:presLayoutVars>
          <dgm:bulletEnabled val="1"/>
        </dgm:presLayoutVars>
      </dgm:prSet>
      <dgm:spPr/>
    </dgm:pt>
    <dgm:pt modelId="{34E6C112-141E-47E0-9DC2-B0EB2307D939}" type="pres">
      <dgm:prSet presAssocID="{72EC752C-E257-4CEA-A823-040C73195C25}" presName="spaceBetweenRectangles" presStyleCnt="0"/>
      <dgm:spPr/>
    </dgm:pt>
    <dgm:pt modelId="{27F4CCD5-ACCB-4625-80C8-7255422B2EE2}" type="pres">
      <dgm:prSet presAssocID="{33C9BF0A-B174-46CC-90AD-EEE8482B684B}" presName="parentLin" presStyleCnt="0"/>
      <dgm:spPr/>
    </dgm:pt>
    <dgm:pt modelId="{BCEFA5DD-EB9F-4B9F-8F9E-18A159F9E0D6}" type="pres">
      <dgm:prSet presAssocID="{33C9BF0A-B174-46CC-90AD-EEE8482B684B}" presName="parentLeftMargin" presStyleLbl="node1" presStyleIdx="1" presStyleCnt="3"/>
      <dgm:spPr/>
      <dgm:t>
        <a:bodyPr/>
        <a:lstStyle/>
        <a:p>
          <a:endParaRPr lang="zh-CN" altLang="en-US"/>
        </a:p>
      </dgm:t>
    </dgm:pt>
    <dgm:pt modelId="{096535E2-CFD2-403D-B94E-F4B1F0C19E34}" type="pres">
      <dgm:prSet presAssocID="{33C9BF0A-B174-46CC-90AD-EEE8482B684B}" presName="parentText" presStyleLbl="node1" presStyleIdx="2" presStyleCnt="3" custScaleX="132546">
        <dgm:presLayoutVars>
          <dgm:chMax val="0"/>
          <dgm:bulletEnabled val="1"/>
        </dgm:presLayoutVars>
      </dgm:prSet>
      <dgm:spPr/>
      <dgm:t>
        <a:bodyPr/>
        <a:lstStyle/>
        <a:p>
          <a:endParaRPr lang="zh-CN" altLang="en-US"/>
        </a:p>
      </dgm:t>
    </dgm:pt>
    <dgm:pt modelId="{F01AB713-540D-4E6D-8BFE-048F4EF4BF04}" type="pres">
      <dgm:prSet presAssocID="{33C9BF0A-B174-46CC-90AD-EEE8482B684B}" presName="negativeSpace" presStyleCnt="0"/>
      <dgm:spPr/>
    </dgm:pt>
    <dgm:pt modelId="{4982570B-2330-4259-85F9-1646D7E1011A}" type="pres">
      <dgm:prSet presAssocID="{33C9BF0A-B174-46CC-90AD-EEE8482B684B}" presName="childText" presStyleLbl="conFgAcc1" presStyleIdx="2" presStyleCnt="3">
        <dgm:presLayoutVars>
          <dgm:bulletEnabled val="1"/>
        </dgm:presLayoutVars>
      </dgm:prSet>
      <dgm:spPr/>
    </dgm:pt>
  </dgm:ptLst>
  <dgm:cxnLst>
    <dgm:cxn modelId="{CA2D7C5D-BBD3-4138-89F3-9E5C65695739}" type="presOf" srcId="{3E2656EC-DFC8-4296-965D-AD49EC0128E3}" destId="{AC5F962E-F085-42F8-9C18-072E9AE4C2AF}" srcOrd="0" destOrd="0" presId="urn:microsoft.com/office/officeart/2005/8/layout/list1#6"/>
    <dgm:cxn modelId="{7C82995B-C4D8-4FBD-BBBF-F06031D24AB8}" srcId="{8F676AF1-0FA8-4472-8A8D-889097FD79EA}" destId="{33C9BF0A-B174-46CC-90AD-EEE8482B684B}" srcOrd="2" destOrd="0" parTransId="{1F5989BD-9DA7-4066-8A0C-835BE444A041}" sibTransId="{5C12648A-D702-46C4-9C93-AC0AB143C6FB}"/>
    <dgm:cxn modelId="{935BADDE-3DD2-4923-83ED-F2CB6149D64F}" type="presOf" srcId="{8F676AF1-0FA8-4472-8A8D-889097FD79EA}" destId="{281C6509-E8A7-46BB-9DE1-28EA0588789A}" srcOrd="0" destOrd="0" presId="urn:microsoft.com/office/officeart/2005/8/layout/list1#6"/>
    <dgm:cxn modelId="{9B3187A5-AA5C-4030-A4DF-7F38C5A4C719}" srcId="{8F676AF1-0FA8-4472-8A8D-889097FD79EA}" destId="{5EE59823-B2AA-408D-9340-7D22BF963860}" srcOrd="0" destOrd="0" parTransId="{9623B995-5A7A-4313-AAE7-E61042ECB476}" sibTransId="{0830786F-4CDD-4535-AE9C-CBC5185ECD94}"/>
    <dgm:cxn modelId="{53D2FCD4-2F19-4EA1-846D-DF46E5D5C621}" type="presOf" srcId="{33C9BF0A-B174-46CC-90AD-EEE8482B684B}" destId="{BCEFA5DD-EB9F-4B9F-8F9E-18A159F9E0D6}" srcOrd="0" destOrd="0" presId="urn:microsoft.com/office/officeart/2005/8/layout/list1#6"/>
    <dgm:cxn modelId="{B1427C00-C215-4E63-A979-5044E4F6CAF0}" type="presOf" srcId="{3E2656EC-DFC8-4296-965D-AD49EC0128E3}" destId="{C50770E9-88E4-436C-89FB-756A7FF2E5E6}" srcOrd="1" destOrd="0" presId="urn:microsoft.com/office/officeart/2005/8/layout/list1#6"/>
    <dgm:cxn modelId="{9BD59CCB-F926-40F8-B2CA-2D000B483825}" type="presOf" srcId="{33C9BF0A-B174-46CC-90AD-EEE8482B684B}" destId="{096535E2-CFD2-403D-B94E-F4B1F0C19E34}" srcOrd="1" destOrd="0" presId="urn:microsoft.com/office/officeart/2005/8/layout/list1#6"/>
    <dgm:cxn modelId="{7038CA22-9EA4-43D7-95E8-EE33F404188A}" srcId="{8F676AF1-0FA8-4472-8A8D-889097FD79EA}" destId="{3E2656EC-DFC8-4296-965D-AD49EC0128E3}" srcOrd="1" destOrd="0" parTransId="{1FD50534-38CB-47B0-96E6-3A6A2C72F87C}" sibTransId="{72EC752C-E257-4CEA-A823-040C73195C25}"/>
    <dgm:cxn modelId="{CDFC6CEE-18AE-497C-8D23-472273C6C186}" type="presOf" srcId="{5EE59823-B2AA-408D-9340-7D22BF963860}" destId="{3FEB69D5-B70C-40EC-9A42-5BE485E1BE06}" srcOrd="0" destOrd="0" presId="urn:microsoft.com/office/officeart/2005/8/layout/list1#6"/>
    <dgm:cxn modelId="{95DB9BC1-D804-4477-85C6-2CC9FF6F963E}" type="presOf" srcId="{5EE59823-B2AA-408D-9340-7D22BF963860}" destId="{9BE41765-3BED-44AA-8A4D-56118F09720E}" srcOrd="1" destOrd="0" presId="urn:microsoft.com/office/officeart/2005/8/layout/list1#6"/>
    <dgm:cxn modelId="{9153E525-D9D2-4EB9-912B-15E340691AAF}" type="presParOf" srcId="{281C6509-E8A7-46BB-9DE1-28EA0588789A}" destId="{4DF30E51-1D00-4214-B7F6-20F1C459F617}" srcOrd="0" destOrd="0" presId="urn:microsoft.com/office/officeart/2005/8/layout/list1#6"/>
    <dgm:cxn modelId="{EBEBE277-BC4E-443A-A62A-54A2DFCBE2E4}" type="presParOf" srcId="{4DF30E51-1D00-4214-B7F6-20F1C459F617}" destId="{3FEB69D5-B70C-40EC-9A42-5BE485E1BE06}" srcOrd="0" destOrd="0" presId="urn:microsoft.com/office/officeart/2005/8/layout/list1#6"/>
    <dgm:cxn modelId="{A0EDA2CD-834E-4B68-8949-EB3E8DDEF894}" type="presParOf" srcId="{4DF30E51-1D00-4214-B7F6-20F1C459F617}" destId="{9BE41765-3BED-44AA-8A4D-56118F09720E}" srcOrd="1" destOrd="0" presId="urn:microsoft.com/office/officeart/2005/8/layout/list1#6"/>
    <dgm:cxn modelId="{752F83BA-0C31-4B03-B8E3-C282DB989B33}" type="presParOf" srcId="{281C6509-E8A7-46BB-9DE1-28EA0588789A}" destId="{82176D5E-304D-44CA-8BBF-D9FBB075BB9C}" srcOrd="1" destOrd="0" presId="urn:microsoft.com/office/officeart/2005/8/layout/list1#6"/>
    <dgm:cxn modelId="{DB9250A0-1F79-4CC8-A693-3D50E7319E3B}" type="presParOf" srcId="{281C6509-E8A7-46BB-9DE1-28EA0588789A}" destId="{EF200106-9B02-4F87-88A8-93FF13776EA9}" srcOrd="2" destOrd="0" presId="urn:microsoft.com/office/officeart/2005/8/layout/list1#6"/>
    <dgm:cxn modelId="{13D335CC-3B9D-4FC9-9C6D-138B6345FB01}" type="presParOf" srcId="{281C6509-E8A7-46BB-9DE1-28EA0588789A}" destId="{CB69CBB9-0DEC-40F1-B38B-4986DB1B32C2}" srcOrd="3" destOrd="0" presId="urn:microsoft.com/office/officeart/2005/8/layout/list1#6"/>
    <dgm:cxn modelId="{BAEECA54-38F9-4F20-BE66-1E02954CEF28}" type="presParOf" srcId="{281C6509-E8A7-46BB-9DE1-28EA0588789A}" destId="{76E47D88-534F-4E8A-AA56-7C4F68243C80}" srcOrd="4" destOrd="0" presId="urn:microsoft.com/office/officeart/2005/8/layout/list1#6"/>
    <dgm:cxn modelId="{0F5B80C4-AF78-4633-A7B1-B12ABCB9626E}" type="presParOf" srcId="{76E47D88-534F-4E8A-AA56-7C4F68243C80}" destId="{AC5F962E-F085-42F8-9C18-072E9AE4C2AF}" srcOrd="0" destOrd="0" presId="urn:microsoft.com/office/officeart/2005/8/layout/list1#6"/>
    <dgm:cxn modelId="{5EB80A5E-432E-4ADA-A83C-CF9591E5A8C9}" type="presParOf" srcId="{76E47D88-534F-4E8A-AA56-7C4F68243C80}" destId="{C50770E9-88E4-436C-89FB-756A7FF2E5E6}" srcOrd="1" destOrd="0" presId="urn:microsoft.com/office/officeart/2005/8/layout/list1#6"/>
    <dgm:cxn modelId="{48C0227A-F133-479C-A5DE-1178133FAB24}" type="presParOf" srcId="{281C6509-E8A7-46BB-9DE1-28EA0588789A}" destId="{E367F753-D6CB-439D-968C-81CEA471EC38}" srcOrd="5" destOrd="0" presId="urn:microsoft.com/office/officeart/2005/8/layout/list1#6"/>
    <dgm:cxn modelId="{CD4798EE-C46C-44C2-95A7-2B67846A2C74}" type="presParOf" srcId="{281C6509-E8A7-46BB-9DE1-28EA0588789A}" destId="{7577F72F-C7CA-4C80-A4DA-D3BD01B3D9F2}" srcOrd="6" destOrd="0" presId="urn:microsoft.com/office/officeart/2005/8/layout/list1#6"/>
    <dgm:cxn modelId="{31E4720A-A99D-4F4D-B054-558586E07C36}" type="presParOf" srcId="{281C6509-E8A7-46BB-9DE1-28EA0588789A}" destId="{34E6C112-141E-47E0-9DC2-B0EB2307D939}" srcOrd="7" destOrd="0" presId="urn:microsoft.com/office/officeart/2005/8/layout/list1#6"/>
    <dgm:cxn modelId="{7E859004-B555-4636-99EC-F41C95FF03BA}" type="presParOf" srcId="{281C6509-E8A7-46BB-9DE1-28EA0588789A}" destId="{27F4CCD5-ACCB-4625-80C8-7255422B2EE2}" srcOrd="8" destOrd="0" presId="urn:microsoft.com/office/officeart/2005/8/layout/list1#6"/>
    <dgm:cxn modelId="{61EB8B26-3338-422A-AA8E-DB6ADCE311BD}" type="presParOf" srcId="{27F4CCD5-ACCB-4625-80C8-7255422B2EE2}" destId="{BCEFA5DD-EB9F-4B9F-8F9E-18A159F9E0D6}" srcOrd="0" destOrd="0" presId="urn:microsoft.com/office/officeart/2005/8/layout/list1#6"/>
    <dgm:cxn modelId="{ECB10CB6-5956-4552-9834-C31EACB2F678}" type="presParOf" srcId="{27F4CCD5-ACCB-4625-80C8-7255422B2EE2}" destId="{096535E2-CFD2-403D-B94E-F4B1F0C19E34}" srcOrd="1" destOrd="0" presId="urn:microsoft.com/office/officeart/2005/8/layout/list1#6"/>
    <dgm:cxn modelId="{F32AD53E-C218-46DA-BBC4-494C2EE5AF33}" type="presParOf" srcId="{281C6509-E8A7-46BB-9DE1-28EA0588789A}" destId="{F01AB713-540D-4E6D-8BFE-048F4EF4BF04}" srcOrd="9" destOrd="0" presId="urn:microsoft.com/office/officeart/2005/8/layout/list1#6"/>
    <dgm:cxn modelId="{3F48A578-662D-4576-86AF-7447CB1498FC}" type="presParOf" srcId="{281C6509-E8A7-46BB-9DE1-28EA0588789A}" destId="{4982570B-2330-4259-85F9-1646D7E1011A}" srcOrd="10" destOrd="0" presId="urn:microsoft.com/office/officeart/2005/8/layout/list1#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676AF1-0FA8-4472-8A8D-889097FD79EA}" type="doc">
      <dgm:prSet loTypeId="urn:microsoft.com/office/officeart/2005/8/layout/list1#7" loCatId="list" qsTypeId="urn:microsoft.com/office/officeart/2005/8/quickstyle/3d1#2" qsCatId="3D" csTypeId="urn:microsoft.com/office/officeart/2005/8/colors/accent1_2#7" csCatId="accent1" phldr="1"/>
      <dgm:spPr/>
      <dgm:t>
        <a:bodyPr/>
        <a:lstStyle/>
        <a:p>
          <a:endParaRPr lang="zh-CN" altLang="en-US"/>
        </a:p>
      </dgm:t>
    </dgm:pt>
    <dgm:pt modelId="{5EE59823-B2AA-408D-9340-7D22BF963860}">
      <dgm:prSet phldrT="[文本]" custT="1"/>
      <dgm:spPr/>
      <dgm:t>
        <a:bodyPr/>
        <a:lstStyle/>
        <a:p>
          <a:pPr marL="0" lvl="0" indent="0" algn="l" defTabSz="1066800">
            <a:lnSpc>
              <a:spcPct val="90000"/>
            </a:lnSpc>
            <a:spcBef>
              <a:spcPct val="0"/>
            </a:spcBef>
            <a:spcAft>
              <a:spcPct val="35000"/>
            </a:spcAft>
            <a:buNone/>
          </a:pPr>
          <a:r>
            <a:rPr lang="zh-CN" altLang="en-US" sz="2400" b="1" kern="1200" dirty="0" smtClean="0">
              <a:latin typeface="Times New Roman" panose="02020603050405020304" pitchFamily="18" charset="0"/>
              <a:ea typeface="黑体" panose="02010600030101010101" pitchFamily="49" charset="-122"/>
              <a:cs typeface="Times New Roman" panose="02020603050405020304" pitchFamily="18" charset="0"/>
            </a:rPr>
            <a:t>极限编程（</a:t>
          </a:r>
          <a:r>
            <a:rPr lang="en-US" altLang="en-US" sz="2400" b="1" kern="1200" dirty="0" smtClean="0">
              <a:latin typeface="Times New Roman" panose="02020603050405020304" pitchFamily="18" charset="0"/>
              <a:ea typeface="黑体" panose="02010600030101010101" pitchFamily="49" charset="-122"/>
              <a:cs typeface="Times New Roman" panose="02020603050405020304" pitchFamily="18" charset="0"/>
            </a:rPr>
            <a:t>XP</a:t>
          </a:r>
          <a:r>
            <a:rPr lang="zh-CN" altLang="en-US" sz="2400" b="1" kern="1200" dirty="0" smtClean="0">
              <a:latin typeface="Times New Roman" panose="02020603050405020304" pitchFamily="18" charset="0"/>
              <a:ea typeface="黑体" panose="02010600030101010101" pitchFamily="49" charset="-122"/>
              <a:cs typeface="Times New Roman" panose="02020603050405020304" pitchFamily="18" charset="0"/>
            </a:rPr>
            <a:t>）</a:t>
          </a:r>
          <a:endParaRPr lang="zh-CN" altLang="en-US" sz="2400" b="1" kern="1200" dirty="0">
            <a:latin typeface="Times New Roman" panose="02020603050405020304" pitchFamily="18" charset="0"/>
            <a:ea typeface="黑体" panose="02010600030101010101" pitchFamily="49" charset="-122"/>
            <a:cs typeface="Times New Roman" panose="02020603050405020304" pitchFamily="18" charset="0"/>
          </a:endParaRPr>
        </a:p>
      </dgm:t>
    </dgm:pt>
    <dgm:pt modelId="{9623B995-5A7A-4313-AAE7-E61042ECB476}" cxnId="{9B3187A5-AA5C-4030-A4DF-7F38C5A4C719}" type="parTrans">
      <dgm:prSet/>
      <dgm:spPr/>
      <dgm:t>
        <a:bodyPr/>
        <a:lstStyle/>
        <a:p>
          <a:endParaRPr lang="zh-CN" altLang="en-US" sz="2000">
            <a:latin typeface="黑体" panose="02010600030101010101" pitchFamily="49" charset="-122"/>
            <a:ea typeface="黑体" panose="02010600030101010101" pitchFamily="49" charset="-122"/>
          </a:endParaRPr>
        </a:p>
      </dgm:t>
    </dgm:pt>
    <dgm:pt modelId="{0830786F-4CDD-4535-AE9C-CBC5185ECD94}" cxnId="{9B3187A5-AA5C-4030-A4DF-7F38C5A4C719}" type="sibTrans">
      <dgm:prSet/>
      <dgm:spPr/>
      <dgm:t>
        <a:bodyPr/>
        <a:lstStyle/>
        <a:p>
          <a:endParaRPr lang="zh-CN" altLang="en-US" sz="2000">
            <a:latin typeface="黑体" panose="02010600030101010101" pitchFamily="49" charset="-122"/>
            <a:ea typeface="黑体" panose="02010600030101010101" pitchFamily="49" charset="-122"/>
          </a:endParaRPr>
        </a:p>
      </dgm:t>
    </dgm:pt>
    <dgm:pt modelId="{3E2656EC-DFC8-4296-965D-AD49EC0128E3}">
      <dgm:prSet custT="1"/>
      <dgm:spPr/>
      <dgm:t>
        <a:bodyPr/>
        <a:lstStyle/>
        <a:p>
          <a:pPr marL="0" lvl="0" indent="0" algn="l" defTabSz="1066800">
            <a:lnSpc>
              <a:spcPct val="90000"/>
            </a:lnSpc>
            <a:spcBef>
              <a:spcPct val="0"/>
            </a:spcBef>
            <a:spcAft>
              <a:spcPct val="35000"/>
            </a:spcAft>
            <a:buNone/>
          </a:pPr>
          <a:r>
            <a:rPr lang="en-US" altLang="zh-CN" sz="2400" b="1" kern="1200" smtClean="0">
              <a:latin typeface="Times New Roman" panose="02020603050405020304" pitchFamily="18" charset="0"/>
              <a:ea typeface="黑体" panose="02010600030101010101" pitchFamily="49" charset="-122"/>
              <a:cs typeface="Times New Roman" panose="02020603050405020304" pitchFamily="18" charset="0"/>
            </a:rPr>
            <a:t>Scrum</a:t>
          </a:r>
          <a:endParaRPr lang="en-US" altLang="zh-CN" sz="2400" b="1" kern="1200" dirty="0">
            <a:latin typeface="Times New Roman" panose="02020603050405020304" pitchFamily="18" charset="0"/>
            <a:ea typeface="黑体" panose="02010600030101010101" pitchFamily="49" charset="-122"/>
            <a:cs typeface="Times New Roman" panose="02020603050405020304" pitchFamily="18" charset="0"/>
          </a:endParaRPr>
        </a:p>
      </dgm:t>
    </dgm:pt>
    <dgm:pt modelId="{1FD50534-38CB-47B0-96E6-3A6A2C72F87C}" cxnId="{7038CA22-9EA4-43D7-95E8-EE33F404188A}" type="parTrans">
      <dgm:prSet/>
      <dgm:spPr/>
      <dgm:t>
        <a:bodyPr/>
        <a:lstStyle/>
        <a:p>
          <a:endParaRPr lang="zh-CN" altLang="en-US" sz="2000">
            <a:latin typeface="黑体" panose="02010600030101010101" pitchFamily="49" charset="-122"/>
            <a:ea typeface="黑体" panose="02010600030101010101" pitchFamily="49" charset="-122"/>
          </a:endParaRPr>
        </a:p>
      </dgm:t>
    </dgm:pt>
    <dgm:pt modelId="{72EC752C-E257-4CEA-A823-040C73195C25}" cxnId="{7038CA22-9EA4-43D7-95E8-EE33F404188A}" type="sibTrans">
      <dgm:prSet/>
      <dgm:spPr/>
      <dgm:t>
        <a:bodyPr/>
        <a:lstStyle/>
        <a:p>
          <a:endParaRPr lang="zh-CN" altLang="en-US" sz="2000">
            <a:latin typeface="黑体" panose="02010600030101010101" pitchFamily="49" charset="-122"/>
            <a:ea typeface="黑体" panose="02010600030101010101" pitchFamily="49" charset="-122"/>
          </a:endParaRPr>
        </a:p>
      </dgm:t>
    </dgm:pt>
    <dgm:pt modelId="{33C9BF0A-B174-46CC-90AD-EEE8482B684B}">
      <dgm:prSet custT="1"/>
      <dgm:spPr/>
      <dgm:t>
        <a:bodyPr/>
        <a:lstStyle/>
        <a:p>
          <a:pPr marL="0" lvl="0" indent="0" algn="l" defTabSz="1066800">
            <a:lnSpc>
              <a:spcPct val="90000"/>
            </a:lnSpc>
            <a:spcBef>
              <a:spcPct val="0"/>
            </a:spcBef>
            <a:spcAft>
              <a:spcPct val="35000"/>
            </a:spcAft>
            <a:buNone/>
          </a:pPr>
          <a:r>
            <a:rPr lang="zh-CN" altLang="zh-CN" sz="2400" b="1" kern="1200" smtClean="0">
              <a:latin typeface="Times New Roman" panose="02020603050405020304" pitchFamily="18" charset="0"/>
              <a:ea typeface="黑体" panose="02010600030101010101" pitchFamily="49" charset="-122"/>
              <a:cs typeface="Times New Roman" panose="02020603050405020304" pitchFamily="18" charset="0"/>
            </a:rPr>
            <a:t>精益开发（</a:t>
          </a:r>
          <a:r>
            <a:rPr lang="en-US" altLang="zh-CN" sz="2400" b="1" kern="1200" smtClean="0">
              <a:latin typeface="Times New Roman" panose="02020603050405020304" pitchFamily="18" charset="0"/>
              <a:ea typeface="黑体" panose="02010600030101010101" pitchFamily="49" charset="-122"/>
              <a:cs typeface="Times New Roman" panose="02020603050405020304" pitchFamily="18" charset="0"/>
            </a:rPr>
            <a:t>lean</a:t>
          </a:r>
          <a:r>
            <a:rPr lang="zh-CN" altLang="zh-CN" sz="2400" b="1" kern="1200" smtClean="0">
              <a:latin typeface="Times New Roman" panose="02020603050405020304" pitchFamily="18" charset="0"/>
              <a:ea typeface="黑体" panose="02010600030101010101" pitchFamily="49" charset="-122"/>
              <a:cs typeface="Times New Roman" panose="02020603050405020304" pitchFamily="18" charset="0"/>
            </a:rPr>
            <a:t>）</a:t>
          </a:r>
          <a:endParaRPr lang="zh-CN" altLang="zh-CN" sz="2400" b="1" kern="1200" dirty="0">
            <a:latin typeface="Times New Roman" panose="02020603050405020304" pitchFamily="18" charset="0"/>
            <a:ea typeface="黑体" panose="02010600030101010101" pitchFamily="49" charset="-122"/>
            <a:cs typeface="Times New Roman" panose="02020603050405020304" pitchFamily="18" charset="0"/>
          </a:endParaRPr>
        </a:p>
      </dgm:t>
    </dgm:pt>
    <dgm:pt modelId="{1F5989BD-9DA7-4066-8A0C-835BE444A041}" cxnId="{7C82995B-C4D8-4FBD-BBBF-F06031D24AB8}" type="parTrans">
      <dgm:prSet/>
      <dgm:spPr/>
      <dgm:t>
        <a:bodyPr/>
        <a:lstStyle/>
        <a:p>
          <a:endParaRPr lang="zh-CN" altLang="en-US" sz="2000">
            <a:latin typeface="黑体" panose="02010600030101010101" pitchFamily="49" charset="-122"/>
            <a:ea typeface="黑体" panose="02010600030101010101" pitchFamily="49" charset="-122"/>
          </a:endParaRPr>
        </a:p>
      </dgm:t>
    </dgm:pt>
    <dgm:pt modelId="{5C12648A-D702-46C4-9C93-AC0AB143C6FB}" cxnId="{7C82995B-C4D8-4FBD-BBBF-F06031D24AB8}" type="sibTrans">
      <dgm:prSet/>
      <dgm:spPr/>
      <dgm:t>
        <a:bodyPr/>
        <a:lstStyle/>
        <a:p>
          <a:endParaRPr lang="zh-CN" altLang="en-US" sz="2000">
            <a:latin typeface="黑体" panose="02010600030101010101" pitchFamily="49" charset="-122"/>
            <a:ea typeface="黑体" panose="02010600030101010101" pitchFamily="49" charset="-122"/>
          </a:endParaRPr>
        </a:p>
      </dgm:t>
    </dgm:pt>
    <dgm:pt modelId="{85086B97-160F-4CF1-B6CC-B2B6C871451D}">
      <dgm:prSet custT="1"/>
      <dgm:spPr/>
      <dgm:t>
        <a:bodyPr/>
        <a:lstStyle/>
        <a:p>
          <a:pPr marL="0" lvl="0" indent="0" algn="l" defTabSz="1066800">
            <a:lnSpc>
              <a:spcPct val="90000"/>
            </a:lnSpc>
            <a:spcBef>
              <a:spcPct val="0"/>
            </a:spcBef>
            <a:spcAft>
              <a:spcPct val="35000"/>
            </a:spcAft>
            <a:buNone/>
          </a:pPr>
          <a:r>
            <a:rPr lang="en-US" altLang="zh-CN" sz="2400" b="1" kern="1200" smtClean="0">
              <a:latin typeface="Times New Roman" panose="02020603050405020304" pitchFamily="18" charset="0"/>
              <a:ea typeface="黑体" panose="02010600030101010101" pitchFamily="49" charset="-122"/>
              <a:cs typeface="Times New Roman" panose="02020603050405020304" pitchFamily="18" charset="0"/>
            </a:rPr>
            <a:t>OpenUP</a:t>
          </a:r>
          <a:endParaRPr lang="en-US" altLang="zh-CN" sz="2400" b="1" kern="1200" dirty="0">
            <a:latin typeface="Times New Roman" panose="02020603050405020304" pitchFamily="18" charset="0"/>
            <a:ea typeface="黑体" panose="02010600030101010101" pitchFamily="49" charset="-122"/>
            <a:cs typeface="Times New Roman" panose="02020603050405020304" pitchFamily="18" charset="0"/>
          </a:endParaRPr>
        </a:p>
      </dgm:t>
    </dgm:pt>
    <dgm:pt modelId="{D217E10D-CA48-4A3F-85B0-ACA5E8C3E160}" cxnId="{D8ADAA50-C70D-496F-9784-806CF786D5FF}" type="parTrans">
      <dgm:prSet/>
      <dgm:spPr/>
      <dgm:t>
        <a:bodyPr/>
        <a:lstStyle/>
        <a:p>
          <a:endParaRPr lang="zh-CN" altLang="en-US" sz="2000">
            <a:latin typeface="黑体" panose="02010600030101010101" pitchFamily="49" charset="-122"/>
            <a:ea typeface="黑体" panose="02010600030101010101" pitchFamily="49" charset="-122"/>
          </a:endParaRPr>
        </a:p>
      </dgm:t>
    </dgm:pt>
    <dgm:pt modelId="{4DA3EE6C-A9FC-4772-97C8-8D23028192F3}" cxnId="{D8ADAA50-C70D-496F-9784-806CF786D5FF}" type="sibTrans">
      <dgm:prSet/>
      <dgm:spPr/>
      <dgm:t>
        <a:bodyPr/>
        <a:lstStyle/>
        <a:p>
          <a:endParaRPr lang="zh-CN" altLang="en-US" sz="2000">
            <a:latin typeface="黑体" panose="02010600030101010101" pitchFamily="49" charset="-122"/>
            <a:ea typeface="黑体" panose="02010600030101010101" pitchFamily="49" charset="-122"/>
          </a:endParaRPr>
        </a:p>
      </dgm:t>
    </dgm:pt>
    <dgm:pt modelId="{281C6509-E8A7-46BB-9DE1-28EA0588789A}" type="pres">
      <dgm:prSet presAssocID="{8F676AF1-0FA8-4472-8A8D-889097FD79EA}" presName="linear" presStyleCnt="0">
        <dgm:presLayoutVars>
          <dgm:dir/>
          <dgm:animLvl val="lvl"/>
          <dgm:resizeHandles val="exact"/>
        </dgm:presLayoutVars>
      </dgm:prSet>
      <dgm:spPr/>
      <dgm:t>
        <a:bodyPr/>
        <a:lstStyle/>
        <a:p>
          <a:endParaRPr lang="zh-CN" altLang="en-US"/>
        </a:p>
      </dgm:t>
    </dgm:pt>
    <dgm:pt modelId="{4DF30E51-1D00-4214-B7F6-20F1C459F617}" type="pres">
      <dgm:prSet presAssocID="{5EE59823-B2AA-408D-9340-7D22BF963860}" presName="parentLin" presStyleCnt="0"/>
      <dgm:spPr/>
      <dgm:t>
        <a:bodyPr/>
        <a:lstStyle/>
        <a:p>
          <a:endParaRPr lang="zh-CN" altLang="en-US"/>
        </a:p>
      </dgm:t>
    </dgm:pt>
    <dgm:pt modelId="{3FEB69D5-B70C-40EC-9A42-5BE485E1BE06}" type="pres">
      <dgm:prSet presAssocID="{5EE59823-B2AA-408D-9340-7D22BF963860}" presName="parentLeftMargin" presStyleLbl="node1" presStyleIdx="0" presStyleCnt="4"/>
      <dgm:spPr/>
      <dgm:t>
        <a:bodyPr/>
        <a:lstStyle/>
        <a:p>
          <a:endParaRPr lang="zh-CN" altLang="en-US"/>
        </a:p>
      </dgm:t>
    </dgm:pt>
    <dgm:pt modelId="{9BE41765-3BED-44AA-8A4D-56118F09720E}" type="pres">
      <dgm:prSet presAssocID="{5EE59823-B2AA-408D-9340-7D22BF963860}" presName="parentText" presStyleLbl="node1" presStyleIdx="0" presStyleCnt="4">
        <dgm:presLayoutVars>
          <dgm:chMax val="0"/>
          <dgm:bulletEnabled val="1"/>
        </dgm:presLayoutVars>
      </dgm:prSet>
      <dgm:spPr/>
      <dgm:t>
        <a:bodyPr/>
        <a:lstStyle/>
        <a:p>
          <a:endParaRPr lang="zh-CN" altLang="en-US"/>
        </a:p>
      </dgm:t>
    </dgm:pt>
    <dgm:pt modelId="{82176D5E-304D-44CA-8BBF-D9FBB075BB9C}" type="pres">
      <dgm:prSet presAssocID="{5EE59823-B2AA-408D-9340-7D22BF963860}" presName="negativeSpace" presStyleCnt="0"/>
      <dgm:spPr/>
      <dgm:t>
        <a:bodyPr/>
        <a:lstStyle/>
        <a:p>
          <a:endParaRPr lang="zh-CN" altLang="en-US"/>
        </a:p>
      </dgm:t>
    </dgm:pt>
    <dgm:pt modelId="{EF200106-9B02-4F87-88A8-93FF13776EA9}" type="pres">
      <dgm:prSet presAssocID="{5EE59823-B2AA-408D-9340-7D22BF963860}" presName="childText" presStyleLbl="conFgAcc1" presStyleIdx="0" presStyleCnt="4">
        <dgm:presLayoutVars>
          <dgm:bulletEnabled val="1"/>
        </dgm:presLayoutVars>
      </dgm:prSet>
      <dgm:spPr/>
      <dgm:t>
        <a:bodyPr/>
        <a:lstStyle/>
        <a:p>
          <a:endParaRPr lang="zh-CN" altLang="en-US"/>
        </a:p>
      </dgm:t>
    </dgm:pt>
    <dgm:pt modelId="{CB69CBB9-0DEC-40F1-B38B-4986DB1B32C2}" type="pres">
      <dgm:prSet presAssocID="{0830786F-4CDD-4535-AE9C-CBC5185ECD94}" presName="spaceBetweenRectangles" presStyleCnt="0"/>
      <dgm:spPr/>
      <dgm:t>
        <a:bodyPr/>
        <a:lstStyle/>
        <a:p>
          <a:endParaRPr lang="zh-CN" altLang="en-US"/>
        </a:p>
      </dgm:t>
    </dgm:pt>
    <dgm:pt modelId="{76E47D88-534F-4E8A-AA56-7C4F68243C80}" type="pres">
      <dgm:prSet presAssocID="{3E2656EC-DFC8-4296-965D-AD49EC0128E3}" presName="parentLin" presStyleCnt="0"/>
      <dgm:spPr/>
      <dgm:t>
        <a:bodyPr/>
        <a:lstStyle/>
        <a:p>
          <a:endParaRPr lang="zh-CN" altLang="en-US"/>
        </a:p>
      </dgm:t>
    </dgm:pt>
    <dgm:pt modelId="{AC5F962E-F085-42F8-9C18-072E9AE4C2AF}" type="pres">
      <dgm:prSet presAssocID="{3E2656EC-DFC8-4296-965D-AD49EC0128E3}" presName="parentLeftMargin" presStyleLbl="node1" presStyleIdx="0" presStyleCnt="4"/>
      <dgm:spPr/>
      <dgm:t>
        <a:bodyPr/>
        <a:lstStyle/>
        <a:p>
          <a:endParaRPr lang="zh-CN" altLang="en-US"/>
        </a:p>
      </dgm:t>
    </dgm:pt>
    <dgm:pt modelId="{C50770E9-88E4-436C-89FB-756A7FF2E5E6}" type="pres">
      <dgm:prSet presAssocID="{3E2656EC-DFC8-4296-965D-AD49EC0128E3}" presName="parentText" presStyleLbl="node1" presStyleIdx="1" presStyleCnt="4">
        <dgm:presLayoutVars>
          <dgm:chMax val="0"/>
          <dgm:bulletEnabled val="1"/>
        </dgm:presLayoutVars>
      </dgm:prSet>
      <dgm:spPr/>
      <dgm:t>
        <a:bodyPr/>
        <a:lstStyle/>
        <a:p>
          <a:endParaRPr lang="zh-CN" altLang="en-US"/>
        </a:p>
      </dgm:t>
    </dgm:pt>
    <dgm:pt modelId="{E367F753-D6CB-439D-968C-81CEA471EC38}" type="pres">
      <dgm:prSet presAssocID="{3E2656EC-DFC8-4296-965D-AD49EC0128E3}" presName="negativeSpace" presStyleCnt="0"/>
      <dgm:spPr/>
      <dgm:t>
        <a:bodyPr/>
        <a:lstStyle/>
        <a:p>
          <a:endParaRPr lang="zh-CN" altLang="en-US"/>
        </a:p>
      </dgm:t>
    </dgm:pt>
    <dgm:pt modelId="{7577F72F-C7CA-4C80-A4DA-D3BD01B3D9F2}" type="pres">
      <dgm:prSet presAssocID="{3E2656EC-DFC8-4296-965D-AD49EC0128E3}" presName="childText" presStyleLbl="conFgAcc1" presStyleIdx="1" presStyleCnt="4">
        <dgm:presLayoutVars>
          <dgm:bulletEnabled val="1"/>
        </dgm:presLayoutVars>
      </dgm:prSet>
      <dgm:spPr/>
      <dgm:t>
        <a:bodyPr/>
        <a:lstStyle/>
        <a:p>
          <a:endParaRPr lang="zh-CN" altLang="en-US"/>
        </a:p>
      </dgm:t>
    </dgm:pt>
    <dgm:pt modelId="{34E6C112-141E-47E0-9DC2-B0EB2307D939}" type="pres">
      <dgm:prSet presAssocID="{72EC752C-E257-4CEA-A823-040C73195C25}" presName="spaceBetweenRectangles" presStyleCnt="0"/>
      <dgm:spPr/>
      <dgm:t>
        <a:bodyPr/>
        <a:lstStyle/>
        <a:p>
          <a:endParaRPr lang="zh-CN" altLang="en-US"/>
        </a:p>
      </dgm:t>
    </dgm:pt>
    <dgm:pt modelId="{27F4CCD5-ACCB-4625-80C8-7255422B2EE2}" type="pres">
      <dgm:prSet presAssocID="{33C9BF0A-B174-46CC-90AD-EEE8482B684B}" presName="parentLin" presStyleCnt="0"/>
      <dgm:spPr/>
      <dgm:t>
        <a:bodyPr/>
        <a:lstStyle/>
        <a:p>
          <a:endParaRPr lang="zh-CN" altLang="en-US"/>
        </a:p>
      </dgm:t>
    </dgm:pt>
    <dgm:pt modelId="{BCEFA5DD-EB9F-4B9F-8F9E-18A159F9E0D6}" type="pres">
      <dgm:prSet presAssocID="{33C9BF0A-B174-46CC-90AD-EEE8482B684B}" presName="parentLeftMargin" presStyleLbl="node1" presStyleIdx="1" presStyleCnt="4"/>
      <dgm:spPr/>
      <dgm:t>
        <a:bodyPr/>
        <a:lstStyle/>
        <a:p>
          <a:endParaRPr lang="zh-CN" altLang="en-US"/>
        </a:p>
      </dgm:t>
    </dgm:pt>
    <dgm:pt modelId="{096535E2-CFD2-403D-B94E-F4B1F0C19E34}" type="pres">
      <dgm:prSet presAssocID="{33C9BF0A-B174-46CC-90AD-EEE8482B684B}" presName="parentText" presStyleLbl="node1" presStyleIdx="2" presStyleCnt="4">
        <dgm:presLayoutVars>
          <dgm:chMax val="0"/>
          <dgm:bulletEnabled val="1"/>
        </dgm:presLayoutVars>
      </dgm:prSet>
      <dgm:spPr/>
      <dgm:t>
        <a:bodyPr/>
        <a:lstStyle/>
        <a:p>
          <a:endParaRPr lang="zh-CN" altLang="en-US"/>
        </a:p>
      </dgm:t>
    </dgm:pt>
    <dgm:pt modelId="{F01AB713-540D-4E6D-8BFE-048F4EF4BF04}" type="pres">
      <dgm:prSet presAssocID="{33C9BF0A-B174-46CC-90AD-EEE8482B684B}" presName="negativeSpace" presStyleCnt="0"/>
      <dgm:spPr/>
      <dgm:t>
        <a:bodyPr/>
        <a:lstStyle/>
        <a:p>
          <a:endParaRPr lang="zh-CN" altLang="en-US"/>
        </a:p>
      </dgm:t>
    </dgm:pt>
    <dgm:pt modelId="{4982570B-2330-4259-85F9-1646D7E1011A}" type="pres">
      <dgm:prSet presAssocID="{33C9BF0A-B174-46CC-90AD-EEE8482B684B}" presName="childText" presStyleLbl="conFgAcc1" presStyleIdx="2" presStyleCnt="4">
        <dgm:presLayoutVars>
          <dgm:bulletEnabled val="1"/>
        </dgm:presLayoutVars>
      </dgm:prSet>
      <dgm:spPr/>
      <dgm:t>
        <a:bodyPr/>
        <a:lstStyle/>
        <a:p>
          <a:endParaRPr lang="zh-CN" altLang="en-US"/>
        </a:p>
      </dgm:t>
    </dgm:pt>
    <dgm:pt modelId="{B194D07A-8973-414C-B477-9079E76A372C}" type="pres">
      <dgm:prSet presAssocID="{5C12648A-D702-46C4-9C93-AC0AB143C6FB}" presName="spaceBetweenRectangles" presStyleCnt="0"/>
      <dgm:spPr/>
      <dgm:t>
        <a:bodyPr/>
        <a:lstStyle/>
        <a:p>
          <a:endParaRPr lang="zh-CN" altLang="en-US"/>
        </a:p>
      </dgm:t>
    </dgm:pt>
    <dgm:pt modelId="{87191044-DA40-4A22-8398-E28CD9DDB759}" type="pres">
      <dgm:prSet presAssocID="{85086B97-160F-4CF1-B6CC-B2B6C871451D}" presName="parentLin" presStyleCnt="0"/>
      <dgm:spPr/>
      <dgm:t>
        <a:bodyPr/>
        <a:lstStyle/>
        <a:p>
          <a:endParaRPr lang="zh-CN" altLang="en-US"/>
        </a:p>
      </dgm:t>
    </dgm:pt>
    <dgm:pt modelId="{00636CDF-8770-4B4F-B38B-D1F9484299A9}" type="pres">
      <dgm:prSet presAssocID="{85086B97-160F-4CF1-B6CC-B2B6C871451D}" presName="parentLeftMargin" presStyleLbl="node1" presStyleIdx="2" presStyleCnt="4"/>
      <dgm:spPr/>
      <dgm:t>
        <a:bodyPr/>
        <a:lstStyle/>
        <a:p>
          <a:endParaRPr lang="zh-CN" altLang="en-US"/>
        </a:p>
      </dgm:t>
    </dgm:pt>
    <dgm:pt modelId="{50FD630A-56B4-4FAE-B665-A16262C7C100}" type="pres">
      <dgm:prSet presAssocID="{85086B97-160F-4CF1-B6CC-B2B6C871451D}" presName="parentText" presStyleLbl="node1" presStyleIdx="3" presStyleCnt="4">
        <dgm:presLayoutVars>
          <dgm:chMax val="0"/>
          <dgm:bulletEnabled val="1"/>
        </dgm:presLayoutVars>
      </dgm:prSet>
      <dgm:spPr/>
      <dgm:t>
        <a:bodyPr/>
        <a:lstStyle/>
        <a:p>
          <a:endParaRPr lang="zh-CN" altLang="en-US"/>
        </a:p>
      </dgm:t>
    </dgm:pt>
    <dgm:pt modelId="{EA7509D9-06F4-43C7-B9C8-ADD9F864616C}" type="pres">
      <dgm:prSet presAssocID="{85086B97-160F-4CF1-B6CC-B2B6C871451D}" presName="negativeSpace" presStyleCnt="0"/>
      <dgm:spPr/>
      <dgm:t>
        <a:bodyPr/>
        <a:lstStyle/>
        <a:p>
          <a:endParaRPr lang="zh-CN" altLang="en-US"/>
        </a:p>
      </dgm:t>
    </dgm:pt>
    <dgm:pt modelId="{B0D2FDD7-C4D1-4BF0-99E7-E4CFDE478BD4}" type="pres">
      <dgm:prSet presAssocID="{85086B97-160F-4CF1-B6CC-B2B6C871451D}" presName="childText" presStyleLbl="conFgAcc1" presStyleIdx="3" presStyleCnt="4">
        <dgm:presLayoutVars>
          <dgm:bulletEnabled val="1"/>
        </dgm:presLayoutVars>
      </dgm:prSet>
      <dgm:spPr/>
      <dgm:t>
        <a:bodyPr/>
        <a:lstStyle/>
        <a:p>
          <a:endParaRPr lang="zh-CN" altLang="en-US"/>
        </a:p>
      </dgm:t>
    </dgm:pt>
  </dgm:ptLst>
  <dgm:cxnLst>
    <dgm:cxn modelId="{CA2D7C5D-BBD3-4138-89F3-9E5C65695739}" type="presOf" srcId="{3E2656EC-DFC8-4296-965D-AD49EC0128E3}" destId="{AC5F962E-F085-42F8-9C18-072E9AE4C2AF}" srcOrd="0" destOrd="0" presId="urn:microsoft.com/office/officeart/2005/8/layout/list1#7"/>
    <dgm:cxn modelId="{7C82995B-C4D8-4FBD-BBBF-F06031D24AB8}" srcId="{8F676AF1-0FA8-4472-8A8D-889097FD79EA}" destId="{33C9BF0A-B174-46CC-90AD-EEE8482B684B}" srcOrd="2" destOrd="0" parTransId="{1F5989BD-9DA7-4066-8A0C-835BE444A041}" sibTransId="{5C12648A-D702-46C4-9C93-AC0AB143C6FB}"/>
    <dgm:cxn modelId="{BDFBEAFE-DE5A-4766-8BC1-5FFAB1A668B4}" type="presOf" srcId="{85086B97-160F-4CF1-B6CC-B2B6C871451D}" destId="{00636CDF-8770-4B4F-B38B-D1F9484299A9}" srcOrd="0" destOrd="0" presId="urn:microsoft.com/office/officeart/2005/8/layout/list1#7"/>
    <dgm:cxn modelId="{935BADDE-3DD2-4923-83ED-F2CB6149D64F}" type="presOf" srcId="{8F676AF1-0FA8-4472-8A8D-889097FD79EA}" destId="{281C6509-E8A7-46BB-9DE1-28EA0588789A}" srcOrd="0" destOrd="0" presId="urn:microsoft.com/office/officeart/2005/8/layout/list1#7"/>
    <dgm:cxn modelId="{ED33F4AB-6007-4565-92A2-811C5E5BF826}" type="presOf" srcId="{85086B97-160F-4CF1-B6CC-B2B6C871451D}" destId="{50FD630A-56B4-4FAE-B665-A16262C7C100}" srcOrd="1" destOrd="0" presId="urn:microsoft.com/office/officeart/2005/8/layout/list1#7"/>
    <dgm:cxn modelId="{9B3187A5-AA5C-4030-A4DF-7F38C5A4C719}" srcId="{8F676AF1-0FA8-4472-8A8D-889097FD79EA}" destId="{5EE59823-B2AA-408D-9340-7D22BF963860}" srcOrd="0" destOrd="0" parTransId="{9623B995-5A7A-4313-AAE7-E61042ECB476}" sibTransId="{0830786F-4CDD-4535-AE9C-CBC5185ECD94}"/>
    <dgm:cxn modelId="{53D2FCD4-2F19-4EA1-846D-DF46E5D5C621}" type="presOf" srcId="{33C9BF0A-B174-46CC-90AD-EEE8482B684B}" destId="{BCEFA5DD-EB9F-4B9F-8F9E-18A159F9E0D6}" srcOrd="0" destOrd="0" presId="urn:microsoft.com/office/officeart/2005/8/layout/list1#7"/>
    <dgm:cxn modelId="{B1427C00-C215-4E63-A979-5044E4F6CAF0}" type="presOf" srcId="{3E2656EC-DFC8-4296-965D-AD49EC0128E3}" destId="{C50770E9-88E4-436C-89FB-756A7FF2E5E6}" srcOrd="1" destOrd="0" presId="urn:microsoft.com/office/officeart/2005/8/layout/list1#7"/>
    <dgm:cxn modelId="{9BD59CCB-F926-40F8-B2CA-2D000B483825}" type="presOf" srcId="{33C9BF0A-B174-46CC-90AD-EEE8482B684B}" destId="{096535E2-CFD2-403D-B94E-F4B1F0C19E34}" srcOrd="1" destOrd="0" presId="urn:microsoft.com/office/officeart/2005/8/layout/list1#7"/>
    <dgm:cxn modelId="{7038CA22-9EA4-43D7-95E8-EE33F404188A}" srcId="{8F676AF1-0FA8-4472-8A8D-889097FD79EA}" destId="{3E2656EC-DFC8-4296-965D-AD49EC0128E3}" srcOrd="1" destOrd="0" parTransId="{1FD50534-38CB-47B0-96E6-3A6A2C72F87C}" sibTransId="{72EC752C-E257-4CEA-A823-040C73195C25}"/>
    <dgm:cxn modelId="{CDFC6CEE-18AE-497C-8D23-472273C6C186}" type="presOf" srcId="{5EE59823-B2AA-408D-9340-7D22BF963860}" destId="{3FEB69D5-B70C-40EC-9A42-5BE485E1BE06}" srcOrd="0" destOrd="0" presId="urn:microsoft.com/office/officeart/2005/8/layout/list1#7"/>
    <dgm:cxn modelId="{D8ADAA50-C70D-496F-9784-806CF786D5FF}" srcId="{8F676AF1-0FA8-4472-8A8D-889097FD79EA}" destId="{85086B97-160F-4CF1-B6CC-B2B6C871451D}" srcOrd="3" destOrd="0" parTransId="{D217E10D-CA48-4A3F-85B0-ACA5E8C3E160}" sibTransId="{4DA3EE6C-A9FC-4772-97C8-8D23028192F3}"/>
    <dgm:cxn modelId="{95DB9BC1-D804-4477-85C6-2CC9FF6F963E}" type="presOf" srcId="{5EE59823-B2AA-408D-9340-7D22BF963860}" destId="{9BE41765-3BED-44AA-8A4D-56118F09720E}" srcOrd="1" destOrd="0" presId="urn:microsoft.com/office/officeart/2005/8/layout/list1#7"/>
    <dgm:cxn modelId="{9153E525-D9D2-4EB9-912B-15E340691AAF}" type="presParOf" srcId="{281C6509-E8A7-46BB-9DE1-28EA0588789A}" destId="{4DF30E51-1D00-4214-B7F6-20F1C459F617}" srcOrd="0" destOrd="0" presId="urn:microsoft.com/office/officeart/2005/8/layout/list1#7"/>
    <dgm:cxn modelId="{EBEBE277-BC4E-443A-A62A-54A2DFCBE2E4}" type="presParOf" srcId="{4DF30E51-1D00-4214-B7F6-20F1C459F617}" destId="{3FEB69D5-B70C-40EC-9A42-5BE485E1BE06}" srcOrd="0" destOrd="0" presId="urn:microsoft.com/office/officeart/2005/8/layout/list1#7"/>
    <dgm:cxn modelId="{A0EDA2CD-834E-4B68-8949-EB3E8DDEF894}" type="presParOf" srcId="{4DF30E51-1D00-4214-B7F6-20F1C459F617}" destId="{9BE41765-3BED-44AA-8A4D-56118F09720E}" srcOrd="1" destOrd="0" presId="urn:microsoft.com/office/officeart/2005/8/layout/list1#7"/>
    <dgm:cxn modelId="{752F83BA-0C31-4B03-B8E3-C282DB989B33}" type="presParOf" srcId="{281C6509-E8A7-46BB-9DE1-28EA0588789A}" destId="{82176D5E-304D-44CA-8BBF-D9FBB075BB9C}" srcOrd="1" destOrd="0" presId="urn:microsoft.com/office/officeart/2005/8/layout/list1#7"/>
    <dgm:cxn modelId="{DB9250A0-1F79-4CC8-A693-3D50E7319E3B}" type="presParOf" srcId="{281C6509-E8A7-46BB-9DE1-28EA0588789A}" destId="{EF200106-9B02-4F87-88A8-93FF13776EA9}" srcOrd="2" destOrd="0" presId="urn:microsoft.com/office/officeart/2005/8/layout/list1#7"/>
    <dgm:cxn modelId="{13D335CC-3B9D-4FC9-9C6D-138B6345FB01}" type="presParOf" srcId="{281C6509-E8A7-46BB-9DE1-28EA0588789A}" destId="{CB69CBB9-0DEC-40F1-B38B-4986DB1B32C2}" srcOrd="3" destOrd="0" presId="urn:microsoft.com/office/officeart/2005/8/layout/list1#7"/>
    <dgm:cxn modelId="{BAEECA54-38F9-4F20-BE66-1E02954CEF28}" type="presParOf" srcId="{281C6509-E8A7-46BB-9DE1-28EA0588789A}" destId="{76E47D88-534F-4E8A-AA56-7C4F68243C80}" srcOrd="4" destOrd="0" presId="urn:microsoft.com/office/officeart/2005/8/layout/list1#7"/>
    <dgm:cxn modelId="{0F5B80C4-AF78-4633-A7B1-B12ABCB9626E}" type="presParOf" srcId="{76E47D88-534F-4E8A-AA56-7C4F68243C80}" destId="{AC5F962E-F085-42F8-9C18-072E9AE4C2AF}" srcOrd="0" destOrd="0" presId="urn:microsoft.com/office/officeart/2005/8/layout/list1#7"/>
    <dgm:cxn modelId="{5EB80A5E-432E-4ADA-A83C-CF9591E5A8C9}" type="presParOf" srcId="{76E47D88-534F-4E8A-AA56-7C4F68243C80}" destId="{C50770E9-88E4-436C-89FB-756A7FF2E5E6}" srcOrd="1" destOrd="0" presId="urn:microsoft.com/office/officeart/2005/8/layout/list1#7"/>
    <dgm:cxn modelId="{48C0227A-F133-479C-A5DE-1178133FAB24}" type="presParOf" srcId="{281C6509-E8A7-46BB-9DE1-28EA0588789A}" destId="{E367F753-D6CB-439D-968C-81CEA471EC38}" srcOrd="5" destOrd="0" presId="urn:microsoft.com/office/officeart/2005/8/layout/list1#7"/>
    <dgm:cxn modelId="{CD4798EE-C46C-44C2-95A7-2B67846A2C74}" type="presParOf" srcId="{281C6509-E8A7-46BB-9DE1-28EA0588789A}" destId="{7577F72F-C7CA-4C80-A4DA-D3BD01B3D9F2}" srcOrd="6" destOrd="0" presId="urn:microsoft.com/office/officeart/2005/8/layout/list1#7"/>
    <dgm:cxn modelId="{31E4720A-A99D-4F4D-B054-558586E07C36}" type="presParOf" srcId="{281C6509-E8A7-46BB-9DE1-28EA0588789A}" destId="{34E6C112-141E-47E0-9DC2-B0EB2307D939}" srcOrd="7" destOrd="0" presId="urn:microsoft.com/office/officeart/2005/8/layout/list1#7"/>
    <dgm:cxn modelId="{7E859004-B555-4636-99EC-F41C95FF03BA}" type="presParOf" srcId="{281C6509-E8A7-46BB-9DE1-28EA0588789A}" destId="{27F4CCD5-ACCB-4625-80C8-7255422B2EE2}" srcOrd="8" destOrd="0" presId="urn:microsoft.com/office/officeart/2005/8/layout/list1#7"/>
    <dgm:cxn modelId="{61EB8B26-3338-422A-AA8E-DB6ADCE311BD}" type="presParOf" srcId="{27F4CCD5-ACCB-4625-80C8-7255422B2EE2}" destId="{BCEFA5DD-EB9F-4B9F-8F9E-18A159F9E0D6}" srcOrd="0" destOrd="0" presId="urn:microsoft.com/office/officeart/2005/8/layout/list1#7"/>
    <dgm:cxn modelId="{ECB10CB6-5956-4552-9834-C31EACB2F678}" type="presParOf" srcId="{27F4CCD5-ACCB-4625-80C8-7255422B2EE2}" destId="{096535E2-CFD2-403D-B94E-F4B1F0C19E34}" srcOrd="1" destOrd="0" presId="urn:microsoft.com/office/officeart/2005/8/layout/list1#7"/>
    <dgm:cxn modelId="{F32AD53E-C218-46DA-BBC4-494C2EE5AF33}" type="presParOf" srcId="{281C6509-E8A7-46BB-9DE1-28EA0588789A}" destId="{F01AB713-540D-4E6D-8BFE-048F4EF4BF04}" srcOrd="9" destOrd="0" presId="urn:microsoft.com/office/officeart/2005/8/layout/list1#7"/>
    <dgm:cxn modelId="{3F48A578-662D-4576-86AF-7447CB1498FC}" type="presParOf" srcId="{281C6509-E8A7-46BB-9DE1-28EA0588789A}" destId="{4982570B-2330-4259-85F9-1646D7E1011A}" srcOrd="10" destOrd="0" presId="urn:microsoft.com/office/officeart/2005/8/layout/list1#7"/>
    <dgm:cxn modelId="{E8BADBBF-E5A0-42D8-B870-AC8E0F3F2FB3}" type="presParOf" srcId="{281C6509-E8A7-46BB-9DE1-28EA0588789A}" destId="{B194D07A-8973-414C-B477-9079E76A372C}" srcOrd="11" destOrd="0" presId="urn:microsoft.com/office/officeart/2005/8/layout/list1#7"/>
    <dgm:cxn modelId="{389EBE37-192D-42AB-A4F0-7EB286960B6B}" type="presParOf" srcId="{281C6509-E8A7-46BB-9DE1-28EA0588789A}" destId="{87191044-DA40-4A22-8398-E28CD9DDB759}" srcOrd="12" destOrd="0" presId="urn:microsoft.com/office/officeart/2005/8/layout/list1#7"/>
    <dgm:cxn modelId="{E99A42C3-D246-4245-A70A-FCB660C6AA8F}" type="presParOf" srcId="{87191044-DA40-4A22-8398-E28CD9DDB759}" destId="{00636CDF-8770-4B4F-B38B-D1F9484299A9}" srcOrd="0" destOrd="0" presId="urn:microsoft.com/office/officeart/2005/8/layout/list1#7"/>
    <dgm:cxn modelId="{702A0F24-E611-41A8-85CC-D9CB24605842}" type="presParOf" srcId="{87191044-DA40-4A22-8398-E28CD9DDB759}" destId="{50FD630A-56B4-4FAE-B665-A16262C7C100}" srcOrd="1" destOrd="0" presId="urn:microsoft.com/office/officeart/2005/8/layout/list1#7"/>
    <dgm:cxn modelId="{700CD039-35D5-4CEA-ACCC-34FA3D34B673}" type="presParOf" srcId="{281C6509-E8A7-46BB-9DE1-28EA0588789A}" destId="{EA7509D9-06F4-43C7-B9C8-ADD9F864616C}" srcOrd="13" destOrd="0" presId="urn:microsoft.com/office/officeart/2005/8/layout/list1#7"/>
    <dgm:cxn modelId="{0E5F8A1A-9C50-4FB4-BFC2-4ECD58458E17}" type="presParOf" srcId="{281C6509-E8A7-46BB-9DE1-28EA0588789A}" destId="{B0D2FDD7-C4D1-4BF0-99E7-E4CFDE478BD4}" srcOrd="14" destOrd="0" presId="urn:microsoft.com/office/officeart/2005/8/layout/list1#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76AF1-0FA8-4472-8A8D-889097FD79EA}" type="doc">
      <dgm:prSet loTypeId="urn:microsoft.com/office/officeart/2005/8/layout/list1#8" loCatId="list" qsTypeId="urn:microsoft.com/office/officeart/2005/8/quickstyle/simple3#8" qsCatId="simple" csTypeId="urn:microsoft.com/office/officeart/2005/8/colors/accent1_2#8" csCatId="accent1" phldr="1"/>
      <dgm:spPr/>
      <dgm:t>
        <a:bodyPr/>
        <a:lstStyle/>
        <a:p>
          <a:endParaRPr lang="zh-CN" altLang="en-US"/>
        </a:p>
      </dgm:t>
    </dgm:pt>
    <dgm:pt modelId="{5EE59823-B2AA-408D-9340-7D22BF963860}">
      <dgm:prSet phldrT="[文本]" custT="1"/>
      <dgm:spPr/>
      <dgm:t>
        <a:bodyPr/>
        <a:lstStyle/>
        <a:p>
          <a:pPr marL="0" lvl="0" indent="0" algn="l" defTabSz="1066800">
            <a:lnSpc>
              <a:spcPct val="90000"/>
            </a:lnSpc>
            <a:spcBef>
              <a:spcPct val="0"/>
            </a:spcBef>
            <a:spcAft>
              <a:spcPct val="35000"/>
            </a:spcAft>
            <a:buNone/>
          </a:pPr>
          <a:r>
            <a:rPr lang="en-US" altLang="zh-CN" sz="2400" kern="1200" dirty="0">
              <a:latin typeface="黑体" panose="02010600030101010101" pitchFamily="49" charset="-122"/>
              <a:ea typeface="黑体" panose="02010600030101010101" pitchFamily="49" charset="-122"/>
            </a:rPr>
            <a:t>1.</a:t>
          </a:r>
          <a:r>
            <a:rPr lang="zh-CN" sz="2400" b="1" kern="1200" dirty="0">
              <a:latin typeface="黑体" panose="02010600030101010101" pitchFamily="49" charset="-122"/>
              <a:ea typeface="黑体" panose="02010600030101010101" pitchFamily="49" charset="-122"/>
            </a:rPr>
            <a:t>产品定义（计划）</a:t>
          </a:r>
          <a:r>
            <a:rPr lang="zh-CN" sz="2400" kern="1200" dirty="0">
              <a:latin typeface="黑体" panose="02010600030101010101" pitchFamily="49" charset="-122"/>
              <a:ea typeface="黑体" panose="02010600030101010101" pitchFamily="49" charset="-122"/>
            </a:rPr>
            <a:t>：进行迭代所需要的项目准备、项目计划和技术分析。</a:t>
          </a:r>
          <a:endParaRPr lang="zh-CN" altLang="en-US" sz="2400" b="1" kern="1200" dirty="0">
            <a:solidFill>
              <a:prstClr val="black"/>
            </a:solidFill>
            <a:latin typeface="黑体" panose="02010600030101010101" pitchFamily="49" charset="-122"/>
            <a:ea typeface="黑体" panose="02010600030101010101" pitchFamily="49" charset="-122"/>
            <a:cs typeface="+mn-cs"/>
          </a:endParaRPr>
        </a:p>
      </dgm:t>
    </dgm:pt>
    <dgm:pt modelId="{9623B995-5A7A-4313-AAE7-E61042ECB476}" cxnId="{9B3187A5-AA5C-4030-A4DF-7F38C5A4C719}" type="parTrans">
      <dgm:prSet/>
      <dgm:spPr/>
      <dgm:t>
        <a:bodyPr/>
        <a:lstStyle/>
        <a:p>
          <a:endParaRPr lang="zh-CN" altLang="en-US" sz="2000">
            <a:latin typeface="黑体" panose="02010600030101010101" pitchFamily="49" charset="-122"/>
            <a:ea typeface="黑体" panose="02010600030101010101" pitchFamily="49" charset="-122"/>
          </a:endParaRPr>
        </a:p>
      </dgm:t>
    </dgm:pt>
    <dgm:pt modelId="{0830786F-4CDD-4535-AE9C-CBC5185ECD94}" cxnId="{9B3187A5-AA5C-4030-A4DF-7F38C5A4C719}" type="sibTrans">
      <dgm:prSet/>
      <dgm:spPr/>
      <dgm:t>
        <a:bodyPr/>
        <a:lstStyle/>
        <a:p>
          <a:endParaRPr lang="zh-CN" altLang="en-US" sz="2000">
            <a:latin typeface="黑体" panose="02010600030101010101" pitchFamily="49" charset="-122"/>
            <a:ea typeface="黑体" panose="02010600030101010101" pitchFamily="49" charset="-122"/>
          </a:endParaRPr>
        </a:p>
      </dgm:t>
    </dgm:pt>
    <dgm:pt modelId="{3E2656EC-DFC8-4296-965D-AD49EC0128E3}">
      <dgm:prSet custT="1"/>
      <dgm:spPr/>
      <dgm:t>
        <a:bodyPr/>
        <a:lstStyle/>
        <a:p>
          <a:pPr marL="0" lvl="0" indent="0" algn="l" defTabSz="1066800">
            <a:lnSpc>
              <a:spcPct val="90000"/>
            </a:lnSpc>
            <a:spcBef>
              <a:spcPct val="0"/>
            </a:spcBef>
            <a:spcAft>
              <a:spcPct val="35000"/>
            </a:spcAft>
            <a:buNone/>
          </a:pPr>
          <a:r>
            <a:rPr lang="en-US" altLang="zh-CN" sz="2400" b="0" kern="1200" dirty="0">
              <a:latin typeface="黑体" panose="02010600030101010101" pitchFamily="49" charset="-122"/>
              <a:ea typeface="黑体" panose="02010600030101010101" pitchFamily="49" charset="-122"/>
            </a:rPr>
            <a:t>2.</a:t>
          </a:r>
          <a:r>
            <a:rPr lang="zh-CN" sz="2400" b="1" kern="1200" dirty="0">
              <a:latin typeface="黑体" panose="02010600030101010101" pitchFamily="49" charset="-122"/>
              <a:ea typeface="黑体" panose="02010600030101010101" pitchFamily="49" charset="-122"/>
            </a:rPr>
            <a:t>迭代开发（执行）</a:t>
          </a:r>
          <a:r>
            <a:rPr lang="zh-CN" sz="2400" b="0" kern="1200" dirty="0">
              <a:latin typeface="黑体" panose="02010600030101010101" pitchFamily="49" charset="-122"/>
              <a:ea typeface="黑体" panose="02010600030101010101" pitchFamily="49" charset="-122"/>
            </a:rPr>
            <a:t>：在固定时间的</a:t>
          </a:r>
          <a:r>
            <a:rPr lang="zh-CN" sz="2400" b="0" kern="1200" dirty="0">
              <a:solidFill>
                <a:prstClr val="black"/>
              </a:solidFill>
              <a:latin typeface="黑体" panose="02010600030101010101" pitchFamily="49" charset="-122"/>
              <a:ea typeface="黑体" panose="02010600030101010101" pitchFamily="49" charset="-122"/>
              <a:cs typeface="+mn-cs"/>
            </a:rPr>
            <a:t>迭代中实现需求（产品需求清单中的项目）</a:t>
          </a:r>
          <a:endParaRPr lang="en-US" altLang="zh-CN" sz="2400" b="0" kern="1200" dirty="0">
            <a:solidFill>
              <a:prstClr val="black"/>
            </a:solidFill>
            <a:latin typeface="黑体" panose="02010600030101010101" pitchFamily="49" charset="-122"/>
            <a:ea typeface="黑体" panose="02010600030101010101" pitchFamily="49" charset="-122"/>
            <a:cs typeface="+mn-cs"/>
          </a:endParaRPr>
        </a:p>
      </dgm:t>
    </dgm:pt>
    <dgm:pt modelId="{1FD50534-38CB-47B0-96E6-3A6A2C72F87C}" cxnId="{7038CA22-9EA4-43D7-95E8-EE33F404188A}" type="parTrans">
      <dgm:prSet/>
      <dgm:spPr/>
      <dgm:t>
        <a:bodyPr/>
        <a:lstStyle/>
        <a:p>
          <a:endParaRPr lang="zh-CN" altLang="en-US" sz="2000">
            <a:latin typeface="黑体" panose="02010600030101010101" pitchFamily="49" charset="-122"/>
            <a:ea typeface="黑体" panose="02010600030101010101" pitchFamily="49" charset="-122"/>
          </a:endParaRPr>
        </a:p>
      </dgm:t>
    </dgm:pt>
    <dgm:pt modelId="{72EC752C-E257-4CEA-A823-040C73195C25}" cxnId="{7038CA22-9EA4-43D7-95E8-EE33F404188A}" type="sibTrans">
      <dgm:prSet/>
      <dgm:spPr/>
      <dgm:t>
        <a:bodyPr/>
        <a:lstStyle/>
        <a:p>
          <a:endParaRPr lang="zh-CN" altLang="en-US" sz="2000">
            <a:latin typeface="黑体" panose="02010600030101010101" pitchFamily="49" charset="-122"/>
            <a:ea typeface="黑体" panose="02010600030101010101" pitchFamily="49" charset="-122"/>
          </a:endParaRPr>
        </a:p>
      </dgm:t>
    </dgm:pt>
    <dgm:pt modelId="{33C9BF0A-B174-46CC-90AD-EEE8482B684B}">
      <dgm:prSet custT="1"/>
      <dgm:spPr/>
      <dgm:t>
        <a:bodyPr/>
        <a:lstStyle/>
        <a:p>
          <a:pPr marL="0" lvl="0" indent="0" algn="l" defTabSz="1066800">
            <a:lnSpc>
              <a:spcPct val="90000"/>
            </a:lnSpc>
            <a:spcBef>
              <a:spcPct val="0"/>
            </a:spcBef>
            <a:spcAft>
              <a:spcPct val="35000"/>
            </a:spcAft>
            <a:buNone/>
          </a:pPr>
          <a:r>
            <a:rPr lang="en-US" altLang="zh-CN" sz="2400" b="0" kern="1200" dirty="0">
              <a:solidFill>
                <a:prstClr val="black"/>
              </a:solidFill>
              <a:latin typeface="黑体" panose="02010600030101010101" pitchFamily="49" charset="-122"/>
              <a:ea typeface="黑体" panose="02010600030101010101" pitchFamily="49" charset="-122"/>
              <a:cs typeface="+mn-cs"/>
            </a:rPr>
            <a:t>3.</a:t>
          </a:r>
          <a:r>
            <a:rPr lang="zh-CN" altLang="zh-CN" sz="2400" b="1" kern="1200" dirty="0">
              <a:solidFill>
                <a:prstClr val="black"/>
              </a:solidFill>
              <a:latin typeface="黑体" panose="02010600030101010101" pitchFamily="49" charset="-122"/>
              <a:ea typeface="黑体" panose="02010600030101010101" pitchFamily="49" charset="-122"/>
              <a:cs typeface="+mn-cs"/>
            </a:rPr>
            <a:t>结束</a:t>
          </a:r>
          <a:r>
            <a:rPr lang="zh-CN" altLang="zh-CN" sz="2400" b="0" kern="1200" dirty="0">
              <a:solidFill>
                <a:prstClr val="black"/>
              </a:solidFill>
              <a:latin typeface="黑体" panose="02010600030101010101" pitchFamily="49" charset="-122"/>
              <a:ea typeface="黑体" panose="02010600030101010101" pitchFamily="49" charset="-122"/>
              <a:cs typeface="+mn-cs"/>
            </a:rPr>
            <a:t>：准备最终的发布，结束项目。</a:t>
          </a:r>
        </a:p>
      </dgm:t>
    </dgm:pt>
    <dgm:pt modelId="{1F5989BD-9DA7-4066-8A0C-835BE444A041}" cxnId="{7C82995B-C4D8-4FBD-BBBF-F06031D24AB8}" type="parTrans">
      <dgm:prSet/>
      <dgm:spPr/>
      <dgm:t>
        <a:bodyPr/>
        <a:lstStyle/>
        <a:p>
          <a:endParaRPr lang="zh-CN" altLang="en-US" sz="2000">
            <a:latin typeface="黑体" panose="02010600030101010101" pitchFamily="49" charset="-122"/>
            <a:ea typeface="黑体" panose="02010600030101010101" pitchFamily="49" charset="-122"/>
          </a:endParaRPr>
        </a:p>
      </dgm:t>
    </dgm:pt>
    <dgm:pt modelId="{5C12648A-D702-46C4-9C93-AC0AB143C6FB}" cxnId="{7C82995B-C4D8-4FBD-BBBF-F06031D24AB8}" type="sibTrans">
      <dgm:prSet/>
      <dgm:spPr/>
      <dgm:t>
        <a:bodyPr/>
        <a:lstStyle/>
        <a:p>
          <a:endParaRPr lang="zh-CN" altLang="en-US" sz="2000">
            <a:latin typeface="黑体" panose="02010600030101010101" pitchFamily="49" charset="-122"/>
            <a:ea typeface="黑体" panose="02010600030101010101" pitchFamily="49" charset="-122"/>
          </a:endParaRPr>
        </a:p>
      </dgm:t>
    </dgm:pt>
    <dgm:pt modelId="{281C6509-E8A7-46BB-9DE1-28EA0588789A}" type="pres">
      <dgm:prSet presAssocID="{8F676AF1-0FA8-4472-8A8D-889097FD79EA}" presName="linear" presStyleCnt="0">
        <dgm:presLayoutVars>
          <dgm:dir/>
          <dgm:animLvl val="lvl"/>
          <dgm:resizeHandles val="exact"/>
        </dgm:presLayoutVars>
      </dgm:prSet>
      <dgm:spPr/>
      <dgm:t>
        <a:bodyPr/>
        <a:lstStyle/>
        <a:p>
          <a:endParaRPr lang="zh-CN" altLang="en-US"/>
        </a:p>
      </dgm:t>
    </dgm:pt>
    <dgm:pt modelId="{4DF30E51-1D00-4214-B7F6-20F1C459F617}" type="pres">
      <dgm:prSet presAssocID="{5EE59823-B2AA-408D-9340-7D22BF963860}" presName="parentLin" presStyleCnt="0"/>
      <dgm:spPr/>
    </dgm:pt>
    <dgm:pt modelId="{3FEB69D5-B70C-40EC-9A42-5BE485E1BE06}" type="pres">
      <dgm:prSet presAssocID="{5EE59823-B2AA-408D-9340-7D22BF963860}" presName="parentLeftMargin" presStyleLbl="node1" presStyleIdx="0" presStyleCnt="3"/>
      <dgm:spPr/>
      <dgm:t>
        <a:bodyPr/>
        <a:lstStyle/>
        <a:p>
          <a:endParaRPr lang="zh-CN" altLang="en-US"/>
        </a:p>
      </dgm:t>
    </dgm:pt>
    <dgm:pt modelId="{9BE41765-3BED-44AA-8A4D-56118F09720E}" type="pres">
      <dgm:prSet presAssocID="{5EE59823-B2AA-408D-9340-7D22BF963860}" presName="parentText" presStyleLbl="node1" presStyleIdx="0" presStyleCnt="3" custScaleX="130888">
        <dgm:presLayoutVars>
          <dgm:chMax val="0"/>
          <dgm:bulletEnabled val="1"/>
        </dgm:presLayoutVars>
      </dgm:prSet>
      <dgm:spPr/>
      <dgm:t>
        <a:bodyPr/>
        <a:lstStyle/>
        <a:p>
          <a:endParaRPr lang="zh-CN" altLang="en-US"/>
        </a:p>
      </dgm:t>
    </dgm:pt>
    <dgm:pt modelId="{82176D5E-304D-44CA-8BBF-D9FBB075BB9C}" type="pres">
      <dgm:prSet presAssocID="{5EE59823-B2AA-408D-9340-7D22BF963860}" presName="negativeSpace" presStyleCnt="0"/>
      <dgm:spPr/>
    </dgm:pt>
    <dgm:pt modelId="{EF200106-9B02-4F87-88A8-93FF13776EA9}" type="pres">
      <dgm:prSet presAssocID="{5EE59823-B2AA-408D-9340-7D22BF963860}" presName="childText" presStyleLbl="conFgAcc1" presStyleIdx="0" presStyleCnt="3">
        <dgm:presLayoutVars>
          <dgm:bulletEnabled val="1"/>
        </dgm:presLayoutVars>
      </dgm:prSet>
      <dgm:spPr/>
    </dgm:pt>
    <dgm:pt modelId="{CB69CBB9-0DEC-40F1-B38B-4986DB1B32C2}" type="pres">
      <dgm:prSet presAssocID="{0830786F-4CDD-4535-AE9C-CBC5185ECD94}" presName="spaceBetweenRectangles" presStyleCnt="0"/>
      <dgm:spPr/>
    </dgm:pt>
    <dgm:pt modelId="{76E47D88-534F-4E8A-AA56-7C4F68243C80}" type="pres">
      <dgm:prSet presAssocID="{3E2656EC-DFC8-4296-965D-AD49EC0128E3}" presName="parentLin" presStyleCnt="0"/>
      <dgm:spPr/>
    </dgm:pt>
    <dgm:pt modelId="{AC5F962E-F085-42F8-9C18-072E9AE4C2AF}" type="pres">
      <dgm:prSet presAssocID="{3E2656EC-DFC8-4296-965D-AD49EC0128E3}" presName="parentLeftMargin" presStyleLbl="node1" presStyleIdx="0" presStyleCnt="3"/>
      <dgm:spPr/>
      <dgm:t>
        <a:bodyPr/>
        <a:lstStyle/>
        <a:p>
          <a:endParaRPr lang="zh-CN" altLang="en-US"/>
        </a:p>
      </dgm:t>
    </dgm:pt>
    <dgm:pt modelId="{C50770E9-88E4-436C-89FB-756A7FF2E5E6}" type="pres">
      <dgm:prSet presAssocID="{3E2656EC-DFC8-4296-965D-AD49EC0128E3}" presName="parentText" presStyleLbl="node1" presStyleIdx="1" presStyleCnt="3" custScaleX="129907" custLinFactNeighborX="-3803">
        <dgm:presLayoutVars>
          <dgm:chMax val="0"/>
          <dgm:bulletEnabled val="1"/>
        </dgm:presLayoutVars>
      </dgm:prSet>
      <dgm:spPr/>
      <dgm:t>
        <a:bodyPr/>
        <a:lstStyle/>
        <a:p>
          <a:endParaRPr lang="zh-CN" altLang="en-US"/>
        </a:p>
      </dgm:t>
    </dgm:pt>
    <dgm:pt modelId="{E367F753-D6CB-439D-968C-81CEA471EC38}" type="pres">
      <dgm:prSet presAssocID="{3E2656EC-DFC8-4296-965D-AD49EC0128E3}" presName="negativeSpace" presStyleCnt="0"/>
      <dgm:spPr/>
    </dgm:pt>
    <dgm:pt modelId="{7577F72F-C7CA-4C80-A4DA-D3BD01B3D9F2}" type="pres">
      <dgm:prSet presAssocID="{3E2656EC-DFC8-4296-965D-AD49EC0128E3}" presName="childText" presStyleLbl="conFgAcc1" presStyleIdx="1" presStyleCnt="3">
        <dgm:presLayoutVars>
          <dgm:bulletEnabled val="1"/>
        </dgm:presLayoutVars>
      </dgm:prSet>
      <dgm:spPr/>
    </dgm:pt>
    <dgm:pt modelId="{34E6C112-141E-47E0-9DC2-B0EB2307D939}" type="pres">
      <dgm:prSet presAssocID="{72EC752C-E257-4CEA-A823-040C73195C25}" presName="spaceBetweenRectangles" presStyleCnt="0"/>
      <dgm:spPr/>
    </dgm:pt>
    <dgm:pt modelId="{27F4CCD5-ACCB-4625-80C8-7255422B2EE2}" type="pres">
      <dgm:prSet presAssocID="{33C9BF0A-B174-46CC-90AD-EEE8482B684B}" presName="parentLin" presStyleCnt="0"/>
      <dgm:spPr/>
    </dgm:pt>
    <dgm:pt modelId="{BCEFA5DD-EB9F-4B9F-8F9E-18A159F9E0D6}" type="pres">
      <dgm:prSet presAssocID="{33C9BF0A-B174-46CC-90AD-EEE8482B684B}" presName="parentLeftMargin" presStyleLbl="node1" presStyleIdx="1" presStyleCnt="3"/>
      <dgm:spPr/>
      <dgm:t>
        <a:bodyPr/>
        <a:lstStyle/>
        <a:p>
          <a:endParaRPr lang="zh-CN" altLang="en-US"/>
        </a:p>
      </dgm:t>
    </dgm:pt>
    <dgm:pt modelId="{096535E2-CFD2-403D-B94E-F4B1F0C19E34}" type="pres">
      <dgm:prSet presAssocID="{33C9BF0A-B174-46CC-90AD-EEE8482B684B}" presName="parentText" presStyleLbl="node1" presStyleIdx="2" presStyleCnt="3" custScaleX="130888">
        <dgm:presLayoutVars>
          <dgm:chMax val="0"/>
          <dgm:bulletEnabled val="1"/>
        </dgm:presLayoutVars>
      </dgm:prSet>
      <dgm:spPr/>
      <dgm:t>
        <a:bodyPr/>
        <a:lstStyle/>
        <a:p>
          <a:endParaRPr lang="zh-CN" altLang="en-US"/>
        </a:p>
      </dgm:t>
    </dgm:pt>
    <dgm:pt modelId="{F01AB713-540D-4E6D-8BFE-048F4EF4BF04}" type="pres">
      <dgm:prSet presAssocID="{33C9BF0A-B174-46CC-90AD-EEE8482B684B}" presName="negativeSpace" presStyleCnt="0"/>
      <dgm:spPr/>
    </dgm:pt>
    <dgm:pt modelId="{4982570B-2330-4259-85F9-1646D7E1011A}" type="pres">
      <dgm:prSet presAssocID="{33C9BF0A-B174-46CC-90AD-EEE8482B684B}" presName="childText" presStyleLbl="conFgAcc1" presStyleIdx="2" presStyleCnt="3">
        <dgm:presLayoutVars>
          <dgm:bulletEnabled val="1"/>
        </dgm:presLayoutVars>
      </dgm:prSet>
      <dgm:spPr/>
    </dgm:pt>
  </dgm:ptLst>
  <dgm:cxnLst>
    <dgm:cxn modelId="{CA2D7C5D-BBD3-4138-89F3-9E5C65695739}" type="presOf" srcId="{3E2656EC-DFC8-4296-965D-AD49EC0128E3}" destId="{AC5F962E-F085-42F8-9C18-072E9AE4C2AF}" srcOrd="0" destOrd="0" presId="urn:microsoft.com/office/officeart/2005/8/layout/list1#8"/>
    <dgm:cxn modelId="{7C82995B-C4D8-4FBD-BBBF-F06031D24AB8}" srcId="{8F676AF1-0FA8-4472-8A8D-889097FD79EA}" destId="{33C9BF0A-B174-46CC-90AD-EEE8482B684B}" srcOrd="2" destOrd="0" parTransId="{1F5989BD-9DA7-4066-8A0C-835BE444A041}" sibTransId="{5C12648A-D702-46C4-9C93-AC0AB143C6FB}"/>
    <dgm:cxn modelId="{935BADDE-3DD2-4923-83ED-F2CB6149D64F}" type="presOf" srcId="{8F676AF1-0FA8-4472-8A8D-889097FD79EA}" destId="{281C6509-E8A7-46BB-9DE1-28EA0588789A}" srcOrd="0" destOrd="0" presId="urn:microsoft.com/office/officeart/2005/8/layout/list1#8"/>
    <dgm:cxn modelId="{9B3187A5-AA5C-4030-A4DF-7F38C5A4C719}" srcId="{8F676AF1-0FA8-4472-8A8D-889097FD79EA}" destId="{5EE59823-B2AA-408D-9340-7D22BF963860}" srcOrd="0" destOrd="0" parTransId="{9623B995-5A7A-4313-AAE7-E61042ECB476}" sibTransId="{0830786F-4CDD-4535-AE9C-CBC5185ECD94}"/>
    <dgm:cxn modelId="{53D2FCD4-2F19-4EA1-846D-DF46E5D5C621}" type="presOf" srcId="{33C9BF0A-B174-46CC-90AD-EEE8482B684B}" destId="{BCEFA5DD-EB9F-4B9F-8F9E-18A159F9E0D6}" srcOrd="0" destOrd="0" presId="urn:microsoft.com/office/officeart/2005/8/layout/list1#8"/>
    <dgm:cxn modelId="{B1427C00-C215-4E63-A979-5044E4F6CAF0}" type="presOf" srcId="{3E2656EC-DFC8-4296-965D-AD49EC0128E3}" destId="{C50770E9-88E4-436C-89FB-756A7FF2E5E6}" srcOrd="1" destOrd="0" presId="urn:microsoft.com/office/officeart/2005/8/layout/list1#8"/>
    <dgm:cxn modelId="{9BD59CCB-F926-40F8-B2CA-2D000B483825}" type="presOf" srcId="{33C9BF0A-B174-46CC-90AD-EEE8482B684B}" destId="{096535E2-CFD2-403D-B94E-F4B1F0C19E34}" srcOrd="1" destOrd="0" presId="urn:microsoft.com/office/officeart/2005/8/layout/list1#8"/>
    <dgm:cxn modelId="{7038CA22-9EA4-43D7-95E8-EE33F404188A}" srcId="{8F676AF1-0FA8-4472-8A8D-889097FD79EA}" destId="{3E2656EC-DFC8-4296-965D-AD49EC0128E3}" srcOrd="1" destOrd="0" parTransId="{1FD50534-38CB-47B0-96E6-3A6A2C72F87C}" sibTransId="{72EC752C-E257-4CEA-A823-040C73195C25}"/>
    <dgm:cxn modelId="{CDFC6CEE-18AE-497C-8D23-472273C6C186}" type="presOf" srcId="{5EE59823-B2AA-408D-9340-7D22BF963860}" destId="{3FEB69D5-B70C-40EC-9A42-5BE485E1BE06}" srcOrd="0" destOrd="0" presId="urn:microsoft.com/office/officeart/2005/8/layout/list1#8"/>
    <dgm:cxn modelId="{95DB9BC1-D804-4477-85C6-2CC9FF6F963E}" type="presOf" srcId="{5EE59823-B2AA-408D-9340-7D22BF963860}" destId="{9BE41765-3BED-44AA-8A4D-56118F09720E}" srcOrd="1" destOrd="0" presId="urn:microsoft.com/office/officeart/2005/8/layout/list1#8"/>
    <dgm:cxn modelId="{9153E525-D9D2-4EB9-912B-15E340691AAF}" type="presParOf" srcId="{281C6509-E8A7-46BB-9DE1-28EA0588789A}" destId="{4DF30E51-1D00-4214-B7F6-20F1C459F617}" srcOrd="0" destOrd="0" presId="urn:microsoft.com/office/officeart/2005/8/layout/list1#8"/>
    <dgm:cxn modelId="{EBEBE277-BC4E-443A-A62A-54A2DFCBE2E4}" type="presParOf" srcId="{4DF30E51-1D00-4214-B7F6-20F1C459F617}" destId="{3FEB69D5-B70C-40EC-9A42-5BE485E1BE06}" srcOrd="0" destOrd="0" presId="urn:microsoft.com/office/officeart/2005/8/layout/list1#8"/>
    <dgm:cxn modelId="{A0EDA2CD-834E-4B68-8949-EB3E8DDEF894}" type="presParOf" srcId="{4DF30E51-1D00-4214-B7F6-20F1C459F617}" destId="{9BE41765-3BED-44AA-8A4D-56118F09720E}" srcOrd="1" destOrd="0" presId="urn:microsoft.com/office/officeart/2005/8/layout/list1#8"/>
    <dgm:cxn modelId="{752F83BA-0C31-4B03-B8E3-C282DB989B33}" type="presParOf" srcId="{281C6509-E8A7-46BB-9DE1-28EA0588789A}" destId="{82176D5E-304D-44CA-8BBF-D9FBB075BB9C}" srcOrd="1" destOrd="0" presId="urn:microsoft.com/office/officeart/2005/8/layout/list1#8"/>
    <dgm:cxn modelId="{DB9250A0-1F79-4CC8-A693-3D50E7319E3B}" type="presParOf" srcId="{281C6509-E8A7-46BB-9DE1-28EA0588789A}" destId="{EF200106-9B02-4F87-88A8-93FF13776EA9}" srcOrd="2" destOrd="0" presId="urn:microsoft.com/office/officeart/2005/8/layout/list1#8"/>
    <dgm:cxn modelId="{13D335CC-3B9D-4FC9-9C6D-138B6345FB01}" type="presParOf" srcId="{281C6509-E8A7-46BB-9DE1-28EA0588789A}" destId="{CB69CBB9-0DEC-40F1-B38B-4986DB1B32C2}" srcOrd="3" destOrd="0" presId="urn:microsoft.com/office/officeart/2005/8/layout/list1#8"/>
    <dgm:cxn modelId="{BAEECA54-38F9-4F20-BE66-1E02954CEF28}" type="presParOf" srcId="{281C6509-E8A7-46BB-9DE1-28EA0588789A}" destId="{76E47D88-534F-4E8A-AA56-7C4F68243C80}" srcOrd="4" destOrd="0" presId="urn:microsoft.com/office/officeart/2005/8/layout/list1#8"/>
    <dgm:cxn modelId="{0F5B80C4-AF78-4633-A7B1-B12ABCB9626E}" type="presParOf" srcId="{76E47D88-534F-4E8A-AA56-7C4F68243C80}" destId="{AC5F962E-F085-42F8-9C18-072E9AE4C2AF}" srcOrd="0" destOrd="0" presId="urn:microsoft.com/office/officeart/2005/8/layout/list1#8"/>
    <dgm:cxn modelId="{5EB80A5E-432E-4ADA-A83C-CF9591E5A8C9}" type="presParOf" srcId="{76E47D88-534F-4E8A-AA56-7C4F68243C80}" destId="{C50770E9-88E4-436C-89FB-756A7FF2E5E6}" srcOrd="1" destOrd="0" presId="urn:microsoft.com/office/officeart/2005/8/layout/list1#8"/>
    <dgm:cxn modelId="{48C0227A-F133-479C-A5DE-1178133FAB24}" type="presParOf" srcId="{281C6509-E8A7-46BB-9DE1-28EA0588789A}" destId="{E367F753-D6CB-439D-968C-81CEA471EC38}" srcOrd="5" destOrd="0" presId="urn:microsoft.com/office/officeart/2005/8/layout/list1#8"/>
    <dgm:cxn modelId="{CD4798EE-C46C-44C2-95A7-2B67846A2C74}" type="presParOf" srcId="{281C6509-E8A7-46BB-9DE1-28EA0588789A}" destId="{7577F72F-C7CA-4C80-A4DA-D3BD01B3D9F2}" srcOrd="6" destOrd="0" presId="urn:microsoft.com/office/officeart/2005/8/layout/list1#8"/>
    <dgm:cxn modelId="{31E4720A-A99D-4F4D-B054-558586E07C36}" type="presParOf" srcId="{281C6509-E8A7-46BB-9DE1-28EA0588789A}" destId="{34E6C112-141E-47E0-9DC2-B0EB2307D939}" srcOrd="7" destOrd="0" presId="urn:microsoft.com/office/officeart/2005/8/layout/list1#8"/>
    <dgm:cxn modelId="{7E859004-B555-4636-99EC-F41C95FF03BA}" type="presParOf" srcId="{281C6509-E8A7-46BB-9DE1-28EA0588789A}" destId="{27F4CCD5-ACCB-4625-80C8-7255422B2EE2}" srcOrd="8" destOrd="0" presId="urn:microsoft.com/office/officeart/2005/8/layout/list1#8"/>
    <dgm:cxn modelId="{61EB8B26-3338-422A-AA8E-DB6ADCE311BD}" type="presParOf" srcId="{27F4CCD5-ACCB-4625-80C8-7255422B2EE2}" destId="{BCEFA5DD-EB9F-4B9F-8F9E-18A159F9E0D6}" srcOrd="0" destOrd="0" presId="urn:microsoft.com/office/officeart/2005/8/layout/list1#8"/>
    <dgm:cxn modelId="{ECB10CB6-5956-4552-9834-C31EACB2F678}" type="presParOf" srcId="{27F4CCD5-ACCB-4625-80C8-7255422B2EE2}" destId="{096535E2-CFD2-403D-B94E-F4B1F0C19E34}" srcOrd="1" destOrd="0" presId="urn:microsoft.com/office/officeart/2005/8/layout/list1#8"/>
    <dgm:cxn modelId="{F32AD53E-C218-46DA-BBC4-494C2EE5AF33}" type="presParOf" srcId="{281C6509-E8A7-46BB-9DE1-28EA0588789A}" destId="{F01AB713-540D-4E6D-8BFE-048F4EF4BF04}" srcOrd="9" destOrd="0" presId="urn:microsoft.com/office/officeart/2005/8/layout/list1#8"/>
    <dgm:cxn modelId="{3F48A578-662D-4576-86AF-7447CB1498FC}" type="presParOf" srcId="{281C6509-E8A7-46BB-9DE1-28EA0588789A}" destId="{4982570B-2330-4259-85F9-1646D7E1011A}" srcOrd="10" destOrd="0" presId="urn:microsoft.com/office/officeart/2005/8/layout/list1#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33327" cy="4680520"/>
        <a:chOff x="0" y="0"/>
        <a:chExt cx="8633327" cy="4680520"/>
      </a:xfrm>
    </dsp:grpSpPr>
    <dsp:sp modelId="{EF200106-9B02-4F87-88A8-93FF13776EA9}">
      <dsp:nvSpPr>
        <dsp:cNvPr id="5" name="矩形 4"/>
        <dsp:cNvSpPr/>
      </dsp:nvSpPr>
      <dsp:spPr bwMode="white">
        <a:xfrm>
          <a:off x="0" y="816236"/>
          <a:ext cx="8633327" cy="831600"/>
        </a:xfrm>
        <a:prstGeom prst="rect">
          <a:avLst/>
        </a:prstGeom>
      </dsp:spPr>
      <dsp:style>
        <a:lnRef idx="1">
          <a:schemeClr val="accent1"/>
        </a:lnRef>
        <a:fillRef idx="1">
          <a:schemeClr val="lt1">
            <a:alpha val="90000"/>
          </a:schemeClr>
        </a:fillRef>
        <a:effectRef idx="0">
          <a:scrgbClr r="0" g="0" b="0"/>
        </a:effectRef>
        <a:fontRef idx="minor"/>
      </dsp:style>
      <dsp:txBody>
        <a:bodyPr lIns="670042" tIns="687324" rIns="670042" bIns="234696" anchor="t"/>
        <a:lstStyle>
          <a:lvl1pPr algn="l">
            <a:defRPr sz="3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endParaRPr>
            <a:solidFill>
              <a:schemeClr val="dk1"/>
            </a:solidFill>
          </a:endParaRPr>
        </a:p>
      </dsp:txBody>
      <dsp:txXfrm>
        <a:off x="0" y="816236"/>
        <a:ext cx="8633327" cy="831600"/>
      </dsp:txXfrm>
    </dsp:sp>
    <dsp:sp modelId="{9BE41765-3BED-44AA-8A4D-56118F09720E}">
      <dsp:nvSpPr>
        <dsp:cNvPr id="4" name="圆角矩形 3"/>
        <dsp:cNvSpPr/>
      </dsp:nvSpPr>
      <dsp:spPr bwMode="white">
        <a:xfrm>
          <a:off x="431666" y="38924"/>
          <a:ext cx="7965954" cy="1264391"/>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8423" tIns="0" rIns="228423" bIns="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marL="0" lvl="0" indent="0" algn="l" defTabSz="1066800">
            <a:lnSpc>
              <a:spcPct val="90000"/>
            </a:lnSpc>
            <a:spcBef>
              <a:spcPct val="0"/>
            </a:spcBef>
            <a:spcAft>
              <a:spcPct val="35000"/>
            </a:spcAft>
            <a:buNone/>
          </a:pPr>
          <a:r>
            <a:rPr lang="en-US" altLang="zh-CN" sz="2400" b="1" kern="1200" dirty="0" smtClean="0">
              <a:solidFill>
                <a:prstClr val="black"/>
              </a:solidFill>
              <a:latin typeface="黑体" panose="02010600030101010101" pitchFamily="49" charset="-122"/>
              <a:ea typeface="黑体" panose="02010600030101010101" pitchFamily="49" charset="-122"/>
              <a:cs typeface="+mn-cs"/>
            </a:rPr>
            <a:t>1.</a:t>
          </a:r>
          <a:r>
            <a:rPr lang="zh-CN" altLang="en-US" sz="2400" b="0" kern="1200" dirty="0" smtClean="0">
              <a:solidFill>
                <a:prstClr val="black"/>
              </a:solidFill>
              <a:latin typeface="黑体" panose="02010600030101010101" pitchFamily="49" charset="-122"/>
              <a:ea typeface="黑体" panose="02010600030101010101" pitchFamily="49" charset="-122"/>
              <a:cs typeface="+mn-cs"/>
            </a:rPr>
            <a:t>项目</a:t>
          </a:r>
          <a:r>
            <a:rPr lang="zh-CN" altLang="en-US" sz="2400" b="0" kern="1200" dirty="0">
              <a:solidFill>
                <a:prstClr val="black"/>
              </a:solidFill>
              <a:latin typeface="黑体" panose="02010600030101010101" pitchFamily="49" charset="-122"/>
              <a:ea typeface="黑体" panose="02010600030101010101" pitchFamily="49" charset="-122"/>
              <a:cs typeface="+mn-cs"/>
            </a:rPr>
            <a:t>的需求总是变化的，而提前预测哪些需求是稳定的，哪些需求会变化是非常困难的。同样，预测项目进行过程中客户优先级的变化也是很困难。</a:t>
          </a:r>
        </a:p>
      </dsp:txBody>
      <dsp:txXfrm>
        <a:off x="431666" y="38924"/>
        <a:ext cx="7965954" cy="1264391"/>
      </dsp:txXfrm>
    </dsp:sp>
    <dsp:sp modelId="{7577F72F-C7CA-4C80-A4DA-D3BD01B3D9F2}">
      <dsp:nvSpPr>
        <dsp:cNvPr id="8" name="矩形 7"/>
        <dsp:cNvSpPr/>
      </dsp:nvSpPr>
      <dsp:spPr bwMode="white">
        <a:xfrm>
          <a:off x="0" y="2313116"/>
          <a:ext cx="8633327" cy="831600"/>
        </a:xfrm>
        <a:prstGeom prst="rect">
          <a:avLst/>
        </a:prstGeom>
      </dsp:spPr>
      <dsp:style>
        <a:lnRef idx="1">
          <a:schemeClr val="accent1"/>
        </a:lnRef>
        <a:fillRef idx="1">
          <a:schemeClr val="lt1">
            <a:alpha val="90000"/>
          </a:schemeClr>
        </a:fillRef>
        <a:effectRef idx="0">
          <a:scrgbClr r="0" g="0" b="0"/>
        </a:effectRef>
        <a:fontRef idx="minor"/>
      </dsp:style>
      <dsp:txBody>
        <a:bodyPr lIns="670042" tIns="687324" rIns="670042" bIns="234696" anchor="t"/>
        <a:lstStyle>
          <a:lvl1pPr algn="l">
            <a:defRPr sz="3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endParaRPr>
            <a:solidFill>
              <a:schemeClr val="dk1"/>
            </a:solidFill>
          </a:endParaRPr>
        </a:p>
      </dsp:txBody>
      <dsp:txXfrm>
        <a:off x="0" y="2313116"/>
        <a:ext cx="8633327" cy="831600"/>
      </dsp:txXfrm>
    </dsp:sp>
    <dsp:sp modelId="{C50770E9-88E4-436C-89FB-756A7FF2E5E6}">
      <dsp:nvSpPr>
        <dsp:cNvPr id="7" name="圆角矩形 6"/>
        <dsp:cNvSpPr/>
      </dsp:nvSpPr>
      <dsp:spPr bwMode="white">
        <a:xfrm>
          <a:off x="431666" y="1826036"/>
          <a:ext cx="7966981" cy="9741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8423" tIns="0" rIns="228423" bIns="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marL="0" lvl="0" indent="0" algn="l" defTabSz="1066800">
            <a:lnSpc>
              <a:spcPct val="90000"/>
            </a:lnSpc>
            <a:spcBef>
              <a:spcPct val="0"/>
            </a:spcBef>
            <a:spcAft>
              <a:spcPct val="35000"/>
            </a:spcAft>
            <a:buNone/>
          </a:pPr>
          <a:r>
            <a:rPr lang="en-US" altLang="zh-CN" sz="2400" b="1" kern="1200" dirty="0" smtClean="0">
              <a:solidFill>
                <a:prstClr val="black"/>
              </a:solidFill>
              <a:latin typeface="黑体" panose="02010600030101010101" pitchFamily="49" charset="-122"/>
              <a:ea typeface="黑体" panose="02010600030101010101" pitchFamily="49" charset="-122"/>
              <a:cs typeface="+mn-cs"/>
            </a:rPr>
            <a:t>2.</a:t>
          </a:r>
          <a:r>
            <a:rPr lang="zh-CN" altLang="zh-CN" sz="2400" b="0" kern="1200" dirty="0" smtClean="0">
              <a:solidFill>
                <a:prstClr val="black"/>
              </a:solidFill>
              <a:latin typeface="黑体" panose="02010600030101010101" pitchFamily="49" charset="-122"/>
              <a:ea typeface="黑体" panose="02010600030101010101" pitchFamily="49" charset="-122"/>
              <a:cs typeface="+mn-cs"/>
            </a:rPr>
            <a:t>对于</a:t>
          </a:r>
          <a:r>
            <a:rPr lang="zh-CN" altLang="zh-CN" sz="2400" b="0" kern="1200" dirty="0">
              <a:solidFill>
                <a:prstClr val="black"/>
              </a:solidFill>
              <a:latin typeface="黑体" panose="02010600030101010101" pitchFamily="49" charset="-122"/>
              <a:ea typeface="黑体" panose="02010600030101010101" pitchFamily="49" charset="-122"/>
              <a:cs typeface="+mn-cs"/>
            </a:rPr>
            <a:t>很多软件来说，设计和构建是交错进行的。</a:t>
          </a:r>
          <a:endParaRPr lang="en-US" altLang="zh-CN" sz="2400" b="0" kern="1200" dirty="0">
            <a:solidFill>
              <a:prstClr val="black"/>
            </a:solidFill>
            <a:latin typeface="黑体" panose="02010600030101010101" pitchFamily="49" charset="-122"/>
            <a:ea typeface="黑体" panose="02010600030101010101" pitchFamily="49" charset="-122"/>
            <a:cs typeface="+mn-cs"/>
          </a:endParaRPr>
        </a:p>
      </dsp:txBody>
      <dsp:txXfrm>
        <a:off x="431666" y="1826036"/>
        <a:ext cx="7966981" cy="974160"/>
      </dsp:txXfrm>
    </dsp:sp>
    <dsp:sp modelId="{4982570B-2330-4259-85F9-1646D7E1011A}">
      <dsp:nvSpPr>
        <dsp:cNvPr id="11" name="矩形 10"/>
        <dsp:cNvSpPr/>
      </dsp:nvSpPr>
      <dsp:spPr bwMode="white">
        <a:xfrm>
          <a:off x="0" y="3809996"/>
          <a:ext cx="8633327" cy="831600"/>
        </a:xfrm>
        <a:prstGeom prst="rect">
          <a:avLst/>
        </a:prstGeom>
      </dsp:spPr>
      <dsp:style>
        <a:lnRef idx="1">
          <a:schemeClr val="accent1"/>
        </a:lnRef>
        <a:fillRef idx="1">
          <a:schemeClr val="lt1">
            <a:alpha val="90000"/>
          </a:schemeClr>
        </a:fillRef>
        <a:effectRef idx="0">
          <a:scrgbClr r="0" g="0" b="0"/>
        </a:effectRef>
        <a:fontRef idx="minor"/>
      </dsp:style>
      <dsp:txBody>
        <a:bodyPr lIns="670042" tIns="687324" rIns="670042" bIns="234696" anchor="t"/>
        <a:lstStyle>
          <a:lvl1pPr algn="l">
            <a:defRPr sz="3300"/>
          </a:lvl1pPr>
          <a:lvl2pPr marL="285750" indent="-285750" algn="l">
            <a:defRPr sz="3300"/>
          </a:lvl2pPr>
          <a:lvl3pPr marL="571500" indent="-285750" algn="l">
            <a:defRPr sz="3300"/>
          </a:lvl3pPr>
          <a:lvl4pPr marL="857250" indent="-285750" algn="l">
            <a:defRPr sz="3300"/>
          </a:lvl4pPr>
          <a:lvl5pPr marL="1143000" indent="-285750" algn="l">
            <a:defRPr sz="3300"/>
          </a:lvl5pPr>
          <a:lvl6pPr marL="1428750" indent="-285750" algn="l">
            <a:defRPr sz="3300"/>
          </a:lvl6pPr>
          <a:lvl7pPr marL="1714500" indent="-285750" algn="l">
            <a:defRPr sz="3300"/>
          </a:lvl7pPr>
          <a:lvl8pPr marL="2000250" indent="-285750" algn="l">
            <a:defRPr sz="3300"/>
          </a:lvl8pPr>
          <a:lvl9pPr marL="2286000" indent="-285750" algn="l">
            <a:defRPr sz="3300"/>
          </a:lvl9pPr>
        </a:lstStyle>
        <a:p>
          <a:endParaRPr>
            <a:solidFill>
              <a:schemeClr val="dk1"/>
            </a:solidFill>
          </a:endParaRPr>
        </a:p>
      </dsp:txBody>
      <dsp:txXfrm>
        <a:off x="0" y="3809996"/>
        <a:ext cx="8633327" cy="831600"/>
      </dsp:txXfrm>
    </dsp:sp>
    <dsp:sp modelId="{096535E2-CFD2-403D-B94E-F4B1F0C19E34}">
      <dsp:nvSpPr>
        <dsp:cNvPr id="10" name="圆角矩形 9"/>
        <dsp:cNvSpPr/>
      </dsp:nvSpPr>
      <dsp:spPr bwMode="white">
        <a:xfrm>
          <a:off x="431666" y="3322916"/>
          <a:ext cx="8010191" cy="9741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8423" tIns="0" rIns="228423" bIns="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marL="0" lvl="0" indent="0" algn="l" defTabSz="1066800">
            <a:lnSpc>
              <a:spcPct val="90000"/>
            </a:lnSpc>
            <a:spcBef>
              <a:spcPct val="0"/>
            </a:spcBef>
            <a:spcAft>
              <a:spcPct val="35000"/>
            </a:spcAft>
            <a:buNone/>
          </a:pPr>
          <a:r>
            <a:rPr lang="en-US" altLang="zh-CN" sz="2400" b="1" kern="1200" dirty="0" smtClean="0">
              <a:solidFill>
                <a:prstClr val="black"/>
              </a:solidFill>
              <a:latin typeface="黑体" panose="02010600030101010101" pitchFamily="49" charset="-122"/>
              <a:ea typeface="黑体" panose="02010600030101010101" pitchFamily="49" charset="-122"/>
              <a:cs typeface="+mn-cs"/>
            </a:rPr>
            <a:t>3.</a:t>
          </a:r>
          <a:r>
            <a:rPr lang="zh-CN" altLang="zh-CN" sz="2400" b="0" kern="1200" dirty="0" smtClean="0">
              <a:solidFill>
                <a:prstClr val="black"/>
              </a:solidFill>
              <a:latin typeface="黑体" panose="02010600030101010101" pitchFamily="49" charset="-122"/>
              <a:ea typeface="黑体" panose="02010600030101010101" pitchFamily="49" charset="-122"/>
              <a:cs typeface="+mn-cs"/>
            </a:rPr>
            <a:t>从</a:t>
          </a:r>
          <a:r>
            <a:rPr lang="zh-CN" altLang="zh-CN" sz="2400" b="0" kern="1200" dirty="0">
              <a:solidFill>
                <a:prstClr val="black"/>
              </a:solidFill>
              <a:latin typeface="黑体" panose="02010600030101010101" pitchFamily="49" charset="-122"/>
              <a:ea typeface="黑体" panose="02010600030101010101" pitchFamily="49" charset="-122"/>
              <a:cs typeface="+mn-cs"/>
            </a:rPr>
            <a:t>制定计划的交付来看，软件的分析、设计、构建和测试并不像我们设想的那么容易预测。</a:t>
          </a:r>
        </a:p>
      </dsp:txBody>
      <dsp:txXfrm>
        <a:off x="431666" y="3322916"/>
        <a:ext cx="8010191" cy="974160"/>
      </dsp:txXfrm>
    </dsp:sp>
    <dsp:sp modelId="{3FEB69D5-B70C-40EC-9A42-5BE485E1BE06}">
      <dsp:nvSpPr>
        <dsp:cNvPr id="3" name="矩形 2" hidden="1"/>
        <dsp:cNvSpPr/>
      </dsp:nvSpPr>
      <dsp:spPr>
        <a:xfrm>
          <a:off x="0" y="38924"/>
          <a:ext cx="431666" cy="1264391"/>
        </a:xfrm>
        <a:prstGeom prst="rect">
          <a:avLst/>
        </a:prstGeom>
      </dsp:spPr>
      <dsp:txXfrm>
        <a:off x="0" y="38924"/>
        <a:ext cx="431666" cy="1264391"/>
      </dsp:txXfrm>
    </dsp:sp>
    <dsp:sp modelId="{AC5F962E-F085-42F8-9C18-072E9AE4C2AF}">
      <dsp:nvSpPr>
        <dsp:cNvPr id="6" name="矩形 5" hidden="1"/>
        <dsp:cNvSpPr/>
      </dsp:nvSpPr>
      <dsp:spPr>
        <a:xfrm>
          <a:off x="0" y="1826036"/>
          <a:ext cx="431666" cy="974160"/>
        </a:xfrm>
        <a:prstGeom prst="rect">
          <a:avLst/>
        </a:prstGeom>
      </dsp:spPr>
      <dsp:txXfrm>
        <a:off x="0" y="1826036"/>
        <a:ext cx="431666" cy="974160"/>
      </dsp:txXfrm>
    </dsp:sp>
    <dsp:sp modelId="{BCEFA5DD-EB9F-4B9F-8F9E-18A159F9E0D6}">
      <dsp:nvSpPr>
        <dsp:cNvPr id="9" name="矩形 8" hidden="1"/>
        <dsp:cNvSpPr/>
      </dsp:nvSpPr>
      <dsp:spPr>
        <a:xfrm>
          <a:off x="0" y="3322916"/>
          <a:ext cx="431666" cy="974160"/>
        </a:xfrm>
        <a:prstGeom prst="rect">
          <a:avLst/>
        </a:prstGeom>
      </dsp:spPr>
      <dsp:txXfrm>
        <a:off x="0" y="3322916"/>
        <a:ext cx="431666" cy="974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61308" cy="4176464"/>
        <a:chOff x="0" y="0"/>
        <a:chExt cx="8161308" cy="4176464"/>
      </a:xfrm>
    </dsp:grpSpPr>
    <dsp:sp modelId="{EF200106-9B02-4F87-88A8-93FF13776EA9}">
      <dsp:nvSpPr>
        <dsp:cNvPr id="5" name="矩形 4"/>
        <dsp:cNvSpPr/>
      </dsp:nvSpPr>
      <dsp:spPr bwMode="white">
        <a:xfrm>
          <a:off x="0" y="403252"/>
          <a:ext cx="8161308" cy="579600"/>
        </a:xfrm>
        <a:prstGeom prst="rect">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633408" tIns="479044" rIns="633408" bIns="163576"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endParaRPr>
            <a:solidFill>
              <a:schemeClr val="dk1"/>
            </a:solidFill>
          </a:endParaRPr>
        </a:p>
      </dsp:txBody>
      <dsp:txXfrm>
        <a:off x="0" y="403252"/>
        <a:ext cx="8161308" cy="579600"/>
      </dsp:txXfrm>
    </dsp:sp>
    <dsp:sp modelId="{9BE41765-3BED-44AA-8A4D-56118F09720E}">
      <dsp:nvSpPr>
        <dsp:cNvPr id="4" name="圆角矩形 3"/>
        <dsp:cNvSpPr/>
      </dsp:nvSpPr>
      <dsp:spPr bwMode="white">
        <a:xfrm>
          <a:off x="408065" y="63772"/>
          <a:ext cx="5712916" cy="678960"/>
        </a:xfrm>
        <a:prstGeom prst="roundRect">
          <a:avLst/>
        </a:prstGeom>
        <a:sp3d prstMaterial="plastic">
          <a:bevelT w="120900" h="88900"/>
          <a:bevelB w="88900" h="31750" prst="angle"/>
        </a:sp3d>
      </dsp:spPr>
      <dsp:style>
        <a:lnRef idx="0">
          <a:schemeClr val="lt1"/>
        </a:lnRef>
        <a:fillRef idx="3">
          <a:schemeClr val="accent1"/>
        </a:fillRef>
        <a:effectRef idx="2">
          <a:scrgbClr r="0" g="0" b="0"/>
        </a:effectRef>
        <a:fontRef idx="minor">
          <a:schemeClr val="lt1"/>
        </a:fontRef>
      </dsp:style>
      <dsp:txBody>
        <a:bodyPr lIns="215934" tIns="0" rIns="215934"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1066800">
            <a:lnSpc>
              <a:spcPct val="90000"/>
            </a:lnSpc>
            <a:spcBef>
              <a:spcPct val="0"/>
            </a:spcBef>
            <a:spcAft>
              <a:spcPct val="35000"/>
            </a:spcAft>
            <a:buNone/>
          </a:pPr>
          <a:r>
            <a:rPr lang="zh-CN" altLang="en-US" sz="2400" b="1" kern="1200" dirty="0" smtClean="0">
              <a:latin typeface="Times New Roman" panose="02020603050405020304" pitchFamily="18" charset="0"/>
              <a:ea typeface="黑体" panose="02010600030101010101" pitchFamily="49" charset="-122"/>
              <a:cs typeface="Times New Roman" panose="02020603050405020304" pitchFamily="18" charset="0"/>
            </a:rPr>
            <a:t>极限编程（</a:t>
          </a:r>
          <a:r>
            <a:rPr lang="en-US" altLang="en-US" sz="2400" b="1" kern="1200" dirty="0" smtClean="0">
              <a:latin typeface="Times New Roman" panose="02020603050405020304" pitchFamily="18" charset="0"/>
              <a:ea typeface="黑体" panose="02010600030101010101" pitchFamily="49" charset="-122"/>
              <a:cs typeface="Times New Roman" panose="02020603050405020304" pitchFamily="18" charset="0"/>
            </a:rPr>
            <a:t>XP</a:t>
          </a:r>
          <a:r>
            <a:rPr lang="zh-CN" altLang="en-US" sz="2400" b="1" kern="1200" dirty="0" smtClean="0">
              <a:latin typeface="Times New Roman" panose="02020603050405020304" pitchFamily="18" charset="0"/>
              <a:ea typeface="黑体" panose="02010600030101010101" pitchFamily="49" charset="-122"/>
              <a:cs typeface="Times New Roman" panose="02020603050405020304" pitchFamily="18" charset="0"/>
            </a:rPr>
            <a:t>）</a:t>
          </a:r>
          <a:endParaRPr lang="zh-CN" altLang="en-US" sz="2400" b="1" kern="1200" dirty="0">
            <a:latin typeface="Times New Roman" panose="02020603050405020304" pitchFamily="18" charset="0"/>
            <a:ea typeface="黑体" panose="02010600030101010101" pitchFamily="49" charset="-122"/>
            <a:cs typeface="Times New Roman" panose="02020603050405020304" pitchFamily="18" charset="0"/>
          </a:endParaRPr>
        </a:p>
      </dsp:txBody>
      <dsp:txXfrm>
        <a:off x="408065" y="63772"/>
        <a:ext cx="5712916" cy="678960"/>
      </dsp:txXfrm>
    </dsp:sp>
    <dsp:sp modelId="{7577F72F-C7CA-4C80-A4DA-D3BD01B3D9F2}">
      <dsp:nvSpPr>
        <dsp:cNvPr id="8" name="矩形 7"/>
        <dsp:cNvSpPr/>
      </dsp:nvSpPr>
      <dsp:spPr bwMode="white">
        <a:xfrm>
          <a:off x="0" y="1446532"/>
          <a:ext cx="8161308" cy="579600"/>
        </a:xfrm>
        <a:prstGeom prst="rect">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633408" tIns="479044" rIns="633408" bIns="163576"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endParaRPr>
            <a:solidFill>
              <a:schemeClr val="dk1"/>
            </a:solidFill>
          </a:endParaRPr>
        </a:p>
      </dsp:txBody>
      <dsp:txXfrm>
        <a:off x="0" y="1446532"/>
        <a:ext cx="8161308" cy="579600"/>
      </dsp:txXfrm>
    </dsp:sp>
    <dsp:sp modelId="{C50770E9-88E4-436C-89FB-756A7FF2E5E6}">
      <dsp:nvSpPr>
        <dsp:cNvPr id="7" name="圆角矩形 6"/>
        <dsp:cNvSpPr/>
      </dsp:nvSpPr>
      <dsp:spPr bwMode="white">
        <a:xfrm>
          <a:off x="408065" y="1107052"/>
          <a:ext cx="5712916" cy="678960"/>
        </a:xfrm>
        <a:prstGeom prst="roundRect">
          <a:avLst/>
        </a:prstGeom>
        <a:sp3d prstMaterial="plastic">
          <a:bevelT w="120900" h="88900"/>
          <a:bevelB w="88900" h="31750" prst="angle"/>
        </a:sp3d>
      </dsp:spPr>
      <dsp:style>
        <a:lnRef idx="0">
          <a:schemeClr val="lt1"/>
        </a:lnRef>
        <a:fillRef idx="3">
          <a:schemeClr val="accent1"/>
        </a:fillRef>
        <a:effectRef idx="2">
          <a:scrgbClr r="0" g="0" b="0"/>
        </a:effectRef>
        <a:fontRef idx="minor">
          <a:schemeClr val="lt1"/>
        </a:fontRef>
      </dsp:style>
      <dsp:txBody>
        <a:bodyPr lIns="215934" tIns="0" rIns="215934"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1066800">
            <a:lnSpc>
              <a:spcPct val="90000"/>
            </a:lnSpc>
            <a:spcBef>
              <a:spcPct val="0"/>
            </a:spcBef>
            <a:spcAft>
              <a:spcPct val="35000"/>
            </a:spcAft>
            <a:buNone/>
          </a:pPr>
          <a:r>
            <a:rPr lang="en-US" altLang="zh-CN" sz="2400" b="1" kern="1200" smtClean="0">
              <a:latin typeface="Times New Roman" panose="02020603050405020304" pitchFamily="18" charset="0"/>
              <a:ea typeface="黑体" panose="02010600030101010101" pitchFamily="49" charset="-122"/>
              <a:cs typeface="Times New Roman" panose="02020603050405020304" pitchFamily="18" charset="0"/>
            </a:rPr>
            <a:t>Scrum</a:t>
          </a:r>
          <a:endParaRPr lang="en-US" altLang="zh-CN" sz="2400" b="1" kern="1200" dirty="0">
            <a:latin typeface="Times New Roman" panose="02020603050405020304" pitchFamily="18" charset="0"/>
            <a:ea typeface="黑体" panose="02010600030101010101" pitchFamily="49" charset="-122"/>
            <a:cs typeface="Times New Roman" panose="02020603050405020304" pitchFamily="18" charset="0"/>
          </a:endParaRPr>
        </a:p>
      </dsp:txBody>
      <dsp:txXfrm>
        <a:off x="408065" y="1107052"/>
        <a:ext cx="5712916" cy="678960"/>
      </dsp:txXfrm>
    </dsp:sp>
    <dsp:sp modelId="{4982570B-2330-4259-85F9-1646D7E1011A}">
      <dsp:nvSpPr>
        <dsp:cNvPr id="11" name="矩形 10"/>
        <dsp:cNvSpPr/>
      </dsp:nvSpPr>
      <dsp:spPr bwMode="white">
        <a:xfrm>
          <a:off x="0" y="2489812"/>
          <a:ext cx="8161308" cy="579600"/>
        </a:xfrm>
        <a:prstGeom prst="rect">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633408" tIns="479044" rIns="633408" bIns="163576"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endParaRPr>
            <a:solidFill>
              <a:schemeClr val="dk1"/>
            </a:solidFill>
          </a:endParaRPr>
        </a:p>
      </dsp:txBody>
      <dsp:txXfrm>
        <a:off x="0" y="2489812"/>
        <a:ext cx="8161308" cy="579600"/>
      </dsp:txXfrm>
    </dsp:sp>
    <dsp:sp modelId="{096535E2-CFD2-403D-B94E-F4B1F0C19E34}">
      <dsp:nvSpPr>
        <dsp:cNvPr id="10" name="圆角矩形 9"/>
        <dsp:cNvSpPr/>
      </dsp:nvSpPr>
      <dsp:spPr bwMode="white">
        <a:xfrm>
          <a:off x="408065" y="2150332"/>
          <a:ext cx="5712916" cy="678960"/>
        </a:xfrm>
        <a:prstGeom prst="roundRect">
          <a:avLst/>
        </a:prstGeom>
        <a:sp3d prstMaterial="plastic">
          <a:bevelT w="120900" h="88900"/>
          <a:bevelB w="88900" h="31750" prst="angle"/>
        </a:sp3d>
      </dsp:spPr>
      <dsp:style>
        <a:lnRef idx="0">
          <a:schemeClr val="lt1"/>
        </a:lnRef>
        <a:fillRef idx="3">
          <a:schemeClr val="accent1"/>
        </a:fillRef>
        <a:effectRef idx="2">
          <a:scrgbClr r="0" g="0" b="0"/>
        </a:effectRef>
        <a:fontRef idx="minor">
          <a:schemeClr val="lt1"/>
        </a:fontRef>
      </dsp:style>
      <dsp:txBody>
        <a:bodyPr lIns="215934" tIns="0" rIns="215934"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1066800">
            <a:lnSpc>
              <a:spcPct val="90000"/>
            </a:lnSpc>
            <a:spcBef>
              <a:spcPct val="0"/>
            </a:spcBef>
            <a:spcAft>
              <a:spcPct val="35000"/>
            </a:spcAft>
            <a:buNone/>
          </a:pPr>
          <a:r>
            <a:rPr lang="zh-CN" altLang="zh-CN" sz="2400" b="1" kern="1200" smtClean="0">
              <a:latin typeface="Times New Roman" panose="02020603050405020304" pitchFamily="18" charset="0"/>
              <a:ea typeface="黑体" panose="02010600030101010101" pitchFamily="49" charset="-122"/>
              <a:cs typeface="Times New Roman" panose="02020603050405020304" pitchFamily="18" charset="0"/>
            </a:rPr>
            <a:t>精益开发（</a:t>
          </a:r>
          <a:r>
            <a:rPr lang="en-US" altLang="zh-CN" sz="2400" b="1" kern="1200" smtClean="0">
              <a:latin typeface="Times New Roman" panose="02020603050405020304" pitchFamily="18" charset="0"/>
              <a:ea typeface="黑体" panose="02010600030101010101" pitchFamily="49" charset="-122"/>
              <a:cs typeface="Times New Roman" panose="02020603050405020304" pitchFamily="18" charset="0"/>
            </a:rPr>
            <a:t>lean</a:t>
          </a:r>
          <a:r>
            <a:rPr lang="zh-CN" altLang="zh-CN" sz="2400" b="1" kern="1200" smtClean="0">
              <a:latin typeface="Times New Roman" panose="02020603050405020304" pitchFamily="18" charset="0"/>
              <a:ea typeface="黑体" panose="02010600030101010101" pitchFamily="49" charset="-122"/>
              <a:cs typeface="Times New Roman" panose="02020603050405020304" pitchFamily="18" charset="0"/>
            </a:rPr>
            <a:t>）</a:t>
          </a:r>
          <a:endParaRPr lang="zh-CN" altLang="zh-CN" sz="2400" b="1" kern="1200" dirty="0">
            <a:latin typeface="Times New Roman" panose="02020603050405020304" pitchFamily="18" charset="0"/>
            <a:ea typeface="黑体" panose="02010600030101010101" pitchFamily="49" charset="-122"/>
            <a:cs typeface="Times New Roman" panose="02020603050405020304" pitchFamily="18" charset="0"/>
          </a:endParaRPr>
        </a:p>
      </dsp:txBody>
      <dsp:txXfrm>
        <a:off x="408065" y="2150332"/>
        <a:ext cx="5712916" cy="678960"/>
      </dsp:txXfrm>
    </dsp:sp>
    <dsp:sp modelId="{B0D2FDD7-C4D1-4BF0-99E7-E4CFDE478BD4}">
      <dsp:nvSpPr>
        <dsp:cNvPr id="14" name="矩形 13"/>
        <dsp:cNvSpPr/>
      </dsp:nvSpPr>
      <dsp:spPr bwMode="white">
        <a:xfrm>
          <a:off x="0" y="3533092"/>
          <a:ext cx="8161308" cy="579600"/>
        </a:xfrm>
        <a:prstGeom prst="rect">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633408" tIns="479044" rIns="633408" bIns="163576"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endParaRPr>
            <a:solidFill>
              <a:schemeClr val="dk1"/>
            </a:solidFill>
          </a:endParaRPr>
        </a:p>
      </dsp:txBody>
      <dsp:txXfrm>
        <a:off x="0" y="3533092"/>
        <a:ext cx="8161308" cy="579600"/>
      </dsp:txXfrm>
    </dsp:sp>
    <dsp:sp modelId="{50FD630A-56B4-4FAE-B665-A16262C7C100}">
      <dsp:nvSpPr>
        <dsp:cNvPr id="13" name="圆角矩形 12"/>
        <dsp:cNvSpPr/>
      </dsp:nvSpPr>
      <dsp:spPr bwMode="white">
        <a:xfrm>
          <a:off x="408065" y="3193612"/>
          <a:ext cx="5712916" cy="678960"/>
        </a:xfrm>
        <a:prstGeom prst="roundRect">
          <a:avLst/>
        </a:prstGeom>
        <a:sp3d prstMaterial="plastic">
          <a:bevelT w="120900" h="88900"/>
          <a:bevelB w="88900" h="31750" prst="angle"/>
        </a:sp3d>
      </dsp:spPr>
      <dsp:style>
        <a:lnRef idx="0">
          <a:schemeClr val="lt1"/>
        </a:lnRef>
        <a:fillRef idx="3">
          <a:schemeClr val="accent1"/>
        </a:fillRef>
        <a:effectRef idx="2">
          <a:scrgbClr r="0" g="0" b="0"/>
        </a:effectRef>
        <a:fontRef idx="minor">
          <a:schemeClr val="lt1"/>
        </a:fontRef>
      </dsp:style>
      <dsp:txBody>
        <a:bodyPr lIns="215934" tIns="0" rIns="215934"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marL="0" lvl="0" indent="0" algn="l" defTabSz="1066800">
            <a:lnSpc>
              <a:spcPct val="90000"/>
            </a:lnSpc>
            <a:spcBef>
              <a:spcPct val="0"/>
            </a:spcBef>
            <a:spcAft>
              <a:spcPct val="35000"/>
            </a:spcAft>
            <a:buNone/>
          </a:pPr>
          <a:r>
            <a:rPr lang="en-US" altLang="zh-CN" sz="2400" b="1" kern="1200" smtClean="0">
              <a:latin typeface="Times New Roman" panose="02020603050405020304" pitchFamily="18" charset="0"/>
              <a:ea typeface="黑体" panose="02010600030101010101" pitchFamily="49" charset="-122"/>
              <a:cs typeface="Times New Roman" panose="02020603050405020304" pitchFamily="18" charset="0"/>
            </a:rPr>
            <a:t>OpenUP</a:t>
          </a:r>
          <a:endParaRPr lang="en-US" altLang="zh-CN" sz="2400" b="1" kern="1200" dirty="0">
            <a:latin typeface="Times New Roman" panose="02020603050405020304" pitchFamily="18" charset="0"/>
            <a:ea typeface="黑体" panose="02010600030101010101" pitchFamily="49" charset="-122"/>
            <a:cs typeface="Times New Roman" panose="02020603050405020304" pitchFamily="18" charset="0"/>
          </a:endParaRPr>
        </a:p>
      </dsp:txBody>
      <dsp:txXfrm>
        <a:off x="408065" y="3193612"/>
        <a:ext cx="5712916" cy="678960"/>
      </dsp:txXfrm>
    </dsp:sp>
    <dsp:sp modelId="{3FEB69D5-B70C-40EC-9A42-5BE485E1BE06}">
      <dsp:nvSpPr>
        <dsp:cNvPr id="3" name="矩形 2" hidden="1"/>
        <dsp:cNvSpPr/>
      </dsp:nvSpPr>
      <dsp:spPr>
        <a:xfrm>
          <a:off x="0" y="63772"/>
          <a:ext cx="408065" cy="678960"/>
        </a:xfrm>
        <a:prstGeom prst="rect">
          <a:avLst/>
        </a:prstGeom>
      </dsp:spPr>
      <dsp:txXfrm>
        <a:off x="0" y="63772"/>
        <a:ext cx="408065" cy="678960"/>
      </dsp:txXfrm>
    </dsp:sp>
    <dsp:sp modelId="{AC5F962E-F085-42F8-9C18-072E9AE4C2AF}">
      <dsp:nvSpPr>
        <dsp:cNvPr id="6" name="矩形 5" hidden="1"/>
        <dsp:cNvSpPr/>
      </dsp:nvSpPr>
      <dsp:spPr>
        <a:xfrm>
          <a:off x="0" y="1107052"/>
          <a:ext cx="408065" cy="678960"/>
        </a:xfrm>
        <a:prstGeom prst="rect">
          <a:avLst/>
        </a:prstGeom>
      </dsp:spPr>
      <dsp:txXfrm>
        <a:off x="0" y="1107052"/>
        <a:ext cx="408065" cy="678960"/>
      </dsp:txXfrm>
    </dsp:sp>
    <dsp:sp modelId="{BCEFA5DD-EB9F-4B9F-8F9E-18A159F9E0D6}">
      <dsp:nvSpPr>
        <dsp:cNvPr id="9" name="矩形 8" hidden="1"/>
        <dsp:cNvSpPr/>
      </dsp:nvSpPr>
      <dsp:spPr>
        <a:xfrm>
          <a:off x="0" y="2150332"/>
          <a:ext cx="408065" cy="678960"/>
        </a:xfrm>
        <a:prstGeom prst="rect">
          <a:avLst/>
        </a:prstGeom>
      </dsp:spPr>
      <dsp:txXfrm>
        <a:off x="0" y="2150332"/>
        <a:ext cx="408065" cy="678960"/>
      </dsp:txXfrm>
    </dsp:sp>
    <dsp:sp modelId="{00636CDF-8770-4B4F-B38B-D1F9484299A9}">
      <dsp:nvSpPr>
        <dsp:cNvPr id="12" name="矩形 11" hidden="1"/>
        <dsp:cNvSpPr/>
      </dsp:nvSpPr>
      <dsp:spPr>
        <a:xfrm>
          <a:off x="0" y="3193612"/>
          <a:ext cx="408065" cy="678960"/>
        </a:xfrm>
        <a:prstGeom prst="rect">
          <a:avLst/>
        </a:prstGeom>
      </dsp:spPr>
      <dsp:txXfrm>
        <a:off x="0" y="3193612"/>
        <a:ext cx="408065" cy="678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784976" cy="4542699"/>
        <a:chOff x="0" y="0"/>
        <a:chExt cx="8784976" cy="4542699"/>
      </a:xfrm>
    </dsp:grpSpPr>
    <dsp:sp modelId="{EF200106-9B02-4F87-88A8-93FF13776EA9}">
      <dsp:nvSpPr>
        <dsp:cNvPr id="5" name="矩形 4"/>
        <dsp:cNvSpPr/>
      </dsp:nvSpPr>
      <dsp:spPr bwMode="white">
        <a:xfrm>
          <a:off x="0" y="551630"/>
          <a:ext cx="8784976" cy="856800"/>
        </a:xfrm>
        <a:prstGeom prst="rect">
          <a:avLst/>
        </a:prstGeom>
      </dsp:spPr>
      <dsp:style>
        <a:lnRef idx="1">
          <a:schemeClr val="accent1"/>
        </a:lnRef>
        <a:fillRef idx="1">
          <a:schemeClr val="lt1">
            <a:alpha val="90000"/>
          </a:schemeClr>
        </a:fillRef>
        <a:effectRef idx="0">
          <a:scrgbClr r="0" g="0" b="0"/>
        </a:effectRef>
        <a:fontRef idx="minor"/>
      </dsp:style>
      <dsp:txBody>
        <a:bodyPr lIns="681811" tIns="708152" rIns="681811" bIns="241808" anchor="t"/>
        <a:lstStyle>
          <a:lvl1pPr algn="l">
            <a:defRPr sz="3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endParaRPr>
            <a:solidFill>
              <a:schemeClr val="dk1"/>
            </a:solidFill>
          </a:endParaRPr>
        </a:p>
      </dsp:txBody>
      <dsp:txXfrm>
        <a:off x="0" y="551630"/>
        <a:ext cx="8784976" cy="856800"/>
      </dsp:txXfrm>
    </dsp:sp>
    <dsp:sp modelId="{9BE41765-3BED-44AA-8A4D-56118F09720E}">
      <dsp:nvSpPr>
        <dsp:cNvPr id="4" name="圆角矩形 3"/>
        <dsp:cNvSpPr/>
      </dsp:nvSpPr>
      <dsp:spPr bwMode="white">
        <a:xfrm>
          <a:off x="439249" y="49790"/>
          <a:ext cx="8048936" cy="10036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32435" tIns="0" rIns="232435" bIns="0"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marL="0" lvl="0" indent="0" algn="l" defTabSz="1066800">
            <a:lnSpc>
              <a:spcPct val="90000"/>
            </a:lnSpc>
            <a:spcBef>
              <a:spcPct val="0"/>
            </a:spcBef>
            <a:spcAft>
              <a:spcPct val="35000"/>
            </a:spcAft>
            <a:buNone/>
          </a:pPr>
          <a:r>
            <a:rPr lang="en-US" altLang="zh-CN" sz="2400" kern="1200" dirty="0">
              <a:latin typeface="黑体" panose="02010600030101010101" pitchFamily="49" charset="-122"/>
              <a:ea typeface="黑体" panose="02010600030101010101" pitchFamily="49" charset="-122"/>
            </a:rPr>
            <a:t>1.</a:t>
          </a:r>
          <a:r>
            <a:rPr lang="zh-CN" sz="2400" b="1" kern="1200" dirty="0">
              <a:latin typeface="黑体" panose="02010600030101010101" pitchFamily="49" charset="-122"/>
              <a:ea typeface="黑体" panose="02010600030101010101" pitchFamily="49" charset="-122"/>
            </a:rPr>
            <a:t>产品定义（计划）</a:t>
          </a:r>
          <a:r>
            <a:rPr lang="zh-CN" sz="2400" kern="1200" dirty="0">
              <a:latin typeface="黑体" panose="02010600030101010101" pitchFamily="49" charset="-122"/>
              <a:ea typeface="黑体" panose="02010600030101010101" pitchFamily="49" charset="-122"/>
            </a:rPr>
            <a:t>：进行迭代所需要的项目准备、项目计划和技术分析。</a:t>
          </a:r>
          <a:endParaRPr lang="zh-CN" altLang="en-US" sz="2400" b="1" kern="1200" dirty="0">
            <a:solidFill>
              <a:prstClr val="black"/>
            </a:solidFill>
            <a:latin typeface="黑体" panose="02010600030101010101" pitchFamily="49" charset="-122"/>
            <a:ea typeface="黑体" panose="02010600030101010101" pitchFamily="49" charset="-122"/>
            <a:cs typeface="+mn-cs"/>
          </a:endParaRPr>
        </a:p>
      </dsp:txBody>
      <dsp:txXfrm>
        <a:off x="439249" y="49790"/>
        <a:ext cx="8048936" cy="1003680"/>
      </dsp:txXfrm>
    </dsp:sp>
    <dsp:sp modelId="{7577F72F-C7CA-4C80-A4DA-D3BD01B3D9F2}">
      <dsp:nvSpPr>
        <dsp:cNvPr id="8" name="矩形 7"/>
        <dsp:cNvSpPr/>
      </dsp:nvSpPr>
      <dsp:spPr bwMode="white">
        <a:xfrm>
          <a:off x="0" y="2093870"/>
          <a:ext cx="8784976" cy="856800"/>
        </a:xfrm>
        <a:prstGeom prst="rect">
          <a:avLst/>
        </a:prstGeom>
      </dsp:spPr>
      <dsp:style>
        <a:lnRef idx="1">
          <a:schemeClr val="accent1"/>
        </a:lnRef>
        <a:fillRef idx="1">
          <a:schemeClr val="lt1">
            <a:alpha val="90000"/>
          </a:schemeClr>
        </a:fillRef>
        <a:effectRef idx="0">
          <a:scrgbClr r="0" g="0" b="0"/>
        </a:effectRef>
        <a:fontRef idx="minor"/>
      </dsp:style>
      <dsp:txBody>
        <a:bodyPr lIns="681811" tIns="708152" rIns="681811" bIns="241808" anchor="t"/>
        <a:lstStyle>
          <a:lvl1pPr algn="l">
            <a:defRPr sz="3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endParaRPr>
            <a:solidFill>
              <a:schemeClr val="dk1"/>
            </a:solidFill>
          </a:endParaRPr>
        </a:p>
      </dsp:txBody>
      <dsp:txXfrm>
        <a:off x="0" y="2093870"/>
        <a:ext cx="8784976" cy="856800"/>
      </dsp:txXfrm>
    </dsp:sp>
    <dsp:sp modelId="{C50770E9-88E4-436C-89FB-756A7FF2E5E6}">
      <dsp:nvSpPr>
        <dsp:cNvPr id="7" name="圆角矩形 6"/>
        <dsp:cNvSpPr/>
      </dsp:nvSpPr>
      <dsp:spPr bwMode="white">
        <a:xfrm>
          <a:off x="422544" y="1592030"/>
          <a:ext cx="7988609" cy="10036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32435" tIns="0" rIns="232435" bIns="0"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marL="0" lvl="0" indent="0" algn="l" defTabSz="1066800">
            <a:lnSpc>
              <a:spcPct val="90000"/>
            </a:lnSpc>
            <a:spcBef>
              <a:spcPct val="0"/>
            </a:spcBef>
            <a:spcAft>
              <a:spcPct val="35000"/>
            </a:spcAft>
            <a:buNone/>
          </a:pPr>
          <a:r>
            <a:rPr lang="en-US" altLang="zh-CN" sz="2400" b="0" kern="1200" dirty="0">
              <a:latin typeface="黑体" panose="02010600030101010101" pitchFamily="49" charset="-122"/>
              <a:ea typeface="黑体" panose="02010600030101010101" pitchFamily="49" charset="-122"/>
            </a:rPr>
            <a:t>2.</a:t>
          </a:r>
          <a:r>
            <a:rPr lang="zh-CN" sz="2400" b="1" kern="1200" dirty="0">
              <a:latin typeface="黑体" panose="02010600030101010101" pitchFamily="49" charset="-122"/>
              <a:ea typeface="黑体" panose="02010600030101010101" pitchFamily="49" charset="-122"/>
            </a:rPr>
            <a:t>迭代开发（执行）</a:t>
          </a:r>
          <a:r>
            <a:rPr lang="zh-CN" sz="2400" b="0" kern="1200" dirty="0">
              <a:latin typeface="黑体" panose="02010600030101010101" pitchFamily="49" charset="-122"/>
              <a:ea typeface="黑体" panose="02010600030101010101" pitchFamily="49" charset="-122"/>
            </a:rPr>
            <a:t>：在固定时间的</a:t>
          </a:r>
          <a:r>
            <a:rPr lang="zh-CN" sz="2400" b="0" kern="1200" dirty="0">
              <a:solidFill>
                <a:prstClr val="black"/>
              </a:solidFill>
              <a:latin typeface="黑体" panose="02010600030101010101" pitchFamily="49" charset="-122"/>
              <a:ea typeface="黑体" panose="02010600030101010101" pitchFamily="49" charset="-122"/>
              <a:cs typeface="+mn-cs"/>
            </a:rPr>
            <a:t>迭代中实现需求（产品需求清单中的项目）</a:t>
          </a:r>
          <a:endParaRPr lang="en-US" altLang="zh-CN" sz="2400" b="0" kern="1200" dirty="0">
            <a:solidFill>
              <a:prstClr val="black"/>
            </a:solidFill>
            <a:latin typeface="黑体" panose="02010600030101010101" pitchFamily="49" charset="-122"/>
            <a:ea typeface="黑体" panose="02010600030101010101" pitchFamily="49" charset="-122"/>
            <a:cs typeface="+mn-cs"/>
          </a:endParaRPr>
        </a:p>
      </dsp:txBody>
      <dsp:txXfrm>
        <a:off x="422544" y="1592030"/>
        <a:ext cx="7988609" cy="1003680"/>
      </dsp:txXfrm>
    </dsp:sp>
    <dsp:sp modelId="{4982570B-2330-4259-85F9-1646D7E1011A}">
      <dsp:nvSpPr>
        <dsp:cNvPr id="11" name="矩形 10"/>
        <dsp:cNvSpPr/>
      </dsp:nvSpPr>
      <dsp:spPr bwMode="white">
        <a:xfrm>
          <a:off x="0" y="3636110"/>
          <a:ext cx="8784976" cy="856800"/>
        </a:xfrm>
        <a:prstGeom prst="rect">
          <a:avLst/>
        </a:prstGeom>
      </dsp:spPr>
      <dsp:style>
        <a:lnRef idx="1">
          <a:schemeClr val="accent1"/>
        </a:lnRef>
        <a:fillRef idx="1">
          <a:schemeClr val="lt1">
            <a:alpha val="90000"/>
          </a:schemeClr>
        </a:fillRef>
        <a:effectRef idx="0">
          <a:scrgbClr r="0" g="0" b="0"/>
        </a:effectRef>
        <a:fontRef idx="minor"/>
      </dsp:style>
      <dsp:txBody>
        <a:bodyPr lIns="681811" tIns="708152" rIns="681811" bIns="241808" anchor="t"/>
        <a:lstStyle>
          <a:lvl1pPr algn="l">
            <a:defRPr sz="3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endParaRPr>
            <a:solidFill>
              <a:schemeClr val="dk1"/>
            </a:solidFill>
          </a:endParaRPr>
        </a:p>
      </dsp:txBody>
      <dsp:txXfrm>
        <a:off x="0" y="3636110"/>
        <a:ext cx="8784976" cy="856800"/>
      </dsp:txXfrm>
    </dsp:sp>
    <dsp:sp modelId="{096535E2-CFD2-403D-B94E-F4B1F0C19E34}">
      <dsp:nvSpPr>
        <dsp:cNvPr id="10" name="圆角矩形 9"/>
        <dsp:cNvSpPr/>
      </dsp:nvSpPr>
      <dsp:spPr bwMode="white">
        <a:xfrm>
          <a:off x="439249" y="3134270"/>
          <a:ext cx="8048936" cy="10036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32435" tIns="0" rIns="232435" bIns="0"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marL="0" lvl="0" indent="0" algn="l" defTabSz="1066800">
            <a:lnSpc>
              <a:spcPct val="90000"/>
            </a:lnSpc>
            <a:spcBef>
              <a:spcPct val="0"/>
            </a:spcBef>
            <a:spcAft>
              <a:spcPct val="35000"/>
            </a:spcAft>
            <a:buNone/>
          </a:pPr>
          <a:r>
            <a:rPr lang="en-US" altLang="zh-CN" sz="2400" b="0" kern="1200" dirty="0">
              <a:solidFill>
                <a:prstClr val="black"/>
              </a:solidFill>
              <a:latin typeface="黑体" panose="02010600030101010101" pitchFamily="49" charset="-122"/>
              <a:ea typeface="黑体" panose="02010600030101010101" pitchFamily="49" charset="-122"/>
              <a:cs typeface="+mn-cs"/>
            </a:rPr>
            <a:t>3.</a:t>
          </a:r>
          <a:r>
            <a:rPr lang="zh-CN" altLang="zh-CN" sz="2400" b="1" kern="1200" dirty="0">
              <a:solidFill>
                <a:prstClr val="black"/>
              </a:solidFill>
              <a:latin typeface="黑体" panose="02010600030101010101" pitchFamily="49" charset="-122"/>
              <a:ea typeface="黑体" panose="02010600030101010101" pitchFamily="49" charset="-122"/>
              <a:cs typeface="+mn-cs"/>
            </a:rPr>
            <a:t>结束</a:t>
          </a:r>
          <a:r>
            <a:rPr lang="zh-CN" altLang="zh-CN" sz="2400" b="0" kern="1200" dirty="0">
              <a:solidFill>
                <a:prstClr val="black"/>
              </a:solidFill>
              <a:latin typeface="黑体" panose="02010600030101010101" pitchFamily="49" charset="-122"/>
              <a:ea typeface="黑体" panose="02010600030101010101" pitchFamily="49" charset="-122"/>
              <a:cs typeface="+mn-cs"/>
            </a:rPr>
            <a:t>：准备最终的发布，结束项目。</a:t>
          </a:r>
        </a:p>
      </dsp:txBody>
      <dsp:txXfrm>
        <a:off x="439249" y="3134270"/>
        <a:ext cx="8048936" cy="1003680"/>
      </dsp:txXfrm>
    </dsp:sp>
    <dsp:sp modelId="{3FEB69D5-B70C-40EC-9A42-5BE485E1BE06}">
      <dsp:nvSpPr>
        <dsp:cNvPr id="3" name="矩形 2" hidden="1"/>
        <dsp:cNvSpPr/>
      </dsp:nvSpPr>
      <dsp:spPr>
        <a:xfrm>
          <a:off x="0" y="49790"/>
          <a:ext cx="439249" cy="1003680"/>
        </a:xfrm>
        <a:prstGeom prst="rect">
          <a:avLst/>
        </a:prstGeom>
      </dsp:spPr>
      <dsp:txXfrm>
        <a:off x="0" y="49790"/>
        <a:ext cx="439249" cy="1003680"/>
      </dsp:txXfrm>
    </dsp:sp>
    <dsp:sp modelId="{AC5F962E-F085-42F8-9C18-072E9AE4C2AF}">
      <dsp:nvSpPr>
        <dsp:cNvPr id="6" name="矩形 5" hidden="1"/>
        <dsp:cNvSpPr/>
      </dsp:nvSpPr>
      <dsp:spPr>
        <a:xfrm>
          <a:off x="0" y="1592030"/>
          <a:ext cx="439249" cy="1003680"/>
        </a:xfrm>
        <a:prstGeom prst="rect">
          <a:avLst/>
        </a:prstGeom>
      </dsp:spPr>
      <dsp:txXfrm>
        <a:off x="0" y="1592030"/>
        <a:ext cx="439249" cy="1003680"/>
      </dsp:txXfrm>
    </dsp:sp>
    <dsp:sp modelId="{BCEFA5DD-EB9F-4B9F-8F9E-18A159F9E0D6}">
      <dsp:nvSpPr>
        <dsp:cNvPr id="9" name="矩形 8" hidden="1"/>
        <dsp:cNvSpPr/>
      </dsp:nvSpPr>
      <dsp:spPr>
        <a:xfrm>
          <a:off x="0" y="3134270"/>
          <a:ext cx="439249" cy="1003680"/>
        </a:xfrm>
        <a:prstGeom prst="rect">
          <a:avLst/>
        </a:prstGeom>
      </dsp:spPr>
      <dsp:txXfrm>
        <a:off x="0" y="3134270"/>
        <a:ext cx="439249" cy="1003680"/>
      </dsp:txXfrm>
    </dsp:sp>
  </dsp:spTree>
</dsp:drawing>
</file>

<file path=ppt/diagrams/layout1.xml><?xml version="1.0" encoding="utf-8"?>
<dgm:layoutDef xmlns:dgm="http://schemas.openxmlformats.org/drawingml/2006/diagram" xmlns:a="http://schemas.openxmlformats.org/drawingml/2006/main" uniqueId="urn:microsoft.com/office/officeart/2005/8/layout/list1#6">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7">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8">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8">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8E9C2BE1-30B0-4BFF-86E2-B29499CC183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12027" y="744538"/>
            <a:ext cx="5373620"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4399"/>
            <a:ext cx="5438140" cy="4466273"/>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7744F346-9435-41B1-AD1D-461963F20B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15CA27-7180-4F6B-A84E-BE3F55DF18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786F4429-3F88-934D-BD5F-DCDAAB866B8A}" type="slidenum">
              <a:rPr lang="en-US" altLang="zh-CN" sz="1200">
                <a:solidFill>
                  <a:srgbClr val="000000"/>
                </a:solidFill>
              </a:rPr>
            </a:fld>
            <a:endParaRPr lang="en-US" altLang="zh-CN" sz="1200">
              <a:solidFill>
                <a:srgbClr val="000000"/>
              </a:solidFill>
            </a:endParaRPr>
          </a:p>
        </p:txBody>
      </p:sp>
      <p:sp>
        <p:nvSpPr>
          <p:cNvPr id="23555"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23556"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endParaRPr lang="zh-CN"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BF03D13C-7989-7C44-AA93-D1DA6D39E83F}" type="slidenum">
              <a:rPr lang="en-US" altLang="zh-CN" sz="1200">
                <a:solidFill>
                  <a:srgbClr val="000000"/>
                </a:solidFill>
              </a:rPr>
            </a:fld>
            <a:endParaRPr lang="en-US" altLang="zh-CN" sz="1200">
              <a:solidFill>
                <a:srgbClr val="000000"/>
              </a:solidFill>
            </a:endParaRPr>
          </a:p>
        </p:txBody>
      </p:sp>
      <p:sp>
        <p:nvSpPr>
          <p:cNvPr id="25603"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25604"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endParaRPr lang="zh-CN"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A69B7FCD-A2C7-4D45-B917-8EA5C5D0E5D6}" type="slidenum">
              <a:rPr lang="en-US" altLang="zh-CN" sz="1200">
                <a:solidFill>
                  <a:srgbClr val="000000"/>
                </a:solidFill>
              </a:rPr>
            </a:fld>
            <a:endParaRPr lang="en-US" altLang="zh-CN" sz="1200">
              <a:solidFill>
                <a:srgbClr val="000000"/>
              </a:solidFill>
            </a:endParaRPr>
          </a:p>
        </p:txBody>
      </p:sp>
      <p:sp>
        <p:nvSpPr>
          <p:cNvPr id="27651"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27652"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zh-CN" altLang="zh-CN" dirty="0">
                <a:latin typeface="Times New Roman" panose="02020603050405020304" pitchFamily="18" charset="0"/>
              </a:rPr>
              <a:t>快速原型模型是不带反馈环的，这正是这种过程模型的主要优点： 软件产品的开发基本上是线性顺序进行的。</a:t>
            </a:r>
            <a:endParaRPr lang="zh-CN" altLang="en-US" dirty="0">
              <a:latin typeface="Times New Roman" panose="02020603050405020304" pitchFamily="18" charset="0"/>
            </a:endParaRPr>
          </a:p>
          <a:p>
            <a:endParaRPr lang="zh-CN" altLang="en-US" dirty="0">
              <a:latin typeface="Times New Roman" panose="02020603050405020304" pitchFamily="18" charset="0"/>
            </a:endParaRPr>
          </a:p>
          <a:p>
            <a:r>
              <a:rPr lang="zh-CN" altLang="zh-CN" dirty="0">
                <a:latin typeface="Times New Roman" panose="02020603050405020304" pitchFamily="18" charset="0"/>
              </a:rPr>
              <a:t>能基本上做到线性顺序开发的主要原因如下：</a:t>
            </a:r>
            <a:endParaRPr lang="zh-CN" altLang="en-US" dirty="0">
              <a:latin typeface="Times New Roman" panose="02020603050405020304" pitchFamily="18" charset="0"/>
            </a:endParaRPr>
          </a:p>
          <a:p>
            <a:r>
              <a:rPr lang="zh-CN" altLang="zh-CN" dirty="0">
                <a:latin typeface="Times New Roman" panose="02020603050405020304" pitchFamily="18" charset="0"/>
              </a:rPr>
              <a:t>（</a:t>
            </a:r>
            <a:r>
              <a:rPr lang="en-US" altLang="zh-CN" dirty="0">
                <a:latin typeface="Times New Roman" panose="02020603050405020304" pitchFamily="18" charset="0"/>
              </a:rPr>
              <a:t>1</a:t>
            </a:r>
            <a:r>
              <a:rPr lang="zh-CN" altLang="zh-CN" dirty="0">
                <a:latin typeface="Times New Roman" panose="02020603050405020304" pitchFamily="18" charset="0"/>
              </a:rPr>
              <a:t>） 原型系统已经通过与用户交互而得到验证，据此产生的规格说明文档正确地描述了用户需求，因此，在开发过程的后续阶段不会因为发现了规格说明文档的错误而进行较大的返工。</a:t>
            </a:r>
            <a:endParaRPr lang="zh-CN" altLang="en-US" dirty="0">
              <a:latin typeface="Times New Roman" panose="02020603050405020304" pitchFamily="18" charset="0"/>
            </a:endParaRPr>
          </a:p>
          <a:p>
            <a:r>
              <a:rPr lang="zh-CN" altLang="zh-CN" dirty="0">
                <a:latin typeface="Times New Roman" panose="02020603050405020304" pitchFamily="18" charset="0"/>
              </a:rPr>
              <a:t>（</a:t>
            </a:r>
            <a:r>
              <a:rPr lang="en-US" altLang="zh-CN" dirty="0">
                <a:latin typeface="Times New Roman" panose="02020603050405020304" pitchFamily="18" charset="0"/>
              </a:rPr>
              <a:t>2</a:t>
            </a:r>
            <a:r>
              <a:rPr lang="zh-CN" altLang="zh-CN" dirty="0">
                <a:latin typeface="Times New Roman" panose="02020603050405020304" pitchFamily="18" charset="0"/>
              </a:rPr>
              <a:t>） 开发人员通过建立原型系统已经学到了许多东西，因此，在设计和编码阶段发生错误的可能性也比较小，这自然减少了在后续阶段需要改正前面阶段所犯错误的可能性。</a:t>
            </a:r>
            <a:endParaRPr lang="zh-CN" altLang="zh-CN" dirty="0">
              <a:latin typeface="Times New Roman" panose="02020603050405020304" pitchFamily="18" charset="0"/>
            </a:endParaRPr>
          </a:p>
          <a:p>
            <a:endParaRPr lang="zh-CN" altLang="zh-CN"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B3CF2EC8-7816-0A43-98F8-B4CC5685F582}" type="slidenum">
              <a:rPr lang="en-US" altLang="zh-CN" sz="1200">
                <a:solidFill>
                  <a:srgbClr val="000000"/>
                </a:solidFill>
              </a:rPr>
            </a:fld>
            <a:endParaRPr lang="en-US" altLang="zh-CN" sz="1200">
              <a:solidFill>
                <a:srgbClr val="000000"/>
              </a:solidFill>
            </a:endParaRPr>
          </a:p>
        </p:txBody>
      </p:sp>
      <p:sp>
        <p:nvSpPr>
          <p:cNvPr id="29699"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29700"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endParaRPr lang="zh-CN"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ED515F43-869B-0C4B-B683-94FB3120FECF}" type="slidenum">
              <a:rPr lang="en-US" altLang="zh-CN" sz="1200">
                <a:solidFill>
                  <a:srgbClr val="000000"/>
                </a:solidFill>
              </a:rPr>
            </a:fld>
            <a:endParaRPr lang="en-US" altLang="zh-CN" sz="1200">
              <a:solidFill>
                <a:srgbClr val="000000"/>
              </a:solidFill>
            </a:endParaRPr>
          </a:p>
        </p:txBody>
      </p:sp>
      <p:sp>
        <p:nvSpPr>
          <p:cNvPr id="31747"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31748"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endParaRPr lang="zh-CN"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BF856F3F-598A-0049-AB88-6B7914C5049A}" type="slidenum">
              <a:rPr lang="en-US" altLang="zh-CN" sz="1200">
                <a:solidFill>
                  <a:srgbClr val="000000"/>
                </a:solidFill>
              </a:rPr>
            </a:fld>
            <a:endParaRPr lang="en-US" altLang="zh-CN" sz="1200">
              <a:solidFill>
                <a:srgbClr val="000000"/>
              </a:solidFill>
            </a:endParaRPr>
          </a:p>
        </p:txBody>
      </p:sp>
      <p:sp>
        <p:nvSpPr>
          <p:cNvPr id="33795"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33796"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zh-CN" altLang="zh-CN">
                <a:latin typeface="华文中宋" panose="02010600040101010101" charset="-122"/>
                <a:ea typeface="华文中宋" panose="02010600040101010101" charset="-122"/>
              </a:rPr>
              <a:t>使用面向对象语言或第四代语言</a:t>
            </a:r>
            <a:r>
              <a:rPr lang="zh-CN" altLang="en-US">
                <a:latin typeface="华文中宋" panose="02010600040101010101" charset="-122"/>
                <a:ea typeface="华文中宋" panose="02010600040101010101" charset="-122"/>
              </a:rPr>
              <a:t>：构件、可重用性</a:t>
            </a:r>
            <a:endParaRPr lang="en-US"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65F8E5DE-E11B-5440-A73E-58B01A5CA369}" type="slidenum">
              <a:rPr lang="en-US" altLang="zh-CN" sz="1200">
                <a:solidFill>
                  <a:srgbClr val="000000"/>
                </a:solidFill>
              </a:rPr>
            </a:fld>
            <a:endParaRPr lang="en-US" altLang="zh-CN" sz="1200">
              <a:solidFill>
                <a:srgbClr val="000000"/>
              </a:solidFill>
            </a:endParaRPr>
          </a:p>
        </p:txBody>
      </p:sp>
      <p:sp>
        <p:nvSpPr>
          <p:cNvPr id="35843"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35844"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zh-CN" altLang="en-US" dirty="0">
                <a:latin typeface="Times New Roman" panose="02020603050405020304" pitchFamily="18" charset="0"/>
              </a:rPr>
              <a:t>优点：</a:t>
            </a:r>
            <a:endParaRPr lang="zh-CN" altLang="en-US" dirty="0">
              <a:latin typeface="Times New Roman" panose="02020603050405020304" pitchFamily="18" charset="0"/>
            </a:endParaRPr>
          </a:p>
          <a:p>
            <a:r>
              <a:rPr lang="zh-CN" altLang="en-US" dirty="0">
                <a:latin typeface="Times New Roman" panose="02020603050405020304" pitchFamily="18" charset="0"/>
              </a:rPr>
              <a:t>    能在较短时间内向用户提交可完成部分工作的产品。</a:t>
            </a:r>
            <a:endParaRPr lang="zh-CN" altLang="en-US" dirty="0">
              <a:latin typeface="Times New Roman" panose="02020603050405020304" pitchFamily="18" charset="0"/>
            </a:endParaRPr>
          </a:p>
          <a:p>
            <a:r>
              <a:rPr lang="zh-CN" altLang="en-US" dirty="0">
                <a:latin typeface="Times New Roman" panose="02020603050405020304" pitchFamily="18" charset="0"/>
              </a:rPr>
              <a:t>    </a:t>
            </a:r>
            <a:r>
              <a:rPr lang="zh-CN" altLang="zh-CN" dirty="0">
                <a:latin typeface="Times New Roman" panose="02020603050405020304" pitchFamily="18" charset="0"/>
              </a:rPr>
              <a:t>逐步增加产品功能可以使用户有较充裕的时间学习和适应新产品，从而减少一个全新的软件可能给客户组织带来的冲击</a:t>
            </a:r>
            <a:r>
              <a:rPr lang="zh-CN" altLang="en-US" dirty="0">
                <a:latin typeface="Times New Roman" panose="02020603050405020304" pitchFamily="18" charset="0"/>
              </a:rPr>
              <a:t>。</a:t>
            </a:r>
            <a:endParaRPr lang="zh-CN" altLang="en-US" dirty="0">
              <a:latin typeface="Times New Roman" panose="02020603050405020304" pitchFamily="18" charset="0"/>
            </a:endParaRPr>
          </a:p>
          <a:p>
            <a:endParaRPr lang="zh-CN" altLang="en-US" dirty="0">
              <a:latin typeface="Times New Roman" panose="02020603050405020304" pitchFamily="18" charset="0"/>
            </a:endParaRPr>
          </a:p>
          <a:p>
            <a:r>
              <a:rPr lang="zh-CN" altLang="en-US" dirty="0">
                <a:latin typeface="Times New Roman" panose="02020603050405020304" pitchFamily="18" charset="0"/>
              </a:rPr>
              <a:t>使用困难：</a:t>
            </a:r>
            <a:endParaRPr lang="zh-CN" altLang="en-US" dirty="0">
              <a:latin typeface="Times New Roman" panose="02020603050405020304" pitchFamily="18" charset="0"/>
            </a:endParaRPr>
          </a:p>
          <a:p>
            <a:r>
              <a:rPr lang="zh-CN" altLang="en-US" dirty="0">
                <a:latin typeface="Times New Roman" panose="02020603050405020304" pitchFamily="18" charset="0"/>
              </a:rPr>
              <a:t>    </a:t>
            </a:r>
            <a:r>
              <a:rPr lang="zh-CN" altLang="zh-CN" dirty="0">
                <a:latin typeface="Times New Roman" panose="02020603050405020304" pitchFamily="18" charset="0"/>
              </a:rPr>
              <a:t>在把每个新的增量构件集成到现有软件体系结构中时，必须不破坏原来已经开发出的产品。</a:t>
            </a:r>
            <a:endParaRPr lang="zh-CN" altLang="en-US" dirty="0">
              <a:latin typeface="Times New Roman" panose="02020603050405020304" pitchFamily="18" charset="0"/>
            </a:endParaRPr>
          </a:p>
          <a:p>
            <a:r>
              <a:rPr lang="zh-CN" altLang="en-US" dirty="0">
                <a:latin typeface="Times New Roman" panose="02020603050405020304" pitchFamily="18" charset="0"/>
              </a:rPr>
              <a:t>    </a:t>
            </a:r>
            <a:r>
              <a:rPr lang="zh-CN" altLang="zh-CN" dirty="0">
                <a:latin typeface="Times New Roman" panose="02020603050405020304" pitchFamily="18" charset="0"/>
              </a:rPr>
              <a:t>必须把软件的体系结构设计得便于按这种方式进行扩充，向现有产品中加入新构件的过程必须简单、方便，也就是说，软件体系结构必须是开放的</a:t>
            </a:r>
            <a:r>
              <a:rPr lang="zh-CN" altLang="en-US"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44F346-9435-41B1-AD1D-461963F20BE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31AE8C83-0A71-BB46-BC83-E25590356DFD}" type="slidenum">
              <a:rPr lang="en-US" altLang="zh-CN" sz="1200">
                <a:solidFill>
                  <a:srgbClr val="000000"/>
                </a:solidFill>
              </a:rPr>
            </a:fld>
            <a:endParaRPr lang="en-US" altLang="zh-CN" sz="1200">
              <a:solidFill>
                <a:srgbClr val="000000"/>
              </a:solidFill>
            </a:endParaRPr>
          </a:p>
        </p:txBody>
      </p:sp>
      <p:sp>
        <p:nvSpPr>
          <p:cNvPr id="39939"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39940"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zh-CN" altLang="en-US">
                <a:latin typeface="Times New Roman" panose="02020603050405020304" pitchFamily="18" charset="0"/>
              </a:rPr>
              <a:t>基本思想：尽量降低风险</a:t>
            </a:r>
            <a:endParaRPr lang="zh-CN" altLang="en-US">
              <a:latin typeface="Times New Roman" panose="02020603050405020304" pitchFamily="18" charset="0"/>
            </a:endParaRPr>
          </a:p>
          <a:p>
            <a:endParaRPr lang="zh-CN" altLang="en-US">
              <a:latin typeface="Times New Roman" panose="02020603050405020304" pitchFamily="18" charset="0"/>
            </a:endParaRPr>
          </a:p>
          <a:p>
            <a:r>
              <a:rPr lang="zh-CN" altLang="en-US">
                <a:latin typeface="宋体" panose="02010600030101010101" pitchFamily="2" charset="-122"/>
              </a:rPr>
              <a:t>该</a:t>
            </a:r>
            <a:r>
              <a:rPr lang="zh-CN" altLang="zh-CN">
                <a:latin typeface="宋体" panose="02010600030101010101" pitchFamily="2" charset="-122"/>
              </a:rPr>
              <a:t>模型</a:t>
            </a:r>
            <a:r>
              <a:rPr lang="zh-CN" altLang="en-US">
                <a:latin typeface="宋体" panose="02010600030101010101" pitchFamily="2" charset="-122"/>
              </a:rPr>
              <a:t>可以</a:t>
            </a:r>
            <a:r>
              <a:rPr lang="zh-CN" altLang="zh-CN">
                <a:latin typeface="宋体" panose="02010600030101010101" pitchFamily="2" charset="-122"/>
              </a:rPr>
              <a:t>看作</a:t>
            </a:r>
            <a:r>
              <a:rPr lang="zh-CN" altLang="en-US">
                <a:latin typeface="宋体" panose="02010600030101010101" pitchFamily="2" charset="-122"/>
              </a:rPr>
              <a:t>是</a:t>
            </a:r>
            <a:r>
              <a:rPr lang="zh-CN" altLang="zh-CN">
                <a:latin typeface="宋体" panose="02010600030101010101" pitchFamily="2" charset="-122"/>
              </a:rPr>
              <a:t>在每个阶段之前都增加了风险分析过程的快速原型模型。</a:t>
            </a:r>
            <a:endParaRPr lang="en-US" altLang="zh-CN">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3D9282A6-9B4E-3745-912C-154E38417BF5}" type="slidenum">
              <a:rPr lang="en-US" altLang="zh-CN" sz="1200">
                <a:solidFill>
                  <a:srgbClr val="000000"/>
                </a:solidFill>
              </a:rPr>
            </a:fld>
            <a:endParaRPr lang="en-US" altLang="zh-CN" sz="1200">
              <a:solidFill>
                <a:srgbClr val="000000"/>
              </a:solidFill>
            </a:endParaRPr>
          </a:p>
        </p:txBody>
      </p:sp>
      <p:sp>
        <p:nvSpPr>
          <p:cNvPr id="41987"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41988"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zh-CN" altLang="en-US">
                <a:latin typeface="Times New Roman" panose="02020603050405020304" pitchFamily="18" charset="0"/>
              </a:rPr>
              <a:t>喷泉模型是一种以用户需求为动力，以对象为驱动的模型，主要用于描述</a:t>
            </a:r>
            <a:r>
              <a:rPr lang="zh-CN" altLang="en-US" b="1">
                <a:latin typeface="Times New Roman" panose="02020603050405020304" pitchFamily="18" charset="0"/>
              </a:rPr>
              <a:t>面向对象的软件开发过程</a:t>
            </a:r>
            <a:r>
              <a:rPr lang="zh-CN" altLang="en-US">
                <a:latin typeface="Times New Roman" panose="02020603050405020304" pitchFamily="18" charset="0"/>
              </a:rPr>
              <a:t>。</a:t>
            </a:r>
            <a:endParaRPr lang="zh-CN" altLang="en-US">
              <a:latin typeface="Times New Roman" panose="02020603050405020304" pitchFamily="18" charset="0"/>
            </a:endParaRPr>
          </a:p>
          <a:p>
            <a:r>
              <a:rPr lang="zh-CN" altLang="en-US">
                <a:latin typeface="Times New Roman" panose="02020603050405020304" pitchFamily="18" charset="0"/>
              </a:rPr>
              <a:t>该模型认为软件开发过程自下而上周期的各阶段是相互迭代和无间隙的特性。</a:t>
            </a:r>
            <a:endParaRPr lang="zh-CN" altLang="en-US">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软件的某个部分常常被重复工作多次，相关对象在每次迭代中随之加入渐进的软件成分。</a:t>
            </a:r>
            <a:endParaRPr lang="zh-CN" altLang="en-US">
              <a:latin typeface="Times New Roman" panose="02020603050405020304" pitchFamily="18" charset="0"/>
            </a:endParaRPr>
          </a:p>
          <a:p>
            <a:r>
              <a:rPr lang="zh-CN" altLang="en-US">
                <a:latin typeface="Times New Roman" panose="02020603050405020304" pitchFamily="18" charset="0"/>
              </a:rPr>
              <a:t>无间隙指在各项活动之间无明显边界，如分析和设计活动之间没有明显的界限，由于对象概念的引入，表达分析、设计、实现等活动只用对象类和关系，从而可以较为容易地实现活动的迭代和无间隙，使其开发自然地包括复用。</a:t>
            </a:r>
            <a:endParaRPr lang="zh-CN" altLang="en-US">
              <a:latin typeface="Times New Roman" panose="02020603050405020304" pitchFamily="18" charset="0"/>
            </a:endParaRPr>
          </a:p>
          <a:p>
            <a:endParaRPr lang="zh-CN" altLang="en-US">
              <a:latin typeface="Times New Roman" panose="02020603050405020304" pitchFamily="18" charset="0"/>
            </a:endParaRPr>
          </a:p>
          <a:p>
            <a:r>
              <a:rPr lang="zh-CN" altLang="zh-CN">
                <a:latin typeface="Times New Roman" panose="02020603050405020304" pitchFamily="18" charset="0"/>
              </a:rPr>
              <a:t>“喷泉”这个词体现了面向对象软件开发过程迭代和无缝的特性。</a:t>
            </a:r>
            <a:endParaRPr lang="zh-CN" altLang="en-US">
              <a:latin typeface="Times New Roman" panose="02020603050405020304" pitchFamily="18" charset="0"/>
            </a:endParaRPr>
          </a:p>
          <a:p>
            <a:r>
              <a:rPr lang="zh-CN" altLang="zh-CN">
                <a:latin typeface="Times New Roman" panose="02020603050405020304" pitchFamily="18" charset="0"/>
              </a:rPr>
              <a:t>迭代是软件开发过程中普遍存在的一种内在属性。</a:t>
            </a:r>
            <a:endParaRPr lang="zh-CN" altLang="en-US">
              <a:latin typeface="Times New Roman" panose="02020603050405020304" pitchFamily="18" charset="0"/>
            </a:endParaRPr>
          </a:p>
          <a:p>
            <a:endParaRPr lang="zh-CN" altLang="en-US">
              <a:latin typeface="Times New Roman" panose="02020603050405020304" pitchFamily="18" charset="0"/>
            </a:endParaRPr>
          </a:p>
          <a:p>
            <a:r>
              <a:rPr lang="zh-CN" altLang="zh-CN">
                <a:latin typeface="Times New Roman" panose="02020603050405020304" pitchFamily="18" charset="0"/>
              </a:rPr>
              <a:t>用面向对象方法学开发软件时，工作重点应该放在生命周期中的分析阶段。</a:t>
            </a:r>
            <a:endParaRPr lang="zh-CN"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D2FEAB1D-42D9-4C47-9687-9ED54DA4ABB6}" type="slidenum">
              <a:rPr lang="en-US" altLang="zh-CN" sz="1200">
                <a:solidFill>
                  <a:srgbClr val="000000"/>
                </a:solidFill>
              </a:rPr>
            </a:fld>
            <a:endParaRPr lang="en-US" altLang="zh-CN" sz="1200">
              <a:solidFill>
                <a:srgbClr val="000000"/>
              </a:solidFill>
            </a:endParaRPr>
          </a:p>
        </p:txBody>
      </p:sp>
      <p:sp>
        <p:nvSpPr>
          <p:cNvPr id="44035"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44036"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en-US" altLang="zh-CN" b="1">
                <a:latin typeface="Times New Roman" panose="02020603050405020304" pitchFamily="18" charset="0"/>
              </a:rPr>
              <a:t>2</a:t>
            </a:r>
            <a:r>
              <a:rPr lang="zh-CN" altLang="en-US" b="1">
                <a:latin typeface="Times New Roman" panose="02020603050405020304" pitchFamily="18" charset="0"/>
              </a:rPr>
              <a:t>、喷泉模型的缺点</a:t>
            </a:r>
            <a:endParaRPr lang="zh-CN" altLang="en-US">
              <a:latin typeface="Times New Roman" panose="02020603050405020304" pitchFamily="18" charset="0"/>
            </a:endParaRPr>
          </a:p>
          <a:p>
            <a:r>
              <a:rPr lang="zh-CN" altLang="en-US">
                <a:latin typeface="Times New Roman" panose="02020603050405020304" pitchFamily="18" charset="0"/>
              </a:rPr>
              <a:t>由于喷泉模型在各个开发阶段是重叠的，因此在开发过程中需要大量的开发人员，因此不利于项目的管理。</a:t>
            </a:r>
            <a:endParaRPr lang="zh-CN" altLang="en-US">
              <a:latin typeface="Times New Roman" panose="02020603050405020304" pitchFamily="18" charset="0"/>
            </a:endParaRPr>
          </a:p>
          <a:p>
            <a:r>
              <a:rPr lang="zh-CN" altLang="en-US">
                <a:latin typeface="Times New Roman" panose="02020603050405020304" pitchFamily="18" charset="0"/>
              </a:rPr>
              <a:t>此外这种模型要求严格管理文档，使得审核的难度加大，尤其是面对可能随时加入各种信息、需求与资料的情况。</a:t>
            </a:r>
            <a:endParaRPr lang="zh-CN"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359E90D7-D8DC-2A4F-A82F-2DA1A080BB74}" type="slidenum">
              <a:rPr lang="en-US" altLang="zh-CN" sz="1200">
                <a:solidFill>
                  <a:srgbClr val="000000"/>
                </a:solidFill>
              </a:rPr>
            </a:fld>
            <a:endParaRPr lang="en-US" altLang="zh-CN" sz="1200">
              <a:solidFill>
                <a:srgbClr val="000000"/>
              </a:solidFill>
            </a:endParaRPr>
          </a:p>
        </p:txBody>
      </p:sp>
      <p:sp>
        <p:nvSpPr>
          <p:cNvPr id="46083"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46084"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en-US" altLang="zh-CN" b="1">
                <a:latin typeface="Times New Roman" panose="02020603050405020304" pitchFamily="18" charset="0"/>
              </a:rPr>
              <a:t>2</a:t>
            </a:r>
            <a:r>
              <a:rPr lang="zh-CN" altLang="en-US" b="1">
                <a:latin typeface="Times New Roman" panose="02020603050405020304" pitchFamily="18" charset="0"/>
              </a:rPr>
              <a:t>、喷泉模型的缺点</a:t>
            </a:r>
            <a:endParaRPr lang="zh-CN" altLang="en-US">
              <a:latin typeface="Times New Roman" panose="02020603050405020304" pitchFamily="18" charset="0"/>
            </a:endParaRPr>
          </a:p>
          <a:p>
            <a:r>
              <a:rPr lang="zh-CN" altLang="en-US">
                <a:latin typeface="Times New Roman" panose="02020603050405020304" pitchFamily="18" charset="0"/>
              </a:rPr>
              <a:t>由于喷泉模型在各个开发阶段是重叠的，因此在开发过程中需要大量的开发人员，因此不利于项目的管理。</a:t>
            </a:r>
            <a:endParaRPr lang="zh-CN" altLang="en-US">
              <a:latin typeface="Times New Roman" panose="02020603050405020304" pitchFamily="18" charset="0"/>
            </a:endParaRPr>
          </a:p>
          <a:p>
            <a:r>
              <a:rPr lang="zh-CN" altLang="en-US">
                <a:latin typeface="Times New Roman" panose="02020603050405020304" pitchFamily="18" charset="0"/>
              </a:rPr>
              <a:t>此外这种模型要求严格管理文档，使得审核的难度加大，尤其是面对可能随时加入各种信息、需求与资料的情况。</a:t>
            </a:r>
            <a:endParaRPr lang="zh-CN"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C8BD4C66-3CB4-7540-BA94-A1A97479F543}" type="slidenum">
              <a:rPr lang="en-US" altLang="zh-CN" sz="1200">
                <a:solidFill>
                  <a:srgbClr val="000000"/>
                </a:solidFill>
              </a:rPr>
            </a:fld>
            <a:endParaRPr lang="en-US" altLang="zh-CN" sz="1200">
              <a:solidFill>
                <a:srgbClr val="000000"/>
              </a:solidFill>
            </a:endParaRPr>
          </a:p>
        </p:txBody>
      </p:sp>
      <p:sp>
        <p:nvSpPr>
          <p:cNvPr id="48131"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48132"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zh-CN" altLang="en-US" dirty="0">
                <a:latin typeface="Times New Roman" panose="02020603050405020304" pitchFamily="18" charset="0"/>
              </a:rPr>
              <a:t>软件技术上推陈出新比较快，软件语言，技术方法，技术框架，每天都是在进步发展。</a:t>
            </a:r>
            <a:endParaRPr lang="zh-CN" altLang="en-US" dirty="0">
              <a:latin typeface="Times New Roman" panose="02020603050405020304" pitchFamily="18" charset="0"/>
            </a:endParaRPr>
          </a:p>
          <a:p>
            <a:endParaRPr lang="zh-CN" altLang="en-US" dirty="0">
              <a:latin typeface="Times New Roman" panose="02020603050405020304" pitchFamily="18" charset="0"/>
            </a:endParaRPr>
          </a:p>
          <a:p>
            <a:r>
              <a:rPr lang="zh-CN" altLang="en-US" dirty="0">
                <a:latin typeface="Times New Roman" panose="02020603050405020304" pitchFamily="18" charset="0"/>
              </a:rPr>
              <a:t>计算机、数学、管理学、工程学</a:t>
            </a:r>
            <a:endParaRPr lang="zh-CN" altLang="en-US" dirty="0">
              <a:latin typeface="Times New Roman" panose="02020603050405020304" pitchFamily="18" charset="0"/>
            </a:endParaRPr>
          </a:p>
          <a:p>
            <a:endParaRPr lang="zh-CN" altLang="en-US" dirty="0">
              <a:latin typeface="Times New Roman" panose="02020603050405020304" pitchFamily="18" charset="0"/>
            </a:endParaRPr>
          </a:p>
          <a:p>
            <a:r>
              <a:rPr lang="zh-CN" altLang="en-US" dirty="0">
                <a:latin typeface="Times New Roman" panose="02020603050405020304" pitchFamily="18" charset="0"/>
              </a:rPr>
              <a:t>但是软件工程这块的更新并没有那么快，其实也是老的概念，只是新瓶装老酒</a:t>
            </a:r>
            <a:endParaRPr lang="zh-CN" altLang="zh-CN"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80113FC4-BBEF-4347-BB9C-A12688160E79}" type="slidenum">
              <a:rPr lang="en-US" altLang="zh-CN" sz="1200">
                <a:solidFill>
                  <a:srgbClr val="000000"/>
                </a:solidFill>
              </a:rPr>
            </a:fld>
            <a:endParaRPr lang="en-US" altLang="zh-CN" sz="1200">
              <a:solidFill>
                <a:srgbClr val="000000"/>
              </a:solidFill>
            </a:endParaRPr>
          </a:p>
        </p:txBody>
      </p:sp>
      <p:sp>
        <p:nvSpPr>
          <p:cNvPr id="50179"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50180"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en-US" altLang="zh-CN" dirty="0">
                <a:latin typeface="Times New Roman" panose="02020603050405020304" pitchFamily="18" charset="0"/>
              </a:rPr>
              <a:t>1998</a:t>
            </a:r>
            <a:r>
              <a:rPr lang="zh-CN" altLang="en-US" dirty="0">
                <a:latin typeface="Times New Roman" panose="02020603050405020304" pitchFamily="18" charset="0"/>
              </a:rPr>
              <a:t>年首次推出，软件统一</a:t>
            </a:r>
            <a:r>
              <a:rPr lang="zh-CN" altLang="zh-CN" dirty="0">
                <a:latin typeface="Times New Roman" panose="02020603050405020304" pitchFamily="18" charset="0"/>
              </a:rPr>
              <a:t>过程（</a:t>
            </a:r>
            <a:r>
              <a:rPr lang="en-US" altLang="zh-CN" dirty="0">
                <a:latin typeface="Times New Roman" panose="02020603050405020304" pitchFamily="18" charset="0"/>
              </a:rPr>
              <a:t>Rational Unified Process,</a:t>
            </a:r>
            <a:r>
              <a:rPr lang="zh-CN" altLang="en-US" dirty="0">
                <a:latin typeface="Times New Roman" panose="02020603050405020304" pitchFamily="18" charset="0"/>
              </a:rPr>
              <a:t> </a:t>
            </a:r>
            <a:r>
              <a:rPr lang="en-US" altLang="zh-CN" b="1" dirty="0">
                <a:latin typeface="Times New Roman" panose="02020603050405020304" pitchFamily="18" charset="0"/>
              </a:rPr>
              <a:t>RUP</a:t>
            </a:r>
            <a:r>
              <a:rPr lang="zh-CN" altLang="zh-CN" dirty="0">
                <a:latin typeface="Times New Roman" panose="02020603050405020304" pitchFamily="18" charset="0"/>
              </a:rPr>
              <a:t>）是由</a:t>
            </a:r>
            <a:r>
              <a:rPr lang="en-US" altLang="zh-CN" dirty="0">
                <a:latin typeface="Times New Roman" panose="02020603050405020304" pitchFamily="18" charset="0"/>
              </a:rPr>
              <a:t>Rational</a:t>
            </a:r>
            <a:r>
              <a:rPr lang="zh-CN" altLang="zh-CN" dirty="0">
                <a:latin typeface="Times New Roman" panose="02020603050405020304" pitchFamily="18" charset="0"/>
              </a:rPr>
              <a:t>软件公司</a:t>
            </a:r>
            <a:r>
              <a:rPr lang="zh-CN" altLang="en-US" dirty="0">
                <a:latin typeface="Times New Roman" panose="02020603050405020304" pitchFamily="18" charset="0"/>
              </a:rPr>
              <a:t>（被</a:t>
            </a:r>
            <a:r>
              <a:rPr lang="en-US" altLang="zh-CN" dirty="0">
                <a:latin typeface="Times New Roman" panose="02020603050405020304" pitchFamily="18" charset="0"/>
              </a:rPr>
              <a:t>IBM</a:t>
            </a:r>
            <a:r>
              <a:rPr lang="zh-CN" altLang="en-US" dirty="0">
                <a:latin typeface="Times New Roman" panose="02020603050405020304" pitchFamily="18" charset="0"/>
              </a:rPr>
              <a:t>并购）创造的软件工程方法。</a:t>
            </a:r>
            <a:endParaRPr lang="en-US" altLang="zh-CN" dirty="0">
              <a:latin typeface="Times New Roman" panose="02020603050405020304" pitchFamily="18" charset="0"/>
            </a:endParaRPr>
          </a:p>
          <a:p>
            <a:r>
              <a:rPr lang="en-US" altLang="zh-CN" dirty="0">
                <a:latin typeface="Times New Roman" panose="02020603050405020304" pitchFamily="18" charset="0"/>
              </a:rPr>
              <a:t>RUP</a:t>
            </a:r>
            <a:r>
              <a:rPr lang="zh-CN" altLang="zh-CN" dirty="0">
                <a:latin typeface="Times New Roman" panose="02020603050405020304" pitchFamily="18" charset="0"/>
              </a:rPr>
              <a:t>总结了经过多年商业化验证的</a:t>
            </a:r>
            <a:r>
              <a:rPr lang="en-US" altLang="zh-CN" dirty="0">
                <a:latin typeface="Times New Roman" panose="02020603050405020304" pitchFamily="18" charset="0"/>
              </a:rPr>
              <a:t>6</a:t>
            </a:r>
            <a:r>
              <a:rPr lang="zh-CN" altLang="zh-CN" dirty="0">
                <a:latin typeface="Times New Roman" panose="02020603050405020304" pitchFamily="18" charset="0"/>
              </a:rPr>
              <a:t>条最有效的软件开发经验，这些经验被称为“最佳实践”</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buFontTx/>
              <a:buAutoNum type="circleNumDbPlain"/>
            </a:pPr>
            <a:r>
              <a:rPr lang="zh-CN" altLang="en-US" dirty="0">
                <a:latin typeface="Times New Roman" panose="02020603050405020304" pitchFamily="18" charset="0"/>
              </a:rPr>
              <a:t> </a:t>
            </a:r>
            <a:r>
              <a:rPr lang="zh-CN" altLang="zh-CN" dirty="0">
                <a:latin typeface="Times New Roman" panose="02020603050405020304" pitchFamily="18" charset="0"/>
              </a:rPr>
              <a:t>迭代式开发允许在每次迭代过程中需求都可以有变化，这种开发方法通过一系列细化来加深对问题的理解，因此能更容易地容纳需求的变更。</a:t>
            </a:r>
            <a:endParaRPr lang="en-US" altLang="zh-CN" dirty="0">
              <a:latin typeface="Times New Roman" panose="02020603050405020304" pitchFamily="18" charset="0"/>
            </a:endParaRPr>
          </a:p>
          <a:p>
            <a:pPr>
              <a:buFontTx/>
              <a:buAutoNum type="circleNumDbPlain" startAt="2"/>
            </a:pPr>
            <a:r>
              <a:rPr lang="zh-CN" altLang="en-US" dirty="0">
                <a:latin typeface="Times New Roman" panose="02020603050405020304" pitchFamily="18" charset="0"/>
              </a:rPr>
              <a:t> </a:t>
            </a:r>
            <a:r>
              <a:rPr lang="en-US" altLang="zh-CN" dirty="0">
                <a:latin typeface="Times New Roman" panose="02020603050405020304" pitchFamily="18" charset="0"/>
              </a:rPr>
              <a:t>RUP</a:t>
            </a:r>
            <a:r>
              <a:rPr lang="zh-CN" altLang="zh-CN" dirty="0">
                <a:latin typeface="Times New Roman" panose="02020603050405020304" pitchFamily="18" charset="0"/>
              </a:rPr>
              <a:t>描述了如何提取、组织系统的功能性需求和约束条件并把它们文档化。</a:t>
            </a:r>
            <a:endParaRPr lang="zh-CN" altLang="en-US" dirty="0">
              <a:latin typeface="Times New Roman" panose="02020603050405020304" pitchFamily="18" charset="0"/>
            </a:endParaRPr>
          </a:p>
          <a:p>
            <a:pPr>
              <a:buFontTx/>
              <a:buAutoNum type="circleNumDbPlain" startAt="3"/>
            </a:pPr>
            <a:r>
              <a:rPr lang="zh-CN" altLang="en-US" dirty="0">
                <a:latin typeface="Times New Roman" panose="02020603050405020304" pitchFamily="18" charset="0"/>
              </a:rPr>
              <a:t> </a:t>
            </a:r>
            <a:r>
              <a:rPr lang="en-US" altLang="zh-CN" dirty="0">
                <a:latin typeface="Times New Roman" panose="02020603050405020304" pitchFamily="18" charset="0"/>
              </a:rPr>
              <a:t>UP</a:t>
            </a:r>
            <a:r>
              <a:rPr lang="zh-CN" altLang="zh-CN" dirty="0">
                <a:latin typeface="Times New Roman" panose="02020603050405020304" pitchFamily="18" charset="0"/>
              </a:rPr>
              <a:t>提供了使用现有的或新开发的构件定义体系结构的系统化方法，从而有助于降低软件开发的复杂性，提高软件重用率</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a:buFontTx/>
              <a:buAutoNum type="circleNumDbPlain" startAt="4"/>
            </a:pPr>
            <a:r>
              <a:rPr lang="zh-CN" altLang="en-US" dirty="0">
                <a:latin typeface="Times New Roman" panose="02020603050405020304" pitchFamily="18" charset="0"/>
              </a:rPr>
              <a:t> 利用</a:t>
            </a:r>
            <a:r>
              <a:rPr lang="en-US" altLang="zh-CN" dirty="0">
                <a:latin typeface="Times New Roman" panose="02020603050405020304" pitchFamily="18" charset="0"/>
              </a:rPr>
              <a:t>UML</a:t>
            </a:r>
            <a:r>
              <a:rPr lang="zh-CN" altLang="zh-CN" dirty="0">
                <a:latin typeface="Times New Roman" panose="02020603050405020304" pitchFamily="18" charset="0"/>
              </a:rPr>
              <a:t>，在开发过程中建立起软件系统的可视化模型，可以帮助人们提高管理软件复杂性的能力</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buFontTx/>
              <a:buAutoNum type="circleNumDbPlain" startAt="5"/>
            </a:pPr>
            <a:r>
              <a:rPr lang="zh-CN" altLang="en-US" baseline="0" dirty="0">
                <a:latin typeface="Times New Roman" panose="02020603050405020304" pitchFamily="18" charset="0"/>
              </a:rPr>
              <a:t> </a:t>
            </a:r>
            <a:r>
              <a:rPr lang="zh-CN" altLang="zh-CN" dirty="0">
                <a:latin typeface="Times New Roman" panose="02020603050405020304" pitchFamily="18" charset="0"/>
              </a:rPr>
              <a:t>软件质量评估不再是事后型的或由单独小组进行的孤立活动，而是内建在贯穿于整个开发过程的、由全体成员参与的所有活动中。</a:t>
            </a:r>
            <a:endParaRPr lang="en-US" altLang="zh-CN" dirty="0">
              <a:latin typeface="Times New Roman" panose="02020603050405020304" pitchFamily="18" charset="0"/>
            </a:endParaRPr>
          </a:p>
          <a:p>
            <a:pPr>
              <a:buFontTx/>
              <a:buAutoNum type="circleNumDbPlain" startAt="6"/>
            </a:pPr>
            <a:r>
              <a:rPr lang="zh-CN" altLang="en-US" dirty="0">
                <a:latin typeface="Times New Roman" panose="02020603050405020304" pitchFamily="18" charset="0"/>
              </a:rPr>
              <a:t> </a:t>
            </a:r>
            <a:r>
              <a:rPr lang="en-US" altLang="zh-CN" dirty="0">
                <a:latin typeface="Times New Roman" panose="02020603050405020304" pitchFamily="18" charset="0"/>
              </a:rPr>
              <a:t>RUP</a:t>
            </a:r>
            <a:r>
              <a:rPr lang="zh-CN" altLang="zh-CN" dirty="0">
                <a:latin typeface="Times New Roman" panose="02020603050405020304" pitchFamily="18" charset="0"/>
              </a:rPr>
              <a:t>描述了如何控制、跟踪和监控修改，以确保迭代开发的成功。</a:t>
            </a:r>
            <a:endParaRPr lang="zh-CN" altLang="en-US" dirty="0">
              <a:latin typeface="Times New Roman" panose="02020603050405020304" pitchFamily="18" charset="0"/>
            </a:endParaRPr>
          </a:p>
          <a:p>
            <a:endParaRPr lang="zh-CN" altLang="en-US" dirty="0">
              <a:latin typeface="Times New Roman" panose="02020603050405020304" pitchFamily="18" charset="0"/>
            </a:endParaRPr>
          </a:p>
          <a:p>
            <a:pPr marL="0" marR="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r>
              <a:rPr lang="en-US" altLang="zh-CN" dirty="0">
                <a:latin typeface="Times New Roman" panose="02020603050405020304" pitchFamily="18" charset="0"/>
              </a:rPr>
              <a:t>RUP</a:t>
            </a:r>
            <a:r>
              <a:rPr lang="zh-CN" altLang="en-US" dirty="0">
                <a:latin typeface="Times New Roman" panose="02020603050405020304" pitchFamily="18" charset="0"/>
              </a:rPr>
              <a:t>是一种重量级过程（也被称作厚方法学），是一个面向对象且基于网络的程序开发方法论</a:t>
            </a:r>
            <a:endParaRPr lang="en-US" altLang="zh-CN" dirty="0">
              <a:latin typeface="Times New Roman" panose="02020603050405020304" pitchFamily="18" charset="0"/>
            </a:endParaRPr>
          </a:p>
          <a:p>
            <a:endParaRPr lang="zh-CN" altLang="zh-CN"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103EAB57-4FFC-3D46-AA75-3C62AFFC98F0}" type="slidenum">
              <a:rPr lang="en-US" altLang="zh-CN" sz="1200">
                <a:solidFill>
                  <a:srgbClr val="000000"/>
                </a:solidFill>
              </a:rPr>
            </a:fld>
            <a:endParaRPr lang="en-US" altLang="zh-CN" sz="1200">
              <a:solidFill>
                <a:srgbClr val="000000"/>
              </a:solidFill>
            </a:endParaRPr>
          </a:p>
        </p:txBody>
      </p:sp>
      <p:sp>
        <p:nvSpPr>
          <p:cNvPr id="52227"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52228"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en-US" altLang="zh-CN" dirty="0">
                <a:latin typeface="Times New Roman" panose="02020603050405020304" pitchFamily="18" charset="0"/>
              </a:rPr>
              <a:t>RUP</a:t>
            </a:r>
            <a:r>
              <a:rPr lang="zh-CN" altLang="zh-CN" dirty="0">
                <a:latin typeface="Times New Roman" panose="02020603050405020304" pitchFamily="18" charset="0"/>
              </a:rPr>
              <a:t>软件开发生命周期是一个二维的生命周期模型。图中纵轴代表核心工作流，横轴代表时间。</a:t>
            </a:r>
            <a:endParaRPr lang="en-US" altLang="zh-CN" b="1" dirty="0">
              <a:latin typeface="Times New Roman" panose="02020603050405020304" pitchFamily="18" charset="0"/>
            </a:endParaRPr>
          </a:p>
          <a:p>
            <a:pPr>
              <a:buFontTx/>
              <a:buAutoNum type="circleNumDbPlain"/>
            </a:pPr>
            <a:r>
              <a:rPr lang="zh-CN" altLang="zh-CN" b="1" dirty="0">
                <a:latin typeface="Times New Roman" panose="02020603050405020304" pitchFamily="18" charset="0"/>
              </a:rPr>
              <a:t>核心工作流</a:t>
            </a:r>
            <a:endParaRPr lang="en-US" altLang="zh-CN" b="1" dirty="0">
              <a:latin typeface="Times New Roman" panose="02020603050405020304" pitchFamily="18" charset="0"/>
            </a:endParaRPr>
          </a:p>
          <a:p>
            <a:r>
              <a:rPr lang="en-US" altLang="zh-CN" dirty="0">
                <a:latin typeface="Times New Roman" panose="02020603050405020304" pitchFamily="18" charset="0"/>
              </a:rPr>
              <a:t>RUP</a:t>
            </a:r>
            <a:r>
              <a:rPr lang="zh-CN" altLang="zh-CN" dirty="0">
                <a:latin typeface="Times New Roman" panose="02020603050405020304" pitchFamily="18" charset="0"/>
              </a:rPr>
              <a:t>中有</a:t>
            </a:r>
            <a:r>
              <a:rPr lang="en-US" altLang="zh-CN" dirty="0">
                <a:latin typeface="Times New Roman" panose="02020603050405020304" pitchFamily="18" charset="0"/>
              </a:rPr>
              <a:t>9</a:t>
            </a:r>
            <a:r>
              <a:rPr lang="zh-CN" altLang="zh-CN" dirty="0">
                <a:latin typeface="Times New Roman" panose="02020603050405020304" pitchFamily="18" charset="0"/>
              </a:rPr>
              <a:t>个核心工作流，其中前</a:t>
            </a:r>
            <a:r>
              <a:rPr lang="en-US" altLang="zh-CN" dirty="0">
                <a:latin typeface="Times New Roman" panose="02020603050405020304" pitchFamily="18" charset="0"/>
              </a:rPr>
              <a:t>6</a:t>
            </a:r>
            <a:r>
              <a:rPr lang="zh-CN" altLang="zh-CN" dirty="0">
                <a:latin typeface="Times New Roman" panose="02020603050405020304" pitchFamily="18" charset="0"/>
              </a:rPr>
              <a:t>个为核心过程工作流程，后</a:t>
            </a:r>
            <a:r>
              <a:rPr lang="en-US" altLang="zh-CN" dirty="0">
                <a:latin typeface="Times New Roman" panose="02020603050405020304" pitchFamily="18" charset="0"/>
              </a:rPr>
              <a:t>3</a:t>
            </a:r>
            <a:r>
              <a:rPr lang="zh-CN" altLang="zh-CN" dirty="0">
                <a:latin typeface="Times New Roman" panose="02020603050405020304" pitchFamily="18" charset="0"/>
              </a:rPr>
              <a:t>个为核心支持工作流程。</a:t>
            </a:r>
            <a:endParaRPr lang="zh-CN" altLang="en-US" dirty="0">
              <a:latin typeface="Times New Roman" panose="02020603050405020304" pitchFamily="18" charset="0"/>
            </a:endParaRPr>
          </a:p>
          <a:p>
            <a:endParaRPr lang="zh-CN" altLang="en-US" dirty="0">
              <a:latin typeface="Times New Roman" panose="02020603050405020304" pitchFamily="18" charset="0"/>
            </a:endParaRPr>
          </a:p>
          <a:p>
            <a:r>
              <a:rPr lang="en-US" altLang="zh-CN" dirty="0">
                <a:latin typeface="Times New Roman" panose="02020603050405020304" pitchFamily="18" charset="0"/>
              </a:rPr>
              <a:t>RUP</a:t>
            </a:r>
            <a:r>
              <a:rPr lang="zh-CN" altLang="en-US" dirty="0">
                <a:latin typeface="Times New Roman" panose="02020603050405020304" pitchFamily="18" charset="0"/>
              </a:rPr>
              <a:t>把软件生命周期划分成</a:t>
            </a:r>
            <a:r>
              <a:rPr lang="en-US" altLang="zh-CN" dirty="0">
                <a:latin typeface="Times New Roman" panose="02020603050405020304" pitchFamily="18" charset="0"/>
              </a:rPr>
              <a:t>4</a:t>
            </a:r>
            <a:r>
              <a:rPr lang="zh-CN" altLang="en-US" dirty="0">
                <a:latin typeface="Times New Roman" panose="02020603050405020304" pitchFamily="18" charset="0"/>
              </a:rPr>
              <a:t>个连续的阶段。</a:t>
            </a:r>
            <a:endParaRPr lang="zh-CN" altLang="en-US" dirty="0">
              <a:latin typeface="Times New Roman" panose="02020603050405020304" pitchFamily="18" charset="0"/>
            </a:endParaRPr>
          </a:p>
          <a:p>
            <a:r>
              <a:rPr lang="zh-CN" altLang="en-US" dirty="0">
                <a:latin typeface="Times New Roman" panose="02020603050405020304" pitchFamily="18" charset="0"/>
              </a:rPr>
              <a:t>每个阶段都有明确的目标，并且定义了用来评估是否达到这些目标的里程碑。</a:t>
            </a:r>
            <a:endParaRPr lang="zh-CN" altLang="en-US" dirty="0">
              <a:latin typeface="Times New Roman" panose="02020603050405020304" pitchFamily="18" charset="0"/>
            </a:endParaRPr>
          </a:p>
          <a:p>
            <a:r>
              <a:rPr lang="zh-CN" altLang="en-US" dirty="0">
                <a:latin typeface="Times New Roman" panose="02020603050405020304" pitchFamily="18" charset="0"/>
              </a:rPr>
              <a:t>每个阶段的目标通过一次或多次迭代来完成。</a:t>
            </a:r>
            <a:endParaRPr lang="zh-CN" altLang="en-US" dirty="0">
              <a:latin typeface="Times New Roman" panose="02020603050405020304" pitchFamily="18" charset="0"/>
            </a:endParaRPr>
          </a:p>
          <a:p>
            <a:endParaRPr lang="zh-CN" altLang="en-US" dirty="0">
              <a:latin typeface="Times New Roman" panose="02020603050405020304" pitchFamily="18" charset="0"/>
            </a:endParaRPr>
          </a:p>
          <a:p>
            <a:r>
              <a:rPr lang="zh-CN" altLang="en-US" dirty="0">
                <a:latin typeface="Times New Roman" panose="02020603050405020304" pitchFamily="18" charset="0"/>
              </a:rPr>
              <a:t>初始阶段： 建立业务模型，定义最终产品视图，并且确定项目的范围。</a:t>
            </a:r>
            <a:endParaRPr lang="zh-CN" altLang="en-US" dirty="0">
              <a:latin typeface="Times New Roman" panose="02020603050405020304" pitchFamily="18" charset="0"/>
            </a:endParaRPr>
          </a:p>
          <a:p>
            <a:r>
              <a:rPr lang="zh-CN" altLang="zh-CN" dirty="0">
                <a:latin typeface="Times New Roman" panose="02020603050405020304" pitchFamily="18" charset="0"/>
              </a:rPr>
              <a:t>精化阶段： 设计并确定系统的体系结构，制定项目计划，确定资源需求。</a:t>
            </a:r>
            <a:endParaRPr lang="zh-CN" altLang="zh-CN" dirty="0">
              <a:latin typeface="Times New Roman" panose="02020603050405020304" pitchFamily="18" charset="0"/>
            </a:endParaRPr>
          </a:p>
          <a:p>
            <a:r>
              <a:rPr lang="zh-CN" altLang="zh-CN" dirty="0">
                <a:latin typeface="Times New Roman" panose="02020603050405020304" pitchFamily="18" charset="0"/>
              </a:rPr>
              <a:t>构建阶段： 开发出所有构件和应用程序，把它们集成为客户需要的产品，并且详尽地测试所有功能。</a:t>
            </a:r>
            <a:endParaRPr lang="zh-CN" altLang="zh-CN" dirty="0">
              <a:latin typeface="Times New Roman" panose="02020603050405020304" pitchFamily="18" charset="0"/>
            </a:endParaRPr>
          </a:p>
          <a:p>
            <a:r>
              <a:rPr lang="zh-CN" altLang="zh-CN" dirty="0">
                <a:latin typeface="Times New Roman" panose="02020603050405020304" pitchFamily="18" charset="0"/>
              </a:rPr>
              <a:t>移交阶段： 把开发出的产品提交给用户使用。</a:t>
            </a:r>
            <a:endParaRPr lang="zh-CN" altLang="zh-CN" dirty="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r>
              <a:rPr kumimoji="1" lang="en-US" altLang="zh-CN" dirty="0"/>
              <a:t>RUP</a:t>
            </a:r>
            <a:r>
              <a:rPr kumimoji="1" lang="zh-CN" altLang="en-US" dirty="0"/>
              <a:t>模型：对软件开发过程的描述非常全面、完整</a:t>
            </a:r>
            <a:endParaRPr kumimoji="1" lang="zh-CN" altLang="en-US" dirty="0"/>
          </a:p>
        </p:txBody>
      </p:sp>
      <p:sp>
        <p:nvSpPr>
          <p:cNvPr id="4" name="幻灯片编号占位符 3"/>
          <p:cNvSpPr>
            <a:spLocks noGrp="1"/>
          </p:cNvSpPr>
          <p:nvPr>
            <p:ph type="sldNum" idx="10"/>
          </p:nvPr>
        </p:nvSpPr>
        <p:spPr/>
        <p:txBody>
          <a:bodyPr/>
          <a:lstStyle/>
          <a:p>
            <a:pPr>
              <a:defRPr/>
            </a:pPr>
            <a:fld id="{07918792-1BAA-6144-BB16-D738B07CA196}"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r>
              <a:rPr kumimoji="1" lang="en-US" altLang="zh-CN" dirty="0"/>
              <a:t>RUP</a:t>
            </a:r>
            <a:r>
              <a:rPr kumimoji="1" lang="zh-CN" altLang="en-US" dirty="0"/>
              <a:t>模型：对软件开发过程的描述非常全面、完整</a:t>
            </a:r>
            <a:endParaRPr kumimoji="1" lang="zh-CN" altLang="en-US" dirty="0"/>
          </a:p>
        </p:txBody>
      </p:sp>
      <p:sp>
        <p:nvSpPr>
          <p:cNvPr id="4" name="幻灯片编号占位符 3"/>
          <p:cNvSpPr>
            <a:spLocks noGrp="1"/>
          </p:cNvSpPr>
          <p:nvPr>
            <p:ph type="sldNum" idx="10"/>
          </p:nvPr>
        </p:nvSpPr>
        <p:spPr/>
        <p:txBody>
          <a:bodyPr/>
          <a:lstStyle/>
          <a:p>
            <a:pPr>
              <a:defRPr/>
            </a:pPr>
            <a:fld id="{07918792-1BAA-6144-BB16-D738B07CA196}"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虽然右项也具有价值，但我们认为左项具有更大的价值。”</a:t>
            </a:r>
            <a:endParaRPr lang="zh-CN" altLang="zh-CN" sz="1200" kern="1200" dirty="0" smtClean="0">
              <a:solidFill>
                <a:schemeClr val="tx1"/>
              </a:solidFill>
              <a:effectLst/>
              <a:latin typeface="+mn-lt"/>
              <a:ea typeface="+mn-ea"/>
              <a:cs typeface="+mn-cs"/>
            </a:endParaRPr>
          </a:p>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01CE6271-80A8-E145-AC54-BB26904C8F2E}" type="slidenum">
              <a:rPr lang="en-US" altLang="zh-CN" sz="1200">
                <a:solidFill>
                  <a:srgbClr val="000000"/>
                </a:solidFill>
              </a:rPr>
            </a:fld>
            <a:endParaRPr lang="en-US" altLang="zh-CN" sz="1200">
              <a:solidFill>
                <a:srgbClr val="000000"/>
              </a:solidFill>
            </a:endParaRPr>
          </a:p>
        </p:txBody>
      </p:sp>
      <p:sp>
        <p:nvSpPr>
          <p:cNvPr id="56323"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103428"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pPr>
              <a:defRPr/>
            </a:pPr>
            <a:r>
              <a:rPr lang="zh-CN" altLang="en-US" dirty="0">
                <a:latin typeface="宋体" panose="02010600030101010101" pitchFamily="2" charset="-122"/>
              </a:rPr>
              <a:t>“极限”二字的含义是指把好的开发实践运用到极致。</a:t>
            </a:r>
            <a:endParaRPr lang="zh-CN" altLang="en-US" dirty="0">
              <a:latin typeface="宋体" panose="02010600030101010101" pitchFamily="2" charset="-122"/>
            </a:endParaRPr>
          </a:p>
          <a:p>
            <a:pPr>
              <a:defRPr/>
            </a:pPr>
            <a:r>
              <a:rPr lang="zh-CN" altLang="en-US" dirty="0">
                <a:latin typeface="宋体" panose="02010600030101010101" pitchFamily="2" charset="-122"/>
              </a:rPr>
              <a:t>极限编程已经成为一种典型的开发方法。</a:t>
            </a:r>
            <a:endParaRPr lang="zh-CN" altLang="en-US" dirty="0">
              <a:latin typeface="宋体" panose="02010600030101010101" pitchFamily="2" charset="-122"/>
            </a:endParaRPr>
          </a:p>
          <a:p>
            <a:pPr>
              <a:defRPr/>
            </a:pPr>
            <a:r>
              <a:rPr lang="zh-CN" altLang="en-US" dirty="0">
                <a:latin typeface="宋体" panose="02010600030101010101" pitchFamily="2" charset="-122"/>
              </a:rPr>
              <a:t>隐喻：采用一些名词概念（架构、模型、对象、窗口、菜单、测试等）把整个系统联系在一起的全局视图，描述系统的运作方式以及新功能的加入方法。</a:t>
            </a:r>
            <a:endParaRPr lang="zh-CN" altLang="en-US" dirty="0">
              <a:latin typeface="宋体" panose="02010600030101010101" pitchFamily="2" charset="-122"/>
            </a:endParaRPr>
          </a:p>
          <a:p>
            <a:pPr>
              <a:defRPr/>
            </a:pPr>
            <a:r>
              <a:rPr lang="zh-CN" altLang="en-US" dirty="0">
                <a:latin typeface="宋体" panose="02010600030101010101" pitchFamily="2" charset="-122"/>
              </a:rPr>
              <a:t>迭代历时</a:t>
            </a:r>
            <a:r>
              <a:rPr lang="en-US" altLang="zh-CN" dirty="0">
                <a:latin typeface="宋体" panose="02010600030101010101" pitchFamily="2" charset="-122"/>
              </a:rPr>
              <a:t>1~3</a:t>
            </a:r>
            <a:r>
              <a:rPr lang="zh-CN" altLang="en-US" dirty="0">
                <a:latin typeface="宋体" panose="02010600030101010101" pitchFamily="2" charset="-122"/>
              </a:rPr>
              <a:t>周，用户代表设计功能验收测试方案。</a:t>
            </a:r>
            <a:endParaRPr lang="zh-CN" altLang="en-US" dirty="0">
              <a:latin typeface="宋体" panose="02010600030101010101" pitchFamily="2" charset="-122"/>
            </a:endParaRPr>
          </a:p>
          <a:p>
            <a:pPr>
              <a:defRPr/>
            </a:pPr>
            <a:endParaRPr lang="zh-CN" altLang="en-US" dirty="0">
              <a:latin typeface="宋体" panose="02010600030101010101" pitchFamily="2" charset="-122"/>
            </a:endParaRPr>
          </a:p>
          <a:p>
            <a:pPr>
              <a:defRPr/>
            </a:pPr>
            <a:r>
              <a:rPr lang="zh-CN" altLang="zh-CN" dirty="0"/>
              <a:t>极限编程的整体开发过程</a:t>
            </a:r>
            <a:r>
              <a:rPr lang="zh-CN" altLang="en-US" dirty="0"/>
              <a:t>：</a:t>
            </a:r>
            <a:endParaRPr lang="zh-CN" altLang="en-US" dirty="0"/>
          </a:p>
          <a:p>
            <a:pPr>
              <a:defRPr/>
            </a:pPr>
            <a:r>
              <a:rPr lang="zh-CN" altLang="en-US" dirty="0"/>
              <a:t>  </a:t>
            </a:r>
            <a:r>
              <a:rPr lang="en-US" altLang="zh-CN" dirty="0"/>
              <a:t>1.</a:t>
            </a:r>
            <a:r>
              <a:rPr lang="zh-CN" altLang="en-US" dirty="0"/>
              <a:t> </a:t>
            </a:r>
            <a:r>
              <a:rPr lang="zh-CN" altLang="zh-CN" dirty="0"/>
              <a:t>首先，项目组针对客户代表提出的“用户故事”（用户故事类似于用例，但比用例更简单，通常仅描述功能需求）进行讨论，提出隐喻，在此项活动中可能需要对体系结构进行“试探”（所谓试探就是提出相关技术难点的试探性解决方案）。</a:t>
            </a:r>
            <a:endParaRPr lang="zh-CN" altLang="en-US" dirty="0"/>
          </a:p>
          <a:p>
            <a:pPr>
              <a:defRPr/>
            </a:pPr>
            <a:r>
              <a:rPr lang="zh-CN" altLang="en-US" dirty="0"/>
              <a:t>  </a:t>
            </a:r>
            <a:r>
              <a:rPr lang="en-US" altLang="zh-CN" dirty="0"/>
              <a:t>2.</a:t>
            </a:r>
            <a:r>
              <a:rPr lang="zh-CN" altLang="en-US" dirty="0"/>
              <a:t> </a:t>
            </a:r>
            <a:r>
              <a:rPr lang="zh-CN" altLang="zh-CN" dirty="0"/>
              <a:t>然后，项目组在隐喻和用户故事的基础上，根据客户设定的优先级制订交付计划（为了制订出切实可行的交付计划，可能需要对某些技术难点进行试探）。</a:t>
            </a:r>
            <a:endParaRPr lang="zh-CN" altLang="en-US" dirty="0"/>
          </a:p>
          <a:p>
            <a:pPr>
              <a:defRPr/>
            </a:pPr>
            <a:r>
              <a:rPr lang="zh-CN" altLang="en-US" dirty="0"/>
              <a:t>  </a:t>
            </a:r>
            <a:r>
              <a:rPr lang="en-US" altLang="zh-CN" dirty="0"/>
              <a:t>3.</a:t>
            </a:r>
            <a:r>
              <a:rPr lang="zh-CN" altLang="en-US" dirty="0"/>
              <a:t> </a:t>
            </a:r>
            <a:r>
              <a:rPr lang="zh-CN" altLang="zh-CN" dirty="0"/>
              <a:t>接下来开始多个迭代过程，在迭代期内产生的新用户故事不在本次迭代内解决，以保证本次开发过程不受干扰。</a:t>
            </a:r>
            <a:endParaRPr lang="zh-CN" altLang="en-US" dirty="0"/>
          </a:p>
          <a:p>
            <a:pPr>
              <a:defRPr/>
            </a:pPr>
            <a:r>
              <a:rPr lang="zh-CN" altLang="en-US" dirty="0"/>
              <a:t>  </a:t>
            </a:r>
            <a:r>
              <a:rPr lang="en-US" altLang="zh-CN" dirty="0"/>
              <a:t>4.</a:t>
            </a:r>
            <a:r>
              <a:rPr lang="zh-CN" altLang="en-US" dirty="0"/>
              <a:t> </a:t>
            </a:r>
            <a:r>
              <a:rPr lang="zh-CN" altLang="zh-CN" dirty="0"/>
              <a:t>开发出的新版本软件通过验收测试之后交付用户使用。</a:t>
            </a:r>
            <a:endParaRPr lang="zh-CN" altLang="en-US" dirty="0"/>
          </a:p>
          <a:p>
            <a:pPr>
              <a:defRPr/>
            </a:pPr>
            <a:endParaRPr lang="zh-CN" altLang="en-US" dirty="0">
              <a:latin typeface="宋体" panose="02010600030101010101" pitchFamily="2"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客户作为开发团队成员</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使用用户素材</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短交付周期</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验收测试</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结对编程</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测试驱动的开发</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集体所有</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持续集成</a:t>
            </a:r>
            <a:endParaRPr lang="zh-CN" altLang="en-US" dirty="0">
              <a:latin typeface="华文中宋" panose="02010600040101010101" charset="-122"/>
              <a:ea typeface="华文中宋" panose="02010600040101010101" charset="-122"/>
            </a:endParaRPr>
          </a:p>
          <a:p>
            <a:pPr marL="514350" indent="-514350" algn="just"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可持续的开发速度</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开放的工作空间</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及时调整计划</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简单的设计</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重构</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1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使用隐喻</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1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		</a:t>
            </a:r>
            <a:r>
              <a:rPr lang="zh-CN" altLang="en-US" dirty="0">
                <a:solidFill>
                  <a:schemeClr val="accent5">
                    <a:lumMod val="75000"/>
                  </a:schemeClr>
                </a:solidFill>
                <a:latin typeface="华文中宋" panose="02010600040101010101" charset="-122"/>
                <a:ea typeface="华文中宋" panose="02010600040101010101" charset="-122"/>
              </a:rPr>
              <a:t> </a:t>
            </a:r>
            <a:r>
              <a:rPr lang="zh-CN" altLang="en-US" dirty="0">
                <a:solidFill>
                  <a:srgbClr val="FF0000"/>
                </a:solidFill>
                <a:latin typeface="华文中宋" panose="02010600040101010101" charset="-122"/>
                <a:ea typeface="华文中宋" panose="02010600040101010101" charset="-122"/>
              </a:rPr>
              <a:t>软件隐喻，例如臭虫（</a:t>
            </a:r>
            <a:r>
              <a:rPr lang="en-US" altLang="zh-CN" dirty="0">
                <a:solidFill>
                  <a:srgbClr val="FF0000"/>
                </a:solidFill>
                <a:latin typeface="华文中宋" panose="02010600040101010101" charset="-122"/>
                <a:ea typeface="华文中宋" panose="02010600040101010101" charset="-122"/>
              </a:rPr>
              <a:t>bug）、</a:t>
            </a:r>
            <a:r>
              <a:rPr lang="zh-CN" altLang="en-US" dirty="0">
                <a:solidFill>
                  <a:srgbClr val="FF0000"/>
                </a:solidFill>
                <a:latin typeface="华文中宋" panose="02010600040101010101" charset="-122"/>
                <a:ea typeface="华文中宋" panose="02010600040101010101" charset="-122"/>
              </a:rPr>
              <a:t>菜单（</a:t>
            </a:r>
            <a:r>
              <a:rPr lang="en-US" altLang="zh-CN" dirty="0">
                <a:solidFill>
                  <a:srgbClr val="FF0000"/>
                </a:solidFill>
                <a:latin typeface="华文中宋" panose="02010600040101010101" charset="-122"/>
                <a:ea typeface="华文中宋" panose="02010600040101010101" charset="-122"/>
              </a:rPr>
              <a:t>menu）、</a:t>
            </a:r>
            <a:r>
              <a:rPr lang="zh-CN" altLang="en-US" dirty="0">
                <a:solidFill>
                  <a:srgbClr val="FF0000"/>
                </a:solidFill>
                <a:latin typeface="华文中宋" panose="02010600040101010101" charset="-122"/>
                <a:ea typeface="华文中宋" panose="02010600040101010101" charset="-122"/>
              </a:rPr>
              <a:t>视窗（</a:t>
            </a:r>
            <a:r>
              <a:rPr lang="en-US" altLang="zh-CN" dirty="0">
                <a:solidFill>
                  <a:srgbClr val="FF0000"/>
                </a:solidFill>
                <a:latin typeface="华文中宋" panose="02010600040101010101" charset="-122"/>
                <a:ea typeface="华文中宋" panose="02010600040101010101" charset="-122"/>
              </a:rPr>
              <a:t>windows）；</a:t>
            </a:r>
            <a:r>
              <a:rPr lang="zh-CN" altLang="en-US" dirty="0">
                <a:solidFill>
                  <a:srgbClr val="FF0000"/>
                </a:solidFill>
                <a:latin typeface="华文中宋" panose="02010600040101010101" charset="-122"/>
                <a:ea typeface="华文中宋" panose="02010600040101010101" charset="-122"/>
              </a:rPr>
              <a:t>架构（</a:t>
            </a:r>
            <a:r>
              <a:rPr lang="en-US" altLang="zh-CN" dirty="0">
                <a:solidFill>
                  <a:srgbClr val="FF0000"/>
                </a:solidFill>
                <a:latin typeface="华文中宋" panose="02010600040101010101" charset="-122"/>
                <a:ea typeface="华文中宋" panose="02010600040101010101" charset="-122"/>
              </a:rPr>
              <a:t>architecture）、</a:t>
            </a:r>
            <a:r>
              <a:rPr lang="zh-CN" altLang="en-US" dirty="0">
                <a:solidFill>
                  <a:srgbClr val="FF0000"/>
                </a:solidFill>
                <a:latin typeface="华文中宋" panose="02010600040101010101" charset="-122"/>
                <a:ea typeface="华文中宋" panose="02010600040101010101" charset="-122"/>
              </a:rPr>
              <a:t>服务（</a:t>
            </a:r>
            <a:r>
              <a:rPr lang="en-US" altLang="zh-CN" dirty="0">
                <a:solidFill>
                  <a:srgbClr val="FF0000"/>
                </a:solidFill>
                <a:latin typeface="华文中宋" panose="02010600040101010101" charset="-122"/>
                <a:ea typeface="华文中宋" panose="02010600040101010101" charset="-122"/>
              </a:rPr>
              <a:t>service）、</a:t>
            </a:r>
            <a:r>
              <a:rPr lang="zh-CN" altLang="en-US" dirty="0">
                <a:solidFill>
                  <a:srgbClr val="FF0000"/>
                </a:solidFill>
                <a:latin typeface="华文中宋" panose="02010600040101010101" charset="-122"/>
                <a:ea typeface="华文中宋" panose="02010600040101010101" charset="-122"/>
              </a:rPr>
              <a:t>对象（</a:t>
            </a:r>
            <a:r>
              <a:rPr lang="en-US" altLang="zh-CN" dirty="0">
                <a:solidFill>
                  <a:srgbClr val="FF0000"/>
                </a:solidFill>
                <a:latin typeface="华文中宋" panose="02010600040101010101" charset="-122"/>
                <a:ea typeface="华文中宋" panose="02010600040101010101" charset="-122"/>
              </a:rPr>
              <a:t>object）；</a:t>
            </a:r>
            <a:r>
              <a:rPr lang="zh-CN" altLang="en-US" dirty="0">
                <a:solidFill>
                  <a:srgbClr val="FF0000"/>
                </a:solidFill>
                <a:latin typeface="华文中宋" panose="02010600040101010101" charset="-122"/>
                <a:ea typeface="华文中宋" panose="02010600040101010101" charset="-122"/>
              </a:rPr>
              <a:t>黑盒（</a:t>
            </a:r>
            <a:r>
              <a:rPr lang="en-US" altLang="zh-CN" dirty="0">
                <a:solidFill>
                  <a:srgbClr val="FF0000"/>
                </a:solidFill>
                <a:latin typeface="华文中宋" panose="02010600040101010101" charset="-122"/>
                <a:ea typeface="华文中宋" panose="02010600040101010101" charset="-122"/>
              </a:rPr>
              <a:t>black box）</a:t>
            </a:r>
            <a:r>
              <a:rPr lang="zh-CN" altLang="en-US" dirty="0">
                <a:solidFill>
                  <a:srgbClr val="FF0000"/>
                </a:solidFill>
                <a:latin typeface="华文中宋" panose="02010600040101010101" charset="-122"/>
                <a:ea typeface="华文中宋" panose="02010600040101010101" charset="-122"/>
              </a:rPr>
              <a:t>与白盒（</a:t>
            </a:r>
            <a:r>
              <a:rPr lang="en-US" altLang="zh-CN" dirty="0">
                <a:solidFill>
                  <a:srgbClr val="FF0000"/>
                </a:solidFill>
                <a:latin typeface="华文中宋" panose="02010600040101010101" charset="-122"/>
                <a:ea typeface="华文中宋" panose="02010600040101010101" charset="-122"/>
              </a:rPr>
              <a:t>white box）；</a:t>
            </a:r>
            <a:r>
              <a:rPr lang="zh-CN" altLang="en-US" dirty="0">
                <a:solidFill>
                  <a:srgbClr val="FF0000"/>
                </a:solidFill>
                <a:latin typeface="华文中宋" panose="02010600040101010101" charset="-122"/>
                <a:ea typeface="华文中宋" panose="02010600040101010101" charset="-122"/>
              </a:rPr>
              <a:t>瀑布（</a:t>
            </a:r>
            <a:r>
              <a:rPr lang="en-US" altLang="zh-CN" dirty="0">
                <a:solidFill>
                  <a:srgbClr val="FF0000"/>
                </a:solidFill>
                <a:latin typeface="华文中宋" panose="02010600040101010101" charset="-122"/>
                <a:ea typeface="华文中宋" panose="02010600040101010101" charset="-122"/>
              </a:rPr>
              <a:t>waterfall）</a:t>
            </a:r>
            <a:r>
              <a:rPr lang="zh-CN" altLang="en-US" dirty="0">
                <a:solidFill>
                  <a:srgbClr val="FF0000"/>
                </a:solidFill>
                <a:latin typeface="华文中宋" panose="02010600040101010101" charset="-122"/>
                <a:ea typeface="华文中宋" panose="02010600040101010101" charset="-122"/>
              </a:rPr>
              <a:t>软件模型、迭代（</a:t>
            </a:r>
            <a:r>
              <a:rPr lang="en-US" altLang="zh-CN" dirty="0">
                <a:solidFill>
                  <a:srgbClr val="FF0000"/>
                </a:solidFill>
                <a:latin typeface="华文中宋" panose="02010600040101010101" charset="-122"/>
                <a:ea typeface="华文中宋" panose="02010600040101010101" charset="-122"/>
              </a:rPr>
              <a:t>iterative）</a:t>
            </a:r>
            <a:r>
              <a:rPr lang="zh-CN" altLang="en-US" dirty="0">
                <a:solidFill>
                  <a:srgbClr val="FF0000"/>
                </a:solidFill>
                <a:latin typeface="华文中宋" panose="02010600040101010101" charset="-122"/>
                <a:ea typeface="华文中宋" panose="02010600040101010101" charset="-122"/>
              </a:rPr>
              <a:t>软件模型</a:t>
            </a:r>
            <a:endParaRPr lang="zh-CN" altLang="en-US" dirty="0">
              <a:latin typeface="宋体" panose="02010600030101010101" pitchFamily="2" charset="-122"/>
            </a:endParaRPr>
          </a:p>
          <a:p>
            <a:pPr>
              <a:defRPr/>
            </a:pPr>
            <a:endParaRPr lang="zh-CN" altLang="zh-CN" dirty="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3018875C-EDDA-F94F-A2A5-1364FC06E95F}" type="slidenum">
              <a:rPr lang="en-US" altLang="zh-CN" sz="1200">
                <a:solidFill>
                  <a:srgbClr val="000000"/>
                </a:solidFill>
              </a:rPr>
            </a:fld>
            <a:endParaRPr lang="en-US" altLang="zh-CN" sz="1200">
              <a:solidFill>
                <a:srgbClr val="000000"/>
              </a:solidFill>
            </a:endParaRPr>
          </a:p>
        </p:txBody>
      </p:sp>
      <p:sp>
        <p:nvSpPr>
          <p:cNvPr id="58371"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103428"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pPr marL="0" indent="0" eaLnBrk="1" hangingPunct="1">
              <a:lnSpc>
                <a:spcPct val="150000"/>
              </a:lnSpc>
              <a:buClr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项目速率：实际开发时间和估计时间的比值。</a:t>
            </a:r>
            <a:endParaRPr lang="zh-CN" altLang="en-US" dirty="0">
              <a:latin typeface="华文中宋" panose="02010600040101010101" charset="-122"/>
              <a:ea typeface="华文中宋" panose="02010600040101010101" charset="-122"/>
            </a:endParaRPr>
          </a:p>
          <a:p>
            <a:pPr marL="0" indent="0" eaLnBrk="1" hangingPunct="1">
              <a:lnSpc>
                <a:spcPct val="150000"/>
              </a:lnSpc>
              <a:buClr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选择需要优先完成的用户故事和待消除的差错。</a:t>
            </a:r>
            <a:endParaRPr lang="zh-CN" altLang="en-US"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客户作为开发团队成员</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使用用户素材</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短交付周期</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验收测试</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结对编程</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测试驱动的开发</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集体所有</a:t>
            </a:r>
            <a:endParaRPr lang="en-US" altLang="zh-CN" dirty="0">
              <a:latin typeface="华文中宋" panose="02010600040101010101" charset="-122"/>
              <a:ea typeface="华文中宋" panose="02010600040101010101" charset="-122"/>
            </a:endParaRPr>
          </a:p>
          <a:p>
            <a:pPr marL="514350" indent="-514350"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持续集成</a:t>
            </a:r>
            <a:endParaRPr lang="zh-CN" altLang="en-US" dirty="0">
              <a:latin typeface="华文中宋" panose="02010600040101010101" charset="-122"/>
              <a:ea typeface="华文中宋" panose="02010600040101010101" charset="-122"/>
            </a:endParaRPr>
          </a:p>
          <a:p>
            <a:pPr marL="514350" indent="-514350" algn="just"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可持续的开发速度</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开放的工作空间</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及时调整计划</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简单的设计</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5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重构</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10000"/>
              </a:lnSpc>
              <a:buClrTx/>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dirty="0">
                <a:latin typeface="华文中宋" panose="02010600040101010101" charset="-122"/>
                <a:ea typeface="华文中宋" panose="02010600040101010101" charset="-122"/>
              </a:rPr>
              <a:t>使用隐喻</a:t>
            </a:r>
            <a:endParaRPr lang="en-US" altLang="zh-CN" sz="1400" dirty="0">
              <a:latin typeface="华文中宋" panose="02010600040101010101" charset="-122"/>
              <a:ea typeface="华文中宋" panose="02010600040101010101" charset="-122"/>
            </a:endParaRPr>
          </a:p>
          <a:p>
            <a:pPr marL="514350" indent="-514350" algn="just" eaLnBrk="1" hangingPunct="1">
              <a:lnSpc>
                <a:spcPct val="11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latin typeface="华文中宋" panose="02010600040101010101" charset="-122"/>
                <a:ea typeface="华文中宋" panose="02010600040101010101" charset="-122"/>
              </a:rPr>
              <a:t>		</a:t>
            </a:r>
            <a:r>
              <a:rPr lang="zh-CN" altLang="en-US" dirty="0">
                <a:solidFill>
                  <a:schemeClr val="accent5">
                    <a:lumMod val="75000"/>
                  </a:schemeClr>
                </a:solidFill>
                <a:latin typeface="华文中宋" panose="02010600040101010101" charset="-122"/>
                <a:ea typeface="华文中宋" panose="02010600040101010101" charset="-122"/>
              </a:rPr>
              <a:t> </a:t>
            </a:r>
            <a:r>
              <a:rPr lang="zh-CN" altLang="en-US" dirty="0">
                <a:solidFill>
                  <a:srgbClr val="FF0000"/>
                </a:solidFill>
                <a:latin typeface="华文中宋" panose="02010600040101010101" charset="-122"/>
                <a:ea typeface="华文中宋" panose="02010600040101010101" charset="-122"/>
              </a:rPr>
              <a:t>软件隐喻，例如臭虫（</a:t>
            </a:r>
            <a:r>
              <a:rPr lang="en-US" altLang="zh-CN" dirty="0">
                <a:solidFill>
                  <a:srgbClr val="FF0000"/>
                </a:solidFill>
                <a:latin typeface="华文中宋" panose="02010600040101010101" charset="-122"/>
                <a:ea typeface="华文中宋" panose="02010600040101010101" charset="-122"/>
              </a:rPr>
              <a:t>bug）、</a:t>
            </a:r>
            <a:r>
              <a:rPr lang="zh-CN" altLang="en-US" dirty="0">
                <a:solidFill>
                  <a:srgbClr val="FF0000"/>
                </a:solidFill>
                <a:latin typeface="华文中宋" panose="02010600040101010101" charset="-122"/>
                <a:ea typeface="华文中宋" panose="02010600040101010101" charset="-122"/>
              </a:rPr>
              <a:t>菜单（</a:t>
            </a:r>
            <a:r>
              <a:rPr lang="en-US" altLang="zh-CN" dirty="0">
                <a:solidFill>
                  <a:srgbClr val="FF0000"/>
                </a:solidFill>
                <a:latin typeface="华文中宋" panose="02010600040101010101" charset="-122"/>
                <a:ea typeface="华文中宋" panose="02010600040101010101" charset="-122"/>
              </a:rPr>
              <a:t>menu）、</a:t>
            </a:r>
            <a:r>
              <a:rPr lang="zh-CN" altLang="en-US" dirty="0">
                <a:solidFill>
                  <a:srgbClr val="FF0000"/>
                </a:solidFill>
                <a:latin typeface="华文中宋" panose="02010600040101010101" charset="-122"/>
                <a:ea typeface="华文中宋" panose="02010600040101010101" charset="-122"/>
              </a:rPr>
              <a:t>视窗（</a:t>
            </a:r>
            <a:r>
              <a:rPr lang="en-US" altLang="zh-CN" dirty="0">
                <a:solidFill>
                  <a:srgbClr val="FF0000"/>
                </a:solidFill>
                <a:latin typeface="华文中宋" panose="02010600040101010101" charset="-122"/>
                <a:ea typeface="华文中宋" panose="02010600040101010101" charset="-122"/>
              </a:rPr>
              <a:t>windows）；</a:t>
            </a:r>
            <a:r>
              <a:rPr lang="zh-CN" altLang="en-US" dirty="0">
                <a:solidFill>
                  <a:srgbClr val="FF0000"/>
                </a:solidFill>
                <a:latin typeface="华文中宋" panose="02010600040101010101" charset="-122"/>
                <a:ea typeface="华文中宋" panose="02010600040101010101" charset="-122"/>
              </a:rPr>
              <a:t>架构（</a:t>
            </a:r>
            <a:r>
              <a:rPr lang="en-US" altLang="zh-CN" dirty="0">
                <a:solidFill>
                  <a:srgbClr val="FF0000"/>
                </a:solidFill>
                <a:latin typeface="华文中宋" panose="02010600040101010101" charset="-122"/>
                <a:ea typeface="华文中宋" panose="02010600040101010101" charset="-122"/>
              </a:rPr>
              <a:t>architecture）、</a:t>
            </a:r>
            <a:r>
              <a:rPr lang="zh-CN" altLang="en-US" dirty="0">
                <a:solidFill>
                  <a:srgbClr val="FF0000"/>
                </a:solidFill>
                <a:latin typeface="华文中宋" panose="02010600040101010101" charset="-122"/>
                <a:ea typeface="华文中宋" panose="02010600040101010101" charset="-122"/>
              </a:rPr>
              <a:t>服务（</a:t>
            </a:r>
            <a:r>
              <a:rPr lang="en-US" altLang="zh-CN" dirty="0">
                <a:solidFill>
                  <a:srgbClr val="FF0000"/>
                </a:solidFill>
                <a:latin typeface="华文中宋" panose="02010600040101010101" charset="-122"/>
                <a:ea typeface="华文中宋" panose="02010600040101010101" charset="-122"/>
              </a:rPr>
              <a:t>service）、</a:t>
            </a:r>
            <a:r>
              <a:rPr lang="zh-CN" altLang="en-US" dirty="0">
                <a:solidFill>
                  <a:srgbClr val="FF0000"/>
                </a:solidFill>
                <a:latin typeface="华文中宋" panose="02010600040101010101" charset="-122"/>
                <a:ea typeface="华文中宋" panose="02010600040101010101" charset="-122"/>
              </a:rPr>
              <a:t>对象（</a:t>
            </a:r>
            <a:r>
              <a:rPr lang="en-US" altLang="zh-CN" dirty="0">
                <a:solidFill>
                  <a:srgbClr val="FF0000"/>
                </a:solidFill>
                <a:latin typeface="华文中宋" panose="02010600040101010101" charset="-122"/>
                <a:ea typeface="华文中宋" panose="02010600040101010101" charset="-122"/>
              </a:rPr>
              <a:t>object）；</a:t>
            </a:r>
            <a:r>
              <a:rPr lang="zh-CN" altLang="en-US" dirty="0">
                <a:solidFill>
                  <a:srgbClr val="FF0000"/>
                </a:solidFill>
                <a:latin typeface="华文中宋" panose="02010600040101010101" charset="-122"/>
                <a:ea typeface="华文中宋" panose="02010600040101010101" charset="-122"/>
              </a:rPr>
              <a:t>黑盒（</a:t>
            </a:r>
            <a:r>
              <a:rPr lang="en-US" altLang="zh-CN" dirty="0">
                <a:solidFill>
                  <a:srgbClr val="FF0000"/>
                </a:solidFill>
                <a:latin typeface="华文中宋" panose="02010600040101010101" charset="-122"/>
                <a:ea typeface="华文中宋" panose="02010600040101010101" charset="-122"/>
              </a:rPr>
              <a:t>black box）</a:t>
            </a:r>
            <a:r>
              <a:rPr lang="zh-CN" altLang="en-US" dirty="0">
                <a:solidFill>
                  <a:srgbClr val="FF0000"/>
                </a:solidFill>
                <a:latin typeface="华文中宋" panose="02010600040101010101" charset="-122"/>
                <a:ea typeface="华文中宋" panose="02010600040101010101" charset="-122"/>
              </a:rPr>
              <a:t>与白盒（</a:t>
            </a:r>
            <a:r>
              <a:rPr lang="en-US" altLang="zh-CN" dirty="0">
                <a:solidFill>
                  <a:srgbClr val="FF0000"/>
                </a:solidFill>
                <a:latin typeface="华文中宋" panose="02010600040101010101" charset="-122"/>
                <a:ea typeface="华文中宋" panose="02010600040101010101" charset="-122"/>
              </a:rPr>
              <a:t>white box）；</a:t>
            </a:r>
            <a:r>
              <a:rPr lang="zh-CN" altLang="en-US" dirty="0">
                <a:solidFill>
                  <a:srgbClr val="FF0000"/>
                </a:solidFill>
                <a:latin typeface="华文中宋" panose="02010600040101010101" charset="-122"/>
                <a:ea typeface="华文中宋" panose="02010600040101010101" charset="-122"/>
              </a:rPr>
              <a:t>瀑布（</a:t>
            </a:r>
            <a:r>
              <a:rPr lang="en-US" altLang="zh-CN" dirty="0">
                <a:solidFill>
                  <a:srgbClr val="FF0000"/>
                </a:solidFill>
                <a:latin typeface="华文中宋" panose="02010600040101010101" charset="-122"/>
                <a:ea typeface="华文中宋" panose="02010600040101010101" charset="-122"/>
              </a:rPr>
              <a:t>waterfall）</a:t>
            </a:r>
            <a:r>
              <a:rPr lang="zh-CN" altLang="en-US" dirty="0">
                <a:solidFill>
                  <a:srgbClr val="FF0000"/>
                </a:solidFill>
                <a:latin typeface="华文中宋" panose="02010600040101010101" charset="-122"/>
                <a:ea typeface="华文中宋" panose="02010600040101010101" charset="-122"/>
              </a:rPr>
              <a:t>软件模型、迭代（</a:t>
            </a:r>
            <a:r>
              <a:rPr lang="en-US" altLang="zh-CN" dirty="0">
                <a:solidFill>
                  <a:srgbClr val="FF0000"/>
                </a:solidFill>
                <a:latin typeface="华文中宋" panose="02010600040101010101" charset="-122"/>
                <a:ea typeface="华文中宋" panose="02010600040101010101" charset="-122"/>
              </a:rPr>
              <a:t>iterative）</a:t>
            </a:r>
            <a:r>
              <a:rPr lang="zh-CN" altLang="en-US" dirty="0">
                <a:solidFill>
                  <a:srgbClr val="FF0000"/>
                </a:solidFill>
                <a:latin typeface="华文中宋" panose="02010600040101010101" charset="-122"/>
                <a:ea typeface="华文中宋" panose="02010600040101010101" charset="-122"/>
              </a:rPr>
              <a:t>软件模型</a:t>
            </a:r>
            <a:endParaRPr lang="en-US" altLang="zh-CN" dirty="0">
              <a:solidFill>
                <a:srgbClr val="FF0000"/>
              </a:solidFill>
              <a:latin typeface="华文中宋" panose="02010600040101010101" charset="-122"/>
              <a:ea typeface="华文中宋" panose="0201060004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r>
              <a:rPr kumimoji="1" lang="zh-CN" altLang="en-US" dirty="0"/>
              <a:t>激烈的商业竞争环境下</a:t>
            </a:r>
            <a:endParaRPr kumimoji="1" lang="zh-CN" altLang="en-US" dirty="0"/>
          </a:p>
        </p:txBody>
      </p:sp>
      <p:sp>
        <p:nvSpPr>
          <p:cNvPr id="4" name="幻灯片编号占位符 3"/>
          <p:cNvSpPr>
            <a:spLocks noGrp="1"/>
          </p:cNvSpPr>
          <p:nvPr>
            <p:ph type="sldNum" idx="10"/>
          </p:nvPr>
        </p:nvSpPr>
        <p:spPr/>
        <p:txBody>
          <a:bodyPr/>
          <a:lstStyle/>
          <a:p>
            <a:pPr>
              <a:defRPr/>
            </a:pPr>
            <a:fld id="{07918792-1BAA-6144-BB16-D738B07CA196}"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产品负责人是独立的一个人，为产品的投资回报率负责，负责确定产品功能以及优先级，维护产品代办列表，并决定产品发布日期和发布内容。在每个</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Sprint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开始前调整功能和功能优先级，在</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Sprint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结束时可以接受或拒绝接受开发团队的工作成果等。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00" dirty="0">
                <a:effectLst/>
                <a:latin typeface="Times New Roman" panose="02020603050405020304" pitchFamily="18" charset="0"/>
                <a:ea typeface="仿宋" panose="02010609060101010101" pitchFamily="49" charset="-122"/>
                <a:cs typeface="Times New Roman" panose="02020603050405020304" pitchFamily="18" charset="0"/>
              </a:rPr>
              <a:t>作为团队领导与产品负责人紧密工作，起到团队和外部的接口作用，屏蔽外界对团队成员干扰，保证团队资源高可利用率以及团队内各个角色及职责的良好协作。具体工作包括：需要更新反映每天已完成的工作量以及还有多少没有完成的燃尽图（</a:t>
            </a:r>
            <a:r>
              <a:rPr lang="en-US" altLang="zh-CN" sz="1200" kern="100" dirty="0">
                <a:effectLst/>
                <a:latin typeface="Times New Roman" panose="02020603050405020304" pitchFamily="18" charset="0"/>
                <a:ea typeface="仿宋" panose="02010609060101010101" pitchFamily="49" charset="-122"/>
              </a:rPr>
              <a:t>Burndown Chart</a:t>
            </a:r>
            <a:r>
              <a:rPr lang="zh-CN" altLang="zh-CN" sz="1200" kern="100" dirty="0">
                <a:effectLst/>
                <a:latin typeface="Times New Roman" panose="02020603050405020304" pitchFamily="18" charset="0"/>
                <a:ea typeface="仿宋" panose="02010609060101010101" pitchFamily="49" charset="-122"/>
                <a:cs typeface="Times New Roman" panose="02020603050405020304" pitchFamily="18" charset="0"/>
              </a:rPr>
              <a:t>），保证开发过程按计划进行，组织每日</a:t>
            </a:r>
            <a:r>
              <a:rPr lang="en-US" altLang="zh-CN" sz="12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站</a:t>
            </a:r>
            <a:r>
              <a:rPr lang="zh-CN" altLang="zh-CN" sz="1200" kern="100" dirty="0">
                <a:effectLst/>
                <a:latin typeface="Times New Roman" panose="02020603050405020304" pitchFamily="18" charset="0"/>
                <a:ea typeface="仿宋" panose="02010609060101010101" pitchFamily="49" charset="-122"/>
                <a:cs typeface="Times New Roman" panose="02020603050405020304" pitchFamily="18" charset="0"/>
              </a:rPr>
              <a:t>会和</a:t>
            </a:r>
            <a:r>
              <a:rPr lang="en-US" altLang="zh-CN" sz="1200" kern="100" dirty="0">
                <a:effectLst/>
                <a:latin typeface="Times New Roman" panose="02020603050405020304" pitchFamily="18" charset="0"/>
                <a:ea typeface="仿宋" panose="02010609060101010101" pitchFamily="49" charset="-122"/>
              </a:rPr>
              <a:t>Sprint</a:t>
            </a:r>
            <a:r>
              <a:rPr lang="zh-CN" altLang="zh-CN" sz="1200" kern="100" dirty="0">
                <a:effectLst/>
                <a:latin typeface="Times New Roman" panose="02020603050405020304" pitchFamily="18" charset="0"/>
                <a:ea typeface="仿宋" panose="02010609060101010101" pitchFamily="49" charset="-122"/>
                <a:cs typeface="Times New Roman" panose="02020603050405020304" pitchFamily="18" charset="0"/>
              </a:rPr>
              <a:t>的计划会议、评审会议、回顾会议，考虑同时进行开发的任务数，解决团队开发中的问题等。</a:t>
            </a:r>
            <a:endParaRPr lang="zh-CN" altLang="en-US" dirty="0"/>
          </a:p>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2420" kern="100" baseline="0" dirty="0">
                <a:effectLst/>
                <a:latin typeface="Times New Roman" panose="02020603050405020304" pitchFamily="18" charset="0"/>
                <a:ea typeface="仿宋" panose="02010609060101010101" pitchFamily="49" charset="-122"/>
                <a:cs typeface="Times New Roman" panose="02020603050405020304" pitchFamily="18" charset="0"/>
              </a:rPr>
              <a:t>团队成员在每个</a:t>
            </a:r>
            <a:r>
              <a:rPr lang="en-US" altLang="zh-CN" sz="2420" kern="100" baseline="0" dirty="0">
                <a:effectLst/>
                <a:latin typeface="Times New Roman" panose="02020603050405020304" pitchFamily="18" charset="0"/>
                <a:ea typeface="等线" panose="02010600030101010101" pitchFamily="2" charset="-122"/>
                <a:cs typeface="Times New Roman" panose="02020603050405020304" pitchFamily="18" charset="0"/>
              </a:rPr>
              <a:t>Sprint</a:t>
            </a:r>
            <a:r>
              <a:rPr lang="zh-CN" altLang="zh-CN" sz="2420" kern="100" baseline="0" dirty="0">
                <a:effectLst/>
                <a:latin typeface="Times New Roman" panose="02020603050405020304" pitchFamily="18" charset="0"/>
                <a:ea typeface="仿宋" panose="02010609060101010101" pitchFamily="49" charset="-122"/>
                <a:cs typeface="Times New Roman" panose="02020603050405020304" pitchFamily="18" charset="0"/>
              </a:rPr>
              <a:t>中互相协同配合，自我激励并对工作目标进行承诺，共同将产品代办列表中的条目转化成为潜在可交付的功能增量。</a:t>
            </a:r>
            <a:r>
              <a:rPr lang="en-US" altLang="zh-CN" sz="2420" kern="100" baseline="0" dirty="0">
                <a:effectLst/>
                <a:latin typeface="Times New Roman" panose="02020603050405020304" pitchFamily="18" charset="0"/>
                <a:ea typeface="等线" panose="02010600030101010101" pitchFamily="2" charset="-122"/>
                <a:cs typeface="Times New Roman" panose="02020603050405020304" pitchFamily="18" charset="0"/>
              </a:rPr>
              <a:t>Scrum</a:t>
            </a:r>
            <a:r>
              <a:rPr lang="zh-CN" altLang="zh-CN" sz="2420" kern="100" baseline="0" dirty="0">
                <a:effectLst/>
                <a:latin typeface="Times New Roman" panose="02020603050405020304" pitchFamily="18" charset="0"/>
                <a:ea typeface="仿宋" panose="02010609060101010101" pitchFamily="49" charset="-122"/>
                <a:cs typeface="Times New Roman" panose="02020603050405020304" pitchFamily="18" charset="0"/>
              </a:rPr>
              <a:t>团队是自组织的，团队成员具备如编程、质量控制、业务分析、架构、用户界面设计或数据库设计等多种专业技能。团队成员按照自己的专业技能自己确定在迭代中完成多少工作，并承担这些工作。</a:t>
            </a:r>
            <a:endParaRPr lang="zh-CN" altLang="zh-CN" sz="2420" kern="100" baseline="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20" baseline="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7829DCB5-0A3D-9C4F-8296-4BAEBDAF91AA}" type="slidenum">
              <a:rPr lang="en-US" altLang="zh-CN" sz="1200">
                <a:solidFill>
                  <a:srgbClr val="000000"/>
                </a:solidFill>
              </a:rPr>
            </a:fld>
            <a:endParaRPr lang="en-US" altLang="zh-CN" sz="1200">
              <a:solidFill>
                <a:srgbClr val="000000"/>
              </a:solidFill>
            </a:endParaRPr>
          </a:p>
        </p:txBody>
      </p:sp>
      <p:sp>
        <p:nvSpPr>
          <p:cNvPr id="62467"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62468"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zh-CN" altLang="en-US" dirty="0">
                <a:latin typeface="Times New Roman" panose="02020603050405020304" pitchFamily="18" charset="0"/>
              </a:rPr>
              <a:t>规划阶段：通过调查统计分析等确定产品目标、完成对客户和市场的调研分析、确定当前版本要解决的问题和新增功能；</a:t>
            </a:r>
            <a:endParaRPr lang="zh-CN" altLang="en-US" dirty="0">
              <a:latin typeface="Times New Roman" panose="02020603050405020304" pitchFamily="18" charset="0"/>
            </a:endParaRPr>
          </a:p>
          <a:p>
            <a:r>
              <a:rPr lang="zh-CN" altLang="en-US" dirty="0">
                <a:latin typeface="Times New Roman" panose="02020603050405020304" pitchFamily="18" charset="0"/>
              </a:rPr>
              <a:t>设计阶段：划分子系统、设计结构图、确定构件间的相关性和接口标准、确定风险因素和可重用性；</a:t>
            </a:r>
            <a:endParaRPr lang="zh-CN" altLang="en-US" dirty="0">
              <a:latin typeface="Times New Roman" panose="02020603050405020304" pitchFamily="18" charset="0"/>
            </a:endParaRPr>
          </a:p>
          <a:p>
            <a:r>
              <a:rPr lang="zh-CN" altLang="en-US" dirty="0">
                <a:latin typeface="Times New Roman" panose="02020603050405020304" pitchFamily="18" charset="0"/>
              </a:rPr>
              <a:t>开发阶段：编码和文档；</a:t>
            </a:r>
            <a:endParaRPr lang="zh-CN" altLang="en-US" dirty="0">
              <a:latin typeface="Times New Roman" panose="02020603050405020304" pitchFamily="18" charset="0"/>
            </a:endParaRPr>
          </a:p>
          <a:p>
            <a:r>
              <a:rPr lang="zh-CN" altLang="en-US" dirty="0">
                <a:latin typeface="Times New Roman" panose="02020603050405020304" pitchFamily="18" charset="0"/>
              </a:rPr>
              <a:t>稳定阶段：测试和调试，重点是产品在真实环境下的使用和操作；</a:t>
            </a:r>
            <a:endParaRPr lang="zh-CN" altLang="en-US" dirty="0">
              <a:latin typeface="Times New Roman" panose="02020603050405020304" pitchFamily="18" charset="0"/>
            </a:endParaRPr>
          </a:p>
          <a:p>
            <a:r>
              <a:rPr lang="zh-CN" altLang="en-US" dirty="0">
                <a:latin typeface="Times New Roman" panose="02020603050405020304" pitchFamily="18" charset="0"/>
              </a:rPr>
              <a:t>发布阶段：移交给运营人员和用户。</a:t>
            </a:r>
            <a:endParaRPr lang="zh-CN" altLang="en-US" dirty="0">
              <a:latin typeface="Times New Roman" panose="02020603050405020304" pitchFamily="18" charset="0"/>
            </a:endParaRPr>
          </a:p>
          <a:p>
            <a:endParaRPr lang="zh-CN" altLang="en-US" dirty="0">
              <a:latin typeface="Times New Roman" panose="02020603050405020304" pitchFamily="18" charset="0"/>
            </a:endParaRPr>
          </a:p>
          <a:p>
            <a:r>
              <a:rPr lang="zh-CN" altLang="en-US" dirty="0">
                <a:latin typeface="Times New Roman" panose="02020603050405020304" pitchFamily="18" charset="0"/>
              </a:rPr>
              <a:t>设计阶段：</a:t>
            </a:r>
            <a:endParaRPr lang="zh-CN" altLang="en-US" dirty="0">
              <a:latin typeface="Times New Roman" panose="02020603050405020304" pitchFamily="18" charset="0"/>
            </a:endParaRPr>
          </a:p>
          <a:p>
            <a:r>
              <a:rPr lang="zh-CN" altLang="en-US" dirty="0">
                <a:latin typeface="Times New Roman" panose="02020603050405020304" pitchFamily="18" charset="0"/>
              </a:rPr>
              <a:t>    规格说明书，包括软件特性、系统结构、各构件间的相关性以及接口标准；</a:t>
            </a:r>
            <a:endParaRPr lang="zh-CN" altLang="en-US" dirty="0">
              <a:latin typeface="Times New Roman" panose="02020603050405020304" pitchFamily="18" charset="0"/>
            </a:endParaRPr>
          </a:p>
          <a:p>
            <a:r>
              <a:rPr lang="zh-CN" altLang="en-US" dirty="0">
                <a:latin typeface="Times New Roman" panose="02020603050405020304" pitchFamily="18" charset="0"/>
              </a:rPr>
              <a:t>    设计方案、系统结构图、风险因素、可重用性；</a:t>
            </a:r>
            <a:endParaRPr lang="zh-CN" altLang="en-US" dirty="0">
              <a:latin typeface="Times New Roman" panose="02020603050405020304" pitchFamily="18" charset="0"/>
            </a:endParaRPr>
          </a:p>
          <a:p>
            <a:r>
              <a:rPr lang="zh-CN" altLang="en-US" dirty="0">
                <a:latin typeface="Times New Roman" panose="02020603050405020304" pitchFamily="18" charset="0"/>
              </a:rPr>
              <a:t>    划分子系统以及各个构件的规格说明；</a:t>
            </a:r>
            <a:endParaRPr lang="zh-CN" altLang="en-US" dirty="0">
              <a:latin typeface="Times New Roman" panose="02020603050405020304" pitchFamily="18" charset="0"/>
            </a:endParaRPr>
          </a:p>
          <a:p>
            <a:r>
              <a:rPr lang="zh-CN" altLang="en-US" dirty="0">
                <a:latin typeface="Times New Roman" panose="02020603050405020304" pitchFamily="18" charset="0"/>
              </a:rPr>
              <a:t>    制定开发计划；</a:t>
            </a:r>
            <a:endParaRPr lang="zh-CN" altLang="en-US" dirty="0">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354D21E4-5F94-764C-A55D-E5368EAF23D8}" type="slidenum">
              <a:rPr lang="en-US" altLang="zh-CN" sz="1200">
                <a:solidFill>
                  <a:srgbClr val="000000"/>
                </a:solidFill>
              </a:rPr>
            </a:fld>
            <a:endParaRPr lang="en-US" altLang="zh-CN" sz="1200">
              <a:solidFill>
                <a:srgbClr val="000000"/>
              </a:solidFill>
            </a:endParaRPr>
          </a:p>
        </p:txBody>
      </p:sp>
      <p:sp>
        <p:nvSpPr>
          <p:cNvPr id="64515"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64516"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endParaRPr lang="zh-CN" altLang="zh-CN">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00A83A3C-6CD1-264C-9895-F0D024C98CCF}" type="slidenum">
              <a:rPr lang="en-US" altLang="zh-CN" sz="1200">
                <a:solidFill>
                  <a:srgbClr val="000000"/>
                </a:solidFill>
              </a:rPr>
            </a:fld>
            <a:endParaRPr lang="en-US" altLang="zh-CN" sz="1200">
              <a:solidFill>
                <a:srgbClr val="000000"/>
              </a:solidFill>
            </a:endParaRPr>
          </a:p>
        </p:txBody>
      </p:sp>
      <p:sp>
        <p:nvSpPr>
          <p:cNvPr id="60419"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60420" name="Rectangle 2"/>
          <p:cNvSpPr>
            <a:spLocks noGrp="1" noChangeArrowheads="1"/>
          </p:cNvSpPr>
          <p:nvPr>
            <p:ph type="body" idx="1"/>
          </p:nvPr>
        </p:nvSpPr>
        <p:spPr>
          <a:xfrm>
            <a:off x="849313" y="3970338"/>
            <a:ext cx="1403350" cy="469900"/>
          </a:xfrm>
          <a:solidFill>
            <a:srgbClr val="FFFFFF"/>
          </a:solidFill>
          <a:ln w="9360" cap="sq">
            <a:solidFill>
              <a:srgbClr val="000000"/>
            </a:solidFill>
            <a:miter lim="800000"/>
          </a:ln>
        </p:spPr>
        <p:txBody>
          <a:bodyPr wrap="none" anchor="ctr"/>
          <a:lstStyle/>
          <a:p>
            <a:r>
              <a:rPr lang="zh-CN" altLang="en-US" sz="1400" b="1" dirty="0">
                <a:latin typeface="Times New Roman" panose="02020603050405020304" pitchFamily="18" charset="0"/>
              </a:rPr>
              <a:t>微软：最大最成功的的公司之一，拥有自己独特的软件开发过程，实践证明是成功和有效的。</a:t>
            </a:r>
            <a:endParaRPr lang="zh-CN" altLang="en-US" sz="1400" b="1" dirty="0">
              <a:latin typeface="Times New Roman" panose="02020603050405020304" pitchFamily="18" charset="0"/>
            </a:endParaRPr>
          </a:p>
          <a:p>
            <a:r>
              <a:rPr lang="zh-CN" altLang="en-US" sz="1400" b="1" dirty="0">
                <a:latin typeface="Times New Roman" panose="02020603050405020304" pitchFamily="18" charset="0"/>
              </a:rPr>
              <a:t>微软过程准则（附加）：</a:t>
            </a:r>
            <a:endParaRPr lang="en-US" altLang="zh-CN" sz="1400" b="1" dirty="0">
              <a:latin typeface="Times New Roman" panose="02020603050405020304" pitchFamily="18" charset="0"/>
            </a:endParaRPr>
          </a:p>
          <a:p>
            <a:r>
              <a:rPr lang="zh-CN" altLang="zh-CN" dirty="0">
                <a:latin typeface="Times New Roman" panose="02020603050405020304" pitchFamily="18" charset="0"/>
              </a:rPr>
              <a:t> 用创造性的工作来平衡产品特性和产品成本。</a:t>
            </a:r>
            <a:endParaRPr lang="zh-CN" altLang="zh-CN" dirty="0">
              <a:latin typeface="Times New Roman" panose="02020603050405020304" pitchFamily="18" charset="0"/>
            </a:endParaRPr>
          </a:p>
          <a:p>
            <a:r>
              <a:rPr lang="zh-CN" altLang="zh-CN" dirty="0">
                <a:latin typeface="Times New Roman" panose="02020603050405020304" pitchFamily="18" charset="0"/>
              </a:rPr>
              <a:t> 在项目早期把软件配置项基线化，项目后期则冻结产品。</a:t>
            </a:r>
            <a:endParaRPr lang="zh-CN" altLang="zh-CN" dirty="0">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r>
              <a:rPr kumimoji="1" lang="zh-CN" altLang="en-US" dirty="0"/>
              <a:t>激烈的商业竞争环境下，是对众多成功项目开发经验的正确总结</a:t>
            </a:r>
            <a:endParaRPr kumimoji="1" lang="zh-CN" altLang="en-US" dirty="0"/>
          </a:p>
          <a:p>
            <a:r>
              <a:rPr kumimoji="1" lang="en-US" altLang="zh-CN" dirty="0"/>
              <a:t>RUP</a:t>
            </a:r>
            <a:r>
              <a:rPr kumimoji="1" lang="zh-CN" altLang="en-US" dirty="0"/>
              <a:t>的精简版</a:t>
            </a:r>
            <a:r>
              <a:rPr kumimoji="1" lang="en-US" altLang="zh-CN" dirty="0"/>
              <a:t>(</a:t>
            </a:r>
            <a:r>
              <a:rPr kumimoji="1" lang="zh-CN" altLang="en-US" dirty="0"/>
              <a:t>阶段迭代简化成一次</a:t>
            </a:r>
            <a:r>
              <a:rPr kumimoji="1" lang="en-US" altLang="zh-CN" dirty="0"/>
              <a:t>)</a:t>
            </a:r>
            <a:r>
              <a:rPr kumimoji="1" lang="zh-CN" altLang="en-US" dirty="0"/>
              <a:t>、敏捷过程的扩充版</a:t>
            </a:r>
            <a:r>
              <a:rPr kumimoji="1" lang="en-US" altLang="zh-CN" dirty="0"/>
              <a:t>(</a:t>
            </a:r>
            <a:r>
              <a:rPr kumimoji="1" lang="zh-CN" altLang="en-US" dirty="0"/>
              <a:t>细化了每个生命周期内各个阶段的具体工作流程</a:t>
            </a:r>
            <a:r>
              <a:rPr kumimoji="1" lang="en-US" altLang="zh-CN" dirty="0"/>
              <a:t>)</a:t>
            </a:r>
            <a:r>
              <a:rPr kumimoji="1" lang="zh-CN" altLang="en-US" dirty="0"/>
              <a:t>。</a:t>
            </a:r>
            <a:endParaRPr kumimoji="1" lang="zh-CN" altLang="en-US" dirty="0"/>
          </a:p>
          <a:p>
            <a:endParaRPr kumimoji="1" lang="zh-CN" altLang="en-US" dirty="0"/>
          </a:p>
          <a:p>
            <a:r>
              <a:rPr kumimoji="1" lang="zh-CN" altLang="en-US" dirty="0"/>
              <a:t>三者结合，针对不同项目的具体情况进行定制</a:t>
            </a:r>
            <a:endParaRPr kumimoji="1" lang="zh-CN" altLang="en-US" dirty="0"/>
          </a:p>
        </p:txBody>
      </p:sp>
      <p:sp>
        <p:nvSpPr>
          <p:cNvPr id="4" name="幻灯片编号占位符 3"/>
          <p:cNvSpPr>
            <a:spLocks noGrp="1"/>
          </p:cNvSpPr>
          <p:nvPr>
            <p:ph type="sldNum" idx="10"/>
          </p:nvPr>
        </p:nvSpPr>
        <p:spPr/>
        <p:txBody>
          <a:bodyPr/>
          <a:lstStyle/>
          <a:p>
            <a:pPr>
              <a:defRPr/>
            </a:pPr>
            <a:fld id="{07918792-1BAA-6144-BB16-D738B07CA196}"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Lst>
              <a:defRPr sz="1200">
                <a:solidFill>
                  <a:srgbClr val="000000"/>
                </a:solidFill>
                <a:latin typeface="Times New Roman" panose="02020603050405020304" pitchFamily="18" charset="0"/>
              </a:defRPr>
            </a:lvl5pPr>
            <a:lvl6pPr marL="2514600" indent="-228600" defTabSz="44958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Lst>
              <a:defRPr sz="1200">
                <a:solidFill>
                  <a:srgbClr val="000000"/>
                </a:solidFill>
                <a:latin typeface="Times New Roman" panose="02020603050405020304" pitchFamily="18" charset="0"/>
              </a:defRPr>
            </a:lvl6pPr>
            <a:lvl7pPr marL="2971800" indent="-228600" defTabSz="44958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Lst>
              <a:defRPr sz="1200">
                <a:solidFill>
                  <a:srgbClr val="000000"/>
                </a:solidFill>
                <a:latin typeface="Times New Roman" panose="02020603050405020304" pitchFamily="18" charset="0"/>
              </a:defRPr>
            </a:lvl7pPr>
            <a:lvl8pPr marL="3429000" indent="-228600" defTabSz="44958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Lst>
              <a:defRPr sz="1200">
                <a:solidFill>
                  <a:srgbClr val="000000"/>
                </a:solidFill>
                <a:latin typeface="Times New Roman" panose="02020603050405020304" pitchFamily="18" charset="0"/>
              </a:defRPr>
            </a:lvl8pPr>
            <a:lvl9pPr marL="3886200" indent="-228600" defTabSz="44958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Lst>
              <a:defRPr sz="1200">
                <a:solidFill>
                  <a:srgbClr val="000000"/>
                </a:solidFill>
                <a:latin typeface="Times New Roman" panose="02020603050405020304" pitchFamily="18" charset="0"/>
              </a:defRPr>
            </a:lvl9pPr>
          </a:lstStyle>
          <a:p>
            <a:pPr>
              <a:spcBef>
                <a:spcPct val="0"/>
              </a:spcBef>
              <a:buSzPct val="45000"/>
              <a:buFont typeface="StarSymbol" charset="0"/>
              <a:buNone/>
            </a:pPr>
            <a:fld id="{C1FFBCD2-895C-444A-8E40-682B7563D162}" type="slidenum">
              <a:rPr lang="zh-CN" altLang="en-US">
                <a:solidFill>
                  <a:schemeClr val="tx1"/>
                </a:solidFill>
                <a:ea typeface="宋体" panose="02010600030101010101" pitchFamily="2" charset="-122"/>
              </a:rPr>
            </a:fld>
            <a:endParaRPr lang="en-US" altLang="zh-CN">
              <a:solidFill>
                <a:schemeClr val="tx1"/>
              </a:solidFill>
              <a:ea typeface="宋体" panose="02010600030101010101" pitchFamily="2" charset="-122"/>
            </a:endParaRPr>
          </a:p>
        </p:txBody>
      </p:sp>
      <p:sp>
        <p:nvSpPr>
          <p:cNvPr id="66562" name="Rectangle 2"/>
          <p:cNvSpPr>
            <a:spLocks noGrp="1" noRot="1" noChangeAspect="1" noChangeArrowheads="1" noTextEdit="1"/>
          </p:cNvSpPr>
          <p:nvPr>
            <p:ph type="sldImg"/>
          </p:nvPr>
        </p:nvSpPr>
        <p:spPr>
          <a:xfrm>
            <a:off x="712788" y="744538"/>
            <a:ext cx="5372100" cy="3721100"/>
          </a:xfrm>
        </p:spPr>
      </p:sp>
      <p:sp>
        <p:nvSpPr>
          <p:cNvPr id="97283"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Times New Roman" panose="02020603050405020304" pitchFamily="18" charset="0"/>
              <a:buAutoNum type="arabicPeriod"/>
              <a:defRPr/>
            </a:pPr>
            <a:r>
              <a:rPr lang="zh-CN" altLang="en-US" dirty="0">
                <a:latin typeface="Times New Roman" panose="02020603050405020304" pitchFamily="18" charset="0"/>
              </a:rPr>
              <a:t>可行性研究与计划阶段</a:t>
            </a:r>
            <a:endParaRPr lang="zh-CN" altLang="en-US" dirty="0">
              <a:latin typeface="Times New Roman" panose="02020603050405020304" pitchFamily="18" charset="0"/>
            </a:endParaRPr>
          </a:p>
          <a:p>
            <a:pPr marL="228600" indent="-228600" eaLnBrk="1" hangingPunct="1">
              <a:buFont typeface="Times New Roman" panose="02020603050405020304" pitchFamily="18" charset="0"/>
              <a:buAutoNum type="arabicPeriod"/>
              <a:defRPr/>
            </a:pPr>
            <a:r>
              <a:rPr lang="zh-CN" altLang="en-US" dirty="0">
                <a:latin typeface="Times New Roman" panose="02020603050405020304" pitchFamily="18" charset="0"/>
              </a:rPr>
              <a:t>需求分析与规格说明阶段</a:t>
            </a:r>
            <a:endParaRPr lang="zh-CN" altLang="en-US" dirty="0">
              <a:latin typeface="Times New Roman" panose="02020603050405020304" pitchFamily="18" charset="0"/>
            </a:endParaRPr>
          </a:p>
          <a:p>
            <a:pPr marL="228600" indent="-228600" eaLnBrk="1" hangingPunct="1">
              <a:buFont typeface="Times New Roman" panose="02020603050405020304" pitchFamily="18" charset="0"/>
              <a:buAutoNum type="arabicPeriod"/>
              <a:defRPr/>
            </a:pPr>
            <a:r>
              <a:rPr lang="zh-CN" altLang="en-US" dirty="0">
                <a:latin typeface="Times New Roman" panose="02020603050405020304" pitchFamily="18" charset="0"/>
              </a:rPr>
              <a:t>设计阶段</a:t>
            </a:r>
            <a:endParaRPr lang="zh-CN" altLang="en-US" dirty="0">
              <a:latin typeface="Times New Roman" panose="02020603050405020304" pitchFamily="18" charset="0"/>
            </a:endParaRPr>
          </a:p>
          <a:p>
            <a:pPr marL="228600" indent="-228600" eaLnBrk="1" hangingPunct="1">
              <a:buFont typeface="Times New Roman" panose="02020603050405020304" pitchFamily="18" charset="0"/>
              <a:buAutoNum type="arabicPeriod"/>
              <a:defRPr/>
            </a:pPr>
            <a:r>
              <a:rPr lang="zh-CN" altLang="en-US" dirty="0">
                <a:latin typeface="Times New Roman" panose="02020603050405020304" pitchFamily="18" charset="0"/>
              </a:rPr>
              <a:t>编程阶段</a:t>
            </a:r>
            <a:endParaRPr lang="zh-CN" altLang="en-US" dirty="0">
              <a:latin typeface="Times New Roman" panose="02020603050405020304" pitchFamily="18" charset="0"/>
            </a:endParaRPr>
          </a:p>
          <a:p>
            <a:pPr marL="228600" indent="-228600" eaLnBrk="1" hangingPunct="1">
              <a:buFont typeface="Times New Roman" panose="02020603050405020304" pitchFamily="18" charset="0"/>
              <a:buAutoNum type="arabicPeriod"/>
              <a:defRPr/>
            </a:pPr>
            <a:r>
              <a:rPr lang="zh-CN" altLang="en-US" dirty="0">
                <a:latin typeface="Times New Roman" panose="02020603050405020304" pitchFamily="18" charset="0"/>
              </a:rPr>
              <a:t>测试阶段</a:t>
            </a:r>
            <a:endParaRPr lang="zh-CN" altLang="en-US" dirty="0">
              <a:latin typeface="Times New Roman" panose="02020603050405020304" pitchFamily="18" charset="0"/>
            </a:endParaRPr>
          </a:p>
          <a:p>
            <a:pPr marL="228600" indent="-228600" eaLnBrk="1" hangingPunct="1">
              <a:buFont typeface="Times New Roman" panose="02020603050405020304" pitchFamily="18" charset="0"/>
              <a:buAutoNum type="arabicPeriod"/>
              <a:defRPr/>
            </a:pPr>
            <a:r>
              <a:rPr lang="zh-CN" altLang="en-US" dirty="0">
                <a:latin typeface="Times New Roman" panose="02020603050405020304" pitchFamily="18" charset="0"/>
              </a:rPr>
              <a:t>运行与维护阶段</a:t>
            </a:r>
            <a:endParaRPr lang="zh-CN" altLang="en-US" dirty="0">
              <a:latin typeface="Times New Roman" panose="02020603050405020304" pitchFamily="18" charset="0"/>
            </a:endParaRPr>
          </a:p>
          <a:p>
            <a:pPr eaLnBrk="1" hangingPunct="1">
              <a:defRPr/>
            </a:pPr>
            <a:endParaRPr lang="zh-CN" altLang="en-US" dirty="0">
              <a:latin typeface="Times New Roman" panose="02020603050405020304" pitchFamily="18" charset="0"/>
            </a:endParaRPr>
          </a:p>
          <a:p>
            <a:pPr eaLnBrk="1" hangingPunct="1">
              <a:defRPr/>
            </a:pPr>
            <a:r>
              <a:rPr lang="en-US" altLang="zh-CN" dirty="0">
                <a:latin typeface="Times New Roman" panose="02020603050405020304" pitchFamily="18" charset="0"/>
              </a:rPr>
              <a:t>RUP</a:t>
            </a:r>
            <a:r>
              <a:rPr lang="zh-CN" altLang="en-US" dirty="0">
                <a:latin typeface="Times New Roman" panose="02020603050405020304" pitchFamily="18" charset="0"/>
              </a:rPr>
              <a:t>：</a:t>
            </a:r>
            <a:r>
              <a:rPr lang="en-US" altLang="zh-CN" dirty="0">
                <a:latin typeface="Times New Roman" panose="02020603050405020304" pitchFamily="18" charset="0"/>
              </a:rPr>
              <a:t>Rational</a:t>
            </a:r>
            <a:r>
              <a:rPr lang="zh-CN" altLang="en-US" dirty="0">
                <a:latin typeface="Times New Roman" panose="02020603050405020304" pitchFamily="18" charset="0"/>
              </a:rPr>
              <a:t> </a:t>
            </a:r>
            <a:r>
              <a:rPr lang="en-US" altLang="zh-CN" dirty="0">
                <a:latin typeface="Times New Roman" panose="02020603050405020304" pitchFamily="18" charset="0"/>
              </a:rPr>
              <a:t>Unified</a:t>
            </a:r>
            <a:r>
              <a:rPr lang="zh-CN" altLang="en-US" dirty="0">
                <a:latin typeface="Times New Roman" panose="02020603050405020304" pitchFamily="18" charset="0"/>
              </a:rPr>
              <a:t> </a:t>
            </a:r>
            <a:r>
              <a:rPr lang="en-US" altLang="zh-CN" dirty="0">
                <a:latin typeface="Times New Roman" panose="02020603050405020304" pitchFamily="18" charset="0"/>
              </a:rPr>
              <a:t>Process</a:t>
            </a:r>
            <a:r>
              <a:rPr lang="zh-CN" altLang="en-US" dirty="0">
                <a:latin typeface="Times New Roman" panose="02020603050405020304" pitchFamily="18" charset="0"/>
              </a:rPr>
              <a:t>，统一软件开发过程</a:t>
            </a:r>
            <a:endParaRPr lang="zh-CN" altLang="en-US" dirty="0">
              <a:latin typeface="Times New Roman" panose="02020603050405020304" pitchFamily="18" charset="0"/>
            </a:endParaRPr>
          </a:p>
          <a:p>
            <a:pPr eaLnBrk="1" hangingPunct="1">
              <a:defRPr/>
            </a:pPr>
            <a:r>
              <a:rPr lang="da-DK" altLang="zh-CN" dirty="0"/>
              <a:t>/ˈ</a:t>
            </a:r>
            <a:r>
              <a:rPr lang="da-DK" altLang="zh-CN" dirty="0" err="1"/>
              <a:t>ræʃnəl</a:t>
            </a:r>
            <a:r>
              <a:rPr lang="da-DK" altLang="zh-CN" dirty="0"/>
              <a:t>/</a:t>
            </a:r>
            <a:endParaRPr lang="zh-CN" altLang="en-US" dirty="0">
              <a:latin typeface="Times New Roman" panose="02020603050405020304" pitchFamily="18" charset="0"/>
            </a:endParaRPr>
          </a:p>
          <a:p>
            <a:pPr eaLnBrk="1" hangingPunct="1">
              <a:defRPr/>
            </a:pPr>
            <a:endParaRPr lang="zh-CN" altLang="en-US"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14A2E4FB-60EF-2442-B189-BDADC8FD699B}" type="slidenum">
              <a:rPr lang="en-US" altLang="zh-CN" sz="1200">
                <a:solidFill>
                  <a:srgbClr val="000000"/>
                </a:solidFill>
              </a:rPr>
            </a:fld>
            <a:endParaRPr lang="en-US" altLang="zh-CN" sz="1200">
              <a:solidFill>
                <a:srgbClr val="000000"/>
              </a:solidFill>
            </a:endParaRPr>
          </a:p>
        </p:txBody>
      </p:sp>
      <p:sp>
        <p:nvSpPr>
          <p:cNvPr id="15363"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15364" name="Rectangle 2"/>
          <p:cNvSpPr>
            <a:spLocks noGrp="1" noChangeArrowheads="1"/>
          </p:cNvSpPr>
          <p:nvPr>
            <p:ph type="body" idx="1"/>
          </p:nvPr>
        </p:nvSpPr>
        <p:spPr>
          <a:xfrm>
            <a:off x="849313" y="3970338"/>
            <a:ext cx="1403350"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A37C8DBE-259A-3847-A795-22082783B9FC}" type="slidenum">
              <a:rPr lang="en-US" altLang="zh-CN" sz="1200">
                <a:solidFill>
                  <a:srgbClr val="000000"/>
                </a:solidFill>
              </a:rPr>
            </a:fld>
            <a:endParaRPr lang="en-US" altLang="zh-CN" sz="1200">
              <a:solidFill>
                <a:srgbClr val="000000"/>
              </a:solidFill>
            </a:endParaRPr>
          </a:p>
        </p:txBody>
      </p:sp>
      <p:sp>
        <p:nvSpPr>
          <p:cNvPr id="17411"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17412" name="Rectangle 2"/>
          <p:cNvSpPr>
            <a:spLocks noGrp="1" noChangeArrowheads="1"/>
          </p:cNvSpPr>
          <p:nvPr>
            <p:ph type="body" idx="1"/>
          </p:nvPr>
        </p:nvSpPr>
        <p:spPr>
          <a:xfrm>
            <a:off x="849313" y="3970338"/>
            <a:ext cx="1403350"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b="1">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1pPr>
            <a:lvl2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2pPr>
            <a:lvl3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3pPr>
            <a:lvl4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4pPr>
            <a:lvl5pPr>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448945" algn="l"/>
                <a:tab pos="898525" algn="l"/>
                <a:tab pos="1347470" algn="l"/>
                <a:tab pos="1797050" algn="l"/>
                <a:tab pos="2245995" algn="l"/>
                <a:tab pos="2695575" algn="l"/>
              </a:tabLst>
              <a:defRPr sz="2400">
                <a:solidFill>
                  <a:schemeClr val="bg1"/>
                </a:solidFill>
                <a:latin typeface="Times New Roman" panose="02020603050405020304" pitchFamily="18" charset="0"/>
                <a:ea typeface="宋体" panose="02010600030101010101" pitchFamily="2" charset="-122"/>
              </a:defRPr>
            </a:lvl9pPr>
          </a:lstStyle>
          <a:p>
            <a:fld id="{4CFB4A80-6E99-B74B-B940-3BB15164EBDA}" type="slidenum">
              <a:rPr lang="en-US" altLang="zh-CN" sz="1200">
                <a:solidFill>
                  <a:srgbClr val="000000"/>
                </a:solidFill>
              </a:rPr>
            </a:fld>
            <a:endParaRPr lang="en-US" altLang="zh-CN" sz="1200">
              <a:solidFill>
                <a:srgbClr val="000000"/>
              </a:solidFill>
            </a:endParaRPr>
          </a:p>
        </p:txBody>
      </p:sp>
      <p:sp>
        <p:nvSpPr>
          <p:cNvPr id="19459" name="Rectangle 1"/>
          <p:cNvSpPr>
            <a:spLocks noGrp="1" noRot="1" noChangeAspect="1" noChangeArrowheads="1" noTextEdit="1"/>
          </p:cNvSpPr>
          <p:nvPr>
            <p:ph type="sldImg"/>
          </p:nvPr>
        </p:nvSpPr>
        <p:spPr>
          <a:xfrm>
            <a:off x="3411538" y="2398713"/>
            <a:ext cx="1587" cy="1587"/>
          </a:xfrm>
          <a:solidFill>
            <a:srgbClr val="FFFFFF"/>
          </a:solidFill>
          <a:ln>
            <a:solidFill>
              <a:srgbClr val="000000"/>
            </a:solidFill>
            <a:miter lim="800000"/>
          </a:ln>
        </p:spPr>
      </p:sp>
      <p:sp>
        <p:nvSpPr>
          <p:cNvPr id="19460" name="Rectangle 2"/>
          <p:cNvSpPr>
            <a:spLocks noGrp="1" noChangeArrowheads="1"/>
          </p:cNvSpPr>
          <p:nvPr>
            <p:ph type="body" idx="1"/>
          </p:nvPr>
        </p:nvSpPr>
        <p:spPr>
          <a:xfrm>
            <a:off x="849313" y="3970338"/>
            <a:ext cx="1403350"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a:latin typeface="华文中宋" panose="02010600040101010101" charset="-122"/>
                <a:ea typeface="华文中宋" panose="02010600040101010101" charset="-122"/>
              </a:rPr>
              <a:t>可强迫开发人员采用规范的方法（例如，结构化技术）</a:t>
            </a:r>
            <a:endParaRPr lang="en-US" altLang="zh-CN" b="1">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771" y="2130428"/>
            <a:ext cx="841806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485541" y="3886200"/>
            <a:ext cx="69325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7665" y="914401"/>
            <a:ext cx="8415683" cy="1141413"/>
          </a:xfrm>
        </p:spPr>
        <p:txBody>
          <a:bodyPr/>
          <a:lstStyle>
            <a:lvl1pPr>
              <a:defRPr>
                <a:solidFill>
                  <a:srgbClr val="002060"/>
                </a:solidFill>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317" y="4406901"/>
            <a:ext cx="841806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82317" y="2906713"/>
            <a:ext cx="8418060" cy="1500187"/>
          </a:xfrm>
        </p:spPr>
        <p:txBody>
          <a:bodyPr anchor="b"/>
          <a:lstStyle>
            <a:lvl1pPr marL="0" indent="0">
              <a:buNone/>
              <a:defRPr sz="2000">
                <a:solidFill>
                  <a:schemeClr val="tx1">
                    <a:tint val="75000"/>
                  </a:schemeClr>
                </a:solidFill>
              </a:defRPr>
            </a:lvl1pPr>
            <a:lvl2pPr marL="457200" indent="0">
              <a:buNone/>
              <a:defRPr sz="1865">
                <a:solidFill>
                  <a:schemeClr val="tx1">
                    <a:tint val="75000"/>
                  </a:schemeClr>
                </a:solidFill>
              </a:defRPr>
            </a:lvl2pPr>
            <a:lvl3pPr marL="914400" indent="0">
              <a:buNone/>
              <a:defRPr sz="1600">
                <a:solidFill>
                  <a:schemeClr val="tx1">
                    <a:tint val="75000"/>
                  </a:schemeClr>
                </a:solidFill>
              </a:defRPr>
            </a:lvl3pPr>
            <a:lvl4pPr marL="1371600" indent="0">
              <a:buNone/>
              <a:defRPr sz="1465">
                <a:solidFill>
                  <a:schemeClr val="tx1">
                    <a:tint val="75000"/>
                  </a:schemeClr>
                </a:solidFill>
              </a:defRPr>
            </a:lvl4pPr>
            <a:lvl5pPr marL="1828800" indent="0">
              <a:buNone/>
              <a:defRPr sz="1465">
                <a:solidFill>
                  <a:schemeClr val="tx1">
                    <a:tint val="75000"/>
                  </a:schemeClr>
                </a:solidFill>
              </a:defRPr>
            </a:lvl5pPr>
            <a:lvl6pPr marL="2286000" indent="0">
              <a:buNone/>
              <a:defRPr sz="1465">
                <a:solidFill>
                  <a:schemeClr val="tx1">
                    <a:tint val="75000"/>
                  </a:schemeClr>
                </a:solidFill>
              </a:defRPr>
            </a:lvl6pPr>
            <a:lvl7pPr marL="2743200" indent="0">
              <a:buNone/>
              <a:defRPr sz="1465">
                <a:solidFill>
                  <a:schemeClr val="tx1">
                    <a:tint val="75000"/>
                  </a:schemeClr>
                </a:solidFill>
              </a:defRPr>
            </a:lvl7pPr>
            <a:lvl8pPr marL="3200400" indent="0">
              <a:buNone/>
              <a:defRPr sz="1465">
                <a:solidFill>
                  <a:schemeClr val="tx1">
                    <a:tint val="75000"/>
                  </a:schemeClr>
                </a:solidFill>
              </a:defRPr>
            </a:lvl8pPr>
            <a:lvl9pPr marL="3657600" indent="0">
              <a:buNone/>
              <a:defRPr sz="14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9518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3433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180" y="274639"/>
            <a:ext cx="891324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535115"/>
            <a:ext cx="4375810"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95180" y="2174875"/>
            <a:ext cx="4375810"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030892" y="1535115"/>
            <a:ext cx="4377529"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030892" y="2174875"/>
            <a:ext cx="4377529"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2" name="矩形 11"/>
          <p:cNvSpPr/>
          <p:nvPr userDrawn="1"/>
        </p:nvSpPr>
        <p:spPr>
          <a:xfrm>
            <a:off x="2929" y="0"/>
            <a:ext cx="99036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5704" tIns="27852" rIns="55704" bIns="27852" anchor="ctr"/>
          <a:lstStyle/>
          <a:p>
            <a:pPr algn="ctr" defTabSz="685800" fontAlgn="auto">
              <a:spcBef>
                <a:spcPts val="0"/>
              </a:spcBef>
              <a:spcAft>
                <a:spcPts val="0"/>
              </a:spcAft>
              <a:defRPr/>
            </a:pPr>
            <a:endParaRPr lang="zh-CN" altLang="en-US" sz="1515"/>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180" y="274639"/>
            <a:ext cx="8913240" cy="1143000"/>
          </a:xfrm>
          <a:prstGeom prst="rect">
            <a:avLst/>
          </a:prstGeom>
        </p:spPr>
        <p:txBody>
          <a:bodyPr vert="horz" lIns="68571" tIns="34285" rIns="68571" bIns="3428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600203"/>
            <a:ext cx="8913240" cy="4525963"/>
          </a:xfrm>
          <a:prstGeom prst="rect">
            <a:avLst/>
          </a:prstGeom>
        </p:spPr>
        <p:txBody>
          <a:bodyPr vert="horz" lIns="68571" tIns="34285" rIns="68571" bIns="3428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95180" y="6356351"/>
            <a:ext cx="2310840" cy="365125"/>
          </a:xfrm>
          <a:prstGeom prst="rect">
            <a:avLst/>
          </a:prstGeom>
        </p:spPr>
        <p:txBody>
          <a:bodyPr vert="horz" lIns="68571" tIns="34285" rIns="68571" bIns="34285" rtlCol="0" anchor="ctr"/>
          <a:lstStyle>
            <a:lvl1pPr algn="l">
              <a:defRPr sz="1200">
                <a:solidFill>
                  <a:schemeClr val="tx1">
                    <a:tint val="75000"/>
                  </a:schemeClr>
                </a:solidFill>
              </a:defRPr>
            </a:lvl1pPr>
          </a:lstStyle>
          <a:p>
            <a:fld id="{73AE68D8-C826-458C-B183-20281108C25D}" type="datetimeFigureOut">
              <a:rPr lang="zh-CN" altLang="en-US" smtClean="0"/>
            </a:fld>
            <a:endParaRPr lang="zh-CN" altLang="en-US"/>
          </a:p>
        </p:txBody>
      </p:sp>
      <p:sp>
        <p:nvSpPr>
          <p:cNvPr id="5" name="页脚占位符 4"/>
          <p:cNvSpPr>
            <a:spLocks noGrp="1"/>
          </p:cNvSpPr>
          <p:nvPr>
            <p:ph type="ftr" sz="quarter" idx="3"/>
          </p:nvPr>
        </p:nvSpPr>
        <p:spPr>
          <a:xfrm>
            <a:off x="3383731" y="6356351"/>
            <a:ext cx="3136140" cy="365125"/>
          </a:xfrm>
          <a:prstGeom prst="rect">
            <a:avLst/>
          </a:prstGeom>
        </p:spPr>
        <p:txBody>
          <a:bodyPr vert="horz" lIns="68571" tIns="34285" rIns="68571" bIns="34285"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7580" y="6356351"/>
            <a:ext cx="2310840" cy="365125"/>
          </a:xfrm>
          <a:prstGeom prst="rect">
            <a:avLst/>
          </a:prstGeom>
        </p:spPr>
        <p:txBody>
          <a:bodyPr vert="horz" lIns="68571" tIns="34285" rIns="68571" bIns="34285" rtlCol="0" anchor="ctr"/>
          <a:lstStyle>
            <a:lvl1pPr algn="r">
              <a:defRPr sz="1200">
                <a:solidFill>
                  <a:schemeClr val="tx1">
                    <a:tint val="75000"/>
                  </a:schemeClr>
                </a:solidFill>
              </a:defRPr>
            </a:lvl1pPr>
          </a:lstStyle>
          <a:p>
            <a:fld id="{20C4CAE4-7999-4689-BDF1-74DE61D83891}" type="slidenum">
              <a:rPr lang="zh-CN" altLang="en-US" smtClean="0"/>
            </a:fld>
            <a:endParaRPr lang="zh-CN" altLang="en-US"/>
          </a:p>
        </p:txBody>
      </p:sp>
      <p:sp>
        <p:nvSpPr>
          <p:cNvPr id="7" name="矩形 6"/>
          <p:cNvSpPr/>
          <p:nvPr userDrawn="1"/>
        </p:nvSpPr>
        <p:spPr>
          <a:xfrm>
            <a:off x="0" y="6597352"/>
            <a:ext cx="9904095" cy="2631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0.xml"/><Relationship Id="rId2" Type="http://schemas.openxmlformats.org/officeDocument/2006/relationships/tags" Target="../tags/tag6.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0.xml"/><Relationship Id="rId2" Type="http://schemas.openxmlformats.org/officeDocument/2006/relationships/tags" Target="../tags/tag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0.xml"/><Relationship Id="rId2" Type="http://schemas.openxmlformats.org/officeDocument/2006/relationships/tags" Target="../tags/tag8.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vmlDrawing" Target="../drawings/vmlDrawing2.vml"/><Relationship Id="rId4" Type="http://schemas.openxmlformats.org/officeDocument/2006/relationships/slideLayout" Target="../slideLayouts/slideLayout10.xml"/><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0.xml"/><Relationship Id="rId2" Type="http://schemas.openxmlformats.org/officeDocument/2006/relationships/tags" Target="../tags/tag9.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0.xml"/><Relationship Id="rId2" Type="http://schemas.openxmlformats.org/officeDocument/2006/relationships/tags" Target="../tags/tag10.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vmlDrawing" Target="../drawings/vmlDrawing3.vml"/><Relationship Id="rId4" Type="http://schemas.openxmlformats.org/officeDocument/2006/relationships/slideLayout" Target="../slideLayouts/slideLayout9.xml"/><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0.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0.xml"/><Relationship Id="rId2" Type="http://schemas.openxmlformats.org/officeDocument/2006/relationships/tags" Target="../tags/tag1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0.xml"/><Relationship Id="rId2" Type="http://schemas.openxmlformats.org/officeDocument/2006/relationships/tags" Target="../tags/tag13.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0.xml"/><Relationship Id="rId2" Type="http://schemas.openxmlformats.org/officeDocument/2006/relationships/tags" Target="../tags/tag1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tags" Target="../tags/tag5.xml"/><Relationship Id="rId5" Type="http://schemas.openxmlformats.org/officeDocument/2006/relationships/image" Target="../media/image2.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0.xml"/><Relationship Id="rId3" Type="http://schemas.openxmlformats.org/officeDocument/2006/relationships/tags" Target="../tags/tag15.xml"/><Relationship Id="rId2" Type="http://schemas.openxmlformats.org/officeDocument/2006/relationships/image" Target="../media/image2.png"/><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slideLayout" Target="../slideLayouts/slideLayout9.xml"/><Relationship Id="rId6" Type="http://schemas.openxmlformats.org/officeDocument/2006/relationships/image" Target="../media/image2.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slideLayout" Target="../slideLayouts/slideLayout9.xml"/><Relationship Id="rId6" Type="http://schemas.openxmlformats.org/officeDocument/2006/relationships/image" Target="../media/image2.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2.xml"/><Relationship Id="rId7" Type="http://schemas.openxmlformats.org/officeDocument/2006/relationships/slideLayout" Target="../slideLayouts/slideLayout9.xml"/><Relationship Id="rId6" Type="http://schemas.openxmlformats.org/officeDocument/2006/relationships/image" Target="../media/image2.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chart" Target="../charts/char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6.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7.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0.xml"/><Relationship Id="rId2" Type="http://schemas.openxmlformats.org/officeDocument/2006/relationships/tags" Target="../tags/tag16.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tags" Target="../tags/tag21.xml"/><Relationship Id="rId5" Type="http://schemas.openxmlformats.org/officeDocument/2006/relationships/image" Target="../media/image2.pn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59.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tags" Target="../tags/tag26.xml"/><Relationship Id="rId5" Type="http://schemas.openxmlformats.org/officeDocument/2006/relationships/image" Target="../media/image2.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9.xml"/><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image" Target="../media/image18.png"/><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image" Target="../media/image2.png"/><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6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image" Target="../media/image19.png"/><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image" Target="../media/image2.png"/><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62.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image" Target="../media/image20.png"/><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image" Target="../media/image2.png"/><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0" Type="http://schemas.openxmlformats.org/officeDocument/2006/relationships/slideLayout" Target="../slideLayouts/slideLayout9.xml"/><Relationship Id="rId1" Type="http://schemas.openxmlformats.org/officeDocument/2006/relationships/tags" Target="../tags/tag39.xml"/></Relationships>
</file>

<file path=ppt/slides/_rels/slide63.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image" Target="../media/image21.png"/><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image" Target="../media/image2.png"/><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0" Type="http://schemas.openxmlformats.org/officeDocument/2006/relationships/slideLayout" Target="../slideLayouts/slideLayout9.xml"/><Relationship Id="rId1" Type="http://schemas.openxmlformats.org/officeDocument/2006/relationships/tags" Target="../tags/tag4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1"/>
          <p:cNvSpPr txBox="1"/>
          <p:nvPr/>
        </p:nvSpPr>
        <p:spPr>
          <a:xfrm>
            <a:off x="362170" y="2003284"/>
            <a:ext cx="9502985" cy="1113756"/>
          </a:xfrm>
          <a:prstGeom prst="rect">
            <a:avLst/>
          </a:prstGeom>
        </p:spPr>
        <p:txBody>
          <a:bodyPr vert="horz" lIns="74267" tIns="37133" rIns="74267" bIns="37133"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zh-CN" altLang="en-US" sz="4800" b="1" dirty="0">
                <a:solidFill>
                  <a:srgbClr val="000000"/>
                </a:solidFill>
                <a:latin typeface="宋体" panose="02010600030101010101" pitchFamily="2" charset="-122"/>
              </a:rPr>
              <a:t>第</a:t>
            </a:r>
            <a:r>
              <a:rPr lang="en-US" altLang="zh-CN" sz="4800" b="1" dirty="0">
                <a:solidFill>
                  <a:srgbClr val="000000"/>
                </a:solidFill>
                <a:latin typeface="宋体" panose="02010600030101010101" pitchFamily="2" charset="-122"/>
              </a:rPr>
              <a:t>2</a:t>
            </a:r>
            <a:r>
              <a:rPr lang="zh-CN" altLang="en-US" sz="4800" b="1" dirty="0">
                <a:solidFill>
                  <a:srgbClr val="000000"/>
                </a:solidFill>
                <a:latin typeface="宋体" panose="02010600030101010101" pitchFamily="2" charset="-122"/>
              </a:rPr>
              <a:t>讲</a:t>
            </a:r>
            <a:r>
              <a:rPr lang="zh-CN" altLang="en-US" sz="4800" b="1" dirty="0">
                <a:solidFill>
                  <a:srgbClr val="000000"/>
                </a:solidFill>
                <a:latin typeface="宋体" panose="02010600030101010101" pitchFamily="2" charset="-122"/>
              </a:rPr>
              <a:t> 软件过程</a:t>
            </a:r>
            <a:endParaRPr lang="zh-CN" altLang="zh-CN" sz="3600" b="1" dirty="0">
              <a:sym typeface="+mn-ea"/>
            </a:endParaRPr>
          </a:p>
        </p:txBody>
      </p:sp>
      <p:cxnSp>
        <p:nvCxnSpPr>
          <p:cNvPr id="91" name="直接连接符 90"/>
          <p:cNvCxnSpPr/>
          <p:nvPr/>
        </p:nvCxnSpPr>
        <p:spPr>
          <a:xfrm>
            <a:off x="918964" y="972570"/>
            <a:ext cx="8191233" cy="0"/>
          </a:xfrm>
          <a:prstGeom prst="line">
            <a:avLst/>
          </a:prstGeom>
          <a:ln w="25400"/>
        </p:spPr>
        <p:style>
          <a:lnRef idx="1">
            <a:schemeClr val="accent3"/>
          </a:lnRef>
          <a:fillRef idx="0">
            <a:schemeClr val="accent3"/>
          </a:fillRef>
          <a:effectRef idx="0">
            <a:schemeClr val="accent3"/>
          </a:effectRef>
          <a:fontRef idx="minor">
            <a:schemeClr val="tx1"/>
          </a:fontRef>
        </p:style>
      </p:cxnSp>
      <p:sp>
        <p:nvSpPr>
          <p:cNvPr id="2" name="矩形 1"/>
          <p:cNvSpPr/>
          <p:nvPr/>
        </p:nvSpPr>
        <p:spPr>
          <a:xfrm>
            <a:off x="0" y="6525344"/>
            <a:ext cx="9904095" cy="3351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subTitle"/>
          </p:nvPr>
        </p:nvSpPr>
        <p:spPr>
          <a:xfrm>
            <a:off x="742950" y="1412875"/>
            <a:ext cx="8456612" cy="5373688"/>
          </a:xfrm>
        </p:spPr>
        <p:txBody>
          <a:bodyPr anchor="t"/>
          <a:lstStyle/>
          <a:p>
            <a:pPr marL="0" indent="0" algn="l">
              <a:lnSpc>
                <a:spcPct val="150000"/>
              </a:lnSpc>
              <a:spcBef>
                <a:spcPts val="6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模型的</a:t>
            </a:r>
            <a:r>
              <a:rPr lang="zh-CN" altLang="en-US" sz="2400" dirty="0">
                <a:solidFill>
                  <a:srgbClr val="C00000"/>
                </a:solidFill>
                <a:latin typeface="华文中宋" panose="02010600040101010101" charset="-122"/>
                <a:ea typeface="华文中宋" panose="02010600040101010101" charset="-122"/>
              </a:rPr>
              <a:t>优点</a:t>
            </a:r>
            <a:r>
              <a:rPr lang="zh-CN" altLang="zh-CN" sz="2400" dirty="0">
                <a:solidFill>
                  <a:srgbClr val="C00000"/>
                </a:solidFill>
                <a:latin typeface="华文中宋" panose="02010600040101010101" charset="-122"/>
                <a:ea typeface="华文中宋" panose="02010600040101010101" charset="-122"/>
              </a:rPr>
              <a:t>：</a:t>
            </a:r>
            <a:endParaRPr lang="zh-CN" altLang="zh-CN" sz="2400" dirty="0">
              <a:solidFill>
                <a:srgbClr val="C00000"/>
              </a:solidFill>
              <a:latin typeface="华文中宋" panose="02010600040101010101" charset="-122"/>
              <a:ea typeface="华文中宋" panose="02010600040101010101" charset="-122"/>
            </a:endParaRPr>
          </a:p>
          <a:p>
            <a:pPr algn="l">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000" dirty="0">
                <a:solidFill>
                  <a:srgbClr val="000000"/>
                </a:solidFill>
                <a:latin typeface="华文中宋" panose="02010600040101010101" charset="-122"/>
                <a:ea typeface="华文中宋" panose="02010600040101010101" charset="-122"/>
              </a:rPr>
              <a:t>     </a:t>
            </a:r>
            <a:r>
              <a:rPr lang="zh-CN" altLang="en-US" sz="2400" dirty="0">
                <a:solidFill>
                  <a:srgbClr val="000000"/>
                </a:solidFill>
                <a:latin typeface="华文中宋" panose="02010600040101010101" charset="-122"/>
                <a:ea typeface="华文中宋" panose="02010600040101010101" charset="-122"/>
              </a:rPr>
              <a:t>可</a:t>
            </a:r>
            <a:r>
              <a:rPr lang="zh-CN" altLang="en-US" sz="2400" dirty="0">
                <a:solidFill>
                  <a:srgbClr val="000000"/>
                </a:solidFill>
                <a:latin typeface="华文中宋" panose="02010600040101010101" charset="-122"/>
                <a:ea typeface="华文中宋" panose="02010600040101010101" charset="-122"/>
              </a:rPr>
              <a:t>强迫开发人员采用规范的方法；</a:t>
            </a:r>
            <a:endParaRPr lang="zh-CN" altLang="en-US" sz="2400" dirty="0">
              <a:solidFill>
                <a:srgbClr val="000000"/>
              </a:solidFill>
              <a:latin typeface="华文中宋" panose="02010600040101010101" charset="-122"/>
              <a:ea typeface="华文中宋" panose="02010600040101010101" charset="-122"/>
            </a:endParaRPr>
          </a:p>
          <a:p>
            <a:pPr algn="l">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     严格地规定了每个阶段必须提交的文档；</a:t>
            </a:r>
            <a:endParaRPr lang="zh-CN" altLang="en-US" sz="2400" dirty="0">
              <a:solidFill>
                <a:srgbClr val="000000"/>
              </a:solidFill>
              <a:latin typeface="华文中宋" panose="02010600040101010101" charset="-122"/>
              <a:ea typeface="华文中宋" panose="02010600040101010101" charset="-122"/>
            </a:endParaRPr>
          </a:p>
          <a:p>
            <a:pPr algn="l">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     要求每个阶段交出的所有产品都必须经过质量保证小组的仔细验证。</a:t>
            </a:r>
            <a:endParaRPr lang="zh-CN" altLang="en-US" sz="2400" dirty="0">
              <a:solidFill>
                <a:srgbClr val="000000"/>
              </a:solidFill>
              <a:latin typeface="华文中宋" panose="02010600040101010101" charset="-122"/>
              <a:ea typeface="华文中宋" panose="02010600040101010101" charset="-122"/>
            </a:endParaRPr>
          </a:p>
          <a:p>
            <a:pPr algn="l">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zh-CN" altLang="zh-CN" sz="2000" dirty="0">
              <a:solidFill>
                <a:srgbClr val="000000"/>
              </a:solidFill>
              <a:latin typeface="华文中宋" panose="02010600040101010101" charset="-122"/>
              <a:ea typeface="华文中宋" panose="02010600040101010101" charset="-122"/>
            </a:endParaRPr>
          </a:p>
          <a:p>
            <a:pPr marL="0" indent="0" algn="l">
              <a:lnSpc>
                <a:spcPct val="150000"/>
              </a:lnSpc>
              <a:spcBef>
                <a:spcPts val="600"/>
              </a:spcBef>
              <a:spcAft>
                <a:spcPts val="6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模型的缺点：</a:t>
            </a:r>
            <a:r>
              <a:rPr lang="zh-CN" altLang="zh-CN" sz="2400" dirty="0">
                <a:solidFill>
                  <a:srgbClr val="000000"/>
                </a:solidFill>
                <a:latin typeface="华文中宋" panose="02010600040101010101" charset="-122"/>
                <a:ea typeface="华文中宋" panose="02010600040101010101" charset="-122"/>
              </a:rPr>
              <a:t>可维护性差</a:t>
            </a:r>
            <a:endParaRPr lang="zh-CN" altLang="zh-CN" sz="2400" dirty="0">
              <a:solidFill>
                <a:srgbClr val="000000"/>
              </a:solidFill>
              <a:latin typeface="华文中宋" panose="02010600040101010101" charset="-122"/>
              <a:ea typeface="华文中宋" panose="02010600040101010101" charset="-122"/>
            </a:endParaRPr>
          </a:p>
          <a:p>
            <a:pPr algn="l">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200" dirty="0">
                <a:solidFill>
                  <a:srgbClr val="000000"/>
                </a:solidFill>
                <a:latin typeface="华文中宋" panose="02010600040101010101" charset="-122"/>
                <a:ea typeface="华文中宋" panose="02010600040101010101" charset="-122"/>
              </a:rPr>
              <a:t> </a:t>
            </a:r>
            <a:r>
              <a:rPr lang="zh-CN" altLang="en-US" sz="2200" dirty="0">
                <a:solidFill>
                  <a:srgbClr val="000000"/>
                </a:solidFill>
                <a:latin typeface="华文中宋" panose="02010600040101010101" charset="-122"/>
                <a:ea typeface="华文中宋" panose="02010600040101010101" charset="-122"/>
              </a:rPr>
              <a:t>  </a:t>
            </a:r>
            <a:r>
              <a:rPr lang="en-US" altLang="zh-CN" sz="2200" dirty="0">
                <a:solidFill>
                  <a:srgbClr val="000000"/>
                </a:solidFill>
                <a:latin typeface="华文中宋" panose="02010600040101010101" charset="-122"/>
                <a:ea typeface="华文中宋" panose="02010600040101010101" charset="-122"/>
              </a:rPr>
              <a:t> </a:t>
            </a:r>
            <a:r>
              <a:rPr lang="zh-CN" altLang="en-US" sz="2200" dirty="0">
                <a:solidFill>
                  <a:srgbClr val="000000"/>
                </a:solidFill>
                <a:latin typeface="华文中宋" panose="02010600040101010101" charset="-122"/>
                <a:ea typeface="华文中宋" panose="02010600040101010101" charset="-122"/>
              </a:rPr>
              <a:t> </a:t>
            </a:r>
            <a:r>
              <a:rPr lang="zh-CN" altLang="en-US" sz="2200" dirty="0" smtClean="0">
                <a:solidFill>
                  <a:srgbClr val="000000"/>
                </a:solidFill>
                <a:latin typeface="华文中宋" panose="02010600040101010101" charset="-122"/>
                <a:ea typeface="华文中宋" panose="02010600040101010101" charset="-122"/>
              </a:rPr>
              <a:t> </a:t>
            </a:r>
            <a:r>
              <a:rPr lang="zh-CN" altLang="zh-CN" sz="2400" dirty="0" smtClean="0">
                <a:solidFill>
                  <a:srgbClr val="000000"/>
                </a:solidFill>
                <a:latin typeface="华文中宋" panose="02010600040101010101" charset="-122"/>
                <a:ea typeface="华文中宋" panose="02010600040101010101" charset="-122"/>
              </a:rPr>
              <a:t>错误</a:t>
            </a:r>
            <a:r>
              <a:rPr lang="zh-CN" altLang="zh-CN" sz="2400" dirty="0">
                <a:solidFill>
                  <a:srgbClr val="000000"/>
                </a:solidFill>
                <a:latin typeface="华文中宋" panose="02010600040101010101" charset="-122"/>
                <a:ea typeface="华文中宋" panose="02010600040101010101" charset="-122"/>
              </a:rPr>
              <a:t>的传递，会采取发散扩大的方式。</a:t>
            </a:r>
            <a:endParaRPr lang="zh-CN" altLang="zh-CN" sz="2400" dirty="0">
              <a:solidFill>
                <a:srgbClr val="000000"/>
              </a:solidFill>
              <a:latin typeface="华文中宋" panose="02010600040101010101" charset="-122"/>
              <a:ea typeface="华文中宋" panose="02010600040101010101" charset="-122"/>
            </a:endParaRPr>
          </a:p>
          <a:p>
            <a:pPr algn="l">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a:solidFill>
                  <a:srgbClr val="000000"/>
                </a:solidFill>
                <a:latin typeface="华文中宋" panose="02010600040101010101" charset="-122"/>
                <a:ea typeface="华文中宋" panose="02010600040101010101" charset="-122"/>
              </a:rPr>
              <a:t>  </a:t>
            </a:r>
            <a:r>
              <a:rPr lang="zh-CN" altLang="en-US" sz="2400" dirty="0">
                <a:solidFill>
                  <a:srgbClr val="000000"/>
                </a:solidFill>
                <a:latin typeface="华文中宋" panose="02010600040101010101" charset="-122"/>
                <a:ea typeface="华文中宋" panose="02010600040101010101" charset="-122"/>
              </a:rPr>
              <a:t>   </a:t>
            </a:r>
            <a:r>
              <a:rPr lang="zh-CN" altLang="zh-CN" sz="2400" dirty="0">
                <a:solidFill>
                  <a:srgbClr val="000000"/>
                </a:solidFill>
                <a:latin typeface="华文中宋" panose="02010600040101010101" charset="-122"/>
                <a:ea typeface="华文中宋" panose="02010600040101010101" charset="-122"/>
              </a:rPr>
              <a:t>由于逆转性很差，所以返工会造成重大损失。</a:t>
            </a:r>
            <a:endParaRPr lang="en-US" altLang="zh-CN" sz="2400" dirty="0">
              <a:solidFill>
                <a:srgbClr val="000000"/>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9" name="内容占位符 4"/>
          <p:cNvSpPr txBox="1"/>
          <p:nvPr/>
        </p:nvSpPr>
        <p:spPr>
          <a:xfrm>
            <a:off x="2292984" y="225425"/>
            <a:ext cx="6258827"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rmAutofit fontScale="975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1.</a:t>
            </a:r>
            <a:r>
              <a:rPr lang="zh-CN" altLang="en-US" b="1" dirty="0" smtClean="0">
                <a:solidFill>
                  <a:schemeClr val="tx1"/>
                </a:solidFill>
                <a:latin typeface="黑体" panose="02010600030101010101" pitchFamily="49" charset="-122"/>
                <a:ea typeface="黑体" panose="02010600030101010101" pitchFamily="49" charset="-122"/>
              </a:rPr>
              <a:t>瀑布模型</a:t>
            </a:r>
            <a:r>
              <a:rPr lang="en-US" altLang="zh-CN" b="1" dirty="0" smtClean="0">
                <a:solidFill>
                  <a:schemeClr val="tx1"/>
                </a:solidFill>
                <a:latin typeface="黑体" panose="02010600030101010101" pitchFamily="49" charset="-122"/>
                <a:ea typeface="黑体" panose="02010600030101010101" pitchFamily="49" charset="-122"/>
                <a:sym typeface="+mn-ea"/>
              </a:rPr>
              <a:t>(Waterfall Model)</a:t>
            </a:r>
            <a:endParaRPr lang="zh-CN" altLang="en-US" b="1" dirty="0">
              <a:solidFill>
                <a:schemeClr val="tx1"/>
              </a:solidFill>
              <a:latin typeface="黑体" panose="02010600030101010101" pitchFamily="49" charset="-122"/>
              <a:ea typeface="黑体" panose="02010600030101010101" pitchFamily="49" charset="-122"/>
            </a:endParaRPr>
          </a:p>
        </p:txBody>
      </p:sp>
    </p:spTree>
  </p:cSld>
  <p:clrMapOvr>
    <a:masterClrMapping/>
  </p:clrMapOvr>
  <p:transition spd="med" advTm="113894"/>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p:nvPr/>
        </p:nvSpPr>
        <p:spPr>
          <a:xfrm>
            <a:off x="1423020" y="265430"/>
            <a:ext cx="6905640"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rmAutofit fontScale="975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algn="l">
              <a:buClrTx/>
              <a:buSzTx/>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 2.快速原型模型</a:t>
            </a:r>
            <a:r>
              <a:rPr lang="en-US" altLang="zh-CN" b="1" dirty="0" smtClean="0">
                <a:solidFill>
                  <a:schemeClr val="tx1"/>
                </a:solidFill>
                <a:latin typeface="黑体" panose="02010600030101010101" pitchFamily="49" charset="-122"/>
                <a:ea typeface="黑体" panose="02010600030101010101" pitchFamily="49" charset="-122"/>
                <a:sym typeface="+mn-ea"/>
              </a:rPr>
              <a:t>(Prototype Model)</a:t>
            </a:r>
            <a:endParaRPr lang="en-US" altLang="zh-CN" b="1" dirty="0" smtClean="0">
              <a:solidFill>
                <a:schemeClr val="tx1"/>
              </a:solidFill>
              <a:latin typeface="黑体" panose="02010600030101010101" pitchFamily="49" charset="-122"/>
              <a:ea typeface="黑体" panose="02010600030101010101" pitchFamily="49" charset="-122"/>
            </a:endParaRPr>
          </a:p>
        </p:txBody>
      </p:sp>
      <p:sp>
        <p:nvSpPr>
          <p:cNvPr id="3" name="TextBox 7"/>
          <p:cNvSpPr txBox="1">
            <a:spLocks noChangeArrowheads="1"/>
          </p:cNvSpPr>
          <p:nvPr/>
        </p:nvSpPr>
        <p:spPr bwMode="auto">
          <a:xfrm>
            <a:off x="734118" y="2286000"/>
            <a:ext cx="8496300" cy="258532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lnSpc>
                <a:spcPct val="150000"/>
              </a:lnSpc>
              <a:defRPr/>
            </a:pPr>
            <a:r>
              <a:rPr lang="zh-CN" altLang="zh-CN" sz="2800" dirty="0" smtClean="0">
                <a:latin typeface="黑体" panose="02010600030101010101" pitchFamily="49" charset="-122"/>
                <a:ea typeface="黑体" panose="02010600030101010101" pitchFamily="49" charset="-122"/>
              </a:rPr>
              <a:t>快速</a:t>
            </a:r>
            <a:r>
              <a:rPr lang="zh-CN" altLang="zh-CN" sz="2800" dirty="0">
                <a:latin typeface="黑体" panose="02010600030101010101" pitchFamily="49" charset="-122"/>
                <a:ea typeface="黑体" panose="02010600030101010101" pitchFamily="49" charset="-122"/>
              </a:rPr>
              <a:t>原型是快速建立起来的可以在计算机上运行的程序，它所能完成的功能往往是最终产品能完成的功能的一个子集。</a:t>
            </a:r>
            <a:endParaRPr lang="en-US" altLang="zh-CN" sz="2800" dirty="0">
              <a:latin typeface="黑体" panose="02010600030101010101" pitchFamily="49" charset="-122"/>
              <a:ea typeface="黑体" panose="02010600030101010101" pitchFamily="49" charset="-122"/>
            </a:endParaRPr>
          </a:p>
          <a:p>
            <a:pPr marL="0" indent="457200">
              <a:lnSpc>
                <a:spcPct val="150000"/>
              </a:lnSpc>
              <a:defRPr/>
            </a:pPr>
            <a:r>
              <a:rPr lang="en-US" altLang="zh-CN" sz="2400" dirty="0" smtClean="0">
                <a:latin typeface="宋体" panose="02010600030101010101" pitchFamily="2" charset="-122"/>
              </a:rPr>
              <a:t> </a:t>
            </a:r>
            <a:endParaRPr lang="en-US" altLang="zh-CN" sz="2400" dirty="0">
              <a:latin typeface="宋体" panose="02010600030101010101" pitchFamily="2" charset="-122"/>
            </a:endParaRPr>
          </a:p>
        </p:txBody>
      </p:sp>
      <p:cxnSp>
        <p:nvCxnSpPr>
          <p:cNvPr id="8" name="直接连接符 7"/>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16434" y="409230"/>
            <a:ext cx="522131" cy="483516"/>
            <a:chOff x="218816" y="1113407"/>
            <a:chExt cx="482084" cy="446431"/>
          </a:xfrm>
        </p:grpSpPr>
        <p:sp>
          <p:nvSpPr>
            <p:cNvPr id="10" name="矩形 9"/>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11"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51730" y="812800"/>
            <a:ext cx="4069715" cy="530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7"/>
          <p:cNvSpPr txBox="1">
            <a:spLocks noChangeArrowheads="1"/>
          </p:cNvSpPr>
          <p:nvPr/>
        </p:nvSpPr>
        <p:spPr bwMode="auto">
          <a:xfrm>
            <a:off x="5383460" y="6133170"/>
            <a:ext cx="2952328" cy="460375"/>
          </a:xfrm>
          <a:prstGeom prst="rect">
            <a:avLst/>
          </a:prstGeom>
          <a:noFill/>
          <a:ln>
            <a:noFill/>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宋体" panose="02010600030101010101" pitchFamily="2" charset="-122"/>
              </a:rPr>
              <a:t>图3  快速原型模型 </a:t>
            </a:r>
            <a:endParaRPr lang="en-US" altLang="zh-CN" sz="2400" b="1" dirty="0"/>
          </a:p>
        </p:txBody>
      </p:sp>
      <p:sp>
        <p:nvSpPr>
          <p:cNvPr id="12" name="TextBox 7"/>
          <p:cNvSpPr txBox="1">
            <a:spLocks noChangeArrowheads="1"/>
          </p:cNvSpPr>
          <p:nvPr/>
        </p:nvSpPr>
        <p:spPr bwMode="auto">
          <a:xfrm>
            <a:off x="638565" y="2896212"/>
            <a:ext cx="3808791" cy="919401"/>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smtClean="0"/>
              <a:t>软件产品</a:t>
            </a:r>
            <a:r>
              <a:rPr lang="zh-CN" altLang="zh-CN" sz="2400" dirty="0"/>
              <a:t>的开发基本上是线性顺序进行的</a:t>
            </a:r>
            <a:r>
              <a:rPr lang="zh-CN" altLang="zh-CN" sz="2400" dirty="0" smtClean="0"/>
              <a:t>。</a:t>
            </a:r>
            <a:r>
              <a:rPr lang="en-US" altLang="zh-CN" sz="2400" dirty="0" smtClean="0"/>
              <a:t> </a:t>
            </a:r>
            <a:endParaRPr lang="en-US" altLang="zh-CN" sz="2400" dirty="0"/>
          </a:p>
        </p:txBody>
      </p:sp>
      <p:sp>
        <p:nvSpPr>
          <p:cNvPr id="3" name="内容占位符 4"/>
          <p:cNvSpPr txBox="1"/>
          <p:nvPr/>
        </p:nvSpPr>
        <p:spPr>
          <a:xfrm>
            <a:off x="1206996" y="265430"/>
            <a:ext cx="7121664"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rmAutofit fontScale="975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algn="l">
              <a:buClrTx/>
              <a:buSzTx/>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 2.快速原型模型</a:t>
            </a:r>
            <a:r>
              <a:rPr lang="en-US" altLang="zh-CN" b="1" dirty="0" smtClean="0">
                <a:solidFill>
                  <a:schemeClr val="tx1"/>
                </a:solidFill>
                <a:latin typeface="黑体" panose="02010600030101010101" pitchFamily="49" charset="-122"/>
                <a:ea typeface="黑体" panose="02010600030101010101" pitchFamily="49" charset="-122"/>
                <a:sym typeface="+mn-ea"/>
              </a:rPr>
              <a:t>(Prototype Model)</a:t>
            </a:r>
            <a:endParaRPr lang="en-US" altLang="zh-CN" b="1" dirty="0" smtClean="0">
              <a:solidFill>
                <a:schemeClr val="tx1"/>
              </a:solidFill>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subTitle"/>
          </p:nvPr>
        </p:nvSpPr>
        <p:spPr>
          <a:xfrm>
            <a:off x="955040" y="1052830"/>
            <a:ext cx="7974330" cy="4907280"/>
          </a:xfrm>
        </p:spPr>
        <p:txBody>
          <a:bodyPr anchor="t"/>
          <a:lstStyle/>
          <a:p>
            <a:pPr marL="0" indent="0" algn="just">
              <a:lnSpc>
                <a:spcPct val="150000"/>
              </a:lnSpc>
              <a:spcAft>
                <a:spcPts val="6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a:t>
            </a:r>
            <a:r>
              <a:rPr lang="zh-CN" altLang="en-US" sz="2400" dirty="0" smtClean="0">
                <a:solidFill>
                  <a:srgbClr val="C00000"/>
                </a:solidFill>
                <a:latin typeface="华文中宋" panose="02010600040101010101" charset="-122"/>
                <a:ea typeface="华文中宋" panose="02010600040101010101" charset="-122"/>
              </a:rPr>
              <a:t>的基本思想</a:t>
            </a:r>
            <a:r>
              <a:rPr lang="zh-CN" altLang="zh-CN" sz="2400" dirty="0" smtClean="0">
                <a:solidFill>
                  <a:srgbClr val="C00000"/>
                </a:solidFill>
                <a:latin typeface="华文中宋" panose="02010600040101010101" charset="-122"/>
                <a:ea typeface="华文中宋" panose="02010600040101010101" charset="-122"/>
              </a:rPr>
              <a:t>：</a:t>
            </a:r>
            <a:endParaRPr lang="zh-CN" altLang="zh-CN" sz="2400" dirty="0">
              <a:solidFill>
                <a:srgbClr val="C00000"/>
              </a:solidFill>
              <a:latin typeface="华文中宋" panose="02010600040101010101" charset="-122"/>
              <a:ea typeface="华文中宋" panose="02010600040101010101" charset="-122"/>
            </a:endParaRP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000" dirty="0">
                <a:solidFill>
                  <a:srgbClr val="000000"/>
                </a:solidFill>
                <a:latin typeface="华文中宋" panose="02010600040101010101" charset="-122"/>
                <a:ea typeface="华文中宋" panose="02010600040101010101" charset="-122"/>
              </a:rPr>
              <a:t>在初步需求分析之后，马上向客户展示一个软件产品原型，对客户进行培训，让客户试用，在试用中收集意见，修改原型，再让客户试用，反复循环几次，直到客户确认为止。</a:t>
            </a:r>
            <a:endParaRPr lang="zh-CN" altLang="zh-CN" sz="2000" dirty="0">
              <a:solidFill>
                <a:srgbClr val="000000"/>
              </a:solidFill>
              <a:latin typeface="华文中宋" panose="02010600040101010101" charset="-122"/>
              <a:ea typeface="华文中宋" panose="02010600040101010101" charset="-122"/>
            </a:endParaRPr>
          </a:p>
          <a:p>
            <a:pPr marL="0" indent="0" algn="just">
              <a:lnSpc>
                <a:spcPct val="150000"/>
              </a:lnSpc>
              <a:spcBef>
                <a:spcPts val="1800"/>
              </a:spcBef>
              <a:spcAft>
                <a:spcPts val="6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C00000"/>
                </a:solidFill>
                <a:latin typeface="华文中宋" panose="02010600040101010101" charset="-122"/>
                <a:ea typeface="华文中宋" panose="02010600040101010101" charset="-122"/>
              </a:rPr>
              <a:t>采用该模型的原因：</a:t>
            </a:r>
            <a:endParaRPr lang="zh-CN" altLang="zh-CN" sz="2400" dirty="0">
              <a:solidFill>
                <a:srgbClr val="C00000"/>
              </a:solidFill>
              <a:latin typeface="华文中宋" panose="02010600040101010101" charset="-122"/>
              <a:ea typeface="华文中宋" panose="02010600040101010101" charset="-122"/>
            </a:endParaRPr>
          </a:p>
          <a:p>
            <a:pPr algn="just">
              <a:lnSpc>
                <a:spcPct val="150000"/>
              </a:lnSpc>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000" dirty="0" smtClean="0">
                <a:solidFill>
                  <a:srgbClr val="000000"/>
                </a:solidFill>
                <a:latin typeface="华文中宋" panose="02010600040101010101" charset="-122"/>
                <a:ea typeface="华文中宋" panose="02010600040101010101" charset="-122"/>
              </a:rPr>
              <a:t>用户很难</a:t>
            </a:r>
            <a:r>
              <a:rPr lang="zh-CN" altLang="zh-CN" sz="2000" dirty="0">
                <a:solidFill>
                  <a:srgbClr val="000000"/>
                </a:solidFill>
                <a:latin typeface="华文中宋" panose="02010600040101010101" charset="-122"/>
                <a:ea typeface="华文中宋" panose="02010600040101010101" charset="-122"/>
              </a:rPr>
              <a:t>一次性把其真实的要求完全提交给软件公司</a:t>
            </a:r>
            <a:r>
              <a:rPr lang="zh-CN" altLang="en-US" sz="2000" dirty="0">
                <a:solidFill>
                  <a:srgbClr val="000000"/>
                </a:solidFill>
                <a:latin typeface="华文中宋" panose="02010600040101010101" charset="-122"/>
                <a:ea typeface="华文中宋" panose="02010600040101010101" charset="-122"/>
              </a:rPr>
              <a:t>。</a:t>
            </a:r>
            <a:r>
              <a:rPr lang="zh-CN" altLang="zh-CN" sz="2000" dirty="0">
                <a:solidFill>
                  <a:srgbClr val="000000"/>
                </a:solidFill>
                <a:latin typeface="华文中宋" panose="02010600040101010101" charset="-122"/>
                <a:ea typeface="华文中宋" panose="02010600040101010101" charset="-122"/>
              </a:rPr>
              <a:t>用户开始阶段提出的需求往往只是对系统的期望和比较模糊的设想</a:t>
            </a:r>
            <a:r>
              <a:rPr lang="en-US" altLang="zh-CN" sz="2000" dirty="0">
                <a:solidFill>
                  <a:srgbClr val="000000"/>
                </a:solidFill>
                <a:latin typeface="华文中宋" panose="02010600040101010101" charset="-122"/>
                <a:ea typeface="华文中宋" panose="02010600040101010101" charset="-122"/>
              </a:rPr>
              <a:t> 。</a:t>
            </a:r>
            <a:endParaRPr lang="zh-CN" altLang="zh-CN" sz="2000" dirty="0">
              <a:solidFill>
                <a:srgbClr val="000000"/>
              </a:solidFill>
              <a:latin typeface="华文中宋" panose="02010600040101010101" charset="-122"/>
              <a:ea typeface="华文中宋" panose="02010600040101010101" charset="-122"/>
            </a:endParaRPr>
          </a:p>
          <a:p>
            <a:pPr algn="just">
              <a:lnSpc>
                <a:spcPct val="150000"/>
              </a:lnSpc>
              <a:spcBef>
                <a:spcPts val="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000" dirty="0">
                <a:solidFill>
                  <a:srgbClr val="FF0000"/>
                </a:solidFill>
                <a:latin typeface="华文中宋" panose="02010600040101010101" charset="-122"/>
                <a:ea typeface="华文中宋" panose="02010600040101010101" charset="-122"/>
              </a:rPr>
              <a:t>明确用户需求的最佳方式</a:t>
            </a:r>
            <a:r>
              <a:rPr lang="zh-CN" altLang="zh-CN" sz="2000" dirty="0">
                <a:solidFill>
                  <a:srgbClr val="000000"/>
                </a:solidFill>
                <a:latin typeface="华文中宋" panose="02010600040101010101" charset="-122"/>
                <a:ea typeface="华文中宋" panose="02010600040101010101" charset="-122"/>
              </a:rPr>
              <a:t>就是为用户提供原型并由用户进行评价。</a:t>
            </a:r>
            <a:endParaRPr lang="zh-CN" altLang="zh-CN" sz="2000" dirty="0">
              <a:solidFill>
                <a:srgbClr val="000000"/>
              </a:solidFill>
              <a:latin typeface="华文中宋" panose="02010600040101010101" charset="-122"/>
              <a:ea typeface="华文中宋" panose="02010600040101010101" charset="-122"/>
            </a:endParaRPr>
          </a:p>
          <a:p>
            <a:pPr algn="just">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zh-CN" sz="2400" dirty="0">
              <a:solidFill>
                <a:srgbClr val="000000"/>
              </a:solidFill>
              <a:latin typeface="华文中宋" panose="02010600040101010101" charset="-122"/>
              <a:ea typeface="华文中宋" panose="02010600040101010101" charset="-122"/>
              <a:cs typeface="Times New Roman" panose="02020603050405020304" pitchFamily="18" charset="0"/>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5" name="矩形 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9" name="内容占位符 4"/>
          <p:cNvSpPr txBox="1"/>
          <p:nvPr/>
        </p:nvSpPr>
        <p:spPr>
          <a:xfrm>
            <a:off x="1495028" y="265430"/>
            <a:ext cx="6833632"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rmAutofit fontScale="975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algn="l">
              <a:buClrTx/>
              <a:buSzTx/>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 2.快速原型模型</a:t>
            </a:r>
            <a:r>
              <a:rPr lang="en-US" altLang="zh-CN" b="1" dirty="0" smtClean="0">
                <a:solidFill>
                  <a:schemeClr val="tx1"/>
                </a:solidFill>
                <a:latin typeface="黑体" panose="02010600030101010101" pitchFamily="49" charset="-122"/>
                <a:ea typeface="黑体" panose="02010600030101010101" pitchFamily="49" charset="-122"/>
                <a:sym typeface="+mn-ea"/>
              </a:rPr>
              <a:t>(Prototype Model)</a:t>
            </a:r>
            <a:endParaRPr lang="en-US" altLang="zh-CN" b="1" dirty="0" smtClean="0">
              <a:solidFill>
                <a:schemeClr val="tx1"/>
              </a:solidFill>
              <a:latin typeface="黑体" panose="02010600030101010101" pitchFamily="49" charset="-122"/>
              <a:ea typeface="黑体" panose="02010600030101010101" pitchFamily="49" charset="-122"/>
            </a:endParaRPr>
          </a:p>
        </p:txBody>
      </p:sp>
    </p:spTree>
    <p:custDataLst>
      <p:tags r:id="rId2"/>
    </p:custDataLst>
  </p:cSld>
  <p:clrMapOvr>
    <a:masterClrMapping/>
  </p:clrMapOvr>
  <p:transition spd="med" advTm="9804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48129">
                                            <p:txEl>
                                              <p:pRg st="2" end="2"/>
                                            </p:txEl>
                                          </p:spTgt>
                                        </p:tgtEl>
                                        <p:attrNameLst>
                                          <p:attrName>style.visibility</p:attrName>
                                        </p:attrNameLst>
                                      </p:cBhvr>
                                      <p:to>
                                        <p:strVal val="visible"/>
                                      </p:to>
                                    </p:set>
                                    <p:anim calcmode="lin" valueType="num">
                                      <p:cBhvr>
                                        <p:cTn id="7" dur="500" fill="hold"/>
                                        <p:tgtEl>
                                          <p:spTgt spid="48129">
                                            <p:txEl>
                                              <p:pRg st="2" end="2"/>
                                            </p:txEl>
                                          </p:spTgt>
                                        </p:tgtEl>
                                        <p:attrNameLst>
                                          <p:attrName>ppt_x</p:attrName>
                                        </p:attrNameLst>
                                      </p:cBhvr>
                                      <p:tavLst>
                                        <p:tav tm="100000">
                                          <p:val>
                                            <p:strVal val="0-#ppt_w/2"/>
                                          </p:val>
                                        </p:tav>
                                        <p:tav>
                                          <p:val>
                                            <p:strVal val="#ppt_x"/>
                                          </p:val>
                                        </p:tav>
                                      </p:tavLst>
                                    </p:anim>
                                    <p:anim calcmode="lin" valueType="num">
                                      <p:cBhvr>
                                        <p:cTn id="8" dur="500" fill="hold"/>
                                        <p:tgtEl>
                                          <p:spTgt spid="48129">
                                            <p:txEl>
                                              <p:pRg st="2" end="2"/>
                                            </p:txEl>
                                          </p:spTgt>
                                        </p:tgtEl>
                                        <p:attrNameLst>
                                          <p:attrName>ppt_y</p:attrName>
                                        </p:attrNameLst>
                                      </p:cBhvr>
                                      <p:tavLst>
                                        <p:tav tm="100000">
                                          <p:val>
                                            <p:strVal val="#ppt_y"/>
                                          </p:val>
                                        </p:tav>
                                        <p:tav>
                                          <p:val>
                                            <p:strVal val="#ppt_y"/>
                                          </p:val>
                                        </p:tav>
                                      </p:tavLst>
                                    </p:anim>
                                  </p:childTnLst>
                                </p:cTn>
                              </p:par>
                              <p:par>
                                <p:cTn id="9" presetID="2" presetClass="entr" presetSubtype="8" fill="hold" nodeType="withEffect">
                                  <p:stCondLst>
                                    <p:cond delay="0"/>
                                  </p:stCondLst>
                                  <p:childTnLst>
                                    <p:set>
                                      <p:cBhvr additive="repl">
                                        <p:cTn id="10" dur="1" fill="hold">
                                          <p:stCondLst>
                                            <p:cond delay="0"/>
                                          </p:stCondLst>
                                        </p:cTn>
                                        <p:tgtEl>
                                          <p:spTgt spid="48129">
                                            <p:txEl>
                                              <p:pRg st="3" end="3"/>
                                            </p:txEl>
                                          </p:spTgt>
                                        </p:tgtEl>
                                        <p:attrNameLst>
                                          <p:attrName>style.visibility</p:attrName>
                                        </p:attrNameLst>
                                      </p:cBhvr>
                                      <p:to>
                                        <p:strVal val="visible"/>
                                      </p:to>
                                    </p:set>
                                    <p:anim calcmode="lin" valueType="num">
                                      <p:cBhvr>
                                        <p:cTn id="11" dur="500" fill="hold"/>
                                        <p:tgtEl>
                                          <p:spTgt spid="48129">
                                            <p:txEl>
                                              <p:pRg st="3" end="3"/>
                                            </p:txEl>
                                          </p:spTgt>
                                        </p:tgtEl>
                                        <p:attrNameLst>
                                          <p:attrName>ppt_x</p:attrName>
                                        </p:attrNameLst>
                                      </p:cBhvr>
                                      <p:tavLst>
                                        <p:tav tm="100000">
                                          <p:val>
                                            <p:strVal val="0-#ppt_w/2"/>
                                          </p:val>
                                        </p:tav>
                                        <p:tav>
                                          <p:val>
                                            <p:strVal val="#ppt_x"/>
                                          </p:val>
                                        </p:tav>
                                      </p:tavLst>
                                    </p:anim>
                                    <p:anim calcmode="lin" valueType="num">
                                      <p:cBhvr>
                                        <p:cTn id="12" dur="500" fill="hold"/>
                                        <p:tgtEl>
                                          <p:spTgt spid="48129">
                                            <p:txEl>
                                              <p:pRg st="3" end="3"/>
                                            </p:txEl>
                                          </p:spTgt>
                                        </p:tgtEl>
                                        <p:attrNameLst>
                                          <p:attrName>ppt_y</p:attrName>
                                        </p:attrNameLst>
                                      </p:cBhvr>
                                      <p:tavLst>
                                        <p:tav tm="100000">
                                          <p:val>
                                            <p:strVal val="#ppt_y"/>
                                          </p:val>
                                        </p:tav>
                                        <p:tav>
                                          <p:val>
                                            <p:strVal val="#ppt_y"/>
                                          </p:val>
                                        </p:tav>
                                      </p:tavLst>
                                    </p:anim>
                                  </p:childTnLst>
                                </p:cTn>
                              </p:par>
                              <p:par>
                                <p:cTn id="13" presetID="2" presetClass="entr" presetSubtype="8" fill="hold" nodeType="withEffect">
                                  <p:stCondLst>
                                    <p:cond delay="0"/>
                                  </p:stCondLst>
                                  <p:childTnLst>
                                    <p:set>
                                      <p:cBhvr additive="repl">
                                        <p:cTn id="14" dur="1" fill="hold">
                                          <p:stCondLst>
                                            <p:cond delay="0"/>
                                          </p:stCondLst>
                                        </p:cTn>
                                        <p:tgtEl>
                                          <p:spTgt spid="48129">
                                            <p:txEl>
                                              <p:pRg st="4" end="4"/>
                                            </p:txEl>
                                          </p:spTgt>
                                        </p:tgtEl>
                                        <p:attrNameLst>
                                          <p:attrName>style.visibility</p:attrName>
                                        </p:attrNameLst>
                                      </p:cBhvr>
                                      <p:to>
                                        <p:strVal val="visible"/>
                                      </p:to>
                                    </p:set>
                                    <p:anim calcmode="lin" valueType="num">
                                      <p:cBhvr>
                                        <p:cTn id="15" dur="500" fill="hold"/>
                                        <p:tgtEl>
                                          <p:spTgt spid="48129">
                                            <p:txEl>
                                              <p:pRg st="4" end="4"/>
                                            </p:txEl>
                                          </p:spTgt>
                                        </p:tgtEl>
                                        <p:attrNameLst>
                                          <p:attrName>ppt_x</p:attrName>
                                        </p:attrNameLst>
                                      </p:cBhvr>
                                      <p:tavLst>
                                        <p:tav tm="100000">
                                          <p:val>
                                            <p:strVal val="0-#ppt_w/2"/>
                                          </p:val>
                                        </p:tav>
                                        <p:tav>
                                          <p:val>
                                            <p:strVal val="#ppt_x"/>
                                          </p:val>
                                        </p:tav>
                                      </p:tavLst>
                                    </p:anim>
                                    <p:anim calcmode="lin" valueType="num">
                                      <p:cBhvr>
                                        <p:cTn id="16" dur="500" fill="hold"/>
                                        <p:tgtEl>
                                          <p:spTgt spid="48129">
                                            <p:txEl>
                                              <p:pRg st="4" end="4"/>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847090" y="1196024"/>
            <a:ext cx="8568818" cy="4246420"/>
          </a:xfrm>
          <a:prstGeom prst="rect">
            <a:avLst/>
          </a:prstGeom>
          <a:noFill/>
          <a:ln w="9525" cap="flat">
            <a:noFill/>
            <a:round/>
          </a:ln>
          <a:effec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a:lnSpc>
                <a:spcPct val="80000"/>
              </a:lnSpc>
              <a:spcBef>
                <a:spcPts val="1750"/>
              </a:spcBef>
              <a:buClr>
                <a:srgbClr val="FF66CC"/>
              </a:buClr>
              <a:buSzPct val="100000"/>
              <a:defRPr/>
            </a:pPr>
            <a:r>
              <a:rPr lang="zh-CN" altLang="zh-CN" dirty="0">
                <a:solidFill>
                  <a:srgbClr val="C00000"/>
                </a:solidFill>
                <a:latin typeface="华文中宋" panose="02010600040101010101" charset="-122"/>
                <a:ea typeface="华文中宋" panose="02010600040101010101" charset="-122"/>
              </a:rPr>
              <a:t>模型的</a:t>
            </a:r>
            <a:r>
              <a:rPr lang="zh-CN" altLang="en-US" dirty="0">
                <a:solidFill>
                  <a:srgbClr val="C00000"/>
                </a:solidFill>
                <a:latin typeface="华文中宋" panose="02010600040101010101" charset="-122"/>
                <a:ea typeface="华文中宋" panose="02010600040101010101" charset="-122"/>
              </a:rPr>
              <a:t>选择</a:t>
            </a:r>
            <a:r>
              <a:rPr lang="zh-CN" altLang="zh-CN" dirty="0">
                <a:solidFill>
                  <a:srgbClr val="C00000"/>
                </a:solidFill>
                <a:latin typeface="华文中宋" panose="02010600040101010101" charset="-122"/>
                <a:ea typeface="华文中宋" panose="02010600040101010101" charset="-122"/>
              </a:rPr>
              <a:t>条件：</a:t>
            </a:r>
            <a:endParaRPr lang="zh-CN" altLang="zh-CN" dirty="0">
              <a:solidFill>
                <a:srgbClr val="C00000"/>
              </a:solidFill>
              <a:latin typeface="华文中宋" panose="02010600040101010101" charset="-122"/>
              <a:ea typeface="华文中宋" panose="02010600040101010101" charset="-122"/>
            </a:endParaRPr>
          </a:p>
          <a:p>
            <a:pPr>
              <a:spcBef>
                <a:spcPts val="1200"/>
              </a:spcBef>
              <a:buSzPct val="70000"/>
              <a:defRPr/>
            </a:pPr>
            <a:r>
              <a:rPr lang="en-US" altLang="zh-CN"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1</a:t>
            </a:r>
            <a:r>
              <a:rPr lang="zh-CN" altLang="zh-CN" sz="2200" dirty="0">
                <a:solidFill>
                  <a:srgbClr val="000000"/>
                </a:solidFill>
                <a:latin typeface="华文中宋" panose="02010600040101010101" charset="-122"/>
                <a:ea typeface="华文中宋" panose="02010600040101010101" charset="-122"/>
              </a:rPr>
              <a:t>）已有产品或产品的原型，只需客户化的项目。</a:t>
            </a:r>
            <a:endParaRPr lang="zh-CN" altLang="zh-CN" sz="2200" dirty="0">
              <a:solidFill>
                <a:srgbClr val="000000"/>
              </a:solidFill>
              <a:latin typeface="华文中宋" panose="02010600040101010101" charset="-122"/>
              <a:ea typeface="华文中宋" panose="02010600040101010101" charset="-122"/>
            </a:endParaRPr>
          </a:p>
          <a:p>
            <a:pPr>
              <a:spcBef>
                <a:spcPts val="1200"/>
              </a:spcBef>
              <a:buSzPct val="70000"/>
              <a:defRPr/>
            </a:pPr>
            <a:r>
              <a:rPr lang="en-US" altLang="zh-CN"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2</a:t>
            </a:r>
            <a:r>
              <a:rPr lang="zh-CN" altLang="zh-CN" sz="2200" dirty="0">
                <a:solidFill>
                  <a:srgbClr val="000000"/>
                </a:solidFill>
                <a:latin typeface="华文中宋" panose="02010600040101010101" charset="-122"/>
                <a:ea typeface="华文中宋" panose="02010600040101010101" charset="-122"/>
              </a:rPr>
              <a:t>）简单而熟悉的行业或领域。</a:t>
            </a:r>
            <a:endParaRPr lang="zh-CN" altLang="zh-CN" sz="2200" dirty="0">
              <a:solidFill>
                <a:srgbClr val="000000"/>
              </a:solidFill>
              <a:latin typeface="华文中宋" panose="02010600040101010101" charset="-122"/>
              <a:ea typeface="华文中宋" panose="02010600040101010101" charset="-122"/>
            </a:endParaRPr>
          </a:p>
          <a:p>
            <a:pPr>
              <a:spcBef>
                <a:spcPts val="1200"/>
              </a:spcBef>
              <a:buSzPct val="70000"/>
              <a:defRPr/>
            </a:pPr>
            <a:r>
              <a:rPr lang="en-US" altLang="zh-CN"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3</a:t>
            </a:r>
            <a:r>
              <a:rPr lang="zh-CN" altLang="zh-CN" sz="2200" dirty="0">
                <a:solidFill>
                  <a:srgbClr val="000000"/>
                </a:solidFill>
                <a:latin typeface="华文中宋" panose="02010600040101010101" charset="-122"/>
                <a:ea typeface="华文中宋" panose="02010600040101010101" charset="-122"/>
              </a:rPr>
              <a:t>）有快速原型开发工具。</a:t>
            </a:r>
            <a:endParaRPr lang="zh-CN" altLang="zh-CN" sz="2200" dirty="0">
              <a:solidFill>
                <a:srgbClr val="000000"/>
              </a:solidFill>
              <a:latin typeface="华文中宋" panose="02010600040101010101" charset="-122"/>
              <a:ea typeface="华文中宋" panose="02010600040101010101" charset="-122"/>
            </a:endParaRPr>
          </a:p>
          <a:p>
            <a:pPr>
              <a:spcBef>
                <a:spcPts val="1200"/>
              </a:spcBef>
              <a:buSzPct val="70000"/>
              <a:defRPr/>
            </a:pPr>
            <a:r>
              <a:rPr lang="en-US" altLang="zh-CN"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4</a:t>
            </a:r>
            <a:r>
              <a:rPr lang="zh-CN" altLang="zh-CN" sz="2200" dirty="0">
                <a:solidFill>
                  <a:srgbClr val="000000"/>
                </a:solidFill>
                <a:latin typeface="华文中宋" panose="02010600040101010101" charset="-122"/>
                <a:ea typeface="华文中宋" panose="02010600040101010101" charset="-122"/>
              </a:rPr>
              <a:t>）进行产品移植或升级</a:t>
            </a:r>
            <a:r>
              <a:rPr lang="zh-CN" altLang="zh-CN" dirty="0">
                <a:solidFill>
                  <a:srgbClr val="000000"/>
                </a:solidFill>
                <a:latin typeface="华文中宋" panose="02010600040101010101" charset="-122"/>
                <a:ea typeface="华文中宋" panose="02010600040101010101" charset="-122"/>
              </a:rPr>
              <a:t>。</a:t>
            </a:r>
            <a:endParaRPr lang="zh-CN" altLang="zh-CN" dirty="0">
              <a:solidFill>
                <a:srgbClr val="000000"/>
              </a:solidFill>
              <a:latin typeface="华文中宋" panose="02010600040101010101" charset="-122"/>
              <a:ea typeface="华文中宋" panose="02010600040101010101" charset="-122"/>
            </a:endParaRPr>
          </a:p>
          <a:p>
            <a:pPr algn="just">
              <a:lnSpc>
                <a:spcPct val="120000"/>
              </a:lnSpc>
              <a:spcBef>
                <a:spcPts val="1750"/>
              </a:spcBef>
              <a:buSzPct val="70000"/>
              <a:defRPr/>
            </a:pPr>
            <a:r>
              <a:rPr lang="en-US" altLang="zh-CN" sz="2200" dirty="0" smtClean="0">
                <a:solidFill>
                  <a:schemeClr val="tx1"/>
                </a:solidFill>
                <a:latin typeface="华文中宋" panose="02010600040101010101" charset="-122"/>
                <a:ea typeface="华文中宋" panose="02010600040101010101" charset="-122"/>
              </a:rPr>
              <a:t>    </a:t>
            </a:r>
            <a:r>
              <a:rPr lang="zh-CN" altLang="zh-CN" sz="2200" dirty="0" smtClean="0">
                <a:solidFill>
                  <a:schemeClr val="tx1"/>
                </a:solidFill>
                <a:latin typeface="华文中宋" panose="02010600040101010101" charset="-122"/>
                <a:ea typeface="华文中宋" panose="02010600040101010101" charset="-122"/>
              </a:rPr>
              <a:t>有</a:t>
            </a:r>
            <a:r>
              <a:rPr lang="zh-CN" altLang="zh-CN" sz="2200" dirty="0">
                <a:solidFill>
                  <a:schemeClr val="tx1"/>
                </a:solidFill>
                <a:latin typeface="华文中宋" panose="02010600040101010101" charset="-122"/>
                <a:ea typeface="华文中宋" panose="02010600040101010101" charset="-122"/>
              </a:rPr>
              <a:t>软件产品的</a:t>
            </a:r>
            <a:r>
              <a:rPr lang="en-US" altLang="zh-CN" sz="2200" dirty="0">
                <a:solidFill>
                  <a:schemeClr val="tx1"/>
                </a:solidFill>
                <a:latin typeface="华文中宋" panose="02010600040101010101" charset="-122"/>
                <a:ea typeface="华文中宋" panose="02010600040101010101" charset="-122"/>
              </a:rPr>
              <a:t>IT</a:t>
            </a:r>
            <a:r>
              <a:rPr lang="zh-CN" altLang="zh-CN" sz="2200" dirty="0">
                <a:solidFill>
                  <a:schemeClr val="tx1"/>
                </a:solidFill>
                <a:latin typeface="华文中宋" panose="02010600040101010101" charset="-122"/>
                <a:ea typeface="华文中宋" panose="02010600040101010101" charset="-122"/>
              </a:rPr>
              <a:t>企业，在他们熟悉的业务领域内，当客户招标时，他们都会以原型模型作为软件开发模型，去制作投标书，去讲标投标。一旦中标，就用原型模型作为实施项目的指导方针，即对软件产品进行客户化工作，或对软件产品进行二次开发。</a:t>
            </a:r>
            <a:endParaRPr lang="en-US" altLang="zh-CN" dirty="0">
              <a:solidFill>
                <a:schemeClr val="tx1"/>
              </a:solidFill>
              <a:effectLst>
                <a:outerShdw blurRad="38100" dist="38100" dir="2700000" algn="tl">
                  <a:srgbClr val="C0C0C0"/>
                </a:outerShdw>
              </a:effectLst>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5" name="矩形 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9" name="内容占位符 4"/>
          <p:cNvSpPr txBox="1"/>
          <p:nvPr/>
        </p:nvSpPr>
        <p:spPr>
          <a:xfrm>
            <a:off x="1206996" y="265430"/>
            <a:ext cx="7121664"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rmAutofit fontScale="975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algn="l">
              <a:buClrTx/>
              <a:buSzTx/>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 2.快速原型模型</a:t>
            </a:r>
            <a:r>
              <a:rPr lang="en-US" altLang="zh-CN" b="1" dirty="0" smtClean="0">
                <a:solidFill>
                  <a:schemeClr val="tx1"/>
                </a:solidFill>
                <a:latin typeface="黑体" panose="02010600030101010101" pitchFamily="49" charset="-122"/>
                <a:ea typeface="黑体" panose="02010600030101010101" pitchFamily="49" charset="-122"/>
                <a:sym typeface="+mn-ea"/>
              </a:rPr>
              <a:t>(Prototype Model)</a:t>
            </a:r>
            <a:endParaRPr lang="en-US" altLang="zh-CN" b="1" dirty="0" smtClean="0">
              <a:solidFill>
                <a:schemeClr val="tx1"/>
              </a:solidFill>
              <a:latin typeface="黑体" panose="02010600030101010101" pitchFamily="49" charset="-122"/>
              <a:ea typeface="黑体" panose="02010600030101010101" pitchFamily="49" charset="-122"/>
            </a:endParaRPr>
          </a:p>
        </p:txBody>
      </p:sp>
    </p:spTree>
    <p:custDataLst>
      <p:tags r:id="rId2"/>
    </p:custDataLst>
  </p:cSld>
  <p:clrMapOvr>
    <a:masterClrMapping/>
  </p:clrMapOvr>
  <p:transition spd="med" advTm="9793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49153">
                                            <p:txEl>
                                              <p:pRg st="5" end="5"/>
                                            </p:txEl>
                                          </p:spTgt>
                                        </p:tgtEl>
                                        <p:attrNameLst>
                                          <p:attrName>style.visibility</p:attrName>
                                        </p:attrNameLst>
                                      </p:cBhvr>
                                      <p:to>
                                        <p:strVal val="visible"/>
                                      </p:to>
                                    </p:set>
                                    <p:animEffect transition="in" filter="blinds(horizontal)">
                                      <p:cBhvr additive="repl">
                                        <p:cTn id="7" dur="500"/>
                                        <p:tgtEl>
                                          <p:spTgt spid="491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subTitle"/>
          </p:nvPr>
        </p:nvSpPr>
        <p:spPr>
          <a:xfrm>
            <a:off x="918846" y="1124585"/>
            <a:ext cx="8353425" cy="4732338"/>
          </a:xfrm>
        </p:spPr>
        <p:txBody>
          <a:bodyPr anchor="t">
            <a:normAutofit lnSpcReduction="10000"/>
          </a:bodyPr>
          <a:lstStyle/>
          <a:p>
            <a:pPr marL="0" indent="0" algn="just">
              <a:lnSpc>
                <a:spcPct val="120000"/>
              </a:lnSpc>
              <a:spcBef>
                <a:spcPts val="700"/>
              </a:spcBef>
              <a:spcAft>
                <a:spcPts val="12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模型的优点：</a:t>
            </a:r>
            <a:endParaRPr lang="zh-CN" altLang="zh-CN" sz="2400" dirty="0">
              <a:solidFill>
                <a:srgbClr val="C00000"/>
              </a:solidFill>
              <a:latin typeface="华文中宋" panose="02010600040101010101" charset="-122"/>
              <a:ea typeface="华文中宋" panose="02010600040101010101" charset="-122"/>
            </a:endParaRPr>
          </a:p>
          <a:p>
            <a:pPr marL="0" indent="0" algn="just">
              <a:lnSpc>
                <a:spcPct val="150000"/>
              </a:lnSpc>
              <a:buSzPct val="7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200" dirty="0">
                <a:solidFill>
                  <a:srgbClr val="000000"/>
                </a:solidFill>
                <a:latin typeface="华文中宋" panose="02010600040101010101" charset="-122"/>
                <a:ea typeface="华文中宋" panose="02010600040101010101" charset="-122"/>
              </a:rPr>
              <a:t>⑴</a:t>
            </a:r>
            <a:r>
              <a:rPr lang="zh-CN" altLang="en-US"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需求明确化</a:t>
            </a:r>
            <a:endParaRPr lang="zh-CN" altLang="zh-CN" sz="2200" dirty="0">
              <a:solidFill>
                <a:srgbClr val="000000"/>
              </a:solidFill>
              <a:latin typeface="华文中宋" panose="02010600040101010101" charset="-122"/>
              <a:ea typeface="华文中宋" panose="02010600040101010101" charset="-122"/>
            </a:endParaRPr>
          </a:p>
          <a:p>
            <a:pPr marL="0" indent="0" algn="just">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200" dirty="0">
                <a:solidFill>
                  <a:srgbClr val="000000"/>
                </a:solidFill>
                <a:latin typeface="华文中宋" panose="02010600040101010101" charset="-122"/>
                <a:ea typeface="华文中宋" panose="02010600040101010101" charset="-122"/>
              </a:rPr>
              <a:t>⑵</a:t>
            </a:r>
            <a:r>
              <a:rPr lang="zh-CN" altLang="en-US"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可作为理解和确认软件需求规格说明的工具</a:t>
            </a:r>
            <a:endParaRPr lang="zh-CN" altLang="zh-CN" sz="2200" dirty="0">
              <a:solidFill>
                <a:srgbClr val="000000"/>
              </a:solidFill>
              <a:latin typeface="华文中宋" panose="02010600040101010101" charset="-122"/>
              <a:ea typeface="华文中宋" panose="02010600040101010101" charset="-122"/>
            </a:endParaRPr>
          </a:p>
          <a:p>
            <a:pPr marL="0" indent="0" algn="just">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200" dirty="0">
                <a:solidFill>
                  <a:srgbClr val="000000"/>
                </a:solidFill>
                <a:latin typeface="华文中宋" panose="02010600040101010101" charset="-122"/>
                <a:ea typeface="华文中宋" panose="02010600040101010101" charset="-122"/>
              </a:rPr>
              <a:t>⑶</a:t>
            </a:r>
            <a:r>
              <a:rPr lang="zh-CN" altLang="en-US"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该方法强调软件开发的反复性，反映了软件开发的真正本质</a:t>
            </a:r>
            <a:endParaRPr lang="zh-CN" altLang="zh-CN" sz="2200" dirty="0">
              <a:solidFill>
                <a:srgbClr val="000000"/>
              </a:solidFill>
              <a:latin typeface="华文中宋" panose="02010600040101010101" charset="-122"/>
              <a:ea typeface="华文中宋" panose="02010600040101010101" charset="-122"/>
            </a:endParaRPr>
          </a:p>
          <a:p>
            <a:pPr marL="0" indent="0" algn="just">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200" dirty="0">
                <a:solidFill>
                  <a:srgbClr val="000000"/>
                </a:solidFill>
                <a:latin typeface="华文中宋" panose="02010600040101010101" charset="-122"/>
                <a:ea typeface="华文中宋" panose="02010600040101010101" charset="-122"/>
              </a:rPr>
              <a:t>⑷</a:t>
            </a:r>
            <a:r>
              <a:rPr lang="zh-CN" altLang="en-US"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提供了一种有利的学习手段</a:t>
            </a:r>
            <a:endParaRPr lang="zh-CN" altLang="zh-CN" sz="2200" dirty="0">
              <a:solidFill>
                <a:srgbClr val="000000"/>
              </a:solidFill>
              <a:latin typeface="华文中宋" panose="02010600040101010101" charset="-122"/>
              <a:ea typeface="华文中宋" panose="02010600040101010101" charset="-122"/>
            </a:endParaRPr>
          </a:p>
          <a:p>
            <a:pPr marL="0" indent="0" algn="just">
              <a:lnSpc>
                <a:spcPct val="120000"/>
              </a:lnSpc>
              <a:spcBef>
                <a:spcPts val="1200"/>
              </a:spcBef>
              <a:spcAft>
                <a:spcPts val="12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zh-CN" altLang="zh-CN" sz="2400" dirty="0">
              <a:solidFill>
                <a:srgbClr val="C00000"/>
              </a:solidFill>
              <a:latin typeface="华文中宋" panose="02010600040101010101" charset="-122"/>
              <a:ea typeface="华文中宋" panose="02010600040101010101" charset="-122"/>
            </a:endParaRPr>
          </a:p>
          <a:p>
            <a:pPr marL="0" indent="0" algn="just">
              <a:lnSpc>
                <a:spcPct val="120000"/>
              </a:lnSpc>
              <a:spcBef>
                <a:spcPts val="1200"/>
              </a:spcBef>
              <a:spcAft>
                <a:spcPts val="12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模型的缺点：</a:t>
            </a:r>
            <a:endParaRPr lang="zh-CN" altLang="zh-CN" sz="2400" dirty="0">
              <a:solidFill>
                <a:srgbClr val="C00000"/>
              </a:solidFill>
              <a:latin typeface="华文中宋" panose="02010600040101010101" charset="-122"/>
              <a:ea typeface="华文中宋" panose="02010600040101010101" charset="-122"/>
            </a:endParaRPr>
          </a:p>
          <a:p>
            <a:pPr algn="just">
              <a:lnSpc>
                <a:spcPct val="12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200" dirty="0">
                <a:solidFill>
                  <a:srgbClr val="000000"/>
                </a:solidFill>
                <a:latin typeface="华文中宋" panose="02010600040101010101" charset="-122"/>
                <a:ea typeface="华文中宋" panose="02010600040101010101" charset="-122"/>
              </a:rPr>
              <a:t>因为事先有一个展示性的产品原型，所以在一定程度上不利于开发人员的创新。</a:t>
            </a:r>
            <a:r>
              <a:rPr lang="en-US" altLang="zh-CN" sz="2200" dirty="0">
                <a:solidFill>
                  <a:srgbClr val="000000"/>
                </a:solidFill>
                <a:latin typeface="华文中宋" panose="02010600040101010101" charset="-122"/>
                <a:ea typeface="华文中宋" panose="02010600040101010101" charset="-122"/>
              </a:rPr>
              <a:t> </a:t>
            </a:r>
            <a:endParaRPr lang="en-US" altLang="zh-CN" sz="2200" dirty="0">
              <a:solidFill>
                <a:srgbClr val="000000"/>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5" name="矩形 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9" name="内容占位符 4"/>
          <p:cNvSpPr txBox="1"/>
          <p:nvPr/>
        </p:nvSpPr>
        <p:spPr>
          <a:xfrm>
            <a:off x="1206996" y="265430"/>
            <a:ext cx="7121664"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rmAutofit fontScale="975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algn="l">
              <a:buClrTx/>
              <a:buSzTx/>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 2.快速原型模型</a:t>
            </a:r>
            <a:r>
              <a:rPr lang="en-US" altLang="zh-CN" b="1" dirty="0" smtClean="0">
                <a:solidFill>
                  <a:schemeClr val="tx1"/>
                </a:solidFill>
                <a:latin typeface="黑体" panose="02010600030101010101" pitchFamily="49" charset="-122"/>
                <a:ea typeface="黑体" panose="02010600030101010101" pitchFamily="49" charset="-122"/>
                <a:sym typeface="+mn-ea"/>
              </a:rPr>
              <a:t>(Prototype Model)</a:t>
            </a:r>
            <a:endParaRPr lang="en-US" altLang="zh-CN" b="1" dirty="0" smtClean="0">
              <a:solidFill>
                <a:schemeClr val="tx1"/>
              </a:solidFill>
              <a:latin typeface="黑体" panose="02010600030101010101" pitchFamily="49" charset="-122"/>
              <a:ea typeface="黑体" panose="02010600030101010101" pitchFamily="49" charset="-122"/>
            </a:endParaRPr>
          </a:p>
        </p:txBody>
      </p:sp>
    </p:spTree>
    <p:custDataLst>
      <p:tags r:id="rId2"/>
    </p:custDataLst>
  </p:cSld>
  <p:clrMapOvr>
    <a:masterClrMapping/>
  </p:clrMapOvr>
  <p:transition spd="med" advTm="1317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50177">
                                            <p:txEl>
                                              <p:pRg st="6" end="6"/>
                                            </p:txEl>
                                          </p:spTgt>
                                        </p:tgtEl>
                                        <p:attrNameLst>
                                          <p:attrName>style.visibility</p:attrName>
                                        </p:attrNameLst>
                                      </p:cBhvr>
                                      <p:to>
                                        <p:strVal val="visible"/>
                                      </p:to>
                                    </p:set>
                                    <p:anim calcmode="lin" valueType="num">
                                      <p:cBhvr>
                                        <p:cTn id="7" dur="500" fill="hold"/>
                                        <p:tgtEl>
                                          <p:spTgt spid="50177">
                                            <p:txEl>
                                              <p:pRg st="6" end="6"/>
                                            </p:txEl>
                                          </p:spTgt>
                                        </p:tgtEl>
                                        <p:attrNameLst>
                                          <p:attrName>ppt_x</p:attrName>
                                        </p:attrNameLst>
                                      </p:cBhvr>
                                      <p:tavLst>
                                        <p:tav tm="100000">
                                          <p:val>
                                            <p:strVal val="#ppt_x"/>
                                          </p:val>
                                        </p:tav>
                                        <p:tav>
                                          <p:val>
                                            <p:strVal val="#ppt_x"/>
                                          </p:val>
                                        </p:tav>
                                      </p:tavLst>
                                    </p:anim>
                                    <p:anim calcmode="lin" valueType="num">
                                      <p:cBhvr>
                                        <p:cTn id="8" dur="500" fill="hold"/>
                                        <p:tgtEl>
                                          <p:spTgt spid="50177">
                                            <p:txEl>
                                              <p:pRg st="6" end="6"/>
                                            </p:txEl>
                                          </p:spTgt>
                                        </p:tgtEl>
                                        <p:attrNameLst>
                                          <p:attrName>ppt_y</p:attrName>
                                        </p:attrNameLst>
                                      </p:cBhvr>
                                      <p:tavLst>
                                        <p:tav tm="100000">
                                          <p:val>
                                            <p:strVal val="1+#ppt_h/2"/>
                                          </p:val>
                                        </p:tav>
                                        <p:tav>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50177">
                                            <p:txEl>
                                              <p:pRg st="7" end="7"/>
                                            </p:txEl>
                                          </p:spTgt>
                                        </p:tgtEl>
                                        <p:attrNameLst>
                                          <p:attrName>style.visibility</p:attrName>
                                        </p:attrNameLst>
                                      </p:cBhvr>
                                      <p:to>
                                        <p:strVal val="visible"/>
                                      </p:to>
                                    </p:set>
                                    <p:anim calcmode="lin" valueType="num">
                                      <p:cBhvr>
                                        <p:cTn id="11" dur="500" fill="hold"/>
                                        <p:tgtEl>
                                          <p:spTgt spid="50177">
                                            <p:txEl>
                                              <p:pRg st="7" end="7"/>
                                            </p:txEl>
                                          </p:spTgt>
                                        </p:tgtEl>
                                        <p:attrNameLst>
                                          <p:attrName>ppt_x</p:attrName>
                                        </p:attrNameLst>
                                      </p:cBhvr>
                                      <p:tavLst>
                                        <p:tav tm="100000">
                                          <p:val>
                                            <p:strVal val="#ppt_x"/>
                                          </p:val>
                                        </p:tav>
                                        <p:tav>
                                          <p:val>
                                            <p:strVal val="#ppt_x"/>
                                          </p:val>
                                        </p:tav>
                                      </p:tavLst>
                                    </p:anim>
                                    <p:anim calcmode="lin" valueType="num">
                                      <p:cBhvr>
                                        <p:cTn id="12" dur="500" fill="hold"/>
                                        <p:tgtEl>
                                          <p:spTgt spid="50177">
                                            <p:txEl>
                                              <p:pRg st="7" end="7"/>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1854056" y="189172"/>
            <a:ext cx="7561584"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indent="-342900" algn="l" defTabSz="914400" eaLnBrk="1" hangingPunct="1">
              <a:spcBef>
                <a:spcPts val="130"/>
              </a:spcBef>
              <a:buClrTx/>
              <a:buSzTx/>
              <a:buFont typeface="Arial" panose="020B0604020202020204" pitchFamily="34" charset="0"/>
              <a:defRPr/>
            </a:pPr>
            <a:r>
              <a:rPr lang="en-US" altLang="zh-CN" sz="3200" b="1" dirty="0" smtClean="0">
                <a:solidFill>
                  <a:schemeClr val="tx1"/>
                </a:solidFill>
                <a:latin typeface="黑体" panose="02010600030101010101" pitchFamily="49" charset="-122"/>
                <a:ea typeface="黑体" panose="02010600030101010101" pitchFamily="49" charset="-122"/>
              </a:rPr>
              <a:t>3.增量模型(Incremental Model)</a:t>
            </a:r>
            <a:endParaRPr lang="en-US" altLang="zh-CN" sz="3200" b="1" dirty="0" smtClean="0">
              <a:solidFill>
                <a:schemeClr val="tx1"/>
              </a:solidFill>
              <a:latin typeface="黑体" panose="02010600030101010101" pitchFamily="49" charset="-122"/>
              <a:ea typeface="黑体" panose="02010600030101010101" pitchFamily="49" charset="-122"/>
            </a:endParaRPr>
          </a:p>
        </p:txBody>
      </p:sp>
      <p:graphicFrame>
        <p:nvGraphicFramePr>
          <p:cNvPr id="28675" name="Object 2"/>
          <p:cNvGraphicFramePr>
            <a:graphicFrameLocks noChangeAspect="1"/>
          </p:cNvGraphicFramePr>
          <p:nvPr/>
        </p:nvGraphicFramePr>
        <p:xfrm>
          <a:off x="3510915" y="1268730"/>
          <a:ext cx="5904865" cy="5105400"/>
        </p:xfrm>
        <a:graphic>
          <a:graphicData uri="http://schemas.openxmlformats.org/presentationml/2006/ole">
            <mc:AlternateContent xmlns:mc="http://schemas.openxmlformats.org/markup-compatibility/2006">
              <mc:Choice xmlns:v="urn:schemas-microsoft-com:vml" Requires="v">
                <p:oleObj spid="_x0000_s3088" name="" r:id="rId1" imgW="5762625" imgH="4800600" progId="PBrush">
                  <p:embed/>
                </p:oleObj>
              </mc:Choice>
              <mc:Fallback>
                <p:oleObj name="" r:id="rId1" imgW="5762625" imgH="4800600" progId="PBrush">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915" y="1268730"/>
                        <a:ext cx="5904865" cy="5105400"/>
                      </a:xfrm>
                      <a:prstGeom prst="rect">
                        <a:avLst/>
                      </a:prstGeom>
                      <a:noFill/>
                      <a:ln>
                        <a:noFill/>
                      </a:ln>
                      <a:effectLst/>
                    </p:spPr>
                  </p:pic>
                </p:oleObj>
              </mc:Fallback>
            </mc:AlternateContent>
          </a:graphicData>
        </a:graphic>
      </p:graphicFrame>
      <p:sp>
        <p:nvSpPr>
          <p:cNvPr id="28676" name="矩形 1"/>
          <p:cNvSpPr>
            <a:spLocks noChangeArrowheads="1"/>
          </p:cNvSpPr>
          <p:nvPr/>
        </p:nvSpPr>
        <p:spPr bwMode="auto">
          <a:xfrm>
            <a:off x="307022" y="1124268"/>
            <a:ext cx="511175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buClr>
                <a:srgbClr val="FF66CC"/>
              </a:buClr>
            </a:pPr>
            <a:r>
              <a:rPr lang="zh-CN" altLang="zh-CN">
                <a:solidFill>
                  <a:schemeClr val="tx1"/>
                </a:solidFill>
                <a:latin typeface="华文中宋" panose="02010600040101010101" charset="-122"/>
                <a:ea typeface="华文中宋" panose="02010600040101010101" charset="-122"/>
              </a:rPr>
              <a:t>将软件产品看作一组</a:t>
            </a:r>
            <a:r>
              <a:rPr lang="zh-CN" altLang="zh-CN">
                <a:solidFill>
                  <a:srgbClr val="C00000"/>
                </a:solidFill>
                <a:latin typeface="华文中宋" panose="02010600040101010101" charset="-122"/>
                <a:ea typeface="华文中宋" panose="02010600040101010101" charset="-122"/>
              </a:rPr>
              <a:t>增量构件</a:t>
            </a:r>
            <a:r>
              <a:rPr lang="zh-CN" altLang="zh-CN">
                <a:solidFill>
                  <a:schemeClr val="tx1"/>
                </a:solidFill>
                <a:latin typeface="华文中宋" panose="02010600040101010101" charset="-122"/>
                <a:ea typeface="华文中宋" panose="02010600040101010101" charset="-122"/>
              </a:rPr>
              <a:t>，每次设计、实现、集成、测试和交付一块构件，直到所有构件全部实现为止。</a:t>
            </a:r>
            <a:endParaRPr lang="zh-CN" altLang="zh-CN">
              <a:solidFill>
                <a:schemeClr val="tx1"/>
              </a:solidFill>
              <a:latin typeface="华文中宋" panose="02010600040101010101" charset="-122"/>
              <a:ea typeface="华文中宋" panose="02010600040101010101" charset="-122"/>
            </a:endParaRPr>
          </a:p>
        </p:txBody>
      </p:sp>
      <p:sp>
        <p:nvSpPr>
          <p:cNvPr id="5" name="TextBox 7"/>
          <p:cNvSpPr txBox="1">
            <a:spLocks noChangeArrowheads="1"/>
          </p:cNvSpPr>
          <p:nvPr/>
        </p:nvSpPr>
        <p:spPr bwMode="auto">
          <a:xfrm>
            <a:off x="558867" y="6092914"/>
            <a:ext cx="2952328" cy="460375"/>
          </a:xfrm>
          <a:prstGeom prst="rect">
            <a:avLst/>
          </a:prstGeom>
          <a:noFill/>
          <a:ln>
            <a:noFill/>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宋体" panose="02010600030101010101" pitchFamily="2" charset="-122"/>
              </a:rPr>
              <a:t>图</a:t>
            </a:r>
            <a:r>
              <a:rPr lang="en-US" altLang="zh-CN" sz="2400" b="1" dirty="0">
                <a:latin typeface="宋体" panose="02010600030101010101" pitchFamily="2" charset="-122"/>
              </a:rPr>
              <a:t>4-1</a:t>
            </a:r>
            <a:r>
              <a:rPr lang="zh-CN" altLang="en-US" sz="2400" b="1" dirty="0">
                <a:latin typeface="宋体" panose="02010600030101010101" pitchFamily="2" charset="-122"/>
              </a:rPr>
              <a:t>  增量模型 </a:t>
            </a:r>
            <a:endParaRPr lang="zh-CN" altLang="en-US" sz="2400" b="1" dirty="0">
              <a:latin typeface="宋体" panose="02010600030101010101" pitchFamily="2"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16434" y="409230"/>
            <a:ext cx="522131" cy="483516"/>
            <a:chOff x="218816" y="1113407"/>
            <a:chExt cx="482084" cy="446431"/>
          </a:xfrm>
        </p:grpSpPr>
        <p:sp>
          <p:nvSpPr>
            <p:cNvPr id="2" name="矩形 1"/>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p:transition spd="med" advTm="53628"/>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62363" y="892746"/>
            <a:ext cx="8063163" cy="494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
          <p:cNvSpPr txBox="1"/>
          <p:nvPr/>
        </p:nvSpPr>
        <p:spPr>
          <a:xfrm>
            <a:off x="3223220" y="5857649"/>
            <a:ext cx="2879725" cy="460375"/>
          </a:xfrm>
          <a:prstGeom prst="rect">
            <a:avLst/>
          </a:prstGeom>
          <a:noFill/>
        </p:spPr>
        <p:txBody>
          <a:bodyPr>
            <a:spAutoFit/>
          </a:bodyPr>
          <a:lstStyle/>
          <a:p>
            <a:pPr eaLnBrk="1" hangingPunct="1">
              <a:defRPr/>
            </a:pPr>
            <a:r>
              <a:rPr lang="zh-CN" altLang="en-US" sz="2400" b="1" dirty="0">
                <a:latin typeface="宋体" panose="02010600030101010101" pitchFamily="2" charset="-122"/>
                <a:ea typeface="宋体" panose="02010600030101010101" pitchFamily="2" charset="-122"/>
              </a:rPr>
              <a:t>图4</a:t>
            </a:r>
            <a:r>
              <a:rPr lang="en-US" altLang="zh-CN" sz="2400" b="1" dirty="0" smtClean="0">
                <a:latin typeface="宋体" panose="02010600030101010101" pitchFamily="2" charset="-122"/>
                <a:ea typeface="宋体" panose="02010600030101010101" pitchFamily="2" charset="-122"/>
              </a:rPr>
              <a:t>-2</a:t>
            </a:r>
            <a:r>
              <a:rPr lang="zh-CN" altLang="en-US" sz="2400" b="1" dirty="0" smtClean="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增量模型</a:t>
            </a:r>
            <a:endParaRPr lang="zh-CN" altLang="en-US" sz="2400" b="1" dirty="0">
              <a:latin typeface="宋体" panose="02010600030101010101" pitchFamily="2" charset="-122"/>
              <a:ea typeface="宋体" panose="02010600030101010101" pitchFamily="2" charset="-122"/>
            </a:endParaRPr>
          </a:p>
        </p:txBody>
      </p:sp>
      <p:cxnSp>
        <p:nvCxnSpPr>
          <p:cNvPr id="2" name="直接连接符 1"/>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16434" y="409230"/>
            <a:ext cx="522131" cy="483516"/>
            <a:chOff x="218816" y="1113407"/>
            <a:chExt cx="482084" cy="446431"/>
          </a:xfrm>
        </p:grpSpPr>
        <p:sp>
          <p:nvSpPr>
            <p:cNvPr id="10" name="矩形 9"/>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11"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83970" name="Text Box 1"/>
          <p:cNvSpPr txBox="1">
            <a:spLocks noChangeArrowheads="1"/>
          </p:cNvSpPr>
          <p:nvPr/>
        </p:nvSpPr>
        <p:spPr bwMode="auto">
          <a:xfrm>
            <a:off x="1854056" y="189172"/>
            <a:ext cx="7561584"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indent="-342900" algn="l" defTabSz="914400" eaLnBrk="1" hangingPunct="1">
              <a:spcBef>
                <a:spcPts val="130"/>
              </a:spcBef>
              <a:buClrTx/>
              <a:buSzTx/>
              <a:buFont typeface="Arial" panose="020B0604020202020204" pitchFamily="34" charset="0"/>
              <a:defRPr/>
            </a:pPr>
            <a:r>
              <a:rPr lang="en-US" altLang="zh-CN" sz="3200" b="1" dirty="0" smtClean="0">
                <a:solidFill>
                  <a:schemeClr val="tx1"/>
                </a:solidFill>
                <a:latin typeface="黑体" panose="02010600030101010101" pitchFamily="49" charset="-122"/>
                <a:ea typeface="黑体" panose="02010600030101010101" pitchFamily="49" charset="-122"/>
              </a:rPr>
              <a:t>3.增量模型(Incremental Model)</a:t>
            </a:r>
            <a:endParaRPr lang="en-US" altLang="zh-CN" sz="3200" b="1" dirty="0" smtClean="0">
              <a:solidFill>
                <a:schemeClr val="tx1"/>
              </a:solidFill>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txBox="1">
            <a:spLocks noChangeArrowheads="1"/>
          </p:cNvSpPr>
          <p:nvPr/>
        </p:nvSpPr>
        <p:spPr bwMode="auto">
          <a:xfrm>
            <a:off x="2935445" y="5516636"/>
            <a:ext cx="4571801" cy="510243"/>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宋体" panose="02010600030101010101" pitchFamily="2" charset="-122"/>
              </a:rPr>
              <a:t>图5 风险更大的增量模型</a:t>
            </a:r>
            <a:endParaRPr lang="zh-CN" altLang="en-US" sz="2400" b="1" dirty="0">
              <a:latin typeface="宋体" panose="02010600030101010101" pitchFamily="2" charset="-122"/>
            </a:endParaRPr>
          </a:p>
        </p:txBody>
      </p:sp>
      <p:pic>
        <p:nvPicPr>
          <p:cNvPr id="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6487" y="1556658"/>
            <a:ext cx="9489490" cy="345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 name="直接连接符 1"/>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16434" y="409230"/>
            <a:ext cx="522131" cy="483516"/>
            <a:chOff x="218816" y="1113407"/>
            <a:chExt cx="482084" cy="446431"/>
          </a:xfrm>
        </p:grpSpPr>
        <p:sp>
          <p:nvSpPr>
            <p:cNvPr id="10" name="矩形 9"/>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11"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83970" name="Text Box 1"/>
          <p:cNvSpPr txBox="1">
            <a:spLocks noChangeArrowheads="1"/>
          </p:cNvSpPr>
          <p:nvPr/>
        </p:nvSpPr>
        <p:spPr bwMode="auto">
          <a:xfrm>
            <a:off x="1854056" y="189172"/>
            <a:ext cx="7561584"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indent="-342900" algn="l" defTabSz="914400" eaLnBrk="1" hangingPunct="1">
              <a:spcBef>
                <a:spcPts val="130"/>
              </a:spcBef>
              <a:buClrTx/>
              <a:buSzTx/>
              <a:buFont typeface="Arial" panose="020B0604020202020204" pitchFamily="34" charset="0"/>
              <a:defRPr/>
            </a:pPr>
            <a:r>
              <a:rPr lang="en-US" altLang="zh-CN" sz="3200" b="1" dirty="0" smtClean="0">
                <a:solidFill>
                  <a:schemeClr val="tx1"/>
                </a:solidFill>
                <a:latin typeface="黑体" panose="02010600030101010101" pitchFamily="49" charset="-122"/>
                <a:ea typeface="黑体" panose="02010600030101010101" pitchFamily="49" charset="-122"/>
              </a:rPr>
              <a:t>3.增量模型(Incremental Model)</a:t>
            </a:r>
            <a:endParaRPr lang="en-US" altLang="zh-CN" sz="3200" b="1" dirty="0" smtClean="0">
              <a:solidFill>
                <a:schemeClr val="tx1"/>
              </a:solidFill>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subTitle"/>
          </p:nvPr>
        </p:nvSpPr>
        <p:spPr>
          <a:xfrm>
            <a:off x="630932" y="1268414"/>
            <a:ext cx="8663880" cy="5375275"/>
          </a:xfrm>
        </p:spPr>
        <p:txBody>
          <a:bodyPr anchor="t"/>
          <a:lstStyle/>
          <a:p>
            <a:pPr marL="0" indent="0" algn="l">
              <a:lnSpc>
                <a:spcPct val="130000"/>
              </a:lnSpc>
              <a:spcBef>
                <a:spcPts val="1200"/>
              </a:spcBef>
              <a:buClr>
                <a:srgbClr val="C00000"/>
              </a:buClr>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a:t>
            </a:r>
            <a:r>
              <a:rPr lang="zh-CN" altLang="zh-CN" sz="2400" dirty="0" smtClean="0">
                <a:solidFill>
                  <a:srgbClr val="C00000"/>
                </a:solidFill>
                <a:latin typeface="华文中宋" panose="02010600040101010101" charset="-122"/>
                <a:ea typeface="华文中宋" panose="02010600040101010101" charset="-122"/>
              </a:rPr>
              <a:t>的</a:t>
            </a:r>
            <a:r>
              <a:rPr lang="zh-CN" altLang="en-US" sz="2400" dirty="0" smtClean="0">
                <a:solidFill>
                  <a:srgbClr val="C00000"/>
                </a:solidFill>
                <a:latin typeface="华文中宋" panose="02010600040101010101" charset="-122"/>
                <a:ea typeface="华文中宋" panose="02010600040101010101" charset="-122"/>
              </a:rPr>
              <a:t>基本思想</a:t>
            </a:r>
            <a:r>
              <a:rPr lang="zh-CN" altLang="zh-CN" sz="2400" dirty="0" smtClean="0">
                <a:solidFill>
                  <a:srgbClr val="C00000"/>
                </a:solidFill>
                <a:latin typeface="华文中宋" panose="02010600040101010101" charset="-122"/>
                <a:ea typeface="华文中宋" panose="02010600040101010101" charset="-122"/>
              </a:rPr>
              <a:t>：</a:t>
            </a:r>
            <a:endParaRPr lang="zh-CN" altLang="en-US" sz="2400" dirty="0">
              <a:solidFill>
                <a:srgbClr val="C00000"/>
              </a:solidFill>
              <a:latin typeface="华文中宋" panose="02010600040101010101" charset="-122"/>
              <a:ea typeface="华文中宋" panose="02010600040101010101" charset="-122"/>
            </a:endParaRPr>
          </a:p>
          <a:p>
            <a:pPr marL="0" indent="0" algn="l">
              <a:lnSpc>
                <a:spcPct val="130000"/>
              </a:lnSpc>
              <a:spcBef>
                <a:spcPts val="1200"/>
              </a:spcBef>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200" dirty="0">
                <a:solidFill>
                  <a:srgbClr val="000000"/>
                </a:solidFill>
                <a:latin typeface="华文中宋" panose="02010600040101010101" charset="-122"/>
                <a:ea typeface="华文中宋" panose="02010600040101010101" charset="-122"/>
              </a:rPr>
              <a:t>       </a:t>
            </a:r>
            <a:r>
              <a:rPr lang="zh-CN" altLang="zh-CN" sz="2200" dirty="0" smtClean="0">
                <a:solidFill>
                  <a:srgbClr val="000000"/>
                </a:solidFill>
                <a:latin typeface="华文中宋" panose="02010600040101010101" charset="-122"/>
                <a:ea typeface="华文中宋" panose="02010600040101010101" charset="-122"/>
              </a:rPr>
              <a:t>要</a:t>
            </a:r>
            <a:r>
              <a:rPr lang="zh-CN" altLang="zh-CN" sz="2200" dirty="0">
                <a:solidFill>
                  <a:srgbClr val="000000"/>
                </a:solidFill>
                <a:latin typeface="华文中宋" panose="02010600040101010101" charset="-122"/>
                <a:ea typeface="华文中宋" panose="02010600040101010101" charset="-122"/>
              </a:rPr>
              <a:t>开发一个</a:t>
            </a:r>
            <a:r>
              <a:rPr lang="zh-CN" altLang="zh-CN" sz="2200" dirty="0" smtClean="0">
                <a:solidFill>
                  <a:srgbClr val="000000"/>
                </a:solidFill>
                <a:latin typeface="华文中宋" panose="02010600040101010101" charset="-122"/>
                <a:ea typeface="华文中宋" panose="02010600040101010101" charset="-122"/>
              </a:rPr>
              <a:t>大</a:t>
            </a:r>
            <a:r>
              <a:rPr lang="zh-CN" altLang="en-US" sz="2200" dirty="0" smtClean="0">
                <a:solidFill>
                  <a:srgbClr val="000000"/>
                </a:solidFill>
                <a:latin typeface="华文中宋" panose="02010600040101010101" charset="-122"/>
                <a:ea typeface="华文中宋" panose="02010600040101010101" charset="-122"/>
              </a:rPr>
              <a:t>型</a:t>
            </a:r>
            <a:r>
              <a:rPr lang="zh-CN" altLang="zh-CN" sz="2200" dirty="0" smtClean="0">
                <a:solidFill>
                  <a:srgbClr val="000000"/>
                </a:solidFill>
                <a:latin typeface="华文中宋" panose="02010600040101010101" charset="-122"/>
                <a:ea typeface="华文中宋" panose="02010600040101010101" charset="-122"/>
              </a:rPr>
              <a:t>软件</a:t>
            </a:r>
            <a:r>
              <a:rPr lang="zh-CN" altLang="zh-CN" sz="2200" dirty="0">
                <a:solidFill>
                  <a:srgbClr val="000000"/>
                </a:solidFill>
                <a:latin typeface="华文中宋" panose="02010600040101010101" charset="-122"/>
                <a:ea typeface="华文中宋" panose="02010600040101010101" charset="-122"/>
              </a:rPr>
              <a:t>系统，先开发其中的一个核心模块，然后再开发其他模块，这样一个个模块地增加上去，就象搭积木一样，直至整个系统开发完毕为止。</a:t>
            </a:r>
            <a:endParaRPr lang="zh-CN" altLang="zh-CN" sz="2200" dirty="0">
              <a:solidFill>
                <a:srgbClr val="000000"/>
              </a:solidFill>
              <a:latin typeface="华文中宋" panose="02010600040101010101" charset="-122"/>
              <a:ea typeface="华文中宋" panose="02010600040101010101" charset="-122"/>
            </a:endParaRPr>
          </a:p>
          <a:p>
            <a:pPr marL="0" indent="0" algn="l">
              <a:lnSpc>
                <a:spcPct val="130000"/>
              </a:lnSpc>
              <a:spcBef>
                <a:spcPts val="1200"/>
              </a:spcBef>
              <a:spcAft>
                <a:spcPts val="12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模型的特点：</a:t>
            </a:r>
            <a:endParaRPr lang="zh-CN" altLang="zh-CN" sz="2400" dirty="0">
              <a:solidFill>
                <a:srgbClr val="C00000"/>
              </a:solidFill>
              <a:latin typeface="华文中宋" panose="02010600040101010101" charset="-122"/>
              <a:ea typeface="华文中宋" panose="02010600040101010101" charset="-122"/>
            </a:endParaRPr>
          </a:p>
          <a:p>
            <a:pPr marL="0" indent="0" algn="l">
              <a:lnSpc>
                <a:spcPct val="13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1</a:t>
            </a:r>
            <a:r>
              <a:rPr lang="zh-CN" altLang="en-US" sz="2200" dirty="0">
                <a:solidFill>
                  <a:srgbClr val="000000"/>
                </a:solidFill>
                <a:latin typeface="华文中宋" panose="02010600040101010101" charset="-122"/>
                <a:ea typeface="华文中宋" panose="02010600040101010101" charset="-122"/>
              </a:rPr>
              <a:t>）</a:t>
            </a:r>
            <a:r>
              <a:rPr lang="zh-CN" altLang="zh-CN" sz="2200" dirty="0">
                <a:solidFill>
                  <a:srgbClr val="000000"/>
                </a:solidFill>
                <a:latin typeface="华文中宋" panose="02010600040101010101" charset="-122"/>
                <a:ea typeface="华文中宋" panose="02010600040101010101" charset="-122"/>
              </a:rPr>
              <a:t>任务或功能模块驱动，可以分阶段提交产品；</a:t>
            </a:r>
            <a:endParaRPr lang="zh-CN" altLang="zh-CN" sz="2200" dirty="0">
              <a:solidFill>
                <a:srgbClr val="000000"/>
              </a:solidFill>
              <a:latin typeface="华文中宋" panose="02010600040101010101" charset="-122"/>
              <a:ea typeface="华文中宋" panose="02010600040101010101" charset="-122"/>
            </a:endParaRPr>
          </a:p>
          <a:p>
            <a:pPr marL="0" indent="0" algn="l">
              <a:lnSpc>
                <a:spcPct val="13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2</a:t>
            </a:r>
            <a:r>
              <a:rPr lang="zh-CN" altLang="en-US" sz="2200" dirty="0">
                <a:solidFill>
                  <a:srgbClr val="000000"/>
                </a:solidFill>
                <a:latin typeface="华文中宋" panose="02010600040101010101" charset="-122"/>
                <a:ea typeface="华文中宋" panose="02010600040101010101" charset="-122"/>
              </a:rPr>
              <a:t>）</a:t>
            </a:r>
            <a:r>
              <a:rPr lang="zh-CN" altLang="zh-CN" sz="2200" dirty="0">
                <a:solidFill>
                  <a:srgbClr val="000000"/>
                </a:solidFill>
                <a:latin typeface="华文中宋" panose="02010600040101010101" charset="-122"/>
                <a:ea typeface="华文中宋" panose="02010600040101010101" charset="-122"/>
              </a:rPr>
              <a:t>有多个任务单，这些多个任务单的集合，构成项目的一个总任务书</a:t>
            </a:r>
            <a:r>
              <a:rPr lang="zh-CN" altLang="en-US" sz="2200" dirty="0">
                <a:solidFill>
                  <a:srgbClr val="000000"/>
                </a:solidFill>
                <a:latin typeface="华文中宋" panose="02010600040101010101" charset="-122"/>
                <a:ea typeface="华文中宋" panose="02010600040101010101" charset="-122"/>
              </a:rPr>
              <a:t>（</a:t>
            </a:r>
            <a:r>
              <a:rPr lang="zh-CN" altLang="zh-CN" sz="2200" dirty="0">
                <a:solidFill>
                  <a:srgbClr val="000000"/>
                </a:solidFill>
                <a:latin typeface="华文中宋" panose="02010600040101010101" charset="-122"/>
                <a:ea typeface="华文中宋" panose="02010600040101010101" charset="-122"/>
              </a:rPr>
              <a:t>总用户需求报告</a:t>
            </a:r>
            <a:r>
              <a:rPr lang="zh-CN" altLang="en-US" sz="2200" dirty="0">
                <a:solidFill>
                  <a:srgbClr val="000000"/>
                </a:solidFill>
                <a:latin typeface="华文中宋" panose="02010600040101010101" charset="-122"/>
                <a:ea typeface="华文中宋" panose="02010600040101010101" charset="-122"/>
              </a:rPr>
              <a:t>）</a:t>
            </a:r>
            <a:r>
              <a:rPr lang="zh-CN" altLang="zh-CN"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     </a:t>
            </a:r>
            <a:endParaRPr lang="en-US" altLang="zh-CN" sz="2200" dirty="0">
              <a:solidFill>
                <a:srgbClr val="000000"/>
              </a:solidFill>
              <a:latin typeface="华文中宋" panose="02010600040101010101" charset="-122"/>
              <a:ea typeface="华文中宋" panose="02010600040101010101" charset="-122"/>
            </a:endParaRP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zh-CN" sz="2800" dirty="0">
              <a:solidFill>
                <a:srgbClr val="000000"/>
              </a:solidFill>
              <a:latin typeface="华文中宋" panose="02010600040101010101" charset="-122"/>
              <a:ea typeface="华文中宋" panose="02010600040101010101" charset="-122"/>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zh-CN" sz="2400" i="1" dirty="0">
              <a:solidFill>
                <a:srgbClr val="000000"/>
              </a:solidFill>
              <a:latin typeface="华文中宋" panose="02010600040101010101" charset="-122"/>
              <a:ea typeface="华文中宋" panose="02010600040101010101" charset="-122"/>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zh-CN" sz="2400" i="1" dirty="0">
              <a:solidFill>
                <a:srgbClr val="000000"/>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5" name="矩形 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83970" name="Text Box 1"/>
          <p:cNvSpPr txBox="1">
            <a:spLocks noChangeArrowheads="1"/>
          </p:cNvSpPr>
          <p:nvPr/>
        </p:nvSpPr>
        <p:spPr bwMode="auto">
          <a:xfrm>
            <a:off x="1854056" y="189172"/>
            <a:ext cx="7561584"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indent="-342900" algn="l" defTabSz="914400" eaLnBrk="1" hangingPunct="1">
              <a:spcBef>
                <a:spcPts val="130"/>
              </a:spcBef>
              <a:buClrTx/>
              <a:buSzTx/>
              <a:buFont typeface="Arial" panose="020B0604020202020204" pitchFamily="34" charset="0"/>
              <a:defRPr/>
            </a:pPr>
            <a:r>
              <a:rPr lang="en-US" altLang="zh-CN" sz="3200" b="1" dirty="0" smtClean="0">
                <a:solidFill>
                  <a:schemeClr val="tx1"/>
                </a:solidFill>
                <a:latin typeface="黑体" panose="02010600030101010101" pitchFamily="49" charset="-122"/>
                <a:ea typeface="黑体" panose="02010600030101010101" pitchFamily="49" charset="-122"/>
              </a:rPr>
              <a:t>3.增量模型(Incremental Model)</a:t>
            </a:r>
            <a:endParaRPr lang="en-US" altLang="zh-CN" sz="3200" b="1" dirty="0" smtClean="0">
              <a:solidFill>
                <a:schemeClr val="tx1"/>
              </a:solidFill>
              <a:latin typeface="黑体" panose="02010600030101010101" pitchFamily="49" charset="-122"/>
              <a:ea typeface="黑体" panose="02010600030101010101" pitchFamily="49" charset="-122"/>
            </a:endParaRPr>
          </a:p>
        </p:txBody>
      </p:sp>
    </p:spTree>
    <p:custDataLst>
      <p:tags r:id="rId2"/>
    </p:custDataLst>
  </p:cSld>
  <p:clrMapOvr>
    <a:masterClrMapping/>
  </p:clrMapOvr>
  <p:transition spd="med" advTm="5989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1013948" y="914736"/>
            <a:ext cx="809931" cy="972081"/>
          </a:xfrm>
          <a:prstGeom prst="roundRect">
            <a:avLst/>
          </a:prstGeom>
          <a:solidFill>
            <a:srgbClr val="0070C0"/>
          </a:solidFill>
          <a:ln>
            <a:solidFill>
              <a:schemeClr val="accent1"/>
            </a:solidFill>
          </a:ln>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31" name="Freeform 6"/>
          <p:cNvSpPr/>
          <p:nvPr/>
        </p:nvSpPr>
        <p:spPr bwMode="auto">
          <a:xfrm>
            <a:off x="1127442" y="1001865"/>
            <a:ext cx="619055" cy="778697"/>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1" name="Freeform 7"/>
          <p:cNvSpPr>
            <a:spLocks noEditPoints="1"/>
          </p:cNvSpPr>
          <p:nvPr/>
        </p:nvSpPr>
        <p:spPr bwMode="auto">
          <a:xfrm>
            <a:off x="1898682" y="1581268"/>
            <a:ext cx="1156859" cy="23593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2" name="Freeform 8"/>
          <p:cNvSpPr>
            <a:spLocks noEditPoints="1"/>
          </p:cNvSpPr>
          <p:nvPr/>
        </p:nvSpPr>
        <p:spPr bwMode="auto">
          <a:xfrm>
            <a:off x="1968325" y="985643"/>
            <a:ext cx="1111720" cy="5221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3" name="Freeform 9"/>
          <p:cNvSpPr>
            <a:spLocks noEditPoints="1"/>
          </p:cNvSpPr>
          <p:nvPr/>
        </p:nvSpPr>
        <p:spPr bwMode="auto">
          <a:xfrm>
            <a:off x="3380683" y="856582"/>
            <a:ext cx="94148" cy="5482200"/>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74267" tIns="37133" rIns="74267" bIns="37133"/>
          <a:lstStyle/>
          <a:p>
            <a:pPr defTabSz="685800"/>
            <a:endParaRPr lang="zh-CN" altLang="en-US" sz="1515" kern="0">
              <a:solidFill>
                <a:sysClr val="windowText" lastClr="000000"/>
              </a:solidFill>
              <a:cs typeface="+mn-ea"/>
              <a:sym typeface="+mn-lt"/>
            </a:endParaRPr>
          </a:p>
        </p:txBody>
      </p:sp>
      <p:grpSp>
        <p:nvGrpSpPr>
          <p:cNvPr id="4" name="组合 3"/>
          <p:cNvGrpSpPr/>
          <p:nvPr/>
        </p:nvGrpSpPr>
        <p:grpSpPr>
          <a:xfrm>
            <a:off x="3625974" y="836712"/>
            <a:ext cx="4988089" cy="589316"/>
            <a:chOff x="3347864" y="527135"/>
            <a:chExt cx="4605506" cy="544116"/>
          </a:xfrm>
        </p:grpSpPr>
        <p:sp>
          <p:nvSpPr>
            <p:cNvPr id="44" name="Freeform 14"/>
            <p:cNvSpPr/>
            <p:nvPr/>
          </p:nvSpPr>
          <p:spPr bwMode="auto">
            <a:xfrm>
              <a:off x="3347864" y="616432"/>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45" name="Freeform 15"/>
            <p:cNvSpPr/>
            <p:nvPr/>
          </p:nvSpPr>
          <p:spPr bwMode="auto">
            <a:xfrm>
              <a:off x="3456169" y="536660"/>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46" name="Rectangle 16"/>
            <p:cNvSpPr>
              <a:spLocks noChangeArrowheads="1"/>
            </p:cNvSpPr>
            <p:nvPr/>
          </p:nvSpPr>
          <p:spPr bwMode="auto">
            <a:xfrm>
              <a:off x="3513297" y="536660"/>
              <a:ext cx="478444" cy="477441"/>
            </a:xfrm>
            <a:prstGeom prst="rect">
              <a:avLst/>
            </a:prstGeom>
            <a:solidFill>
              <a:srgbClr val="0070C0"/>
            </a:solidFill>
            <a:ln>
              <a:solidFill>
                <a:schemeClr val="accent1"/>
              </a:solidFill>
            </a:ln>
          </p:spPr>
          <p:txBody>
            <a:bodyPr lIns="74257" tIns="37128" rIns="74257" bIns="37128"/>
            <a:lstStyle/>
            <a:p>
              <a:pPr defTabSz="685800"/>
              <a:endParaRPr lang="zh-CN" altLang="en-US" sz="1515">
                <a:solidFill>
                  <a:prstClr val="black"/>
                </a:solidFill>
              </a:endParaRPr>
            </a:p>
          </p:txBody>
        </p:sp>
        <p:sp>
          <p:nvSpPr>
            <p:cNvPr id="61" name="TextBox 63"/>
            <p:cNvSpPr txBox="1">
              <a:spLocks noChangeArrowheads="1"/>
            </p:cNvSpPr>
            <p:nvPr/>
          </p:nvSpPr>
          <p:spPr bwMode="auto">
            <a:xfrm>
              <a:off x="4070494" y="678265"/>
              <a:ext cx="3211830" cy="376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defPPr>
                <a:defRPr lang="zh-CN"/>
              </a:defPPr>
              <a:lvl1pPr>
                <a:defRPr sz="2000" b="1" spc="300">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9pPr>
            </a:lstStyle>
            <a:p>
              <a:r>
                <a:rPr lang="zh-CN" altLang="en-US" sz="2165" dirty="0"/>
                <a:t>瀑布模型</a:t>
              </a:r>
              <a:endParaRPr lang="zh-CN" altLang="en-US" sz="2165" dirty="0"/>
            </a:p>
          </p:txBody>
        </p:sp>
        <p:sp>
          <p:nvSpPr>
            <p:cNvPr id="62" name="TextBox 81"/>
            <p:cNvSpPr txBox="1">
              <a:spLocks noChangeArrowheads="1"/>
            </p:cNvSpPr>
            <p:nvPr/>
          </p:nvSpPr>
          <p:spPr bwMode="auto">
            <a:xfrm>
              <a:off x="3577566" y="527135"/>
              <a:ext cx="347673" cy="483694"/>
            </a:xfrm>
            <a:prstGeom prst="rect">
              <a:avLst/>
            </a:prstGeom>
            <a:solidFill>
              <a:srgbClr val="0070C0"/>
            </a:solidFill>
            <a:ln>
              <a:noFill/>
            </a:ln>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1</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625974" y="1520938"/>
            <a:ext cx="4988089" cy="578398"/>
            <a:chOff x="3347864" y="1419062"/>
            <a:chExt cx="4605506" cy="534591"/>
          </a:xfrm>
        </p:grpSpPr>
        <p:sp>
          <p:nvSpPr>
            <p:cNvPr id="53"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4"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55"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3" name="TextBox 82"/>
            <p:cNvSpPr txBox="1">
              <a:spLocks noChangeArrowheads="1"/>
            </p:cNvSpPr>
            <p:nvPr/>
          </p:nvSpPr>
          <p:spPr bwMode="auto">
            <a:xfrm>
              <a:off x="4070291" y="1554793"/>
              <a:ext cx="3639510" cy="37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快速原型模型</a:t>
              </a:r>
              <a:endParaRPr lang="zh-CN" altLang="en-US" sz="2165" b="1" spc="300" dirty="0">
                <a:latin typeface="微软雅黑" panose="020B0503020204020204" pitchFamily="34" charset="-122"/>
                <a:ea typeface="微软雅黑" panose="020B0503020204020204" pitchFamily="34" charset="-122"/>
              </a:endParaRPr>
            </a:p>
          </p:txBody>
        </p:sp>
        <p:sp>
          <p:nvSpPr>
            <p:cNvPr id="64" name="TextBox 83"/>
            <p:cNvSpPr txBox="1">
              <a:spLocks noChangeArrowheads="1"/>
            </p:cNvSpPr>
            <p:nvPr/>
          </p:nvSpPr>
          <p:spPr bwMode="auto">
            <a:xfrm>
              <a:off x="3577566" y="1432159"/>
              <a:ext cx="347673" cy="48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2</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625974" y="2194245"/>
            <a:ext cx="4988089" cy="582524"/>
            <a:chOff x="3347864" y="2279586"/>
            <a:chExt cx="4605506" cy="538163"/>
          </a:xfrm>
        </p:grpSpPr>
        <p:sp>
          <p:nvSpPr>
            <p:cNvPr id="5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9"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60"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5" name="TextBox 84"/>
            <p:cNvSpPr txBox="1">
              <a:spLocks noChangeArrowheads="1"/>
            </p:cNvSpPr>
            <p:nvPr/>
          </p:nvSpPr>
          <p:spPr bwMode="auto">
            <a:xfrm>
              <a:off x="4070292" y="2411745"/>
              <a:ext cx="1304745" cy="37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增量模型</a:t>
              </a:r>
              <a:endParaRPr lang="zh-CN" altLang="en-US" sz="2165" b="1" spc="300" dirty="0">
                <a:latin typeface="微软雅黑" panose="020B0503020204020204" pitchFamily="34" charset="-122"/>
                <a:ea typeface="微软雅黑" panose="020B0503020204020204" pitchFamily="34" charset="-122"/>
              </a:endParaRPr>
            </a:p>
          </p:txBody>
        </p:sp>
        <p:sp>
          <p:nvSpPr>
            <p:cNvPr id="66" name="TextBox 85"/>
            <p:cNvSpPr txBox="1">
              <a:spLocks noChangeArrowheads="1"/>
            </p:cNvSpPr>
            <p:nvPr/>
          </p:nvSpPr>
          <p:spPr bwMode="auto">
            <a:xfrm>
              <a:off x="3577566" y="2279586"/>
              <a:ext cx="347673" cy="48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a:solidFill>
                    <a:prstClr val="white"/>
                  </a:solidFill>
                  <a:latin typeface="微软雅黑" panose="020B0503020204020204" pitchFamily="34" charset="-122"/>
                  <a:ea typeface="微软雅黑" panose="020B0503020204020204" pitchFamily="34" charset="-122"/>
                </a:rPr>
                <a:t>3</a:t>
              </a:r>
              <a:endParaRPr lang="zh-CN" altLang="en-US" sz="2925" b="1">
                <a:solidFill>
                  <a:prstClr val="white"/>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625974" y="2871679"/>
            <a:ext cx="4988089" cy="582524"/>
            <a:chOff x="3347864" y="2279586"/>
            <a:chExt cx="4605506" cy="538163"/>
          </a:xfrm>
        </p:grpSpPr>
        <p:sp>
          <p:nvSpPr>
            <p:cNvPr id="2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2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2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29" name="TextBox 84"/>
            <p:cNvSpPr txBox="1">
              <a:spLocks noChangeArrowheads="1"/>
            </p:cNvSpPr>
            <p:nvPr/>
          </p:nvSpPr>
          <p:spPr bwMode="auto">
            <a:xfrm>
              <a:off x="4070292" y="2411745"/>
              <a:ext cx="1304745" cy="37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螺旋模型</a:t>
              </a:r>
              <a:endParaRPr lang="zh-CN" altLang="en-US" sz="2165" b="1" spc="300" dirty="0">
                <a:latin typeface="微软雅黑" panose="020B0503020204020204" pitchFamily="34" charset="-122"/>
                <a:ea typeface="微软雅黑" panose="020B0503020204020204" pitchFamily="34" charset="-122"/>
              </a:endParaRPr>
            </a:p>
          </p:txBody>
        </p:sp>
        <p:sp>
          <p:nvSpPr>
            <p:cNvPr id="32" name="TextBox 85"/>
            <p:cNvSpPr txBox="1">
              <a:spLocks noChangeArrowheads="1"/>
            </p:cNvSpPr>
            <p:nvPr/>
          </p:nvSpPr>
          <p:spPr bwMode="auto">
            <a:xfrm>
              <a:off x="3577566" y="2279586"/>
              <a:ext cx="347673" cy="48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4</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625974" y="4226547"/>
            <a:ext cx="4988089" cy="582524"/>
            <a:chOff x="3347864" y="2279586"/>
            <a:chExt cx="4605506" cy="538163"/>
          </a:xfrm>
        </p:grpSpPr>
        <p:sp>
          <p:nvSpPr>
            <p:cNvPr id="6"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7"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8"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9" name="TextBox 84"/>
            <p:cNvSpPr txBox="1">
              <a:spLocks noChangeArrowheads="1"/>
            </p:cNvSpPr>
            <p:nvPr/>
          </p:nvSpPr>
          <p:spPr bwMode="auto">
            <a:xfrm>
              <a:off x="4070292" y="2411745"/>
              <a:ext cx="2656034" cy="37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165" b="1" spc="300" dirty="0">
                  <a:latin typeface="微软雅黑" panose="020B0503020204020204" pitchFamily="34" charset="-122"/>
                  <a:ea typeface="微软雅黑" panose="020B0503020204020204" pitchFamily="34" charset="-122"/>
                </a:rPr>
                <a:t>Rational</a:t>
              </a:r>
              <a:r>
                <a:rPr lang="zh-CN" altLang="en-US" sz="2165" b="1" spc="300" dirty="0">
                  <a:latin typeface="微软雅黑" panose="020B0503020204020204" pitchFamily="34" charset="-122"/>
                  <a:ea typeface="微软雅黑" panose="020B0503020204020204" pitchFamily="34" charset="-122"/>
                </a:rPr>
                <a:t>统一过程</a:t>
              </a:r>
              <a:endParaRPr lang="zh-CN" altLang="en-US" sz="2165" b="1" spc="300" dirty="0">
                <a:latin typeface="微软雅黑" panose="020B0503020204020204" pitchFamily="34" charset="-122"/>
                <a:ea typeface="微软雅黑" panose="020B0503020204020204" pitchFamily="34" charset="-122"/>
              </a:endParaRPr>
            </a:p>
          </p:txBody>
        </p:sp>
        <p:sp>
          <p:nvSpPr>
            <p:cNvPr id="10" name="TextBox 85"/>
            <p:cNvSpPr txBox="1">
              <a:spLocks noChangeArrowheads="1"/>
            </p:cNvSpPr>
            <p:nvPr/>
          </p:nvSpPr>
          <p:spPr bwMode="auto">
            <a:xfrm>
              <a:off x="3577566" y="2279586"/>
              <a:ext cx="347673" cy="48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6</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625974" y="3549113"/>
            <a:ext cx="4988089" cy="582524"/>
            <a:chOff x="3347864" y="2279586"/>
            <a:chExt cx="4605506" cy="538163"/>
          </a:xfrm>
        </p:grpSpPr>
        <p:sp>
          <p:nvSpPr>
            <p:cNvPr id="12"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13"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14"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15" name="TextBox 84"/>
            <p:cNvSpPr txBox="1">
              <a:spLocks noChangeArrowheads="1"/>
            </p:cNvSpPr>
            <p:nvPr/>
          </p:nvSpPr>
          <p:spPr bwMode="auto">
            <a:xfrm>
              <a:off x="4070292" y="2411745"/>
              <a:ext cx="1304745" cy="37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喷泉模型</a:t>
              </a:r>
              <a:endParaRPr lang="zh-CN" altLang="en-US" sz="2165" b="1" spc="300" dirty="0">
                <a:latin typeface="微软雅黑" panose="020B0503020204020204" pitchFamily="34" charset="-122"/>
                <a:ea typeface="微软雅黑" panose="020B0503020204020204" pitchFamily="34" charset="-122"/>
              </a:endParaRPr>
            </a:p>
          </p:txBody>
        </p:sp>
        <p:sp>
          <p:nvSpPr>
            <p:cNvPr id="16" name="TextBox 85"/>
            <p:cNvSpPr txBox="1">
              <a:spLocks noChangeArrowheads="1"/>
            </p:cNvSpPr>
            <p:nvPr/>
          </p:nvSpPr>
          <p:spPr bwMode="auto">
            <a:xfrm>
              <a:off x="3577566" y="2279586"/>
              <a:ext cx="347673" cy="48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5</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3625973" y="4992736"/>
            <a:ext cx="4988089" cy="582524"/>
            <a:chOff x="3347864" y="2279586"/>
            <a:chExt cx="4605506" cy="538163"/>
          </a:xfrm>
        </p:grpSpPr>
        <p:sp>
          <p:nvSpPr>
            <p:cNvPr id="18"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19"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20"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21" name="TextBox 84"/>
            <p:cNvSpPr txBox="1">
              <a:spLocks noChangeArrowheads="1"/>
            </p:cNvSpPr>
            <p:nvPr/>
          </p:nvSpPr>
          <p:spPr bwMode="auto">
            <a:xfrm>
              <a:off x="4070292" y="2411745"/>
              <a:ext cx="1304745" cy="37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敏捷过程</a:t>
              </a:r>
              <a:endParaRPr lang="zh-CN" altLang="en-US" sz="2165" b="1" spc="300" dirty="0">
                <a:latin typeface="微软雅黑" panose="020B0503020204020204" pitchFamily="34" charset="-122"/>
                <a:ea typeface="微软雅黑" panose="020B0503020204020204" pitchFamily="34" charset="-122"/>
              </a:endParaRPr>
            </a:p>
          </p:txBody>
        </p:sp>
        <p:sp>
          <p:nvSpPr>
            <p:cNvPr id="22" name="TextBox 85"/>
            <p:cNvSpPr txBox="1">
              <a:spLocks noChangeArrowheads="1"/>
            </p:cNvSpPr>
            <p:nvPr/>
          </p:nvSpPr>
          <p:spPr bwMode="auto">
            <a:xfrm>
              <a:off x="3577566" y="2279586"/>
              <a:ext cx="351590" cy="48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7</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3625972" y="5756258"/>
            <a:ext cx="4988089" cy="582524"/>
            <a:chOff x="3347864" y="2279586"/>
            <a:chExt cx="4605506" cy="538163"/>
          </a:xfrm>
        </p:grpSpPr>
        <p:sp>
          <p:nvSpPr>
            <p:cNvPr id="24" name="Freeform 20"/>
            <p:cNvSpPr/>
            <p:nvPr/>
          </p:nvSpPr>
          <p:spPr bwMode="auto">
            <a:xfrm>
              <a:off x="3347864" y="2362930"/>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33"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34"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35" name="TextBox 84"/>
            <p:cNvSpPr txBox="1">
              <a:spLocks noChangeArrowheads="1"/>
            </p:cNvSpPr>
            <p:nvPr/>
          </p:nvSpPr>
          <p:spPr bwMode="auto">
            <a:xfrm>
              <a:off x="4070292" y="2411745"/>
              <a:ext cx="1304745" cy="37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rPr>
                <a:t>微软过程</a:t>
              </a:r>
              <a:endParaRPr lang="zh-CN" altLang="en-US" sz="2165" b="1" spc="300" dirty="0">
                <a:latin typeface="微软雅黑" panose="020B0503020204020204" pitchFamily="34" charset="-122"/>
                <a:ea typeface="微软雅黑" panose="020B0503020204020204" pitchFamily="34" charset="-122"/>
              </a:endParaRPr>
            </a:p>
          </p:txBody>
        </p:sp>
        <p:sp>
          <p:nvSpPr>
            <p:cNvPr id="36" name="TextBox 85"/>
            <p:cNvSpPr txBox="1">
              <a:spLocks noChangeArrowheads="1"/>
            </p:cNvSpPr>
            <p:nvPr/>
          </p:nvSpPr>
          <p:spPr bwMode="auto">
            <a:xfrm>
              <a:off x="3577566" y="2279586"/>
              <a:ext cx="351590" cy="48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8</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662305" y="1196341"/>
            <a:ext cx="8151812" cy="384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algn="just">
              <a:lnSpc>
                <a:spcPct val="150000"/>
              </a:lnSpc>
              <a:spcBef>
                <a:spcPts val="1500"/>
              </a:spcBef>
              <a:buClr>
                <a:srgbClr val="FF66CC"/>
              </a:buClr>
              <a:buSzPct val="100000"/>
            </a:pPr>
            <a:r>
              <a:rPr lang="zh-CN" altLang="zh-CN" dirty="0">
                <a:solidFill>
                  <a:srgbClr val="C00000"/>
                </a:solidFill>
                <a:latin typeface="华文中宋" panose="02010600040101010101" charset="-122"/>
                <a:ea typeface="华文中宋" panose="02010600040101010101" charset="-122"/>
              </a:rPr>
              <a:t>模型的</a:t>
            </a:r>
            <a:r>
              <a:rPr lang="zh-CN" altLang="en-US" dirty="0">
                <a:solidFill>
                  <a:srgbClr val="C00000"/>
                </a:solidFill>
                <a:latin typeface="华文中宋" panose="02010600040101010101" charset="-122"/>
                <a:ea typeface="华文中宋" panose="02010600040101010101" charset="-122"/>
              </a:rPr>
              <a:t>选择</a:t>
            </a:r>
            <a:r>
              <a:rPr lang="zh-CN" altLang="zh-CN" dirty="0">
                <a:solidFill>
                  <a:srgbClr val="C00000"/>
                </a:solidFill>
                <a:latin typeface="华文中宋" panose="02010600040101010101" charset="-122"/>
                <a:ea typeface="华文中宋" panose="02010600040101010101" charset="-122"/>
              </a:rPr>
              <a:t>条件：</a:t>
            </a:r>
            <a:endParaRPr lang="zh-CN" altLang="zh-CN" dirty="0">
              <a:solidFill>
                <a:srgbClr val="C00000"/>
              </a:solidFill>
              <a:latin typeface="华文中宋" panose="02010600040101010101" charset="-122"/>
              <a:ea typeface="华文中宋" panose="02010600040101010101" charset="-122"/>
            </a:endParaRPr>
          </a:p>
          <a:p>
            <a:pPr algn="just">
              <a:lnSpc>
                <a:spcPct val="150000"/>
              </a:lnSpc>
              <a:spcBef>
                <a:spcPts val="1200"/>
              </a:spcBef>
              <a:buSzPct val="70000"/>
            </a:pPr>
            <a:r>
              <a:rPr lang="en-US" altLang="zh-CN" sz="2200" b="1" dirty="0">
                <a:solidFill>
                  <a:srgbClr val="000000"/>
                </a:solidFill>
                <a:latin typeface="华文中宋" panose="02010600040101010101" charset="-122"/>
                <a:ea typeface="华文中宋" panose="02010600040101010101" charset="-122"/>
              </a:rPr>
              <a:t>  </a:t>
            </a:r>
            <a:r>
              <a:rPr lang="zh-CN" altLang="en-US" sz="2200" b="1"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1</a:t>
            </a:r>
            <a:r>
              <a:rPr lang="zh-CN" altLang="zh-CN" sz="2200" dirty="0">
                <a:solidFill>
                  <a:srgbClr val="000000"/>
                </a:solidFill>
                <a:latin typeface="华文中宋" panose="02010600040101010101" charset="-122"/>
                <a:ea typeface="华文中宋" panose="02010600040101010101" charset="-122"/>
              </a:rPr>
              <a:t>）在项目开发过程中，客户接受分阶段交付。</a:t>
            </a:r>
            <a:endParaRPr lang="zh-CN" altLang="zh-CN" sz="2200" dirty="0">
              <a:solidFill>
                <a:srgbClr val="000000"/>
              </a:solidFill>
              <a:latin typeface="华文中宋" panose="02010600040101010101" charset="-122"/>
              <a:ea typeface="华文中宋" panose="02010600040101010101" charset="-122"/>
            </a:endParaRPr>
          </a:p>
          <a:p>
            <a:pPr algn="just" eaLnBrk="1" hangingPunct="1">
              <a:lnSpc>
                <a:spcPct val="150000"/>
              </a:lnSpc>
              <a:buSzPct val="70000"/>
            </a:pPr>
            <a:r>
              <a:rPr lang="en-US" altLang="zh-CN" sz="2200" dirty="0">
                <a:solidFill>
                  <a:srgbClr val="000000"/>
                </a:solidFill>
                <a:latin typeface="华文中宋" panose="02010600040101010101" charset="-122"/>
                <a:ea typeface="华文中宋" panose="02010600040101010101" charset="-122"/>
              </a:rPr>
              <a:t>  </a:t>
            </a:r>
            <a:r>
              <a:rPr lang="zh-CN" altLang="en-US"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2</a:t>
            </a:r>
            <a:r>
              <a:rPr lang="zh-CN" altLang="zh-CN" sz="2200" dirty="0">
                <a:solidFill>
                  <a:srgbClr val="000000"/>
                </a:solidFill>
                <a:latin typeface="华文中宋" panose="02010600040101010101" charset="-122"/>
                <a:ea typeface="华文中宋" panose="02010600040101010101" charset="-122"/>
              </a:rPr>
              <a:t>）开发人员对应用领域不熟悉，难以一步到位。</a:t>
            </a:r>
            <a:endParaRPr lang="zh-CN" altLang="zh-CN" sz="2200" dirty="0">
              <a:solidFill>
                <a:srgbClr val="000000"/>
              </a:solidFill>
              <a:latin typeface="华文中宋" panose="02010600040101010101" charset="-122"/>
              <a:ea typeface="华文中宋" panose="02010600040101010101" charset="-122"/>
            </a:endParaRPr>
          </a:p>
          <a:p>
            <a:pPr algn="just" eaLnBrk="1" hangingPunct="1">
              <a:lnSpc>
                <a:spcPct val="150000"/>
              </a:lnSpc>
              <a:buSzPct val="70000"/>
            </a:pPr>
            <a:r>
              <a:rPr lang="en-US" altLang="zh-CN" sz="2200" dirty="0">
                <a:solidFill>
                  <a:srgbClr val="000000"/>
                </a:solidFill>
                <a:latin typeface="华文中宋" panose="02010600040101010101" charset="-122"/>
                <a:ea typeface="华文中宋" panose="02010600040101010101" charset="-122"/>
              </a:rPr>
              <a:t>  </a:t>
            </a:r>
            <a:r>
              <a:rPr lang="zh-CN" altLang="en-US"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3</a:t>
            </a:r>
            <a:r>
              <a:rPr lang="zh-CN" altLang="zh-CN" sz="2200" dirty="0">
                <a:solidFill>
                  <a:srgbClr val="000000"/>
                </a:solidFill>
                <a:latin typeface="华文中宋" panose="02010600040101010101" charset="-122"/>
                <a:ea typeface="华文中宋" panose="02010600040101010101" charset="-122"/>
              </a:rPr>
              <a:t>）工期过紧的中等或高风险项目。</a:t>
            </a:r>
            <a:endParaRPr lang="zh-CN" altLang="zh-CN" sz="2200" dirty="0">
              <a:solidFill>
                <a:srgbClr val="000000"/>
              </a:solidFill>
              <a:latin typeface="华文中宋" panose="02010600040101010101" charset="-122"/>
              <a:ea typeface="华文中宋" panose="02010600040101010101" charset="-122"/>
            </a:endParaRPr>
          </a:p>
          <a:p>
            <a:pPr algn="just" eaLnBrk="1" hangingPunct="1">
              <a:lnSpc>
                <a:spcPct val="150000"/>
              </a:lnSpc>
              <a:buSzPct val="70000"/>
            </a:pPr>
            <a:r>
              <a:rPr lang="en-US" altLang="zh-CN" sz="2200" dirty="0">
                <a:solidFill>
                  <a:srgbClr val="000000"/>
                </a:solidFill>
                <a:latin typeface="华文中宋" panose="02010600040101010101" charset="-122"/>
                <a:ea typeface="华文中宋" panose="02010600040101010101" charset="-122"/>
              </a:rPr>
              <a:t>  </a:t>
            </a:r>
            <a:r>
              <a:rPr lang="zh-CN" altLang="en-US"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4</a:t>
            </a:r>
            <a:r>
              <a:rPr lang="zh-CN" altLang="zh-CN" sz="2200" dirty="0">
                <a:solidFill>
                  <a:srgbClr val="000000"/>
                </a:solidFill>
                <a:latin typeface="华文中宋" panose="02010600040101010101" charset="-122"/>
                <a:ea typeface="华文中宋" panose="02010600040101010101" charset="-122"/>
              </a:rPr>
              <a:t>）用户可参与到整个软件开发过程中。</a:t>
            </a:r>
            <a:endParaRPr lang="zh-CN" altLang="zh-CN" sz="2200" dirty="0">
              <a:solidFill>
                <a:srgbClr val="000000"/>
              </a:solidFill>
              <a:latin typeface="华文中宋" panose="02010600040101010101" charset="-122"/>
              <a:ea typeface="华文中宋" panose="02010600040101010101" charset="-122"/>
            </a:endParaRPr>
          </a:p>
          <a:p>
            <a:pPr algn="just" eaLnBrk="1" hangingPunct="1">
              <a:lnSpc>
                <a:spcPct val="150000"/>
              </a:lnSpc>
              <a:buSzPct val="70000"/>
            </a:pPr>
            <a:r>
              <a:rPr lang="en-US" altLang="zh-CN" sz="2200" dirty="0">
                <a:solidFill>
                  <a:srgbClr val="000000"/>
                </a:solidFill>
                <a:latin typeface="华文中宋" panose="02010600040101010101" charset="-122"/>
                <a:ea typeface="华文中宋" panose="02010600040101010101" charset="-122"/>
              </a:rPr>
              <a:t>  </a:t>
            </a:r>
            <a:r>
              <a:rPr lang="zh-CN" altLang="en-US"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5</a:t>
            </a:r>
            <a:r>
              <a:rPr lang="zh-CN" altLang="zh-CN" sz="2200" dirty="0">
                <a:solidFill>
                  <a:srgbClr val="000000"/>
                </a:solidFill>
                <a:latin typeface="华文中宋" panose="02010600040101010101" charset="-122"/>
                <a:ea typeface="华文中宋" panose="02010600040101010101" charset="-122"/>
              </a:rPr>
              <a:t>）使用面向对象语言或第四代语言。</a:t>
            </a:r>
            <a:endParaRPr lang="zh-CN" altLang="zh-CN" sz="2200" dirty="0">
              <a:solidFill>
                <a:srgbClr val="000000"/>
              </a:solidFill>
              <a:latin typeface="华文中宋" panose="02010600040101010101" charset="-122"/>
              <a:ea typeface="华文中宋" panose="02010600040101010101" charset="-122"/>
            </a:endParaRPr>
          </a:p>
          <a:p>
            <a:pPr algn="just" eaLnBrk="1" hangingPunct="1">
              <a:lnSpc>
                <a:spcPct val="150000"/>
              </a:lnSpc>
              <a:buSzPct val="70000"/>
            </a:pPr>
            <a:r>
              <a:rPr lang="en-US" altLang="zh-CN" sz="2200" dirty="0">
                <a:solidFill>
                  <a:srgbClr val="000000"/>
                </a:solidFill>
                <a:latin typeface="华文中宋" panose="02010600040101010101" charset="-122"/>
                <a:ea typeface="华文中宋" panose="02010600040101010101" charset="-122"/>
              </a:rPr>
              <a:t>  </a:t>
            </a:r>
            <a:r>
              <a:rPr lang="zh-CN" altLang="en-US" sz="2200"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a:t>
            </a:r>
            <a:r>
              <a:rPr lang="en-US" altLang="zh-CN" sz="2200" dirty="0">
                <a:solidFill>
                  <a:srgbClr val="000000"/>
                </a:solidFill>
                <a:latin typeface="华文中宋" panose="02010600040101010101" charset="-122"/>
                <a:ea typeface="华文中宋" panose="02010600040101010101" charset="-122"/>
              </a:rPr>
              <a:t>6</a:t>
            </a:r>
            <a:r>
              <a:rPr lang="zh-CN" altLang="zh-CN" sz="2200" dirty="0">
                <a:solidFill>
                  <a:srgbClr val="000000"/>
                </a:solidFill>
                <a:latin typeface="华文中宋" panose="02010600040101010101" charset="-122"/>
                <a:ea typeface="华文中宋" panose="02010600040101010101" charset="-122"/>
              </a:rPr>
              <a:t>）软件公司自己有较好的类库、构件库。</a:t>
            </a:r>
            <a:endParaRPr lang="zh-CN" altLang="zh-CN" sz="2200" dirty="0">
              <a:solidFill>
                <a:srgbClr val="000000"/>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5" name="矩形 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83970" name="Text Box 1"/>
          <p:cNvSpPr txBox="1">
            <a:spLocks noChangeArrowheads="1"/>
          </p:cNvSpPr>
          <p:nvPr/>
        </p:nvSpPr>
        <p:spPr bwMode="auto">
          <a:xfrm>
            <a:off x="1854056" y="189172"/>
            <a:ext cx="7561584"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indent="-342900" algn="l" defTabSz="914400" eaLnBrk="1" hangingPunct="1">
              <a:spcBef>
                <a:spcPts val="130"/>
              </a:spcBef>
              <a:buClrTx/>
              <a:buSzTx/>
              <a:buFont typeface="Arial" panose="020B0604020202020204" pitchFamily="34" charset="0"/>
              <a:defRPr/>
            </a:pPr>
            <a:r>
              <a:rPr lang="en-US" altLang="zh-CN" sz="3200" b="1" dirty="0" smtClean="0">
                <a:solidFill>
                  <a:schemeClr val="tx1"/>
                </a:solidFill>
                <a:latin typeface="黑体" panose="02010600030101010101" pitchFamily="49" charset="-122"/>
                <a:ea typeface="黑体" panose="02010600030101010101" pitchFamily="49" charset="-122"/>
              </a:rPr>
              <a:t>3.增量模型(Incremental Model)</a:t>
            </a:r>
            <a:endParaRPr lang="en-US" altLang="zh-CN" sz="3200" b="1" dirty="0" smtClean="0">
              <a:solidFill>
                <a:schemeClr val="tx1"/>
              </a:solidFill>
              <a:latin typeface="黑体" panose="02010600030101010101" pitchFamily="49" charset="-122"/>
              <a:ea typeface="黑体" panose="02010600030101010101" pitchFamily="49" charset="-122"/>
            </a:endParaRPr>
          </a:p>
        </p:txBody>
      </p:sp>
    </p:spTree>
  </p:cSld>
  <p:clrMapOvr>
    <a:masterClrMapping/>
  </p:clrMapOvr>
  <p:transition spd="med" advTm="141778"/>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918845" y="1196024"/>
            <a:ext cx="8151812" cy="5197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algn="just">
              <a:lnSpc>
                <a:spcPct val="90000"/>
              </a:lnSpc>
              <a:spcBef>
                <a:spcPts val="1500"/>
              </a:spcBef>
              <a:buClr>
                <a:srgbClr val="FF66CC"/>
              </a:buClr>
              <a:buSzPct val="100000"/>
            </a:pPr>
            <a:r>
              <a:rPr lang="zh-CN" altLang="zh-CN" dirty="0">
                <a:solidFill>
                  <a:srgbClr val="C00000"/>
                </a:solidFill>
                <a:latin typeface="华文中宋" panose="02010600040101010101" charset="-122"/>
                <a:ea typeface="华文中宋" panose="02010600040101010101" charset="-122"/>
              </a:rPr>
              <a:t>模型的</a:t>
            </a:r>
            <a:r>
              <a:rPr lang="zh-CN" altLang="en-US" dirty="0">
                <a:solidFill>
                  <a:srgbClr val="C00000"/>
                </a:solidFill>
                <a:latin typeface="华文中宋" panose="02010600040101010101" charset="-122"/>
                <a:ea typeface="华文中宋" panose="02010600040101010101" charset="-122"/>
              </a:rPr>
              <a:t>优点</a:t>
            </a:r>
            <a:r>
              <a:rPr lang="zh-CN" altLang="zh-CN" dirty="0">
                <a:solidFill>
                  <a:srgbClr val="C00000"/>
                </a:solidFill>
                <a:latin typeface="华文中宋" panose="02010600040101010101" charset="-122"/>
                <a:ea typeface="华文中宋" panose="02010600040101010101" charset="-122"/>
              </a:rPr>
              <a:t>：</a:t>
            </a:r>
            <a:endParaRPr lang="zh-CN" altLang="zh-CN" dirty="0">
              <a:solidFill>
                <a:srgbClr val="C00000"/>
              </a:solidFill>
              <a:latin typeface="华文中宋" panose="02010600040101010101" charset="-122"/>
              <a:ea typeface="华文中宋" panose="02010600040101010101" charset="-122"/>
            </a:endParaRPr>
          </a:p>
          <a:p>
            <a:pPr algn="just">
              <a:lnSpc>
                <a:spcPct val="120000"/>
              </a:lnSpc>
              <a:spcBef>
                <a:spcPts val="1200"/>
              </a:spcBef>
              <a:buSzPct val="70000"/>
            </a:pPr>
            <a:r>
              <a:rPr lang="en-US" altLang="zh-CN" sz="2200" b="1" dirty="0">
                <a:solidFill>
                  <a:srgbClr val="000000"/>
                </a:solidFill>
                <a:latin typeface="华文中宋" panose="02010600040101010101" charset="-122"/>
                <a:ea typeface="华文中宋" panose="02010600040101010101" charset="-122"/>
              </a:rPr>
              <a:t>  </a:t>
            </a:r>
            <a:r>
              <a:rPr lang="zh-CN" altLang="en-US" sz="2200" b="1" dirty="0">
                <a:solidFill>
                  <a:srgbClr val="000000"/>
                </a:solidFill>
                <a:latin typeface="华文中宋" panose="02010600040101010101" charset="-122"/>
                <a:ea typeface="华文中宋" panose="02010600040101010101" charset="-122"/>
              </a:rPr>
              <a:t>   </a:t>
            </a:r>
            <a:r>
              <a:rPr lang="en-US" altLang="zh-CN" sz="2200" dirty="0">
                <a:solidFill>
                  <a:srgbClr val="000000"/>
                </a:solidFill>
                <a:latin typeface="华文中宋" panose="02010600040101010101" charset="-122"/>
                <a:ea typeface="华文中宋" panose="02010600040101010101" charset="-122"/>
              </a:rPr>
              <a:t>(1)</a:t>
            </a:r>
            <a:r>
              <a:rPr lang="zh-CN" altLang="en-US" sz="2200" dirty="0">
                <a:solidFill>
                  <a:srgbClr val="000000"/>
                </a:solidFill>
                <a:latin typeface="华文中宋" panose="02010600040101010101" charset="-122"/>
                <a:ea typeface="华文中宋" panose="02010600040101010101" charset="-122"/>
              </a:rPr>
              <a:t> 能在较短时间内向用户提交可完成部分工作的产品。</a:t>
            </a:r>
            <a:endParaRPr lang="zh-CN" altLang="en-US" sz="2200" dirty="0">
              <a:solidFill>
                <a:srgbClr val="000000"/>
              </a:solidFill>
              <a:latin typeface="华文中宋" panose="02010600040101010101" charset="-122"/>
              <a:ea typeface="华文中宋" panose="02010600040101010101" charset="-122"/>
            </a:endParaRPr>
          </a:p>
          <a:p>
            <a:pPr algn="just">
              <a:lnSpc>
                <a:spcPct val="120000"/>
              </a:lnSpc>
              <a:spcBef>
                <a:spcPts val="1200"/>
              </a:spcBef>
              <a:buSzPct val="70000"/>
            </a:pPr>
            <a:r>
              <a:rPr lang="zh-CN" altLang="en-US" sz="2200" dirty="0">
                <a:solidFill>
                  <a:srgbClr val="000000"/>
                </a:solidFill>
                <a:latin typeface="华文中宋" panose="02010600040101010101" charset="-122"/>
                <a:ea typeface="华文中宋" panose="02010600040101010101" charset="-122"/>
              </a:rPr>
              <a:t>     </a:t>
            </a:r>
            <a:r>
              <a:rPr lang="en-US" altLang="zh-CN" sz="2200" dirty="0">
                <a:solidFill>
                  <a:srgbClr val="000000"/>
                </a:solidFill>
                <a:latin typeface="华文中宋" panose="02010600040101010101" charset="-122"/>
                <a:ea typeface="华文中宋" panose="02010600040101010101" charset="-122"/>
              </a:rPr>
              <a:t>(2)</a:t>
            </a:r>
            <a:r>
              <a:rPr lang="zh-CN" altLang="en-US" sz="2200" dirty="0">
                <a:solidFill>
                  <a:srgbClr val="000000"/>
                </a:solidFill>
                <a:latin typeface="华文中宋" panose="02010600040101010101" charset="-122"/>
                <a:ea typeface="华文中宋" panose="02010600040101010101" charset="-122"/>
              </a:rPr>
              <a:t> 使用户有较充裕的时间学习和适应新产品。</a:t>
            </a:r>
            <a:endParaRPr lang="zh-CN" altLang="en-US" sz="2200" dirty="0">
              <a:solidFill>
                <a:srgbClr val="000000"/>
              </a:solidFill>
              <a:latin typeface="华文中宋" panose="02010600040101010101" charset="-122"/>
              <a:ea typeface="华文中宋" panose="02010600040101010101" charset="-122"/>
            </a:endParaRPr>
          </a:p>
          <a:p>
            <a:pPr algn="just">
              <a:lnSpc>
                <a:spcPct val="120000"/>
              </a:lnSpc>
              <a:spcBef>
                <a:spcPts val="1200"/>
              </a:spcBef>
              <a:buSzPct val="70000"/>
            </a:pPr>
            <a:endParaRPr lang="zh-CN" altLang="zh-CN" sz="2200" dirty="0">
              <a:solidFill>
                <a:srgbClr val="000000"/>
              </a:solidFill>
              <a:latin typeface="华文中宋" panose="02010600040101010101" charset="-122"/>
              <a:ea typeface="华文中宋" panose="02010600040101010101" charset="-122"/>
            </a:endParaRPr>
          </a:p>
          <a:p>
            <a:pPr algn="just">
              <a:lnSpc>
                <a:spcPct val="90000"/>
              </a:lnSpc>
              <a:spcBef>
                <a:spcPts val="1800"/>
              </a:spcBef>
              <a:buClr>
                <a:srgbClr val="FF66CC"/>
              </a:buClr>
              <a:buSzPct val="100000"/>
            </a:pPr>
            <a:r>
              <a:rPr lang="zh-CN" altLang="zh-CN" dirty="0">
                <a:solidFill>
                  <a:srgbClr val="C00000"/>
                </a:solidFill>
                <a:latin typeface="华文中宋" panose="02010600040101010101" charset="-122"/>
                <a:ea typeface="华文中宋" panose="02010600040101010101" charset="-122"/>
              </a:rPr>
              <a:t>模型的缺点</a:t>
            </a:r>
            <a:r>
              <a:rPr lang="zh-CN" altLang="zh-CN" sz="2800" dirty="0">
                <a:solidFill>
                  <a:srgbClr val="C00000"/>
                </a:solidFill>
                <a:latin typeface="华文中宋" panose="02010600040101010101" charset="-122"/>
                <a:ea typeface="华文中宋" panose="02010600040101010101" charset="-122"/>
              </a:rPr>
              <a:t>：</a:t>
            </a:r>
            <a:endParaRPr lang="zh-CN" altLang="zh-CN" sz="2800" dirty="0">
              <a:solidFill>
                <a:srgbClr val="C00000"/>
              </a:solidFill>
              <a:latin typeface="华文中宋" panose="02010600040101010101" charset="-122"/>
              <a:ea typeface="华文中宋" panose="02010600040101010101" charset="-122"/>
            </a:endParaRPr>
          </a:p>
          <a:p>
            <a:pPr algn="just">
              <a:lnSpc>
                <a:spcPct val="130000"/>
              </a:lnSpc>
              <a:spcBef>
                <a:spcPts val="600"/>
              </a:spcBef>
              <a:buSzPct val="70000"/>
            </a:pPr>
            <a:r>
              <a:rPr lang="en-US" altLang="zh-CN" b="1" dirty="0">
                <a:solidFill>
                  <a:srgbClr val="000000"/>
                </a:solidFill>
                <a:latin typeface="华文中宋" panose="02010600040101010101" charset="-122"/>
                <a:ea typeface="华文中宋" panose="02010600040101010101" charset="-122"/>
              </a:rPr>
              <a:t>    </a:t>
            </a:r>
            <a:r>
              <a:rPr lang="zh-CN" altLang="zh-CN" sz="2200" dirty="0">
                <a:solidFill>
                  <a:srgbClr val="000000"/>
                </a:solidFill>
                <a:latin typeface="华文中宋" panose="02010600040101010101" charset="-122"/>
                <a:ea typeface="华文中宋" panose="02010600040101010101" charset="-122"/>
              </a:rPr>
              <a:t>若软件系统的组装和拆卸性不强，或开发人员全局把握水平不高（没有数据库设计专家进行系统集成），或者客户不同意分阶段提交产品，或者开发人员过剩，都不宜采用这种模型</a:t>
            </a:r>
            <a:r>
              <a:rPr lang="zh-CN" altLang="zh-CN" sz="2200" dirty="0" smtClean="0">
                <a:solidFill>
                  <a:srgbClr val="000000"/>
                </a:solidFill>
                <a:latin typeface="华文中宋" panose="02010600040101010101" charset="-122"/>
                <a:ea typeface="华文中宋" panose="02010600040101010101" charset="-122"/>
              </a:rPr>
              <a:t>。</a:t>
            </a:r>
            <a:endParaRPr lang="en-US" altLang="zh-CN" sz="2200" dirty="0" smtClean="0">
              <a:solidFill>
                <a:srgbClr val="000000"/>
              </a:solidFill>
              <a:latin typeface="华文中宋" panose="02010600040101010101" charset="-122"/>
              <a:ea typeface="华文中宋" panose="02010600040101010101" charset="-122"/>
            </a:endParaRPr>
          </a:p>
          <a:p>
            <a:pPr algn="just">
              <a:lnSpc>
                <a:spcPct val="130000"/>
              </a:lnSpc>
              <a:spcBef>
                <a:spcPts val="600"/>
              </a:spcBef>
              <a:buSzPct val="70000"/>
            </a:pPr>
            <a:endParaRPr lang="en-US" altLang="zh-CN" sz="2200" dirty="0">
              <a:solidFill>
                <a:srgbClr val="000000"/>
              </a:solidFill>
              <a:latin typeface="华文中宋" panose="02010600040101010101" charset="-122"/>
              <a:ea typeface="华文中宋" panose="02010600040101010101" charset="-122"/>
            </a:endParaRPr>
          </a:p>
          <a:p>
            <a:pPr algn="just">
              <a:lnSpc>
                <a:spcPct val="130000"/>
              </a:lnSpc>
              <a:spcBef>
                <a:spcPts val="600"/>
              </a:spcBef>
              <a:buSzPct val="70000"/>
            </a:pPr>
            <a:r>
              <a:rPr lang="zh-CN" altLang="en-US" dirty="0" smtClean="0">
                <a:solidFill>
                  <a:srgbClr val="C00000"/>
                </a:solidFill>
                <a:latin typeface="华文中宋" panose="02010600040101010101" charset="-122"/>
                <a:ea typeface="华文中宋" panose="02010600040101010101" charset="-122"/>
              </a:rPr>
              <a:t>困难：开</a:t>
            </a:r>
            <a:r>
              <a:rPr lang="zh-CN" altLang="en-US" dirty="0" smtClean="0">
                <a:solidFill>
                  <a:srgbClr val="C00000"/>
                </a:solidFill>
                <a:latin typeface="华文中宋" panose="02010600040101010101" charset="-122"/>
                <a:ea typeface="华文中宋" panose="02010600040101010101" charset="-122"/>
              </a:rPr>
              <a:t>放的软件体系结构</a:t>
            </a:r>
            <a:r>
              <a:rPr lang="zh-CN" altLang="zh-CN" dirty="0" smtClean="0">
                <a:solidFill>
                  <a:srgbClr val="C00000"/>
                </a:solidFill>
                <a:latin typeface="华文中宋" panose="02010600040101010101" charset="-122"/>
                <a:ea typeface="华文中宋" panose="02010600040101010101" charset="-122"/>
              </a:rPr>
              <a:t> </a:t>
            </a:r>
            <a:r>
              <a:rPr lang="zh-CN" altLang="en-US" dirty="0" smtClean="0">
                <a:solidFill>
                  <a:srgbClr val="C00000"/>
                </a:solidFill>
                <a:latin typeface="华文中宋" panose="02010600040101010101" charset="-122"/>
                <a:ea typeface="华文中宋" panose="02010600040101010101" charset="-122"/>
              </a:rPr>
              <a:t>！</a:t>
            </a:r>
            <a:endParaRPr lang="zh-CN" altLang="zh-CN" dirty="0">
              <a:solidFill>
                <a:srgbClr val="C00000"/>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5" name="矩形 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83970" name="Text Box 1"/>
          <p:cNvSpPr txBox="1">
            <a:spLocks noChangeArrowheads="1"/>
          </p:cNvSpPr>
          <p:nvPr/>
        </p:nvSpPr>
        <p:spPr bwMode="auto">
          <a:xfrm>
            <a:off x="1854056" y="189172"/>
            <a:ext cx="7561584"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indent="-342900" algn="l" defTabSz="914400" eaLnBrk="1" hangingPunct="1">
              <a:spcBef>
                <a:spcPts val="130"/>
              </a:spcBef>
              <a:buClrTx/>
              <a:buSzTx/>
              <a:buFont typeface="Arial" panose="020B0604020202020204" pitchFamily="34" charset="0"/>
              <a:defRPr/>
            </a:pPr>
            <a:r>
              <a:rPr lang="en-US" altLang="zh-CN" sz="3200" b="1" dirty="0" smtClean="0">
                <a:solidFill>
                  <a:schemeClr val="tx1"/>
                </a:solidFill>
                <a:latin typeface="黑体" panose="02010600030101010101" pitchFamily="49" charset="-122"/>
                <a:ea typeface="黑体" panose="02010600030101010101" pitchFamily="49" charset="-122"/>
              </a:rPr>
              <a:t>3.增量模型(Incremental Model)</a:t>
            </a:r>
            <a:endParaRPr lang="en-US" altLang="zh-CN" sz="3200" b="1" dirty="0" smtClean="0">
              <a:solidFill>
                <a:schemeClr val="tx1"/>
              </a:solidFill>
              <a:latin typeface="黑体" panose="02010600030101010101" pitchFamily="49" charset="-122"/>
              <a:ea typeface="黑体" panose="02010600030101010101" pitchFamily="49" charset="-122"/>
            </a:endParaRPr>
          </a:p>
        </p:txBody>
      </p:sp>
    </p:spTree>
    <p:custDataLst>
      <p:tags r:id="rId2"/>
    </p:custDataLst>
  </p:cSld>
  <p:clrMapOvr>
    <a:masterClrMapping/>
  </p:clrMapOvr>
  <p:transition spd="med" advTm="962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53249">
                                            <p:txEl>
                                              <p:pRg st="4" end="4"/>
                                            </p:txEl>
                                          </p:spTgt>
                                        </p:tgtEl>
                                        <p:attrNameLst>
                                          <p:attrName>style.visibility</p:attrName>
                                        </p:attrNameLst>
                                      </p:cBhvr>
                                      <p:to>
                                        <p:strVal val="visible"/>
                                      </p:to>
                                    </p:set>
                                    <p:animEffect transition="in" filter="blinds(horizontal)">
                                      <p:cBhvr additive="repl">
                                        <p:cTn id="7" dur="500"/>
                                        <p:tgtEl>
                                          <p:spTgt spid="53249">
                                            <p:txEl>
                                              <p:pRg st="4" end="4"/>
                                            </p:txEl>
                                          </p:spTgt>
                                        </p:tgtEl>
                                      </p:cBhvr>
                                    </p:animEffect>
                                  </p:childTnLst>
                                </p:cTn>
                              </p:par>
                              <p:par>
                                <p:cTn id="8" presetID="2" presetClass="entr" presetSubtype="4" fill="hold" nodeType="withEffect">
                                  <p:stCondLst>
                                    <p:cond delay="0"/>
                                  </p:stCondLst>
                                  <p:childTnLst>
                                    <p:set>
                                      <p:cBhvr additive="repl">
                                        <p:cTn id="9" dur="1" fill="hold">
                                          <p:stCondLst>
                                            <p:cond delay="0"/>
                                          </p:stCondLst>
                                        </p:cTn>
                                        <p:tgtEl>
                                          <p:spTgt spid="53249">
                                            <p:txEl>
                                              <p:pRg st="5" end="5"/>
                                            </p:txEl>
                                          </p:spTgt>
                                        </p:tgtEl>
                                        <p:attrNameLst>
                                          <p:attrName>style.visibility</p:attrName>
                                        </p:attrNameLst>
                                      </p:cBhvr>
                                      <p:to>
                                        <p:strVal val="visible"/>
                                      </p:to>
                                    </p:set>
                                    <p:anim calcmode="lin" valueType="num">
                                      <p:cBhvr>
                                        <p:cTn id="10" dur="500" fill="hold"/>
                                        <p:tgtEl>
                                          <p:spTgt spid="53249">
                                            <p:txEl>
                                              <p:pRg st="5" end="5"/>
                                            </p:txEl>
                                          </p:spTgt>
                                        </p:tgtEl>
                                        <p:attrNameLst>
                                          <p:attrName>ppt_x</p:attrName>
                                        </p:attrNameLst>
                                      </p:cBhvr>
                                      <p:tavLst>
                                        <p:tav tm="100000">
                                          <p:val>
                                            <p:strVal val="#ppt_x"/>
                                          </p:val>
                                        </p:tav>
                                        <p:tav>
                                          <p:val>
                                            <p:strVal val="#ppt_x"/>
                                          </p:val>
                                        </p:tav>
                                      </p:tavLst>
                                    </p:anim>
                                    <p:anim calcmode="lin" valueType="num">
                                      <p:cBhvr>
                                        <p:cTn id="11" dur="500" fill="hold"/>
                                        <p:tgtEl>
                                          <p:spTgt spid="53249">
                                            <p:txEl>
                                              <p:pRg st="5" end="5"/>
                                            </p:txEl>
                                          </p:spTgt>
                                        </p:tgtEl>
                                        <p:attrNameLst>
                                          <p:attrName>ppt_y</p:attrName>
                                        </p:attrNameLst>
                                      </p:cBhvr>
                                      <p:tavLst>
                                        <p:tav tm="100000">
                                          <p:val>
                                            <p:strVal val="1+#ppt_h/2"/>
                                          </p:val>
                                        </p:tav>
                                        <p:tav>
                                          <p:val>
                                            <p:strVal val="#ppt_y"/>
                                          </p:val>
                                        </p:tav>
                                      </p:tavLst>
                                    </p:anim>
                                  </p:childTnLst>
                                </p:cTn>
                              </p:par>
                              <p:par>
                                <p:cTn id="12" presetID="2" presetClass="entr" presetSubtype="4" fill="hold" nodeType="withEffect">
                                  <p:stCondLst>
                                    <p:cond delay="0"/>
                                  </p:stCondLst>
                                  <p:childTnLst>
                                    <p:set>
                                      <p:cBhvr additive="repl">
                                        <p:cTn id="13" dur="1" fill="hold">
                                          <p:stCondLst>
                                            <p:cond delay="0"/>
                                          </p:stCondLst>
                                        </p:cTn>
                                        <p:tgtEl>
                                          <p:spTgt spid="53249">
                                            <p:txEl>
                                              <p:pRg st="7" end="7"/>
                                            </p:txEl>
                                          </p:spTgt>
                                        </p:tgtEl>
                                        <p:attrNameLst>
                                          <p:attrName>style.visibility</p:attrName>
                                        </p:attrNameLst>
                                      </p:cBhvr>
                                      <p:to>
                                        <p:strVal val="visible"/>
                                      </p:to>
                                    </p:set>
                                    <p:anim calcmode="lin" valueType="num">
                                      <p:cBhvr>
                                        <p:cTn id="14" dur="500" fill="hold"/>
                                        <p:tgtEl>
                                          <p:spTgt spid="53249">
                                            <p:txEl>
                                              <p:pRg st="7" end="7"/>
                                            </p:txEl>
                                          </p:spTgt>
                                        </p:tgtEl>
                                        <p:attrNameLst>
                                          <p:attrName>ppt_x</p:attrName>
                                        </p:attrNameLst>
                                      </p:cBhvr>
                                      <p:tavLst>
                                        <p:tav tm="100000">
                                          <p:val>
                                            <p:strVal val="#ppt_x"/>
                                          </p:val>
                                        </p:tav>
                                        <p:tav>
                                          <p:val>
                                            <p:strVal val="#ppt_x"/>
                                          </p:val>
                                        </p:tav>
                                      </p:tavLst>
                                    </p:anim>
                                    <p:anim calcmode="lin" valueType="num">
                                      <p:cBhvr>
                                        <p:cTn id="15" dur="500" fill="hold"/>
                                        <p:tgtEl>
                                          <p:spTgt spid="53249">
                                            <p:txEl>
                                              <p:pRg st="7" end="7"/>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3151212" y="6022386"/>
            <a:ext cx="3384376" cy="460375"/>
          </a:xfrm>
          <a:prstGeom prst="rect">
            <a:avLst/>
          </a:prstGeom>
          <a:noFill/>
          <a:ln>
            <a:noFill/>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宋体" panose="02010600030101010101" pitchFamily="2" charset="-122"/>
              </a:rPr>
              <a:t>图6</a:t>
            </a:r>
            <a:r>
              <a:rPr lang="en-US" altLang="zh-CN" sz="2400" b="1" dirty="0">
                <a:latin typeface="宋体" panose="02010600030101010101" pitchFamily="2" charset="-122"/>
              </a:rPr>
              <a:t>-1</a:t>
            </a:r>
            <a:r>
              <a:rPr lang="zh-CN" altLang="en-US" sz="2400" b="1" dirty="0">
                <a:latin typeface="宋体" panose="02010600030101010101" pitchFamily="2" charset="-122"/>
              </a:rPr>
              <a:t> 简单的螺旋模型</a:t>
            </a:r>
            <a:endParaRPr lang="zh-CN" altLang="en-US" sz="2400" b="1" dirty="0">
              <a:latin typeface="宋体" panose="02010600030101010101" pitchFamily="2" charset="-122"/>
            </a:endParaRPr>
          </a:p>
        </p:txBody>
      </p:sp>
      <p:sp>
        <p:nvSpPr>
          <p:cNvPr id="13" name="Text Box 2"/>
          <p:cNvSpPr txBox="1">
            <a:spLocks noChangeArrowheads="1"/>
          </p:cNvSpPr>
          <p:nvPr/>
        </p:nvSpPr>
        <p:spPr bwMode="auto">
          <a:xfrm>
            <a:off x="2028826" y="250509"/>
            <a:ext cx="558482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eaLnBrk="1" hangingPunct="1">
              <a:buSzPct val="100000"/>
              <a:defRPr/>
            </a:pPr>
            <a:r>
              <a:rPr lang="en-US" altLang="zh-CN" sz="3200" b="1" dirty="0" smtClean="0">
                <a:solidFill>
                  <a:schemeClr val="tx1"/>
                </a:solidFill>
                <a:latin typeface="黑体" panose="02010600030101010101" pitchFamily="49" charset="-122"/>
                <a:ea typeface="黑体" panose="02010600030101010101" pitchFamily="49" charset="-122"/>
              </a:rPr>
              <a:t>4.螺旋模型（Spiral Model）</a:t>
            </a:r>
            <a:endParaRPr lang="zh-CN" altLang="zh-CN" sz="3200" dirty="0">
              <a:solidFill>
                <a:schemeClr val="accent1">
                  <a:lumMod val="50000"/>
                </a:schemeClr>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9" name="矩形 8"/>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10"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pic>
        <p:nvPicPr>
          <p:cNvPr id="1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3170" y="953135"/>
            <a:ext cx="4545965" cy="506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3151212" y="6094141"/>
            <a:ext cx="3384376" cy="460375"/>
          </a:xfrm>
          <a:prstGeom prst="rect">
            <a:avLst/>
          </a:prstGeom>
          <a:noFill/>
          <a:ln>
            <a:noFill/>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宋体" panose="02010600030101010101" pitchFamily="2" charset="-122"/>
              </a:rPr>
              <a:t>图6</a:t>
            </a:r>
            <a:r>
              <a:rPr lang="en-US" altLang="zh-CN" sz="2400" b="1" dirty="0">
                <a:latin typeface="宋体" panose="02010600030101010101" pitchFamily="2" charset="-122"/>
              </a:rPr>
              <a:t>-2</a:t>
            </a:r>
            <a:r>
              <a:rPr lang="zh-CN" altLang="en-US" sz="2400" b="1" dirty="0">
                <a:latin typeface="宋体" panose="02010600030101010101" pitchFamily="2" charset="-122"/>
              </a:rPr>
              <a:t> 完整的螺旋模型</a:t>
            </a:r>
            <a:endParaRPr lang="zh-CN" altLang="en-US" sz="2400" b="1" dirty="0">
              <a:latin typeface="宋体" panose="02010600030101010101" pitchFamily="2" charset="-122"/>
            </a:endParaRPr>
          </a:p>
        </p:txBody>
      </p:sp>
      <p:graphicFrame>
        <p:nvGraphicFramePr>
          <p:cNvPr id="11" name="Object 1"/>
          <p:cNvGraphicFramePr>
            <a:graphicFrameLocks noChangeAspect="1"/>
          </p:cNvGraphicFramePr>
          <p:nvPr/>
        </p:nvGraphicFramePr>
        <p:xfrm>
          <a:off x="1258888" y="814606"/>
          <a:ext cx="6737581" cy="5357594"/>
        </p:xfrm>
        <a:graphic>
          <a:graphicData uri="http://schemas.openxmlformats.org/presentationml/2006/ole">
            <mc:AlternateContent xmlns:mc="http://schemas.openxmlformats.org/markup-compatibility/2006">
              <mc:Choice xmlns:v="urn:schemas-microsoft-com:vml" Requires="v">
                <p:oleObj spid="_x0000_s4112" name="" r:id="rId1" imgW="6019800" imgH="5381625" progId="PBrush">
                  <p:embed/>
                </p:oleObj>
              </mc:Choice>
              <mc:Fallback>
                <p:oleObj name="" r:id="rId1" imgW="6019800" imgH="5381625" progId="PBrush">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814606"/>
                        <a:ext cx="6737581" cy="5357594"/>
                      </a:xfrm>
                      <a:prstGeom prst="rect">
                        <a:avLst/>
                      </a:prstGeom>
                      <a:noFill/>
                      <a:ln>
                        <a:noFill/>
                      </a:ln>
                      <a:effectLst/>
                    </p:spPr>
                  </p:pic>
                </p:oleObj>
              </mc:Fallback>
            </mc:AlternateContent>
          </a:graphicData>
        </a:graphic>
      </p:graphicFrame>
      <p:sp>
        <p:nvSpPr>
          <p:cNvPr id="13" name="Text Box 2"/>
          <p:cNvSpPr txBox="1">
            <a:spLocks noChangeArrowheads="1"/>
          </p:cNvSpPr>
          <p:nvPr/>
        </p:nvSpPr>
        <p:spPr bwMode="auto">
          <a:xfrm>
            <a:off x="2028826" y="250509"/>
            <a:ext cx="558482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eaLnBrk="1" hangingPunct="1">
              <a:buSzPct val="100000"/>
              <a:defRPr/>
            </a:pPr>
            <a:r>
              <a:rPr lang="en-US" altLang="zh-CN" sz="3200" b="1" dirty="0" smtClean="0">
                <a:solidFill>
                  <a:schemeClr val="tx1"/>
                </a:solidFill>
                <a:latin typeface="黑体" panose="02010600030101010101" pitchFamily="49" charset="-122"/>
                <a:ea typeface="黑体" panose="02010600030101010101" pitchFamily="49" charset="-122"/>
              </a:rPr>
              <a:t>4.螺旋模型（Spiral Model）</a:t>
            </a:r>
            <a:endParaRPr lang="zh-CN" altLang="zh-CN" sz="3200" dirty="0">
              <a:solidFill>
                <a:schemeClr val="accent1">
                  <a:lumMod val="50000"/>
                </a:schemeClr>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9" name="矩形 8"/>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10"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subTitle"/>
          </p:nvPr>
        </p:nvSpPr>
        <p:spPr>
          <a:xfrm>
            <a:off x="684212" y="1124903"/>
            <a:ext cx="8534400" cy="5232400"/>
          </a:xfrm>
        </p:spPr>
        <p:txBody>
          <a:bodyPr anchor="t"/>
          <a:lstStyle/>
          <a:p>
            <a:pPr indent="0" algn="l">
              <a:lnSpc>
                <a:spcPct val="120000"/>
              </a:lnSpc>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a:t>
            </a:r>
            <a:r>
              <a:rPr lang="zh-CN" altLang="zh-CN" sz="2400" dirty="0" smtClean="0">
                <a:solidFill>
                  <a:srgbClr val="C00000"/>
                </a:solidFill>
                <a:latin typeface="华文中宋" panose="02010600040101010101" charset="-122"/>
                <a:ea typeface="华文中宋" panose="02010600040101010101" charset="-122"/>
              </a:rPr>
              <a:t>的</a:t>
            </a:r>
            <a:r>
              <a:rPr lang="zh-CN" altLang="en-US" sz="2400" dirty="0" smtClean="0">
                <a:solidFill>
                  <a:srgbClr val="C00000"/>
                </a:solidFill>
                <a:latin typeface="华文中宋" panose="02010600040101010101" charset="-122"/>
                <a:ea typeface="华文中宋" panose="02010600040101010101" charset="-122"/>
              </a:rPr>
              <a:t>基本思想</a:t>
            </a:r>
            <a:r>
              <a:rPr lang="zh-CN" altLang="zh-CN" sz="2400" dirty="0" smtClean="0">
                <a:solidFill>
                  <a:srgbClr val="C00000"/>
                </a:solidFill>
                <a:latin typeface="华文中宋" panose="02010600040101010101" charset="-122"/>
                <a:ea typeface="华文中宋" panose="02010600040101010101" charset="-122"/>
              </a:rPr>
              <a:t>：</a:t>
            </a:r>
            <a:r>
              <a:rPr lang="zh-CN" altLang="zh-CN" sz="2200" dirty="0">
                <a:solidFill>
                  <a:srgbClr val="000000"/>
                </a:solidFill>
                <a:latin typeface="华文中宋" panose="02010600040101010101" charset="-122"/>
                <a:ea typeface="华文中宋" panose="02010600040101010101" charset="-122"/>
              </a:rPr>
              <a:t>使用原型及其他方法尽量降低风险</a:t>
            </a:r>
            <a:r>
              <a:rPr lang="zh-CN" altLang="en-US" sz="2200" dirty="0">
                <a:solidFill>
                  <a:srgbClr val="000000"/>
                </a:solidFill>
                <a:latin typeface="华文中宋" panose="02010600040101010101" charset="-122"/>
                <a:ea typeface="华文中宋" panose="02010600040101010101" charset="-122"/>
              </a:rPr>
              <a:t>。</a:t>
            </a:r>
            <a:endParaRPr lang="zh-CN" altLang="zh-CN" sz="2200" dirty="0">
              <a:solidFill>
                <a:srgbClr val="000000"/>
              </a:solidFill>
              <a:latin typeface="华文中宋" panose="02010600040101010101" charset="-122"/>
              <a:ea typeface="华文中宋" panose="02010600040101010101" charset="-122"/>
            </a:endParaRPr>
          </a:p>
          <a:p>
            <a:pPr indent="0" algn="l">
              <a:lnSpc>
                <a:spcPct val="120000"/>
              </a:lnSpc>
              <a:spcBef>
                <a:spcPts val="600"/>
              </a:spcBef>
              <a:spcAft>
                <a:spcPts val="6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模型的优点：</a:t>
            </a:r>
            <a:endParaRPr lang="zh-CN" altLang="zh-CN" sz="2400" dirty="0">
              <a:solidFill>
                <a:srgbClr val="C00000"/>
              </a:solidFill>
              <a:latin typeface="华文中宋" panose="02010600040101010101" charset="-122"/>
              <a:ea typeface="华文中宋" panose="02010600040101010101" charset="-122"/>
            </a:endParaRPr>
          </a:p>
          <a:p>
            <a:pPr indent="0" algn="l">
              <a:lnSpc>
                <a:spcPct val="13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200" dirty="0">
                <a:solidFill>
                  <a:srgbClr val="000000"/>
                </a:solidFill>
                <a:latin typeface="华文中宋" panose="02010600040101010101" charset="-122"/>
                <a:ea typeface="华文中宋" panose="02010600040101010101" charset="-122"/>
              </a:rPr>
              <a:t>（</a:t>
            </a:r>
            <a:r>
              <a:rPr lang="en-US" altLang="zh-CN" sz="2400" dirty="0">
                <a:solidFill>
                  <a:srgbClr val="000000"/>
                </a:solidFill>
                <a:latin typeface="华文中宋" panose="02010600040101010101" charset="-122"/>
                <a:ea typeface="华文中宋" panose="02010600040101010101" charset="-122"/>
              </a:rPr>
              <a:t>1</a:t>
            </a:r>
            <a:r>
              <a:rPr lang="zh-CN" altLang="zh-CN" sz="2400" dirty="0">
                <a:solidFill>
                  <a:srgbClr val="000000"/>
                </a:solidFill>
                <a:latin typeface="华文中宋" panose="02010600040101010101" charset="-122"/>
                <a:ea typeface="华文中宋" panose="02010600040101010101" charset="-122"/>
              </a:rPr>
              <a:t>）有利于已有软件的重用</a:t>
            </a:r>
            <a:r>
              <a:rPr lang="zh-CN" altLang="en-US" sz="2400" dirty="0">
                <a:solidFill>
                  <a:srgbClr val="000000"/>
                </a:solidFill>
                <a:latin typeface="华文中宋" panose="02010600040101010101" charset="-122"/>
                <a:ea typeface="华文中宋" panose="02010600040101010101" charset="-122"/>
              </a:rPr>
              <a:t>；</a:t>
            </a:r>
            <a:endParaRPr lang="zh-CN" altLang="zh-CN" sz="2400" dirty="0">
              <a:solidFill>
                <a:srgbClr val="000000"/>
              </a:solidFill>
              <a:latin typeface="华文中宋" panose="02010600040101010101" charset="-122"/>
              <a:ea typeface="华文中宋" panose="02010600040101010101" charset="-122"/>
            </a:endParaRPr>
          </a:p>
          <a:p>
            <a:pPr indent="0" algn="l">
              <a:lnSpc>
                <a:spcPct val="13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000000"/>
                </a:solidFill>
                <a:latin typeface="华文中宋" panose="02010600040101010101" charset="-122"/>
                <a:ea typeface="华文中宋" panose="02010600040101010101" charset="-122"/>
              </a:rPr>
              <a:t>（</a:t>
            </a:r>
            <a:r>
              <a:rPr lang="en-US" altLang="zh-CN" sz="2400" dirty="0">
                <a:solidFill>
                  <a:srgbClr val="000000"/>
                </a:solidFill>
                <a:latin typeface="华文中宋" panose="02010600040101010101" charset="-122"/>
                <a:ea typeface="华文中宋" panose="02010600040101010101" charset="-122"/>
              </a:rPr>
              <a:t>2</a:t>
            </a:r>
            <a:r>
              <a:rPr lang="zh-CN" altLang="zh-CN" sz="2400" dirty="0">
                <a:solidFill>
                  <a:srgbClr val="000000"/>
                </a:solidFill>
                <a:latin typeface="华文中宋" panose="02010600040101010101" charset="-122"/>
                <a:ea typeface="华文中宋" panose="02010600040101010101" charset="-122"/>
              </a:rPr>
              <a:t>）有助于把软件质量作为软件开发的一个重要目标</a:t>
            </a:r>
            <a:r>
              <a:rPr lang="zh-CN" altLang="en-US" sz="2400" dirty="0">
                <a:solidFill>
                  <a:srgbClr val="000000"/>
                </a:solidFill>
                <a:latin typeface="华文中宋" panose="02010600040101010101" charset="-122"/>
                <a:ea typeface="华文中宋" panose="02010600040101010101" charset="-122"/>
              </a:rPr>
              <a:t>；</a:t>
            </a:r>
            <a:endParaRPr lang="zh-CN" altLang="zh-CN" sz="2400" dirty="0">
              <a:solidFill>
                <a:srgbClr val="000000"/>
              </a:solidFill>
              <a:latin typeface="华文中宋" panose="02010600040101010101" charset="-122"/>
              <a:ea typeface="华文中宋" panose="02010600040101010101" charset="-122"/>
            </a:endParaRPr>
          </a:p>
          <a:p>
            <a:pPr indent="0" algn="l">
              <a:lnSpc>
                <a:spcPct val="13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000000"/>
                </a:solidFill>
                <a:latin typeface="华文中宋" panose="02010600040101010101" charset="-122"/>
                <a:ea typeface="华文中宋" panose="02010600040101010101" charset="-122"/>
              </a:rPr>
              <a:t>（</a:t>
            </a:r>
            <a:r>
              <a:rPr lang="en-US" altLang="zh-CN" sz="2400" dirty="0">
                <a:solidFill>
                  <a:srgbClr val="000000"/>
                </a:solidFill>
                <a:latin typeface="华文中宋" panose="02010600040101010101" charset="-122"/>
                <a:ea typeface="华文中宋" panose="02010600040101010101" charset="-122"/>
              </a:rPr>
              <a:t>3</a:t>
            </a:r>
            <a:r>
              <a:rPr lang="zh-CN" altLang="zh-CN" sz="2400" dirty="0">
                <a:solidFill>
                  <a:srgbClr val="000000"/>
                </a:solidFill>
                <a:latin typeface="华文中宋" panose="02010600040101010101" charset="-122"/>
                <a:ea typeface="华文中宋" panose="02010600040101010101" charset="-122"/>
              </a:rPr>
              <a:t>）减少了过多测试或测试不足所带来的风险</a:t>
            </a:r>
            <a:r>
              <a:rPr lang="zh-CN" altLang="en-US" sz="2400" dirty="0">
                <a:solidFill>
                  <a:srgbClr val="000000"/>
                </a:solidFill>
                <a:latin typeface="华文中宋" panose="02010600040101010101" charset="-122"/>
                <a:ea typeface="华文中宋" panose="02010600040101010101" charset="-122"/>
              </a:rPr>
              <a:t>；</a:t>
            </a:r>
            <a:endParaRPr lang="zh-CN" altLang="zh-CN" sz="2400" dirty="0">
              <a:solidFill>
                <a:srgbClr val="000000"/>
              </a:solidFill>
              <a:latin typeface="华文中宋" panose="02010600040101010101" charset="-122"/>
              <a:ea typeface="华文中宋" panose="02010600040101010101" charset="-122"/>
            </a:endParaRPr>
          </a:p>
          <a:p>
            <a:pPr indent="0" algn="l">
              <a:lnSpc>
                <a:spcPct val="13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000000"/>
                </a:solidFill>
                <a:latin typeface="华文中宋" panose="02010600040101010101" charset="-122"/>
                <a:ea typeface="华文中宋" panose="02010600040101010101" charset="-122"/>
              </a:rPr>
              <a:t>（</a:t>
            </a:r>
            <a:r>
              <a:rPr lang="en-US" altLang="zh-CN" sz="2400" dirty="0">
                <a:solidFill>
                  <a:srgbClr val="000000"/>
                </a:solidFill>
                <a:latin typeface="华文中宋" panose="02010600040101010101" charset="-122"/>
                <a:ea typeface="华文中宋" panose="02010600040101010101" charset="-122"/>
              </a:rPr>
              <a:t>4</a:t>
            </a:r>
            <a:r>
              <a:rPr lang="zh-CN" altLang="zh-CN" sz="2400" dirty="0">
                <a:solidFill>
                  <a:srgbClr val="000000"/>
                </a:solidFill>
                <a:latin typeface="华文中宋" panose="02010600040101010101" charset="-122"/>
                <a:ea typeface="华文中宋" panose="02010600040101010101" charset="-122"/>
              </a:rPr>
              <a:t>）软件维护与软件开发没有本质区别</a:t>
            </a:r>
            <a:r>
              <a:rPr lang="zh-CN" altLang="en-US" sz="2400" dirty="0">
                <a:solidFill>
                  <a:srgbClr val="000000"/>
                </a:solidFill>
                <a:latin typeface="华文中宋" panose="02010600040101010101" charset="-122"/>
                <a:ea typeface="华文中宋" panose="02010600040101010101" charset="-122"/>
              </a:rPr>
              <a:t>。</a:t>
            </a:r>
            <a:endParaRPr lang="zh-CN" altLang="zh-CN" sz="2400" dirty="0">
              <a:solidFill>
                <a:srgbClr val="000000"/>
              </a:solidFill>
              <a:latin typeface="华文中宋" panose="02010600040101010101" charset="-122"/>
              <a:ea typeface="华文中宋" panose="02010600040101010101" charset="-122"/>
            </a:endParaRPr>
          </a:p>
          <a:p>
            <a:pPr indent="0" algn="l">
              <a:lnSpc>
                <a:spcPct val="120000"/>
              </a:lnSpc>
              <a:spcBef>
                <a:spcPts val="600"/>
              </a:spcBef>
              <a:spcAft>
                <a:spcPts val="6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模型的局限：</a:t>
            </a:r>
            <a:endParaRPr lang="zh-CN" altLang="zh-CN" sz="2400" dirty="0">
              <a:solidFill>
                <a:srgbClr val="C00000"/>
              </a:solidFill>
              <a:latin typeface="华文中宋" panose="02010600040101010101" charset="-122"/>
              <a:ea typeface="华文中宋" panose="02010600040101010101" charset="-122"/>
            </a:endParaRPr>
          </a:p>
          <a:p>
            <a:pPr indent="279400" algn="l">
              <a:lnSpc>
                <a:spcPct val="12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smtClean="0">
                <a:solidFill>
                  <a:srgbClr val="000000"/>
                </a:solidFill>
                <a:latin typeface="华文中宋" panose="02010600040101010101" charset="-122"/>
                <a:ea typeface="华文中宋" panose="02010600040101010101" charset="-122"/>
              </a:rPr>
              <a:t>要求</a:t>
            </a:r>
            <a:r>
              <a:rPr lang="zh-CN" altLang="zh-CN" sz="2400" dirty="0">
                <a:solidFill>
                  <a:srgbClr val="000000"/>
                </a:solidFill>
                <a:latin typeface="华文中宋" panose="02010600040101010101" charset="-122"/>
                <a:ea typeface="华文中宋" panose="02010600040101010101" charset="-122"/>
              </a:rPr>
              <a:t>软件开发人员具有丰富的风险评估知识和经验</a:t>
            </a:r>
            <a:r>
              <a:rPr lang="zh-CN" altLang="en-US" sz="2400" dirty="0">
                <a:solidFill>
                  <a:srgbClr val="000000"/>
                </a:solidFill>
                <a:latin typeface="华文中宋" panose="02010600040101010101" charset="-122"/>
                <a:ea typeface="华文中宋" panose="02010600040101010101" charset="-122"/>
              </a:rPr>
              <a:t>。</a:t>
            </a:r>
            <a:endParaRPr lang="zh-CN" altLang="zh-CN" sz="2400" dirty="0">
              <a:solidFill>
                <a:srgbClr val="000000"/>
              </a:solidFill>
              <a:latin typeface="华文中宋" panose="02010600040101010101" charset="-122"/>
              <a:ea typeface="华文中宋" panose="02010600040101010101" charset="-122"/>
            </a:endParaRPr>
          </a:p>
          <a:p>
            <a:pPr indent="0" algn="l">
              <a:lnSpc>
                <a:spcPct val="120000"/>
              </a:lnSpc>
              <a:spcBef>
                <a:spcPts val="1200"/>
              </a:spcBef>
              <a:spcAft>
                <a:spcPts val="6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模型的适用范围：主要适用于内部开发的大型软件项目</a:t>
            </a:r>
            <a:r>
              <a:rPr lang="zh-CN" altLang="en-US" sz="2400" dirty="0">
                <a:solidFill>
                  <a:srgbClr val="C00000"/>
                </a:solidFill>
                <a:latin typeface="华文中宋" panose="02010600040101010101" charset="-122"/>
                <a:ea typeface="华文中宋" panose="02010600040101010101" charset="-122"/>
              </a:rPr>
              <a:t>。</a:t>
            </a:r>
            <a:endParaRPr lang="zh-CN" altLang="zh-CN" sz="2400" dirty="0">
              <a:solidFill>
                <a:srgbClr val="C00000"/>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13" name="Text Box 2"/>
          <p:cNvSpPr txBox="1">
            <a:spLocks noChangeArrowheads="1"/>
          </p:cNvSpPr>
          <p:nvPr/>
        </p:nvSpPr>
        <p:spPr bwMode="auto">
          <a:xfrm>
            <a:off x="2028826" y="250509"/>
            <a:ext cx="558482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eaLnBrk="1" hangingPunct="1">
              <a:buSzPct val="100000"/>
              <a:defRPr/>
            </a:pPr>
            <a:r>
              <a:rPr lang="en-US" altLang="zh-CN" sz="3200" b="1" dirty="0" smtClean="0">
                <a:solidFill>
                  <a:schemeClr val="tx1"/>
                </a:solidFill>
                <a:latin typeface="黑体" panose="02010600030101010101" pitchFamily="49" charset="-122"/>
                <a:ea typeface="黑体" panose="02010600030101010101" pitchFamily="49" charset="-122"/>
              </a:rPr>
              <a:t>4.螺旋模型（Spiral Model）</a:t>
            </a:r>
            <a:endParaRPr lang="zh-CN" altLang="zh-CN" sz="3200" dirty="0">
              <a:solidFill>
                <a:schemeClr val="accent1">
                  <a:lumMod val="50000"/>
                </a:schemeClr>
              </a:solidFill>
              <a:latin typeface="华文中宋" panose="02010600040101010101" charset="-122"/>
              <a:ea typeface="华文中宋" panose="02010600040101010101" charset="-122"/>
            </a:endParaRPr>
          </a:p>
        </p:txBody>
      </p:sp>
    </p:spTree>
  </p:cSld>
  <p:clrMapOvr>
    <a:masterClrMapping/>
  </p:clrMapOvr>
  <p:transition spd="med" advTm="106118"/>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6" descr="rj8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87987" y="838200"/>
            <a:ext cx="4071938"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1885316" y="250509"/>
            <a:ext cx="7385817"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eaLnBrk="1" hangingPunct="1">
              <a:buSzPct val="100000"/>
              <a:defRPr/>
            </a:pPr>
            <a:r>
              <a:rPr lang="en-US" altLang="zh-CN" sz="3200" b="1" dirty="0" smtClean="0">
                <a:solidFill>
                  <a:schemeClr val="tx1"/>
                </a:solidFill>
                <a:latin typeface="黑体" panose="02010600030101010101" pitchFamily="49" charset="-122"/>
                <a:ea typeface="黑体" panose="02010600030101010101" pitchFamily="49" charset="-122"/>
              </a:rPr>
              <a:t>5.喷泉模型（Fountain Model）</a:t>
            </a:r>
            <a:endParaRPr lang="zh-CN" altLang="zh-CN" sz="3200" dirty="0">
              <a:solidFill>
                <a:schemeClr val="accent1">
                  <a:lumMod val="50000"/>
                </a:schemeClr>
              </a:solidFill>
              <a:latin typeface="华文中宋" panose="02010600040101010101" charset="-122"/>
              <a:ea typeface="华文中宋" panose="02010600040101010101" charset="-122"/>
            </a:endParaRPr>
          </a:p>
        </p:txBody>
      </p:sp>
      <p:sp>
        <p:nvSpPr>
          <p:cNvPr id="96260" name="TextBox 7"/>
          <p:cNvSpPr txBox="1">
            <a:spLocks noChangeArrowheads="1"/>
          </p:cNvSpPr>
          <p:nvPr/>
        </p:nvSpPr>
        <p:spPr bwMode="auto">
          <a:xfrm>
            <a:off x="506383" y="2078674"/>
            <a:ext cx="445360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ts val="700"/>
              </a:spcBef>
              <a:buClr>
                <a:srgbClr val="000000"/>
              </a:buClr>
              <a:buSzPct val="100000"/>
              <a:buFont typeface="Times New Roman" panose="02020603050405020304" pitchFamily="18" charset="0"/>
              <a:buChar char="•"/>
              <a:defRPr sz="2800" b="1">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buChar char="–"/>
              <a:defRPr sz="2800" b="1">
                <a:solidFill>
                  <a:srgbClr val="000000"/>
                </a:solidFill>
                <a:latin typeface="Times New Roman" panose="02020603050405020304" pitchFamily="18" charset="0"/>
                <a:ea typeface="宋体" panose="02010600030101010101" pitchFamily="2" charset="-122"/>
              </a:defRPr>
            </a:lvl2pPr>
            <a:lvl3pPr>
              <a:spcBef>
                <a:spcPts val="700"/>
              </a:spcBef>
              <a:buClr>
                <a:srgbClr val="000000"/>
              </a:buClr>
              <a:buSzPct val="100000"/>
              <a:buFont typeface="Times New Roman" panose="02020603050405020304" pitchFamily="18" charset="0"/>
              <a:buChar char="•"/>
              <a:defRPr sz="2800" b="1">
                <a:solidFill>
                  <a:srgbClr val="000000"/>
                </a:solidFill>
                <a:latin typeface="Times New Roman" panose="02020603050405020304" pitchFamily="18" charset="0"/>
                <a:ea typeface="宋体" panose="02010600030101010101" pitchFamily="2" charset="-122"/>
              </a:defRPr>
            </a:lvl3pPr>
            <a:lvl4pPr>
              <a:spcBef>
                <a:spcPts val="700"/>
              </a:spcBef>
              <a:buClr>
                <a:srgbClr val="000000"/>
              </a:buClr>
              <a:buSzPct val="100000"/>
              <a:buFont typeface="Times New Roman" panose="02020603050405020304" pitchFamily="18" charset="0"/>
              <a:buChar char="–"/>
              <a:defRPr sz="2800" b="1">
                <a:solidFill>
                  <a:srgbClr val="000000"/>
                </a:solidFill>
                <a:latin typeface="Times New Roman" panose="02020603050405020304" pitchFamily="18" charset="0"/>
                <a:ea typeface="宋体" panose="02010600030101010101" pitchFamily="2" charset="-122"/>
              </a:defRPr>
            </a:lvl4pPr>
            <a:lvl5pPr>
              <a:spcBef>
                <a:spcPts val="700"/>
              </a:spcBef>
              <a:buClr>
                <a:srgbClr val="000000"/>
              </a:buClr>
              <a:buSzPct val="100000"/>
              <a:buFont typeface="Times New Roman" panose="02020603050405020304" pitchFamily="18" charset="0"/>
              <a:buChar char="»"/>
              <a:defRPr sz="2800" b="1">
                <a:solidFill>
                  <a:srgbClr val="000000"/>
                </a:solidFill>
                <a:latin typeface="Times New Roman" panose="02020603050405020304" pitchFamily="18" charset="0"/>
                <a:ea typeface="宋体" panose="02010600030101010101" pitchFamily="2" charset="-122"/>
              </a:defRPr>
            </a:lvl5pPr>
            <a:lvl6pPr marL="2514600" indent="-228600" defTabSz="449580" eaLnBrk="0" fontAlgn="base" hangingPunct="0">
              <a:spcBef>
                <a:spcPts val="700"/>
              </a:spcBef>
              <a:spcAft>
                <a:spcPct val="0"/>
              </a:spcAft>
              <a:buClr>
                <a:srgbClr val="000000"/>
              </a:buClr>
              <a:buSzPct val="100000"/>
              <a:buFont typeface="Times New Roman" panose="02020603050405020304" pitchFamily="18" charset="0"/>
              <a:buChar char="»"/>
              <a:defRPr sz="2800" b="1">
                <a:solidFill>
                  <a:srgbClr val="000000"/>
                </a:solidFill>
                <a:latin typeface="Times New Roman" panose="02020603050405020304" pitchFamily="18" charset="0"/>
                <a:ea typeface="宋体" panose="02010600030101010101" pitchFamily="2" charset="-122"/>
              </a:defRPr>
            </a:lvl6pPr>
            <a:lvl7pPr marL="2971800" indent="-228600" defTabSz="449580" eaLnBrk="0" fontAlgn="base" hangingPunct="0">
              <a:spcBef>
                <a:spcPts val="700"/>
              </a:spcBef>
              <a:spcAft>
                <a:spcPct val="0"/>
              </a:spcAft>
              <a:buClr>
                <a:srgbClr val="000000"/>
              </a:buClr>
              <a:buSzPct val="100000"/>
              <a:buFont typeface="Times New Roman" panose="02020603050405020304" pitchFamily="18" charset="0"/>
              <a:buChar char="»"/>
              <a:defRPr sz="2800" b="1">
                <a:solidFill>
                  <a:srgbClr val="000000"/>
                </a:solidFill>
                <a:latin typeface="Times New Roman" panose="02020603050405020304" pitchFamily="18" charset="0"/>
                <a:ea typeface="宋体" panose="02010600030101010101" pitchFamily="2" charset="-122"/>
              </a:defRPr>
            </a:lvl7pPr>
            <a:lvl8pPr marL="3429000" indent="-228600" defTabSz="449580" eaLnBrk="0" fontAlgn="base" hangingPunct="0">
              <a:spcBef>
                <a:spcPts val="700"/>
              </a:spcBef>
              <a:spcAft>
                <a:spcPct val="0"/>
              </a:spcAft>
              <a:buClr>
                <a:srgbClr val="000000"/>
              </a:buClr>
              <a:buSzPct val="100000"/>
              <a:buFont typeface="Times New Roman" panose="02020603050405020304" pitchFamily="18" charset="0"/>
              <a:buChar char="»"/>
              <a:defRPr sz="2800" b="1">
                <a:solidFill>
                  <a:srgbClr val="000000"/>
                </a:solidFill>
                <a:latin typeface="Times New Roman" panose="02020603050405020304" pitchFamily="18" charset="0"/>
                <a:ea typeface="宋体" panose="02010600030101010101" pitchFamily="2" charset="-122"/>
              </a:defRPr>
            </a:lvl8pPr>
            <a:lvl9pPr marL="3886200" indent="-228600" defTabSz="449580" eaLnBrk="0" fontAlgn="base" hangingPunct="0">
              <a:spcBef>
                <a:spcPts val="700"/>
              </a:spcBef>
              <a:spcAft>
                <a:spcPct val="0"/>
              </a:spcAft>
              <a:buClr>
                <a:srgbClr val="000000"/>
              </a:buClr>
              <a:buSzPct val="100000"/>
              <a:buFont typeface="Times New Roman" panose="02020603050405020304" pitchFamily="18" charset="0"/>
              <a:buChar char="»"/>
              <a:defRPr sz="2800" b="1">
                <a:solidFill>
                  <a:srgbClr val="000000"/>
                </a:solidFill>
                <a:latin typeface="Times New Roman" panose="02020603050405020304" pitchFamily="18" charset="0"/>
                <a:ea typeface="宋体" panose="02010600030101010101" pitchFamily="2" charset="-122"/>
              </a:defRPr>
            </a:lvl9pPr>
          </a:lstStyle>
          <a:p>
            <a:pPr algn="just">
              <a:spcBef>
                <a:spcPct val="0"/>
              </a:spcBef>
              <a:buClrTx/>
              <a:buSzTx/>
              <a:buFont typeface="Arial" panose="020B0604020202020204" pitchFamily="34" charset="0"/>
              <a:buChar char="•"/>
            </a:pPr>
            <a:r>
              <a:rPr lang="zh-CN" altLang="zh-CN" sz="2400" b="0" dirty="0">
                <a:solidFill>
                  <a:schemeClr val="tx1"/>
                </a:solidFill>
                <a:latin typeface="宋体" panose="02010600030101010101" pitchFamily="2" charset="-122"/>
              </a:rPr>
              <a:t>图中代表不同阶段的圆圈相互重叠，这明确表示两个活动之间存在交迭；</a:t>
            </a:r>
            <a:endParaRPr lang="zh-CN" altLang="en-US" sz="2400" b="0" dirty="0">
              <a:solidFill>
                <a:schemeClr val="tx1"/>
              </a:solidFill>
              <a:latin typeface="宋体" panose="02010600030101010101" pitchFamily="2" charset="-122"/>
            </a:endParaRPr>
          </a:p>
          <a:p>
            <a:pPr algn="just">
              <a:spcBef>
                <a:spcPct val="0"/>
              </a:spcBef>
              <a:buClrTx/>
              <a:buSzTx/>
              <a:buFont typeface="Arial" panose="020B0604020202020204" pitchFamily="34" charset="0"/>
              <a:buChar char="•"/>
            </a:pPr>
            <a:endParaRPr lang="en-US" altLang="zh-CN" sz="2400" b="0" dirty="0">
              <a:solidFill>
                <a:schemeClr val="tx1"/>
              </a:solidFill>
              <a:latin typeface="宋体" panose="02010600030101010101" pitchFamily="2" charset="-122"/>
            </a:endParaRPr>
          </a:p>
          <a:p>
            <a:pPr algn="just">
              <a:spcBef>
                <a:spcPct val="0"/>
              </a:spcBef>
              <a:buClrTx/>
              <a:buSzTx/>
              <a:buFont typeface="Arial" panose="020B0604020202020204" pitchFamily="34" charset="0"/>
              <a:buChar char="•"/>
            </a:pPr>
            <a:r>
              <a:rPr lang="zh-CN" altLang="zh-CN" sz="2400" b="0" dirty="0">
                <a:solidFill>
                  <a:schemeClr val="tx1"/>
                </a:solidFill>
                <a:latin typeface="宋体" panose="02010600030101010101" pitchFamily="2" charset="-122"/>
              </a:rPr>
              <a:t>图中在一个阶段内的向下箭头代表该阶段内的迭代或求精</a:t>
            </a:r>
            <a:r>
              <a:rPr lang="zh-CN" altLang="en-US" sz="2400" b="0" dirty="0">
                <a:solidFill>
                  <a:schemeClr val="tx1"/>
                </a:solidFill>
                <a:latin typeface="宋体" panose="02010600030101010101" pitchFamily="2" charset="-122"/>
              </a:rPr>
              <a:t>；</a:t>
            </a:r>
            <a:endParaRPr lang="zh-CN" altLang="en-US" sz="2400" b="0" dirty="0">
              <a:solidFill>
                <a:schemeClr val="tx1"/>
              </a:solidFill>
              <a:latin typeface="宋体" panose="02010600030101010101" pitchFamily="2" charset="-122"/>
            </a:endParaRPr>
          </a:p>
          <a:p>
            <a:pPr algn="just">
              <a:spcBef>
                <a:spcPct val="0"/>
              </a:spcBef>
              <a:buClrTx/>
              <a:buSzTx/>
              <a:buFont typeface="Arial" panose="020B0604020202020204" pitchFamily="34" charset="0"/>
              <a:buChar char="•"/>
            </a:pPr>
            <a:endParaRPr lang="zh-CN" altLang="en-US" sz="2400" b="0" dirty="0">
              <a:solidFill>
                <a:schemeClr val="tx1"/>
              </a:solidFill>
              <a:latin typeface="宋体" panose="02010600030101010101" pitchFamily="2" charset="-122"/>
            </a:endParaRPr>
          </a:p>
          <a:p>
            <a:pPr algn="just">
              <a:spcBef>
                <a:spcPct val="0"/>
              </a:spcBef>
              <a:buClrTx/>
              <a:buSzTx/>
              <a:buFont typeface="Arial" panose="020B0604020202020204" pitchFamily="34" charset="0"/>
              <a:buChar char="•"/>
            </a:pPr>
            <a:r>
              <a:rPr lang="zh-CN" altLang="zh-CN" sz="2400" b="0" dirty="0">
                <a:solidFill>
                  <a:schemeClr val="tx1"/>
                </a:solidFill>
                <a:latin typeface="宋体" panose="02010600030101010101" pitchFamily="2" charset="-122"/>
              </a:rPr>
              <a:t>图中较小的圆圈代表维护，圆圈较小象征着采用了</a:t>
            </a:r>
            <a:r>
              <a:rPr lang="zh-CN" altLang="zh-CN" sz="2400" b="0" dirty="0">
                <a:solidFill>
                  <a:srgbClr val="C00000"/>
                </a:solidFill>
                <a:latin typeface="宋体" panose="02010600030101010101" pitchFamily="2" charset="-122"/>
              </a:rPr>
              <a:t>面向对象</a:t>
            </a:r>
            <a:r>
              <a:rPr lang="zh-CN" altLang="zh-CN" sz="2400" b="0" dirty="0">
                <a:solidFill>
                  <a:schemeClr val="tx1"/>
                </a:solidFill>
                <a:latin typeface="宋体" panose="02010600030101010101" pitchFamily="2" charset="-122"/>
              </a:rPr>
              <a:t>范型之后维护时间缩短了。</a:t>
            </a:r>
            <a:endParaRPr lang="en-US" altLang="zh-CN" sz="2400" b="0" dirty="0">
              <a:solidFill>
                <a:schemeClr val="tx1"/>
              </a:solidFill>
              <a:latin typeface="宋体" panose="02010600030101010101" pitchFamily="2" charset="-122"/>
            </a:endParaRPr>
          </a:p>
        </p:txBody>
      </p:sp>
      <p:sp>
        <p:nvSpPr>
          <p:cNvPr id="40965" name="矩形 1"/>
          <p:cNvSpPr>
            <a:spLocks noChangeArrowheads="1"/>
          </p:cNvSpPr>
          <p:nvPr/>
        </p:nvSpPr>
        <p:spPr bwMode="auto">
          <a:xfrm>
            <a:off x="859472" y="1196023"/>
            <a:ext cx="3891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000000"/>
                </a:solidFill>
              </a:rPr>
              <a:t>描述</a:t>
            </a:r>
            <a:r>
              <a:rPr lang="zh-CN" altLang="en-US" sz="2800" b="1">
                <a:solidFill>
                  <a:srgbClr val="C00000"/>
                </a:solidFill>
              </a:rPr>
              <a:t>面向对象</a:t>
            </a:r>
            <a:r>
              <a:rPr lang="zh-CN" altLang="en-US" sz="2000">
                <a:solidFill>
                  <a:srgbClr val="000000"/>
                </a:solidFill>
              </a:rPr>
              <a:t>的软件开发过程</a:t>
            </a:r>
            <a:endParaRPr lang="zh-CN" altLang="en-US" sz="2000">
              <a:solidFill>
                <a:srgbClr val="000000"/>
              </a:solidFill>
            </a:endParaRPr>
          </a:p>
        </p:txBody>
      </p:sp>
      <p:sp>
        <p:nvSpPr>
          <p:cNvPr id="6" name="圆角矩形 5"/>
          <p:cNvSpPr>
            <a:spLocks noChangeArrowheads="1"/>
          </p:cNvSpPr>
          <p:nvPr/>
        </p:nvSpPr>
        <p:spPr bwMode="auto">
          <a:xfrm>
            <a:off x="6535738" y="4581525"/>
            <a:ext cx="1223963" cy="503238"/>
          </a:xfrm>
          <a:prstGeom prst="roundRect">
            <a:avLst>
              <a:gd name="adj" fmla="val 16667"/>
            </a:avLst>
          </a:prstGeom>
          <a:noFill/>
          <a:ln w="19050">
            <a:solidFill>
              <a:srgbClr val="C00000"/>
            </a:solidFill>
            <a:prstDash val="lgDash"/>
            <a:rou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zh-CN" altLang="en-US"/>
          </a:p>
        </p:txBody>
      </p:sp>
      <p:sp>
        <p:nvSpPr>
          <p:cNvPr id="9" name="圆角矩形 8"/>
          <p:cNvSpPr>
            <a:spLocks noChangeArrowheads="1"/>
          </p:cNvSpPr>
          <p:nvPr/>
        </p:nvSpPr>
        <p:spPr bwMode="auto">
          <a:xfrm>
            <a:off x="6005513" y="949325"/>
            <a:ext cx="1223963" cy="895350"/>
          </a:xfrm>
          <a:prstGeom prst="roundRect">
            <a:avLst>
              <a:gd name="adj" fmla="val 16667"/>
            </a:avLst>
          </a:prstGeom>
          <a:noFill/>
          <a:ln w="19050">
            <a:solidFill>
              <a:srgbClr val="C00000"/>
            </a:solidFill>
            <a:prstDash val="lgDash"/>
            <a:rou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zh-CN" altLang="en-US"/>
          </a:p>
        </p:txBody>
      </p:sp>
      <p:sp>
        <p:nvSpPr>
          <p:cNvPr id="11" name="圆角矩形 10"/>
          <p:cNvSpPr>
            <a:spLocks noChangeArrowheads="1"/>
          </p:cNvSpPr>
          <p:nvPr/>
        </p:nvSpPr>
        <p:spPr bwMode="auto">
          <a:xfrm>
            <a:off x="6561138" y="3117850"/>
            <a:ext cx="1223963" cy="655638"/>
          </a:xfrm>
          <a:prstGeom prst="roundRect">
            <a:avLst>
              <a:gd name="adj" fmla="val 16667"/>
            </a:avLst>
          </a:prstGeom>
          <a:noFill/>
          <a:ln w="19050">
            <a:solidFill>
              <a:srgbClr val="C00000"/>
            </a:solidFill>
            <a:prstDash val="lgDash"/>
            <a:rou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zh-CN" altLang="en-US"/>
          </a:p>
        </p:txBody>
      </p:sp>
      <p:sp>
        <p:nvSpPr>
          <p:cNvPr id="8" name="椭圆 7"/>
          <p:cNvSpPr/>
          <p:nvPr/>
        </p:nvSpPr>
        <p:spPr bwMode="auto">
          <a:xfrm>
            <a:off x="6727826" y="5745164"/>
            <a:ext cx="865187" cy="319087"/>
          </a:xfrm>
          <a:prstGeom prst="ellipse">
            <a:avLst/>
          </a:prstGeom>
          <a:noFill/>
          <a:ln w="19050" cap="flat" cmpd="sng" algn="ctr">
            <a:solidFill>
              <a:schemeClr val="accent5">
                <a:lumMod val="75000"/>
              </a:schemeClr>
            </a:solidFill>
            <a:prstDash val="lgDash"/>
            <a:round/>
            <a:headEnd type="none" w="med" len="med"/>
            <a:tailEnd type="none" w="med" len="med"/>
          </a:ln>
          <a:effectLst/>
        </p:spPr>
        <p:txBody>
          <a:bodyPr/>
          <a:lstStyle/>
          <a:p>
            <a:pPr eaLnBrk="1" hangingPunct="1">
              <a:buClr>
                <a:srgbClr val="000000"/>
              </a:buClr>
              <a:buSzPct val="100000"/>
              <a:buFont typeface="Times New Roman" panose="02020603050405020304" pitchFamily="18" charset="0"/>
              <a:buNone/>
              <a:defRPr/>
            </a:pPr>
            <a:endParaRPr lang="zh-CN" altLang="en-US">
              <a:latin typeface="Times New Roman" panose="02020603050405020304" pitchFamily="18" charset="0"/>
              <a:ea typeface="宋体" panose="02010600030101010101" pitchFamily="2" charset="-122"/>
            </a:endParaRPr>
          </a:p>
        </p:txBody>
      </p:sp>
      <p:sp>
        <p:nvSpPr>
          <p:cNvPr id="10" name="TextBox 7"/>
          <p:cNvSpPr txBox="1">
            <a:spLocks noChangeArrowheads="1"/>
          </p:cNvSpPr>
          <p:nvPr/>
        </p:nvSpPr>
        <p:spPr bwMode="auto">
          <a:xfrm>
            <a:off x="7255572" y="6434274"/>
            <a:ext cx="2952328" cy="460375"/>
          </a:xfrm>
          <a:prstGeom prst="rect">
            <a:avLst/>
          </a:prstGeom>
          <a:noFill/>
          <a:ln>
            <a:noFill/>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宋体" panose="02010600030101010101" pitchFamily="2" charset="-122"/>
              </a:rPr>
              <a:t>图7  喷泉模型 </a:t>
            </a:r>
            <a:endParaRPr lang="zh-CN" altLang="en-US" sz="2400" b="1" dirty="0">
              <a:latin typeface="宋体" panose="02010600030101010101" pitchFamily="2"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5" name="矩形 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ustDataLst>
      <p:tags r:id="rId3"/>
    </p:custDataLst>
  </p:cSld>
  <p:clrMapOvr>
    <a:masterClrMapping/>
  </p:clrMapOvr>
  <p:transition spd="med" advTm="1322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6" grpId="0" animBg="1"/>
      <p:bldP spid="9" grpId="0" animBg="1"/>
      <p:bldP spid="11"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subTitle"/>
          </p:nvPr>
        </p:nvSpPr>
        <p:spPr>
          <a:xfrm>
            <a:off x="662622" y="1052513"/>
            <a:ext cx="8534400" cy="5232400"/>
          </a:xfrm>
        </p:spPr>
        <p:txBody>
          <a:bodyPr anchor="t">
            <a:noAutofit/>
          </a:bodyPr>
          <a:lstStyle/>
          <a:p>
            <a:pPr indent="0" algn="l">
              <a:lnSpc>
                <a:spcPct val="150000"/>
              </a:lnSpc>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a:t>
            </a:r>
            <a:r>
              <a:rPr lang="zh-CN" altLang="zh-CN" sz="2400" dirty="0" smtClean="0">
                <a:solidFill>
                  <a:srgbClr val="C00000"/>
                </a:solidFill>
                <a:latin typeface="华文中宋" panose="02010600040101010101" charset="-122"/>
                <a:ea typeface="华文中宋" panose="02010600040101010101" charset="-122"/>
              </a:rPr>
              <a:t>的</a:t>
            </a:r>
            <a:r>
              <a:rPr lang="zh-CN" altLang="en-US" sz="2400" dirty="0" smtClean="0">
                <a:solidFill>
                  <a:srgbClr val="C00000"/>
                </a:solidFill>
                <a:latin typeface="华文中宋" panose="02010600040101010101" charset="-122"/>
                <a:ea typeface="华文中宋" panose="02010600040101010101" charset="-122"/>
              </a:rPr>
              <a:t>基本思想</a:t>
            </a:r>
            <a:r>
              <a:rPr lang="zh-CN" altLang="zh-CN" sz="2400" dirty="0" smtClean="0">
                <a:solidFill>
                  <a:srgbClr val="C00000"/>
                </a:solidFill>
                <a:latin typeface="华文中宋" panose="02010600040101010101" charset="-122"/>
                <a:ea typeface="华文中宋" panose="02010600040101010101" charset="-122"/>
              </a:rPr>
              <a:t>：</a:t>
            </a:r>
            <a:endParaRPr lang="zh-CN" altLang="en-US" sz="2400" dirty="0">
              <a:solidFill>
                <a:srgbClr val="C00000"/>
              </a:solidFill>
              <a:latin typeface="华文中宋" panose="02010600040101010101" charset="-122"/>
              <a:ea typeface="华文中宋" panose="02010600040101010101" charset="-122"/>
            </a:endParaRPr>
          </a:p>
          <a:p>
            <a:pPr indent="0" algn="l">
              <a:lnSpc>
                <a:spcPct val="150000"/>
              </a:lnSpc>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000" dirty="0">
                <a:solidFill>
                  <a:srgbClr val="000000"/>
                </a:solidFill>
                <a:latin typeface="华文中宋" panose="02010600040101010101" charset="-122"/>
                <a:ea typeface="华文中宋" panose="02010600040101010101" charset="-122"/>
              </a:rPr>
              <a:t>    </a:t>
            </a:r>
            <a:r>
              <a:rPr lang="zh-CN" altLang="en-US" sz="2400" dirty="0">
                <a:solidFill>
                  <a:srgbClr val="000000"/>
                </a:solidFill>
                <a:latin typeface="华文中宋" panose="02010600040101010101" charset="-122"/>
                <a:ea typeface="华文中宋" panose="02010600040101010101" charset="-122"/>
              </a:rPr>
              <a:t>以用户需求为动力、以对象为驱动，采用面向对象的软件开发过程。</a:t>
            </a:r>
            <a:endParaRPr lang="zh-CN" altLang="zh-CN" sz="2400" dirty="0">
              <a:solidFill>
                <a:srgbClr val="000000"/>
              </a:solidFill>
              <a:latin typeface="华文中宋" panose="02010600040101010101" charset="-122"/>
              <a:ea typeface="华文中宋" panose="02010600040101010101" charset="-122"/>
            </a:endParaRPr>
          </a:p>
          <a:p>
            <a:pPr indent="0" algn="l">
              <a:lnSpc>
                <a:spcPct val="150000"/>
              </a:lnSpc>
              <a:spcBef>
                <a:spcPts val="600"/>
              </a:spcBef>
              <a:spcAft>
                <a:spcPts val="6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模型的优点：</a:t>
            </a:r>
            <a:r>
              <a:rPr lang="zh-CN" altLang="en-US" sz="2400" dirty="0">
                <a:solidFill>
                  <a:srgbClr val="000000"/>
                </a:solidFill>
                <a:latin typeface="华文中宋" panose="02010600040101010101" charset="-122"/>
                <a:ea typeface="华文中宋" panose="02010600040101010101" charset="-122"/>
              </a:rPr>
              <a:t>可以同步开发，节省开发时间。</a:t>
            </a:r>
            <a:endParaRPr lang="zh-CN" altLang="zh-CN" sz="2400" dirty="0">
              <a:solidFill>
                <a:srgbClr val="000000"/>
              </a:solidFill>
              <a:latin typeface="华文中宋" panose="02010600040101010101" charset="-122"/>
              <a:ea typeface="华文中宋" panose="02010600040101010101" charset="-122"/>
            </a:endParaRPr>
          </a:p>
          <a:p>
            <a:pPr indent="0" algn="l">
              <a:lnSpc>
                <a:spcPct val="150000"/>
              </a:lnSpc>
              <a:spcBef>
                <a:spcPts val="600"/>
              </a:spcBef>
              <a:spcAft>
                <a:spcPts val="6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模型的</a:t>
            </a:r>
            <a:r>
              <a:rPr lang="zh-CN" altLang="en-US" sz="2400" dirty="0">
                <a:solidFill>
                  <a:srgbClr val="C00000"/>
                </a:solidFill>
                <a:latin typeface="华文中宋" panose="02010600040101010101" charset="-122"/>
                <a:ea typeface="华文中宋" panose="02010600040101010101" charset="-122"/>
              </a:rPr>
              <a:t>缺点</a:t>
            </a:r>
            <a:r>
              <a:rPr lang="zh-CN" altLang="zh-CN" sz="2400" dirty="0">
                <a:solidFill>
                  <a:srgbClr val="C00000"/>
                </a:solidFill>
                <a:latin typeface="华文中宋" panose="02010600040101010101" charset="-122"/>
                <a:ea typeface="华文中宋" panose="02010600040101010101" charset="-122"/>
              </a:rPr>
              <a:t>：</a:t>
            </a:r>
            <a:endParaRPr lang="zh-CN" altLang="zh-CN" sz="2400" dirty="0">
              <a:solidFill>
                <a:srgbClr val="C00000"/>
              </a:solidFill>
              <a:latin typeface="华文中宋" panose="02010600040101010101" charset="-122"/>
              <a:ea typeface="华文中宋" panose="02010600040101010101" charset="-122"/>
            </a:endParaRPr>
          </a:p>
          <a:p>
            <a:pPr indent="0" algn="l">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a:solidFill>
                  <a:srgbClr val="000000"/>
                </a:solidFill>
                <a:latin typeface="华文中宋" panose="02010600040101010101" charset="-122"/>
                <a:ea typeface="华文中宋" panose="02010600040101010101" charset="-122"/>
              </a:rPr>
              <a:t>   (1)</a:t>
            </a:r>
            <a:r>
              <a:rPr lang="zh-CN" altLang="en-US" sz="2400" dirty="0">
                <a:solidFill>
                  <a:srgbClr val="000000"/>
                </a:solidFill>
                <a:latin typeface="华文中宋" panose="02010600040101010101" charset="-122"/>
                <a:ea typeface="华文中宋" panose="02010600040101010101" charset="-122"/>
              </a:rPr>
              <a:t> 需要大量的开发人员，不利于项目的管理；</a:t>
            </a:r>
            <a:endParaRPr lang="zh-CN" altLang="en-US" sz="2400" dirty="0">
              <a:solidFill>
                <a:srgbClr val="000000"/>
              </a:solidFill>
              <a:latin typeface="华文中宋" panose="02010600040101010101" charset="-122"/>
              <a:ea typeface="华文中宋" panose="02010600040101010101" charset="-122"/>
            </a:endParaRPr>
          </a:p>
          <a:p>
            <a:pPr indent="0" algn="l">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   </a:t>
            </a:r>
            <a:r>
              <a:rPr lang="en-US" altLang="zh-CN" sz="2400" dirty="0">
                <a:solidFill>
                  <a:srgbClr val="000000"/>
                </a:solidFill>
                <a:latin typeface="华文中宋" panose="02010600040101010101" charset="-122"/>
                <a:ea typeface="华文中宋" panose="02010600040101010101" charset="-122"/>
              </a:rPr>
              <a:t>(2)</a:t>
            </a:r>
            <a:r>
              <a:rPr lang="zh-CN" altLang="en-US" sz="2400" dirty="0">
                <a:solidFill>
                  <a:srgbClr val="000000"/>
                </a:solidFill>
                <a:latin typeface="华文中宋" panose="02010600040101010101" charset="-122"/>
                <a:ea typeface="华文中宋" panose="02010600040101010101" charset="-122"/>
              </a:rPr>
              <a:t> 要求严格管理文档，增大审核难度。</a:t>
            </a:r>
            <a:endParaRPr lang="zh-CN" altLang="zh-CN" sz="2400" dirty="0">
              <a:solidFill>
                <a:srgbClr val="000000"/>
              </a:solidFill>
              <a:latin typeface="华文中宋" panose="02010600040101010101" charset="-122"/>
              <a:ea typeface="华文中宋" panose="02010600040101010101" charset="-122"/>
            </a:endParaRPr>
          </a:p>
          <a:p>
            <a:pPr indent="0" algn="l">
              <a:lnSpc>
                <a:spcPct val="150000"/>
              </a:lnSpc>
              <a:spcBef>
                <a:spcPts val="1200"/>
              </a:spcBef>
              <a:spcAft>
                <a:spcPts val="600"/>
              </a:spcAft>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C00000"/>
                </a:solidFill>
                <a:latin typeface="华文中宋" panose="02010600040101010101" charset="-122"/>
                <a:ea typeface="华文中宋" panose="02010600040101010101" charset="-122"/>
              </a:rPr>
              <a:t>模型的适用范围：</a:t>
            </a:r>
            <a:r>
              <a:rPr lang="zh-CN" altLang="en-US" sz="2400" dirty="0">
                <a:solidFill>
                  <a:srgbClr val="000000"/>
                </a:solidFill>
                <a:latin typeface="华文中宋" panose="02010600040101010101" charset="-122"/>
                <a:ea typeface="华文中宋" panose="02010600040101010101" charset="-122"/>
              </a:rPr>
              <a:t>面向对象的软件开发。</a:t>
            </a:r>
            <a:endParaRPr lang="zh-CN" altLang="en-US" sz="2400" dirty="0">
              <a:solidFill>
                <a:srgbClr val="000000"/>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9" name="Text Box 2"/>
          <p:cNvSpPr txBox="1">
            <a:spLocks noChangeArrowheads="1"/>
          </p:cNvSpPr>
          <p:nvPr/>
        </p:nvSpPr>
        <p:spPr bwMode="auto">
          <a:xfrm>
            <a:off x="1885316" y="250509"/>
            <a:ext cx="7385817"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eaLnBrk="1" hangingPunct="1">
              <a:buSzPct val="100000"/>
              <a:defRPr/>
            </a:pPr>
            <a:r>
              <a:rPr lang="en-US" altLang="zh-CN" sz="3200" b="1" dirty="0" smtClean="0">
                <a:solidFill>
                  <a:schemeClr val="tx1"/>
                </a:solidFill>
                <a:latin typeface="黑体" panose="02010600030101010101" pitchFamily="49" charset="-122"/>
                <a:ea typeface="黑体" panose="02010600030101010101" pitchFamily="49" charset="-122"/>
              </a:rPr>
              <a:t>5.喷泉模型（Fountain Model）</a:t>
            </a:r>
            <a:endParaRPr lang="zh-CN" altLang="zh-CN" sz="3200" dirty="0">
              <a:solidFill>
                <a:schemeClr val="accent1">
                  <a:lumMod val="50000"/>
                </a:schemeClr>
              </a:solidFill>
              <a:latin typeface="华文中宋" panose="02010600040101010101" charset="-122"/>
              <a:ea typeface="华文中宋" panose="02010600040101010101" charset="-122"/>
            </a:endParaRPr>
          </a:p>
        </p:txBody>
      </p:sp>
    </p:spTree>
  </p:cSld>
  <p:clrMapOvr>
    <a:masterClrMapping/>
  </p:clrMapOvr>
  <p:transition spd="med" advTm="91685"/>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subTitle"/>
          </p:nvPr>
        </p:nvSpPr>
        <p:spPr>
          <a:xfrm>
            <a:off x="558800" y="1268413"/>
            <a:ext cx="8839200" cy="5232400"/>
          </a:xfrm>
        </p:spPr>
        <p:txBody>
          <a:bodyPr anchor="t">
            <a:normAutofit/>
          </a:bodyPr>
          <a:lstStyle/>
          <a:p>
            <a:pPr indent="0" algn="just">
              <a:lnSpc>
                <a:spcPct val="150000"/>
              </a:lnSpc>
              <a:buClr>
                <a:srgbClr val="FF66CC"/>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600" dirty="0">
                <a:solidFill>
                  <a:srgbClr val="C00000"/>
                </a:solidFill>
                <a:latin typeface="华文中宋" panose="02010600040101010101" charset="-122"/>
                <a:ea typeface="华文中宋" panose="02010600040101010101" charset="-122"/>
              </a:rPr>
              <a:t>五个模型间存在递进关系：</a:t>
            </a:r>
            <a:endParaRPr lang="zh-CN" altLang="en-US" sz="2600" dirty="0">
              <a:solidFill>
                <a:srgbClr val="C00000"/>
              </a:solidFill>
              <a:latin typeface="华文中宋" panose="02010600040101010101" charset="-122"/>
              <a:ea typeface="华文中宋" panose="02010600040101010101" charset="-122"/>
            </a:endParaRPr>
          </a:p>
          <a:p>
            <a:pPr algn="just">
              <a:lnSpc>
                <a:spcPct val="150000"/>
              </a:lnSpc>
              <a:buClr>
                <a:schemeClr val="tx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200" dirty="0" smtClean="0">
                <a:solidFill>
                  <a:srgbClr val="FF0000"/>
                </a:solidFill>
                <a:latin typeface="华文中宋" panose="02010600040101010101" charset="-122"/>
                <a:ea typeface="华文中宋" panose="02010600040101010101" charset="-122"/>
              </a:rPr>
              <a:t>瀑布模型  </a:t>
            </a:r>
            <a:r>
              <a:rPr lang="zh-CN" altLang="en-US" sz="2200" dirty="0" smtClean="0">
                <a:solidFill>
                  <a:schemeClr val="tx1"/>
                </a:solidFill>
                <a:latin typeface="华文中宋" panose="02010600040101010101" charset="-122"/>
                <a:ea typeface="华文中宋" panose="02010600040101010101" charset="-122"/>
              </a:rPr>
              <a:t>规范</a:t>
            </a:r>
            <a:r>
              <a:rPr lang="zh-CN" altLang="en-US" sz="2200" dirty="0">
                <a:solidFill>
                  <a:schemeClr val="tx1"/>
                </a:solidFill>
                <a:latin typeface="华文中宋" panose="02010600040101010101" charset="-122"/>
                <a:ea typeface="华文中宋" panose="02010600040101010101" charset="-122"/>
              </a:rPr>
              <a:t>但不可逆；</a:t>
            </a:r>
            <a:endParaRPr lang="zh-CN" altLang="en-US" sz="2200" dirty="0">
              <a:solidFill>
                <a:schemeClr val="tx1"/>
              </a:solidFill>
              <a:latin typeface="华文中宋" panose="02010600040101010101" charset="-122"/>
              <a:ea typeface="华文中宋" panose="02010600040101010101" charset="-122"/>
            </a:endParaRPr>
          </a:p>
          <a:p>
            <a:pPr algn="just">
              <a:lnSpc>
                <a:spcPct val="150000"/>
              </a:lnSpc>
              <a:buClr>
                <a:schemeClr val="tx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200" dirty="0">
                <a:solidFill>
                  <a:srgbClr val="FF0000"/>
                </a:solidFill>
                <a:latin typeface="华文中宋" panose="02010600040101010101" charset="-122"/>
                <a:ea typeface="华文中宋" panose="02010600040101010101" charset="-122"/>
              </a:rPr>
              <a:t>快速原型</a:t>
            </a:r>
            <a:r>
              <a:rPr lang="zh-CN" altLang="en-US" sz="2200" dirty="0" smtClean="0">
                <a:solidFill>
                  <a:srgbClr val="FF0000"/>
                </a:solidFill>
                <a:latin typeface="华文中宋" panose="02010600040101010101" charset="-122"/>
                <a:ea typeface="华文中宋" panose="02010600040101010101" charset="-122"/>
              </a:rPr>
              <a:t>模型  </a:t>
            </a:r>
            <a:r>
              <a:rPr lang="zh-CN" altLang="en-US" sz="2200" dirty="0" smtClean="0">
                <a:solidFill>
                  <a:schemeClr val="tx1"/>
                </a:solidFill>
                <a:latin typeface="华文中宋" panose="02010600040101010101" charset="-122"/>
                <a:ea typeface="华文中宋" panose="02010600040101010101" charset="-122"/>
              </a:rPr>
              <a:t>从</a:t>
            </a:r>
            <a:r>
              <a:rPr lang="zh-CN" altLang="en-US" sz="2200" dirty="0">
                <a:solidFill>
                  <a:schemeClr val="tx1"/>
                </a:solidFill>
                <a:latin typeface="华文中宋" panose="02010600040101010101" charset="-122"/>
                <a:ea typeface="华文中宋" panose="02010600040101010101" charset="-122"/>
              </a:rPr>
              <a:t>源头降低需求错误，但仅适于熟悉领域的简小项目；</a:t>
            </a:r>
            <a:endParaRPr lang="zh-CN" altLang="en-US" sz="2200" dirty="0">
              <a:solidFill>
                <a:schemeClr val="tx1"/>
              </a:solidFill>
              <a:latin typeface="华文中宋" panose="02010600040101010101" charset="-122"/>
              <a:ea typeface="华文中宋" panose="02010600040101010101" charset="-122"/>
            </a:endParaRPr>
          </a:p>
          <a:p>
            <a:pPr algn="just">
              <a:lnSpc>
                <a:spcPct val="150000"/>
              </a:lnSpc>
              <a:buClr>
                <a:schemeClr val="tx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200" dirty="0">
                <a:solidFill>
                  <a:srgbClr val="FF0000"/>
                </a:solidFill>
                <a:latin typeface="华文中宋" panose="02010600040101010101" charset="-122"/>
                <a:ea typeface="华文中宋" panose="02010600040101010101" charset="-122"/>
              </a:rPr>
              <a:t>增量</a:t>
            </a:r>
            <a:r>
              <a:rPr lang="zh-CN" altLang="en-US" sz="2200" dirty="0" smtClean="0">
                <a:solidFill>
                  <a:srgbClr val="FF0000"/>
                </a:solidFill>
                <a:latin typeface="华文中宋" panose="02010600040101010101" charset="-122"/>
                <a:ea typeface="华文中宋" panose="02010600040101010101" charset="-122"/>
              </a:rPr>
              <a:t>模型  </a:t>
            </a:r>
            <a:r>
              <a:rPr lang="zh-CN" altLang="en-US" sz="2200" dirty="0" smtClean="0">
                <a:solidFill>
                  <a:schemeClr val="tx1"/>
                </a:solidFill>
                <a:latin typeface="华文中宋" panose="02010600040101010101" charset="-122"/>
                <a:ea typeface="华文中宋" panose="02010600040101010101" charset="-122"/>
              </a:rPr>
              <a:t>分</a:t>
            </a:r>
            <a:r>
              <a:rPr lang="zh-CN" altLang="en-US" sz="2200" dirty="0">
                <a:solidFill>
                  <a:schemeClr val="tx1"/>
                </a:solidFill>
                <a:latin typeface="华文中宋" panose="02010600040101010101" charset="-122"/>
                <a:ea typeface="华文中宋" panose="02010600040101010101" charset="-122"/>
              </a:rPr>
              <a:t>阶段提交，但要求软件系统可拆卸；</a:t>
            </a:r>
            <a:endParaRPr lang="zh-CN" altLang="en-US" sz="2200" dirty="0">
              <a:solidFill>
                <a:schemeClr val="tx1"/>
              </a:solidFill>
              <a:latin typeface="华文中宋" panose="02010600040101010101" charset="-122"/>
              <a:ea typeface="华文中宋" panose="02010600040101010101" charset="-122"/>
            </a:endParaRPr>
          </a:p>
          <a:p>
            <a:pPr algn="just">
              <a:lnSpc>
                <a:spcPct val="150000"/>
              </a:lnSpc>
              <a:buClr>
                <a:schemeClr val="tx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200" dirty="0">
                <a:solidFill>
                  <a:srgbClr val="FF0000"/>
                </a:solidFill>
                <a:latin typeface="华文中宋" panose="02010600040101010101" charset="-122"/>
                <a:ea typeface="华文中宋" panose="02010600040101010101" charset="-122"/>
              </a:rPr>
              <a:t>螺旋</a:t>
            </a:r>
            <a:r>
              <a:rPr lang="zh-CN" altLang="en-US" sz="2200" dirty="0" smtClean="0">
                <a:solidFill>
                  <a:srgbClr val="FF0000"/>
                </a:solidFill>
                <a:latin typeface="华文中宋" panose="02010600040101010101" charset="-122"/>
                <a:ea typeface="华文中宋" panose="02010600040101010101" charset="-122"/>
              </a:rPr>
              <a:t>模型  </a:t>
            </a:r>
            <a:r>
              <a:rPr lang="zh-CN" altLang="en-US" sz="2200" dirty="0" smtClean="0">
                <a:solidFill>
                  <a:schemeClr val="tx1"/>
                </a:solidFill>
                <a:latin typeface="华文中宋" panose="02010600040101010101" charset="-122"/>
                <a:ea typeface="华文中宋" panose="02010600040101010101" charset="-122"/>
              </a:rPr>
              <a:t>降低</a:t>
            </a:r>
            <a:r>
              <a:rPr lang="zh-CN" altLang="en-US" sz="2200" dirty="0">
                <a:solidFill>
                  <a:schemeClr val="tx1"/>
                </a:solidFill>
                <a:latin typeface="华文中宋" panose="02010600040101010101" charset="-122"/>
                <a:ea typeface="华文中宋" panose="02010600040101010101" charset="-122"/>
              </a:rPr>
              <a:t>每个阶段的风险确保软件质量，但主要适于内部开发；</a:t>
            </a:r>
            <a:endParaRPr lang="zh-CN" altLang="en-US" sz="2200" dirty="0">
              <a:solidFill>
                <a:schemeClr val="tx1"/>
              </a:solidFill>
              <a:latin typeface="华文中宋" panose="02010600040101010101" charset="-122"/>
              <a:ea typeface="华文中宋" panose="02010600040101010101" charset="-122"/>
            </a:endParaRPr>
          </a:p>
          <a:p>
            <a:pPr algn="just">
              <a:lnSpc>
                <a:spcPct val="150000"/>
              </a:lnSpc>
              <a:buClr>
                <a:schemeClr val="tx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200" dirty="0">
                <a:solidFill>
                  <a:srgbClr val="FF0000"/>
                </a:solidFill>
                <a:latin typeface="华文中宋" panose="02010600040101010101" charset="-122"/>
                <a:ea typeface="华文中宋" panose="02010600040101010101" charset="-122"/>
              </a:rPr>
              <a:t>喷泉</a:t>
            </a:r>
            <a:r>
              <a:rPr lang="zh-CN" altLang="en-US" sz="2200" dirty="0" smtClean="0">
                <a:solidFill>
                  <a:srgbClr val="FF0000"/>
                </a:solidFill>
                <a:latin typeface="华文中宋" panose="02010600040101010101" charset="-122"/>
                <a:ea typeface="华文中宋" panose="02010600040101010101" charset="-122"/>
              </a:rPr>
              <a:t>模型  </a:t>
            </a:r>
            <a:r>
              <a:rPr lang="zh-CN" altLang="en-US" sz="2200" dirty="0" smtClean="0">
                <a:solidFill>
                  <a:schemeClr val="tx1"/>
                </a:solidFill>
                <a:latin typeface="华文中宋" panose="02010600040101010101" charset="-122"/>
                <a:ea typeface="华文中宋" panose="02010600040101010101" charset="-122"/>
              </a:rPr>
              <a:t>提高</a:t>
            </a:r>
            <a:r>
              <a:rPr lang="zh-CN" altLang="en-US" sz="2200" dirty="0">
                <a:solidFill>
                  <a:schemeClr val="tx1"/>
                </a:solidFill>
                <a:latin typeface="华文中宋" panose="02010600040101010101" charset="-122"/>
                <a:ea typeface="华文中宋" panose="02010600040101010101" charset="-122"/>
              </a:rPr>
              <a:t>开发效率，但增加了项目管理和文档审核的</a:t>
            </a:r>
            <a:r>
              <a:rPr lang="zh-CN" altLang="en-US" sz="2200" dirty="0" smtClean="0">
                <a:solidFill>
                  <a:schemeClr val="tx1"/>
                </a:solidFill>
                <a:latin typeface="华文中宋" panose="02010600040101010101" charset="-122"/>
                <a:ea typeface="华文中宋" panose="02010600040101010101" charset="-122"/>
              </a:rPr>
              <a:t>难度。</a:t>
            </a:r>
            <a:endParaRPr lang="zh-CN" altLang="en-US" sz="2200" dirty="0">
              <a:solidFill>
                <a:schemeClr val="tx1"/>
              </a:solidFill>
              <a:latin typeface="华文中宋" panose="02010600040101010101" charset="-122"/>
              <a:ea typeface="华文中宋" panose="02010600040101010101" charset="-122"/>
            </a:endParaRPr>
          </a:p>
          <a:p>
            <a:pPr marL="0" indent="0" algn="just">
              <a:lnSpc>
                <a:spcPct val="150000"/>
              </a:lnSpc>
              <a:buClr>
                <a:schemeClr val="tx1"/>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zh-CN" altLang="en-US" sz="2600" dirty="0">
              <a:solidFill>
                <a:srgbClr val="C00000"/>
              </a:solidFill>
              <a:latin typeface="华文中宋" panose="02010600040101010101" charset="-122"/>
              <a:ea typeface="华文中宋" panose="02010600040101010101" charset="-122"/>
            </a:endParaRPr>
          </a:p>
          <a:p>
            <a:pPr marL="0" indent="0" algn="just">
              <a:lnSpc>
                <a:spcPct val="150000"/>
              </a:lnSpc>
              <a:buClr>
                <a:schemeClr val="tx1"/>
              </a:buCl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600" dirty="0">
                <a:solidFill>
                  <a:srgbClr val="C00000"/>
                </a:solidFill>
                <a:latin typeface="华文中宋" panose="02010600040101010101" charset="-122"/>
                <a:ea typeface="华文中宋" panose="02010600040101010101" charset="-122"/>
              </a:rPr>
              <a:t>选择模型的原则：</a:t>
            </a:r>
            <a:r>
              <a:rPr lang="zh-CN" altLang="en-US" sz="2200" dirty="0">
                <a:solidFill>
                  <a:schemeClr val="tx1"/>
                </a:solidFill>
                <a:latin typeface="华文中宋" panose="02010600040101010101" charset="-122"/>
                <a:ea typeface="华文中宋" panose="02010600040101010101" charset="-122"/>
              </a:rPr>
              <a:t>根据软件系统的特点，结合各个模型的适用条件权衡后选择。</a:t>
            </a:r>
            <a:endParaRPr lang="zh-CN" altLang="zh-CN" sz="2200" dirty="0">
              <a:solidFill>
                <a:schemeClr val="tx1"/>
              </a:solidFill>
              <a:latin typeface="华文中宋" panose="02010600040101010101" charset="-122"/>
              <a:ea typeface="华文中宋" panose="02010600040101010101" charset="-122"/>
            </a:endParaRPr>
          </a:p>
        </p:txBody>
      </p:sp>
      <p:sp>
        <p:nvSpPr>
          <p:cNvPr id="4" name="Text Box 2"/>
          <p:cNvSpPr txBox="1">
            <a:spLocks noChangeArrowheads="1"/>
          </p:cNvSpPr>
          <p:nvPr/>
        </p:nvSpPr>
        <p:spPr bwMode="auto">
          <a:xfrm>
            <a:off x="3105151" y="250509"/>
            <a:ext cx="558482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eaLnBrk="1" hangingPunct="1">
              <a:buSzPct val="100000"/>
              <a:defRPr/>
            </a:pPr>
            <a:r>
              <a:rPr lang="en-US" altLang="zh-CN" sz="3200" b="1" dirty="0" smtClean="0">
                <a:solidFill>
                  <a:schemeClr val="tx1"/>
                </a:solidFill>
                <a:latin typeface="黑体" panose="02010600030101010101" pitchFamily="49" charset="-122"/>
                <a:ea typeface="黑体" panose="02010600030101010101" pitchFamily="49" charset="-122"/>
              </a:rPr>
              <a:t>传统过程模型小结</a:t>
            </a:r>
            <a:endParaRPr lang="en-US" altLang="zh-CN" sz="3200" b="1" dirty="0" smtClean="0">
              <a:solidFill>
                <a:schemeClr val="tx1"/>
              </a:solidFill>
              <a:latin typeface="黑体" panose="02010600030101010101" pitchFamily="49" charset="-122"/>
              <a:ea typeface="黑体" panose="02010600030101010101" pitchFamily="49" charset="-122"/>
            </a:endParaRPr>
          </a:p>
        </p:txBody>
      </p:sp>
      <p:sp>
        <p:nvSpPr>
          <p:cNvPr id="2" name="下箭头 1"/>
          <p:cNvSpPr/>
          <p:nvPr/>
        </p:nvSpPr>
        <p:spPr bwMode="auto">
          <a:xfrm>
            <a:off x="146050" y="1844675"/>
            <a:ext cx="360045" cy="2221865"/>
          </a:xfrm>
          <a:prstGeom prst="downArrow">
            <a:avLst/>
          </a:prstGeom>
          <a:gradFill>
            <a:gsLst>
              <a:gs pos="70000">
                <a:srgbClr val="6BE4BD"/>
              </a:gs>
              <a:gs pos="100000">
                <a:schemeClr val="accent5">
                  <a:lumMod val="75000"/>
                </a:schemeClr>
              </a:gs>
              <a:gs pos="36000">
                <a:schemeClr val="accent1">
                  <a:lumMod val="45000"/>
                  <a:lumOff val="55000"/>
                </a:schemeClr>
              </a:gs>
              <a:gs pos="20000">
                <a:schemeClr val="accent1">
                  <a:lumMod val="45000"/>
                  <a:lumOff val="55000"/>
                </a:schemeClr>
              </a:gs>
              <a:gs pos="0">
                <a:schemeClr val="accent1">
                  <a:lumMod val="30000"/>
                  <a:lumOff val="70000"/>
                </a:schemeClr>
              </a:gs>
            </a:gsLst>
            <a:lin ang="5400000" scaled="1"/>
          </a:gradFill>
          <a:ln w="9525" cap="flat" cmpd="sng" algn="ctr">
            <a:noFill/>
            <a:prstDash val="solid"/>
            <a:round/>
            <a:headEnd type="none" w="med" len="med"/>
            <a:tailEnd type="none" w="med" len="med"/>
          </a:ln>
          <a:effectLst/>
        </p:spPr>
        <p:txBody>
          <a:bodyPr/>
          <a:lstStyle/>
          <a:p>
            <a:pPr eaLnBrk="1" hangingPunct="1">
              <a:buClr>
                <a:srgbClr val="000000"/>
              </a:buClr>
              <a:buSzPct val="100000"/>
              <a:buFont typeface="Times New Roman" panose="02020603050405020304" pitchFamily="18" charset="0"/>
              <a:buNone/>
              <a:defRPr/>
            </a:pPr>
            <a:endParaRPr lang="zh-CN" altLang="en-US">
              <a:latin typeface="Times New Roman" panose="02020603050405020304" pitchFamily="18" charset="0"/>
              <a:ea typeface="宋体" panose="02010600030101010101" pitchFamily="2"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16434" y="409230"/>
            <a:ext cx="522131" cy="483516"/>
            <a:chOff x="218816" y="1113407"/>
            <a:chExt cx="482084" cy="446431"/>
          </a:xfrm>
        </p:grpSpPr>
        <p:sp>
          <p:nvSpPr>
            <p:cNvPr id="7" name="矩形 6"/>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8"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ustDataLst>
      <p:tags r:id="rId2"/>
    </p:custDataLst>
  </p:cSld>
  <p:clrMapOvr>
    <a:masterClrMapping/>
  </p:clrMapOvr>
  <p:transition spd="med" advTm="19895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7">
                                            <p:txEl>
                                              <p:pRg st="7" end="7"/>
                                            </p:txEl>
                                          </p:spTgt>
                                        </p:tgtEl>
                                        <p:attrNameLst>
                                          <p:attrName>style.visibility</p:attrName>
                                        </p:attrNameLst>
                                      </p:cBhvr>
                                      <p:to>
                                        <p:strVal val="visible"/>
                                      </p:to>
                                    </p:set>
                                    <p:animEffect transition="in" filter="blinds(horizontal)">
                                      <p:cBhvr>
                                        <p:cTn id="7" dur="500"/>
                                        <p:tgtEl>
                                          <p:spTgt spid="552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subTitle"/>
          </p:nvPr>
        </p:nvSpPr>
        <p:spPr>
          <a:xfrm>
            <a:off x="3221990" y="260350"/>
            <a:ext cx="3696335" cy="539115"/>
          </a:xfrm>
        </p:spPr>
        <p:txBody>
          <a:bodyPr anchor="t">
            <a:normAutofit lnSpcReduction="10000"/>
          </a:bodyPr>
          <a:lstStyle/>
          <a:p>
            <a:pPr marL="0" algn="l">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latin typeface="黑体" panose="02010600030101010101" pitchFamily="49" charset="-122"/>
                <a:ea typeface="黑体" panose="02010600030101010101" pitchFamily="49" charset="-122"/>
              </a:rPr>
              <a:t>软件工程新方法</a:t>
            </a:r>
            <a:endParaRPr lang="en-US" altLang="zh-CN" sz="3200" b="1" dirty="0" smtClean="0">
              <a:latin typeface="黑体" panose="02010600030101010101" pitchFamily="49" charset="-122"/>
              <a:ea typeface="黑体" panose="02010600030101010101" pitchFamily="49" charset="-122"/>
            </a:endParaRPr>
          </a:p>
          <a:p>
            <a:pPr lvl="2">
              <a:spcBef>
                <a:spcPts val="1200"/>
              </a:spcBef>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zh-CN" altLang="en-US" sz="2400" dirty="0">
              <a:solidFill>
                <a:srgbClr val="000000"/>
              </a:solidFill>
              <a:latin typeface="华文中宋" panose="02010600040101010101" charset="-122"/>
              <a:ea typeface="华文中宋" panose="02010600040101010101" charset="-122"/>
            </a:endParaRPr>
          </a:p>
        </p:txBody>
      </p:sp>
      <p:sp>
        <p:nvSpPr>
          <p:cNvPr id="15" name="Rectangle 1"/>
          <p:cNvSpPr txBox="1">
            <a:spLocks noChangeArrowheads="1"/>
          </p:cNvSpPr>
          <p:nvPr/>
        </p:nvSpPr>
        <p:spPr bwMode="auto">
          <a:xfrm>
            <a:off x="1135062" y="1269048"/>
            <a:ext cx="8021638"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lstStyle>
            <a:lvl1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5pPr>
            <a:lvl6pPr marL="25146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6pPr>
            <a:lvl7pPr marL="29718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7pPr>
            <a:lvl8pPr marL="34290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8pPr>
            <a:lvl9pPr marL="38862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9pPr>
          </a:lstStyle>
          <a:p>
            <a:pPr eaLnBrk="1" hangingPunct="1">
              <a:lnSpc>
                <a:spcPct val="15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4000" b="0" kern="0" dirty="0">
                <a:solidFill>
                  <a:schemeClr val="accent5">
                    <a:lumMod val="50000"/>
                  </a:schemeClr>
                </a:solidFill>
                <a:latin typeface="华文中宋" panose="02010600040101010101" charset="-122"/>
                <a:ea typeface="华文中宋" panose="02010600040101010101" charset="-122"/>
              </a:rPr>
              <a:t>	</a:t>
            </a:r>
            <a:r>
              <a:rPr lang="zh-CN" altLang="en-US" sz="4000" b="0" kern="0" dirty="0">
                <a:solidFill>
                  <a:schemeClr val="tx1"/>
                </a:solidFill>
                <a:latin typeface="华文中宋" panose="02010600040101010101" charset="-122"/>
                <a:ea typeface="华文中宋" panose="02010600040101010101" charset="-122"/>
              </a:rPr>
              <a:t>   </a:t>
            </a:r>
            <a:r>
              <a:rPr lang="zh-CN" altLang="en-US" sz="2800" b="0" kern="0" dirty="0">
                <a:solidFill>
                  <a:schemeClr val="tx1"/>
                </a:solidFill>
                <a:latin typeface="华文中宋" panose="02010600040101010101" charset="-122"/>
                <a:ea typeface="华文中宋" panose="02010600040101010101" charset="-122"/>
              </a:rPr>
              <a:t>相较于软件技术，软件工程的更新速度并没有那么快。</a:t>
            </a:r>
            <a:endParaRPr lang="en-US" altLang="zh-CN" sz="2800" b="0" kern="0" dirty="0">
              <a:solidFill>
                <a:schemeClr val="tx1"/>
              </a:solidFill>
              <a:latin typeface="华文中宋" panose="02010600040101010101" charset="-122"/>
              <a:ea typeface="华文中宋" panose="02010600040101010101" charset="-122"/>
            </a:endParaRPr>
          </a:p>
        </p:txBody>
      </p:sp>
      <p:sp>
        <p:nvSpPr>
          <p:cNvPr id="8" name="Rectangle 1"/>
          <p:cNvSpPr txBox="1">
            <a:spLocks noChangeArrowheads="1"/>
          </p:cNvSpPr>
          <p:nvPr/>
        </p:nvSpPr>
        <p:spPr bwMode="auto">
          <a:xfrm>
            <a:off x="2287587" y="3262948"/>
            <a:ext cx="1900238"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lstStyle>
            <a:lvl1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5pPr>
            <a:lvl6pPr marL="25146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6pPr>
            <a:lvl7pPr marL="29718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7pPr>
            <a:lvl8pPr marL="34290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8pPr>
            <a:lvl9pPr marL="38862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9pPr>
          </a:lstStyle>
          <a:p>
            <a:pPr eaLnBrk="1" hangingPunct="1">
              <a:lnSpc>
                <a:spcPct val="15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0" kern="0" dirty="0">
                <a:solidFill>
                  <a:schemeClr val="accent5">
                    <a:lumMod val="50000"/>
                  </a:schemeClr>
                </a:solidFill>
                <a:latin typeface="华文中宋" panose="02010600040101010101" charset="-122"/>
                <a:ea typeface="华文中宋" panose="02010600040101010101" charset="-122"/>
              </a:rPr>
              <a:t>快速迭代</a:t>
            </a:r>
            <a:endParaRPr lang="zh-CN" altLang="en-US" sz="2800" b="0" kern="0" dirty="0">
              <a:solidFill>
                <a:schemeClr val="accent5">
                  <a:lumMod val="50000"/>
                </a:schemeClr>
              </a:solidFill>
              <a:latin typeface="华文中宋" panose="02010600040101010101" charset="-122"/>
              <a:ea typeface="华文中宋" panose="02010600040101010101" charset="-122"/>
            </a:endParaRPr>
          </a:p>
          <a:p>
            <a:pPr eaLnBrk="1" hangingPunct="1">
              <a:lnSpc>
                <a:spcPct val="15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0" kern="0" dirty="0">
                <a:solidFill>
                  <a:schemeClr val="accent5">
                    <a:lumMod val="50000"/>
                  </a:schemeClr>
                </a:solidFill>
                <a:latin typeface="华文中宋" panose="02010600040101010101" charset="-122"/>
                <a:ea typeface="华文中宋" panose="02010600040101010101" charset="-122"/>
              </a:rPr>
              <a:t>敏捷开发</a:t>
            </a:r>
            <a:endParaRPr lang="zh-CN" altLang="en-US" sz="2800" b="0" kern="0" dirty="0">
              <a:solidFill>
                <a:schemeClr val="accent5">
                  <a:lumMod val="50000"/>
                </a:schemeClr>
              </a:solidFill>
              <a:latin typeface="华文中宋" panose="02010600040101010101" charset="-122"/>
              <a:ea typeface="华文中宋" panose="02010600040101010101" charset="-122"/>
            </a:endParaRPr>
          </a:p>
          <a:p>
            <a:pPr eaLnBrk="1" hangingPunct="1">
              <a:lnSpc>
                <a:spcPct val="15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0" kern="0" dirty="0">
                <a:solidFill>
                  <a:schemeClr val="accent5">
                    <a:lumMod val="50000"/>
                  </a:schemeClr>
                </a:solidFill>
                <a:latin typeface="华文中宋" panose="02010600040101010101" charset="-122"/>
                <a:ea typeface="华文中宋" panose="02010600040101010101" charset="-122"/>
              </a:rPr>
              <a:t>结对编程</a:t>
            </a:r>
            <a:endParaRPr lang="zh-CN" altLang="en-US" sz="2800" b="0" kern="0" dirty="0">
              <a:solidFill>
                <a:schemeClr val="accent5">
                  <a:lumMod val="50000"/>
                </a:schemeClr>
              </a:solidFill>
              <a:latin typeface="华文中宋" panose="02010600040101010101" charset="-122"/>
              <a:ea typeface="华文中宋" panose="02010600040101010101" charset="-122"/>
            </a:endParaRPr>
          </a:p>
        </p:txBody>
      </p:sp>
      <p:sp>
        <p:nvSpPr>
          <p:cNvPr id="10" name="Rectangle 1"/>
          <p:cNvSpPr txBox="1">
            <a:spLocks noChangeArrowheads="1"/>
          </p:cNvSpPr>
          <p:nvPr/>
        </p:nvSpPr>
        <p:spPr bwMode="auto">
          <a:xfrm>
            <a:off x="5888037" y="3262948"/>
            <a:ext cx="1900238"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lstStyle>
            <a:lvl1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5pPr>
            <a:lvl6pPr marL="25146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6pPr>
            <a:lvl7pPr marL="29718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7pPr>
            <a:lvl8pPr marL="34290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8pPr>
            <a:lvl9pPr marL="38862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9pPr>
          </a:lstStyle>
          <a:p>
            <a:pPr eaLnBrk="1" hangingPunct="1">
              <a:lnSpc>
                <a:spcPct val="15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0" kern="0">
                <a:solidFill>
                  <a:schemeClr val="accent5">
                    <a:lumMod val="50000"/>
                  </a:schemeClr>
                </a:solidFill>
                <a:latin typeface="华文中宋" panose="02010600040101010101" charset="-122"/>
                <a:ea typeface="华文中宋" panose="02010600040101010101" charset="-122"/>
              </a:rPr>
              <a:t>面向</a:t>
            </a:r>
            <a:r>
              <a:rPr lang="zh-CN" altLang="en-US" sz="2800" b="0" kern="0" dirty="0">
                <a:solidFill>
                  <a:schemeClr val="accent5">
                    <a:lumMod val="50000"/>
                  </a:schemeClr>
                </a:solidFill>
                <a:latin typeface="华文中宋" panose="02010600040101010101" charset="-122"/>
                <a:ea typeface="华文中宋" panose="02010600040101010101" charset="-122"/>
              </a:rPr>
              <a:t>领域</a:t>
            </a:r>
            <a:endParaRPr lang="zh-CN" altLang="en-US" sz="2800" b="0" kern="0" dirty="0">
              <a:solidFill>
                <a:schemeClr val="accent5">
                  <a:lumMod val="50000"/>
                </a:schemeClr>
              </a:solidFill>
              <a:latin typeface="华文中宋" panose="02010600040101010101" charset="-122"/>
              <a:ea typeface="华文中宋" panose="02010600040101010101" charset="-122"/>
            </a:endParaRPr>
          </a:p>
          <a:p>
            <a:pPr eaLnBrk="1" hangingPunct="1">
              <a:lnSpc>
                <a:spcPct val="15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0" kern="0" dirty="0">
                <a:solidFill>
                  <a:schemeClr val="accent5">
                    <a:lumMod val="50000"/>
                  </a:schemeClr>
                </a:solidFill>
                <a:latin typeface="华文中宋" panose="02010600040101010101" charset="-122"/>
                <a:ea typeface="华文中宋" panose="02010600040101010101" charset="-122"/>
              </a:rPr>
              <a:t>面向驱动</a:t>
            </a:r>
            <a:endParaRPr lang="zh-CN" altLang="en-US" sz="2800" b="0" kern="0" dirty="0">
              <a:solidFill>
                <a:schemeClr val="accent5">
                  <a:lumMod val="50000"/>
                </a:schemeClr>
              </a:solidFill>
              <a:latin typeface="华文中宋" panose="02010600040101010101" charset="-122"/>
              <a:ea typeface="华文中宋" panose="02010600040101010101" charset="-122"/>
            </a:endParaRPr>
          </a:p>
          <a:p>
            <a:pPr eaLnBrk="1" hangingPunct="1">
              <a:lnSpc>
                <a:spcPct val="15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800" b="0" kern="0" dirty="0">
                <a:solidFill>
                  <a:schemeClr val="accent5">
                    <a:lumMod val="50000"/>
                  </a:schemeClr>
                </a:solidFill>
                <a:latin typeface="华文中宋" panose="02010600040101010101" charset="-122"/>
                <a:ea typeface="华文中宋" panose="02010600040101010101" charset="-122"/>
              </a:rPr>
              <a:t>面向业务</a:t>
            </a:r>
            <a:endParaRPr lang="en-US" altLang="zh-CN" sz="2800" b="0" kern="0" dirty="0">
              <a:solidFill>
                <a:schemeClr val="accent5">
                  <a:lumMod val="50000"/>
                </a:schemeClr>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16434" y="409230"/>
            <a:ext cx="522131" cy="483516"/>
            <a:chOff x="218816" y="1113407"/>
            <a:chExt cx="482084" cy="446431"/>
          </a:xfrm>
        </p:grpSpPr>
        <p:sp>
          <p:nvSpPr>
            <p:cNvPr id="5" name="矩形 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2"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ustDataLst>
      <p:tags r:id="rId2"/>
    </p:custDataLst>
  </p:cSld>
  <p:clrMapOvr>
    <a:masterClrMapping/>
  </p:clrMapOvr>
  <p:transition spd="med" advTm="7958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subTitle"/>
          </p:nvPr>
        </p:nvSpPr>
        <p:spPr>
          <a:xfrm>
            <a:off x="2574290" y="279400"/>
            <a:ext cx="5226685" cy="649605"/>
          </a:xfrm>
        </p:spPr>
        <p:txBody>
          <a:bodyPr anchor="t">
            <a:normAutofit/>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b="1" dirty="0">
                <a:latin typeface="黑体" panose="02010600030101010101" pitchFamily="49" charset="-122"/>
                <a:ea typeface="黑体" panose="02010600030101010101" pitchFamily="49" charset="-122"/>
              </a:rPr>
              <a:t>6.</a:t>
            </a:r>
            <a:r>
              <a:rPr lang="en-US" altLang="zh-CN" b="1" dirty="0" smtClean="0">
                <a:latin typeface="黑体" panose="02010600030101010101" pitchFamily="49" charset="-122"/>
                <a:ea typeface="黑体" panose="02010600030101010101" pitchFamily="49" charset="-122"/>
              </a:rPr>
              <a:t>统一过程</a:t>
            </a:r>
            <a:endParaRPr lang="zh-CN" altLang="en-US" sz="2400" dirty="0">
              <a:solidFill>
                <a:srgbClr val="000000"/>
              </a:solidFill>
              <a:latin typeface="华文中宋" panose="02010600040101010101" charset="-122"/>
              <a:ea typeface="华文中宋" panose="02010600040101010101" charset="-122"/>
            </a:endParaRPr>
          </a:p>
        </p:txBody>
      </p:sp>
      <p:sp>
        <p:nvSpPr>
          <p:cNvPr id="15" name="Rectangle 1"/>
          <p:cNvSpPr txBox="1">
            <a:spLocks noChangeArrowheads="1"/>
          </p:cNvSpPr>
          <p:nvPr/>
        </p:nvSpPr>
        <p:spPr bwMode="auto">
          <a:xfrm>
            <a:off x="819150" y="2062480"/>
            <a:ext cx="802132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lstStyle>
            <a:lvl1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5pPr>
            <a:lvl6pPr marL="25146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6pPr>
            <a:lvl7pPr marL="29718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7pPr>
            <a:lvl8pPr marL="34290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8pPr>
            <a:lvl9pPr marL="38862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9pPr>
          </a:lstStyle>
          <a:p>
            <a:pPr eaLnBrk="1" hangingPunct="1">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4000" b="0" kern="0" dirty="0">
                <a:solidFill>
                  <a:srgbClr val="C00000"/>
                </a:solidFill>
                <a:latin typeface="华文中宋" panose="02010600040101010101" charset="-122"/>
                <a:ea typeface="华文中宋" panose="02010600040101010101" charset="-122"/>
              </a:rPr>
              <a:t>	   </a:t>
            </a:r>
            <a:r>
              <a:rPr lang="zh-CN" altLang="en-US" sz="2800" b="0" kern="0" dirty="0">
                <a:solidFill>
                  <a:srgbClr val="C00000"/>
                </a:solidFill>
                <a:latin typeface="华文中宋" panose="02010600040101010101" charset="-122"/>
                <a:ea typeface="华文中宋" panose="02010600040101010101" charset="-122"/>
              </a:rPr>
              <a:t>最佳实践</a:t>
            </a:r>
            <a:r>
              <a:rPr lang="zh-CN" altLang="en-US" sz="2800" b="0" kern="0" dirty="0">
                <a:solidFill>
                  <a:schemeClr val="tx1"/>
                </a:solidFill>
                <a:latin typeface="华文中宋" panose="02010600040101010101" charset="-122"/>
                <a:ea typeface="华文中宋" panose="02010600040101010101" charset="-122"/>
              </a:rPr>
              <a:t>（</a:t>
            </a:r>
            <a:r>
              <a:rPr lang="en-US" altLang="zh-CN" sz="2400" b="0" kern="0" dirty="0">
                <a:solidFill>
                  <a:schemeClr val="tx1"/>
                </a:solidFill>
                <a:latin typeface="华文中宋" panose="02010600040101010101" charset="-122"/>
                <a:ea typeface="华文中宋" panose="02010600040101010101" charset="-122"/>
              </a:rPr>
              <a:t>6</a:t>
            </a:r>
            <a:r>
              <a:rPr lang="zh-CN" altLang="en-US" sz="2400" b="0" kern="0" dirty="0">
                <a:solidFill>
                  <a:schemeClr val="tx1"/>
                </a:solidFill>
                <a:latin typeface="华文中宋" panose="02010600040101010101" charset="-122"/>
                <a:ea typeface="华文中宋" panose="02010600040101010101" charset="-122"/>
              </a:rPr>
              <a:t>条最有效的软件开发经验</a:t>
            </a:r>
            <a:r>
              <a:rPr lang="zh-CN" altLang="en-US" sz="2800" b="0" kern="0" dirty="0">
                <a:solidFill>
                  <a:schemeClr val="tx1"/>
                </a:solidFill>
                <a:latin typeface="华文中宋" panose="02010600040101010101" charset="-122"/>
                <a:ea typeface="华文中宋" panose="02010600040101010101" charset="-122"/>
              </a:rPr>
              <a:t>）</a:t>
            </a:r>
            <a:r>
              <a:rPr lang="zh-CN" altLang="en-US" sz="2800" b="0" kern="0" dirty="0">
                <a:solidFill>
                  <a:srgbClr val="C00000"/>
                </a:solidFill>
                <a:latin typeface="华文中宋" panose="02010600040101010101" charset="-122"/>
                <a:ea typeface="华文中宋" panose="02010600040101010101" charset="-122"/>
              </a:rPr>
              <a:t>：</a:t>
            </a:r>
            <a:endParaRPr lang="en-US" altLang="zh-CN" sz="2800" b="0" kern="0" dirty="0">
              <a:solidFill>
                <a:srgbClr val="C00000"/>
              </a:solidFill>
              <a:latin typeface="华文中宋" panose="02010600040101010101" charset="-122"/>
              <a:ea typeface="华文中宋" panose="02010600040101010101" charset="-122"/>
            </a:endParaRPr>
          </a:p>
          <a:p>
            <a:pPr marL="1367790" lvl="4" indent="-457200" eaLnBrk="1" hangingPunct="1">
              <a:lnSpc>
                <a:spcPct val="150000"/>
              </a:lnSpc>
              <a:buClrTx/>
              <a:buSzPct val="80000"/>
              <a:buFont typeface="+mj-ea"/>
              <a:buAutoNum type="circleNumDbPlai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0" kern="0" dirty="0">
                <a:solidFill>
                  <a:srgbClr val="000000"/>
                </a:solidFill>
                <a:latin typeface="华文中宋" panose="02010600040101010101" charset="-122"/>
                <a:ea typeface="华文中宋" panose="02010600040101010101" charset="-122"/>
              </a:rPr>
              <a:t>迭代式开发（</a:t>
            </a:r>
            <a:r>
              <a:rPr lang="zh-CN" altLang="en-US" sz="2000" b="0" kern="0" dirty="0">
                <a:solidFill>
                  <a:srgbClr val="FF0000"/>
                </a:solidFill>
                <a:latin typeface="华文中宋" panose="02010600040101010101" charset="-122"/>
                <a:ea typeface="华文中宋" panose="02010600040101010101" charset="-122"/>
              </a:rPr>
              <a:t>易于容纳需求变更</a:t>
            </a:r>
            <a:r>
              <a:rPr lang="zh-CN" altLang="en-US" sz="2400" b="0" kern="0" dirty="0">
                <a:solidFill>
                  <a:srgbClr val="000000"/>
                </a:solidFill>
                <a:latin typeface="华文中宋" panose="02010600040101010101" charset="-122"/>
                <a:ea typeface="华文中宋" panose="02010600040101010101" charset="-122"/>
              </a:rPr>
              <a:t>）</a:t>
            </a:r>
            <a:endParaRPr lang="zh-CN" altLang="en-US" sz="2400" b="0" kern="0" dirty="0">
              <a:solidFill>
                <a:srgbClr val="000000"/>
              </a:solidFill>
              <a:latin typeface="华文中宋" panose="02010600040101010101" charset="-122"/>
              <a:ea typeface="华文中宋" panose="02010600040101010101" charset="-122"/>
            </a:endParaRPr>
          </a:p>
          <a:p>
            <a:pPr marL="1367790" lvl="4" indent="-457200" eaLnBrk="1" hangingPunct="1">
              <a:lnSpc>
                <a:spcPct val="150000"/>
              </a:lnSpc>
              <a:buClrTx/>
              <a:buSzPct val="80000"/>
              <a:buFont typeface="+mj-ea"/>
              <a:buAutoNum type="circleNumDbPlai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0" kern="0" dirty="0">
                <a:solidFill>
                  <a:srgbClr val="000000"/>
                </a:solidFill>
                <a:latin typeface="华文中宋" panose="02010600040101010101" charset="-122"/>
                <a:ea typeface="华文中宋" panose="02010600040101010101" charset="-122"/>
              </a:rPr>
              <a:t>管理需求（</a:t>
            </a:r>
            <a:r>
              <a:rPr lang="zh-CN" altLang="en-US" sz="2000" b="0" kern="0" dirty="0">
                <a:solidFill>
                  <a:srgbClr val="FF0000"/>
                </a:solidFill>
                <a:latin typeface="华文中宋" panose="02010600040101010101" charset="-122"/>
                <a:ea typeface="华文中宋" panose="02010600040101010101" charset="-122"/>
              </a:rPr>
              <a:t>需求文档化</a:t>
            </a:r>
            <a:r>
              <a:rPr lang="zh-CN" altLang="en-US" sz="2400" b="0" kern="0" dirty="0">
                <a:solidFill>
                  <a:srgbClr val="000000"/>
                </a:solidFill>
                <a:latin typeface="华文中宋" panose="02010600040101010101" charset="-122"/>
                <a:ea typeface="华文中宋" panose="02010600040101010101" charset="-122"/>
              </a:rPr>
              <a:t>）</a:t>
            </a:r>
            <a:endParaRPr lang="zh-CN" altLang="en-US" sz="2400" b="0" kern="0" dirty="0">
              <a:solidFill>
                <a:srgbClr val="000000"/>
              </a:solidFill>
              <a:latin typeface="华文中宋" panose="02010600040101010101" charset="-122"/>
              <a:ea typeface="华文中宋" panose="02010600040101010101" charset="-122"/>
            </a:endParaRPr>
          </a:p>
          <a:p>
            <a:pPr marL="1367790" lvl="4" indent="-457200" eaLnBrk="1" hangingPunct="1">
              <a:lnSpc>
                <a:spcPct val="150000"/>
              </a:lnSpc>
              <a:buClrTx/>
              <a:buSzPct val="80000"/>
              <a:buFont typeface="+mj-ea"/>
              <a:buAutoNum type="circleNumDbPlai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0" kern="0" dirty="0">
                <a:solidFill>
                  <a:srgbClr val="000000"/>
                </a:solidFill>
                <a:latin typeface="华文中宋" panose="02010600040101010101" charset="-122"/>
                <a:ea typeface="华文中宋" panose="02010600040101010101" charset="-122"/>
              </a:rPr>
              <a:t>使用基于构件的体系结构（</a:t>
            </a:r>
            <a:r>
              <a:rPr lang="zh-CN" altLang="en-US" sz="2000" b="0" kern="0" dirty="0">
                <a:solidFill>
                  <a:srgbClr val="FF0000"/>
                </a:solidFill>
                <a:latin typeface="华文中宋" panose="02010600040101010101" charset="-122"/>
                <a:ea typeface="华文中宋" panose="02010600040101010101" charset="-122"/>
              </a:rPr>
              <a:t>开发复杂度、重用率</a:t>
            </a:r>
            <a:r>
              <a:rPr lang="zh-CN" altLang="en-US" sz="2400" b="0" kern="0" dirty="0">
                <a:solidFill>
                  <a:srgbClr val="000000"/>
                </a:solidFill>
                <a:latin typeface="华文中宋" panose="02010600040101010101" charset="-122"/>
                <a:ea typeface="华文中宋" panose="02010600040101010101" charset="-122"/>
              </a:rPr>
              <a:t>）</a:t>
            </a:r>
            <a:endParaRPr lang="zh-CN" altLang="en-US" sz="2400" b="0" kern="0" dirty="0">
              <a:solidFill>
                <a:srgbClr val="000000"/>
              </a:solidFill>
              <a:latin typeface="华文中宋" panose="02010600040101010101" charset="-122"/>
              <a:ea typeface="华文中宋" panose="02010600040101010101" charset="-122"/>
            </a:endParaRPr>
          </a:p>
          <a:p>
            <a:pPr marL="1367790" lvl="4" indent="-457200" eaLnBrk="1" hangingPunct="1">
              <a:lnSpc>
                <a:spcPct val="150000"/>
              </a:lnSpc>
              <a:buClrTx/>
              <a:buSzPct val="80000"/>
              <a:buFont typeface="+mj-ea"/>
              <a:buAutoNum type="circleNumDbPlai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0" kern="0" dirty="0">
                <a:solidFill>
                  <a:srgbClr val="000000"/>
                </a:solidFill>
                <a:latin typeface="华文中宋" panose="02010600040101010101" charset="-122"/>
                <a:ea typeface="华文中宋" panose="02010600040101010101" charset="-122"/>
              </a:rPr>
              <a:t>可视化建模（</a:t>
            </a:r>
            <a:r>
              <a:rPr lang="en-US" altLang="zh-CN" sz="2400" b="0" kern="0" dirty="0">
                <a:solidFill>
                  <a:srgbClr val="000000"/>
                </a:solidFill>
                <a:latin typeface="华文中宋" panose="02010600040101010101" charset="-122"/>
                <a:ea typeface="华文中宋" panose="02010600040101010101" charset="-122"/>
              </a:rPr>
              <a:t>UML</a:t>
            </a:r>
            <a:r>
              <a:rPr lang="zh-CN" altLang="en-US" sz="2400" b="0" kern="0" dirty="0">
                <a:solidFill>
                  <a:srgbClr val="000000"/>
                </a:solidFill>
                <a:latin typeface="华文中宋" panose="02010600040101010101" charset="-122"/>
                <a:ea typeface="华文中宋" panose="02010600040101010101" charset="-122"/>
              </a:rPr>
              <a:t>）（</a:t>
            </a:r>
            <a:r>
              <a:rPr lang="zh-CN" altLang="en-US" sz="2000" b="0" kern="0" dirty="0">
                <a:solidFill>
                  <a:srgbClr val="FF0000"/>
                </a:solidFill>
                <a:latin typeface="华文中宋" panose="02010600040101010101" charset="-122"/>
                <a:ea typeface="华文中宋" panose="02010600040101010101" charset="-122"/>
              </a:rPr>
              <a:t>管理软件复杂性的能力</a:t>
            </a:r>
            <a:r>
              <a:rPr lang="zh-CN" altLang="en-US" sz="2400" b="0" kern="0" dirty="0">
                <a:solidFill>
                  <a:srgbClr val="000000"/>
                </a:solidFill>
                <a:latin typeface="华文中宋" panose="02010600040101010101" charset="-122"/>
                <a:ea typeface="华文中宋" panose="02010600040101010101" charset="-122"/>
              </a:rPr>
              <a:t>）</a:t>
            </a:r>
            <a:endParaRPr lang="zh-CN" altLang="en-US" sz="2400" b="0" kern="0" dirty="0">
              <a:solidFill>
                <a:srgbClr val="000000"/>
              </a:solidFill>
              <a:latin typeface="华文中宋" panose="02010600040101010101" charset="-122"/>
              <a:ea typeface="华文中宋" panose="02010600040101010101" charset="-122"/>
            </a:endParaRPr>
          </a:p>
          <a:p>
            <a:pPr marL="1367790" lvl="4" indent="-457200" eaLnBrk="1" hangingPunct="1">
              <a:lnSpc>
                <a:spcPct val="150000"/>
              </a:lnSpc>
              <a:buClrTx/>
              <a:buSzPct val="80000"/>
              <a:buFont typeface="+mj-ea"/>
              <a:buAutoNum type="circleNumDbPlai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0" kern="0" dirty="0">
                <a:solidFill>
                  <a:srgbClr val="000000"/>
                </a:solidFill>
                <a:latin typeface="华文中宋" panose="02010600040101010101" charset="-122"/>
                <a:ea typeface="华文中宋" panose="02010600040101010101" charset="-122"/>
              </a:rPr>
              <a:t>验证软件质量（</a:t>
            </a:r>
            <a:r>
              <a:rPr lang="zh-CN" altLang="en-US" sz="2000" b="0" kern="0" dirty="0">
                <a:solidFill>
                  <a:srgbClr val="FF0000"/>
                </a:solidFill>
                <a:latin typeface="华文中宋" panose="02010600040101010101" charset="-122"/>
                <a:ea typeface="华文中宋" panose="02010600040101010101" charset="-122"/>
              </a:rPr>
              <a:t>全员参与、贯穿始终</a:t>
            </a:r>
            <a:r>
              <a:rPr lang="zh-CN" altLang="en-US" sz="2400" b="0" kern="0" dirty="0">
                <a:solidFill>
                  <a:srgbClr val="000000"/>
                </a:solidFill>
                <a:latin typeface="华文中宋" panose="02010600040101010101" charset="-122"/>
                <a:ea typeface="华文中宋" panose="02010600040101010101" charset="-122"/>
              </a:rPr>
              <a:t>）</a:t>
            </a:r>
            <a:endParaRPr lang="zh-CN" altLang="en-US" sz="2400" b="0" kern="0" dirty="0">
              <a:solidFill>
                <a:srgbClr val="000000"/>
              </a:solidFill>
              <a:latin typeface="华文中宋" panose="02010600040101010101" charset="-122"/>
              <a:ea typeface="华文中宋" panose="02010600040101010101" charset="-122"/>
            </a:endParaRPr>
          </a:p>
          <a:p>
            <a:pPr marL="1367790" lvl="4" indent="-457200" eaLnBrk="1" hangingPunct="1">
              <a:lnSpc>
                <a:spcPct val="150000"/>
              </a:lnSpc>
              <a:buClrTx/>
              <a:buSzPct val="80000"/>
              <a:buFont typeface="+mj-ea"/>
              <a:buAutoNum type="circleNumDbPlai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0" kern="0" dirty="0">
                <a:solidFill>
                  <a:srgbClr val="000000"/>
                </a:solidFill>
                <a:latin typeface="华文中宋" panose="02010600040101010101" charset="-122"/>
                <a:ea typeface="华文中宋" panose="02010600040101010101" charset="-122"/>
              </a:rPr>
              <a:t>控制软件变更（</a:t>
            </a:r>
            <a:r>
              <a:rPr lang="zh-CN" altLang="en-US" sz="2000" b="0" kern="0" dirty="0">
                <a:solidFill>
                  <a:srgbClr val="FF0000"/>
                </a:solidFill>
                <a:latin typeface="华文中宋" panose="02010600040101010101" charset="-122"/>
                <a:ea typeface="华文中宋" panose="02010600040101010101" charset="-122"/>
              </a:rPr>
              <a:t>控制、跟踪和监控修改</a:t>
            </a:r>
            <a:r>
              <a:rPr lang="zh-CN" altLang="en-US" sz="2400" b="0" kern="0" dirty="0">
                <a:solidFill>
                  <a:srgbClr val="000000"/>
                </a:solidFill>
                <a:latin typeface="华文中宋" panose="02010600040101010101" charset="-122"/>
                <a:ea typeface="华文中宋" panose="02010600040101010101" charset="-122"/>
              </a:rPr>
              <a:t>）</a:t>
            </a:r>
            <a:endParaRPr lang="zh-CN" altLang="zh-CN" sz="2400" b="0" kern="0" dirty="0">
              <a:solidFill>
                <a:srgbClr val="000000"/>
              </a:solidFill>
              <a:latin typeface="华文中宋" panose="02010600040101010101" charset="-122"/>
              <a:ea typeface="华文中宋" panose="02010600040101010101" charset="-122"/>
            </a:endParaRPr>
          </a:p>
        </p:txBody>
      </p:sp>
      <p:cxnSp>
        <p:nvCxnSpPr>
          <p:cNvPr id="2" name="直接连接符 1"/>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16434" y="409230"/>
            <a:ext cx="522131" cy="483516"/>
            <a:chOff x="218816" y="1113407"/>
            <a:chExt cx="482084" cy="446431"/>
          </a:xfrm>
        </p:grpSpPr>
        <p:sp>
          <p:nvSpPr>
            <p:cNvPr id="5" name="矩形 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10" name="文本框 9"/>
          <p:cNvSpPr txBox="1"/>
          <p:nvPr/>
        </p:nvSpPr>
        <p:spPr>
          <a:xfrm>
            <a:off x="415290" y="790575"/>
            <a:ext cx="9152255" cy="1198880"/>
          </a:xfrm>
          <a:prstGeom prst="rect">
            <a:avLst/>
          </a:prstGeom>
          <a:noFill/>
        </p:spPr>
        <p:txBody>
          <a:bodyPr wrap="square" rtlCol="0" anchor="t">
            <a:spAutoFit/>
          </a:bodyPr>
          <a:lstStyle/>
          <a:p>
            <a:pPr algn="l" fontAlgn="base">
              <a:lnSpc>
                <a:spcPct val="150000"/>
              </a:lnSpc>
              <a:buClrTx/>
              <a:buSzTx/>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kern="0" dirty="0">
                <a:solidFill>
                  <a:srgbClr val="FF0000"/>
                </a:solidFill>
                <a:latin typeface="华文中宋" panose="02010600040101010101" charset="-122"/>
                <a:ea typeface="华文中宋" panose="02010600040101010101" charset="-122"/>
                <a:cs typeface="+mj-cs"/>
                <a:sym typeface="+mn-ea"/>
              </a:rPr>
              <a:t>RUP</a:t>
            </a:r>
            <a:r>
              <a:rPr lang="en-US" altLang="zh-CN" sz="2400" b="1" dirty="0" smtClean="0">
                <a:latin typeface="黑体" panose="02010600030101010101" pitchFamily="49" charset="-122"/>
                <a:ea typeface="黑体" panose="02010600030101010101" pitchFamily="49" charset="-122"/>
                <a:sym typeface="+mn-ea"/>
              </a:rPr>
              <a:t>（Rational Unified Process）</a:t>
            </a:r>
            <a:r>
              <a:rPr lang="zh-CN" altLang="en-US" sz="2400" kern="0" dirty="0">
                <a:latin typeface="华文中宋" panose="02010600040101010101" charset="-122"/>
                <a:ea typeface="华文中宋" panose="02010600040101010101" charset="-122"/>
                <a:cs typeface="+mj-cs"/>
                <a:sym typeface="+mn-ea"/>
              </a:rPr>
              <a:t>描述了如何有效利用商业的可靠的方法开发和部署软件，适用于大型软件团队开发大型软件项目。</a:t>
            </a:r>
            <a:endParaRPr lang="zh-CN" altLang="en-US" sz="2400" kern="0" dirty="0">
              <a:latin typeface="华文中宋" panose="02010600040101010101" charset="-122"/>
              <a:ea typeface="华文中宋" panose="02010600040101010101" charset="-122"/>
              <a:cs typeface="+mj-cs"/>
              <a:sym typeface="+mn-ea"/>
            </a:endParaRPr>
          </a:p>
        </p:txBody>
      </p:sp>
    </p:spTree>
    <p:custDataLst>
      <p:tags r:id="rId2"/>
    </p:custDataLst>
  </p:cSld>
  <p:clrMapOvr>
    <a:masterClrMapping/>
  </p:clrMapOvr>
  <p:transition spd="med" advTm="197645"/>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p>
              <a:pPr algn="ctr"/>
              <a:endParaRPr lang="en-US" sz="1950">
                <a:solidFill>
                  <a:prstClr val="white"/>
                </a:solidFill>
              </a:endParaRPr>
            </a:p>
          </p:txBody>
        </p:sp>
      </p:grpSp>
      <p:pic>
        <p:nvPicPr>
          <p:cNvPr id="85" name="图片 84"/>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32" name="TextBox 6"/>
          <p:cNvSpPr txBox="1">
            <a:spLocks noChangeArrowheads="1"/>
          </p:cNvSpPr>
          <p:nvPr>
            <p:custDataLst>
              <p:tags r:id="rId6"/>
            </p:custDataLst>
          </p:nvPr>
        </p:nvSpPr>
        <p:spPr bwMode="auto">
          <a:xfrm>
            <a:off x="3875696" y="220972"/>
            <a:ext cx="4523407" cy="589915"/>
          </a:xfrm>
          <a:prstGeom prst="rect">
            <a:avLst/>
          </a:prstGeom>
          <a:noFill/>
          <a:ln>
            <a:noFill/>
          </a:ln>
        </p:spPr>
        <p:txBody>
          <a:bodyPr vert="horz" wrap="square" lIns="99036" tIns="49518" rIns="99036" bIns="49518" numCol="1" anchor="t" anchorCtr="0" compatLnSpc="1">
            <a:spAutoFit/>
          </a:bodyPr>
          <a:p>
            <a:pPr defTabSz="914400" fontAlgn="base">
              <a:spcBef>
                <a:spcPct val="0"/>
              </a:spcBef>
              <a:spcAft>
                <a:spcPct val="0"/>
              </a:spcAft>
            </a:pPr>
            <a:r>
              <a:rPr kumimoji="1" lang="zh-CN" altLang="en-US" sz="3200" dirty="0">
                <a:sym typeface="+mn-ea"/>
              </a:rPr>
              <a:t>软件过程</a:t>
            </a:r>
            <a:endParaRPr kumimoji="1" lang="zh-CN" altLang="en-US" sz="3200" dirty="0">
              <a:sym typeface="+mn-ea"/>
            </a:endParaRPr>
          </a:p>
        </p:txBody>
      </p:sp>
      <p:sp>
        <p:nvSpPr>
          <p:cNvPr id="2" name="文本框 1"/>
          <p:cNvSpPr txBox="1"/>
          <p:nvPr/>
        </p:nvSpPr>
        <p:spPr>
          <a:xfrm>
            <a:off x="991235" y="1124585"/>
            <a:ext cx="8416290" cy="5262245"/>
          </a:xfrm>
          <a:prstGeom prst="rect">
            <a:avLst/>
          </a:prstGeom>
          <a:noFill/>
        </p:spPr>
        <p:txBody>
          <a:bodyPr wrap="square" rtlCol="0">
            <a:spAutoFit/>
          </a:bodyPr>
          <a:p>
            <a:r>
              <a:rPr lang="zh-CN" altLang="en-US" sz="2400"/>
              <a:t>复习：</a:t>
            </a:r>
            <a:endParaRPr lang="zh-CN" altLang="en-US" sz="2400"/>
          </a:p>
          <a:p>
            <a:endParaRPr lang="zh-CN" altLang="en-US" sz="2400">
              <a:latin typeface="仿宋" panose="02010609060101010101" pitchFamily="49" charset="-122"/>
              <a:ea typeface="仿宋" panose="02010609060101010101" pitchFamily="49" charset="-122"/>
              <a:cs typeface="仿宋" panose="02010609060101010101" pitchFamily="49" charset="-122"/>
            </a:endParaRPr>
          </a:p>
          <a:p>
            <a:pPr marL="342900" indent="-342900">
              <a:lnSpc>
                <a:spcPct val="150000"/>
              </a:lnSpc>
              <a:buFont typeface="Wingdings" panose="05000000000000000000" charset="0"/>
              <a:buChar char="p"/>
            </a:pPr>
            <a:r>
              <a:rPr lang="zh-CN" altLang="en-US" sz="2400">
                <a:latin typeface="仿宋" panose="02010609060101010101" pitchFamily="49" charset="-122"/>
                <a:ea typeface="仿宋" panose="02010609060101010101" pitchFamily="49" charset="-122"/>
                <a:cs typeface="仿宋" panose="02010609060101010101" pitchFamily="49" charset="-122"/>
              </a:rPr>
              <a:t>软件生命周期：软件定义、软件开发和软件运行维护</a:t>
            </a:r>
            <a:r>
              <a:rPr lang="en-US" altLang="zh-CN" sz="2400">
                <a:latin typeface="仿宋" panose="02010609060101010101" pitchFamily="49" charset="-122"/>
                <a:ea typeface="仿宋" panose="02010609060101010101" pitchFamily="49" charset="-122"/>
                <a:cs typeface="仿宋" panose="02010609060101010101" pitchFamily="49" charset="-122"/>
              </a:rPr>
              <a:t> </a:t>
            </a:r>
            <a:endParaRPr lang="en-US" altLang="zh-CN" sz="2400">
              <a:latin typeface="仿宋" panose="02010609060101010101" pitchFamily="49" charset="-122"/>
              <a:ea typeface="仿宋" panose="02010609060101010101" pitchFamily="49" charset="-122"/>
              <a:cs typeface="仿宋" panose="02010609060101010101" pitchFamily="49" charset="-122"/>
            </a:endParaRPr>
          </a:p>
          <a:p>
            <a:pPr marL="342900" indent="-342900">
              <a:lnSpc>
                <a:spcPct val="150000"/>
              </a:lnSpc>
              <a:buFont typeface="Wingdings" panose="05000000000000000000" charset="0"/>
              <a:buChar char="p"/>
            </a:pPr>
            <a:r>
              <a:rPr lang="zh-CN" altLang="en-US" sz="2400">
                <a:latin typeface="仿宋" panose="02010609060101010101" pitchFamily="49" charset="-122"/>
                <a:ea typeface="仿宋" panose="02010609060101010101" pitchFamily="49" charset="-122"/>
                <a:cs typeface="仿宋" panose="02010609060101010101" pitchFamily="49" charset="-122"/>
              </a:rPr>
              <a:t>软件过程：为了构建高质量的软件所需要完成的活动、动作和任务的框架。</a:t>
            </a:r>
            <a:endParaRPr lang="zh-CN" altLang="en-US" sz="2400">
              <a:latin typeface="仿宋" panose="02010609060101010101" pitchFamily="49" charset="-122"/>
              <a:ea typeface="仿宋" panose="02010609060101010101" pitchFamily="49" charset="-122"/>
              <a:cs typeface="仿宋" panose="02010609060101010101" pitchFamily="49" charset="-122"/>
            </a:endParaRPr>
          </a:p>
          <a:p>
            <a:pPr marL="342900" indent="-342900">
              <a:lnSpc>
                <a:spcPct val="150000"/>
              </a:lnSpc>
              <a:buFont typeface="Wingdings" panose="05000000000000000000" charset="0"/>
              <a:buChar char="p"/>
            </a:pPr>
            <a:r>
              <a:rPr lang="zh-CN" altLang="en-US" sz="2400">
                <a:latin typeface="仿宋" panose="02010609060101010101" pitchFamily="49" charset="-122"/>
                <a:ea typeface="仿宋" panose="02010609060101010101" pitchFamily="49" charset="-122"/>
                <a:cs typeface="仿宋" panose="02010609060101010101" pitchFamily="49" charset="-122"/>
              </a:rPr>
              <a:t>软件工程的通用过程框架：</a:t>
            </a:r>
            <a:r>
              <a:rPr lang="zh-CN" altLang="en-US" sz="2400">
                <a:latin typeface="仿宋" panose="02010609060101010101" pitchFamily="49" charset="-122"/>
                <a:ea typeface="仿宋" panose="02010609060101010101" pitchFamily="49" charset="-122"/>
                <a:cs typeface="仿宋" panose="02010609060101010101" pitchFamily="49" charset="-122"/>
                <a:sym typeface="+mn-ea"/>
              </a:rPr>
              <a:t>沟通、策划、建模、构建以及部署五种基本框架活动。项目跟踪控制、风险管理、质量保证、配置管理等活动贯穿整个软件过程。</a:t>
            </a:r>
            <a:endParaRPr lang="zh-CN" altLang="en-US" sz="2400">
              <a:latin typeface="仿宋" panose="02010609060101010101" pitchFamily="49" charset="-122"/>
              <a:ea typeface="仿宋" panose="02010609060101010101" pitchFamily="49" charset="-122"/>
              <a:cs typeface="仿宋" panose="02010609060101010101" pitchFamily="49" charset="-122"/>
            </a:endParaRPr>
          </a:p>
          <a:p>
            <a:pPr>
              <a:lnSpc>
                <a:spcPct val="150000"/>
              </a:lnSpc>
            </a:pPr>
            <a:endParaRPr lang="zh-CN" altLang="en-US" sz="2400">
              <a:latin typeface="仿宋" panose="02010609060101010101" pitchFamily="49" charset="-122"/>
              <a:ea typeface="仿宋" panose="02010609060101010101" pitchFamily="49" charset="-122"/>
              <a:cs typeface="仿宋" panose="02010609060101010101" pitchFamily="49" charset="-122"/>
            </a:endParaRPr>
          </a:p>
          <a:p>
            <a:pPr>
              <a:lnSpc>
                <a:spcPct val="150000"/>
              </a:lnSpc>
            </a:pPr>
            <a:endParaRPr lang="zh-CN" altLang="en-US" sz="240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tp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1012" y="1470752"/>
            <a:ext cx="6743575"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 9"/>
          <p:cNvGrpSpPr/>
          <p:nvPr/>
        </p:nvGrpSpPr>
        <p:grpSpPr bwMode="auto">
          <a:xfrm>
            <a:off x="553751" y="1960794"/>
            <a:ext cx="2208789" cy="2705917"/>
            <a:chOff x="67409" y="2980978"/>
            <a:chExt cx="2208399" cy="2088232"/>
          </a:xfrm>
        </p:grpSpPr>
        <p:sp>
          <p:nvSpPr>
            <p:cNvPr id="51220" name="圆角矩形 3"/>
            <p:cNvSpPr>
              <a:spLocks noChangeArrowheads="1"/>
            </p:cNvSpPr>
            <p:nvPr/>
          </p:nvSpPr>
          <p:spPr bwMode="auto">
            <a:xfrm>
              <a:off x="1051672" y="2980978"/>
              <a:ext cx="1224136" cy="2088232"/>
            </a:xfrm>
            <a:prstGeom prst="roundRect">
              <a:avLst>
                <a:gd name="adj" fmla="val 16667"/>
              </a:avLst>
            </a:prstGeom>
            <a:noFill/>
            <a:ln w="19050">
              <a:solidFill>
                <a:srgbClr val="C00000"/>
              </a:solidFill>
              <a:prstDash val="lgDash"/>
              <a:rou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zh-CN" altLang="en-US"/>
            </a:p>
          </p:txBody>
        </p:sp>
        <p:sp>
          <p:nvSpPr>
            <p:cNvPr id="51221" name="文本框 1"/>
            <p:cNvSpPr txBox="1">
              <a:spLocks noChangeArrowheads="1"/>
            </p:cNvSpPr>
            <p:nvPr/>
          </p:nvSpPr>
          <p:spPr bwMode="auto">
            <a:xfrm>
              <a:off x="67409" y="3241715"/>
              <a:ext cx="976199" cy="84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kumimoji="1" lang="zh-CN" altLang="en-US" sz="2000" dirty="0"/>
                <a:t>核心过程工作流</a:t>
              </a:r>
              <a:endParaRPr kumimoji="1" lang="zh-CN" altLang="en-US" sz="2000" dirty="0"/>
            </a:p>
          </p:txBody>
        </p:sp>
      </p:grpSp>
      <p:grpSp>
        <p:nvGrpSpPr>
          <p:cNvPr id="11" name="组 10"/>
          <p:cNvGrpSpPr/>
          <p:nvPr/>
        </p:nvGrpSpPr>
        <p:grpSpPr bwMode="auto">
          <a:xfrm>
            <a:off x="820102" y="4666711"/>
            <a:ext cx="1924050" cy="1322387"/>
            <a:chOff x="326294" y="4947550"/>
            <a:chExt cx="1925140" cy="1323439"/>
          </a:xfrm>
        </p:grpSpPr>
        <p:sp>
          <p:nvSpPr>
            <p:cNvPr id="5" name="圆角矩形 4"/>
            <p:cNvSpPr/>
            <p:nvPr/>
          </p:nvSpPr>
          <p:spPr bwMode="auto">
            <a:xfrm>
              <a:off x="1026779" y="5069884"/>
              <a:ext cx="1224655" cy="1078771"/>
            </a:xfrm>
            <a:prstGeom prst="roundRect">
              <a:avLst/>
            </a:prstGeom>
            <a:noFill/>
            <a:ln w="19050" cap="flat" cmpd="sng" algn="ctr">
              <a:solidFill>
                <a:schemeClr val="accent5">
                  <a:lumMod val="75000"/>
                </a:schemeClr>
              </a:solidFill>
              <a:prstDash val="lgDash"/>
              <a:round/>
              <a:headEnd type="none" w="med" len="med"/>
              <a:tailEnd type="none" w="med" len="med"/>
            </a:ln>
            <a:effectLst/>
          </p:spPr>
          <p:txBody>
            <a:bodyPr/>
            <a:lstStyle/>
            <a:p>
              <a:pPr eaLnBrk="1" hangingPunct="1">
                <a:buClr>
                  <a:srgbClr val="000000"/>
                </a:buClr>
                <a:buSzPct val="100000"/>
                <a:buFont typeface="Times New Roman" panose="02020603050405020304" pitchFamily="18" charset="0"/>
                <a:buNone/>
                <a:defRPr/>
              </a:pPr>
              <a:endParaRPr lang="zh-CN" altLang="en-US">
                <a:latin typeface="Times New Roman" panose="02020603050405020304" pitchFamily="18" charset="0"/>
                <a:ea typeface="宋体" panose="02010600030101010101" pitchFamily="2" charset="-122"/>
              </a:endParaRPr>
            </a:p>
          </p:txBody>
        </p:sp>
        <p:sp>
          <p:nvSpPr>
            <p:cNvPr id="51219" name="文本框 6"/>
            <p:cNvSpPr txBox="1">
              <a:spLocks noChangeArrowheads="1"/>
            </p:cNvSpPr>
            <p:nvPr/>
          </p:nvSpPr>
          <p:spPr bwMode="auto">
            <a:xfrm>
              <a:off x="326294" y="4947550"/>
              <a:ext cx="72008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000" dirty="0"/>
                <a:t>核心支持工作流</a:t>
              </a:r>
              <a:endParaRPr kumimoji="1" lang="zh-CN" altLang="en-US" sz="2000" dirty="0"/>
            </a:p>
          </p:txBody>
        </p:sp>
      </p:grpSp>
      <p:grpSp>
        <p:nvGrpSpPr>
          <p:cNvPr id="9" name="组 8"/>
          <p:cNvGrpSpPr/>
          <p:nvPr/>
        </p:nvGrpSpPr>
        <p:grpSpPr bwMode="auto">
          <a:xfrm>
            <a:off x="3817302" y="890906"/>
            <a:ext cx="1252538" cy="923925"/>
            <a:chOff x="1303764" y="1425550"/>
            <a:chExt cx="1252012" cy="923330"/>
          </a:xfrm>
        </p:grpSpPr>
        <p:sp>
          <p:nvSpPr>
            <p:cNvPr id="51216" name="圆角矩形标注 5"/>
            <p:cNvSpPr>
              <a:spLocks noChangeArrowheads="1"/>
            </p:cNvSpPr>
            <p:nvPr/>
          </p:nvSpPr>
          <p:spPr bwMode="auto">
            <a:xfrm>
              <a:off x="1303764" y="1461671"/>
              <a:ext cx="1252012" cy="887209"/>
            </a:xfrm>
            <a:prstGeom prst="wedgeRoundRectCallout">
              <a:avLst>
                <a:gd name="adj1" fmla="val 11264"/>
                <a:gd name="adj2" fmla="val 78361"/>
                <a:gd name="adj3" fmla="val 16667"/>
              </a:avLst>
            </a:prstGeom>
            <a:noFill/>
            <a:ln w="19050">
              <a:solidFill>
                <a:srgbClr val="C00000"/>
              </a:solidFill>
              <a:rou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zh-CN" altLang="en-US"/>
            </a:p>
          </p:txBody>
        </p:sp>
        <p:sp>
          <p:nvSpPr>
            <p:cNvPr id="51217" name="文本框 7"/>
            <p:cNvSpPr txBox="1">
              <a:spLocks noChangeArrowheads="1"/>
            </p:cNvSpPr>
            <p:nvPr/>
          </p:nvSpPr>
          <p:spPr bwMode="auto">
            <a:xfrm>
              <a:off x="1375772" y="1425550"/>
              <a:ext cx="110799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1800"/>
                <a:t>体系结构</a:t>
              </a:r>
              <a:endParaRPr kumimoji="1" lang="zh-CN" altLang="en-US" sz="1800"/>
            </a:p>
            <a:p>
              <a:r>
                <a:rPr kumimoji="1" lang="zh-CN" altLang="en-US" sz="1800"/>
                <a:t>项目计划</a:t>
              </a:r>
              <a:endParaRPr kumimoji="1" lang="zh-CN" altLang="en-US" sz="1800"/>
            </a:p>
            <a:p>
              <a:r>
                <a:rPr kumimoji="1" lang="zh-CN" altLang="en-US" sz="1800"/>
                <a:t>资源需求</a:t>
              </a:r>
              <a:endParaRPr kumimoji="1" lang="zh-CN" altLang="en-US" sz="1800"/>
            </a:p>
          </p:txBody>
        </p:sp>
      </p:grpSp>
      <p:grpSp>
        <p:nvGrpSpPr>
          <p:cNvPr id="12" name="组 11"/>
          <p:cNvGrpSpPr/>
          <p:nvPr/>
        </p:nvGrpSpPr>
        <p:grpSpPr bwMode="auto">
          <a:xfrm>
            <a:off x="1782127" y="930228"/>
            <a:ext cx="1252538" cy="923925"/>
            <a:chOff x="1303764" y="1433117"/>
            <a:chExt cx="1252012" cy="923330"/>
          </a:xfrm>
        </p:grpSpPr>
        <p:sp>
          <p:nvSpPr>
            <p:cNvPr id="51214" name="圆角矩形标注 12"/>
            <p:cNvSpPr>
              <a:spLocks noChangeArrowheads="1"/>
            </p:cNvSpPr>
            <p:nvPr/>
          </p:nvSpPr>
          <p:spPr bwMode="auto">
            <a:xfrm>
              <a:off x="1303764" y="1461671"/>
              <a:ext cx="1252012" cy="887209"/>
            </a:xfrm>
            <a:prstGeom prst="wedgeRoundRectCallout">
              <a:avLst>
                <a:gd name="adj1" fmla="val 85222"/>
                <a:gd name="adj2" fmla="val 75755"/>
                <a:gd name="adj3" fmla="val 16667"/>
              </a:avLst>
            </a:prstGeom>
            <a:noFill/>
            <a:ln w="19050">
              <a:solidFill>
                <a:srgbClr val="C00000"/>
              </a:solidFill>
              <a:rou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zh-CN" altLang="en-US"/>
            </a:p>
          </p:txBody>
        </p:sp>
        <p:sp>
          <p:nvSpPr>
            <p:cNvPr id="51215" name="文本框 13"/>
            <p:cNvSpPr txBox="1">
              <a:spLocks noChangeArrowheads="1"/>
            </p:cNvSpPr>
            <p:nvPr/>
          </p:nvSpPr>
          <p:spPr bwMode="auto">
            <a:xfrm>
              <a:off x="1375772" y="1433117"/>
              <a:ext cx="110799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1800" dirty="0"/>
                <a:t>业务模型</a:t>
              </a:r>
              <a:endParaRPr kumimoji="1" lang="zh-CN" altLang="en-US" sz="1800" dirty="0"/>
            </a:p>
            <a:p>
              <a:r>
                <a:rPr kumimoji="1" lang="zh-CN" altLang="en-US" sz="1800" dirty="0"/>
                <a:t>产品视图</a:t>
              </a:r>
              <a:endParaRPr kumimoji="1" lang="zh-CN" altLang="en-US" sz="1800" dirty="0"/>
            </a:p>
            <a:p>
              <a:r>
                <a:rPr kumimoji="1" lang="zh-CN" altLang="en-US" sz="1800" dirty="0"/>
                <a:t>项目范围</a:t>
              </a:r>
              <a:endParaRPr kumimoji="1" lang="zh-CN" altLang="en-US" sz="1800" dirty="0"/>
            </a:p>
          </p:txBody>
        </p:sp>
      </p:grpSp>
      <p:grpSp>
        <p:nvGrpSpPr>
          <p:cNvPr id="15" name="组 14"/>
          <p:cNvGrpSpPr/>
          <p:nvPr/>
        </p:nvGrpSpPr>
        <p:grpSpPr bwMode="auto">
          <a:xfrm>
            <a:off x="5858827" y="890906"/>
            <a:ext cx="1252538" cy="923925"/>
            <a:chOff x="1303764" y="1425550"/>
            <a:chExt cx="1252012" cy="923330"/>
          </a:xfrm>
        </p:grpSpPr>
        <p:sp>
          <p:nvSpPr>
            <p:cNvPr id="51212" name="圆角矩形标注 15"/>
            <p:cNvSpPr>
              <a:spLocks noChangeArrowheads="1"/>
            </p:cNvSpPr>
            <p:nvPr/>
          </p:nvSpPr>
          <p:spPr bwMode="auto">
            <a:xfrm>
              <a:off x="1303764" y="1461671"/>
              <a:ext cx="1252012" cy="887209"/>
            </a:xfrm>
            <a:prstGeom prst="wedgeRoundRectCallout">
              <a:avLst>
                <a:gd name="adj1" fmla="val -20171"/>
                <a:gd name="adj2" fmla="val 79667"/>
                <a:gd name="adj3" fmla="val 16667"/>
              </a:avLst>
            </a:prstGeom>
            <a:noFill/>
            <a:ln w="19050">
              <a:solidFill>
                <a:srgbClr val="C00000"/>
              </a:solidFill>
              <a:rou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zh-CN" altLang="en-US"/>
            </a:p>
          </p:txBody>
        </p:sp>
        <p:sp>
          <p:nvSpPr>
            <p:cNvPr id="51213" name="文本框 16"/>
            <p:cNvSpPr txBox="1">
              <a:spLocks noChangeArrowheads="1"/>
            </p:cNvSpPr>
            <p:nvPr/>
          </p:nvSpPr>
          <p:spPr bwMode="auto">
            <a:xfrm>
              <a:off x="1609152" y="1425550"/>
              <a:ext cx="64633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1800"/>
                <a:t>开发</a:t>
              </a:r>
              <a:endParaRPr kumimoji="1" lang="zh-CN" altLang="en-US" sz="1800"/>
            </a:p>
            <a:p>
              <a:r>
                <a:rPr kumimoji="1" lang="zh-CN" altLang="en-US" sz="1800"/>
                <a:t>集成</a:t>
              </a:r>
              <a:endParaRPr kumimoji="1" lang="zh-CN" altLang="en-US" sz="1800"/>
            </a:p>
            <a:p>
              <a:r>
                <a:rPr kumimoji="1" lang="zh-CN" altLang="en-US" sz="1800"/>
                <a:t>测试</a:t>
              </a:r>
              <a:endParaRPr kumimoji="1" lang="zh-CN" altLang="en-US" sz="1800"/>
            </a:p>
          </p:txBody>
        </p:sp>
      </p:grpSp>
      <p:grpSp>
        <p:nvGrpSpPr>
          <p:cNvPr id="18" name="组 17"/>
          <p:cNvGrpSpPr/>
          <p:nvPr/>
        </p:nvGrpSpPr>
        <p:grpSpPr bwMode="auto">
          <a:xfrm>
            <a:off x="7925027" y="1050363"/>
            <a:ext cx="1338828" cy="593725"/>
            <a:chOff x="1280706" y="1461671"/>
            <a:chExt cx="1337807" cy="887209"/>
          </a:xfrm>
        </p:grpSpPr>
        <p:sp>
          <p:nvSpPr>
            <p:cNvPr id="51210" name="圆角矩形标注 18"/>
            <p:cNvSpPr>
              <a:spLocks noChangeArrowheads="1"/>
            </p:cNvSpPr>
            <p:nvPr/>
          </p:nvSpPr>
          <p:spPr bwMode="auto">
            <a:xfrm>
              <a:off x="1303764" y="1461671"/>
              <a:ext cx="1252012" cy="887209"/>
            </a:xfrm>
            <a:prstGeom prst="wedgeRoundRectCallout">
              <a:avLst>
                <a:gd name="adj1" fmla="val -75639"/>
                <a:gd name="adj2" fmla="val 67926"/>
                <a:gd name="adj3" fmla="val 16667"/>
              </a:avLst>
            </a:prstGeom>
            <a:noFill/>
            <a:ln w="19050">
              <a:solidFill>
                <a:srgbClr val="C00000"/>
              </a:solidFill>
              <a:rou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zh-CN" altLang="en-US"/>
            </a:p>
          </p:txBody>
        </p:sp>
        <p:sp>
          <p:nvSpPr>
            <p:cNvPr id="51211" name="文本框 19"/>
            <p:cNvSpPr txBox="1">
              <a:spLocks noChangeArrowheads="1"/>
            </p:cNvSpPr>
            <p:nvPr/>
          </p:nvSpPr>
          <p:spPr bwMode="auto">
            <a:xfrm>
              <a:off x="1280706" y="1652544"/>
              <a:ext cx="1337807" cy="55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1800"/>
                <a:t>提交给用户</a:t>
              </a:r>
              <a:endParaRPr kumimoji="1" lang="zh-CN" altLang="en-US" sz="1800"/>
            </a:p>
          </p:txBody>
        </p:sp>
      </p:grpSp>
      <p:sp>
        <p:nvSpPr>
          <p:cNvPr id="23" name="TextBox 7"/>
          <p:cNvSpPr txBox="1">
            <a:spLocks noChangeArrowheads="1"/>
          </p:cNvSpPr>
          <p:nvPr/>
        </p:nvSpPr>
        <p:spPr bwMode="auto">
          <a:xfrm>
            <a:off x="3581995" y="6187622"/>
            <a:ext cx="2952328" cy="460375"/>
          </a:xfrm>
          <a:prstGeom prst="rect">
            <a:avLst/>
          </a:prstGeom>
          <a:noFill/>
          <a:ln>
            <a:noFill/>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宋体" panose="02010600030101010101" pitchFamily="2" charset="-122"/>
              </a:rPr>
              <a:t>图8  RUP模型 </a:t>
            </a:r>
            <a:endParaRPr lang="zh-CN" altLang="en-US" sz="2400" b="1" dirty="0">
              <a:latin typeface="宋体" panose="02010600030101010101" pitchFamily="2"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16434" y="409230"/>
            <a:ext cx="522131" cy="483516"/>
            <a:chOff x="218816" y="1113407"/>
            <a:chExt cx="482084" cy="446431"/>
          </a:xfrm>
        </p:grpSpPr>
        <p:sp>
          <p:nvSpPr>
            <p:cNvPr id="2" name="矩形 1"/>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8" name="Rectangle 1"/>
          <p:cNvSpPr>
            <a:spLocks noGrp="1" noChangeArrowheads="1"/>
          </p:cNvSpPr>
          <p:nvPr>
            <p:ph type="subTitle"/>
          </p:nvPr>
        </p:nvSpPr>
        <p:spPr>
          <a:xfrm>
            <a:off x="2481889" y="194426"/>
            <a:ext cx="5226685" cy="649605"/>
          </a:xfrm>
        </p:spPr>
        <p:txBody>
          <a:bodyPr anchor="t">
            <a:normAutofit/>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b="1" dirty="0">
                <a:latin typeface="黑体" panose="02010600030101010101" pitchFamily="49" charset="-122"/>
                <a:ea typeface="黑体" panose="02010600030101010101" pitchFamily="49" charset="-122"/>
              </a:rPr>
              <a:t>6.</a:t>
            </a:r>
            <a:r>
              <a:rPr lang="en-US" altLang="zh-CN" b="1" dirty="0" smtClean="0">
                <a:latin typeface="黑体" panose="02010600030101010101" pitchFamily="49" charset="-122"/>
                <a:ea typeface="黑体" panose="02010600030101010101" pitchFamily="49" charset="-122"/>
              </a:rPr>
              <a:t>统一过程</a:t>
            </a:r>
            <a:endParaRPr lang="zh-CN" altLang="en-US" sz="2400" dirty="0">
              <a:solidFill>
                <a:srgbClr val="000000"/>
              </a:solidFill>
              <a:latin typeface="华文中宋" panose="02010600040101010101" charset="-122"/>
              <a:ea typeface="华文中宋" panose="02010600040101010101" charset="-122"/>
            </a:endParaRPr>
          </a:p>
        </p:txBody>
      </p:sp>
    </p:spTree>
    <p:custDataLst>
      <p:tags r:id="rId3"/>
    </p:custDataLst>
  </p:cSld>
  <p:clrMapOvr>
    <a:masterClrMapping/>
  </p:clrMapOvr>
  <p:transition spd="med" advTm="14579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8966" y="1270532"/>
            <a:ext cx="8136903" cy="3507740"/>
          </a:xfrm>
          <a:prstGeom prst="rect">
            <a:avLst/>
          </a:prstGeom>
          <a:noFill/>
        </p:spPr>
        <p:txBody>
          <a:bodyPr wrap="square" rtlCol="0">
            <a:spAutoFit/>
          </a:bodyPr>
          <a:lstStyle/>
          <a:p>
            <a:pPr>
              <a:lnSpc>
                <a:spcPct val="150000"/>
              </a:lnSpc>
            </a:pPr>
            <a:r>
              <a:rPr kumimoji="1" lang="zh-CN" altLang="en-US" sz="2800" dirty="0"/>
              <a:t>目前，全球已经有上千家软件公司在使用统一过程：</a:t>
            </a:r>
            <a:endParaRPr kumimoji="1" lang="zh-CN" altLang="en-US" sz="2800" dirty="0"/>
          </a:p>
          <a:p>
            <a:pPr marL="1085850" lvl="1" indent="-342900">
              <a:lnSpc>
                <a:spcPct val="150000"/>
              </a:lnSpc>
              <a:buFont typeface="Arial" panose="020B0604020202020204" pitchFamily="34" charset="0"/>
              <a:buChar char="•"/>
            </a:pPr>
            <a:r>
              <a:rPr kumimoji="1" lang="zh-CN" altLang="en-US" sz="2800" dirty="0"/>
              <a:t>不同应用领域</a:t>
            </a:r>
            <a:endParaRPr kumimoji="1" lang="zh-CN" altLang="en-US" sz="2800" dirty="0"/>
          </a:p>
          <a:p>
            <a:pPr marL="1085850" lvl="1" indent="-342900">
              <a:lnSpc>
                <a:spcPct val="150000"/>
              </a:lnSpc>
              <a:buFont typeface="Arial" panose="020B0604020202020204" pitchFamily="34" charset="0"/>
              <a:buChar char="•"/>
            </a:pPr>
            <a:r>
              <a:rPr kumimoji="1" lang="zh-CN" altLang="en-US" sz="2800" dirty="0"/>
              <a:t>项目或大或小</a:t>
            </a:r>
            <a:endParaRPr kumimoji="1" lang="zh-CN" altLang="en-US" sz="2800" dirty="0"/>
          </a:p>
          <a:p>
            <a:pPr indent="0">
              <a:lnSpc>
                <a:spcPct val="150000"/>
              </a:lnSpc>
              <a:buFont typeface="Arial" panose="020B0604020202020204" pitchFamily="34" charset="0"/>
              <a:buNone/>
            </a:pPr>
            <a:endParaRPr kumimoji="1" lang="en-US" altLang="zh-CN" sz="3200" dirty="0">
              <a:solidFill>
                <a:srgbClr val="C00000"/>
              </a:solidFill>
            </a:endParaRPr>
          </a:p>
          <a:p>
            <a:pPr indent="0">
              <a:lnSpc>
                <a:spcPct val="150000"/>
              </a:lnSpc>
              <a:buFont typeface="Arial" panose="020B0604020202020204" pitchFamily="34" charset="0"/>
              <a:buNone/>
            </a:pPr>
            <a:r>
              <a:rPr kumimoji="1" lang="en-US" altLang="zh-CN" sz="3200" dirty="0">
                <a:solidFill>
                  <a:srgbClr val="C00000"/>
                </a:solidFill>
              </a:rPr>
              <a:t>         RUP</a:t>
            </a:r>
            <a:r>
              <a:rPr kumimoji="1" lang="zh-CN" altLang="en-US" sz="3200" dirty="0">
                <a:solidFill>
                  <a:srgbClr val="C00000"/>
                </a:solidFill>
              </a:rPr>
              <a:t>：多功能性和广泛适用性</a:t>
            </a:r>
            <a:endParaRPr kumimoji="1" lang="zh-CN" altLang="en-US" sz="3200" dirty="0">
              <a:solidFill>
                <a:srgbClr val="C00000"/>
              </a:solidFill>
            </a:endParaRPr>
          </a:p>
        </p:txBody>
      </p:sp>
      <p:cxnSp>
        <p:nvCxnSpPr>
          <p:cNvPr id="2" name="直接连接符 1"/>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32769" name="Rectangle 1"/>
          <p:cNvSpPr>
            <a:spLocks noGrp="1" noChangeArrowheads="1"/>
          </p:cNvSpPr>
          <p:nvPr>
            <p:ph type="subTitle"/>
          </p:nvPr>
        </p:nvSpPr>
        <p:spPr>
          <a:xfrm>
            <a:off x="2574290" y="279400"/>
            <a:ext cx="5226685" cy="649605"/>
          </a:xfrm>
        </p:spPr>
        <p:txBody>
          <a:bodyPr anchor="t">
            <a:normAutofit/>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b="1" dirty="0">
                <a:latin typeface="黑体" panose="02010600030101010101" pitchFamily="49" charset="-122"/>
                <a:ea typeface="黑体" panose="02010600030101010101" pitchFamily="49" charset="-122"/>
              </a:rPr>
              <a:t>6.</a:t>
            </a:r>
            <a:r>
              <a:rPr lang="en-US" altLang="zh-CN" b="1" dirty="0" smtClean="0">
                <a:latin typeface="黑体" panose="02010600030101010101" pitchFamily="49" charset="-122"/>
                <a:ea typeface="黑体" panose="02010600030101010101" pitchFamily="49" charset="-122"/>
              </a:rPr>
              <a:t>统一过程</a:t>
            </a:r>
            <a:endParaRPr lang="zh-CN" altLang="en-US" sz="2400" dirty="0">
              <a:solidFill>
                <a:srgbClr val="000000"/>
              </a:solidFill>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8800" y="765175"/>
            <a:ext cx="8933180" cy="5908040"/>
          </a:xfrm>
          <a:prstGeom prst="rect">
            <a:avLst/>
          </a:prstGeom>
          <a:noFill/>
        </p:spPr>
        <p:txBody>
          <a:bodyPr wrap="square" rtlCol="0">
            <a:spAutoFit/>
          </a:bodyPr>
          <a:lstStyle/>
          <a:p>
            <a:pPr indent="0">
              <a:lnSpc>
                <a:spcPct val="150000"/>
              </a:lnSpc>
              <a:buFont typeface="Arial" panose="020B0604020202020204" pitchFamily="34" charset="0"/>
              <a:buNone/>
            </a:pPr>
            <a:r>
              <a:rPr kumimoji="1" lang="en-US" sz="2800" dirty="0"/>
              <a:t>RUP</a:t>
            </a:r>
            <a:r>
              <a:rPr kumimoji="1" lang="zh-CN" altLang="en-US" sz="2800" dirty="0"/>
              <a:t>的六大经验：</a:t>
            </a:r>
            <a:endParaRPr kumimoji="1" lang="zh-CN" altLang="en-US" sz="2800" dirty="0"/>
          </a:p>
          <a:p>
            <a:pPr indent="0">
              <a:lnSpc>
                <a:spcPct val="150000"/>
              </a:lnSpc>
              <a:buFont typeface="Arial" panose="020B0604020202020204" pitchFamily="34" charset="0"/>
              <a:buNone/>
            </a:pPr>
            <a:r>
              <a:rPr kumimoji="1" lang="en-US" altLang="zh-CN" sz="2800" dirty="0"/>
              <a:t>1.</a:t>
            </a:r>
            <a:r>
              <a:rPr kumimoji="1" lang="zh-CN" altLang="en-US" sz="2800" dirty="0"/>
              <a:t>迭代和递增式开发</a:t>
            </a:r>
            <a:endParaRPr kumimoji="1" lang="zh-CN" altLang="en-US" sz="2800" dirty="0"/>
          </a:p>
          <a:p>
            <a:pPr indent="0">
              <a:lnSpc>
                <a:spcPct val="150000"/>
              </a:lnSpc>
              <a:buFont typeface="Arial" panose="020B0604020202020204" pitchFamily="34" charset="0"/>
              <a:buNone/>
            </a:pPr>
            <a:r>
              <a:rPr kumimoji="1" lang="en-US" altLang="zh-CN" sz="2800" dirty="0"/>
              <a:t>2.</a:t>
            </a:r>
            <a:r>
              <a:rPr kumimoji="1" lang="zh-CN" altLang="en-US" sz="2800" dirty="0"/>
              <a:t>管理需求</a:t>
            </a:r>
            <a:endParaRPr kumimoji="1" lang="zh-CN" altLang="en-US" sz="2800" dirty="0"/>
          </a:p>
          <a:p>
            <a:pPr indent="0">
              <a:lnSpc>
                <a:spcPct val="150000"/>
              </a:lnSpc>
              <a:buFont typeface="Arial" panose="020B0604020202020204" pitchFamily="34" charset="0"/>
              <a:buNone/>
            </a:pPr>
            <a:r>
              <a:rPr kumimoji="1" lang="en-US" altLang="zh-CN" sz="2800" dirty="0"/>
              <a:t>3.</a:t>
            </a:r>
            <a:r>
              <a:rPr kumimoji="1" lang="zh-CN" altLang="en-US" sz="2800" dirty="0"/>
              <a:t>基于组件的体系结构</a:t>
            </a:r>
            <a:endParaRPr kumimoji="1" lang="zh-CN" altLang="en-US" sz="2800" dirty="0"/>
          </a:p>
          <a:p>
            <a:pPr indent="0">
              <a:lnSpc>
                <a:spcPct val="150000"/>
              </a:lnSpc>
              <a:buFont typeface="Arial" panose="020B0604020202020204" pitchFamily="34" charset="0"/>
              <a:buNone/>
            </a:pPr>
            <a:r>
              <a:rPr kumimoji="1" lang="en-US" altLang="zh-CN" sz="2800" dirty="0"/>
              <a:t>4.</a:t>
            </a:r>
            <a:r>
              <a:rPr kumimoji="1" lang="zh-CN" altLang="en-US" sz="2800" dirty="0"/>
              <a:t>可视化建模</a:t>
            </a:r>
            <a:endParaRPr kumimoji="1" lang="zh-CN" altLang="en-US" sz="2800" dirty="0"/>
          </a:p>
          <a:p>
            <a:pPr indent="0">
              <a:lnSpc>
                <a:spcPct val="150000"/>
              </a:lnSpc>
              <a:buFont typeface="Arial" panose="020B0604020202020204" pitchFamily="34" charset="0"/>
              <a:buNone/>
            </a:pPr>
            <a:r>
              <a:rPr kumimoji="1" lang="en-US" altLang="zh-CN" sz="2800" dirty="0"/>
              <a:t>5.</a:t>
            </a:r>
            <a:r>
              <a:rPr kumimoji="1" lang="zh-CN" altLang="en-US" sz="2800" dirty="0"/>
              <a:t>验证软件质量</a:t>
            </a:r>
            <a:endParaRPr kumimoji="1" lang="zh-CN" altLang="en-US" sz="2800" dirty="0"/>
          </a:p>
          <a:p>
            <a:pPr indent="0">
              <a:lnSpc>
                <a:spcPct val="150000"/>
              </a:lnSpc>
              <a:buFont typeface="Arial" panose="020B0604020202020204" pitchFamily="34" charset="0"/>
              <a:buNone/>
            </a:pPr>
            <a:r>
              <a:rPr kumimoji="1" lang="en-US" altLang="zh-CN" sz="2800" dirty="0"/>
              <a:t>6.</a:t>
            </a:r>
            <a:r>
              <a:rPr kumimoji="1" lang="zh-CN" altLang="en-US" sz="2800" dirty="0"/>
              <a:t>控制软件变更</a:t>
            </a:r>
            <a:endParaRPr kumimoji="1" lang="en-US" altLang="zh-CN" sz="3200" dirty="0">
              <a:solidFill>
                <a:srgbClr val="C00000"/>
              </a:solidFill>
            </a:endParaRPr>
          </a:p>
          <a:p>
            <a:pPr indent="0">
              <a:lnSpc>
                <a:spcPct val="150000"/>
              </a:lnSpc>
              <a:buFont typeface="Arial" panose="020B0604020202020204" pitchFamily="34" charset="0"/>
              <a:buNone/>
            </a:pPr>
            <a:r>
              <a:rPr kumimoji="1" lang="en-US" altLang="zh-CN" sz="3200" dirty="0">
                <a:solidFill>
                  <a:srgbClr val="C00000"/>
                </a:solidFill>
              </a:rPr>
              <a:t> </a:t>
            </a:r>
            <a:r>
              <a:rPr kumimoji="1" lang="en-US" altLang="zh-CN" sz="2400" dirty="0">
                <a:solidFill>
                  <a:srgbClr val="0000FF"/>
                </a:solidFill>
                <a:uFillTx/>
              </a:rPr>
              <a:t>RUP</a:t>
            </a:r>
            <a:r>
              <a:rPr kumimoji="1" lang="zh-CN" altLang="en-US" sz="2400" dirty="0">
                <a:solidFill>
                  <a:srgbClr val="0000FF"/>
                </a:solidFill>
                <a:uFillTx/>
              </a:rPr>
              <a:t>：用例驱动，以架构为中心，采用迭代和增量开发。</a:t>
            </a:r>
            <a:endParaRPr kumimoji="1" lang="zh-CN" altLang="en-US" sz="2400" dirty="0">
              <a:solidFill>
                <a:srgbClr val="0000FF"/>
              </a:solidFill>
              <a:uFillTx/>
            </a:endParaRPr>
          </a:p>
          <a:p>
            <a:pPr indent="0">
              <a:lnSpc>
                <a:spcPct val="150000"/>
              </a:lnSpc>
              <a:buFont typeface="Arial" panose="020B0604020202020204" pitchFamily="34" charset="0"/>
              <a:buNone/>
            </a:pPr>
            <a:r>
              <a:rPr kumimoji="1" lang="zh-CN" altLang="en-US" sz="2400" dirty="0">
                <a:solidFill>
                  <a:srgbClr val="0000FF"/>
                </a:solidFill>
                <a:uFillTx/>
              </a:rPr>
              <a:t> </a:t>
            </a:r>
            <a:endParaRPr kumimoji="1" lang="zh-CN" altLang="en-US" sz="2400" dirty="0">
              <a:solidFill>
                <a:srgbClr val="0000FF"/>
              </a:solidFill>
              <a:uFillTx/>
            </a:endParaRPr>
          </a:p>
        </p:txBody>
      </p:sp>
      <p:cxnSp>
        <p:nvCxnSpPr>
          <p:cNvPr id="2" name="直接连接符 1"/>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32769" name="Rectangle 1"/>
          <p:cNvSpPr>
            <a:spLocks noGrp="1" noChangeArrowheads="1"/>
          </p:cNvSpPr>
          <p:nvPr>
            <p:ph type="subTitle"/>
          </p:nvPr>
        </p:nvSpPr>
        <p:spPr>
          <a:xfrm>
            <a:off x="2574290" y="279400"/>
            <a:ext cx="5226685" cy="649605"/>
          </a:xfrm>
        </p:spPr>
        <p:txBody>
          <a:bodyPr anchor="t">
            <a:normAutofit/>
          </a:bodyPr>
          <a:lstStyle/>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b="1" dirty="0">
                <a:latin typeface="黑体" panose="02010600030101010101" pitchFamily="49" charset="-122"/>
                <a:ea typeface="黑体" panose="02010600030101010101" pitchFamily="49" charset="-122"/>
              </a:rPr>
              <a:t>6.</a:t>
            </a:r>
            <a:r>
              <a:rPr lang="en-US" altLang="zh-CN" b="1" dirty="0" smtClean="0">
                <a:latin typeface="黑体" panose="02010600030101010101" pitchFamily="49" charset="-122"/>
                <a:ea typeface="黑体" panose="02010600030101010101" pitchFamily="49" charset="-122"/>
              </a:rPr>
              <a:t>统一过程</a:t>
            </a:r>
            <a:endParaRPr lang="zh-CN" altLang="en-US" sz="2400" dirty="0">
              <a:solidFill>
                <a:srgbClr val="000000"/>
              </a:solidFill>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p:nvPr/>
        </p:nvSpPr>
        <p:spPr>
          <a:xfrm>
            <a:off x="3263124" y="216153"/>
            <a:ext cx="4752528"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7.</a:t>
            </a:r>
            <a:r>
              <a:rPr lang="zh-CN" altLang="en-US" b="1" dirty="0" smtClean="0">
                <a:solidFill>
                  <a:schemeClr val="tx1"/>
                </a:solidFill>
                <a:latin typeface="黑体" panose="02010600030101010101" pitchFamily="49" charset="-122"/>
                <a:ea typeface="黑体" panose="02010600030101010101" pitchFamily="49" charset="-122"/>
              </a:rPr>
              <a:t>敏捷</a:t>
            </a:r>
            <a:r>
              <a:rPr lang="zh-CN" altLang="en-US" b="1" dirty="0">
                <a:solidFill>
                  <a:schemeClr val="tx1"/>
                </a:solidFill>
                <a:latin typeface="黑体" panose="02010600030101010101" pitchFamily="49" charset="-122"/>
                <a:ea typeface="黑体" panose="02010600030101010101" pitchFamily="49" charset="-122"/>
              </a:rPr>
              <a:t>过程</a:t>
            </a:r>
            <a:endParaRPr lang="zh-CN" altLang="en-US" b="1" dirty="0">
              <a:solidFill>
                <a:schemeClr val="tx1"/>
              </a:solidFill>
              <a:latin typeface="黑体" panose="02010600030101010101" pitchFamily="49" charset="-122"/>
              <a:ea typeface="黑体" panose="02010600030101010101" pitchFamily="49" charset="-122"/>
            </a:endParaRPr>
          </a:p>
        </p:txBody>
      </p:sp>
      <p:sp>
        <p:nvSpPr>
          <p:cNvPr id="3" name="TextBox 7"/>
          <p:cNvSpPr txBox="1">
            <a:spLocks noChangeArrowheads="1"/>
          </p:cNvSpPr>
          <p:nvPr/>
        </p:nvSpPr>
        <p:spPr bwMode="auto">
          <a:xfrm>
            <a:off x="775017" y="2062619"/>
            <a:ext cx="8496300" cy="194095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lnSpc>
                <a:spcPct val="150000"/>
              </a:lnSpc>
              <a:defRPr/>
            </a:pPr>
            <a:r>
              <a:rPr lang="zh-CN" altLang="zh-CN" sz="2400" dirty="0" smtClean="0">
                <a:latin typeface="黑体" panose="02010600030101010101" pitchFamily="49" charset="-122"/>
                <a:ea typeface="黑体" panose="02010600030101010101" pitchFamily="49" charset="-122"/>
              </a:rPr>
              <a:t>敏捷</a:t>
            </a:r>
            <a:r>
              <a:rPr lang="zh-CN" altLang="zh-CN" sz="2400" dirty="0">
                <a:latin typeface="黑体" panose="02010600030101010101" pitchFamily="49" charset="-122"/>
                <a:ea typeface="黑体" panose="02010600030101010101" pitchFamily="49" charset="-122"/>
              </a:rPr>
              <a:t>过程为了使软件开发团队具有高效工作和快速响应变化的能力，</a:t>
            </a:r>
            <a:r>
              <a:rPr lang="en-US" altLang="zh-CN" sz="2400" dirty="0">
                <a:latin typeface="黑体" panose="02010600030101010101" pitchFamily="49" charset="-122"/>
                <a:ea typeface="黑体" panose="02010600030101010101" pitchFamily="49" charset="-122"/>
              </a:rPr>
              <a:t>17</a:t>
            </a:r>
            <a:r>
              <a:rPr lang="zh-CN" altLang="zh-CN" sz="2400" dirty="0">
                <a:latin typeface="黑体" panose="02010600030101010101" pitchFamily="49" charset="-122"/>
                <a:ea typeface="黑体" panose="02010600030101010101" pitchFamily="49" charset="-122"/>
              </a:rPr>
              <a:t>位著名的软件专家于</a:t>
            </a:r>
            <a:r>
              <a:rPr lang="en-US" altLang="zh-CN" sz="2400" dirty="0">
                <a:latin typeface="黑体" panose="02010600030101010101" pitchFamily="49" charset="-122"/>
                <a:ea typeface="黑体" panose="02010600030101010101" pitchFamily="49" charset="-122"/>
              </a:rPr>
              <a:t>2001</a:t>
            </a:r>
            <a:r>
              <a:rPr lang="zh-CN" altLang="zh-CN" sz="2400" dirty="0">
                <a:latin typeface="黑体" panose="02010600030101010101" pitchFamily="49" charset="-122"/>
                <a:ea typeface="黑体" panose="02010600030101010101" pitchFamily="49" charset="-122"/>
              </a:rPr>
              <a:t>年</a:t>
            </a:r>
            <a:r>
              <a:rPr lang="en-US" altLang="zh-CN" sz="2400" dirty="0">
                <a:latin typeface="黑体" panose="02010600030101010101" pitchFamily="49" charset="-122"/>
                <a:ea typeface="黑体" panose="02010600030101010101" pitchFamily="49" charset="-122"/>
              </a:rPr>
              <a:t>2</a:t>
            </a:r>
            <a:r>
              <a:rPr lang="zh-CN" altLang="zh-CN" sz="2400" dirty="0">
                <a:latin typeface="黑体" panose="02010600030101010101" pitchFamily="49" charset="-122"/>
                <a:ea typeface="黑体" panose="02010600030101010101" pitchFamily="49" charset="-122"/>
              </a:rPr>
              <a:t>月联合起草</a:t>
            </a:r>
            <a:r>
              <a:rPr lang="zh-CN" altLang="zh-CN" sz="2400" dirty="0" smtClean="0">
                <a:latin typeface="黑体" panose="02010600030101010101" pitchFamily="49" charset="-122"/>
                <a:ea typeface="黑体" panose="02010600030101010101" pitchFamily="49" charset="-122"/>
              </a:rPr>
              <a:t>了</a:t>
            </a:r>
            <a:r>
              <a:rPr lang="en-US" altLang="zh-CN" sz="2400" dirty="0" smtClean="0">
                <a:latin typeface="黑体" panose="02010600030101010101" pitchFamily="49" charset="-122"/>
                <a:ea typeface="黑体" panose="02010600030101010101" pitchFamily="49" charset="-122"/>
              </a:rPr>
              <a:t>《</a:t>
            </a:r>
            <a:r>
              <a:rPr lang="zh-CN" altLang="zh-CN" sz="2400" dirty="0" smtClean="0">
                <a:latin typeface="黑体" panose="02010600030101010101" pitchFamily="49" charset="-122"/>
                <a:ea typeface="黑体" panose="02010600030101010101" pitchFamily="49" charset="-122"/>
              </a:rPr>
              <a:t>敏捷</a:t>
            </a:r>
            <a:r>
              <a:rPr lang="zh-CN" altLang="zh-CN" sz="2400" dirty="0">
                <a:latin typeface="黑体" panose="02010600030101010101" pitchFamily="49" charset="-122"/>
                <a:ea typeface="黑体" panose="02010600030101010101" pitchFamily="49" charset="-122"/>
              </a:rPr>
              <a:t>软件开发</a:t>
            </a:r>
            <a:r>
              <a:rPr lang="zh-CN" altLang="zh-CN" sz="2400" dirty="0" smtClean="0">
                <a:latin typeface="黑体" panose="02010600030101010101" pitchFamily="49" charset="-122"/>
                <a:ea typeface="黑体" panose="02010600030101010101" pitchFamily="49" charset="-122"/>
              </a:rPr>
              <a:t>宣言</a:t>
            </a:r>
            <a:r>
              <a:rPr lang="en-US" altLang="zh-CN" sz="2400" dirty="0">
                <a:latin typeface="黑体" panose="02010600030101010101" pitchFamily="49" charset="-122"/>
                <a:ea typeface="黑体" panose="02010600030101010101" pitchFamily="49" charset="-122"/>
              </a:rPr>
              <a:t>》</a:t>
            </a:r>
            <a:r>
              <a:rPr lang="zh-CN" altLang="zh-CN" sz="2400" dirty="0" smtClean="0">
                <a:latin typeface="黑体" panose="02010600030101010101" pitchFamily="49" charset="-122"/>
                <a:ea typeface="黑体" panose="02010600030101010101" pitchFamily="49" charset="-122"/>
              </a:rPr>
              <a:t>。</a:t>
            </a:r>
            <a:endParaRPr lang="en-US" altLang="zh-CN" sz="2400" dirty="0">
              <a:latin typeface="黑体" panose="02010600030101010101" pitchFamily="49" charset="-122"/>
              <a:ea typeface="黑体" panose="02010600030101010101" pitchFamily="49" charset="-122"/>
            </a:endParaRPr>
          </a:p>
        </p:txBody>
      </p:sp>
      <p:cxnSp>
        <p:nvCxnSpPr>
          <p:cNvPr id="13" name="直接连接符 1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16434" y="409230"/>
            <a:ext cx="522131" cy="483516"/>
            <a:chOff x="218816" y="1113407"/>
            <a:chExt cx="482084" cy="446431"/>
          </a:xfrm>
        </p:grpSpPr>
        <p:sp>
          <p:nvSpPr>
            <p:cNvPr id="15" name="矩形 1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1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p:nvPr/>
        </p:nvSpPr>
        <p:spPr>
          <a:xfrm>
            <a:off x="1927860" y="266065"/>
            <a:ext cx="6320155"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algn="l">
              <a:buClrTx/>
              <a:buSzTx/>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7.敏捷过程 </a:t>
            </a:r>
            <a:endParaRPr lang="en-US" altLang="zh-CN" b="1" dirty="0" smtClean="0">
              <a:solidFill>
                <a:schemeClr val="tx1"/>
              </a:solidFill>
              <a:latin typeface="黑体" panose="02010600030101010101" pitchFamily="49" charset="-122"/>
              <a:ea typeface="黑体" panose="02010600030101010101" pitchFamily="49" charset="-122"/>
            </a:endParaRPr>
          </a:p>
        </p:txBody>
      </p:sp>
      <p:cxnSp>
        <p:nvCxnSpPr>
          <p:cNvPr id="13" name="直接连接符 1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16434" y="409230"/>
            <a:ext cx="522131" cy="483516"/>
            <a:chOff x="218816" y="1113407"/>
            <a:chExt cx="482084" cy="446431"/>
          </a:xfrm>
        </p:grpSpPr>
        <p:sp>
          <p:nvSpPr>
            <p:cNvPr id="15" name="矩形 1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1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4" name="文本框 3"/>
          <p:cNvSpPr txBox="1"/>
          <p:nvPr/>
        </p:nvSpPr>
        <p:spPr>
          <a:xfrm>
            <a:off x="1855470" y="1196340"/>
            <a:ext cx="6491605" cy="341503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gn="ctr">
              <a:lnSpc>
                <a:spcPct val="150000"/>
              </a:lnSpc>
            </a:pPr>
            <a:r>
              <a:rPr lang="en-US" altLang="zh-CN" sz="2400" b="1" dirty="0" smtClean="0">
                <a:latin typeface="黑体" panose="02010600030101010101" pitchFamily="49" charset="-122"/>
                <a:ea typeface="黑体" panose="02010600030101010101" pitchFamily="49" charset="-122"/>
                <a:sym typeface="+mn-ea"/>
              </a:rPr>
              <a:t>敏捷软件开发宣言</a:t>
            </a:r>
            <a:endParaRPr lang="en-US" altLang="zh-CN" sz="2400" b="1" dirty="0" smtClean="0">
              <a:latin typeface="黑体" panose="02010600030101010101" pitchFamily="49" charset="-122"/>
              <a:ea typeface="黑体" panose="02010600030101010101" pitchFamily="49" charset="-122"/>
              <a:sym typeface="+mn-ea"/>
            </a:endParaRPr>
          </a:p>
          <a:p>
            <a:pPr algn="ctr">
              <a:lnSpc>
                <a:spcPct val="150000"/>
              </a:lnSpc>
            </a:pPr>
            <a:r>
              <a:rPr lang="zh-CN" altLang="en-US" sz="2400" b="1" dirty="0" smtClean="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个体和交互</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      胜过   过程和工具</a:t>
            </a:r>
            <a:endPar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ctr">
              <a:lnSpc>
                <a:spcPct val="150000"/>
              </a:lnSpc>
            </a:pPr>
            <a:r>
              <a:rPr lang="zh-CN" altLang="zh-CN" sz="2400" b="1" dirty="0" smtClean="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可以工作的软件</a:t>
            </a:r>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zh-CN" sz="2400" b="1" dirty="0" smtClean="0">
                <a:latin typeface="宋体" panose="02010600030101010101" pitchFamily="2" charset="-122"/>
                <a:ea typeface="宋体" panose="02010600030101010101" pitchFamily="2" charset="-122"/>
                <a:cs typeface="宋体" panose="02010600030101010101" pitchFamily="2" charset="-122"/>
                <a:sym typeface="+mn-ea"/>
              </a:rPr>
              <a:t>胜过</a:t>
            </a:r>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zh-CN" sz="2400" b="1" dirty="0" smtClean="0">
                <a:latin typeface="宋体" panose="02010600030101010101" pitchFamily="2" charset="-122"/>
                <a:ea typeface="宋体" panose="02010600030101010101" pitchFamily="2" charset="-122"/>
                <a:cs typeface="宋体" panose="02010600030101010101" pitchFamily="2" charset="-122"/>
                <a:sym typeface="+mn-ea"/>
              </a:rPr>
              <a:t>面面俱到的文档</a:t>
            </a:r>
            <a:endParaRPr lang="zh-CN" altLang="zh-CN" sz="24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ctr">
              <a:lnSpc>
                <a:spcPct val="150000"/>
              </a:lnSpc>
            </a:pPr>
            <a:r>
              <a:rPr lang="en-US" altLang="zh-CN" sz="2400" b="1" dirty="0" smtClean="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zh-CN" sz="2400" b="1" dirty="0" smtClean="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客户合作</a:t>
            </a:r>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zh-CN" sz="2400" b="1" dirty="0" smtClean="0">
                <a:latin typeface="宋体" panose="02010600030101010101" pitchFamily="2" charset="-122"/>
                <a:ea typeface="宋体" panose="02010600030101010101" pitchFamily="2" charset="-122"/>
                <a:cs typeface="宋体" panose="02010600030101010101" pitchFamily="2" charset="-122"/>
                <a:sym typeface="+mn-ea"/>
              </a:rPr>
              <a:t>胜过</a:t>
            </a:r>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zh-CN" sz="2400" b="1" dirty="0" smtClean="0">
                <a:latin typeface="宋体" panose="02010600030101010101" pitchFamily="2" charset="-122"/>
                <a:ea typeface="宋体" panose="02010600030101010101" pitchFamily="2" charset="-122"/>
                <a:cs typeface="宋体" panose="02010600030101010101" pitchFamily="2" charset="-122"/>
                <a:sym typeface="+mn-ea"/>
              </a:rPr>
              <a:t>合同谈判</a:t>
            </a:r>
            <a:endParaRPr lang="zh-CN" altLang="zh-CN" sz="24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ctr">
              <a:lnSpc>
                <a:spcPct val="150000"/>
              </a:lnSpc>
            </a:pPr>
            <a:r>
              <a:rPr lang="en-US" altLang="zh-CN" sz="2400" b="1" dirty="0" smtClean="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zh-CN" sz="2400" b="1" dirty="0" smtClean="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响应变化</a:t>
            </a:r>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zh-CN" sz="2400" b="1" dirty="0" smtClean="0">
                <a:latin typeface="宋体" panose="02010600030101010101" pitchFamily="2" charset="-122"/>
                <a:ea typeface="宋体" panose="02010600030101010101" pitchFamily="2" charset="-122"/>
                <a:cs typeface="宋体" panose="02010600030101010101" pitchFamily="2" charset="-122"/>
                <a:sym typeface="+mn-ea"/>
              </a:rPr>
              <a:t>胜过</a:t>
            </a:r>
            <a:r>
              <a:rPr lang="en-US" altLang="zh-CN" sz="24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zh-CN" sz="2400" b="1" dirty="0" smtClean="0">
                <a:latin typeface="宋体" panose="02010600030101010101" pitchFamily="2" charset="-122"/>
                <a:ea typeface="宋体" panose="02010600030101010101" pitchFamily="2" charset="-122"/>
                <a:cs typeface="宋体" panose="02010600030101010101" pitchFamily="2" charset="-122"/>
                <a:sym typeface="+mn-ea"/>
              </a:rPr>
              <a:t>遵循计划</a:t>
            </a:r>
            <a:endParaRPr lang="en-US" altLang="zh-CN" sz="2400" b="1" kern="1200" dirty="0">
              <a:latin typeface="宋体" panose="02010600030101010101" pitchFamily="2" charset="-122"/>
              <a:ea typeface="宋体" panose="02010600030101010101" pitchFamily="2" charset="-122"/>
              <a:cs typeface="宋体" panose="02010600030101010101" pitchFamily="2" charset="-122"/>
            </a:endParaRPr>
          </a:p>
          <a:p>
            <a:pPr algn="ctr">
              <a:lnSpc>
                <a:spcPct val="150000"/>
              </a:lnSpc>
            </a:pPr>
            <a:endParaRPr lang="en-US" altLang="zh-CN" sz="2400" b="1" dirty="0" smtClean="0">
              <a:latin typeface="黑体" panose="02010600030101010101" pitchFamily="49" charset="-122"/>
              <a:ea typeface="黑体" panose="0201060003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p:nvPr/>
        </p:nvSpPr>
        <p:spPr>
          <a:xfrm>
            <a:off x="2647156" y="266096"/>
            <a:ext cx="5112568"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sz="3200" b="1" dirty="0" smtClean="0">
                <a:solidFill>
                  <a:schemeClr val="tx1"/>
                </a:solidFill>
                <a:latin typeface="黑体" panose="02010600030101010101" pitchFamily="49" charset="-122"/>
                <a:ea typeface="黑体" panose="02010600030101010101" pitchFamily="49" charset="-122"/>
              </a:rPr>
              <a:t>7.敏捷过程--敏捷原则</a:t>
            </a:r>
            <a:endParaRPr lang="zh-CN" altLang="en-US" sz="3600" b="1" dirty="0">
              <a:solidFill>
                <a:schemeClr val="tx1"/>
              </a:solidFill>
              <a:latin typeface="黑体" panose="02010600030101010101" pitchFamily="49" charset="-122"/>
              <a:ea typeface="黑体" panose="02010600030101010101" pitchFamily="49" charset="-122"/>
            </a:endParaRPr>
          </a:p>
        </p:txBody>
      </p:sp>
      <p:sp>
        <p:nvSpPr>
          <p:cNvPr id="3" name="TextBox 7"/>
          <p:cNvSpPr txBox="1">
            <a:spLocks noChangeArrowheads="1"/>
          </p:cNvSpPr>
          <p:nvPr/>
        </p:nvSpPr>
        <p:spPr bwMode="auto">
          <a:xfrm>
            <a:off x="692870" y="2204864"/>
            <a:ext cx="8496300" cy="2458120"/>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lnSpc>
                <a:spcPct val="150000"/>
              </a:lnSpc>
              <a:defRPr/>
            </a:pPr>
            <a:r>
              <a:rPr lang="zh-CN" altLang="en-US" sz="2400" dirty="0">
                <a:latin typeface="黑体" panose="02010600030101010101" pitchFamily="49" charset="-122"/>
                <a:ea typeface="黑体" panose="02010600030101010101" pitchFamily="49" charset="-122"/>
              </a:rPr>
              <a:t>敏捷联盟制定了</a:t>
            </a:r>
            <a:r>
              <a:rPr lang="en-US" altLang="zh-CN" sz="2400" b="1" dirty="0">
                <a:solidFill>
                  <a:srgbClr val="FF0000"/>
                </a:solidFill>
                <a:latin typeface="黑体" panose="02010600030101010101" pitchFamily="49" charset="-122"/>
                <a:ea typeface="黑体" panose="02010600030101010101" pitchFamily="49" charset="-122"/>
              </a:rPr>
              <a:t>12</a:t>
            </a:r>
            <a:r>
              <a:rPr lang="zh-CN" altLang="en-US" sz="2400" b="1" dirty="0">
                <a:solidFill>
                  <a:srgbClr val="FF0000"/>
                </a:solidFill>
                <a:latin typeface="黑体" panose="02010600030101010101" pitchFamily="49" charset="-122"/>
                <a:ea typeface="黑体" panose="02010600030101010101" pitchFamily="49" charset="-122"/>
              </a:rPr>
              <a:t>项原则</a:t>
            </a:r>
            <a:r>
              <a:rPr lang="zh-CN" altLang="en-US" sz="2400" dirty="0">
                <a:latin typeface="黑体" panose="02010600030101010101" pitchFamily="49" charset="-122"/>
                <a:ea typeface="黑体" panose="02010600030101010101" pitchFamily="49" charset="-122"/>
              </a:rPr>
              <a:t>，将敏捷理念落实到具体可操作的层面。敏捷软件开发项目以</a:t>
            </a:r>
            <a:r>
              <a:rPr lang="en-US" altLang="zh-CN" sz="2400" dirty="0">
                <a:latin typeface="黑体" panose="02010600030101010101" pitchFamily="49" charset="-122"/>
                <a:ea typeface="黑体" panose="02010600030101010101" pitchFamily="49" charset="-122"/>
              </a:rPr>
              <a:t>12</a:t>
            </a:r>
            <a:r>
              <a:rPr lang="zh-CN" altLang="en-US" sz="2400" dirty="0">
                <a:latin typeface="黑体" panose="02010600030101010101" pitchFamily="49" charset="-122"/>
                <a:ea typeface="黑体" panose="02010600030101010101" pitchFamily="49" charset="-122"/>
              </a:rPr>
              <a:t>项原则为基石，但并不是每一个敏捷模型都同等使用这</a:t>
            </a:r>
            <a:r>
              <a:rPr lang="en-US" altLang="zh-CN" sz="2400" dirty="0">
                <a:latin typeface="黑体" panose="02010600030101010101" pitchFamily="49" charset="-122"/>
                <a:ea typeface="黑体" panose="02010600030101010101" pitchFamily="49" charset="-122"/>
              </a:rPr>
              <a:t>12</a:t>
            </a:r>
            <a:r>
              <a:rPr lang="zh-CN" altLang="en-US" sz="2400" dirty="0">
                <a:latin typeface="黑体" panose="02010600030101010101" pitchFamily="49" charset="-122"/>
                <a:ea typeface="黑体" panose="02010600030101010101" pitchFamily="49" charset="-122"/>
              </a:rPr>
              <a:t>项原则，一些模型可以选择忽略或淡化其中的一项或多项原则的重要性</a:t>
            </a:r>
            <a:r>
              <a:rPr lang="zh-CN" altLang="zh-CN" sz="2400" dirty="0">
                <a:latin typeface="黑体" panose="02010600030101010101" pitchFamily="49" charset="-122"/>
                <a:ea typeface="黑体" panose="02010600030101010101" pitchFamily="49" charset="-122"/>
              </a:rPr>
              <a:t>。</a:t>
            </a:r>
            <a:endParaRPr lang="en-US" altLang="zh-CN" sz="2400" dirty="0">
              <a:latin typeface="黑体" panose="02010600030101010101" pitchFamily="49" charset="-122"/>
              <a:ea typeface="黑体" panose="02010600030101010101" pitchFamily="49" charset="-122"/>
            </a:endParaRPr>
          </a:p>
        </p:txBody>
      </p:sp>
      <p:cxnSp>
        <p:nvCxnSpPr>
          <p:cNvPr id="8" name="直接连接符 7"/>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16434" y="409230"/>
            <a:ext cx="522131" cy="483516"/>
            <a:chOff x="218816" y="1113407"/>
            <a:chExt cx="482084" cy="446431"/>
          </a:xfrm>
        </p:grpSpPr>
        <p:sp>
          <p:nvSpPr>
            <p:cNvPr id="10" name="矩形 9"/>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11"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txBox="1">
            <a:spLocks noChangeArrowheads="1"/>
          </p:cNvSpPr>
          <p:nvPr/>
        </p:nvSpPr>
        <p:spPr bwMode="auto">
          <a:xfrm>
            <a:off x="116434" y="799180"/>
            <a:ext cx="9506281" cy="5005626"/>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defRPr/>
            </a:pPr>
            <a:r>
              <a:rPr lang="en-US" altLang="zh-CN" sz="2400" dirty="0">
                <a:latin typeface="黑体" panose="02010600030101010101" pitchFamily="49" charset="-122"/>
                <a:ea typeface="黑体" panose="02010600030101010101" pitchFamily="49" charset="-122"/>
              </a:rPr>
              <a:t>（1）最优先要做的是通过尽早、持续地交付有价值的软件来使客户满意。</a:t>
            </a:r>
            <a:endParaRPr lang="en-US" altLang="zh-CN" sz="2400" dirty="0">
              <a:latin typeface="黑体" panose="02010600030101010101" pitchFamily="49" charset="-122"/>
              <a:ea typeface="黑体" panose="02010600030101010101" pitchFamily="49" charset="-122"/>
            </a:endParaRPr>
          </a:p>
          <a:p>
            <a:pPr marL="0" indent="342900">
              <a:defRPr/>
            </a:pPr>
            <a:r>
              <a:rPr lang="en-US" altLang="zh-CN" sz="2400" dirty="0">
                <a:latin typeface="黑体" panose="02010600030101010101" pitchFamily="49" charset="-122"/>
                <a:ea typeface="黑体" panose="02010600030101010101" pitchFamily="49" charset="-122"/>
              </a:rPr>
              <a:t>（2）即使在开发的后期，也欢迎需求变更。敏捷过程利用变更为客户创造竞争优势。</a:t>
            </a:r>
            <a:endParaRPr lang="en-US" altLang="zh-CN" sz="2400" dirty="0">
              <a:latin typeface="黑体" panose="02010600030101010101" pitchFamily="49" charset="-122"/>
              <a:ea typeface="黑体" panose="02010600030101010101" pitchFamily="49" charset="-122"/>
            </a:endParaRPr>
          </a:p>
          <a:p>
            <a:pPr marL="0" indent="342900">
              <a:defRPr/>
            </a:pPr>
            <a:r>
              <a:rPr lang="en-US" altLang="zh-CN" sz="2400" dirty="0">
                <a:latin typeface="黑体" panose="02010600030101010101" pitchFamily="49" charset="-122"/>
                <a:ea typeface="黑体" panose="02010600030101010101" pitchFamily="49" charset="-122"/>
              </a:rPr>
              <a:t>（3）经常交付可运行软件，交付的间隔可以从几个星期到几个月，交付的时间间隔越短越好。</a:t>
            </a:r>
            <a:endParaRPr lang="en-US" altLang="zh-CN" sz="2400" dirty="0">
              <a:latin typeface="黑体" panose="02010600030101010101" pitchFamily="49" charset="-122"/>
              <a:ea typeface="黑体" panose="02010600030101010101" pitchFamily="49" charset="-122"/>
            </a:endParaRPr>
          </a:p>
          <a:p>
            <a:pPr marL="0" indent="342900">
              <a:defRPr/>
            </a:pPr>
            <a:r>
              <a:rPr lang="en-US" altLang="zh-CN" sz="2400" dirty="0">
                <a:latin typeface="黑体" panose="02010600030101010101" pitchFamily="49" charset="-122"/>
                <a:ea typeface="黑体" panose="02010600030101010101" pitchFamily="49" charset="-122"/>
              </a:rPr>
              <a:t>（4）在整个项目开发期间，业务人员和开发人员必须每天都在一起工作。</a:t>
            </a:r>
            <a:endParaRPr lang="en-US" altLang="zh-CN" sz="2400" dirty="0">
              <a:latin typeface="黑体" panose="02010600030101010101" pitchFamily="49" charset="-122"/>
              <a:ea typeface="黑体" panose="02010600030101010101" pitchFamily="49" charset="-122"/>
            </a:endParaRPr>
          </a:p>
          <a:p>
            <a:pPr marL="0" indent="342900">
              <a:defRPr/>
            </a:pPr>
            <a:r>
              <a:rPr lang="en-US" altLang="zh-CN" sz="2400" dirty="0">
                <a:latin typeface="黑体" panose="02010600030101010101" pitchFamily="49" charset="-122"/>
                <a:ea typeface="黑体" panose="02010600030101010101" pitchFamily="49" charset="-122"/>
              </a:rPr>
              <a:t>（5）激发个体的斗志，以他们为核心搭建项目。给他们提供所需的环境和支持，并且信任他们能够完成工作。</a:t>
            </a:r>
            <a:endParaRPr lang="en-US" altLang="zh-CN" sz="2400" dirty="0">
              <a:latin typeface="黑体" panose="02010600030101010101" pitchFamily="49" charset="-122"/>
              <a:ea typeface="黑体" panose="02010600030101010101" pitchFamily="49" charset="-122"/>
            </a:endParaRPr>
          </a:p>
          <a:p>
            <a:pPr marL="0" indent="342900">
              <a:defRPr/>
            </a:pPr>
            <a:r>
              <a:rPr lang="en-US" altLang="zh-CN" sz="2400" dirty="0">
                <a:latin typeface="黑体" panose="02010600030101010101" pitchFamily="49" charset="-122"/>
                <a:ea typeface="黑体" panose="02010600030101010101" pitchFamily="49" charset="-122"/>
              </a:rPr>
              <a:t>（6）不论团队内外，传递信息效果最好和效率最高的方式是面对面的交谈。</a:t>
            </a:r>
            <a:endParaRPr lang="en-US" altLang="zh-CN" sz="2400" dirty="0">
              <a:latin typeface="黑体" panose="02010600030101010101" pitchFamily="49" charset="-122"/>
              <a:ea typeface="黑体" panose="02010600030101010101" pitchFamily="49" charset="-122"/>
            </a:endParaRPr>
          </a:p>
        </p:txBody>
      </p:sp>
      <p:cxnSp>
        <p:nvCxnSpPr>
          <p:cNvPr id="8" name="直接连接符 7"/>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16434" y="409230"/>
            <a:ext cx="522131" cy="483516"/>
            <a:chOff x="218816" y="1113407"/>
            <a:chExt cx="482084" cy="446431"/>
          </a:xfrm>
        </p:grpSpPr>
        <p:sp>
          <p:nvSpPr>
            <p:cNvPr id="10" name="矩形 9"/>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11"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13" name="内容占位符 4"/>
          <p:cNvSpPr txBox="1"/>
          <p:nvPr/>
        </p:nvSpPr>
        <p:spPr>
          <a:xfrm>
            <a:off x="2647156" y="266096"/>
            <a:ext cx="5112568"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sz="3200" b="1" dirty="0" smtClean="0">
                <a:solidFill>
                  <a:schemeClr val="tx1"/>
                </a:solidFill>
                <a:latin typeface="黑体" panose="02010600030101010101" pitchFamily="49" charset="-122"/>
                <a:ea typeface="黑体" panose="02010600030101010101" pitchFamily="49" charset="-122"/>
              </a:rPr>
              <a:t>7.敏捷过程--敏捷原则</a:t>
            </a:r>
            <a:endParaRPr lang="zh-CN" altLang="en-US" sz="3600" b="1" dirty="0">
              <a:solidFill>
                <a:schemeClr val="tx1"/>
              </a:solidFill>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 name="TextBox 7"/>
          <p:cNvSpPr txBox="1">
            <a:spLocks noChangeArrowheads="1"/>
          </p:cNvSpPr>
          <p:nvPr/>
        </p:nvSpPr>
        <p:spPr bwMode="auto">
          <a:xfrm>
            <a:off x="283020" y="692824"/>
            <a:ext cx="9363494" cy="5618559"/>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lnSpc>
                <a:spcPct val="150000"/>
              </a:lnSpc>
              <a:defRPr/>
            </a:pPr>
            <a:r>
              <a:rPr lang="en-US" altLang="zh-CN" sz="2400" dirty="0">
                <a:latin typeface="黑体" panose="02010600030101010101" pitchFamily="49" charset="-122"/>
                <a:ea typeface="黑体" panose="02010600030101010101" pitchFamily="49" charset="-122"/>
              </a:rPr>
              <a:t>（7）可工作的软件是进度的首要度量标准。</a:t>
            </a:r>
            <a:endParaRPr lang="en-US" altLang="zh-CN" sz="2400" dirty="0">
              <a:latin typeface="黑体" panose="02010600030101010101" pitchFamily="49" charset="-122"/>
              <a:ea typeface="黑体" panose="02010600030101010101" pitchFamily="49" charset="-122"/>
            </a:endParaRPr>
          </a:p>
          <a:p>
            <a:pPr marL="0" indent="342900">
              <a:lnSpc>
                <a:spcPct val="150000"/>
              </a:lnSpc>
              <a:defRPr/>
            </a:pPr>
            <a:r>
              <a:rPr lang="en-US" altLang="zh-CN" sz="2400" dirty="0">
                <a:latin typeface="黑体" panose="02010600030101010101" pitchFamily="49" charset="-122"/>
                <a:ea typeface="黑体" panose="02010600030101010101" pitchFamily="49" charset="-122"/>
              </a:rPr>
              <a:t>（8）敏捷过程倡导可持续开发。责任人、开发人员和用户要能够共同维持其步调稳定延续。</a:t>
            </a:r>
            <a:endParaRPr lang="en-US" altLang="zh-CN" sz="2400" dirty="0">
              <a:latin typeface="黑体" panose="02010600030101010101" pitchFamily="49" charset="-122"/>
              <a:ea typeface="黑体" panose="02010600030101010101" pitchFamily="49" charset="-122"/>
            </a:endParaRPr>
          </a:p>
          <a:p>
            <a:pPr marL="0" indent="342900">
              <a:lnSpc>
                <a:spcPct val="150000"/>
              </a:lnSpc>
              <a:defRPr/>
            </a:pPr>
            <a:r>
              <a:rPr lang="en-US" altLang="zh-CN" sz="2400" dirty="0">
                <a:latin typeface="黑体" panose="02010600030101010101" pitchFamily="49" charset="-122"/>
                <a:ea typeface="黑体" panose="02010600030101010101" pitchFamily="49" charset="-122"/>
              </a:rPr>
              <a:t>（9）不断地关注优秀的技能和好的设计会增强敏捷能力。</a:t>
            </a:r>
            <a:endParaRPr lang="en-US" altLang="zh-CN" sz="2400" dirty="0">
              <a:latin typeface="黑体" panose="02010600030101010101" pitchFamily="49" charset="-122"/>
              <a:ea typeface="黑体" panose="02010600030101010101" pitchFamily="49" charset="-122"/>
            </a:endParaRPr>
          </a:p>
          <a:p>
            <a:pPr marL="0" indent="342900">
              <a:lnSpc>
                <a:spcPct val="150000"/>
              </a:lnSpc>
              <a:defRPr/>
            </a:pPr>
            <a:r>
              <a:rPr lang="en-US" altLang="zh-CN" sz="2400" dirty="0">
                <a:latin typeface="黑体" panose="02010600030101010101" pitchFamily="49" charset="-122"/>
                <a:ea typeface="黑体" panose="02010600030101010101" pitchFamily="49" charset="-122"/>
              </a:rPr>
              <a:t>（10）要做到简洁，即尽最大可能减少不必要的工作。这是一门艺术。</a:t>
            </a:r>
            <a:endParaRPr lang="en-US" altLang="zh-CN" sz="2400" dirty="0">
              <a:latin typeface="黑体" panose="02010600030101010101" pitchFamily="49" charset="-122"/>
              <a:ea typeface="黑体" panose="02010600030101010101" pitchFamily="49" charset="-122"/>
            </a:endParaRPr>
          </a:p>
          <a:p>
            <a:pPr marL="0" indent="342900">
              <a:lnSpc>
                <a:spcPct val="150000"/>
              </a:lnSpc>
              <a:defRPr/>
            </a:pPr>
            <a:r>
              <a:rPr lang="en-US" altLang="zh-CN" sz="2400" dirty="0">
                <a:latin typeface="黑体" panose="02010600030101010101" pitchFamily="49" charset="-122"/>
                <a:ea typeface="黑体" panose="02010600030101010101" pitchFamily="49" charset="-122"/>
              </a:rPr>
              <a:t>（11）最好的架构、需求和设计来自于自组织团队。</a:t>
            </a:r>
            <a:endParaRPr lang="en-US" altLang="zh-CN" sz="2400" dirty="0">
              <a:latin typeface="黑体" panose="02010600030101010101" pitchFamily="49" charset="-122"/>
              <a:ea typeface="黑体" panose="02010600030101010101" pitchFamily="49" charset="-122"/>
            </a:endParaRPr>
          </a:p>
          <a:p>
            <a:pPr marL="0" indent="342900">
              <a:lnSpc>
                <a:spcPct val="150000"/>
              </a:lnSpc>
              <a:defRPr/>
            </a:pPr>
            <a:r>
              <a:rPr lang="en-US" altLang="zh-CN" sz="2400" dirty="0">
                <a:latin typeface="黑体" panose="02010600030101010101" pitchFamily="49" charset="-122"/>
                <a:ea typeface="黑体" panose="02010600030101010101" pitchFamily="49" charset="-122"/>
              </a:rPr>
              <a:t>（12）每隔一定时间，团队要反思如何才能更有效地工作，并相应调整自己的行为。</a:t>
            </a:r>
            <a:endParaRPr lang="en-US" altLang="zh-CN" sz="2400" dirty="0">
              <a:latin typeface="黑体" panose="02010600030101010101" pitchFamily="49" charset="-122"/>
              <a:ea typeface="黑体" panose="02010600030101010101" pitchFamily="49"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内容占位符 4"/>
          <p:cNvSpPr txBox="1"/>
          <p:nvPr/>
        </p:nvSpPr>
        <p:spPr>
          <a:xfrm>
            <a:off x="2647156" y="266096"/>
            <a:ext cx="5112568"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sz="3200" b="1" dirty="0" smtClean="0">
                <a:solidFill>
                  <a:schemeClr val="tx1"/>
                </a:solidFill>
                <a:latin typeface="黑体" panose="02010600030101010101" pitchFamily="49" charset="-122"/>
                <a:ea typeface="黑体" panose="02010600030101010101" pitchFamily="49" charset="-122"/>
              </a:rPr>
              <a:t>7.敏捷过程--敏捷原则</a:t>
            </a:r>
            <a:endParaRPr lang="zh-CN" altLang="en-US" sz="3600" b="1" dirty="0">
              <a:solidFill>
                <a:schemeClr val="tx1"/>
              </a:solidFill>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内容占位符 4"/>
          <p:cNvSpPr txBox="1"/>
          <p:nvPr/>
        </p:nvSpPr>
        <p:spPr>
          <a:xfrm>
            <a:off x="1496546" y="274788"/>
            <a:ext cx="6840760"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algn="l">
              <a:buClrTx/>
              <a:buSzTx/>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7.敏捷过程--敏捷过程的三个假设</a:t>
            </a:r>
            <a:endParaRPr lang="en-US" altLang="zh-CN" b="1" dirty="0" smtClean="0">
              <a:solidFill>
                <a:schemeClr val="tx1"/>
              </a:solidFill>
              <a:latin typeface="黑体" panose="02010600030101010101" pitchFamily="49" charset="-122"/>
              <a:ea typeface="黑体" panose="02010600030101010101" pitchFamily="49" charset="-122"/>
            </a:endParaRPr>
          </a:p>
        </p:txBody>
      </p:sp>
      <p:graphicFrame>
        <p:nvGraphicFramePr>
          <p:cNvPr id="8" name="图示 7"/>
          <p:cNvGraphicFramePr/>
          <p:nvPr/>
        </p:nvGraphicFramePr>
        <p:xfrm>
          <a:off x="638564" y="1556792"/>
          <a:ext cx="8633327" cy="46805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2" name="内容占位符 4"/>
          <p:cNvSpPr txBox="1"/>
          <p:nvPr/>
        </p:nvSpPr>
        <p:spPr>
          <a:xfrm>
            <a:off x="1768662" y="266688"/>
            <a:ext cx="6840759"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algn="l">
              <a:buClrTx/>
              <a:buSzTx/>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7.敏捷过程--敏捷开发方法框架</a:t>
            </a:r>
            <a:endParaRPr lang="en-US" altLang="zh-CN" b="1" dirty="0" smtClean="0">
              <a:solidFill>
                <a:schemeClr val="tx1"/>
              </a:solidFill>
              <a:latin typeface="黑体" panose="02010600030101010101" pitchFamily="49" charset="-122"/>
              <a:ea typeface="黑体" panose="02010600030101010101" pitchFamily="49" charset="-122"/>
            </a:endParaRPr>
          </a:p>
        </p:txBody>
      </p:sp>
      <p:graphicFrame>
        <p:nvGraphicFramePr>
          <p:cNvPr id="9" name="图示 8"/>
          <p:cNvGraphicFramePr/>
          <p:nvPr/>
        </p:nvGraphicFramePr>
        <p:xfrm>
          <a:off x="894560" y="1412776"/>
          <a:ext cx="8161308" cy="41764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32" name="TextBox 6"/>
          <p:cNvSpPr txBox="1">
            <a:spLocks noChangeArrowheads="1"/>
          </p:cNvSpPr>
          <p:nvPr/>
        </p:nvSpPr>
        <p:spPr bwMode="auto">
          <a:xfrm>
            <a:off x="387569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软件过程</a:t>
            </a:r>
            <a:endParaRPr kumimoji="1" lang="zh-CN" altLang="en-US" sz="3200" dirty="0">
              <a:sym typeface="+mn-ea"/>
            </a:endParaRPr>
          </a:p>
        </p:txBody>
      </p:sp>
      <p:sp>
        <p:nvSpPr>
          <p:cNvPr id="2" name="TextBox 7"/>
          <p:cNvSpPr txBox="1">
            <a:spLocks noChangeArrowheads="1"/>
          </p:cNvSpPr>
          <p:nvPr/>
        </p:nvSpPr>
        <p:spPr bwMode="auto">
          <a:xfrm>
            <a:off x="506095" y="1414145"/>
            <a:ext cx="9110980" cy="3170888"/>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lnSpc>
                <a:spcPct val="150000"/>
              </a:lnSpc>
              <a:defRPr/>
            </a:pPr>
            <a:r>
              <a:rPr lang="en-US" altLang="zh-CN" sz="2400" dirty="0">
                <a:latin typeface="黑体" panose="02010600030101010101" pitchFamily="49" charset="-122"/>
                <a:ea typeface="黑体" panose="02010600030101010101" pitchFamily="49" charset="-122"/>
              </a:rPr>
              <a:t> </a:t>
            </a:r>
            <a:r>
              <a:rPr lang="zh-CN" altLang="zh-CN" sz="2400" dirty="0">
                <a:latin typeface="Times New Roman" panose="02020603050405020304" pitchFamily="18" charset="0"/>
                <a:ea typeface="黑体" panose="02010600030101010101" pitchFamily="49" charset="-122"/>
                <a:cs typeface="Times New Roman" panose="02020603050405020304" pitchFamily="18" charset="0"/>
              </a:rPr>
              <a:t>软件过程描述为了开发出</a:t>
            </a:r>
            <a:r>
              <a:rPr lang="zh-CN" altLang="zh-CN" sz="2400" b="1" dirty="0">
                <a:solidFill>
                  <a:srgbClr val="00B050"/>
                </a:solidFill>
                <a:latin typeface="Times New Roman" panose="02020603050405020304" pitchFamily="18" charset="0"/>
                <a:ea typeface="黑体" panose="02010600030101010101" pitchFamily="49" charset="-122"/>
                <a:cs typeface="Times New Roman" panose="02020603050405020304" pitchFamily="18" charset="0"/>
              </a:rPr>
              <a:t>客户需要的软件</a:t>
            </a:r>
            <a:r>
              <a:rPr lang="zh-CN" altLang="zh-CN" sz="2400" dirty="0">
                <a:latin typeface="Times New Roman" panose="02020603050405020304" pitchFamily="18" charset="0"/>
                <a:ea typeface="黑体" panose="02010600030101010101" pitchFamily="49" charset="-122"/>
                <a:cs typeface="Times New Roman" panose="02020603050405020304" pitchFamily="18" charset="0"/>
              </a:rPr>
              <a:t>，什么人</a:t>
            </a:r>
            <a:r>
              <a:rPr lang="zh-CN" altLang="zh-CN" sz="2400" dirty="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who</a:t>
            </a:r>
            <a:r>
              <a:rPr lang="zh-CN" altLang="zh-CN" sz="2400" dirty="0" smtClean="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a:t>
            </a:r>
            <a:r>
              <a:rPr lang="zh-CN" altLang="zh-CN" sz="2400" dirty="0" smtClean="0">
                <a:latin typeface="Times New Roman" panose="02020603050405020304" pitchFamily="18" charset="0"/>
                <a:ea typeface="黑体" panose="02010600030101010101" pitchFamily="49" charset="-122"/>
                <a:cs typeface="Times New Roman" panose="02020603050405020304" pitchFamily="18" charset="0"/>
              </a:rPr>
              <a:t>在</a:t>
            </a:r>
            <a:r>
              <a:rPr lang="zh-CN" altLang="zh-CN" sz="2400" dirty="0">
                <a:latin typeface="Times New Roman" panose="02020603050405020304" pitchFamily="18" charset="0"/>
                <a:ea typeface="黑体" panose="02010600030101010101" pitchFamily="49" charset="-122"/>
                <a:cs typeface="Times New Roman" panose="02020603050405020304" pitchFamily="18" charset="0"/>
              </a:rPr>
              <a:t>什么时候</a:t>
            </a:r>
            <a:r>
              <a:rPr lang="zh-CN" altLang="zh-CN" sz="2400" dirty="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when</a:t>
            </a:r>
            <a:r>
              <a:rPr lang="zh-CN" altLang="zh-CN" sz="2400" dirty="0" smtClean="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a:t>
            </a:r>
            <a:r>
              <a:rPr lang="zh-CN" altLang="zh-CN" sz="2400" dirty="0" smtClean="0">
                <a:latin typeface="Times New Roman" panose="02020603050405020304" pitchFamily="18" charset="0"/>
                <a:ea typeface="黑体" panose="02010600030101010101" pitchFamily="49" charset="-122"/>
                <a:cs typeface="Times New Roman" panose="02020603050405020304" pitchFamily="18" charset="0"/>
              </a:rPr>
              <a:t>做</a:t>
            </a:r>
            <a:r>
              <a:rPr lang="zh-CN" altLang="zh-CN" sz="2400" dirty="0">
                <a:latin typeface="Times New Roman" panose="02020603050405020304" pitchFamily="18" charset="0"/>
                <a:ea typeface="黑体" panose="02010600030101010101" pitchFamily="49" charset="-122"/>
                <a:cs typeface="Times New Roman" panose="02020603050405020304" pitchFamily="18" charset="0"/>
              </a:rPr>
              <a:t>什么事</a:t>
            </a:r>
            <a:r>
              <a:rPr lang="zh-CN" altLang="zh-CN" sz="2400" dirty="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what</a:t>
            </a:r>
            <a:r>
              <a:rPr lang="zh-CN" altLang="zh-CN" sz="2400" dirty="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a:t>
            </a:r>
            <a:r>
              <a:rPr lang="zh-CN" altLang="zh-CN" sz="2400" dirty="0">
                <a:latin typeface="Times New Roman" panose="02020603050405020304" pitchFamily="18" charset="0"/>
                <a:ea typeface="黑体" panose="02010600030101010101" pitchFamily="49" charset="-122"/>
                <a:cs typeface="Times New Roman" panose="02020603050405020304" pitchFamily="18" charset="0"/>
              </a:rPr>
              <a:t>以及怎样</a:t>
            </a:r>
            <a:r>
              <a:rPr lang="zh-CN" altLang="zh-CN" sz="2400" dirty="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how</a:t>
            </a:r>
            <a:r>
              <a:rPr lang="zh-CN" altLang="zh-CN" sz="2400" dirty="0">
                <a:solidFill>
                  <a:srgbClr val="FF0000"/>
                </a:solidFill>
                <a:latin typeface="Times New Roman" panose="02020603050405020304" pitchFamily="18" charset="0"/>
                <a:ea typeface="黑体" panose="02010600030101010101" pitchFamily="49" charset="-122"/>
                <a:cs typeface="Times New Roman" panose="02020603050405020304" pitchFamily="18" charset="0"/>
              </a:rPr>
              <a:t>）</a:t>
            </a:r>
            <a:r>
              <a:rPr lang="zh-CN" altLang="zh-CN" sz="2400" dirty="0">
                <a:latin typeface="黑体" panose="02010600030101010101" pitchFamily="49" charset="-122"/>
                <a:ea typeface="黑体" panose="02010600030101010101" pitchFamily="49" charset="-122"/>
              </a:rPr>
              <a:t>做这些事以实现某一个特定的具体目标。</a:t>
            </a:r>
            <a:endParaRPr lang="zh-CN" altLang="zh-CN" sz="2400" dirty="0">
              <a:latin typeface="黑体" panose="02010600030101010101" pitchFamily="49" charset="-122"/>
              <a:ea typeface="黑体" panose="02010600030101010101" pitchFamily="49" charset="-122"/>
            </a:endParaRPr>
          </a:p>
          <a:p>
            <a:pPr marL="0" indent="342900">
              <a:lnSpc>
                <a:spcPct val="150000"/>
              </a:lnSpc>
              <a:defRPr/>
            </a:pPr>
            <a:r>
              <a:rPr lang="en-US" altLang="zh-CN" sz="2400" dirty="0">
                <a:latin typeface="黑体" panose="02010600030101010101" pitchFamily="49" charset="-122"/>
                <a:ea typeface="黑体" panose="02010600030101010101" pitchFamily="49" charset="-122"/>
              </a:rPr>
              <a:t> </a:t>
            </a:r>
            <a:r>
              <a:rPr lang="zh-CN" altLang="zh-CN" sz="2400" dirty="0">
                <a:latin typeface="黑体" panose="02010600030101010101" pitchFamily="49" charset="-122"/>
                <a:ea typeface="黑体" panose="02010600030101010101" pitchFamily="49" charset="-122"/>
              </a:rPr>
              <a:t>包含方法学、隐含的生命周期模型、技术、所使用的工具以及构建软件的人。</a:t>
            </a:r>
            <a:r>
              <a:rPr lang="en-US" altLang="zh-CN" sz="2400" dirty="0">
                <a:latin typeface="黑体" panose="02010600030101010101" pitchFamily="49" charset="-122"/>
                <a:ea typeface="黑体" panose="02010600030101010101" pitchFamily="49" charset="-122"/>
              </a:rPr>
              <a:t>  </a:t>
            </a:r>
            <a:endParaRPr lang="en-US" altLang="zh-CN" sz="2400" b="1" dirty="0">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03241" y="1664356"/>
            <a:ext cx="8898869" cy="4562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69" name="Rectangle 1"/>
          <p:cNvSpPr>
            <a:spLocks noGrp="1" noChangeArrowheads="1"/>
          </p:cNvSpPr>
          <p:nvPr>
            <p:ph type="subTitle"/>
          </p:nvPr>
        </p:nvSpPr>
        <p:spPr>
          <a:xfrm>
            <a:off x="544575" y="843346"/>
            <a:ext cx="9087407" cy="1073486"/>
          </a:xfrm>
        </p:spPr>
        <p:txBody>
          <a:bodyPr anchor="t"/>
          <a:lstStyle/>
          <a:p>
            <a:pPr marL="0" indent="0">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a:solidFill>
                  <a:schemeClr val="tx1"/>
                </a:solidFill>
                <a:latin typeface="华文中宋" panose="02010600040101010101" charset="-122"/>
                <a:ea typeface="华文中宋" panose="02010600040101010101" charset="-122"/>
              </a:rPr>
              <a:t>   </a:t>
            </a:r>
            <a:r>
              <a:rPr lang="zh-CN" altLang="en-US" sz="2400" dirty="0">
                <a:solidFill>
                  <a:schemeClr val="tx1"/>
                </a:solidFill>
                <a:latin typeface="华文中宋" panose="02010600040101010101" charset="-122"/>
                <a:ea typeface="华文中宋" panose="02010600040101010101" charset="-122"/>
              </a:rPr>
              <a:t>极限编程（</a:t>
            </a:r>
            <a:r>
              <a:rPr lang="en-US" altLang="zh-CN" sz="2400" dirty="0" err="1">
                <a:solidFill>
                  <a:schemeClr val="tx1"/>
                </a:solidFill>
                <a:latin typeface="华文中宋" panose="02010600040101010101" charset="-122"/>
                <a:ea typeface="华文中宋" panose="02010600040101010101" charset="-122"/>
              </a:rPr>
              <a:t>eXtreme</a:t>
            </a:r>
            <a:r>
              <a:rPr lang="en-US" altLang="zh-CN" sz="2400" dirty="0">
                <a:solidFill>
                  <a:schemeClr val="tx1"/>
                </a:solidFill>
                <a:latin typeface="华文中宋" panose="02010600040101010101" charset="-122"/>
                <a:ea typeface="华文中宋" panose="02010600040101010101" charset="-122"/>
              </a:rPr>
              <a:t> Programming,</a:t>
            </a:r>
            <a:r>
              <a:rPr lang="zh-CN" altLang="en-US" sz="2400" dirty="0">
                <a:solidFill>
                  <a:schemeClr val="tx1"/>
                </a:solidFill>
                <a:latin typeface="华文中宋" panose="02010600040101010101" charset="-122"/>
                <a:ea typeface="华文中宋" panose="02010600040101010101" charset="-122"/>
              </a:rPr>
              <a:t> </a:t>
            </a:r>
            <a:r>
              <a:rPr lang="en-US" altLang="zh-CN" sz="2400" dirty="0">
                <a:solidFill>
                  <a:schemeClr val="tx1"/>
                </a:solidFill>
                <a:latin typeface="华文中宋" panose="02010600040101010101" charset="-122"/>
                <a:ea typeface="华文中宋" panose="02010600040101010101" charset="-122"/>
              </a:rPr>
              <a:t>XP</a:t>
            </a:r>
            <a:r>
              <a:rPr lang="zh-CN" altLang="en-US" sz="2400" dirty="0">
                <a:solidFill>
                  <a:schemeClr val="tx1"/>
                </a:solidFill>
                <a:latin typeface="华文中宋" panose="02010600040101010101" charset="-122"/>
                <a:ea typeface="华文中宋" panose="02010600040101010101" charset="-122"/>
              </a:rPr>
              <a:t>）是敏捷过程中最富盛名的一个，广泛应用于</a:t>
            </a:r>
            <a:r>
              <a:rPr lang="zh-CN" altLang="en-US" sz="2400" dirty="0">
                <a:solidFill>
                  <a:srgbClr val="FF0000"/>
                </a:solidFill>
                <a:latin typeface="华文中宋" panose="02010600040101010101" charset="-122"/>
                <a:ea typeface="华文中宋" panose="02010600040101010101" charset="-122"/>
              </a:rPr>
              <a:t>需求模糊且经常改变</a:t>
            </a:r>
            <a:r>
              <a:rPr lang="zh-CN" altLang="en-US" sz="2400" dirty="0">
                <a:solidFill>
                  <a:schemeClr val="tx1"/>
                </a:solidFill>
                <a:latin typeface="华文中宋" panose="02010600040101010101" charset="-122"/>
                <a:ea typeface="华文中宋" panose="02010600040101010101" charset="-122"/>
              </a:rPr>
              <a:t>的场合。</a:t>
            </a:r>
            <a:endParaRPr lang="en-US" altLang="zh-CN" sz="2400" dirty="0">
              <a:solidFill>
                <a:schemeClr val="tx1"/>
              </a:solidFill>
              <a:latin typeface="华文中宋" panose="02010600040101010101" charset="-122"/>
              <a:ea typeface="华文中宋" panose="02010600040101010101" charset="-122"/>
            </a:endParaRPr>
          </a:p>
        </p:txBody>
      </p:sp>
      <p:sp>
        <p:nvSpPr>
          <p:cNvPr id="3" name="Rectangle 1"/>
          <p:cNvSpPr txBox="1">
            <a:spLocks noChangeArrowheads="1"/>
          </p:cNvSpPr>
          <p:nvPr/>
        </p:nvSpPr>
        <p:spPr bwMode="auto">
          <a:xfrm>
            <a:off x="557912" y="208280"/>
            <a:ext cx="8382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lstStyle>
            <a:lvl1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5pPr>
            <a:lvl6pPr marL="25146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6pPr>
            <a:lvl7pPr marL="29718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7pPr>
            <a:lvl8pPr marL="34290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8pPr>
            <a:lvl9pPr marL="38862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9pPr>
          </a:lstStyle>
          <a:p>
            <a:pPr algn="l" defTabSz="914400" eaLnBrk="1" fontAlgn="auto" hangingPunct="1">
              <a:spcBef>
                <a:spcPts val="130"/>
              </a:spcBef>
              <a:buClrTx/>
              <a:buSzTx/>
              <a:buFont typeface="Arial" panose="020B0604020202020204" pitchFamily="34" charset="0"/>
              <a:defRPr/>
            </a:pPr>
            <a:r>
              <a:rPr lang="zh-CN" altLang="en-US" b="0" kern="0" dirty="0">
                <a:solidFill>
                  <a:schemeClr val="accent1">
                    <a:lumMod val="50000"/>
                  </a:schemeClr>
                </a:solidFill>
                <a:latin typeface="华文中宋" panose="02010600040101010101" charset="-122"/>
                <a:ea typeface="华文中宋" panose="02010600040101010101" charset="-122"/>
              </a:rPr>
              <a:t>			</a:t>
            </a:r>
            <a:r>
              <a:rPr lang="en-US" altLang="zh-CN" dirty="0" smtClean="0">
                <a:solidFill>
                  <a:schemeClr val="tx1"/>
                </a:solidFill>
                <a:latin typeface="黑体" panose="02010600030101010101" pitchFamily="49" charset="-122"/>
                <a:ea typeface="黑体" panose="02010600030101010101" pitchFamily="49" charset="-122"/>
                <a:cs typeface="+mn-cs"/>
              </a:rPr>
              <a:t>7.1 极限编程</a:t>
            </a:r>
            <a:endParaRPr lang="en-US" altLang="zh-CN" dirty="0" smtClean="0">
              <a:solidFill>
                <a:schemeClr val="tx1"/>
              </a:solidFill>
              <a:latin typeface="黑体" panose="02010600030101010101" pitchFamily="49" charset="-122"/>
              <a:ea typeface="黑体" panose="02010600030101010101" pitchFamily="49" charset="-122"/>
              <a:cs typeface="+mn-cs"/>
            </a:endParaRPr>
          </a:p>
        </p:txBody>
      </p:sp>
      <p:sp>
        <p:nvSpPr>
          <p:cNvPr id="5" name="TextBox 7"/>
          <p:cNvSpPr txBox="1">
            <a:spLocks noChangeArrowheads="1"/>
          </p:cNvSpPr>
          <p:nvPr/>
        </p:nvSpPr>
        <p:spPr bwMode="auto">
          <a:xfrm>
            <a:off x="5249862" y="5228909"/>
            <a:ext cx="3671888"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zh-CN" sz="2400" dirty="0">
                <a:solidFill>
                  <a:srgbClr val="C00000"/>
                </a:solidFill>
              </a:rPr>
              <a:t>极限编程的整体开发过程</a:t>
            </a:r>
            <a:endParaRPr lang="en-US" altLang="zh-CN" sz="2400" b="1" dirty="0">
              <a:solidFill>
                <a:srgbClr val="C00000"/>
              </a:solidFill>
            </a:endParaRPr>
          </a:p>
        </p:txBody>
      </p:sp>
      <p:sp>
        <p:nvSpPr>
          <p:cNvPr id="6" name="TextBox 7"/>
          <p:cNvSpPr txBox="1">
            <a:spLocks noChangeArrowheads="1"/>
          </p:cNvSpPr>
          <p:nvPr/>
        </p:nvSpPr>
        <p:spPr bwMode="auto">
          <a:xfrm>
            <a:off x="3577694" y="6067356"/>
            <a:ext cx="2952328" cy="460375"/>
          </a:xfrm>
          <a:prstGeom prst="rect">
            <a:avLst/>
          </a:prstGeom>
          <a:noFill/>
          <a:ln>
            <a:noFill/>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宋体" panose="02010600030101010101" pitchFamily="2" charset="-122"/>
              </a:rPr>
              <a:t>图9</a:t>
            </a:r>
            <a:r>
              <a:rPr lang="en-US" altLang="zh-CN" sz="2400" b="1" dirty="0">
                <a:latin typeface="宋体" panose="02010600030101010101" pitchFamily="2" charset="-122"/>
              </a:rPr>
              <a:t> </a:t>
            </a:r>
            <a:r>
              <a:rPr lang="zh-CN" altLang="en-US" sz="2400" b="1" dirty="0">
                <a:latin typeface="宋体" panose="02010600030101010101" pitchFamily="2" charset="-122"/>
              </a:rPr>
              <a:t> 极限模型 </a:t>
            </a:r>
            <a:endParaRPr lang="zh-CN" altLang="en-US" sz="2400" b="1" dirty="0">
              <a:latin typeface="宋体" panose="02010600030101010101"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7" name="矩形 6"/>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8"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Tree>
  </p:cSld>
  <p:clrMapOvr>
    <a:masterClrMapping/>
  </p:clrMapOvr>
  <p:transition spd="med" advTm="167743"/>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78230" y="1988820"/>
            <a:ext cx="7656830" cy="424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
          <p:cNvSpPr txBox="1">
            <a:spLocks noChangeArrowheads="1"/>
          </p:cNvSpPr>
          <p:nvPr/>
        </p:nvSpPr>
        <p:spPr bwMode="auto">
          <a:xfrm>
            <a:off x="342900" y="981234"/>
            <a:ext cx="9217023"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lstStyle>
            <a:lvl1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5pPr>
            <a:lvl6pPr marL="25146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6pPr>
            <a:lvl7pPr marL="29718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7pPr>
            <a:lvl8pPr marL="34290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8pPr>
            <a:lvl9pPr marL="38862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9pPr>
          </a:lstStyle>
          <a:p>
            <a:pPr indent="-514350" eaLnBrk="1" hangingPunct="1">
              <a:spcBef>
                <a:spcPts val="1200"/>
              </a:spcBef>
              <a:spcAft>
                <a:spcPts val="1200"/>
              </a:spcAft>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0" kern="0" dirty="0">
                <a:solidFill>
                  <a:schemeClr val="tx1"/>
                </a:solidFill>
                <a:latin typeface="华文中宋" panose="02010600040101010101" charset="-122"/>
                <a:ea typeface="华文中宋" panose="02010600040101010101" charset="-122"/>
              </a:rPr>
              <a:t>	      极限编程（</a:t>
            </a:r>
            <a:r>
              <a:rPr lang="en-US" altLang="zh-CN" sz="2400" b="0" kern="0" dirty="0" err="1">
                <a:solidFill>
                  <a:schemeClr val="tx1"/>
                </a:solidFill>
                <a:latin typeface="华文中宋" panose="02010600040101010101" charset="-122"/>
                <a:ea typeface="华文中宋" panose="02010600040101010101" charset="-122"/>
              </a:rPr>
              <a:t>eXtreme</a:t>
            </a:r>
            <a:r>
              <a:rPr lang="en-US" altLang="zh-CN" sz="2400" b="0" kern="0" dirty="0">
                <a:solidFill>
                  <a:schemeClr val="tx1"/>
                </a:solidFill>
                <a:latin typeface="华文中宋" panose="02010600040101010101" charset="-122"/>
                <a:ea typeface="华文中宋" panose="02010600040101010101" charset="-122"/>
              </a:rPr>
              <a:t> Programming,</a:t>
            </a:r>
            <a:r>
              <a:rPr lang="zh-CN" altLang="en-US" sz="2400" b="0" kern="0" dirty="0">
                <a:solidFill>
                  <a:schemeClr val="tx1"/>
                </a:solidFill>
                <a:latin typeface="华文中宋" panose="02010600040101010101" charset="-122"/>
                <a:ea typeface="华文中宋" panose="02010600040101010101" charset="-122"/>
              </a:rPr>
              <a:t> </a:t>
            </a:r>
            <a:r>
              <a:rPr lang="en-US" altLang="zh-CN" sz="2400" b="0" kern="0" dirty="0">
                <a:solidFill>
                  <a:schemeClr val="tx1"/>
                </a:solidFill>
                <a:latin typeface="华文中宋" panose="02010600040101010101" charset="-122"/>
                <a:ea typeface="华文中宋" panose="02010600040101010101" charset="-122"/>
              </a:rPr>
              <a:t>XP</a:t>
            </a:r>
            <a:r>
              <a:rPr lang="zh-CN" altLang="en-US" sz="2400" b="0" kern="0" dirty="0">
                <a:solidFill>
                  <a:schemeClr val="tx1"/>
                </a:solidFill>
                <a:latin typeface="华文中宋" panose="02010600040101010101" charset="-122"/>
                <a:ea typeface="华文中宋" panose="02010600040101010101" charset="-122"/>
              </a:rPr>
              <a:t>）是敏捷过程中最富盛名的一个，广泛应用于</a:t>
            </a:r>
            <a:r>
              <a:rPr lang="zh-CN" altLang="en-US" sz="2400" b="0" kern="0" dirty="0">
                <a:solidFill>
                  <a:srgbClr val="FF0000"/>
                </a:solidFill>
                <a:latin typeface="华文中宋" panose="02010600040101010101" charset="-122"/>
                <a:ea typeface="华文中宋" panose="02010600040101010101" charset="-122"/>
              </a:rPr>
              <a:t>需求模糊且经常改变</a:t>
            </a:r>
            <a:r>
              <a:rPr lang="zh-CN" altLang="en-US" sz="2400" b="0" kern="0" dirty="0">
                <a:solidFill>
                  <a:schemeClr val="tx1"/>
                </a:solidFill>
                <a:latin typeface="华文中宋" panose="02010600040101010101" charset="-122"/>
                <a:ea typeface="华文中宋" panose="02010600040101010101" charset="-122"/>
              </a:rPr>
              <a:t>的场合。</a:t>
            </a:r>
            <a:endParaRPr lang="en-US" altLang="zh-CN" sz="2400" b="0" kern="0" dirty="0">
              <a:solidFill>
                <a:schemeClr val="tx1"/>
              </a:solidFill>
              <a:latin typeface="华文中宋" panose="02010600040101010101" charset="-122"/>
              <a:ea typeface="华文中宋" panose="02010600040101010101" charset="-122"/>
            </a:endParaRPr>
          </a:p>
        </p:txBody>
      </p:sp>
      <p:sp>
        <p:nvSpPr>
          <p:cNvPr id="5" name="TextBox 7"/>
          <p:cNvSpPr txBox="1">
            <a:spLocks noChangeArrowheads="1"/>
          </p:cNvSpPr>
          <p:nvPr/>
        </p:nvSpPr>
        <p:spPr bwMode="auto">
          <a:xfrm>
            <a:off x="3221449" y="6093296"/>
            <a:ext cx="2952328" cy="460375"/>
          </a:xfrm>
          <a:prstGeom prst="rect">
            <a:avLst/>
          </a:prstGeom>
          <a:noFill/>
          <a:ln>
            <a:noFill/>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宋体" panose="02010600030101010101" pitchFamily="2" charset="-122"/>
              </a:rPr>
              <a:t>图10  极限编程</a:t>
            </a:r>
            <a:endParaRPr lang="zh-CN" altLang="en-US" sz="2400" b="1" dirty="0">
              <a:latin typeface="宋体" panose="02010600030101010101"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7" name="矩形 6"/>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8"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9" name="Rectangle 1"/>
          <p:cNvSpPr txBox="1">
            <a:spLocks noChangeArrowheads="1"/>
          </p:cNvSpPr>
          <p:nvPr/>
        </p:nvSpPr>
        <p:spPr bwMode="auto">
          <a:xfrm>
            <a:off x="557912" y="208280"/>
            <a:ext cx="8382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lstStyle>
            <a:lvl1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5pPr>
            <a:lvl6pPr marL="25146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6pPr>
            <a:lvl7pPr marL="29718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7pPr>
            <a:lvl8pPr marL="34290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8pPr>
            <a:lvl9pPr marL="38862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9pPr>
          </a:lstStyle>
          <a:p>
            <a:pPr algn="l" defTabSz="914400" eaLnBrk="1" fontAlgn="auto" hangingPunct="1">
              <a:spcBef>
                <a:spcPts val="130"/>
              </a:spcBef>
              <a:buClrTx/>
              <a:buSzTx/>
              <a:buFont typeface="Arial" panose="020B0604020202020204" pitchFamily="34" charset="0"/>
              <a:defRPr/>
            </a:pPr>
            <a:r>
              <a:rPr lang="zh-CN" altLang="en-US" b="0" kern="0" dirty="0">
                <a:solidFill>
                  <a:schemeClr val="accent1">
                    <a:lumMod val="50000"/>
                  </a:schemeClr>
                </a:solidFill>
                <a:latin typeface="华文中宋" panose="02010600040101010101" charset="-122"/>
                <a:ea typeface="华文中宋" panose="02010600040101010101" charset="-122"/>
              </a:rPr>
              <a:t>			</a:t>
            </a:r>
            <a:r>
              <a:rPr lang="en-US" altLang="zh-CN" dirty="0" smtClean="0">
                <a:solidFill>
                  <a:schemeClr val="tx1"/>
                </a:solidFill>
                <a:latin typeface="黑体" panose="02010600030101010101" pitchFamily="49" charset="-122"/>
                <a:ea typeface="黑体" panose="02010600030101010101" pitchFamily="49" charset="-122"/>
                <a:cs typeface="+mn-cs"/>
              </a:rPr>
              <a:t>7.1 极限编程</a:t>
            </a:r>
            <a:endParaRPr lang="en-US" altLang="zh-CN" dirty="0" smtClean="0">
              <a:solidFill>
                <a:schemeClr val="tx1"/>
              </a:solidFill>
              <a:latin typeface="黑体" panose="02010600030101010101" pitchFamily="49" charset="-122"/>
              <a:ea typeface="黑体" panose="02010600030101010101" pitchFamily="49" charset="-122"/>
              <a:cs typeface="+mn-cs"/>
            </a:endParaRPr>
          </a:p>
        </p:txBody>
      </p:sp>
    </p:spTree>
  </p:cSld>
  <p:clrMapOvr>
    <a:masterClrMapping/>
  </p:clrMapOvr>
  <p:transition spd="med" advTm="44008"/>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8966" y="1485796"/>
            <a:ext cx="8136903" cy="3416320"/>
          </a:xfrm>
          <a:prstGeom prst="rect">
            <a:avLst/>
          </a:prstGeom>
          <a:noFill/>
        </p:spPr>
        <p:txBody>
          <a:bodyPr wrap="square" rtlCol="0">
            <a:spAutoFit/>
          </a:bodyPr>
          <a:lstStyle/>
          <a:p>
            <a:pPr>
              <a:lnSpc>
                <a:spcPct val="150000"/>
              </a:lnSpc>
            </a:pPr>
            <a:r>
              <a:rPr kumimoji="1" lang="zh-CN" altLang="en-US" sz="3200" dirty="0">
                <a:solidFill>
                  <a:srgbClr val="C00000"/>
                </a:solidFill>
              </a:rPr>
              <a:t>敏捷过程（</a:t>
            </a:r>
            <a:r>
              <a:rPr kumimoji="1" lang="en-US" altLang="zh-CN" sz="3200" dirty="0">
                <a:solidFill>
                  <a:srgbClr val="C00000"/>
                </a:solidFill>
              </a:rPr>
              <a:t>XP</a:t>
            </a:r>
            <a:r>
              <a:rPr kumimoji="1" lang="zh-CN" altLang="en-US" sz="3200" dirty="0">
                <a:solidFill>
                  <a:srgbClr val="C00000"/>
                </a:solidFill>
              </a:rPr>
              <a:t>）：</a:t>
            </a:r>
            <a:endParaRPr kumimoji="1" lang="zh-CN" altLang="en-US" sz="3200" dirty="0">
              <a:solidFill>
                <a:srgbClr val="C00000"/>
              </a:solidFill>
            </a:endParaRPr>
          </a:p>
          <a:p>
            <a:pPr marL="1085850" lvl="1" indent="-342900">
              <a:lnSpc>
                <a:spcPct val="150000"/>
              </a:lnSpc>
              <a:buFont typeface="Arial" panose="020B0604020202020204" pitchFamily="34" charset="0"/>
              <a:buChar char="•"/>
            </a:pPr>
            <a:r>
              <a:rPr kumimoji="1" lang="zh-CN" altLang="en-US" sz="2800" dirty="0"/>
              <a:t>快速响应变化和不确定性</a:t>
            </a:r>
            <a:endParaRPr kumimoji="1" lang="zh-CN" altLang="en-US" sz="2800" dirty="0"/>
          </a:p>
          <a:p>
            <a:pPr marL="1085850" lvl="1" indent="-342900">
              <a:lnSpc>
                <a:spcPct val="150000"/>
              </a:lnSpc>
              <a:buFont typeface="Arial" panose="020B0604020202020204" pitchFamily="34" charset="0"/>
              <a:buChar char="•"/>
            </a:pPr>
            <a:r>
              <a:rPr kumimoji="1" lang="zh-CN" altLang="en-US" sz="2800" dirty="0"/>
              <a:t>可持续的开发速度</a:t>
            </a:r>
            <a:endParaRPr kumimoji="1" lang="zh-CN" altLang="en-US" sz="2800" dirty="0"/>
          </a:p>
          <a:p>
            <a:pPr marL="1085850" lvl="1" indent="-342900">
              <a:lnSpc>
                <a:spcPct val="150000"/>
              </a:lnSpc>
              <a:buFont typeface="Arial" panose="020B0604020202020204" pitchFamily="34" charset="0"/>
              <a:buChar char="•"/>
            </a:pPr>
            <a:r>
              <a:rPr kumimoji="1" lang="zh-CN" altLang="en-US" sz="2800" dirty="0"/>
              <a:t>适应针对小型项目提出的有限资源和有限开发时间的约束</a:t>
            </a:r>
            <a:endParaRPr kumimoji="1" lang="zh-CN" altLang="en-US" sz="2800" dirty="0"/>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7" name="矩形 6"/>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8"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5" name="Rectangle 1"/>
          <p:cNvSpPr txBox="1">
            <a:spLocks noChangeArrowheads="1"/>
          </p:cNvSpPr>
          <p:nvPr/>
        </p:nvSpPr>
        <p:spPr bwMode="auto">
          <a:xfrm>
            <a:off x="557912" y="208280"/>
            <a:ext cx="8382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lstStyle>
            <a:lvl1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5pPr>
            <a:lvl6pPr marL="25146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6pPr>
            <a:lvl7pPr marL="29718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7pPr>
            <a:lvl8pPr marL="34290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8pPr>
            <a:lvl9pPr marL="38862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9pPr>
          </a:lstStyle>
          <a:p>
            <a:pPr algn="l" defTabSz="914400" eaLnBrk="1" fontAlgn="auto" hangingPunct="1">
              <a:spcBef>
                <a:spcPts val="130"/>
              </a:spcBef>
              <a:buClrTx/>
              <a:buSzTx/>
              <a:buFont typeface="Arial" panose="020B0604020202020204" pitchFamily="34" charset="0"/>
              <a:defRPr/>
            </a:pPr>
            <a:r>
              <a:rPr lang="zh-CN" altLang="en-US" b="0" kern="0" dirty="0">
                <a:solidFill>
                  <a:schemeClr val="accent1">
                    <a:lumMod val="50000"/>
                  </a:schemeClr>
                </a:solidFill>
                <a:latin typeface="华文中宋" panose="02010600040101010101" charset="-122"/>
                <a:ea typeface="华文中宋" panose="02010600040101010101" charset="-122"/>
              </a:rPr>
              <a:t>			</a:t>
            </a:r>
            <a:r>
              <a:rPr lang="en-US" altLang="zh-CN" dirty="0" smtClean="0">
                <a:solidFill>
                  <a:schemeClr val="tx1"/>
                </a:solidFill>
                <a:latin typeface="黑体" panose="02010600030101010101" pitchFamily="49" charset="-122"/>
                <a:ea typeface="黑体" panose="02010600030101010101" pitchFamily="49" charset="-122"/>
                <a:cs typeface="+mn-cs"/>
              </a:rPr>
              <a:t>7.1 极限编程</a:t>
            </a:r>
            <a:endParaRPr lang="en-US" altLang="zh-CN" dirty="0" smtClean="0">
              <a:solidFill>
                <a:schemeClr val="tx1"/>
              </a:solidFill>
              <a:latin typeface="黑体" panose="02010600030101010101" pitchFamily="49" charset="-122"/>
              <a:ea typeface="黑体" panose="02010600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3"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52236" y="1196752"/>
            <a:ext cx="8580606" cy="439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647156" y="5857648"/>
            <a:ext cx="5688632" cy="4603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a:defRPr/>
            </a:pPr>
            <a:r>
              <a:rPr lang="zh-CN" altLang="en-US" sz="2400" b="1" dirty="0">
                <a:latin typeface="宋体" panose="02010600030101010101" pitchFamily="2" charset="-122"/>
              </a:rPr>
              <a:t>图11</a:t>
            </a:r>
            <a:r>
              <a:rPr lang="en-US" altLang="zh-CN" sz="2400" b="1" dirty="0">
                <a:latin typeface="宋体" panose="02010600030101010101" pitchFamily="2" charset="-122"/>
              </a:rPr>
              <a:t>  </a:t>
            </a:r>
            <a:r>
              <a:rPr lang="zh-CN" altLang="en-US" sz="2400" b="1" dirty="0">
                <a:latin typeface="宋体" panose="02010600030101010101" pitchFamily="2" charset="-122"/>
              </a:rPr>
              <a:t>极限编程的整体开发过程</a:t>
            </a:r>
            <a:endParaRPr lang="zh-CN" altLang="en-US" sz="2400" b="1" dirty="0">
              <a:latin typeface="宋体" panose="02010600030101010101"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Rectangle 1"/>
          <p:cNvSpPr txBox="1">
            <a:spLocks noChangeArrowheads="1"/>
          </p:cNvSpPr>
          <p:nvPr/>
        </p:nvSpPr>
        <p:spPr bwMode="auto">
          <a:xfrm>
            <a:off x="557912" y="208280"/>
            <a:ext cx="8382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lstStyle>
            <a:lvl1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mj-lt"/>
                <a:ea typeface="+mj-ea"/>
                <a:cs typeface="+mj-cs"/>
              </a:defRPr>
            </a:lvl1pPr>
            <a:lvl2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2pPr>
            <a:lvl3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3pPr>
            <a:lvl4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4pPr>
            <a:lvl5pPr algn="l" defTabSz="449580" rtl="0" eaLnBrk="0" fontAlgn="base" hangingPunct="0">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5pPr>
            <a:lvl6pPr marL="25146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6pPr>
            <a:lvl7pPr marL="29718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7pPr>
            <a:lvl8pPr marL="34290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8pPr>
            <a:lvl9pPr marL="3886200" indent="-228600" algn="l" defTabSz="449580" rtl="0" fontAlgn="base">
              <a:spcBef>
                <a:spcPct val="0"/>
              </a:spcBef>
              <a:spcAft>
                <a:spcPct val="0"/>
              </a:spcAft>
              <a:buClr>
                <a:srgbClr val="000000"/>
              </a:buClr>
              <a:buSzPct val="100000"/>
              <a:buFont typeface="Times New Roman" panose="02020603050405020304" pitchFamily="18" charset="0"/>
              <a:defRPr sz="3200" b="1">
                <a:solidFill>
                  <a:srgbClr val="800000"/>
                </a:solidFill>
                <a:latin typeface="Times New Roman" panose="02020603050405020304" pitchFamily="18" charset="0"/>
                <a:ea typeface="宋体" panose="02010600030101010101" pitchFamily="2" charset="-122"/>
              </a:defRPr>
            </a:lvl9pPr>
          </a:lstStyle>
          <a:p>
            <a:pPr algn="l" defTabSz="914400" eaLnBrk="1" fontAlgn="auto" hangingPunct="1">
              <a:spcBef>
                <a:spcPts val="130"/>
              </a:spcBef>
              <a:buClrTx/>
              <a:buSzTx/>
              <a:buFont typeface="Arial" panose="020B0604020202020204" pitchFamily="34" charset="0"/>
              <a:defRPr/>
            </a:pPr>
            <a:r>
              <a:rPr lang="zh-CN" altLang="en-US" b="0" kern="0" dirty="0">
                <a:solidFill>
                  <a:schemeClr val="accent1">
                    <a:lumMod val="50000"/>
                  </a:schemeClr>
                </a:solidFill>
                <a:latin typeface="华文中宋" panose="02010600040101010101" charset="-122"/>
                <a:ea typeface="华文中宋" panose="02010600040101010101" charset="-122"/>
              </a:rPr>
              <a:t>			</a:t>
            </a:r>
            <a:r>
              <a:rPr lang="en-US" altLang="zh-CN" dirty="0" smtClean="0">
                <a:solidFill>
                  <a:schemeClr val="tx1"/>
                </a:solidFill>
                <a:latin typeface="黑体" panose="02010600030101010101" pitchFamily="49" charset="-122"/>
                <a:ea typeface="黑体" panose="02010600030101010101" pitchFamily="49" charset="-122"/>
                <a:cs typeface="+mn-cs"/>
              </a:rPr>
              <a:t>7.1 极限编程</a:t>
            </a:r>
            <a:endParaRPr lang="en-US" altLang="zh-CN" dirty="0" smtClean="0">
              <a:solidFill>
                <a:schemeClr val="tx1"/>
              </a:solidFill>
              <a:latin typeface="黑体" panose="02010600030101010101" pitchFamily="49" charset="-122"/>
              <a:ea typeface="黑体" panose="02010600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2" name="TextBox 6"/>
          <p:cNvSpPr txBox="1">
            <a:spLocks noChangeArrowheads="1"/>
          </p:cNvSpPr>
          <p:nvPr/>
        </p:nvSpPr>
        <p:spPr bwMode="auto">
          <a:xfrm>
            <a:off x="3512517" y="245658"/>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lang="en-US" altLang="zh-CN" sz="3200" b="1" dirty="0" smtClean="0">
                <a:latin typeface="黑体" panose="02010600030101010101" pitchFamily="49" charset="-122"/>
                <a:ea typeface="黑体" panose="02010600030101010101" pitchFamily="49" charset="-122"/>
              </a:rPr>
              <a:t>7.2 Scrum</a:t>
            </a:r>
            <a:endParaRPr lang="en-US" altLang="zh-CN" sz="3200" b="1" dirty="0" smtClean="0">
              <a:latin typeface="黑体" panose="02010600030101010101" pitchFamily="49" charset="-122"/>
              <a:ea typeface="黑体" panose="02010600030101010101" pitchFamily="49" charset="-122"/>
              <a:sym typeface="+mn-ea"/>
            </a:endParaRPr>
          </a:p>
        </p:txBody>
      </p:sp>
      <p:sp>
        <p:nvSpPr>
          <p:cNvPr id="9" name="内容占位符 4"/>
          <p:cNvSpPr txBox="1"/>
          <p:nvPr/>
        </p:nvSpPr>
        <p:spPr>
          <a:xfrm>
            <a:off x="1110091" y="1172074"/>
            <a:ext cx="8064896"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sz="2400" b="1" dirty="0" smtClean="0">
                <a:solidFill>
                  <a:schemeClr val="tx1"/>
                </a:solidFill>
                <a:latin typeface="黑体" panose="02010600030101010101" pitchFamily="49" charset="-122"/>
                <a:ea typeface="黑体" panose="02010600030101010101" pitchFamily="49" charset="-122"/>
              </a:rPr>
              <a:t>Scrum</a:t>
            </a:r>
            <a:r>
              <a:rPr lang="zh-CN" altLang="en-US" sz="2400" b="1" dirty="0">
                <a:solidFill>
                  <a:schemeClr val="tx1"/>
                </a:solidFill>
                <a:latin typeface="黑体" panose="02010600030101010101" pitchFamily="49" charset="-122"/>
                <a:ea typeface="黑体" panose="02010600030101010101" pitchFamily="49" charset="-122"/>
              </a:rPr>
              <a:t>的产品</a:t>
            </a:r>
            <a:r>
              <a:rPr lang="zh-CN" altLang="en-US" sz="2400" b="1" dirty="0" smtClean="0">
                <a:solidFill>
                  <a:schemeClr val="tx1"/>
                </a:solidFill>
                <a:latin typeface="黑体" panose="02010600030101010101" pitchFamily="49" charset="-122"/>
                <a:ea typeface="黑体" panose="02010600030101010101" pitchFamily="49" charset="-122"/>
              </a:rPr>
              <a:t>生命周期 三</a:t>
            </a:r>
            <a:r>
              <a:rPr lang="zh-CN" altLang="en-US" sz="2400" b="1" dirty="0">
                <a:solidFill>
                  <a:schemeClr val="tx1"/>
                </a:solidFill>
                <a:latin typeface="黑体" panose="02010600030101010101" pitchFamily="49" charset="-122"/>
                <a:ea typeface="黑体" panose="02010600030101010101" pitchFamily="49" charset="-122"/>
              </a:rPr>
              <a:t>个</a:t>
            </a:r>
            <a:r>
              <a:rPr lang="zh-CN" altLang="en-US" sz="2400" b="1" dirty="0" smtClean="0">
                <a:solidFill>
                  <a:schemeClr val="tx1"/>
                </a:solidFill>
                <a:latin typeface="黑体" panose="02010600030101010101" pitchFamily="49" charset="-122"/>
                <a:ea typeface="黑体" panose="02010600030101010101" pitchFamily="49" charset="-122"/>
              </a:rPr>
              <a:t>阶段 </a:t>
            </a:r>
            <a:endParaRPr lang="zh-CN" altLang="en-US" sz="2400" b="1" dirty="0">
              <a:solidFill>
                <a:schemeClr val="tx1"/>
              </a:solidFill>
              <a:latin typeface="黑体" panose="02010600030101010101" pitchFamily="49" charset="-122"/>
              <a:ea typeface="黑体" panose="02010600030101010101" pitchFamily="49" charset="-122"/>
            </a:endParaRPr>
          </a:p>
        </p:txBody>
      </p:sp>
      <p:graphicFrame>
        <p:nvGraphicFramePr>
          <p:cNvPr id="3" name="图示 2"/>
          <p:cNvGraphicFramePr/>
          <p:nvPr/>
        </p:nvGraphicFramePr>
        <p:xfrm>
          <a:off x="774948" y="1776911"/>
          <a:ext cx="8784976" cy="45426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8" name="图片 77"/>
          <p:cNvPicPr>
            <a:picLocks noChangeAspect="1"/>
          </p:cNvPicPr>
          <p:nvPr/>
        </p:nvPicPr>
        <p:blipFill>
          <a:blip r:embed="rId1"/>
          <a:stretch>
            <a:fillRect/>
          </a:stretch>
        </p:blipFill>
        <p:spPr>
          <a:xfrm>
            <a:off x="306817" y="1279270"/>
            <a:ext cx="9354530" cy="4695063"/>
          </a:xfrm>
          <a:prstGeom prst="rect">
            <a:avLst/>
          </a:prstGeom>
        </p:spPr>
      </p:pic>
      <p:sp>
        <p:nvSpPr>
          <p:cNvPr id="79" name="TextBox 1"/>
          <p:cNvSpPr txBox="1"/>
          <p:nvPr/>
        </p:nvSpPr>
        <p:spPr>
          <a:xfrm>
            <a:off x="3488999" y="6059150"/>
            <a:ext cx="2905862" cy="460375"/>
          </a:xfrm>
          <a:prstGeom prst="rect">
            <a:avLst/>
          </a:prstGeom>
          <a:noFill/>
        </p:spPr>
        <p:txBody>
          <a:bodyPr wrap="square">
            <a:spAutoFit/>
          </a:bodyPr>
          <a:lstStyle/>
          <a:p>
            <a:pPr>
              <a:defRPr/>
            </a:pPr>
            <a:r>
              <a:rPr lang="zh-CN" altLang="en-US" sz="2400" b="1" dirty="0">
                <a:latin typeface="宋体" panose="02010600030101010101" pitchFamily="2" charset="-122"/>
                <a:ea typeface="宋体" panose="02010600030101010101" pitchFamily="2" charset="-122"/>
              </a:rPr>
              <a:t>图12</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 Scrum过程</a:t>
            </a:r>
            <a:endParaRPr lang="zh-CN" altLang="en-US" sz="2400" b="1" dirty="0">
              <a:latin typeface="宋体" panose="02010600030101010101" pitchFamily="2" charset="-122"/>
              <a:ea typeface="宋体" panose="02010600030101010101"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TextBox 6"/>
          <p:cNvSpPr txBox="1">
            <a:spLocks noChangeArrowheads="1"/>
          </p:cNvSpPr>
          <p:nvPr/>
        </p:nvSpPr>
        <p:spPr bwMode="auto">
          <a:xfrm>
            <a:off x="3512517" y="245658"/>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lang="en-US" altLang="zh-CN" sz="3200" b="1" dirty="0" smtClean="0">
                <a:latin typeface="黑体" panose="02010600030101010101" pitchFamily="49" charset="-122"/>
                <a:ea typeface="黑体" panose="02010600030101010101" pitchFamily="49" charset="-122"/>
              </a:rPr>
              <a:t>7.2 Scrum</a:t>
            </a:r>
            <a:endParaRPr lang="en-US" altLang="zh-CN" sz="3200" b="1" dirty="0" smtClean="0">
              <a:latin typeface="黑体" panose="02010600030101010101" pitchFamily="49" charset="-122"/>
              <a:ea typeface="黑体" panose="0201060003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grpSp>
        <p:nvGrpSpPr>
          <p:cNvPr id="3" name="组合 2"/>
          <p:cNvGrpSpPr/>
          <p:nvPr/>
        </p:nvGrpSpPr>
        <p:grpSpPr>
          <a:xfrm>
            <a:off x="210629" y="2234992"/>
            <a:ext cx="2625599" cy="4065629"/>
            <a:chOff x="-271045" y="18489"/>
            <a:chExt cx="4941642" cy="919557"/>
          </a:xfrm>
          <a:scene3d>
            <a:camera prst="orthographicFront"/>
            <a:lightRig rig="flat" dir="t"/>
          </a:scene3d>
        </p:grpSpPr>
        <p:sp>
          <p:nvSpPr>
            <p:cNvPr id="10" name="矩形: 圆角 9"/>
            <p:cNvSpPr/>
            <p:nvPr/>
          </p:nvSpPr>
          <p:spPr>
            <a:xfrm>
              <a:off x="-271043" y="18489"/>
              <a:ext cx="4561648" cy="919557"/>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矩形: 圆角 4"/>
            <p:cNvSpPr txBox="1"/>
            <p:nvPr/>
          </p:nvSpPr>
          <p:spPr>
            <a:xfrm>
              <a:off x="-271045" y="40342"/>
              <a:ext cx="4941642" cy="82977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11478" tIns="0" rIns="211478" bIns="0" numCol="1" spcCol="1270" anchor="ctr" anchorCtr="0">
              <a:noAutofit/>
            </a:bodyPr>
            <a:lstStyle/>
            <a:p>
              <a:pPr marL="0" lvl="0" indent="0" algn="l" defTabSz="1066800">
                <a:lnSpc>
                  <a:spcPct val="90000"/>
                </a:lnSpc>
                <a:spcBef>
                  <a:spcPct val="0"/>
                </a:spcBef>
                <a:buNone/>
              </a:pPr>
              <a:r>
                <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rPr>
                <a:t>1.</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产品</a:t>
              </a:r>
              <a:r>
                <a:rPr lang="zh-CN" altLang="zh-CN" sz="2400" kern="100" dirty="0" smtClean="0">
                  <a:effectLst/>
                  <a:latin typeface="黑体" panose="02010600030101010101" pitchFamily="49" charset="-122"/>
                  <a:ea typeface="黑体" panose="02010600030101010101" pitchFamily="49" charset="-122"/>
                  <a:cs typeface="Times New Roman" panose="02020603050405020304" pitchFamily="18" charset="0"/>
                </a:rPr>
                <a:t>负责人</a:t>
              </a:r>
              <a:endPar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a:p>
              <a:pPr marL="0" lvl="0" indent="0" algn="l" defTabSz="1066800">
                <a:lnSpc>
                  <a:spcPct val="90000"/>
                </a:lnSpc>
                <a:spcBef>
                  <a:spcPct val="0"/>
                </a:spcBef>
                <a:buNone/>
              </a:pPr>
              <a:endPar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a:p>
              <a:pPr defTabSz="1066800">
                <a:lnSpc>
                  <a:spcPct val="90000"/>
                </a:lnSpc>
                <a:spcBef>
                  <a:spcPct val="0"/>
                </a:spcBef>
              </a:pPr>
              <a:r>
                <a:rPr lang="en-US" altLang="zh-CN" sz="2400" kern="100" dirty="0">
                  <a:latin typeface="黑体" panose="02010600030101010101" pitchFamily="49" charset="-122"/>
                  <a:ea typeface="黑体" panose="02010600030101010101" pitchFamily="49" charset="-122"/>
                  <a:cs typeface="Times New Roman" panose="02020603050405020304" pitchFamily="18" charset="0"/>
                </a:rPr>
                <a:t>2.Scrum Master</a:t>
              </a:r>
              <a:endParaRPr lang="en-US" altLang="zh-CN" sz="2400" kern="100" dirty="0">
                <a:latin typeface="黑体" panose="02010600030101010101" pitchFamily="49" charset="-122"/>
                <a:ea typeface="黑体" panose="02010600030101010101" pitchFamily="49" charset="-122"/>
                <a:cs typeface="Times New Roman" panose="02020603050405020304" pitchFamily="18" charset="0"/>
              </a:endParaRPr>
            </a:p>
            <a:p>
              <a:pPr marL="0" lvl="0" indent="0" algn="l" defTabSz="1066800">
                <a:lnSpc>
                  <a:spcPct val="90000"/>
                </a:lnSpc>
                <a:spcBef>
                  <a:spcPct val="0"/>
                </a:spcBef>
                <a:buNone/>
              </a:pPr>
              <a:endParaRPr lang="en-US" altLang="zh-CN" sz="2400" kern="100" dirty="0">
                <a:effectLst/>
                <a:latin typeface="黑体" panose="02010600030101010101" pitchFamily="49" charset="-122"/>
                <a:ea typeface="黑体" panose="02010600030101010101" pitchFamily="49" charset="-122"/>
              </a:endParaRPr>
            </a:p>
            <a:p>
              <a:pPr marL="0" lvl="0" indent="0" algn="l" defTabSz="1066800">
                <a:lnSpc>
                  <a:spcPct val="90000"/>
                </a:lnSpc>
                <a:spcBef>
                  <a:spcPct val="0"/>
                </a:spcBef>
                <a:buNone/>
              </a:pPr>
              <a:r>
                <a:rPr lang="en-US" altLang="zh-CN" sz="2400" kern="100" dirty="0">
                  <a:latin typeface="黑体" panose="02010600030101010101" pitchFamily="49" charset="-122"/>
                  <a:ea typeface="黑体" panose="02010600030101010101" pitchFamily="49" charset="-122"/>
                  <a:cs typeface="Times New Roman" panose="02020603050405020304" pitchFamily="18" charset="0"/>
                </a:rPr>
                <a:t>3.Scrum </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团队</a:t>
              </a:r>
              <a:endParaRPr lang="zh-CN" altLang="en-US" sz="2400" kern="1200" dirty="0">
                <a:solidFill>
                  <a:prstClr val="black"/>
                </a:solidFill>
                <a:latin typeface="黑体" panose="02010600030101010101" pitchFamily="49" charset="-122"/>
                <a:ea typeface="黑体" panose="02010600030101010101" pitchFamily="49" charset="-122"/>
              </a:endParaRPr>
            </a:p>
          </p:txBody>
        </p:sp>
      </p:grpSp>
      <p:grpSp>
        <p:nvGrpSpPr>
          <p:cNvPr id="14" name="组合 13"/>
          <p:cNvGrpSpPr/>
          <p:nvPr/>
        </p:nvGrpSpPr>
        <p:grpSpPr>
          <a:xfrm>
            <a:off x="2806042" y="2188478"/>
            <a:ext cx="3324047" cy="4065629"/>
            <a:chOff x="690665" y="13554"/>
            <a:chExt cx="7375021" cy="919557"/>
          </a:xfrm>
          <a:scene3d>
            <a:camera prst="orthographicFront"/>
            <a:lightRig rig="flat" dir="t"/>
          </a:scene3d>
        </p:grpSpPr>
        <p:sp>
          <p:nvSpPr>
            <p:cNvPr id="15" name="矩形: 圆角 14"/>
            <p:cNvSpPr/>
            <p:nvPr/>
          </p:nvSpPr>
          <p:spPr>
            <a:xfrm>
              <a:off x="690665" y="13554"/>
              <a:ext cx="7375021" cy="919557"/>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6" name="矩形: 圆角 4"/>
            <p:cNvSpPr txBox="1"/>
            <p:nvPr/>
          </p:nvSpPr>
          <p:spPr>
            <a:xfrm>
              <a:off x="1138614" y="190904"/>
              <a:ext cx="6927072" cy="65546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11478" tIns="0" rIns="211478" bIns="0" numCol="1" spcCol="1270" anchor="ctr" anchorCtr="0">
              <a:noAutofit/>
            </a:bodyPr>
            <a:lstStyle/>
            <a:p>
              <a:pPr marL="0" lvl="0" indent="0" algn="l" defTabSz="1066800">
                <a:lnSpc>
                  <a:spcPct val="150000"/>
                </a:lnSpc>
                <a:spcBef>
                  <a:spcPct val="0"/>
                </a:spcBef>
                <a:buNone/>
              </a:pPr>
              <a:r>
                <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rPr>
                <a:t>1.</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产品代办</a:t>
              </a:r>
              <a:r>
                <a:rPr lang="zh-CN" altLang="zh-CN" sz="2400" kern="100" dirty="0" smtClean="0">
                  <a:effectLst/>
                  <a:latin typeface="黑体" panose="02010600030101010101" pitchFamily="49" charset="-122"/>
                  <a:ea typeface="黑体" panose="02010600030101010101" pitchFamily="49" charset="-122"/>
                  <a:cs typeface="Times New Roman" panose="02020603050405020304" pitchFamily="18" charset="0"/>
                </a:rPr>
                <a:t>列表</a:t>
              </a:r>
              <a:endPar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a:p>
              <a:pPr marL="0" lvl="0" indent="0" algn="l" defTabSz="1066800">
                <a:lnSpc>
                  <a:spcPct val="150000"/>
                </a:lnSpc>
                <a:spcBef>
                  <a:spcPct val="0"/>
                </a:spcBef>
                <a:buNone/>
              </a:pPr>
              <a:r>
                <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rPr>
                <a:t>2.</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发布燃尽图</a:t>
              </a:r>
              <a:endPar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a:p>
              <a:pPr marL="0" lvl="0" indent="0" algn="l" defTabSz="1066800">
                <a:lnSpc>
                  <a:spcPct val="150000"/>
                </a:lnSpc>
                <a:spcBef>
                  <a:spcPct val="0"/>
                </a:spcBef>
                <a:buNone/>
              </a:pPr>
              <a:r>
                <a:rPr lang="en-US" altLang="zh-CN" sz="2400" kern="100" dirty="0" smtClean="0">
                  <a:latin typeface="黑体" panose="02010600030101010101" pitchFamily="49" charset="-122"/>
                  <a:ea typeface="黑体" panose="02010600030101010101" pitchFamily="49" charset="-122"/>
                  <a:cs typeface="Times New Roman" panose="02020603050405020304" pitchFamily="18" charset="0"/>
                </a:rPr>
                <a:t>3.Sprint </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代办列表</a:t>
              </a:r>
              <a:endPar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a:p>
              <a:pPr marL="0" lvl="0" indent="0" algn="l" defTabSz="1066800">
                <a:lnSpc>
                  <a:spcPct val="150000"/>
                </a:lnSpc>
                <a:spcBef>
                  <a:spcPct val="0"/>
                </a:spcBef>
                <a:buNone/>
              </a:pPr>
              <a:r>
                <a:rPr lang="en-US" altLang="zh-CN" sz="2400" kern="100" dirty="0" smtClean="0">
                  <a:latin typeface="黑体" panose="02010600030101010101" pitchFamily="49" charset="-122"/>
                  <a:ea typeface="黑体" panose="02010600030101010101" pitchFamily="49" charset="-122"/>
                  <a:cs typeface="Times New Roman" panose="02020603050405020304" pitchFamily="18" charset="0"/>
                </a:rPr>
                <a:t>4.Sprint</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燃尽</a:t>
              </a:r>
              <a:r>
                <a:rPr lang="zh-CN" altLang="zh-CN" sz="2400" kern="100" dirty="0" smtClean="0">
                  <a:effectLst/>
                  <a:latin typeface="黑体" panose="02010600030101010101" pitchFamily="49" charset="-122"/>
                  <a:ea typeface="黑体" panose="02010600030101010101" pitchFamily="49" charset="-122"/>
                  <a:cs typeface="Times New Roman" panose="02020603050405020304" pitchFamily="18" charset="0"/>
                </a:rPr>
                <a:t>图</a:t>
              </a:r>
              <a:endPar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p:txBody>
        </p:sp>
      </p:grpSp>
      <p:grpSp>
        <p:nvGrpSpPr>
          <p:cNvPr id="17" name="组合 16"/>
          <p:cNvGrpSpPr/>
          <p:nvPr/>
        </p:nvGrpSpPr>
        <p:grpSpPr>
          <a:xfrm>
            <a:off x="6232476" y="2168287"/>
            <a:ext cx="3802036" cy="4065629"/>
            <a:chOff x="399644" y="18489"/>
            <a:chExt cx="7845611" cy="925633"/>
          </a:xfrm>
          <a:scene3d>
            <a:camera prst="orthographicFront"/>
            <a:lightRig rig="flat" dir="t"/>
          </a:scene3d>
        </p:grpSpPr>
        <p:sp>
          <p:nvSpPr>
            <p:cNvPr id="18" name="矩形: 圆角 17"/>
            <p:cNvSpPr/>
            <p:nvPr/>
          </p:nvSpPr>
          <p:spPr>
            <a:xfrm>
              <a:off x="399644" y="18489"/>
              <a:ext cx="7375021" cy="919557"/>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矩形: 圆角 4"/>
            <p:cNvSpPr txBox="1"/>
            <p:nvPr/>
          </p:nvSpPr>
          <p:spPr>
            <a:xfrm>
              <a:off x="960012" y="18489"/>
              <a:ext cx="7285243" cy="9256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11478" tIns="0" rIns="211478" bIns="0" numCol="1" spcCol="1270" anchor="ctr" anchorCtr="0">
              <a:noAutofit/>
            </a:bodyPr>
            <a:lstStyle/>
            <a:p>
              <a:pPr marL="0" lvl="0" algn="l" defTabSz="1066800">
                <a:spcBef>
                  <a:spcPct val="0"/>
                </a:spcBef>
                <a:buNone/>
              </a:pPr>
              <a:r>
                <a:rPr lang="en-US" altLang="zh-CN" sz="2400" kern="100" dirty="0">
                  <a:latin typeface="黑体" panose="02010600030101010101" pitchFamily="49" charset="-122"/>
                  <a:ea typeface="黑体" panose="02010600030101010101" pitchFamily="49" charset="-122"/>
                  <a:cs typeface="Times New Roman" panose="02020603050405020304" pitchFamily="18" charset="0"/>
                </a:rPr>
                <a:t>1.Sprint</a:t>
              </a:r>
              <a:endParaRPr lang="en-US" altLang="zh-CN" sz="2400" kern="100" dirty="0">
                <a:latin typeface="黑体" panose="02010600030101010101" pitchFamily="49" charset="-122"/>
                <a:ea typeface="黑体" panose="02010600030101010101" pitchFamily="49" charset="-122"/>
                <a:cs typeface="Times New Roman" panose="02020603050405020304" pitchFamily="18" charset="0"/>
              </a:endParaRPr>
            </a:p>
            <a:p>
              <a:pPr defTabSz="1066800">
                <a:spcBef>
                  <a:spcPct val="0"/>
                </a:spcBef>
              </a:pPr>
              <a:r>
                <a:rPr lang="en-US" altLang="zh-CN" sz="2400" kern="100" dirty="0">
                  <a:latin typeface="黑体" panose="02010600030101010101" pitchFamily="49" charset="-122"/>
                  <a:ea typeface="黑体" panose="02010600030101010101" pitchFamily="49" charset="-122"/>
                </a:rPr>
                <a:t>2.</a:t>
              </a:r>
              <a:r>
                <a:rPr lang="zh-CN" altLang="zh-CN" sz="2400" kern="100" dirty="0">
                  <a:effectLst/>
                  <a:latin typeface="黑体" panose="02010600030101010101" pitchFamily="49" charset="-122"/>
                  <a:ea typeface="黑体" panose="02010600030101010101" pitchFamily="49" charset="-122"/>
                </a:rPr>
                <a:t>发布计划会议</a:t>
              </a:r>
              <a:endParaRPr lang="en-US" altLang="zh-CN" sz="2400" kern="100" dirty="0">
                <a:effectLst/>
                <a:latin typeface="黑体" panose="02010600030101010101" pitchFamily="49" charset="-122"/>
                <a:ea typeface="黑体" panose="02010600030101010101" pitchFamily="49" charset="-122"/>
              </a:endParaRPr>
            </a:p>
            <a:p>
              <a:pPr marL="0" lvl="0" algn="l" defTabSz="1066800">
                <a:spcBef>
                  <a:spcPct val="0"/>
                </a:spcBef>
                <a:buNone/>
              </a:pPr>
              <a:r>
                <a:rPr lang="en-US" altLang="zh-CN" sz="2400" kern="100" dirty="0" smtClean="0">
                  <a:latin typeface="黑体" panose="02010600030101010101" pitchFamily="49" charset="-122"/>
                  <a:ea typeface="黑体" panose="02010600030101010101" pitchFamily="49" charset="-122"/>
                  <a:cs typeface="Times New Roman" panose="02020603050405020304" pitchFamily="18" charset="0"/>
                </a:rPr>
                <a:t>3.Sprint</a:t>
              </a:r>
              <a:r>
                <a:rPr lang="zh-CN" altLang="zh-CN" sz="2400" kern="100" dirty="0">
                  <a:effectLst/>
                  <a:latin typeface="黑体" panose="02010600030101010101" pitchFamily="49" charset="-122"/>
                  <a:ea typeface="黑体" panose="02010600030101010101" pitchFamily="49" charset="-122"/>
                </a:rPr>
                <a:t>计划会议</a:t>
              </a:r>
              <a:endParaRPr lang="en-US" altLang="zh-CN" sz="2400" kern="100" dirty="0">
                <a:effectLst/>
                <a:latin typeface="黑体" panose="02010600030101010101" pitchFamily="49" charset="-122"/>
                <a:ea typeface="黑体" panose="02010600030101010101" pitchFamily="49" charset="-122"/>
              </a:endParaRPr>
            </a:p>
            <a:p>
              <a:pPr marL="0" lvl="0" algn="l" defTabSz="1066800">
                <a:spcBef>
                  <a:spcPct val="0"/>
                </a:spcBef>
                <a:buNone/>
              </a:pPr>
              <a:r>
                <a:rPr lang="en-US" altLang="zh-CN" sz="2400" kern="100" dirty="0" smtClean="0">
                  <a:effectLst/>
                  <a:latin typeface="黑体" panose="02010600030101010101" pitchFamily="49" charset="-122"/>
                  <a:ea typeface="黑体" panose="02010600030101010101" pitchFamily="49" charset="-122"/>
                  <a:cs typeface="宋体" panose="02010600030101010101" pitchFamily="2" charset="-122"/>
                </a:rPr>
                <a:t>4</a:t>
              </a:r>
              <a:r>
                <a:rPr lang="en-US" altLang="zh-CN" sz="2400" kern="100" dirty="0">
                  <a:effectLst/>
                  <a:latin typeface="黑体" panose="02010600030101010101" pitchFamily="49" charset="-122"/>
                  <a:ea typeface="黑体" panose="02010600030101010101" pitchFamily="49" charset="-122"/>
                  <a:cs typeface="宋体" panose="02010600030101010101" pitchFamily="2" charset="-122"/>
                </a:rPr>
                <a:t>.</a:t>
              </a:r>
              <a:r>
                <a:rPr lang="zh-CN" altLang="zh-CN" sz="2400" kern="100" dirty="0">
                  <a:effectLst/>
                  <a:latin typeface="黑体" panose="02010600030101010101" pitchFamily="49" charset="-122"/>
                  <a:ea typeface="黑体" panose="02010600030101010101" pitchFamily="49" charset="-122"/>
                </a:rPr>
                <a:t>每日</a:t>
              </a:r>
              <a:r>
                <a:rPr lang="en-US" altLang="zh-CN" sz="2400" kern="100" dirty="0">
                  <a:solidFill>
                    <a:srgbClr val="000000"/>
                  </a:solidFill>
                  <a:effectLst/>
                  <a:latin typeface="黑体" panose="02010600030101010101" pitchFamily="49" charset="-122"/>
                  <a:ea typeface="黑体" panose="02010600030101010101" pitchFamily="49" charset="-122"/>
                </a:rPr>
                <a:t>例</a:t>
              </a:r>
              <a:r>
                <a:rPr lang="zh-CN" altLang="zh-CN" sz="2400" kern="100" dirty="0">
                  <a:effectLst/>
                  <a:latin typeface="黑体" panose="02010600030101010101" pitchFamily="49" charset="-122"/>
                  <a:ea typeface="黑体" panose="02010600030101010101" pitchFamily="49" charset="-122"/>
                </a:rPr>
                <a:t>会</a:t>
              </a:r>
              <a:endParaRPr lang="en-US" altLang="zh-CN" sz="2400" kern="100" dirty="0">
                <a:effectLst/>
                <a:latin typeface="黑体" panose="02010600030101010101" pitchFamily="49" charset="-122"/>
                <a:ea typeface="黑体" panose="02010600030101010101" pitchFamily="49" charset="-122"/>
              </a:endParaRPr>
            </a:p>
            <a:p>
              <a:pPr defTabSz="1066800">
                <a:spcBef>
                  <a:spcPct val="0"/>
                </a:spcBef>
              </a:pPr>
              <a:r>
                <a:rPr lang="en-US" altLang="zh-CN" sz="2400" kern="100" dirty="0" smtClean="0">
                  <a:effectLst/>
                  <a:latin typeface="黑体" panose="02010600030101010101" pitchFamily="49" charset="-122"/>
                  <a:ea typeface="黑体" panose="02010600030101010101" pitchFamily="49" charset="-122"/>
                  <a:cs typeface="宋体" panose="02010600030101010101" pitchFamily="2" charset="-122"/>
                </a:rPr>
                <a:t>5.</a:t>
              </a:r>
              <a:r>
                <a:rPr lang="en-US" altLang="zh-CN" sz="2400" kern="100" dirty="0" smtClean="0">
                  <a:latin typeface="黑体" panose="02010600030101010101" pitchFamily="49" charset="-122"/>
                  <a:ea typeface="黑体" panose="02010600030101010101" pitchFamily="49" charset="-122"/>
                  <a:cs typeface="Times New Roman" panose="02020603050405020304" pitchFamily="18" charset="0"/>
                </a:rPr>
                <a:t>Sprint</a:t>
              </a:r>
              <a:r>
                <a:rPr lang="zh-CN" altLang="zh-CN" sz="2400" kern="100" dirty="0">
                  <a:effectLst/>
                  <a:latin typeface="黑体" panose="02010600030101010101" pitchFamily="49" charset="-122"/>
                  <a:ea typeface="黑体" panose="02010600030101010101" pitchFamily="49" charset="-122"/>
                </a:rPr>
                <a:t>评审会</a:t>
              </a:r>
              <a:endParaRPr lang="en-US" altLang="zh-CN" sz="2400" kern="100" dirty="0">
                <a:effectLst/>
                <a:latin typeface="黑体" panose="02010600030101010101" pitchFamily="49" charset="-122"/>
                <a:ea typeface="黑体" panose="02010600030101010101" pitchFamily="49" charset="-122"/>
              </a:endParaRPr>
            </a:p>
            <a:p>
              <a:pPr marL="0" lvl="0" algn="l" defTabSz="1066800">
                <a:spcBef>
                  <a:spcPct val="0"/>
                </a:spcBef>
                <a:buNone/>
              </a:pPr>
              <a:r>
                <a:rPr lang="en-US" altLang="zh-CN" sz="2400" kern="100" dirty="0" smtClean="0">
                  <a:latin typeface="黑体" panose="02010600030101010101" pitchFamily="49" charset="-122"/>
                  <a:ea typeface="黑体" panose="02010600030101010101" pitchFamily="49" charset="-122"/>
                  <a:cs typeface="Times New Roman" panose="02020603050405020304" pitchFamily="18" charset="0"/>
                </a:rPr>
                <a:t>6.Sprint </a:t>
              </a:r>
              <a:r>
                <a:rPr lang="zh-CN" altLang="zh-CN" sz="2400" kern="100" dirty="0">
                  <a:effectLst/>
                  <a:latin typeface="黑体" panose="02010600030101010101" pitchFamily="49" charset="-122"/>
                  <a:ea typeface="黑体" panose="02010600030101010101" pitchFamily="49" charset="-122"/>
                </a:rPr>
                <a:t>回顾</a:t>
              </a:r>
              <a:r>
                <a:rPr lang="zh-CN" altLang="zh-CN" sz="2400" kern="100" dirty="0" smtClean="0">
                  <a:effectLst/>
                  <a:latin typeface="黑体" panose="02010600030101010101" pitchFamily="49" charset="-122"/>
                  <a:ea typeface="黑体" panose="02010600030101010101" pitchFamily="49" charset="-122"/>
                </a:rPr>
                <a:t>会议</a:t>
              </a:r>
              <a:endParaRPr lang="en-US" altLang="zh-CN" sz="2400" kern="100" dirty="0">
                <a:effectLst/>
                <a:latin typeface="黑体" panose="02010600030101010101" pitchFamily="49" charset="-122"/>
                <a:ea typeface="黑体" panose="02010600030101010101" pitchFamily="49" charset="-122"/>
              </a:endParaRPr>
            </a:p>
          </p:txBody>
        </p:sp>
      </p:grpSp>
      <p:sp>
        <p:nvSpPr>
          <p:cNvPr id="8" name="TextBox 7"/>
          <p:cNvSpPr txBox="1">
            <a:spLocks noChangeArrowheads="1"/>
          </p:cNvSpPr>
          <p:nvPr/>
        </p:nvSpPr>
        <p:spPr bwMode="auto">
          <a:xfrm>
            <a:off x="1068876" y="1173191"/>
            <a:ext cx="7745433" cy="4868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a:lnSpc>
                <a:spcPct val="115000"/>
              </a:lnSpc>
            </a:pPr>
            <a:r>
              <a:rPr lang="en-US" altLang="zh-CN" sz="2400" kern="100" dirty="0">
                <a:effectLst/>
                <a:latin typeface="Times New Roman" panose="02020603050405020304" pitchFamily="18" charset="0"/>
                <a:ea typeface="等线" panose="02010600030101010101" pitchFamily="2" charset="-122"/>
                <a:cs typeface="Times New Roman" panose="02020603050405020304" pitchFamily="18" charset="0"/>
              </a:rPr>
              <a:t>Scrum</a:t>
            </a:r>
            <a:r>
              <a:rPr lang="zh-CN" altLang="zh-CN" sz="2400" kern="100" dirty="0">
                <a:effectLst/>
                <a:latin typeface="Times New Roman" panose="02020603050405020304" pitchFamily="18" charset="0"/>
                <a:ea typeface="仿宋" panose="02010609060101010101" pitchFamily="49" charset="-122"/>
                <a:cs typeface="Times New Roman" panose="02020603050405020304" pitchFamily="18" charset="0"/>
              </a:rPr>
              <a:t>敏捷过程由</a:t>
            </a:r>
            <a:r>
              <a:rPr lang="zh-CN" altLang="zh-CN" sz="2400" b="1" kern="100" dirty="0">
                <a:effectLst/>
                <a:latin typeface="Times New Roman" panose="02020603050405020304" pitchFamily="18" charset="0"/>
                <a:ea typeface="仿宋" panose="02010609060101010101" pitchFamily="49" charset="-122"/>
                <a:cs typeface="Times New Roman" panose="02020603050405020304" pitchFamily="18" charset="0"/>
              </a:rPr>
              <a:t>三个角色</a:t>
            </a:r>
            <a:r>
              <a:rPr lang="zh-CN" altLang="zh-CN" sz="24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2400" b="1" kern="100" dirty="0">
                <a:effectLst/>
                <a:latin typeface="Times New Roman" panose="02020603050405020304" pitchFamily="18" charset="0"/>
                <a:ea typeface="仿宋" panose="02010609060101010101" pitchFamily="49" charset="-122"/>
                <a:cs typeface="Times New Roman" panose="02020603050405020304" pitchFamily="18" charset="0"/>
              </a:rPr>
              <a:t>四个工件</a:t>
            </a:r>
            <a:r>
              <a:rPr lang="zh-CN" altLang="zh-CN" sz="24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2400" b="1" kern="100" dirty="0">
                <a:effectLst/>
                <a:latin typeface="Times New Roman" panose="02020603050405020304" pitchFamily="18" charset="0"/>
                <a:ea typeface="仿宋" panose="02010609060101010101" pitchFamily="49" charset="-122"/>
                <a:cs typeface="Times New Roman" panose="02020603050405020304" pitchFamily="18" charset="0"/>
              </a:rPr>
              <a:t>六个时间箱</a:t>
            </a:r>
            <a:r>
              <a:rPr lang="zh-CN" altLang="zh-CN" sz="2400" kern="100" dirty="0">
                <a:effectLst/>
                <a:latin typeface="Times New Roman" panose="02020603050405020304" pitchFamily="18" charset="0"/>
                <a:ea typeface="仿宋" panose="02010609060101010101" pitchFamily="49" charset="-122"/>
                <a:cs typeface="Times New Roman" panose="02020603050405020304" pitchFamily="18" charset="0"/>
              </a:rPr>
              <a:t>组成</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19"/>
          <p:cNvSpPr txBox="1"/>
          <p:nvPr/>
        </p:nvSpPr>
        <p:spPr>
          <a:xfrm>
            <a:off x="670873" y="2306937"/>
            <a:ext cx="1705113" cy="461665"/>
          </a:xfrm>
          <a:prstGeom prst="rect">
            <a:avLst/>
          </a:prstGeom>
          <a:noFill/>
        </p:spPr>
        <p:txBody>
          <a:bodyPr wrap="square">
            <a:spAutoFit/>
          </a:bodyPr>
          <a:lstStyle/>
          <a:p>
            <a:pPr algn="ctr"/>
            <a:r>
              <a:rPr lang="zh-CN" altLang="en-US" sz="2400" b="1" dirty="0">
                <a:solidFill>
                  <a:schemeClr val="accent1"/>
                </a:solidFill>
                <a:latin typeface="+mj-ea"/>
                <a:ea typeface="+mj-ea"/>
              </a:rPr>
              <a:t>三个角色</a:t>
            </a:r>
            <a:endParaRPr lang="zh-CN" altLang="en-US" sz="2400" b="1" dirty="0">
              <a:solidFill>
                <a:schemeClr val="accent1"/>
              </a:solidFill>
              <a:latin typeface="+mj-ea"/>
              <a:ea typeface="+mj-ea"/>
            </a:endParaRPr>
          </a:p>
        </p:txBody>
      </p:sp>
      <p:sp>
        <p:nvSpPr>
          <p:cNvPr id="21" name="文本框 20"/>
          <p:cNvSpPr txBox="1"/>
          <p:nvPr/>
        </p:nvSpPr>
        <p:spPr>
          <a:xfrm>
            <a:off x="3459981" y="2234048"/>
            <a:ext cx="1705113" cy="461665"/>
          </a:xfrm>
          <a:prstGeom prst="rect">
            <a:avLst/>
          </a:prstGeom>
          <a:noFill/>
        </p:spPr>
        <p:txBody>
          <a:bodyPr wrap="square">
            <a:spAutoFit/>
          </a:bodyPr>
          <a:lstStyle/>
          <a:p>
            <a:pPr algn="ctr"/>
            <a:r>
              <a:rPr lang="zh-CN" altLang="en-US" sz="2400" b="1" dirty="0">
                <a:solidFill>
                  <a:schemeClr val="accent1"/>
                </a:solidFill>
                <a:latin typeface="+mj-ea"/>
                <a:ea typeface="+mj-ea"/>
              </a:rPr>
              <a:t>四个工件</a:t>
            </a:r>
            <a:endParaRPr lang="zh-CN" altLang="en-US" sz="2400" b="1" dirty="0">
              <a:solidFill>
                <a:schemeClr val="accent1"/>
              </a:solidFill>
              <a:latin typeface="+mj-ea"/>
              <a:ea typeface="+mj-ea"/>
            </a:endParaRPr>
          </a:p>
        </p:txBody>
      </p:sp>
      <p:sp>
        <p:nvSpPr>
          <p:cNvPr id="22" name="文本框 21"/>
          <p:cNvSpPr txBox="1"/>
          <p:nvPr/>
        </p:nvSpPr>
        <p:spPr>
          <a:xfrm>
            <a:off x="6931144" y="2234048"/>
            <a:ext cx="2412756" cy="461665"/>
          </a:xfrm>
          <a:prstGeom prst="rect">
            <a:avLst/>
          </a:prstGeom>
          <a:noFill/>
        </p:spPr>
        <p:txBody>
          <a:bodyPr wrap="square">
            <a:spAutoFit/>
          </a:bodyPr>
          <a:lstStyle/>
          <a:p>
            <a:pPr algn="ctr"/>
            <a:r>
              <a:rPr lang="zh-CN" altLang="en-US" sz="2400" b="1" dirty="0">
                <a:solidFill>
                  <a:schemeClr val="accent1"/>
                </a:solidFill>
                <a:latin typeface="+mj-ea"/>
                <a:ea typeface="+mj-ea"/>
              </a:rPr>
              <a:t>六个时间箱</a:t>
            </a:r>
            <a:endParaRPr lang="zh-CN" altLang="en-US" sz="2400" b="1" dirty="0">
              <a:solidFill>
                <a:schemeClr val="accent1"/>
              </a:solidFill>
              <a:latin typeface="+mj-ea"/>
              <a:ea typeface="+mj-ea"/>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32" name="TextBox 6"/>
          <p:cNvSpPr txBox="1">
            <a:spLocks noChangeArrowheads="1"/>
          </p:cNvSpPr>
          <p:nvPr/>
        </p:nvSpPr>
        <p:spPr bwMode="auto">
          <a:xfrm>
            <a:off x="3512517" y="245658"/>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lang="en-US" altLang="zh-CN" sz="3200" b="1" dirty="0" smtClean="0">
                <a:latin typeface="黑体" panose="02010600030101010101" pitchFamily="49" charset="-122"/>
                <a:ea typeface="黑体" panose="02010600030101010101" pitchFamily="49" charset="-122"/>
              </a:rPr>
              <a:t>7.2 Scrum</a:t>
            </a:r>
            <a:endParaRPr lang="en-US" altLang="zh-CN" sz="3200" b="1" dirty="0" smtClean="0">
              <a:latin typeface="黑体" panose="02010600030101010101" pitchFamily="49" charset="-122"/>
              <a:ea typeface="黑体" panose="0201060003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9" name="内容占位符 4"/>
          <p:cNvSpPr txBox="1"/>
          <p:nvPr/>
        </p:nvSpPr>
        <p:spPr>
          <a:xfrm>
            <a:off x="342900" y="1352550"/>
            <a:ext cx="7344816"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a:solidFill>
                  <a:schemeClr val="tx1"/>
                </a:solidFill>
                <a:latin typeface="宋体" panose="02010600030101010101" pitchFamily="2" charset="-122"/>
                <a:ea typeface="宋体" panose="02010600030101010101" pitchFamily="2" charset="-122"/>
              </a:rPr>
              <a:t>Scrum</a:t>
            </a:r>
            <a:r>
              <a:rPr lang="zh-CN" altLang="en-US" b="1" dirty="0">
                <a:solidFill>
                  <a:schemeClr val="tx1"/>
                </a:solidFill>
                <a:latin typeface="宋体" panose="02010600030101010101" pitchFamily="2" charset="-122"/>
                <a:ea typeface="宋体" panose="02010600030101010101" pitchFamily="2" charset="-122"/>
              </a:rPr>
              <a:t>角色 </a:t>
            </a:r>
            <a:r>
              <a:rPr lang="en-US" altLang="zh-CN" b="1" dirty="0">
                <a:solidFill>
                  <a:schemeClr val="tx1"/>
                </a:solidFill>
                <a:latin typeface="宋体" panose="02010600030101010101" pitchFamily="2" charset="-122"/>
                <a:ea typeface="宋体" panose="02010600030101010101" pitchFamily="2" charset="-122"/>
              </a:rPr>
              <a:t>- </a:t>
            </a: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Product Owner</a:t>
            </a:r>
            <a:r>
              <a:rPr lang="en-US" altLang="zh-CN" b="1" dirty="0">
                <a:solidFill>
                  <a:schemeClr val="tx1"/>
                </a:solidFill>
                <a:latin typeface="宋体" panose="02010600030101010101" pitchFamily="2" charset="-122"/>
                <a:ea typeface="宋体" panose="02010600030101010101" pitchFamily="2" charset="-122"/>
              </a:rPr>
              <a:t> </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23" name="文本框 22"/>
          <p:cNvSpPr txBox="1"/>
          <p:nvPr/>
        </p:nvSpPr>
        <p:spPr>
          <a:xfrm>
            <a:off x="682836" y="1942010"/>
            <a:ext cx="8939880" cy="3970318"/>
          </a:xfrm>
          <a:prstGeom prst="rect">
            <a:avLst/>
          </a:prstGeom>
          <a:noFill/>
        </p:spPr>
        <p:txBody>
          <a:bodyPr wrap="square">
            <a:spAutoFit/>
          </a:bodyPr>
          <a:lstStyle/>
          <a:p>
            <a:pPr marL="342900" indent="-342900" algn="just">
              <a:lnSpc>
                <a:spcPct val="150000"/>
              </a:lnSpc>
              <a:buFont typeface="Wingdings" panose="05000000000000000000" pitchFamily="2" charset="2"/>
              <a:buChar char="l"/>
            </a:pP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为产品的投资回报率</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ROI</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负责</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负责确定产品功能以及优先级</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维护产品代办列表</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并决定产品发布日期和发布内容</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调整功能和功能优先级</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每个</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Sprint</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开始前</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接受或拒绝接受开发团队的工作成果</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Sprint</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结束时</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32" name="TextBox 6"/>
          <p:cNvSpPr txBox="1">
            <a:spLocks noChangeArrowheads="1"/>
          </p:cNvSpPr>
          <p:nvPr/>
        </p:nvSpPr>
        <p:spPr bwMode="auto">
          <a:xfrm>
            <a:off x="3512517" y="245658"/>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lang="en-US" altLang="zh-CN" sz="3200" b="1" dirty="0" smtClean="0">
                <a:latin typeface="黑体" panose="02010600030101010101" pitchFamily="49" charset="-122"/>
                <a:ea typeface="黑体" panose="02010600030101010101" pitchFamily="49" charset="-122"/>
              </a:rPr>
              <a:t>7.2 Scrum</a:t>
            </a:r>
            <a:endParaRPr lang="en-US" altLang="zh-CN" sz="3200" b="1" dirty="0" smtClean="0">
              <a:latin typeface="黑体" panose="02010600030101010101" pitchFamily="49" charset="-122"/>
              <a:ea typeface="黑体" panose="0201060003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2" name="TextBox 6"/>
          <p:cNvSpPr txBox="1">
            <a:spLocks noChangeArrowheads="1"/>
          </p:cNvSpPr>
          <p:nvPr/>
        </p:nvSpPr>
        <p:spPr bwMode="auto">
          <a:xfrm>
            <a:off x="2430120" y="215866"/>
            <a:ext cx="7203149" cy="651510"/>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lang="en-US" altLang="zh-CN" sz="3200" b="1" dirty="0" smtClean="0">
                <a:latin typeface="黑体" panose="02010600030101010101" pitchFamily="49" charset="-122"/>
                <a:ea typeface="黑体" panose="02010600030101010101" pitchFamily="49" charset="-122"/>
                <a:sym typeface="+mn-ea"/>
              </a:rPr>
              <a:t>7.2 Scrum --</a:t>
            </a:r>
            <a:r>
              <a:rPr lang="en-US" altLang="zh-CN" sz="3200" b="1" dirty="0" smtClean="0">
                <a:latin typeface="黑体" panose="02010600030101010101" pitchFamily="49" charset="-122"/>
                <a:ea typeface="黑体" panose="02010600030101010101" pitchFamily="49" charset="-122"/>
              </a:rPr>
              <a:t> Scrum角色</a:t>
            </a:r>
            <a:r>
              <a:rPr lang="zh-CN" altLang="en-US" sz="3600" dirty="0">
                <a:solidFill>
                  <a:schemeClr val="accent1">
                    <a:lumMod val="50000"/>
                  </a:schemeClr>
                </a:solidFill>
                <a:latin typeface="黑体" panose="02010600030101010101" pitchFamily="49" charset="-122"/>
                <a:ea typeface="黑体" panose="02010600030101010101" pitchFamily="49" charset="-122"/>
                <a:cs typeface="+mj-cs"/>
              </a:rPr>
              <a:t> </a:t>
            </a:r>
            <a:endParaRPr lang="zh-CN" altLang="en-US" sz="3600" dirty="0">
              <a:solidFill>
                <a:schemeClr val="accent1">
                  <a:lumMod val="50000"/>
                </a:schemeClr>
              </a:solidFill>
              <a:latin typeface="黑体" panose="02010600030101010101" pitchFamily="49" charset="-122"/>
              <a:ea typeface="黑体" panose="02010600030101010101" pitchFamily="49" charset="-122"/>
              <a:cs typeface="+mj-cs"/>
              <a:sym typeface="+mn-ea"/>
            </a:endParaRPr>
          </a:p>
        </p:txBody>
      </p:sp>
      <p:sp>
        <p:nvSpPr>
          <p:cNvPr id="9" name="内容占位符 4"/>
          <p:cNvSpPr txBox="1"/>
          <p:nvPr/>
        </p:nvSpPr>
        <p:spPr>
          <a:xfrm>
            <a:off x="342900" y="1352550"/>
            <a:ext cx="7344816"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None/>
              <a:defRPr/>
            </a:pPr>
            <a:r>
              <a:rPr lang="en-US" altLang="zh-CN" b="1" dirty="0">
                <a:solidFill>
                  <a:schemeClr val="tx1"/>
                </a:solidFill>
                <a:latin typeface="宋体" panose="02010600030101010101" pitchFamily="2" charset="-122"/>
                <a:ea typeface="宋体" panose="02010600030101010101" pitchFamily="2" charset="-122"/>
              </a:rPr>
              <a:t>Scrum</a:t>
            </a:r>
            <a:r>
              <a:rPr lang="zh-CN" altLang="en-US" b="1" dirty="0">
                <a:solidFill>
                  <a:schemeClr val="tx1"/>
                </a:solidFill>
                <a:latin typeface="宋体" panose="02010600030101010101" pitchFamily="2" charset="-122"/>
                <a:ea typeface="宋体" panose="02010600030101010101" pitchFamily="2" charset="-122"/>
              </a:rPr>
              <a:t>角色</a:t>
            </a:r>
            <a:r>
              <a:rPr lang="en-US" altLang="zh-CN" b="1" dirty="0" smtClean="0">
                <a:solidFill>
                  <a:schemeClr val="tx1"/>
                </a:solidFill>
                <a:latin typeface="宋体" panose="02010600030101010101" pitchFamily="2" charset="-122"/>
                <a:ea typeface="宋体" panose="02010600030101010101" pitchFamily="2" charset="-122"/>
              </a:rPr>
              <a:t>– </a:t>
            </a: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Scrum Master</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23" name="文本框 22"/>
          <p:cNvSpPr txBox="1"/>
          <p:nvPr/>
        </p:nvSpPr>
        <p:spPr>
          <a:xfrm>
            <a:off x="559434" y="2132965"/>
            <a:ext cx="9144506" cy="4616648"/>
          </a:xfrm>
          <a:prstGeom prst="rect">
            <a:avLst/>
          </a:prstGeom>
          <a:noFill/>
        </p:spPr>
        <p:txBody>
          <a:bodyPr wrap="square">
            <a:spAutoFit/>
          </a:bodyPr>
          <a:lstStyle/>
          <a:p>
            <a:pPr marL="342900" indent="-342900" algn="just">
              <a:lnSpc>
                <a:spcPct val="150000"/>
              </a:lnSpc>
              <a:buFont typeface="Wingdings" panose="05000000000000000000" pitchFamily="2" charset="2"/>
              <a:buChar char="l"/>
            </a:pP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作为</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团队和外部的接口</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屏蔽外界对团队成员干扰</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保证团队资源高可利用率</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保证</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团队内各个角色及职责的良好协作</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解决团队中的开发障碍</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保证开发过程按计划进行</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组织每日</a:t>
            </a:r>
            <a:r>
              <a:rPr lang="en-US" altLang="zh-CN" sz="2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站</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会和</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Sprint</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的计划会议、评审会议、回顾会议</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9" name="内容占位符 4"/>
          <p:cNvSpPr txBox="1"/>
          <p:nvPr/>
        </p:nvSpPr>
        <p:spPr>
          <a:xfrm>
            <a:off x="1094854" y="1484784"/>
            <a:ext cx="7344816"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None/>
              <a:defRPr/>
            </a:pPr>
            <a:r>
              <a:rPr lang="en-US" altLang="zh-CN" b="1" dirty="0" err="1">
                <a:latin typeface="黑体" panose="02010600030101010101" pitchFamily="49" charset="-122"/>
                <a:ea typeface="黑体" panose="02010600030101010101" pitchFamily="49" charset="-122"/>
              </a:rPr>
              <a:t>Scrum角色</a:t>
            </a:r>
            <a:r>
              <a:rPr lang="zh-CN" altLang="en-US" sz="3600" dirty="0">
                <a:solidFill>
                  <a:schemeClr val="accent1">
                    <a:lumMod val="50000"/>
                  </a:schemeClr>
                </a:solidFill>
                <a:latin typeface="黑体" panose="02010600030101010101" pitchFamily="49" charset="-122"/>
                <a:ea typeface="黑体" panose="02010600030101010101" pitchFamily="49" charset="-122"/>
              </a:rPr>
              <a:t> </a:t>
            </a:r>
            <a:r>
              <a:rPr lang="en-US" altLang="zh-CN" b="1" dirty="0" smtClean="0">
                <a:solidFill>
                  <a:schemeClr val="tx1"/>
                </a:solidFill>
                <a:latin typeface="宋体" panose="02010600030101010101" pitchFamily="2" charset="-122"/>
                <a:ea typeface="宋体" panose="02010600030101010101" pitchFamily="2" charset="-122"/>
              </a:rPr>
              <a:t>–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团队成员</a:t>
            </a:r>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文本框 22"/>
          <p:cNvSpPr txBox="1"/>
          <p:nvPr/>
        </p:nvSpPr>
        <p:spPr>
          <a:xfrm>
            <a:off x="702945" y="2348865"/>
            <a:ext cx="9199880" cy="3785652"/>
          </a:xfrm>
          <a:prstGeom prst="rect">
            <a:avLst/>
          </a:prstGeom>
          <a:noFill/>
        </p:spPr>
        <p:txBody>
          <a:bodyPr wrap="square">
            <a:spAutoFit/>
          </a:bodyPr>
          <a:lstStyle/>
          <a:p>
            <a:pPr marL="342900" indent="-342900" algn="just">
              <a:lnSpc>
                <a:spcPct val="150000"/>
              </a:lnSpc>
              <a:buFont typeface="Wingdings" panose="05000000000000000000" pitchFamily="2" charset="2"/>
              <a:buChar char="l"/>
            </a:pP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在项目向导范围内有权利做任何事情以确保达到</a:t>
            </a: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Sprint</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的目标</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高度的自我组织能力</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向</a:t>
            </a: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Product Owner</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演示产品功能</a:t>
            </a:r>
            <a:endPar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团队成员包括开发人员、测试人员、</a:t>
            </a:r>
            <a:r>
              <a:rPr lang="en-US" altLang="zh-CN" sz="3200" kern="100" dirty="0">
                <a:effectLst/>
                <a:latin typeface="Times New Roman" panose="02020603050405020304" pitchFamily="18" charset="0"/>
                <a:ea typeface="宋体" panose="02010600030101010101" pitchFamily="2" charset="-122"/>
                <a:cs typeface="Times New Roman" panose="02020603050405020304" pitchFamily="18" charset="0"/>
              </a:rPr>
              <a:t>UI</a:t>
            </a:r>
            <a:r>
              <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rPr>
              <a:t>设计师等</a:t>
            </a:r>
            <a:endParaRPr lang="zh-CN" altLang="en-US" sz="3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Box 6"/>
          <p:cNvSpPr txBox="1">
            <a:spLocks noChangeArrowheads="1"/>
          </p:cNvSpPr>
          <p:nvPr/>
        </p:nvSpPr>
        <p:spPr bwMode="auto">
          <a:xfrm>
            <a:off x="933741" y="220972"/>
            <a:ext cx="7539064" cy="651510"/>
          </a:xfrm>
          <a:prstGeom prst="rect">
            <a:avLst/>
          </a:prstGeom>
          <a:noFill/>
          <a:ln>
            <a:noFill/>
          </a:ln>
        </p:spPr>
        <p:txBody>
          <a:bodyPr vert="horz" wrap="square" lIns="99036" tIns="49518" rIns="99036" bIns="49518" numCol="1" anchor="t" anchorCtr="0" compatLnSpc="1">
            <a:spAutoFit/>
          </a:bodyPr>
          <a:lstStyle/>
          <a:p>
            <a:pPr algn="ctr" defTabSz="914400" fontAlgn="base">
              <a:spcBef>
                <a:spcPts val="130"/>
              </a:spcBef>
              <a:spcAft>
                <a:spcPct val="0"/>
              </a:spcAft>
              <a:defRPr/>
            </a:pPr>
            <a:r>
              <a:rPr lang="en-US" altLang="zh-CN" sz="3200" b="1" dirty="0" smtClean="0">
                <a:latin typeface="黑体" panose="02010600030101010101" pitchFamily="49" charset="-122"/>
                <a:ea typeface="黑体" panose="02010600030101010101" pitchFamily="49" charset="-122"/>
                <a:sym typeface="+mn-ea"/>
              </a:rPr>
              <a:t>7.2 Scrum --</a:t>
            </a:r>
            <a:r>
              <a:rPr lang="en-US" altLang="zh-CN" sz="3200" b="1" dirty="0" smtClean="0">
                <a:latin typeface="黑体" panose="02010600030101010101" pitchFamily="49" charset="-122"/>
                <a:ea typeface="黑体" panose="02010600030101010101" pitchFamily="49" charset="-122"/>
              </a:rPr>
              <a:t> Scrum角色</a:t>
            </a:r>
            <a:r>
              <a:rPr lang="zh-CN" altLang="en-US" sz="3600" dirty="0">
                <a:solidFill>
                  <a:schemeClr val="accent1">
                    <a:lumMod val="50000"/>
                  </a:schemeClr>
                </a:solidFill>
                <a:latin typeface="黑体" panose="02010600030101010101" pitchFamily="49" charset="-122"/>
                <a:ea typeface="黑体" panose="02010600030101010101" pitchFamily="49" charset="-122"/>
                <a:cs typeface="+mj-cs"/>
              </a:rPr>
              <a:t> </a:t>
            </a:r>
            <a:endParaRPr lang="zh-CN" altLang="en-US" sz="3600" dirty="0">
              <a:solidFill>
                <a:schemeClr val="accent1">
                  <a:lumMod val="50000"/>
                </a:schemeClr>
              </a:solidFill>
              <a:latin typeface="黑体" panose="02010600030101010101" pitchFamily="49" charset="-122"/>
              <a:ea typeface="黑体" panose="02010600030101010101" pitchFamily="49" charset="-122"/>
              <a:cs typeface="+mj-cs"/>
              <a:sym typeface="+mn-ea"/>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519" y="867569"/>
            <a:ext cx="9073008" cy="4707890"/>
          </a:xfrm>
          <a:prstGeom prst="rect">
            <a:avLst/>
          </a:prstGeom>
        </p:spPr>
        <p:txBody>
          <a:bodyPr wrap="square">
            <a:spAutoFit/>
          </a:bodyPr>
          <a:lstStyle/>
          <a:p>
            <a:pPr lvl="3">
              <a:lnSpc>
                <a:spcPct val="150000"/>
              </a:lnSpc>
              <a:buClr>
                <a:schemeClr val="tx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800" dirty="0">
                <a:solidFill>
                  <a:srgbClr val="000000"/>
                </a:solidFill>
                <a:latin typeface="黑体" panose="02010600030101010101" pitchFamily="49" charset="-122"/>
                <a:ea typeface="黑体" panose="02010600030101010101" pitchFamily="49" charset="-122"/>
                <a:sym typeface="+mn-ea"/>
              </a:rPr>
              <a:t>软件生命周期模型：对构建软件所应遵循的步骤的理论性描述。</a:t>
            </a:r>
            <a:r>
              <a:rPr lang="zh-CN" altLang="zh-CN" sz="2800" dirty="0">
                <a:solidFill>
                  <a:srgbClr val="000000"/>
                </a:solidFill>
                <a:latin typeface="黑体" panose="02010600030101010101" pitchFamily="49" charset="-122"/>
                <a:ea typeface="黑体" panose="02010600030101010101" pitchFamily="49" charset="-122"/>
              </a:rPr>
              <a:t> </a:t>
            </a:r>
            <a:r>
              <a:rPr lang="en-US" altLang="zh-CN" sz="2800" dirty="0">
                <a:solidFill>
                  <a:srgbClr val="000000"/>
                </a:solidFill>
                <a:latin typeface="黑体" panose="02010600030101010101" pitchFamily="49" charset="-122"/>
                <a:ea typeface="黑体" panose="02010600030101010101" pitchFamily="49" charset="-122"/>
              </a:rPr>
              <a:t> </a:t>
            </a:r>
            <a:endParaRPr lang="en-US" altLang="zh-CN" sz="2800" dirty="0">
              <a:solidFill>
                <a:srgbClr val="000000"/>
              </a:solidFill>
              <a:latin typeface="黑体" panose="02010600030101010101" pitchFamily="49" charset="-122"/>
              <a:ea typeface="黑体" panose="02010600030101010101" pitchFamily="49" charset="-122"/>
            </a:endParaRPr>
          </a:p>
          <a:p>
            <a:pPr lvl="3">
              <a:lnSpc>
                <a:spcPct val="150000"/>
              </a:lnSpc>
              <a:buClr>
                <a:schemeClr val="tx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400" dirty="0">
                <a:solidFill>
                  <a:srgbClr val="000000"/>
                </a:solidFill>
                <a:latin typeface="宋体" panose="02010600030101010101" pitchFamily="2" charset="-122"/>
                <a:ea typeface="宋体" panose="02010600030101010101" pitchFamily="2" charset="-122"/>
              </a:rPr>
              <a:t>软件</a:t>
            </a:r>
            <a:r>
              <a:rPr lang="zh-CN" altLang="en-US" sz="2400" dirty="0">
                <a:solidFill>
                  <a:srgbClr val="000000"/>
                </a:solidFill>
                <a:latin typeface="宋体" panose="02010600030101010101" pitchFamily="2" charset="-122"/>
                <a:ea typeface="宋体" panose="02010600030101010101" pitchFamily="2" charset="-122"/>
              </a:rPr>
              <a:t>生命周期</a:t>
            </a:r>
            <a:r>
              <a:rPr lang="zh-CN" altLang="zh-CN" sz="2400" dirty="0">
                <a:solidFill>
                  <a:srgbClr val="000000"/>
                </a:solidFill>
                <a:latin typeface="宋体" panose="02010600030101010101" pitchFamily="2" charset="-122"/>
                <a:ea typeface="宋体" panose="02010600030101010101" pitchFamily="2" charset="-122"/>
              </a:rPr>
              <a:t>模型是跨越整个生存期的系统开发、运作和维护所实施的全部</a:t>
            </a:r>
            <a:r>
              <a:rPr lang="zh-CN" altLang="zh-CN" sz="2400" dirty="0">
                <a:solidFill>
                  <a:srgbClr val="C00000"/>
                </a:solidFill>
                <a:latin typeface="宋体" panose="02010600030101010101" pitchFamily="2" charset="-122"/>
                <a:ea typeface="宋体" panose="02010600030101010101" pitchFamily="2" charset="-122"/>
              </a:rPr>
              <a:t>过程、活动和任务</a:t>
            </a:r>
            <a:r>
              <a:rPr lang="zh-CN" altLang="zh-CN" sz="2400" dirty="0">
                <a:solidFill>
                  <a:srgbClr val="000000"/>
                </a:solidFill>
                <a:latin typeface="宋体" panose="02010600030101010101" pitchFamily="2" charset="-122"/>
                <a:ea typeface="宋体" panose="02010600030101010101" pitchFamily="2" charset="-122"/>
              </a:rPr>
              <a:t>的结构框架</a:t>
            </a:r>
            <a:r>
              <a:rPr lang="zh-CN" altLang="en-US" sz="2400" dirty="0">
                <a:solidFill>
                  <a:srgbClr val="000000"/>
                </a:solidFill>
                <a:latin typeface="宋体" panose="02010600030101010101" pitchFamily="2" charset="-122"/>
                <a:ea typeface="宋体" panose="02010600030101010101" pitchFamily="2" charset="-122"/>
              </a:rPr>
              <a:t>。</a:t>
            </a:r>
            <a:endParaRPr lang="zh-CN" altLang="en-US" sz="2400" dirty="0">
              <a:solidFill>
                <a:srgbClr val="000000"/>
              </a:solidFill>
              <a:latin typeface="宋体" panose="02010600030101010101" pitchFamily="2" charset="-122"/>
              <a:ea typeface="宋体" panose="02010600030101010101" pitchFamily="2" charset="-122"/>
            </a:endParaRP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a:solidFill>
                  <a:srgbClr val="000000"/>
                </a:solidFill>
                <a:latin typeface="华文中宋" panose="02010600040101010101" charset="-122"/>
                <a:ea typeface="华文中宋" panose="02010600040101010101" charset="-122"/>
              </a:rPr>
              <a:t>      </a:t>
            </a:r>
            <a:r>
              <a:rPr lang="zh-CN" altLang="en-US" sz="2400" dirty="0">
                <a:solidFill>
                  <a:srgbClr val="000000"/>
                </a:solidFill>
                <a:latin typeface="华文中宋" panose="02010600040101010101" charset="-122"/>
                <a:ea typeface="华文中宋" panose="02010600040101010101" charset="-122"/>
              </a:rPr>
              <a:t> 		</a:t>
            </a:r>
            <a:r>
              <a:rPr lang="zh-CN" altLang="zh-CN" sz="2400" dirty="0">
                <a:solidFill>
                  <a:schemeClr val="accent5">
                    <a:lumMod val="50000"/>
                  </a:schemeClr>
                </a:solidFill>
                <a:latin typeface="华文中宋" panose="02010600040101010101" charset="-122"/>
                <a:ea typeface="华文中宋" panose="02010600040101010101" charset="-122"/>
              </a:rPr>
              <a:t>瀑布模型              </a:t>
            </a:r>
            <a:r>
              <a:rPr lang="zh-CN" altLang="en-US" sz="2400" dirty="0">
                <a:solidFill>
                  <a:schemeClr val="accent5">
                    <a:lumMod val="50000"/>
                  </a:schemeClr>
                </a:solidFill>
                <a:latin typeface="华文中宋" panose="02010600040101010101" charset="-122"/>
                <a:ea typeface="华文中宋" panose="02010600040101010101" charset="-122"/>
              </a:rPr>
              <a:t>快速原型模型</a:t>
            </a:r>
            <a:r>
              <a:rPr lang="en-US" altLang="zh-CN" sz="2400" dirty="0">
                <a:solidFill>
                  <a:schemeClr val="accent5">
                    <a:lumMod val="50000"/>
                  </a:schemeClr>
                </a:solidFill>
                <a:latin typeface="华文中宋" panose="02010600040101010101" charset="-122"/>
                <a:ea typeface="华文中宋" panose="02010600040101010101" charset="-122"/>
              </a:rPr>
              <a:t>                                       </a:t>
            </a:r>
            <a:endParaRPr lang="en-US" altLang="zh-CN" sz="2400" dirty="0">
              <a:solidFill>
                <a:schemeClr val="accent5">
                  <a:lumMod val="50000"/>
                </a:schemeClr>
              </a:solidFill>
              <a:latin typeface="华文中宋" panose="02010600040101010101" charset="-122"/>
              <a:ea typeface="华文中宋" panose="02010600040101010101" charset="-122"/>
            </a:endParaRP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a:solidFill>
                  <a:schemeClr val="accent5">
                    <a:lumMod val="50000"/>
                  </a:schemeClr>
                </a:solidFill>
                <a:latin typeface="华文中宋" panose="02010600040101010101" charset="-122"/>
                <a:ea typeface="华文中宋" panose="02010600040101010101" charset="-122"/>
              </a:rPr>
              <a:t>      </a:t>
            </a:r>
            <a:r>
              <a:rPr lang="zh-CN" altLang="en-US" sz="2400" dirty="0">
                <a:solidFill>
                  <a:schemeClr val="accent5">
                    <a:lumMod val="50000"/>
                  </a:schemeClr>
                </a:solidFill>
                <a:latin typeface="华文中宋" panose="02010600040101010101" charset="-122"/>
                <a:ea typeface="华文中宋" panose="02010600040101010101" charset="-122"/>
              </a:rPr>
              <a:t> 		</a:t>
            </a:r>
            <a:r>
              <a:rPr lang="zh-CN" altLang="zh-CN" sz="2400" dirty="0">
                <a:solidFill>
                  <a:schemeClr val="accent5">
                    <a:lumMod val="50000"/>
                  </a:schemeClr>
                </a:solidFill>
                <a:latin typeface="华文中宋" panose="02010600040101010101" charset="-122"/>
                <a:ea typeface="华文中宋" panose="02010600040101010101" charset="-122"/>
              </a:rPr>
              <a:t>增量模型</a:t>
            </a:r>
            <a:r>
              <a:rPr lang="zh-CN" altLang="en-US" sz="2400" dirty="0">
                <a:solidFill>
                  <a:schemeClr val="accent5">
                    <a:lumMod val="50000"/>
                  </a:schemeClr>
                </a:solidFill>
                <a:latin typeface="华文中宋" panose="02010600040101010101" charset="-122"/>
                <a:ea typeface="华文中宋" panose="02010600040101010101" charset="-122"/>
              </a:rPr>
              <a:t>	        螺旋</a:t>
            </a:r>
            <a:r>
              <a:rPr lang="zh-CN" altLang="zh-CN" sz="2400" dirty="0">
                <a:solidFill>
                  <a:schemeClr val="accent5">
                    <a:lumMod val="50000"/>
                  </a:schemeClr>
                </a:solidFill>
                <a:latin typeface="华文中宋" panose="02010600040101010101" charset="-122"/>
                <a:ea typeface="华文中宋" panose="02010600040101010101" charset="-122"/>
              </a:rPr>
              <a:t>模型</a:t>
            </a:r>
            <a:endParaRPr lang="en-US" altLang="zh-CN" sz="2400" dirty="0">
              <a:solidFill>
                <a:schemeClr val="accent5">
                  <a:lumMod val="50000"/>
                </a:schemeClr>
              </a:solidFill>
              <a:latin typeface="华文中宋" panose="02010600040101010101" charset="-122"/>
              <a:ea typeface="华文中宋" panose="02010600040101010101" charset="-122"/>
            </a:endParaRP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chemeClr val="accent5">
                    <a:lumMod val="50000"/>
                  </a:schemeClr>
                </a:solidFill>
                <a:latin typeface="华文中宋" panose="02010600040101010101" charset="-122"/>
                <a:ea typeface="华文中宋" panose="02010600040101010101" charset="-122"/>
              </a:rPr>
              <a:t>       		</a:t>
            </a:r>
            <a:r>
              <a:rPr lang="zh-CN" altLang="zh-CN" sz="2400" dirty="0">
                <a:solidFill>
                  <a:schemeClr val="accent5">
                    <a:lumMod val="50000"/>
                  </a:schemeClr>
                </a:solidFill>
                <a:latin typeface="华文中宋" panose="02010600040101010101" charset="-122"/>
                <a:ea typeface="华文中宋" panose="02010600040101010101" charset="-122"/>
              </a:rPr>
              <a:t>喷泉模型</a:t>
            </a:r>
            <a:endParaRPr lang="zh-CN" altLang="zh-CN" sz="2400" dirty="0">
              <a:solidFill>
                <a:schemeClr val="accent5">
                  <a:lumMod val="50000"/>
                </a:schemeClr>
              </a:solidFill>
              <a:latin typeface="华文中宋" panose="02010600040101010101" charset="-122"/>
              <a:ea typeface="华文中宋" panose="02010600040101010101" charset="-122"/>
            </a:endParaRPr>
          </a:p>
          <a:p>
            <a:pPr>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a:solidFill>
                  <a:srgbClr val="3333FF"/>
                </a:solidFill>
                <a:latin typeface="华文中宋" panose="02010600040101010101" charset="-122"/>
                <a:ea typeface="华文中宋" panose="02010600040101010101" charset="-122"/>
              </a:rPr>
              <a:t>   </a:t>
            </a:r>
            <a:endParaRPr lang="en-US" altLang="zh-CN" sz="2400" dirty="0">
              <a:solidFill>
                <a:srgbClr val="3333FF"/>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16434" y="409230"/>
            <a:ext cx="522131" cy="483516"/>
            <a:chOff x="218816" y="1113407"/>
            <a:chExt cx="482084" cy="446431"/>
          </a:xfrm>
        </p:grpSpPr>
        <p:sp>
          <p:nvSpPr>
            <p:cNvPr id="5" name="矩形 4"/>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32" name="TextBox 6"/>
          <p:cNvSpPr txBox="1">
            <a:spLocks noChangeArrowheads="1"/>
          </p:cNvSpPr>
          <p:nvPr/>
        </p:nvSpPr>
        <p:spPr bwMode="auto">
          <a:xfrm>
            <a:off x="3875696" y="220972"/>
            <a:ext cx="4523407" cy="589915"/>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软件过程</a:t>
            </a:r>
            <a:endParaRPr kumimoji="1" lang="zh-CN" altLang="en-US" sz="3200" dirty="0">
              <a:sym typeface="+mn-ea"/>
            </a:endParaRPr>
          </a:p>
        </p:txBody>
      </p:sp>
      <p:sp>
        <p:nvSpPr>
          <p:cNvPr id="8" name="文本框 7"/>
          <p:cNvSpPr txBox="1"/>
          <p:nvPr/>
        </p:nvSpPr>
        <p:spPr>
          <a:xfrm>
            <a:off x="1174750" y="5012690"/>
            <a:ext cx="8385810" cy="1198880"/>
          </a:xfrm>
          <a:prstGeom prst="rect">
            <a:avLst/>
          </a:prstGeom>
          <a:noFill/>
        </p:spPr>
        <p:txBody>
          <a:bodyPr wrap="square" rtlCol="0">
            <a:spAutoFit/>
          </a:bodyPr>
          <a:p>
            <a:pPr>
              <a:lnSpc>
                <a:spcPct val="150000"/>
              </a:lnSpc>
            </a:pPr>
            <a:r>
              <a:rPr lang="zh-CN" altLang="en-US" sz="2400"/>
              <a:t>组织框架活动、动作和任务的次序可以用过程流来描述：线性、迭代、演化和并行。</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9" name="内容占位符 4"/>
          <p:cNvSpPr txBox="1"/>
          <p:nvPr/>
        </p:nvSpPr>
        <p:spPr>
          <a:xfrm>
            <a:off x="5383460" y="801550"/>
            <a:ext cx="2952328"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endParaRPr lang="zh-CN" altLang="en-US" b="1" dirty="0">
              <a:solidFill>
                <a:schemeClr val="tx1"/>
              </a:solidFill>
              <a:latin typeface="Times New Roman" panose="02020603050405020304" pitchFamily="18" charset="0"/>
              <a:ea typeface="黑体" panose="02010600030101010101" pitchFamily="49" charset="-122"/>
              <a:cs typeface="Times New Roman" panose="02020603050405020304" pitchFamily="18" charset="0"/>
            </a:endParaRPr>
          </a:p>
        </p:txBody>
      </p:sp>
      <p:sp>
        <p:nvSpPr>
          <p:cNvPr id="3" name="文本框 2"/>
          <p:cNvSpPr txBox="1"/>
          <p:nvPr/>
        </p:nvSpPr>
        <p:spPr>
          <a:xfrm>
            <a:off x="537701" y="1389618"/>
            <a:ext cx="9085015" cy="4524315"/>
          </a:xfrm>
          <a:prstGeom prst="rect">
            <a:avLst/>
          </a:prstGeom>
          <a:noFill/>
        </p:spPr>
        <p:txBody>
          <a:bodyPr wrap="square">
            <a:spAutoFit/>
          </a:bodyPr>
          <a:lstStyle/>
          <a:p>
            <a:pPr marL="342900" indent="-342900" algn="just">
              <a:buFont typeface="Wingdings" panose="05000000000000000000" pitchFamily="2" charset="2"/>
              <a:buChar char="l"/>
            </a:pP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产品代办列表：产品代办列表中包含开发和交付成功产品需要的所有条件和因素，是一个产品或项目期望的、排列好优先级的功能列表。</a:t>
            </a:r>
            <a:endParaRPr lang="en-US" altLang="zh-CN" sz="2400" kern="100" dirty="0">
              <a:latin typeface="黑体" panose="02010600030101010101" pitchFamily="49" charset="-122"/>
              <a:ea typeface="黑体" panose="02010600030101010101" pitchFamily="49" charset="-122"/>
              <a:cs typeface="Times New Roman" panose="02020603050405020304" pitchFamily="18" charset="0"/>
            </a:endParaRPr>
          </a:p>
          <a:p>
            <a:pPr marL="342900" indent="-342900" algn="just">
              <a:buFont typeface="Wingdings" panose="05000000000000000000" pitchFamily="2" charset="2"/>
              <a:buChar char="l"/>
            </a:pPr>
            <a:endPar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a:p>
            <a:pPr marL="342900" indent="-342900" algn="just">
              <a:buFont typeface="Wingdings" panose="05000000000000000000" pitchFamily="2" charset="2"/>
              <a:buChar char="l"/>
            </a:pP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发布燃尽图：发布燃尽图记录了在一段时间内产品代办列表总剩余估算工作量的变化趋势。</a:t>
            </a:r>
            <a:endPar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a:p>
            <a:pPr marL="342900" indent="-342900" algn="just">
              <a:buFont typeface="Wingdings" panose="05000000000000000000" pitchFamily="2" charset="2"/>
              <a:buChar char="l"/>
            </a:pPr>
            <a:endPar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a:p>
            <a:pPr marL="342900" indent="-342900" algn="just">
              <a:buFont typeface="Wingdings" panose="05000000000000000000" pitchFamily="2" charset="2"/>
              <a:buChar char="l"/>
            </a:pPr>
            <a:r>
              <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rPr>
              <a:t>Sprint </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代办列表：</a:t>
            </a:r>
            <a:r>
              <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rPr>
              <a:t>Sprint </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代办列表是团队承诺在当前</a:t>
            </a:r>
            <a:r>
              <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rPr>
              <a:t>Sprint</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完成的任务列表。</a:t>
            </a:r>
            <a:endPar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a:p>
            <a:pPr marL="342900" indent="-342900" algn="just">
              <a:buFont typeface="Wingdings" panose="05000000000000000000" pitchFamily="2" charset="2"/>
              <a:buChar char="l"/>
            </a:pPr>
            <a:endPar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a:p>
            <a:pPr marL="342900" indent="-342900" algn="just">
              <a:buFont typeface="Wingdings" panose="05000000000000000000" pitchFamily="2" charset="2"/>
              <a:buChar char="l"/>
            </a:pPr>
            <a:r>
              <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rPr>
              <a:t>Sprint</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燃尽图：</a:t>
            </a:r>
            <a:r>
              <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rPr>
              <a:t>Sprint</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燃尽图显示了</a:t>
            </a:r>
            <a:r>
              <a:rPr lang="en-US" altLang="zh-CN" sz="2400" kern="100" dirty="0">
                <a:effectLst/>
                <a:latin typeface="黑体" panose="02010600030101010101" pitchFamily="49" charset="-122"/>
                <a:ea typeface="黑体" panose="02010600030101010101" pitchFamily="49" charset="-122"/>
                <a:cs typeface="Times New Roman" panose="02020603050405020304" pitchFamily="18" charset="0"/>
              </a:rPr>
              <a:t>Sprint</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中累积剩余的工作量，它是一个反映工作量完成状况的趋势图。如</a:t>
            </a:r>
            <a:r>
              <a:rPr lang="zh-CN" altLang="en-US" sz="2400" kern="100" dirty="0">
                <a:effectLst/>
                <a:latin typeface="黑体" panose="02010600030101010101" pitchFamily="49" charset="-122"/>
                <a:ea typeface="黑体" panose="02010600030101010101" pitchFamily="49" charset="-122"/>
                <a:cs typeface="Times New Roman" panose="02020603050405020304" pitchFamily="18" charset="0"/>
              </a:rPr>
              <a:t>下图</a:t>
            </a:r>
            <a:r>
              <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rPr>
              <a:t>所示。</a:t>
            </a:r>
            <a:endParaRPr lang="zh-CN" altLang="zh-CN" sz="2400" kern="100" dirty="0">
              <a:effectLst/>
              <a:latin typeface="黑体" panose="02010600030101010101" pitchFamily="49" charset="-122"/>
              <a:ea typeface="黑体" panose="02010600030101010101" pitchFamily="49" charset="-122"/>
              <a:cs typeface="Times New Roman" panose="02020603050405020304" pitchFamily="18" charset="0"/>
            </a:endParaRPr>
          </a:p>
        </p:txBody>
      </p:sp>
      <p:sp>
        <p:nvSpPr>
          <p:cNvPr id="11" name="TextBox 6"/>
          <p:cNvSpPr txBox="1">
            <a:spLocks noChangeArrowheads="1"/>
          </p:cNvSpPr>
          <p:nvPr/>
        </p:nvSpPr>
        <p:spPr bwMode="auto">
          <a:xfrm>
            <a:off x="1077251" y="220972"/>
            <a:ext cx="7691344" cy="1082675"/>
          </a:xfrm>
          <a:prstGeom prst="rect">
            <a:avLst/>
          </a:prstGeom>
          <a:noFill/>
          <a:ln>
            <a:noFill/>
          </a:ln>
        </p:spPr>
        <p:txBody>
          <a:bodyPr vert="horz" wrap="square" lIns="99036" tIns="49518" rIns="99036" bIns="49518" numCol="1" anchor="t" anchorCtr="0" compatLnSpc="1">
            <a:spAutoFit/>
          </a:bodyPr>
          <a:lstStyle/>
          <a:p>
            <a:pPr algn="ctr" defTabSz="914400" fontAlgn="base">
              <a:spcBef>
                <a:spcPts val="130"/>
              </a:spcBef>
              <a:spcAft>
                <a:spcPct val="0"/>
              </a:spcAft>
              <a:defRPr/>
            </a:pPr>
            <a:r>
              <a:rPr lang="en-US" altLang="zh-CN" sz="3200" b="1" dirty="0" smtClean="0">
                <a:latin typeface="黑体" panose="02010600030101010101" pitchFamily="49" charset="-122"/>
                <a:ea typeface="黑体" panose="02010600030101010101" pitchFamily="49" charset="-122"/>
                <a:sym typeface="+mn-ea"/>
              </a:rPr>
              <a:t>7.2 Scrum --</a:t>
            </a:r>
            <a:r>
              <a:rPr lang="en-US" altLang="zh-CN" sz="3200" b="1" dirty="0" smtClean="0">
                <a:latin typeface="黑体" panose="02010600030101010101" pitchFamily="49" charset="-122"/>
                <a:ea typeface="黑体" panose="02010600030101010101" pitchFamily="49" charset="-122"/>
              </a:rPr>
              <a:t> Scrum工件</a:t>
            </a:r>
            <a:endParaRPr lang="en-US" altLang="zh-CN" sz="3200" b="1" dirty="0" smtClean="0">
              <a:latin typeface="黑体" panose="02010600030101010101" pitchFamily="49" charset="-122"/>
              <a:ea typeface="黑体" panose="02010600030101010101" pitchFamily="49" charset="-122"/>
            </a:endParaRPr>
          </a:p>
          <a:p>
            <a:pPr defTabSz="914400" fontAlgn="base">
              <a:spcBef>
                <a:spcPct val="0"/>
              </a:spcBef>
              <a:spcAft>
                <a:spcPct val="0"/>
              </a:spcAft>
            </a:pPr>
            <a:endParaRPr kumimoji="1" lang="zh-CN" altLang="en-US" sz="3200" dirty="0">
              <a:sym typeface="+mn-ea"/>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9" name="内容占位符 4"/>
          <p:cNvSpPr txBox="1"/>
          <p:nvPr/>
        </p:nvSpPr>
        <p:spPr>
          <a:xfrm>
            <a:off x="2717165" y="266065"/>
            <a:ext cx="5376545"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None/>
              <a:defRPr/>
            </a:pPr>
            <a:r>
              <a:rPr lang="en-US" altLang="zh-CN" sz="3200" b="1" dirty="0" smtClean="0">
                <a:solidFill>
                  <a:schemeClr val="tx1"/>
                </a:solidFill>
                <a:latin typeface="黑体" panose="02010600030101010101" pitchFamily="49" charset="-122"/>
                <a:ea typeface="黑体" panose="02010600030101010101" pitchFamily="49" charset="-122"/>
                <a:sym typeface="+mn-ea"/>
              </a:rPr>
              <a:t>7.2 Scrum -</a:t>
            </a:r>
            <a:r>
              <a:rPr lang="en-US" altLang="zh-CN" b="1" dirty="0" smtClean="0">
                <a:solidFill>
                  <a:schemeClr val="tx1"/>
                </a:solidFill>
                <a:latin typeface="黑体" panose="02010600030101010101" pitchFamily="49" charset="-122"/>
                <a:ea typeface="黑体" panose="02010600030101010101" pitchFamily="49" charset="-122"/>
                <a:sym typeface="+mn-ea"/>
              </a:rPr>
              <a:t>- </a:t>
            </a:r>
            <a:r>
              <a:rPr lang="en-US" altLang="zh-CN" sz="3200" b="1" dirty="0" smtClean="0">
                <a:solidFill>
                  <a:schemeClr val="tx1"/>
                </a:solidFill>
                <a:latin typeface="黑体" panose="02010600030101010101" pitchFamily="49" charset="-122"/>
                <a:ea typeface="黑体" panose="02010600030101010101" pitchFamily="49" charset="-122"/>
              </a:rPr>
              <a:t>燃尽图</a:t>
            </a:r>
            <a:endParaRPr lang="en-US" altLang="zh-CN" sz="3200" b="1" dirty="0" smtClean="0">
              <a:solidFill>
                <a:schemeClr val="tx1"/>
              </a:solidFill>
              <a:latin typeface="黑体" panose="02010600030101010101" pitchFamily="49" charset="-122"/>
              <a:ea typeface="黑体" panose="02010600030101010101" pitchFamily="49" charset="-122"/>
            </a:endParaRPr>
          </a:p>
        </p:txBody>
      </p:sp>
      <p:graphicFrame>
        <p:nvGraphicFramePr>
          <p:cNvPr id="2" name="图表 1"/>
          <p:cNvGraphicFramePr/>
          <p:nvPr/>
        </p:nvGraphicFramePr>
        <p:xfrm>
          <a:off x="706756" y="1056769"/>
          <a:ext cx="8489311" cy="4911927"/>
        </p:xfrm>
        <a:graphic>
          <a:graphicData uri="http://schemas.openxmlformats.org/drawingml/2006/chart">
            <c:chart xmlns:c="http://schemas.openxmlformats.org/drawingml/2006/chart" xmlns:r="http://schemas.openxmlformats.org/officeDocument/2006/relationships" r:id="rId1"/>
          </a:graphicData>
        </a:graphic>
      </p:graphicFrame>
      <p:sp>
        <p:nvSpPr>
          <p:cNvPr id="10" name="文本框 9"/>
          <p:cNvSpPr txBox="1"/>
          <p:nvPr/>
        </p:nvSpPr>
        <p:spPr>
          <a:xfrm>
            <a:off x="2575148" y="6088778"/>
            <a:ext cx="4951476" cy="460375"/>
          </a:xfrm>
          <a:prstGeom prst="rect">
            <a:avLst/>
          </a:prstGeom>
          <a:noFill/>
        </p:spPr>
        <p:txBody>
          <a:bodyPr wrap="square">
            <a:spAutoFit/>
          </a:bodyPr>
          <a:lstStyle/>
          <a:p>
            <a:pPr algn="ctr"/>
            <a:r>
              <a:rPr lang="zh-CN" altLang="en-US" sz="2400" b="1" dirty="0">
                <a:latin typeface="宋体" panose="02010600030101010101" pitchFamily="2" charset="-122"/>
                <a:ea typeface="宋体" panose="02010600030101010101" pitchFamily="2" charset="-122"/>
              </a:rPr>
              <a:t>图13</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 Scrum中的燃尽图</a:t>
            </a:r>
            <a:endParaRPr lang="zh-CN" altLang="en-US" sz="2400" b="1" dirty="0">
              <a:latin typeface="宋体" panose="02010600030101010101" pitchFamily="2" charset="-122"/>
              <a:ea typeface="宋体" panose="02010600030101010101"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9" name="内容占位符 4"/>
          <p:cNvSpPr txBox="1"/>
          <p:nvPr/>
        </p:nvSpPr>
        <p:spPr>
          <a:xfrm>
            <a:off x="918964" y="236372"/>
            <a:ext cx="7344816"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defPPr>
              <a:defRPr lang="zh-CN"/>
            </a:defPPr>
            <a:lvl1pPr marL="514350" indent="-514350" algn="ctr" defTabSz="914400">
              <a:spcBef>
                <a:spcPts val="1200"/>
              </a:spcBef>
              <a:spcAft>
                <a:spcPts val="1200"/>
              </a:spcAft>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accent1">
                    <a:lumMod val="50000"/>
                  </a:schemeClr>
                </a:solidFill>
                <a:latin typeface="华文中宋" panose="02010600040101010101" charset="-122"/>
                <a:ea typeface="华文中宋" panose="02010600040101010101" charset="-122"/>
                <a:cs typeface="+mj-cs"/>
              </a:defRPr>
            </a:lvl1pPr>
            <a:lvl2pPr marL="743585" indent="-286385" defTabSz="914400">
              <a:spcBef>
                <a:spcPts val="130"/>
              </a:spcBef>
              <a:buFont typeface="Arial" panose="020B0604020202020204" pitchFamily="34" charset="0"/>
              <a:buChar char="–"/>
              <a:defRPr sz="2800"/>
            </a:lvl2pPr>
            <a:lvl3pPr marL="1143000" indent="-228600" defTabSz="914400">
              <a:spcBef>
                <a:spcPts val="130"/>
              </a:spcBef>
              <a:buFont typeface="Arial" panose="020B0604020202020204" pitchFamily="34" charset="0"/>
              <a:buChar char="•"/>
              <a:defRPr sz="2400"/>
            </a:lvl3pPr>
            <a:lvl4pPr marL="1600200" indent="-228600" defTabSz="914400">
              <a:spcBef>
                <a:spcPts val="130"/>
              </a:spcBef>
              <a:buFont typeface="Arial" panose="020B0604020202020204" pitchFamily="34" charset="0"/>
              <a:buChar char="–"/>
              <a:defRPr sz="2000"/>
            </a:lvl4pPr>
            <a:lvl5pPr marL="2057400" indent="-228600" defTabSz="914400">
              <a:spcBef>
                <a:spcPts val="130"/>
              </a:spcBef>
              <a:buFont typeface="Arial" panose="020B0604020202020204" pitchFamily="34" charset="0"/>
              <a:buChar char="»"/>
              <a:defRPr sz="2000"/>
            </a:lvl5pPr>
            <a:lvl6pPr marL="2514600" indent="-228600" defTabSz="914400">
              <a:spcBef>
                <a:spcPts val="130"/>
              </a:spcBef>
              <a:buFont typeface="Arial" panose="020B0604020202020204" pitchFamily="34" charset="0"/>
              <a:buChar char="•"/>
              <a:defRPr sz="2000"/>
            </a:lvl6pPr>
            <a:lvl7pPr marL="2971800" indent="-228600" defTabSz="914400">
              <a:spcBef>
                <a:spcPts val="130"/>
              </a:spcBef>
              <a:buFont typeface="Arial" panose="020B0604020202020204" pitchFamily="34" charset="0"/>
              <a:buChar char="•"/>
              <a:defRPr sz="2000"/>
            </a:lvl7pPr>
            <a:lvl8pPr marL="3429000" indent="-228600" defTabSz="914400">
              <a:spcBef>
                <a:spcPts val="130"/>
              </a:spcBef>
              <a:buFont typeface="Arial" panose="020B0604020202020204" pitchFamily="34" charset="0"/>
              <a:buChar char="•"/>
              <a:defRPr sz="2000"/>
            </a:lvl8pPr>
            <a:lvl9pPr marL="3886200" indent="-228600" defTabSz="914400">
              <a:spcBef>
                <a:spcPts val="130"/>
              </a:spcBef>
              <a:buFont typeface="Arial" panose="020B0604020202020204" pitchFamily="34" charset="0"/>
              <a:buChar char="•"/>
              <a:defRPr sz="2000"/>
            </a:lvl9pPr>
          </a:lstStyle>
          <a:p>
            <a:r>
              <a:rPr lang="en-US" altLang="zh-CN" sz="3200" b="1" dirty="0" smtClean="0">
                <a:solidFill>
                  <a:schemeClr val="tx1"/>
                </a:solidFill>
                <a:latin typeface="黑体" panose="02010600030101010101" pitchFamily="49" charset="-122"/>
                <a:ea typeface="黑体" panose="02010600030101010101" pitchFamily="49" charset="-122"/>
                <a:cs typeface="+mn-cs"/>
                <a:sym typeface="+mn-ea"/>
              </a:rPr>
              <a:t>7.2 Scrum -- </a:t>
            </a:r>
            <a:r>
              <a:rPr lang="en-US" altLang="zh-CN" sz="3200" b="1" dirty="0" smtClean="0">
                <a:solidFill>
                  <a:schemeClr val="tx1"/>
                </a:solidFill>
                <a:latin typeface="黑体" panose="02010600030101010101" pitchFamily="49" charset="-122"/>
                <a:ea typeface="黑体" panose="02010600030101010101" pitchFamily="49" charset="-122"/>
                <a:cs typeface="+mn-cs"/>
              </a:rPr>
              <a:t>时间箱</a:t>
            </a:r>
            <a:endParaRPr lang="en-US" altLang="zh-CN" sz="3200" b="1" dirty="0" smtClean="0">
              <a:solidFill>
                <a:schemeClr val="tx1"/>
              </a:solidFill>
              <a:latin typeface="黑体" panose="02010600030101010101" pitchFamily="49" charset="-122"/>
              <a:ea typeface="黑体" panose="02010600030101010101" pitchFamily="49" charset="-122"/>
              <a:cs typeface="+mn-cs"/>
            </a:endParaRPr>
          </a:p>
        </p:txBody>
      </p:sp>
      <p:sp>
        <p:nvSpPr>
          <p:cNvPr id="3" name="文本框 2"/>
          <p:cNvSpPr txBox="1"/>
          <p:nvPr/>
        </p:nvSpPr>
        <p:spPr>
          <a:xfrm>
            <a:off x="330615" y="2218151"/>
            <a:ext cx="9315899" cy="4335780"/>
          </a:xfrm>
          <a:prstGeom prst="rect">
            <a:avLst/>
          </a:prstGeom>
          <a:noFill/>
        </p:spPr>
        <p:txBody>
          <a:bodyPr wrap="square">
            <a:spAutoFit/>
          </a:bodyPr>
          <a:lstStyle/>
          <a:p>
            <a:pPr indent="266700" algn="just">
              <a:lnSpc>
                <a:spcPct val="115000"/>
              </a:lnSpc>
            </a:pPr>
            <a:r>
              <a:rPr lang="en-US"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rPr>
              <a:t>1. </a:t>
            </a:r>
            <a:r>
              <a:rPr lang="en-US" altLang="zh-CN" sz="2400" b="1" kern="100" dirty="0">
                <a:latin typeface="Times New Roman" panose="02020603050405020304" pitchFamily="18" charset="0"/>
                <a:ea typeface="黑体" panose="02010600030101010101" pitchFamily="49" charset="-122"/>
                <a:cs typeface="Times New Roman" panose="02020603050405020304" pitchFamily="18" charset="0"/>
              </a:rPr>
              <a:t>Sprint</a:t>
            </a:r>
            <a:r>
              <a:rPr lang="zh-CN"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rPr>
              <a:t>：</a:t>
            </a:r>
            <a:r>
              <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在</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Scrum</a:t>
            </a:r>
            <a:r>
              <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中，一个</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Sprint</a:t>
            </a:r>
            <a:r>
              <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就是一个迭代，</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Sprint</a:t>
            </a:r>
            <a:r>
              <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长度通常</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2</a:t>
            </a:r>
            <a:r>
              <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至</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4</a:t>
            </a:r>
            <a:r>
              <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周，在项目进行过程中不允许延长或缩短</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Sprint</a:t>
            </a:r>
            <a:r>
              <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长度。</a:t>
            </a:r>
            <a:endParaRPr lang="en-US"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endParaRPr>
          </a:p>
          <a:p>
            <a:pPr indent="266700" algn="just">
              <a:lnSpc>
                <a:spcPct val="115000"/>
              </a:lnSpc>
            </a:pPr>
            <a:endParaRPr lang="en-US"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endParaRPr>
          </a:p>
          <a:p>
            <a:pPr indent="266700" algn="just">
              <a:lnSpc>
                <a:spcPct val="115000"/>
              </a:lnSpc>
            </a:pPr>
            <a:r>
              <a:rPr lang="en-US"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rPr>
              <a:t>2. </a:t>
            </a:r>
            <a:r>
              <a:rPr lang="zh-CN" altLang="zh-CN" sz="2400" b="1" kern="100" dirty="0">
                <a:latin typeface="Times New Roman" panose="02020603050405020304" pitchFamily="18" charset="0"/>
                <a:ea typeface="黑体" panose="02010600030101010101" pitchFamily="49" charset="-122"/>
                <a:cs typeface="Times New Roman" panose="02020603050405020304" pitchFamily="18" charset="0"/>
              </a:rPr>
              <a:t>发布计划会议（</a:t>
            </a:r>
            <a:r>
              <a:rPr lang="en-US" altLang="zh-CN" sz="2400" b="1" kern="100" dirty="0">
                <a:latin typeface="Times New Roman" panose="02020603050405020304" pitchFamily="18" charset="0"/>
                <a:ea typeface="黑体" panose="02010600030101010101" pitchFamily="49" charset="-122"/>
                <a:cs typeface="Times New Roman" panose="02020603050405020304" pitchFamily="18" charset="0"/>
              </a:rPr>
              <a:t>Release Planning Meeting</a:t>
            </a:r>
            <a:r>
              <a:rPr lang="zh-CN" altLang="zh-CN" sz="2400" b="1" kern="100" dirty="0">
                <a:latin typeface="Times New Roman" panose="02020603050405020304" pitchFamily="18" charset="0"/>
                <a:ea typeface="黑体" panose="02010600030101010101" pitchFamily="49" charset="-122"/>
                <a:cs typeface="Times New Roman" panose="02020603050405020304" pitchFamily="18" charset="0"/>
              </a:rPr>
              <a:t>）</a:t>
            </a:r>
            <a:r>
              <a:rPr lang="zh-CN"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rPr>
              <a:t>：</a:t>
            </a:r>
            <a:r>
              <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发布计划会议的目的是建立</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Scrum</a:t>
            </a:r>
            <a:r>
              <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团队以及公司的其他部门能够理解和沟通的计划和目标。</a:t>
            </a:r>
            <a:endParaRPr lang="en-US"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endParaRPr>
          </a:p>
          <a:p>
            <a:pPr indent="266700" algn="just">
              <a:lnSpc>
                <a:spcPct val="115000"/>
              </a:lnSpc>
            </a:pPr>
            <a:endParaRPr lang="en-US"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endParaRPr>
          </a:p>
          <a:p>
            <a:pPr indent="266700" algn="just">
              <a:lnSpc>
                <a:spcPct val="115000"/>
              </a:lnSpc>
            </a:pPr>
            <a:r>
              <a:rPr lang="en-US"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rPr>
              <a:t>3. </a:t>
            </a:r>
            <a:r>
              <a:rPr lang="en-US" altLang="zh-CN" sz="2400" b="1" kern="100" dirty="0">
                <a:latin typeface="Times New Roman" panose="02020603050405020304" pitchFamily="18" charset="0"/>
                <a:ea typeface="黑体" panose="02010600030101010101" pitchFamily="49" charset="-122"/>
                <a:cs typeface="Times New Roman" panose="02020603050405020304" pitchFamily="18" charset="0"/>
              </a:rPr>
              <a:t>Sprint</a:t>
            </a:r>
            <a:r>
              <a:rPr lang="zh-CN" altLang="zh-CN" sz="2400" b="1" kern="100" dirty="0">
                <a:latin typeface="Times New Roman" panose="02020603050405020304" pitchFamily="18" charset="0"/>
                <a:ea typeface="黑体" panose="02010600030101010101" pitchFamily="49" charset="-122"/>
                <a:cs typeface="Times New Roman" panose="02020603050405020304" pitchFamily="18" charset="0"/>
              </a:rPr>
              <a:t>计划会议（</a:t>
            </a:r>
            <a:r>
              <a:rPr lang="en-US" altLang="zh-CN" sz="2400" b="1" kern="100" dirty="0">
                <a:latin typeface="Times New Roman" panose="02020603050405020304" pitchFamily="18" charset="0"/>
                <a:ea typeface="黑体" panose="02010600030101010101" pitchFamily="49" charset="-122"/>
                <a:cs typeface="Times New Roman" panose="02020603050405020304" pitchFamily="18" charset="0"/>
              </a:rPr>
              <a:t>Sprint Planning Meeting</a:t>
            </a:r>
            <a:r>
              <a:rPr lang="zh-CN" altLang="zh-CN" sz="2400" b="1" kern="100" dirty="0">
                <a:latin typeface="Times New Roman" panose="02020603050405020304" pitchFamily="18" charset="0"/>
                <a:ea typeface="黑体" panose="02010600030101010101" pitchFamily="49" charset="-122"/>
                <a:cs typeface="Times New Roman" panose="02020603050405020304" pitchFamily="18" charset="0"/>
              </a:rPr>
              <a:t>）</a:t>
            </a:r>
            <a:r>
              <a:rPr lang="zh-CN"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rPr>
              <a:t>：</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Sprint</a:t>
            </a:r>
            <a:r>
              <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计划会议包含两部分内容：“做什么”和“怎么做”，形成</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Sprint</a:t>
            </a:r>
            <a:r>
              <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代办列表</a:t>
            </a:r>
            <a:r>
              <a:rPr lang="zh-CN"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rPr>
              <a:t>。</a:t>
            </a:r>
            <a:endParaRPr lang="en-US" altLang="zh-CN" sz="2400" b="1" kern="100" dirty="0">
              <a:effectLst/>
              <a:latin typeface="Times New Roman" panose="02020603050405020304" pitchFamily="18" charset="0"/>
              <a:ea typeface="黑体" panose="02010600030101010101" pitchFamily="49" charset="-122"/>
              <a:cs typeface="Times New Roman" panose="02020603050405020304" pitchFamily="18" charset="0"/>
            </a:endParaRPr>
          </a:p>
          <a:p>
            <a:pPr indent="266700" algn="just">
              <a:lnSpc>
                <a:spcPct val="115000"/>
              </a:lnSpc>
            </a:pPr>
            <a:endParaRPr lang="zh-CN" altLang="zh-CN" sz="2400" kern="100" dirty="0">
              <a:effectLst/>
              <a:latin typeface="Times New Roman" panose="02020603050405020304" pitchFamily="18" charset="0"/>
              <a:ea typeface="黑体" panose="02010600030101010101" pitchFamily="49" charset="-122"/>
              <a:cs typeface="Times New Roman" panose="02020603050405020304" pitchFamily="18" charset="0"/>
            </a:endParaRPr>
          </a:p>
        </p:txBody>
      </p:sp>
      <p:sp>
        <p:nvSpPr>
          <p:cNvPr id="2" name="矩形 1"/>
          <p:cNvSpPr/>
          <p:nvPr/>
        </p:nvSpPr>
        <p:spPr>
          <a:xfrm>
            <a:off x="689386" y="1220964"/>
            <a:ext cx="8655542" cy="830997"/>
          </a:xfrm>
          <a:prstGeom prst="rect">
            <a:avLst/>
          </a:prstGeom>
        </p:spPr>
        <p:txBody>
          <a:bodyPr wrap="square">
            <a:spAutoFit/>
          </a:bodyPr>
          <a:lstStyle/>
          <a:p>
            <a:pPr indent="342900">
              <a:defRPr/>
            </a:pPr>
            <a:r>
              <a:rPr lang="zh-CN" altLang="en-US" sz="2400" b="1" dirty="0">
                <a:solidFill>
                  <a:srgbClr val="FF0000"/>
                </a:solidFill>
                <a:latin typeface="+mn-ea"/>
              </a:rPr>
              <a:t>时间箱</a:t>
            </a:r>
            <a:r>
              <a:rPr lang="zh-CN" altLang="en-US" sz="2400" dirty="0">
                <a:latin typeface="宋体" panose="02010600030101010101" pitchFamily="2" charset="-122"/>
              </a:rPr>
              <a:t>是指为特定事件或活动提供“固定长度”时间段。时间箱的目标是定义和限制专用于活动的时间量</a:t>
            </a:r>
            <a:r>
              <a:rPr lang="zh-CN" altLang="en-US" sz="2400" dirty="0" smtClean="0">
                <a:latin typeface="宋体" panose="02010600030101010101" pitchFamily="2" charset="-122"/>
              </a:rPr>
              <a:t>。</a:t>
            </a:r>
            <a:endParaRPr lang="zh-CN" altLang="en-US" sz="2400" dirty="0">
              <a:latin typeface="宋体" panose="02010600030101010101" pitchFamily="2"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 name="文本框 2"/>
          <p:cNvSpPr txBox="1"/>
          <p:nvPr/>
        </p:nvSpPr>
        <p:spPr>
          <a:xfrm>
            <a:off x="472691" y="1296708"/>
            <a:ext cx="9116333" cy="4760595"/>
          </a:xfrm>
          <a:prstGeom prst="rect">
            <a:avLst/>
          </a:prstGeom>
          <a:noFill/>
        </p:spPr>
        <p:txBody>
          <a:bodyPr wrap="square">
            <a:spAutoFit/>
          </a:bodyPr>
          <a:lstStyle/>
          <a:p>
            <a:pPr indent="266700" algn="just">
              <a:lnSpc>
                <a:spcPct val="115000"/>
              </a:lnSpc>
            </a:pPr>
            <a:r>
              <a:rPr lang="zh-CN" altLang="zh-CN" sz="2400" b="1" kern="100" dirty="0">
                <a:effectLst/>
                <a:latin typeface="+mn-ea"/>
                <a:cs typeface="Times New Roman" panose="02020603050405020304" pitchFamily="18" charset="0"/>
              </a:rPr>
              <a:t>4.</a:t>
            </a:r>
            <a:r>
              <a:rPr lang="en-US" altLang="zh-CN" sz="2400" b="1" kern="100" dirty="0">
                <a:effectLst/>
                <a:latin typeface="+mn-ea"/>
                <a:cs typeface="Times New Roman" panose="02020603050405020304" pitchFamily="18" charset="0"/>
              </a:rPr>
              <a:t> </a:t>
            </a:r>
            <a:r>
              <a:rPr lang="zh-CN" altLang="zh-CN" sz="2400" b="1" kern="100" dirty="0">
                <a:effectLst/>
                <a:latin typeface="+mn-ea"/>
                <a:cs typeface="Times New Roman" panose="02020603050405020304" pitchFamily="18" charset="0"/>
              </a:rPr>
              <a:t>每日</a:t>
            </a:r>
            <a:r>
              <a:rPr lang="en-US" altLang="zh-CN" sz="2400" b="1" kern="100" dirty="0">
                <a:solidFill>
                  <a:srgbClr val="000000"/>
                </a:solidFill>
                <a:effectLst/>
                <a:latin typeface="+mn-ea"/>
                <a:cs typeface="Times New Roman" panose="02020603050405020304" pitchFamily="18" charset="0"/>
              </a:rPr>
              <a:t>例</a:t>
            </a:r>
            <a:r>
              <a:rPr lang="zh-CN" altLang="zh-CN" sz="2400" b="1" kern="100" dirty="0">
                <a:effectLst/>
                <a:latin typeface="+mn-ea"/>
                <a:cs typeface="Times New Roman" panose="02020603050405020304" pitchFamily="18" charset="0"/>
              </a:rPr>
              <a:t>会（</a:t>
            </a:r>
            <a:r>
              <a:rPr lang="en-US" altLang="zh-CN" sz="2400" b="1" kern="100" dirty="0">
                <a:effectLst/>
                <a:latin typeface="+mn-ea"/>
                <a:cs typeface="Times New Roman" panose="02020603050405020304" pitchFamily="18" charset="0"/>
              </a:rPr>
              <a:t>Daily Scrum Meeting</a:t>
            </a:r>
            <a:r>
              <a:rPr lang="zh-CN" altLang="zh-CN" sz="2400" b="1" kern="100" dirty="0">
                <a:effectLst/>
                <a:latin typeface="+mn-ea"/>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团队每天15分钟的检视和调整会议称为每日例会。</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lnSpc>
                <a:spcPct val="115000"/>
              </a:lnSpc>
            </a:pP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lnSpc>
                <a:spcPct val="115000"/>
              </a:lnSpc>
            </a:pPr>
            <a:r>
              <a:rPr lang="zh-CN" altLang="zh-CN" sz="2400" b="1" kern="100" dirty="0">
                <a:effectLst/>
                <a:latin typeface="+mn-ea"/>
                <a:cs typeface="Times New Roman" panose="02020603050405020304" pitchFamily="18" charset="0"/>
              </a:rPr>
              <a:t>5.</a:t>
            </a:r>
            <a:r>
              <a:rPr lang="en-US" altLang="zh-CN" sz="2400" b="1" kern="100" dirty="0">
                <a:effectLst/>
                <a:latin typeface="+mn-ea"/>
                <a:cs typeface="Times New Roman" panose="02020603050405020304" pitchFamily="18" charset="0"/>
              </a:rPr>
              <a:t> </a:t>
            </a:r>
            <a:r>
              <a:rPr lang="en-US" altLang="zh-CN" sz="2400" b="1" kern="100" dirty="0">
                <a:latin typeface="+mn-ea"/>
                <a:cs typeface="Times New Roman" panose="02020603050405020304" pitchFamily="18" charset="0"/>
              </a:rPr>
              <a:t>Sprint</a:t>
            </a:r>
            <a:r>
              <a:rPr lang="zh-CN" altLang="zh-CN" sz="2400" b="1" kern="100" dirty="0">
                <a:latin typeface="+mn-ea"/>
                <a:cs typeface="Times New Roman" panose="02020603050405020304" pitchFamily="18" charset="0"/>
              </a:rPr>
              <a:t>评审会（</a:t>
            </a:r>
            <a:r>
              <a:rPr lang="en-US" altLang="zh-CN" sz="2400" b="1" kern="100" dirty="0">
                <a:latin typeface="+mn-ea"/>
                <a:cs typeface="Times New Roman" panose="02020603050405020304" pitchFamily="18" charset="0"/>
              </a:rPr>
              <a:t>Sprint Review Meeting</a:t>
            </a:r>
            <a:r>
              <a:rPr lang="zh-CN" altLang="zh-CN" sz="2400" b="1" kern="100" dirty="0">
                <a:latin typeface="+mn-ea"/>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Sprint结束时要举行Sprint评审会议，Sprint评审会议中，Scrum团队和利益干系人沟通Sprint中完成了哪些工作，然后根据完成情况和Sprint期间产品代办列表变化，确定接下来的工作。</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lnSpc>
                <a:spcPct val="115000"/>
              </a:lnSpc>
            </a:pP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lnSpc>
                <a:spcPct val="115000"/>
              </a:lnSpc>
            </a:pPr>
            <a:r>
              <a:rPr lang="zh-CN" altLang="zh-CN" sz="2400" b="1" kern="100" dirty="0">
                <a:effectLst/>
                <a:latin typeface="+mn-ea"/>
                <a:cs typeface="Times New Roman" panose="02020603050405020304" pitchFamily="18" charset="0"/>
              </a:rPr>
              <a:t>6.</a:t>
            </a:r>
            <a:r>
              <a:rPr lang="en-US" altLang="zh-CN" sz="2400" b="1" kern="100" dirty="0">
                <a:effectLst/>
                <a:latin typeface="+mn-ea"/>
                <a:cs typeface="Times New Roman" panose="02020603050405020304" pitchFamily="18" charset="0"/>
              </a:rPr>
              <a:t> </a:t>
            </a:r>
            <a:r>
              <a:rPr lang="en-US" altLang="zh-CN" sz="2400" b="1" kern="100" dirty="0">
                <a:latin typeface="+mn-ea"/>
                <a:cs typeface="Times New Roman" panose="02020603050405020304" pitchFamily="18" charset="0"/>
              </a:rPr>
              <a:t>Sprint </a:t>
            </a:r>
            <a:r>
              <a:rPr lang="zh-CN" altLang="zh-CN" sz="2400" b="1" kern="100" dirty="0">
                <a:latin typeface="+mn-ea"/>
                <a:cs typeface="Times New Roman" panose="02020603050405020304" pitchFamily="18" charset="0"/>
              </a:rPr>
              <a:t>回顾会议（</a:t>
            </a:r>
            <a:r>
              <a:rPr lang="en-US" altLang="zh-CN" sz="2400" b="1" kern="100" dirty="0">
                <a:latin typeface="+mn-ea"/>
                <a:cs typeface="Times New Roman" panose="02020603050405020304" pitchFamily="18" charset="0"/>
              </a:rPr>
              <a:t>Sprint Retrospective Meeting</a:t>
            </a:r>
            <a:r>
              <a:rPr lang="zh-CN" altLang="zh-CN" sz="2400" b="1" kern="100" dirty="0">
                <a:latin typeface="+mn-ea"/>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黑体" panose="02010600030101010101" pitchFamily="49" charset="-122"/>
                <a:cs typeface="Times New Roman" panose="02020603050405020304" pitchFamily="18" charset="0"/>
              </a:rPr>
              <a:t>在Sprint评审会结束之后和下个Sprint计划会议之前，Scrum团队需要举行Sprint回顾会议。</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1" name="内容占位符 4"/>
          <p:cNvSpPr txBox="1"/>
          <p:nvPr/>
        </p:nvSpPr>
        <p:spPr>
          <a:xfrm>
            <a:off x="990972" y="242124"/>
            <a:ext cx="7344816"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514350" indent="-514350" algn="ctr">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solidFill>
                  <a:schemeClr val="tx1"/>
                </a:solidFill>
                <a:latin typeface="黑体" panose="02010600030101010101" pitchFamily="49" charset="-122"/>
                <a:ea typeface="黑体" panose="02010600030101010101" pitchFamily="49" charset="-122"/>
              </a:rPr>
              <a:t>7.2 Scrum -- 时间箱</a:t>
            </a:r>
            <a:endParaRPr lang="en-US" altLang="zh-CN" sz="3200" b="1" dirty="0" smtClean="0">
              <a:solidFill>
                <a:schemeClr val="tx1"/>
              </a:solidFill>
              <a:latin typeface="黑体" panose="02010600030101010101" pitchFamily="49" charset="-122"/>
              <a:ea typeface="黑体" panose="02010600030101010101" pitchFamily="49"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4" descr="tp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1038" y="1234440"/>
            <a:ext cx="5968203" cy="428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矩形 4"/>
          <p:cNvSpPr>
            <a:spLocks noChangeArrowheads="1"/>
          </p:cNvSpPr>
          <p:nvPr/>
        </p:nvSpPr>
        <p:spPr bwMode="auto">
          <a:xfrm>
            <a:off x="1574800" y="5886450"/>
            <a:ext cx="69767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Clr>
                <a:srgbClr val="000000"/>
              </a:buClr>
              <a:buSzPct val="100000"/>
              <a:buFont typeface="Times New Roman" panose="02020603050405020304" pitchFamily="18" charset="0"/>
              <a:buNone/>
            </a:pPr>
            <a:r>
              <a:rPr lang="zh-CN" altLang="en-US" sz="2400" b="1" dirty="0">
                <a:latin typeface="宋体" panose="02010600030101010101" pitchFamily="2" charset="-122"/>
                <a:ea typeface="宋体" panose="02010600030101010101" pitchFamily="2" charset="-122"/>
              </a:rPr>
              <a:t>图14</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微软软件生命周期阶段划分和主要里程碑</a:t>
            </a:r>
            <a:endParaRPr lang="zh-CN" altLang="en-US" sz="2400" b="1" dirty="0">
              <a:latin typeface="宋体" panose="02010600030101010101" pitchFamily="2" charset="-122"/>
              <a:ea typeface="宋体" panose="02010600030101010101" pitchFamily="2" charset="-122"/>
            </a:endParaRPr>
          </a:p>
        </p:txBody>
      </p:sp>
      <p:cxnSp>
        <p:nvCxnSpPr>
          <p:cNvPr id="5" name="直接连接符 4"/>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16434" y="409230"/>
            <a:ext cx="522131" cy="483516"/>
            <a:chOff x="218816" y="1113407"/>
            <a:chExt cx="482084" cy="446431"/>
          </a:xfrm>
        </p:grpSpPr>
        <p:sp>
          <p:nvSpPr>
            <p:cNvPr id="7" name="矩形 6"/>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8"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内容占位符 4"/>
          <p:cNvSpPr txBox="1"/>
          <p:nvPr/>
        </p:nvSpPr>
        <p:spPr>
          <a:xfrm>
            <a:off x="2361148" y="221064"/>
            <a:ext cx="4608512"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514350" indent="-514350" algn="ctr">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solidFill>
                  <a:schemeClr val="tx1"/>
                </a:solidFill>
                <a:latin typeface="黑体" panose="02010600030101010101" pitchFamily="49" charset="-122"/>
                <a:ea typeface="黑体" panose="02010600030101010101" pitchFamily="49" charset="-122"/>
              </a:rPr>
              <a:t>8.微软过程</a:t>
            </a:r>
            <a:endParaRPr lang="en-US" altLang="zh-CN" sz="3200" b="1" dirty="0" smtClean="0">
              <a:solidFill>
                <a:schemeClr val="tx1"/>
              </a:solidFill>
              <a:latin typeface="黑体" panose="02010600030101010101" pitchFamily="49" charset="-122"/>
              <a:ea typeface="黑体" panose="02010600030101010101" pitchFamily="49" charset="-122"/>
            </a:endParaRPr>
          </a:p>
        </p:txBody>
      </p:sp>
    </p:spTree>
  </p:cSld>
  <p:clrMapOvr>
    <a:masterClrMapping/>
  </p:clrMapOvr>
  <p:transition spd="med" advTm="8697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4"/>
          <p:cNvSpPr>
            <a:spLocks noChangeArrowheads="1"/>
          </p:cNvSpPr>
          <p:nvPr/>
        </p:nvSpPr>
        <p:spPr bwMode="auto">
          <a:xfrm>
            <a:off x="2268855" y="5793740"/>
            <a:ext cx="52558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Clr>
                <a:srgbClr val="000000"/>
              </a:buClr>
              <a:buSzPct val="100000"/>
              <a:buFont typeface="Times New Roman" panose="02020603050405020304" pitchFamily="18" charset="0"/>
              <a:buNone/>
            </a:pPr>
            <a:r>
              <a:rPr lang="zh-CN" altLang="en-US" sz="2400" b="1" dirty="0">
                <a:latin typeface="宋体" panose="02010600030101010101" pitchFamily="2" charset="-122"/>
                <a:ea typeface="宋体" panose="02010600030101010101" pitchFamily="2" charset="-122"/>
              </a:rPr>
              <a:t>图15</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微软过程的生命周期模型</a:t>
            </a:r>
            <a:endParaRPr lang="zh-CN" altLang="en-US" sz="2400" b="1" dirty="0">
              <a:latin typeface="宋体" panose="02010600030101010101" pitchFamily="2" charset="-122"/>
              <a:ea typeface="宋体" panose="02010600030101010101" pitchFamily="2" charset="-122"/>
            </a:endParaRPr>
          </a:p>
        </p:txBody>
      </p:sp>
      <p:pic>
        <p:nvPicPr>
          <p:cNvPr id="63491" name="Picture 2" descr="tp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6997" y="1083427"/>
            <a:ext cx="6459042" cy="421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矩形 1"/>
          <p:cNvSpPr>
            <a:spLocks noChangeArrowheads="1"/>
          </p:cNvSpPr>
          <p:nvPr/>
        </p:nvSpPr>
        <p:spPr bwMode="auto">
          <a:xfrm>
            <a:off x="5094605" y="3790950"/>
            <a:ext cx="43878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000"/>
              <a:t>微软过程的每一个生命周期发布一个</a:t>
            </a:r>
            <a:r>
              <a:rPr lang="zh-CN" altLang="zh-CN" sz="2000">
                <a:solidFill>
                  <a:srgbClr val="C00000"/>
                </a:solidFill>
              </a:rPr>
              <a:t>递进</a:t>
            </a:r>
            <a:r>
              <a:rPr lang="zh-CN" altLang="zh-CN" sz="2000"/>
              <a:t>的软件版本，各个生命周期持续、快速地迭代循环。</a:t>
            </a:r>
            <a:endParaRPr lang="zh-CN" altLang="en-US" sz="2000"/>
          </a:p>
        </p:txBody>
      </p:sp>
      <p:cxnSp>
        <p:nvCxnSpPr>
          <p:cNvPr id="6" name="直接连接符 5"/>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16434" y="409230"/>
            <a:ext cx="522131" cy="483516"/>
            <a:chOff x="218816" y="1113407"/>
            <a:chExt cx="482084" cy="446431"/>
          </a:xfrm>
        </p:grpSpPr>
        <p:sp>
          <p:nvSpPr>
            <p:cNvPr id="8" name="矩形 7"/>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9"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内容占位符 4"/>
          <p:cNvSpPr txBox="1"/>
          <p:nvPr/>
        </p:nvSpPr>
        <p:spPr>
          <a:xfrm>
            <a:off x="2361148" y="221064"/>
            <a:ext cx="4608512"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514350" indent="-514350" algn="ctr">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solidFill>
                  <a:schemeClr val="tx1"/>
                </a:solidFill>
                <a:latin typeface="黑体" panose="02010600030101010101" pitchFamily="49" charset="-122"/>
                <a:ea typeface="黑体" panose="02010600030101010101" pitchFamily="49" charset="-122"/>
              </a:rPr>
              <a:t>8.微软过程</a:t>
            </a:r>
            <a:endParaRPr lang="en-US" altLang="zh-CN" sz="3200" b="1" dirty="0" smtClean="0">
              <a:solidFill>
                <a:schemeClr val="tx1"/>
              </a:solidFill>
              <a:latin typeface="黑体" panose="02010600030101010101" pitchFamily="49" charset="-122"/>
              <a:ea typeface="黑体" panose="02010600030101010101" pitchFamily="49" charset="-122"/>
            </a:endParaRPr>
          </a:p>
        </p:txBody>
      </p:sp>
    </p:spTree>
  </p:cSld>
  <p:clrMapOvr>
    <a:masterClrMapping/>
  </p:clrMapOvr>
  <p:transition spd="med" advTm="4844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subTitle"/>
          </p:nvPr>
        </p:nvSpPr>
        <p:spPr>
          <a:xfrm>
            <a:off x="1062980" y="735500"/>
            <a:ext cx="8136904" cy="5933860"/>
          </a:xfrm>
        </p:spPr>
        <p:txBody>
          <a:bodyPr anchor="t">
            <a:normAutofit fontScale="92500" lnSpcReduction="10000"/>
          </a:bodyPr>
          <a:lstStyle/>
          <a:p>
            <a:pPr marL="0" indent="0">
              <a:lnSpc>
                <a:spcPct val="15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C00000"/>
                </a:solidFill>
                <a:latin typeface="华文中宋" panose="02010600040101010101" charset="-122"/>
                <a:ea typeface="华文中宋" panose="02010600040101010101" charset="-122"/>
              </a:rPr>
              <a:t>微软过程准则：</a:t>
            </a:r>
            <a:endParaRPr lang="en-US" altLang="zh-CN" sz="2400" dirty="0">
              <a:solidFill>
                <a:srgbClr val="C00000"/>
              </a:solidFill>
              <a:latin typeface="华文中宋" panose="02010600040101010101" charset="-122"/>
              <a:ea typeface="华文中宋" panose="02010600040101010101" charset="-122"/>
            </a:endParaRPr>
          </a:p>
          <a:p>
            <a:pPr marL="802640" lvl="1" indent="-514350">
              <a:lnSpc>
                <a:spcPct val="150000"/>
              </a:lnSpc>
              <a:buSzPct val="90000"/>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项目计划应该兼顾未来的不确定因素</a:t>
            </a:r>
            <a:endParaRPr lang="en-US" altLang="zh-CN" sz="2400" dirty="0">
              <a:solidFill>
                <a:srgbClr val="000000"/>
              </a:solidFill>
              <a:latin typeface="华文中宋" panose="02010600040101010101" charset="-122"/>
              <a:ea typeface="华文中宋" panose="02010600040101010101" charset="-122"/>
            </a:endParaRPr>
          </a:p>
          <a:p>
            <a:pPr marL="802640" lvl="1" indent="-514350">
              <a:lnSpc>
                <a:spcPct val="150000"/>
              </a:lnSpc>
              <a:buSzPct val="90000"/>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用有效的风险管理来减少不确定因素的影响</a:t>
            </a:r>
            <a:endParaRPr lang="en-US" altLang="zh-CN" sz="2400" dirty="0">
              <a:solidFill>
                <a:srgbClr val="000000"/>
              </a:solidFill>
              <a:latin typeface="华文中宋" panose="02010600040101010101" charset="-122"/>
              <a:ea typeface="华文中宋" panose="02010600040101010101" charset="-122"/>
            </a:endParaRPr>
          </a:p>
          <a:p>
            <a:pPr marL="802640" lvl="1" indent="-514350">
              <a:lnSpc>
                <a:spcPct val="150000"/>
              </a:lnSpc>
              <a:buSzPct val="90000"/>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经常生成并快速地测试软件的过渡版本，以提高软件的稳定性和可预测性</a:t>
            </a:r>
            <a:endParaRPr lang="en-US" altLang="zh-CN" sz="2400" dirty="0">
              <a:solidFill>
                <a:srgbClr val="000000"/>
              </a:solidFill>
              <a:latin typeface="华文中宋" panose="02010600040101010101" charset="-122"/>
              <a:ea typeface="华文中宋" panose="02010600040101010101" charset="-122"/>
            </a:endParaRPr>
          </a:p>
          <a:p>
            <a:pPr marL="802640" lvl="1" indent="-514350">
              <a:lnSpc>
                <a:spcPct val="150000"/>
              </a:lnSpc>
              <a:buSzPct val="90000"/>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采用快速循环、递进的开发过程</a:t>
            </a:r>
            <a:endParaRPr lang="en-US" altLang="zh-CN" sz="2400" dirty="0">
              <a:solidFill>
                <a:srgbClr val="000000"/>
              </a:solidFill>
              <a:latin typeface="华文中宋" panose="02010600040101010101" charset="-122"/>
              <a:ea typeface="华文中宋" panose="02010600040101010101" charset="-122"/>
            </a:endParaRPr>
          </a:p>
          <a:p>
            <a:pPr marL="802640" lvl="1" indent="-514350">
              <a:lnSpc>
                <a:spcPct val="150000"/>
              </a:lnSpc>
              <a:buSzPct val="90000"/>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项目进度表应该具有较高稳定性和权威性</a:t>
            </a:r>
            <a:endParaRPr lang="en-US" altLang="zh-CN" sz="2400" dirty="0">
              <a:solidFill>
                <a:srgbClr val="000000"/>
              </a:solidFill>
              <a:latin typeface="华文中宋" panose="02010600040101010101" charset="-122"/>
              <a:ea typeface="华文中宋" panose="02010600040101010101" charset="-122"/>
            </a:endParaRPr>
          </a:p>
          <a:p>
            <a:pPr marL="802640" lvl="1" indent="-514350">
              <a:lnSpc>
                <a:spcPct val="150000"/>
              </a:lnSpc>
              <a:buSzPct val="90000"/>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使用小型项目组并发地完成开发工作</a:t>
            </a:r>
            <a:endParaRPr lang="en-US" altLang="zh-CN" sz="2400" dirty="0">
              <a:solidFill>
                <a:srgbClr val="000000"/>
              </a:solidFill>
              <a:latin typeface="华文中宋" panose="02010600040101010101" charset="-122"/>
              <a:ea typeface="华文中宋" panose="02010600040101010101" charset="-122"/>
            </a:endParaRPr>
          </a:p>
          <a:p>
            <a:pPr marL="802640" lvl="1" indent="-514350">
              <a:lnSpc>
                <a:spcPct val="150000"/>
              </a:lnSpc>
              <a:buSzPct val="90000"/>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使用原型验证概念，对项目进行早期论证</a:t>
            </a:r>
            <a:endParaRPr lang="zh-CN" altLang="en-US" sz="2400" dirty="0">
              <a:solidFill>
                <a:srgbClr val="000000"/>
              </a:solidFill>
              <a:latin typeface="华文中宋" panose="02010600040101010101" charset="-122"/>
              <a:ea typeface="华文中宋" panose="02010600040101010101" charset="-122"/>
            </a:endParaRPr>
          </a:p>
          <a:p>
            <a:pPr marL="802640" lvl="1" indent="-514350">
              <a:lnSpc>
                <a:spcPct val="150000"/>
              </a:lnSpc>
              <a:buSzPct val="90000"/>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把零缺陷作为追求的目标</a:t>
            </a:r>
            <a:endParaRPr lang="en-US" altLang="zh-CN" sz="2400" dirty="0">
              <a:solidFill>
                <a:srgbClr val="000000"/>
              </a:solidFill>
              <a:latin typeface="华文中宋" panose="02010600040101010101" charset="-122"/>
              <a:ea typeface="华文中宋" panose="02010600040101010101" charset="-122"/>
            </a:endParaRPr>
          </a:p>
          <a:p>
            <a:pPr marL="802640" lvl="1" indent="-514350">
              <a:lnSpc>
                <a:spcPct val="150000"/>
              </a:lnSpc>
              <a:buSzPct val="90000"/>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dirty="0">
                <a:solidFill>
                  <a:srgbClr val="000000"/>
                </a:solidFill>
                <a:latin typeface="华文中宋" panose="02010600040101010101" charset="-122"/>
                <a:ea typeface="华文中宋" panose="02010600040101010101" charset="-122"/>
              </a:rPr>
              <a:t>里程碑评审会的目的是改进工作，切忌相互指责</a:t>
            </a:r>
            <a:endParaRPr lang="en-US" altLang="zh-CN" sz="2400" dirty="0">
              <a:solidFill>
                <a:srgbClr val="000000"/>
              </a:solidFill>
              <a:latin typeface="华文中宋" panose="02010600040101010101" charset="-122"/>
              <a:ea typeface="华文中宋" panose="02010600040101010101" charset="-122"/>
            </a:endParaRPr>
          </a:p>
          <a:p>
            <a:pPr marL="802640" lvl="1" indent="-514350">
              <a:lnSpc>
                <a:spcPct val="150000"/>
              </a:lnSpc>
              <a:buSzPct val="90000"/>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000" dirty="0">
                <a:solidFill>
                  <a:srgbClr val="000000"/>
                </a:solidFill>
                <a:latin typeface="华文中宋" panose="02010600040101010101" charset="-122"/>
                <a:ea typeface="华文中宋" panose="02010600040101010101" charset="-122"/>
              </a:rPr>
              <a:t>……</a:t>
            </a:r>
            <a:endParaRPr lang="zh-CN" altLang="zh-CN" sz="2000" dirty="0">
              <a:solidFill>
                <a:srgbClr val="000000"/>
              </a:solidFill>
              <a:latin typeface="华文中宋" panose="02010600040101010101" charset="-122"/>
              <a:ea typeface="华文中宋" panose="02010600040101010101" charset="-122"/>
            </a:endParaRPr>
          </a:p>
        </p:txBody>
      </p:sp>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内容占位符 4"/>
          <p:cNvSpPr txBox="1"/>
          <p:nvPr/>
        </p:nvSpPr>
        <p:spPr>
          <a:xfrm>
            <a:off x="2361148" y="221064"/>
            <a:ext cx="4608512"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514350" indent="-514350" algn="ctr">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solidFill>
                  <a:schemeClr val="tx1"/>
                </a:solidFill>
                <a:latin typeface="黑体" panose="02010600030101010101" pitchFamily="49" charset="-122"/>
                <a:ea typeface="黑体" panose="02010600030101010101" pitchFamily="49" charset="-122"/>
              </a:rPr>
              <a:t>8.微软过程</a:t>
            </a:r>
            <a:endParaRPr lang="en-US" altLang="zh-CN" sz="3200" b="1" dirty="0" smtClean="0">
              <a:solidFill>
                <a:schemeClr val="tx1"/>
              </a:solidFill>
              <a:latin typeface="黑体" panose="02010600030101010101" pitchFamily="49" charset="-122"/>
              <a:ea typeface="黑体" panose="02010600030101010101" pitchFamily="49" charset="-122"/>
            </a:endParaRPr>
          </a:p>
        </p:txBody>
      </p:sp>
    </p:spTree>
    <p:custDataLst>
      <p:tags r:id="rId2"/>
    </p:custDataLst>
  </p:cSld>
  <p:clrMapOvr>
    <a:masterClrMapping/>
  </p:clrMapOvr>
  <p:transition spd="med" advTm="1720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2769">
                                            <p:txEl>
                                              <p:pRg st="0" end="0"/>
                                            </p:txEl>
                                          </p:spTgt>
                                        </p:tgtEl>
                                        <p:attrNameLst>
                                          <p:attrName>style.visibility</p:attrName>
                                        </p:attrNameLst>
                                      </p:cBhvr>
                                      <p:to>
                                        <p:strVal val="visible"/>
                                      </p:to>
                                    </p:set>
                                    <p:animEffect transition="in" filter="box(in)">
                                      <p:cBhvr additive="repl">
                                        <p:cTn id="7" dur="500"/>
                                        <p:tgtEl>
                                          <p:spTgt spid="327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32769">
                                            <p:txEl>
                                              <p:pRg st="1" end="1"/>
                                            </p:txEl>
                                          </p:spTgt>
                                        </p:tgtEl>
                                        <p:attrNameLst>
                                          <p:attrName>style.visibility</p:attrName>
                                        </p:attrNameLst>
                                      </p:cBhvr>
                                      <p:to>
                                        <p:strVal val="visible"/>
                                      </p:to>
                                    </p:set>
                                    <p:animEffect transition="in" filter="box(in)">
                                      <p:cBhvr additive="repl">
                                        <p:cTn id="12" dur="500"/>
                                        <p:tgtEl>
                                          <p:spTgt spid="32769">
                                            <p:txEl>
                                              <p:pRg st="1" end="1"/>
                                            </p:txEl>
                                          </p:spTgt>
                                        </p:tgtEl>
                                      </p:cBhvr>
                                    </p:animEffect>
                                  </p:childTnLst>
                                </p:cTn>
                              </p:par>
                              <p:par>
                                <p:cTn id="13" presetID="4" presetClass="entr" presetSubtype="16" fill="hold" nodeType="withEffect">
                                  <p:stCondLst>
                                    <p:cond delay="0"/>
                                  </p:stCondLst>
                                  <p:childTnLst>
                                    <p:set>
                                      <p:cBhvr additive="repl">
                                        <p:cTn id="14" dur="1" fill="hold">
                                          <p:stCondLst>
                                            <p:cond delay="0"/>
                                          </p:stCondLst>
                                        </p:cTn>
                                        <p:tgtEl>
                                          <p:spTgt spid="32769">
                                            <p:txEl>
                                              <p:pRg st="2" end="2"/>
                                            </p:txEl>
                                          </p:spTgt>
                                        </p:tgtEl>
                                        <p:attrNameLst>
                                          <p:attrName>style.visibility</p:attrName>
                                        </p:attrNameLst>
                                      </p:cBhvr>
                                      <p:to>
                                        <p:strVal val="visible"/>
                                      </p:to>
                                    </p:set>
                                    <p:animEffect transition="in" filter="box(in)">
                                      <p:cBhvr additive="repl">
                                        <p:cTn id="15" dur="500"/>
                                        <p:tgtEl>
                                          <p:spTgt spid="3276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additive="repl">
                                        <p:cTn id="19" dur="1" fill="hold">
                                          <p:stCondLst>
                                            <p:cond delay="0"/>
                                          </p:stCondLst>
                                        </p:cTn>
                                        <p:tgtEl>
                                          <p:spTgt spid="32769">
                                            <p:txEl>
                                              <p:pRg st="3" end="3"/>
                                            </p:txEl>
                                          </p:spTgt>
                                        </p:tgtEl>
                                        <p:attrNameLst>
                                          <p:attrName>style.visibility</p:attrName>
                                        </p:attrNameLst>
                                      </p:cBhvr>
                                      <p:to>
                                        <p:strVal val="visible"/>
                                      </p:to>
                                    </p:set>
                                    <p:animEffect transition="in" filter="box(in)">
                                      <p:cBhvr additive="repl">
                                        <p:cTn id="20" dur="500"/>
                                        <p:tgtEl>
                                          <p:spTgt spid="32769">
                                            <p:txEl>
                                              <p:pRg st="3" end="3"/>
                                            </p:txEl>
                                          </p:spTgt>
                                        </p:tgtEl>
                                      </p:cBhvr>
                                    </p:animEffect>
                                  </p:childTnLst>
                                </p:cTn>
                              </p:par>
                              <p:par>
                                <p:cTn id="21" presetID="4" presetClass="entr" presetSubtype="16" fill="hold" nodeType="withEffect">
                                  <p:stCondLst>
                                    <p:cond delay="0"/>
                                  </p:stCondLst>
                                  <p:childTnLst>
                                    <p:set>
                                      <p:cBhvr additive="repl">
                                        <p:cTn id="22" dur="1" fill="hold">
                                          <p:stCondLst>
                                            <p:cond delay="0"/>
                                          </p:stCondLst>
                                        </p:cTn>
                                        <p:tgtEl>
                                          <p:spTgt spid="32769">
                                            <p:txEl>
                                              <p:pRg st="4" end="4"/>
                                            </p:txEl>
                                          </p:spTgt>
                                        </p:tgtEl>
                                        <p:attrNameLst>
                                          <p:attrName>style.visibility</p:attrName>
                                        </p:attrNameLst>
                                      </p:cBhvr>
                                      <p:to>
                                        <p:strVal val="visible"/>
                                      </p:to>
                                    </p:set>
                                    <p:animEffect transition="in" filter="box(in)">
                                      <p:cBhvr additive="repl">
                                        <p:cTn id="23" dur="500"/>
                                        <p:tgtEl>
                                          <p:spTgt spid="3276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additive="repl">
                                        <p:cTn id="27" dur="1" fill="hold">
                                          <p:stCondLst>
                                            <p:cond delay="0"/>
                                          </p:stCondLst>
                                        </p:cTn>
                                        <p:tgtEl>
                                          <p:spTgt spid="32769">
                                            <p:txEl>
                                              <p:pRg st="5" end="5"/>
                                            </p:txEl>
                                          </p:spTgt>
                                        </p:tgtEl>
                                        <p:attrNameLst>
                                          <p:attrName>style.visibility</p:attrName>
                                        </p:attrNameLst>
                                      </p:cBhvr>
                                      <p:to>
                                        <p:strVal val="visible"/>
                                      </p:to>
                                    </p:set>
                                    <p:animEffect transition="in" filter="box(in)">
                                      <p:cBhvr additive="repl">
                                        <p:cTn id="28" dur="500"/>
                                        <p:tgtEl>
                                          <p:spTgt spid="32769">
                                            <p:txEl>
                                              <p:pRg st="5" end="5"/>
                                            </p:txEl>
                                          </p:spTgt>
                                        </p:tgtEl>
                                      </p:cBhvr>
                                    </p:animEffect>
                                  </p:childTnLst>
                                </p:cTn>
                              </p:par>
                              <p:par>
                                <p:cTn id="29" presetID="4" presetClass="entr" presetSubtype="16" fill="hold" nodeType="withEffect">
                                  <p:stCondLst>
                                    <p:cond delay="0"/>
                                  </p:stCondLst>
                                  <p:childTnLst>
                                    <p:set>
                                      <p:cBhvr additive="repl">
                                        <p:cTn id="30" dur="1" fill="hold">
                                          <p:stCondLst>
                                            <p:cond delay="0"/>
                                          </p:stCondLst>
                                        </p:cTn>
                                        <p:tgtEl>
                                          <p:spTgt spid="32769">
                                            <p:txEl>
                                              <p:pRg st="6" end="6"/>
                                            </p:txEl>
                                          </p:spTgt>
                                        </p:tgtEl>
                                        <p:attrNameLst>
                                          <p:attrName>style.visibility</p:attrName>
                                        </p:attrNameLst>
                                      </p:cBhvr>
                                      <p:to>
                                        <p:strVal val="visible"/>
                                      </p:to>
                                    </p:set>
                                    <p:animEffect transition="in" filter="box(in)">
                                      <p:cBhvr additive="repl">
                                        <p:cTn id="31" dur="500"/>
                                        <p:tgtEl>
                                          <p:spTgt spid="3276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additive="repl">
                                        <p:cTn id="35" dur="1" fill="hold">
                                          <p:stCondLst>
                                            <p:cond delay="0"/>
                                          </p:stCondLst>
                                        </p:cTn>
                                        <p:tgtEl>
                                          <p:spTgt spid="32769">
                                            <p:txEl>
                                              <p:pRg st="7" end="7"/>
                                            </p:txEl>
                                          </p:spTgt>
                                        </p:tgtEl>
                                        <p:attrNameLst>
                                          <p:attrName>style.visibility</p:attrName>
                                        </p:attrNameLst>
                                      </p:cBhvr>
                                      <p:to>
                                        <p:strVal val="visible"/>
                                      </p:to>
                                    </p:set>
                                    <p:animEffect transition="in" filter="box(in)">
                                      <p:cBhvr additive="repl">
                                        <p:cTn id="36" dur="500"/>
                                        <p:tgtEl>
                                          <p:spTgt spid="32769">
                                            <p:txEl>
                                              <p:pRg st="7" end="7"/>
                                            </p:txEl>
                                          </p:spTgt>
                                        </p:tgtEl>
                                      </p:cBhvr>
                                    </p:animEffect>
                                  </p:childTnLst>
                                </p:cTn>
                              </p:par>
                              <p:par>
                                <p:cTn id="37" presetID="4" presetClass="entr" presetSubtype="16" fill="hold" nodeType="withEffect">
                                  <p:stCondLst>
                                    <p:cond delay="0"/>
                                  </p:stCondLst>
                                  <p:childTnLst>
                                    <p:set>
                                      <p:cBhvr additive="repl">
                                        <p:cTn id="38" dur="1" fill="hold">
                                          <p:stCondLst>
                                            <p:cond delay="0"/>
                                          </p:stCondLst>
                                        </p:cTn>
                                        <p:tgtEl>
                                          <p:spTgt spid="32769">
                                            <p:txEl>
                                              <p:pRg st="8" end="8"/>
                                            </p:txEl>
                                          </p:spTgt>
                                        </p:tgtEl>
                                        <p:attrNameLst>
                                          <p:attrName>style.visibility</p:attrName>
                                        </p:attrNameLst>
                                      </p:cBhvr>
                                      <p:to>
                                        <p:strVal val="visible"/>
                                      </p:to>
                                    </p:set>
                                    <p:animEffect transition="in" filter="box(in)">
                                      <p:cBhvr additive="repl">
                                        <p:cTn id="39" dur="500"/>
                                        <p:tgtEl>
                                          <p:spTgt spid="3276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additive="repl">
                                        <p:cTn id="43" dur="1" fill="hold">
                                          <p:stCondLst>
                                            <p:cond delay="0"/>
                                          </p:stCondLst>
                                        </p:cTn>
                                        <p:tgtEl>
                                          <p:spTgt spid="32769">
                                            <p:txEl>
                                              <p:pRg st="9" end="9"/>
                                            </p:txEl>
                                          </p:spTgt>
                                        </p:tgtEl>
                                        <p:attrNameLst>
                                          <p:attrName>style.visibility</p:attrName>
                                        </p:attrNameLst>
                                      </p:cBhvr>
                                      <p:to>
                                        <p:strVal val="visible"/>
                                      </p:to>
                                    </p:set>
                                    <p:animEffect transition="in" filter="box(in)">
                                      <p:cBhvr additive="repl">
                                        <p:cTn id="44" dur="500"/>
                                        <p:tgtEl>
                                          <p:spTgt spid="32769">
                                            <p:txEl>
                                              <p:pRg st="9" end="9"/>
                                            </p:txEl>
                                          </p:spTgt>
                                        </p:tgtEl>
                                      </p:cBhvr>
                                    </p:animEffect>
                                  </p:childTnLst>
                                </p:cTn>
                              </p:par>
                              <p:par>
                                <p:cTn id="45" presetID="4" presetClass="entr" presetSubtype="16" fill="hold" nodeType="withEffect">
                                  <p:stCondLst>
                                    <p:cond delay="0"/>
                                  </p:stCondLst>
                                  <p:childTnLst>
                                    <p:set>
                                      <p:cBhvr additive="repl">
                                        <p:cTn id="46" dur="1" fill="hold">
                                          <p:stCondLst>
                                            <p:cond delay="0"/>
                                          </p:stCondLst>
                                        </p:cTn>
                                        <p:tgtEl>
                                          <p:spTgt spid="32769">
                                            <p:txEl>
                                              <p:pRg st="10" end="10"/>
                                            </p:txEl>
                                          </p:spTgt>
                                        </p:tgtEl>
                                        <p:attrNameLst>
                                          <p:attrName>style.visibility</p:attrName>
                                        </p:attrNameLst>
                                      </p:cBhvr>
                                      <p:to>
                                        <p:strVal val="visible"/>
                                      </p:to>
                                    </p:set>
                                    <p:animEffect transition="in" filter="box(in)">
                                      <p:cBhvr additive="repl">
                                        <p:cTn id="47" dur="500"/>
                                        <p:tgtEl>
                                          <p:spTgt spid="3276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8141" y="1196118"/>
            <a:ext cx="8136903" cy="3969385"/>
          </a:xfrm>
          <a:prstGeom prst="rect">
            <a:avLst/>
          </a:prstGeom>
          <a:noFill/>
        </p:spPr>
        <p:txBody>
          <a:bodyPr wrap="square" rtlCol="0">
            <a:spAutoFit/>
          </a:bodyPr>
          <a:lstStyle/>
          <a:p>
            <a:pPr marL="1085850" lvl="1" indent="-342900">
              <a:lnSpc>
                <a:spcPct val="150000"/>
              </a:lnSpc>
              <a:buFont typeface="Arial" panose="020B0604020202020204" pitchFamily="34" charset="0"/>
              <a:buChar char="•"/>
            </a:pPr>
            <a:r>
              <a:rPr kumimoji="1" lang="zh-CN" altLang="en-US" sz="2800" dirty="0"/>
              <a:t>适应针对小型项目提出的有限资源和有限开发时间的约束</a:t>
            </a:r>
            <a:endParaRPr kumimoji="1" lang="zh-CN" altLang="en-US" sz="2800" dirty="0"/>
          </a:p>
          <a:p>
            <a:pPr marL="1085850" lvl="1" indent="-342900">
              <a:lnSpc>
                <a:spcPct val="150000"/>
              </a:lnSpc>
              <a:buFont typeface="Arial" panose="020B0604020202020204" pitchFamily="34" charset="0"/>
              <a:buChar char="•"/>
            </a:pPr>
            <a:r>
              <a:rPr kumimoji="1" lang="zh-CN" altLang="en-US" sz="2800" dirty="0"/>
              <a:t>综合了</a:t>
            </a:r>
            <a:r>
              <a:rPr kumimoji="1" lang="en-US" altLang="zh-CN" sz="2800" dirty="0"/>
              <a:t>RUP</a:t>
            </a:r>
            <a:r>
              <a:rPr kumimoji="1" lang="zh-CN" altLang="en-US" sz="2800" dirty="0"/>
              <a:t>和敏捷过程的许多优点</a:t>
            </a:r>
            <a:endParaRPr kumimoji="1" lang="zh-CN" altLang="en-US" sz="2800" dirty="0"/>
          </a:p>
          <a:p>
            <a:pPr marL="1085850" lvl="1" indent="-342900">
              <a:lnSpc>
                <a:spcPct val="150000"/>
              </a:lnSpc>
              <a:buFont typeface="Arial" panose="020B0604020202020204" pitchFamily="34" charset="0"/>
              <a:buChar char="•"/>
            </a:pPr>
            <a:r>
              <a:rPr kumimoji="1" lang="zh-CN" altLang="en-US" sz="2800" dirty="0"/>
              <a:t>对方法、工具和产品等方面的论述不如</a:t>
            </a:r>
            <a:r>
              <a:rPr kumimoji="1" lang="en-US" altLang="zh-CN" sz="2800" dirty="0"/>
              <a:t>RUP</a:t>
            </a:r>
            <a:r>
              <a:rPr kumimoji="1" lang="zh-CN" altLang="en-US" sz="2800" dirty="0"/>
              <a:t>和敏捷过程全面</a:t>
            </a:r>
            <a:endParaRPr kumimoji="1" lang="zh-CN" altLang="en-US" sz="2800" dirty="0"/>
          </a:p>
          <a:p>
            <a:pPr marL="1085850" lvl="1" indent="-342900">
              <a:lnSpc>
                <a:spcPct val="150000"/>
              </a:lnSpc>
              <a:buFont typeface="Arial" panose="020B0604020202020204" pitchFamily="34" charset="0"/>
              <a:buChar char="•"/>
            </a:pPr>
            <a:r>
              <a:rPr kumimoji="1" lang="zh-CN" altLang="en-US" sz="2800" dirty="0"/>
              <a:t>准则并非普适</a:t>
            </a:r>
            <a:endParaRPr kumimoji="1" lang="zh-CN" altLang="en-US" sz="2800" dirty="0"/>
          </a:p>
        </p:txBody>
      </p:sp>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内容占位符 4"/>
          <p:cNvSpPr txBox="1"/>
          <p:nvPr/>
        </p:nvSpPr>
        <p:spPr>
          <a:xfrm>
            <a:off x="2361148" y="221064"/>
            <a:ext cx="4608512"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514350" indent="-514350" algn="ctr">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solidFill>
                  <a:schemeClr val="tx1"/>
                </a:solidFill>
                <a:latin typeface="黑体" panose="02010600030101010101" pitchFamily="49" charset="-122"/>
                <a:ea typeface="黑体" panose="02010600030101010101" pitchFamily="49" charset="-122"/>
              </a:rPr>
              <a:t>8.微软过程</a:t>
            </a:r>
            <a:endParaRPr lang="en-US" altLang="zh-CN" sz="3200" b="1" dirty="0" smtClean="0">
              <a:solidFill>
                <a:schemeClr val="tx1"/>
              </a:solidFill>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内容占位符 4"/>
          <p:cNvSpPr txBox="1"/>
          <p:nvPr>
            <p:custDataLst>
              <p:tags r:id="rId6"/>
            </p:custDataLst>
          </p:nvPr>
        </p:nvSpPr>
        <p:spPr>
          <a:xfrm>
            <a:off x="2361148" y="221064"/>
            <a:ext cx="4608512"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514350" indent="-514350" algn="ctr">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solidFill>
                  <a:schemeClr val="tx1"/>
                </a:solidFill>
                <a:latin typeface="黑体" panose="02010600030101010101" pitchFamily="49" charset="-122"/>
                <a:ea typeface="黑体" panose="02010600030101010101" pitchFamily="49" charset="-122"/>
              </a:rPr>
              <a:t>9.</a:t>
            </a:r>
            <a:r>
              <a:rPr lang="zh-CN" altLang="en-US" sz="3200" b="1" dirty="0" smtClean="0">
                <a:solidFill>
                  <a:schemeClr val="tx1"/>
                </a:solidFill>
                <a:latin typeface="黑体" panose="02010600030101010101" pitchFamily="49" charset="-122"/>
                <a:ea typeface="黑体" panose="02010600030101010101" pitchFamily="49" charset="-122"/>
              </a:rPr>
              <a:t>开源软件</a:t>
            </a:r>
            <a:endParaRPr lang="zh-CN" altLang="en-US" sz="3200" b="1" dirty="0" smtClean="0">
              <a:solidFill>
                <a:schemeClr val="tx1"/>
              </a:solidFill>
              <a:latin typeface="黑体" panose="02010600030101010101" pitchFamily="49" charset="-122"/>
              <a:ea typeface="黑体" panose="02010600030101010101" pitchFamily="49" charset="-122"/>
            </a:endParaRPr>
          </a:p>
        </p:txBody>
      </p:sp>
      <p:sp>
        <p:nvSpPr>
          <p:cNvPr id="3" name="文本框 2"/>
          <p:cNvSpPr txBox="1"/>
          <p:nvPr/>
        </p:nvSpPr>
        <p:spPr>
          <a:xfrm>
            <a:off x="671830" y="1167130"/>
            <a:ext cx="8933815" cy="4707890"/>
          </a:xfrm>
          <a:prstGeom prst="rect">
            <a:avLst/>
          </a:prstGeom>
          <a:noFill/>
        </p:spPr>
        <p:txBody>
          <a:bodyPr wrap="square" rtlCol="0">
            <a:spAutoFit/>
          </a:bodyPr>
          <a:p>
            <a:pPr>
              <a:lnSpc>
                <a:spcPct val="125000"/>
              </a:lnSpc>
              <a:spcBef>
                <a:spcPts val="0"/>
              </a:spcBef>
              <a:spcAft>
                <a:spcPts val="0"/>
              </a:spcAft>
            </a:pPr>
            <a:r>
              <a:rPr lang="en-US" altLang="zh-CN" sz="2400">
                <a:latin typeface="宋体" panose="02010600030101010101" pitchFamily="2" charset="-122"/>
                <a:ea typeface="宋体" panose="02010600030101010101" pitchFamily="2" charset="-122"/>
                <a:cs typeface="宋体" panose="02010600030101010101" pitchFamily="2" charset="-122"/>
              </a:rPr>
              <a:t>1.</a:t>
            </a:r>
            <a:r>
              <a:rPr lang="zh-CN" altLang="en-US" sz="2400">
                <a:latin typeface="微软雅黑" panose="020B0503020204020204" pitchFamily="34" charset="-122"/>
                <a:ea typeface="微软雅黑" panose="020B0503020204020204" pitchFamily="34" charset="-122"/>
                <a:cs typeface="宋体" panose="02010600030101010101" pitchFamily="2" charset="-122"/>
              </a:rPr>
              <a:t>开源软件的发展</a:t>
            </a:r>
            <a:endParaRPr lang="zh-CN" altLang="en-US" sz="2400">
              <a:latin typeface="微软雅黑" panose="020B0503020204020204" pitchFamily="34" charset="-122"/>
              <a:ea typeface="微软雅黑" panose="020B0503020204020204" pitchFamily="34" charset="-122"/>
              <a:cs typeface="宋体" panose="02010600030101010101" pitchFamily="2" charset="-122"/>
            </a:endParaRPr>
          </a:p>
          <a:p>
            <a:pPr lvl="1">
              <a:lnSpc>
                <a:spcPct val="125000"/>
              </a:lnSpc>
              <a:spcBef>
                <a:spcPts val="0"/>
              </a:spcBef>
              <a:spcAft>
                <a:spcPts val="0"/>
              </a:spcAft>
            </a:pPr>
            <a:r>
              <a:rPr lang="zh-CN" altLang="en-US" sz="2400">
                <a:latin typeface="宋体" panose="02010600030101010101" pitchFamily="2" charset="-122"/>
                <a:ea typeface="宋体" panose="02010600030101010101" pitchFamily="2" charset="-122"/>
                <a:cs typeface="宋体" panose="02010600030101010101" pitchFamily="2" charset="-122"/>
              </a:rPr>
              <a:t>GNU计划</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开源运动</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商业——开源混合项目</a:t>
            </a:r>
            <a:endParaRPr lang="zh-CN" altLang="en-US" sz="2400">
              <a:latin typeface="宋体" panose="02010600030101010101" pitchFamily="2" charset="-122"/>
              <a:ea typeface="宋体" panose="02010600030101010101" pitchFamily="2" charset="-122"/>
              <a:cs typeface="宋体" panose="02010600030101010101" pitchFamily="2" charset="-122"/>
            </a:endParaRPr>
          </a:p>
          <a:p>
            <a:pPr>
              <a:lnSpc>
                <a:spcPct val="125000"/>
              </a:lnSpc>
              <a:spcBef>
                <a:spcPts val="0"/>
              </a:spcBef>
              <a:spcAft>
                <a:spcPts val="0"/>
              </a:spcAft>
            </a:pPr>
            <a:r>
              <a:rPr lang="en-US" altLang="zh-CN" sz="2400">
                <a:latin typeface="宋体" panose="02010600030101010101" pitchFamily="2" charset="-122"/>
                <a:ea typeface="宋体" panose="02010600030101010101" pitchFamily="2" charset="-122"/>
                <a:cs typeface="宋体" panose="02010600030101010101" pitchFamily="2" charset="-122"/>
              </a:rPr>
              <a:t>2.</a:t>
            </a:r>
            <a:r>
              <a:rPr lang="en-US" altLang="zh-CN" sz="2400">
                <a:latin typeface="微软雅黑" panose="020B0503020204020204" pitchFamily="34" charset="-122"/>
                <a:ea typeface="微软雅黑" panose="020B0503020204020204" pitchFamily="34" charset="-122"/>
                <a:cs typeface="宋体" panose="02010600030101010101" pitchFamily="2" charset="-122"/>
              </a:rPr>
              <a:t>开源软件开发过程</a:t>
            </a:r>
            <a:endParaRPr lang="en-US" altLang="zh-CN" sz="2400">
              <a:latin typeface="微软雅黑" panose="020B0503020204020204" pitchFamily="34" charset="-122"/>
              <a:ea typeface="微软雅黑" panose="020B0503020204020204" pitchFamily="34" charset="-122"/>
              <a:cs typeface="宋体" panose="02010600030101010101" pitchFamily="2" charset="-122"/>
            </a:endParaRPr>
          </a:p>
          <a:p>
            <a:pPr>
              <a:lnSpc>
                <a:spcPct val="125000"/>
              </a:lnSpc>
              <a:spcBef>
                <a:spcPts val="0"/>
              </a:spcBef>
              <a:spcAft>
                <a:spcPts val="0"/>
              </a:spcAft>
            </a:pPr>
            <a:r>
              <a:rPr lang="en-US" altLang="zh-CN" sz="2400">
                <a:latin typeface="宋体" panose="02010600030101010101" pitchFamily="2" charset="-122"/>
                <a:ea typeface="宋体" panose="02010600030101010101" pitchFamily="2" charset="-122"/>
                <a:cs typeface="宋体" panose="02010600030101010101" pitchFamily="2" charset="-122"/>
              </a:rPr>
              <a:t>开源软件项目经历两个非形式化阶段</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a:lnSpc>
                <a:spcPct val="125000"/>
              </a:lnSpc>
              <a:spcBef>
                <a:spcPts val="0"/>
              </a:spcBef>
              <a:spcAft>
                <a:spcPts val="0"/>
              </a:spcAft>
            </a:pPr>
            <a:r>
              <a:rPr lang="en-US" altLang="zh-CN" sz="2400">
                <a:latin typeface="宋体" panose="02010600030101010101" pitchFamily="2" charset="-122"/>
                <a:ea typeface="宋体" panose="02010600030101010101" pitchFamily="2" charset="-122"/>
                <a:cs typeface="宋体" panose="02010600030101010101" pitchFamily="2" charset="-122"/>
              </a:rPr>
              <a:t>第一阶段</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一个有编程构想的人建立初始版本，然后发布免费版并供别人下载，如果有人下载初始版本并认可就开始使用该软件。如果用户对该软件有足够的兴趣，则该用户会申请变成合作开发者，项目进入第二阶段。</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a:lnSpc>
                <a:spcPct val="125000"/>
              </a:lnSpc>
              <a:spcBef>
                <a:spcPts val="0"/>
              </a:spcBef>
              <a:spcAft>
                <a:spcPts val="0"/>
              </a:spcAft>
            </a:pPr>
            <a:r>
              <a:rPr lang="zh-CN" altLang="en-US" sz="2400">
                <a:latin typeface="宋体" panose="02010600030101010101" pitchFamily="2" charset="-122"/>
                <a:ea typeface="宋体" panose="02010600030101010101" pitchFamily="2" charset="-122"/>
                <a:cs typeface="宋体" panose="02010600030101010101" pitchFamily="2" charset="-122"/>
              </a:rPr>
              <a:t>第二阶段：</a:t>
            </a:r>
            <a:r>
              <a:rPr lang="en-US" altLang="zh-CN" sz="2400">
                <a:latin typeface="宋体" panose="02010600030101010101" pitchFamily="2" charset="-122"/>
                <a:ea typeface="宋体" panose="02010600030101010101" pitchFamily="2" charset="-122"/>
                <a:cs typeface="宋体" panose="02010600030101010101" pitchFamily="2" charset="-122"/>
              </a:rPr>
              <a:t>用户可能报告缺陷、对修复缺陷提出意见、提出程序的可扩充性、移植性想法，也有一些用户去实现上述想法等。</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内容占位符 4"/>
          <p:cNvSpPr txBox="1"/>
          <p:nvPr>
            <p:custDataLst>
              <p:tags r:id="rId6"/>
            </p:custDataLst>
          </p:nvPr>
        </p:nvSpPr>
        <p:spPr>
          <a:xfrm>
            <a:off x="2361148" y="221064"/>
            <a:ext cx="4608512"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514350" indent="-514350" algn="ctr">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solidFill>
                  <a:schemeClr val="tx1"/>
                </a:solidFill>
                <a:latin typeface="黑体" panose="02010600030101010101" pitchFamily="49" charset="-122"/>
                <a:ea typeface="黑体" panose="02010600030101010101" pitchFamily="49" charset="-122"/>
              </a:rPr>
              <a:t>9.</a:t>
            </a:r>
            <a:r>
              <a:rPr lang="zh-CN" altLang="en-US" sz="3200" b="1" dirty="0" smtClean="0">
                <a:solidFill>
                  <a:schemeClr val="tx1"/>
                </a:solidFill>
                <a:latin typeface="黑体" panose="02010600030101010101" pitchFamily="49" charset="-122"/>
                <a:ea typeface="黑体" panose="02010600030101010101" pitchFamily="49" charset="-122"/>
              </a:rPr>
              <a:t>开源软件</a:t>
            </a:r>
            <a:endParaRPr lang="zh-CN" altLang="en-US" sz="3200" b="1" dirty="0" smtClean="0">
              <a:solidFill>
                <a:schemeClr val="tx1"/>
              </a:solidFill>
              <a:latin typeface="黑体" panose="02010600030101010101" pitchFamily="49" charset="-122"/>
              <a:ea typeface="黑体" panose="02010600030101010101" pitchFamily="49" charset="-122"/>
            </a:endParaRPr>
          </a:p>
        </p:txBody>
      </p:sp>
      <p:sp>
        <p:nvSpPr>
          <p:cNvPr id="100" name="文本框 99"/>
          <p:cNvSpPr txBox="1"/>
          <p:nvPr/>
        </p:nvSpPr>
        <p:spPr>
          <a:xfrm>
            <a:off x="409575" y="764540"/>
            <a:ext cx="8923020" cy="2972435"/>
          </a:xfrm>
          <a:prstGeom prst="rect">
            <a:avLst/>
          </a:prstGeom>
          <a:noFill/>
          <a:ln w="9525">
            <a:noFill/>
          </a:ln>
        </p:spPr>
        <p:txBody>
          <a:bodyPr wrap="square">
            <a:noAutofit/>
          </a:bodyPr>
          <a:p>
            <a:pPr indent="266700">
              <a:lnSpc>
                <a:spcPct val="150000"/>
              </a:lnSpc>
            </a:pPr>
            <a:r>
              <a:rPr lang="zh-CN" sz="2400">
                <a:solidFill>
                  <a:srgbClr val="0000FF"/>
                </a:solidFill>
                <a:latin typeface="微软雅黑" panose="020B0503020204020204" pitchFamily="34" charset="-122"/>
                <a:ea typeface="微软雅黑" panose="020B0503020204020204" pitchFamily="34" charset="-122"/>
              </a:rPr>
              <a:t>开源软件过程与传统软件过程比较有以下不同：</a:t>
            </a:r>
            <a:endParaRPr lang="zh-CN" sz="2400">
              <a:solidFill>
                <a:srgbClr val="0000FF"/>
              </a:solidFill>
              <a:latin typeface="微软雅黑" panose="020B0503020204020204" pitchFamily="34" charset="-122"/>
              <a:ea typeface="微软雅黑" panose="020B0503020204020204" pitchFamily="34" charset="-122"/>
            </a:endParaRPr>
          </a:p>
          <a:p>
            <a:pPr indent="266700">
              <a:lnSpc>
                <a:spcPct val="100000"/>
              </a:lnSpc>
            </a:pPr>
            <a:r>
              <a:rPr lang="zh-CN" altLang="en-US" sz="2400" b="0">
                <a:latin typeface="Times New Roman" panose="02020603050405020304" pitchFamily="18" charset="0"/>
                <a:ea typeface="仿宋" panose="02010609060101010101" pitchFamily="49" charset="-122"/>
              </a:rPr>
              <a:t>（1）需求的确定性</a:t>
            </a:r>
            <a:endParaRPr lang="zh-CN" altLang="en-US" sz="2400" b="0">
              <a:latin typeface="Times New Roman" panose="02020603050405020304" pitchFamily="18" charset="0"/>
              <a:ea typeface="仿宋" panose="02010609060101010101" pitchFamily="49" charset="-122"/>
            </a:endParaRPr>
          </a:p>
          <a:p>
            <a:pPr indent="266700">
              <a:lnSpc>
                <a:spcPct val="100000"/>
              </a:lnSpc>
            </a:pPr>
            <a:r>
              <a:rPr lang="zh-CN" altLang="en-US" sz="2400" b="0">
                <a:latin typeface="Times New Roman" panose="02020603050405020304" pitchFamily="18" charset="0"/>
                <a:ea typeface="仿宋" panose="02010609060101010101" pitchFamily="49" charset="-122"/>
              </a:rPr>
              <a:t>（2）设计意图更容易取得团队认可</a:t>
            </a:r>
            <a:endParaRPr lang="zh-CN" altLang="en-US" sz="2400" b="0">
              <a:latin typeface="Times New Roman" panose="02020603050405020304" pitchFamily="18" charset="0"/>
              <a:ea typeface="仿宋" panose="02010609060101010101" pitchFamily="49" charset="-122"/>
            </a:endParaRPr>
          </a:p>
          <a:p>
            <a:pPr indent="266700">
              <a:lnSpc>
                <a:spcPct val="100000"/>
              </a:lnSpc>
            </a:pPr>
            <a:r>
              <a:rPr lang="zh-CN" altLang="en-US" sz="2400" b="0">
                <a:latin typeface="Times New Roman" panose="02020603050405020304" pitchFamily="18" charset="0"/>
                <a:ea typeface="仿宋" panose="02010609060101010101" pitchFamily="49" charset="-122"/>
              </a:rPr>
              <a:t>（3）分散开发、配置管理严格</a:t>
            </a:r>
            <a:endParaRPr lang="zh-CN" altLang="en-US" sz="2400" b="0">
              <a:latin typeface="Times New Roman" panose="02020603050405020304" pitchFamily="18" charset="0"/>
              <a:ea typeface="仿宋" panose="02010609060101010101" pitchFamily="49" charset="-122"/>
            </a:endParaRPr>
          </a:p>
          <a:p>
            <a:pPr indent="266700">
              <a:lnSpc>
                <a:spcPct val="100000"/>
              </a:lnSpc>
            </a:pPr>
            <a:r>
              <a:rPr lang="zh-CN" altLang="en-US" sz="2400" b="0">
                <a:latin typeface="Times New Roman" panose="02020603050405020304" pitchFamily="18" charset="0"/>
                <a:ea typeface="仿宋" panose="02010609060101010101" pitchFamily="49" charset="-122"/>
              </a:rPr>
              <a:t>（4）积极查找与改进缺陷的态度</a:t>
            </a:r>
            <a:endParaRPr lang="zh-CN" altLang="en-US" sz="2400" b="0">
              <a:latin typeface="Times New Roman" panose="02020603050405020304" pitchFamily="18" charset="0"/>
              <a:ea typeface="仿宋" panose="02010609060101010101" pitchFamily="49" charset="-122"/>
            </a:endParaRPr>
          </a:p>
          <a:p>
            <a:pPr indent="266700">
              <a:lnSpc>
                <a:spcPct val="100000"/>
              </a:lnSpc>
            </a:pPr>
            <a:r>
              <a:rPr lang="zh-CN" altLang="en-US" sz="2400" b="0">
                <a:latin typeface="Times New Roman" panose="02020603050405020304" pitchFamily="18" charset="0"/>
                <a:ea typeface="仿宋" panose="02010609060101010101" pitchFamily="49" charset="-122"/>
              </a:rPr>
              <a:t>（5）代码实现与测试交替进行</a:t>
            </a:r>
            <a:endParaRPr lang="zh-CN" altLang="en-US" sz="2400" b="0">
              <a:latin typeface="Times New Roman" panose="02020603050405020304" pitchFamily="18" charset="0"/>
              <a:ea typeface="仿宋" panose="02010609060101010101" pitchFamily="49" charset="-122"/>
            </a:endParaRPr>
          </a:p>
        </p:txBody>
      </p:sp>
      <p:sp>
        <p:nvSpPr>
          <p:cNvPr id="3" name="文本框 2"/>
          <p:cNvSpPr txBox="1"/>
          <p:nvPr/>
        </p:nvSpPr>
        <p:spPr>
          <a:xfrm>
            <a:off x="565150" y="3429000"/>
            <a:ext cx="9016365" cy="2861310"/>
          </a:xfrm>
          <a:prstGeom prst="rect">
            <a:avLst/>
          </a:prstGeom>
          <a:noFill/>
          <a:ln w="9525">
            <a:noFill/>
          </a:ln>
        </p:spPr>
        <p:txBody>
          <a:bodyPr wrap="square">
            <a:spAutoFit/>
          </a:bodyPr>
          <a:p>
            <a:pPr indent="266700">
              <a:lnSpc>
                <a:spcPct val="125000"/>
              </a:lnSpc>
              <a:spcBef>
                <a:spcPts val="0"/>
              </a:spcBef>
              <a:spcAft>
                <a:spcPts val="0"/>
              </a:spcAft>
            </a:pPr>
            <a:r>
              <a:rPr lang="zh-CN" sz="2400" b="0">
                <a:solidFill>
                  <a:srgbClr val="0000FF"/>
                </a:solidFill>
                <a:latin typeface="微软雅黑" panose="020B0503020204020204" pitchFamily="34" charset="-122"/>
                <a:ea typeface="微软雅黑" panose="020B0503020204020204" pitchFamily="34" charset="-122"/>
              </a:rPr>
              <a:t>开源编程小组：</a:t>
            </a:r>
            <a:r>
              <a:rPr lang="zh-CN" sz="2400" b="0">
                <a:latin typeface="Times New Roman" panose="02020603050405020304" pitchFamily="18" charset="0"/>
                <a:ea typeface="仿宋" panose="02010609060101010101" pitchFamily="49" charset="-122"/>
              </a:rPr>
              <a:t></a:t>
            </a:r>
            <a:r>
              <a:rPr lang="en-US" altLang="zh-CN" sz="2400" b="0">
                <a:latin typeface="Times New Roman" panose="02020603050405020304" pitchFamily="18" charset="0"/>
                <a:ea typeface="仿宋" panose="02010609060101010101" pitchFamily="49" charset="-122"/>
              </a:rPr>
              <a:t>     </a:t>
            </a:r>
            <a:r>
              <a:rPr lang="zh-CN" sz="2400" b="0">
                <a:latin typeface="Times New Roman" panose="02020603050405020304" pitchFamily="18" charset="0"/>
                <a:ea typeface="仿宋" panose="02010609060101010101" pitchFamily="49" charset="-122"/>
              </a:rPr>
              <a:t>通常由编程构想的人或者核心人员建立一个初始版本，并免费发布。在获得一部分下载并被使用后，会有志愿者加入对项目进行合作开发和使用。实现开源项目的软件小组组织一般是有非雇佣关系的志愿者组成小组来实现，成员之间通常异地</a:t>
            </a:r>
            <a:r>
              <a:rPr lang="zh-CN" sz="2400" b="0">
                <a:ea typeface="仿宋" panose="02010609060101010101" pitchFamily="49" charset="-122"/>
              </a:rPr>
              <a:t>（</a:t>
            </a:r>
            <a:r>
              <a:rPr lang="zh-CN" sz="2400" b="0">
                <a:latin typeface="Times New Roman" panose="02020603050405020304" pitchFamily="18" charset="0"/>
                <a:ea typeface="仿宋" panose="02010609060101010101" pitchFamily="49" charset="-122"/>
              </a:rPr>
              <a:t>网上）交流，没有小组会议和管理者。</a:t>
            </a:r>
            <a:endParaRPr lang="zh-CN" altLang="en-US" sz="2400" b="0">
              <a:latin typeface="Times New Roman" panose="02020603050405020304" pitchFamily="18" charset="0"/>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6434" y="226517"/>
            <a:ext cx="9506282" cy="666229"/>
            <a:chOff x="116434" y="226517"/>
            <a:chExt cx="9506282" cy="666229"/>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17"/>
              <a:ext cx="1781960" cy="508935"/>
            </a:xfrm>
            <a:prstGeom prst="rect">
              <a:avLst/>
            </a:prstGeom>
          </p:spPr>
        </p:pic>
      </p:grpSp>
      <p:sp>
        <p:nvSpPr>
          <p:cNvPr id="8" name="TextBox 5"/>
          <p:cNvSpPr txBox="1">
            <a:spLocks noChangeArrowheads="1"/>
          </p:cNvSpPr>
          <p:nvPr/>
        </p:nvSpPr>
        <p:spPr bwMode="auto">
          <a:xfrm>
            <a:off x="3007196" y="6025092"/>
            <a:ext cx="3713163" cy="51018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defRPr/>
            </a:pPr>
            <a:r>
              <a:rPr lang="zh-CN" altLang="en-US" sz="2400" b="1" dirty="0" smtClean="0">
                <a:latin typeface="宋体" panose="02010600030101010101" pitchFamily="2" charset="-122"/>
              </a:rPr>
              <a:t>图</a:t>
            </a:r>
            <a:r>
              <a:rPr lang="en-US" altLang="zh-CN" sz="2400" b="1" dirty="0" smtClean="0">
                <a:latin typeface="宋体" panose="02010600030101010101" pitchFamily="2" charset="-122"/>
              </a:rPr>
              <a:t>1 </a:t>
            </a:r>
            <a:r>
              <a:rPr lang="zh-CN" altLang="en-US" sz="2400" b="1" dirty="0">
                <a:latin typeface="宋体" panose="02010600030101010101" pitchFamily="2" charset="-122"/>
              </a:rPr>
              <a:t>传统的瀑布模型</a:t>
            </a:r>
            <a:endParaRPr lang="en-US" altLang="zh-CN" sz="2400" b="1" dirty="0">
              <a:latin typeface="宋体" panose="02010600030101010101" pitchFamily="2" charset="-122"/>
            </a:endParaRPr>
          </a:p>
        </p:txBody>
      </p:sp>
      <p:sp>
        <p:nvSpPr>
          <p:cNvPr id="12" name="内容占位符 4"/>
          <p:cNvSpPr txBox="1"/>
          <p:nvPr/>
        </p:nvSpPr>
        <p:spPr>
          <a:xfrm>
            <a:off x="2292985" y="225425"/>
            <a:ext cx="5403850"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rmAutofit fontScale="9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1.</a:t>
            </a:r>
            <a:r>
              <a:rPr lang="zh-CN" altLang="en-US" b="1" dirty="0" smtClean="0">
                <a:solidFill>
                  <a:schemeClr val="tx1"/>
                </a:solidFill>
                <a:latin typeface="黑体" panose="02010600030101010101" pitchFamily="49" charset="-122"/>
                <a:ea typeface="黑体" panose="02010600030101010101" pitchFamily="49" charset="-122"/>
              </a:rPr>
              <a:t>瀑布模型</a:t>
            </a:r>
            <a:r>
              <a:rPr lang="en-US" altLang="zh-CN" b="1" dirty="0" smtClean="0">
                <a:solidFill>
                  <a:schemeClr val="tx1"/>
                </a:solidFill>
                <a:latin typeface="黑体" panose="02010600030101010101" pitchFamily="49" charset="-122"/>
                <a:ea typeface="黑体" panose="02010600030101010101" pitchFamily="49" charset="-122"/>
                <a:sym typeface="+mn-ea"/>
              </a:rPr>
              <a:t>(Waterfall Model)</a:t>
            </a:r>
            <a:endParaRPr lang="zh-CN" altLang="en-US" b="1" dirty="0">
              <a:solidFill>
                <a:schemeClr val="tx1"/>
              </a:solidFill>
              <a:latin typeface="黑体" panose="02010600030101010101" pitchFamily="49" charset="-122"/>
              <a:ea typeface="黑体" panose="02010600030101010101" pitchFamily="49" charset="-122"/>
            </a:endParaRPr>
          </a:p>
        </p:txBody>
      </p:sp>
      <p:graphicFrame>
        <p:nvGraphicFramePr>
          <p:cNvPr id="13" name="Object 3"/>
          <p:cNvGraphicFramePr>
            <a:graphicFrameLocks noChangeAspect="1"/>
          </p:cNvGraphicFramePr>
          <p:nvPr/>
        </p:nvGraphicFramePr>
        <p:xfrm>
          <a:off x="1639044" y="1194204"/>
          <a:ext cx="7352275" cy="4722259"/>
        </p:xfrm>
        <a:graphic>
          <a:graphicData uri="http://schemas.openxmlformats.org/presentationml/2006/ole">
            <mc:AlternateContent xmlns:mc="http://schemas.openxmlformats.org/markup-compatibility/2006">
              <mc:Choice xmlns:v="urn:schemas-microsoft-com:vml" Requires="v">
                <p:oleObj spid="_x0000_s1042" name="" r:id="rId2" imgW="6734175" imgH="4324350" progId="PBrush">
                  <p:embed/>
                </p:oleObj>
              </mc:Choice>
              <mc:Fallback>
                <p:oleObj name="" r:id="rId2" imgW="6734175" imgH="4324350" progId="PBrush">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044" y="1194204"/>
                        <a:ext cx="7352275" cy="4722259"/>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内容占位符 4"/>
          <p:cNvSpPr txBox="1"/>
          <p:nvPr>
            <p:custDataLst>
              <p:tags r:id="rId6"/>
            </p:custDataLst>
          </p:nvPr>
        </p:nvSpPr>
        <p:spPr>
          <a:xfrm>
            <a:off x="2361148" y="221064"/>
            <a:ext cx="4608512"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514350" indent="-514350" algn="ctr">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solidFill>
                  <a:schemeClr val="tx1"/>
                </a:solidFill>
                <a:latin typeface="黑体" panose="02010600030101010101" pitchFamily="49" charset="-122"/>
                <a:ea typeface="黑体" panose="02010600030101010101" pitchFamily="49" charset="-122"/>
              </a:rPr>
              <a:t>10.</a:t>
            </a:r>
            <a:r>
              <a:rPr lang="zh-CN" altLang="en-US" sz="3200" b="1" dirty="0" smtClean="0">
                <a:solidFill>
                  <a:schemeClr val="tx1"/>
                </a:solidFill>
                <a:latin typeface="黑体" panose="02010600030101010101" pitchFamily="49" charset="-122"/>
                <a:ea typeface="黑体" panose="02010600030101010101" pitchFamily="49" charset="-122"/>
              </a:rPr>
              <a:t>软件过程的改进</a:t>
            </a:r>
            <a:endParaRPr lang="zh-CN" altLang="en-US" sz="3200" b="1" dirty="0" smtClean="0">
              <a:solidFill>
                <a:schemeClr val="tx1"/>
              </a:solidFill>
              <a:latin typeface="黑体" panose="02010600030101010101" pitchFamily="49" charset="-122"/>
              <a:ea typeface="黑体" panose="02010600030101010101" pitchFamily="49" charset="-122"/>
            </a:endParaRPr>
          </a:p>
        </p:txBody>
      </p:sp>
      <p:pic>
        <p:nvPicPr>
          <p:cNvPr id="3" name="图片 2"/>
          <p:cNvPicPr>
            <a:picLocks noChangeAspect="1"/>
          </p:cNvPicPr>
          <p:nvPr>
            <p:custDataLst>
              <p:tags r:id="rId7"/>
            </p:custDataLst>
          </p:nvPr>
        </p:nvPicPr>
        <p:blipFill>
          <a:blip r:embed="rId8"/>
          <a:srcRect t="2979"/>
          <a:stretch>
            <a:fillRect/>
          </a:stretch>
        </p:blipFill>
        <p:spPr>
          <a:xfrm>
            <a:off x="992505" y="1412240"/>
            <a:ext cx="8994775" cy="4309110"/>
          </a:xfrm>
          <a:prstGeom prst="rect">
            <a:avLst/>
          </a:prstGeom>
        </p:spPr>
      </p:pic>
      <p:sp>
        <p:nvSpPr>
          <p:cNvPr id="8" name="文本框 7"/>
          <p:cNvSpPr txBox="1"/>
          <p:nvPr/>
        </p:nvSpPr>
        <p:spPr>
          <a:xfrm>
            <a:off x="3115945" y="982980"/>
            <a:ext cx="3851910" cy="460375"/>
          </a:xfrm>
          <a:prstGeom prst="rect">
            <a:avLst/>
          </a:prstGeom>
          <a:noFill/>
        </p:spPr>
        <p:txBody>
          <a:bodyPr wrap="square" rtlCol="0">
            <a:spAutoFit/>
          </a:bodyPr>
          <a:p>
            <a:r>
              <a:rPr lang="zh-CN" altLang="en-US" sz="2400"/>
              <a:t>表</a:t>
            </a:r>
            <a:r>
              <a:rPr lang="en-US" altLang="zh-CN" sz="2400"/>
              <a:t>10-1  </a:t>
            </a:r>
            <a:r>
              <a:rPr lang="zh-CN" altLang="en-US" sz="2400"/>
              <a:t>软件过程特性</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内容占位符 4"/>
          <p:cNvSpPr txBox="1"/>
          <p:nvPr>
            <p:custDataLst>
              <p:tags r:id="rId6"/>
            </p:custDataLst>
          </p:nvPr>
        </p:nvSpPr>
        <p:spPr>
          <a:xfrm>
            <a:off x="2361148" y="221064"/>
            <a:ext cx="4608512"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514350" indent="-514350" algn="ctr">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solidFill>
                  <a:schemeClr val="tx1"/>
                </a:solidFill>
                <a:latin typeface="黑体" panose="02010600030101010101" pitchFamily="49" charset="-122"/>
                <a:ea typeface="黑体" panose="02010600030101010101" pitchFamily="49" charset="-122"/>
              </a:rPr>
              <a:t>10.</a:t>
            </a:r>
            <a:r>
              <a:rPr lang="zh-CN" altLang="en-US" sz="3200" b="1" dirty="0" smtClean="0">
                <a:solidFill>
                  <a:schemeClr val="tx1"/>
                </a:solidFill>
                <a:latin typeface="黑体" panose="02010600030101010101" pitchFamily="49" charset="-122"/>
                <a:ea typeface="黑体" panose="02010600030101010101" pitchFamily="49" charset="-122"/>
              </a:rPr>
              <a:t>软件过程的改进</a:t>
            </a:r>
            <a:endParaRPr lang="zh-CN" altLang="en-US" sz="3200" b="1" dirty="0" smtClean="0">
              <a:solidFill>
                <a:schemeClr val="tx1"/>
              </a:solidFill>
              <a:latin typeface="黑体" panose="02010600030101010101" pitchFamily="49" charset="-122"/>
              <a:ea typeface="黑体" panose="02010600030101010101" pitchFamily="49" charset="-122"/>
            </a:endParaRPr>
          </a:p>
        </p:txBody>
      </p:sp>
      <p:sp>
        <p:nvSpPr>
          <p:cNvPr id="8" name="文本框 7"/>
          <p:cNvSpPr txBox="1"/>
          <p:nvPr/>
        </p:nvSpPr>
        <p:spPr>
          <a:xfrm>
            <a:off x="3115945" y="867410"/>
            <a:ext cx="5271135" cy="381635"/>
          </a:xfrm>
          <a:prstGeom prst="rect">
            <a:avLst/>
          </a:prstGeom>
          <a:noFill/>
        </p:spPr>
        <p:txBody>
          <a:bodyPr wrap="square" rtlCol="0">
            <a:noAutofit/>
          </a:bodyPr>
          <a:p>
            <a:r>
              <a:rPr lang="zh-CN" altLang="en-US" sz="2400"/>
              <a:t>表</a:t>
            </a:r>
            <a:r>
              <a:rPr lang="en-US" altLang="zh-CN" sz="2400"/>
              <a:t>10-2 CMM</a:t>
            </a:r>
            <a:r>
              <a:rPr lang="zh-CN" altLang="en-US" sz="2400"/>
              <a:t>能力成熟度模型</a:t>
            </a:r>
            <a:endParaRPr lang="zh-CN" altLang="en-US" sz="2400"/>
          </a:p>
        </p:txBody>
      </p:sp>
      <p:pic>
        <p:nvPicPr>
          <p:cNvPr id="9" name="图片 8"/>
          <p:cNvPicPr>
            <a:picLocks noChangeAspect="1"/>
          </p:cNvPicPr>
          <p:nvPr>
            <p:custDataLst>
              <p:tags r:id="rId7"/>
            </p:custDataLst>
          </p:nvPr>
        </p:nvPicPr>
        <p:blipFill>
          <a:blip r:embed="rId8"/>
          <a:stretch>
            <a:fillRect/>
          </a:stretch>
        </p:blipFill>
        <p:spPr>
          <a:xfrm>
            <a:off x="832485" y="1434465"/>
            <a:ext cx="8237220" cy="46386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内容占位符 4"/>
          <p:cNvSpPr txBox="1"/>
          <p:nvPr>
            <p:custDataLst>
              <p:tags r:id="rId6"/>
            </p:custDataLst>
          </p:nvPr>
        </p:nvSpPr>
        <p:spPr>
          <a:xfrm>
            <a:off x="2361148" y="221064"/>
            <a:ext cx="4608512"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514350" indent="-514350" algn="ctr">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solidFill>
                  <a:schemeClr val="tx1"/>
                </a:solidFill>
                <a:latin typeface="黑体" panose="02010600030101010101" pitchFamily="49" charset="-122"/>
                <a:ea typeface="黑体" panose="02010600030101010101" pitchFamily="49" charset="-122"/>
              </a:rPr>
              <a:t>10.</a:t>
            </a:r>
            <a:r>
              <a:rPr lang="zh-CN" altLang="en-US" sz="3200" b="1" dirty="0" smtClean="0">
                <a:solidFill>
                  <a:schemeClr val="tx1"/>
                </a:solidFill>
                <a:latin typeface="黑体" panose="02010600030101010101" pitchFamily="49" charset="-122"/>
                <a:ea typeface="黑体" panose="02010600030101010101" pitchFamily="49" charset="-122"/>
              </a:rPr>
              <a:t>软件过程的改进</a:t>
            </a:r>
            <a:endParaRPr lang="zh-CN" altLang="en-US" sz="3200" b="1" dirty="0" smtClean="0">
              <a:solidFill>
                <a:schemeClr val="tx1"/>
              </a:solidFill>
              <a:latin typeface="黑体" panose="02010600030101010101" pitchFamily="49" charset="-122"/>
              <a:ea typeface="黑体" panose="02010600030101010101" pitchFamily="49" charset="-122"/>
            </a:endParaRPr>
          </a:p>
        </p:txBody>
      </p:sp>
      <p:sp>
        <p:nvSpPr>
          <p:cNvPr id="8" name="文本框 7"/>
          <p:cNvSpPr txBox="1"/>
          <p:nvPr/>
        </p:nvSpPr>
        <p:spPr>
          <a:xfrm>
            <a:off x="1135380" y="1052195"/>
            <a:ext cx="3851910" cy="381635"/>
          </a:xfrm>
          <a:prstGeom prst="rect">
            <a:avLst/>
          </a:prstGeom>
          <a:noFill/>
        </p:spPr>
        <p:txBody>
          <a:bodyPr wrap="square" rtlCol="0">
            <a:noAutofit/>
          </a:bodyPr>
          <a:p>
            <a:r>
              <a:rPr lang="en-US" sz="2400"/>
              <a:t>IDEAL</a:t>
            </a:r>
            <a:r>
              <a:rPr lang="zh-CN" altLang="en-US" sz="2400"/>
              <a:t>过程改进模型</a:t>
            </a:r>
            <a:endParaRPr lang="zh-CN" altLang="en-US" sz="2400"/>
          </a:p>
        </p:txBody>
      </p:sp>
      <p:pic>
        <p:nvPicPr>
          <p:cNvPr id="3" name="图片 2"/>
          <p:cNvPicPr>
            <a:picLocks noChangeAspect="1"/>
          </p:cNvPicPr>
          <p:nvPr>
            <p:custDataLst>
              <p:tags r:id="rId7"/>
            </p:custDataLst>
          </p:nvPr>
        </p:nvPicPr>
        <p:blipFill>
          <a:blip r:embed="rId8"/>
          <a:stretch>
            <a:fillRect/>
          </a:stretch>
        </p:blipFill>
        <p:spPr>
          <a:xfrm>
            <a:off x="1122045" y="1501140"/>
            <a:ext cx="7658100" cy="3855720"/>
          </a:xfrm>
          <a:prstGeom prst="rect">
            <a:avLst/>
          </a:prstGeom>
        </p:spPr>
      </p:pic>
      <p:sp>
        <p:nvSpPr>
          <p:cNvPr id="10" name="文本框 9"/>
          <p:cNvSpPr txBox="1"/>
          <p:nvPr>
            <p:custDataLst>
              <p:tags r:id="rId9"/>
            </p:custDataLst>
          </p:nvPr>
        </p:nvSpPr>
        <p:spPr>
          <a:xfrm>
            <a:off x="3511550" y="5661025"/>
            <a:ext cx="4951730" cy="381635"/>
          </a:xfrm>
          <a:prstGeom prst="rect">
            <a:avLst/>
          </a:prstGeom>
          <a:noFill/>
        </p:spPr>
        <p:txBody>
          <a:bodyPr wrap="square" rtlCol="0">
            <a:noAutofit/>
          </a:bodyPr>
          <a:p>
            <a:r>
              <a:rPr lang="zh-CN" altLang="en-US" sz="2400"/>
              <a:t>图</a:t>
            </a:r>
            <a:r>
              <a:rPr lang="en-US" altLang="zh-CN" sz="2400"/>
              <a:t>10-1 </a:t>
            </a:r>
            <a:r>
              <a:rPr lang="en-US" sz="2400"/>
              <a:t>IDEAL</a:t>
            </a:r>
            <a:r>
              <a:rPr lang="zh-CN" altLang="en-US" sz="2400"/>
              <a:t>过程改进模型</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custDataLst>
              <p:tags r:id="rId1"/>
            </p:custDataLst>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custDataLst>
                <p:tags r:id="rId2"/>
              </p:custDataLst>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custDataLst>
                <p:tags r:id="rId3"/>
              </p:custDataLst>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12" name="图片 11"/>
          <p:cNvPicPr>
            <a:picLocks noChangeAspect="1"/>
          </p:cNvPicPr>
          <p:nvPr>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2" name="内容占位符 4"/>
          <p:cNvSpPr txBox="1"/>
          <p:nvPr>
            <p:custDataLst>
              <p:tags r:id="rId6"/>
            </p:custDataLst>
          </p:nvPr>
        </p:nvSpPr>
        <p:spPr>
          <a:xfrm>
            <a:off x="2361148" y="221064"/>
            <a:ext cx="4608512" cy="604838"/>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Autofit/>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514350" indent="-514350" algn="ctr">
              <a:spcBef>
                <a:spcPts val="1200"/>
              </a:spcBef>
              <a:spcAft>
                <a:spcPts val="120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3200" b="1" dirty="0" smtClean="0">
                <a:solidFill>
                  <a:schemeClr val="tx1"/>
                </a:solidFill>
                <a:latin typeface="黑体" panose="02010600030101010101" pitchFamily="49" charset="-122"/>
                <a:ea typeface="黑体" panose="02010600030101010101" pitchFamily="49" charset="-122"/>
              </a:rPr>
              <a:t>10.</a:t>
            </a:r>
            <a:r>
              <a:rPr lang="zh-CN" altLang="en-US" sz="3200" b="1" dirty="0" smtClean="0">
                <a:solidFill>
                  <a:schemeClr val="tx1"/>
                </a:solidFill>
                <a:latin typeface="黑体" panose="02010600030101010101" pitchFamily="49" charset="-122"/>
                <a:ea typeface="黑体" panose="02010600030101010101" pitchFamily="49" charset="-122"/>
              </a:rPr>
              <a:t>软件过程的改进</a:t>
            </a:r>
            <a:endParaRPr lang="zh-CN" altLang="en-US" sz="3200" b="1" dirty="0" smtClean="0">
              <a:solidFill>
                <a:schemeClr val="tx1"/>
              </a:solidFill>
              <a:latin typeface="黑体" panose="02010600030101010101" pitchFamily="49" charset="-122"/>
              <a:ea typeface="黑体" panose="02010600030101010101" pitchFamily="49" charset="-122"/>
            </a:endParaRPr>
          </a:p>
        </p:txBody>
      </p:sp>
      <p:sp>
        <p:nvSpPr>
          <p:cNvPr id="8" name="文本框 7"/>
          <p:cNvSpPr txBox="1"/>
          <p:nvPr/>
        </p:nvSpPr>
        <p:spPr>
          <a:xfrm>
            <a:off x="3367405" y="5588635"/>
            <a:ext cx="3851910" cy="560705"/>
          </a:xfrm>
          <a:prstGeom prst="rect">
            <a:avLst/>
          </a:prstGeom>
          <a:noFill/>
        </p:spPr>
        <p:txBody>
          <a:bodyPr wrap="square" rtlCol="0">
            <a:noAutofit/>
          </a:bodyPr>
          <a:p>
            <a:r>
              <a:rPr lang="zh-CN" altLang="en-US" sz="2000"/>
              <a:t>图</a:t>
            </a:r>
            <a:r>
              <a:rPr lang="en-US" altLang="zh-CN" sz="2000"/>
              <a:t>10-2 PSP</a:t>
            </a:r>
            <a:r>
              <a:rPr lang="zh-CN" altLang="en-US" sz="2000"/>
              <a:t>过程改进模型</a:t>
            </a:r>
            <a:endParaRPr lang="zh-CN" altLang="en-US" sz="2000"/>
          </a:p>
        </p:txBody>
      </p:sp>
      <p:pic>
        <p:nvPicPr>
          <p:cNvPr id="9" name="图片 8"/>
          <p:cNvPicPr>
            <a:picLocks noChangeAspect="1"/>
          </p:cNvPicPr>
          <p:nvPr>
            <p:custDataLst>
              <p:tags r:id="rId7"/>
            </p:custDataLst>
          </p:nvPr>
        </p:nvPicPr>
        <p:blipFill>
          <a:blip r:embed="rId8"/>
          <a:stretch>
            <a:fillRect/>
          </a:stretch>
        </p:blipFill>
        <p:spPr>
          <a:xfrm>
            <a:off x="2360930" y="972820"/>
            <a:ext cx="5288280" cy="4316730"/>
          </a:xfrm>
          <a:prstGeom prst="rect">
            <a:avLst/>
          </a:prstGeom>
        </p:spPr>
      </p:pic>
      <p:sp>
        <p:nvSpPr>
          <p:cNvPr id="10" name="文本框 9"/>
          <p:cNvSpPr txBox="1"/>
          <p:nvPr>
            <p:custDataLst>
              <p:tags r:id="rId9"/>
            </p:custDataLst>
          </p:nvPr>
        </p:nvSpPr>
        <p:spPr>
          <a:xfrm>
            <a:off x="775335" y="908685"/>
            <a:ext cx="3851910" cy="560705"/>
          </a:xfrm>
          <a:prstGeom prst="rect">
            <a:avLst/>
          </a:prstGeom>
          <a:noFill/>
        </p:spPr>
        <p:txBody>
          <a:bodyPr wrap="square" rtlCol="0">
            <a:noAutofit/>
          </a:bodyPr>
          <a:p>
            <a:r>
              <a:rPr lang="zh-CN" sz="2400"/>
              <a:t>个人软件过程</a:t>
            </a:r>
            <a:endParaRPr lang="zh-CN" sz="2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ctrTitle"/>
          </p:nvPr>
        </p:nvSpPr>
        <p:spPr>
          <a:xfrm>
            <a:off x="912812" y="533400"/>
            <a:ext cx="8001000" cy="1295400"/>
          </a:xfrm>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50000"/>
              </a:lnSpc>
              <a:spcBef>
                <a:spcPct val="50000"/>
              </a:spcBef>
            </a:pPr>
            <a:r>
              <a:rPr lang="zh-CN" altLang="en-US" sz="3600" dirty="0" smtClean="0">
                <a:latin typeface="Arial" panose="020B0604020202020204" pitchFamily="34" charset="0"/>
                <a:ea typeface="黑体" panose="02010600030101010101" pitchFamily="49" charset="-122"/>
              </a:rPr>
              <a:t>课堂总结</a:t>
            </a:r>
            <a:endParaRPr lang="zh-CN" altLang="en-US" sz="3600" dirty="0">
              <a:latin typeface="Arial" panose="020B0604020202020204" pitchFamily="34" charset="0"/>
              <a:ea typeface="黑体" panose="02010600030101010101" pitchFamily="49" charset="-122"/>
            </a:endParaRPr>
          </a:p>
        </p:txBody>
      </p:sp>
      <p:sp>
        <p:nvSpPr>
          <p:cNvPr id="4" name="Rectangle 2"/>
          <p:cNvSpPr txBox="1">
            <a:spLocks noChangeArrowheads="1"/>
          </p:cNvSpPr>
          <p:nvPr/>
        </p:nvSpPr>
        <p:spPr bwMode="auto">
          <a:xfrm>
            <a:off x="1350962" y="1989138"/>
            <a:ext cx="7488238"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lstStyle>
            <a:lvl1pPr marL="342900" indent="-342900" algn="l" defTabSz="449580" rtl="0" eaLnBrk="0" fontAlgn="base" hangingPunct="0">
              <a:spcBef>
                <a:spcPts val="700"/>
              </a:spcBef>
              <a:spcAft>
                <a:spcPct val="0"/>
              </a:spcAft>
              <a:buClr>
                <a:srgbClr val="000000"/>
              </a:buClr>
              <a:buSzPct val="100000"/>
              <a:buFont typeface="Times New Roman" panose="02020603050405020304" pitchFamily="18" charset="0"/>
              <a:buChar char="•"/>
              <a:defRPr sz="2800" b="1">
                <a:solidFill>
                  <a:srgbClr val="000000"/>
                </a:solidFill>
                <a:latin typeface="+mn-lt"/>
                <a:ea typeface="+mn-ea"/>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pitchFamily="18" charset="0"/>
              <a:buChar char="–"/>
              <a:defRPr sz="2800" b="1">
                <a:solidFill>
                  <a:srgbClr val="000000"/>
                </a:solidFill>
                <a:latin typeface="+mn-lt"/>
                <a:ea typeface="+mn-ea"/>
              </a:defRPr>
            </a:lvl2pPr>
            <a:lvl3pPr marL="1143000" indent="-228600" algn="l" defTabSz="449580" rtl="0" eaLnBrk="0" fontAlgn="base" hangingPunct="0">
              <a:spcBef>
                <a:spcPts val="700"/>
              </a:spcBef>
              <a:spcAft>
                <a:spcPct val="0"/>
              </a:spcAft>
              <a:buClr>
                <a:srgbClr val="000000"/>
              </a:buClr>
              <a:buSzPct val="100000"/>
              <a:buFont typeface="Times New Roman" panose="02020603050405020304" pitchFamily="18" charset="0"/>
              <a:buChar char="•"/>
              <a:defRPr sz="2800" b="1">
                <a:solidFill>
                  <a:srgbClr val="000000"/>
                </a:solidFill>
                <a:latin typeface="+mn-lt"/>
                <a:ea typeface="+mn-ea"/>
              </a:defRPr>
            </a:lvl3pPr>
            <a:lvl4pPr marL="1600200" indent="-228600" algn="l" defTabSz="449580" rtl="0" eaLnBrk="0" fontAlgn="base" hangingPunct="0">
              <a:spcBef>
                <a:spcPts val="700"/>
              </a:spcBef>
              <a:spcAft>
                <a:spcPct val="0"/>
              </a:spcAft>
              <a:buClr>
                <a:srgbClr val="000000"/>
              </a:buClr>
              <a:buSzPct val="100000"/>
              <a:buFont typeface="Times New Roman" panose="02020603050405020304" pitchFamily="18" charset="0"/>
              <a:buChar char="–"/>
              <a:defRPr sz="2800" b="1">
                <a:solidFill>
                  <a:srgbClr val="000000"/>
                </a:solidFill>
                <a:latin typeface="+mn-lt"/>
                <a:ea typeface="+mn-ea"/>
              </a:defRPr>
            </a:lvl4pPr>
            <a:lvl5pPr marL="2057400" indent="-228600" algn="l" defTabSz="449580" rtl="0" eaLnBrk="0" fontAlgn="base" hangingPunct="0">
              <a:spcBef>
                <a:spcPts val="700"/>
              </a:spcBef>
              <a:spcAft>
                <a:spcPct val="0"/>
              </a:spcAft>
              <a:buClr>
                <a:srgbClr val="000000"/>
              </a:buClr>
              <a:buSzPct val="100000"/>
              <a:buFont typeface="Times New Roman" panose="02020603050405020304" pitchFamily="18" charset="0"/>
              <a:buChar char="»"/>
              <a:defRPr sz="2800" b="1">
                <a:solidFill>
                  <a:srgbClr val="000000"/>
                </a:solidFill>
                <a:latin typeface="+mn-lt"/>
                <a:ea typeface="+mn-ea"/>
              </a:defRPr>
            </a:lvl5pPr>
            <a:lvl6pPr marL="2514600" indent="-228600" algn="l" defTabSz="449580" rtl="0" fontAlgn="base">
              <a:spcBef>
                <a:spcPts val="700"/>
              </a:spcBef>
              <a:spcAft>
                <a:spcPct val="0"/>
              </a:spcAft>
              <a:buClr>
                <a:srgbClr val="000000"/>
              </a:buClr>
              <a:buSzPct val="100000"/>
              <a:buFont typeface="Times New Roman" panose="02020603050405020304" pitchFamily="18" charset="0"/>
              <a:defRPr sz="2800" b="1">
                <a:solidFill>
                  <a:srgbClr val="000000"/>
                </a:solidFill>
                <a:latin typeface="+mn-lt"/>
                <a:ea typeface="+mn-ea"/>
              </a:defRPr>
            </a:lvl6pPr>
            <a:lvl7pPr marL="2971800" indent="-228600" algn="l" defTabSz="449580" rtl="0" fontAlgn="base">
              <a:spcBef>
                <a:spcPts val="700"/>
              </a:spcBef>
              <a:spcAft>
                <a:spcPct val="0"/>
              </a:spcAft>
              <a:buClr>
                <a:srgbClr val="000000"/>
              </a:buClr>
              <a:buSzPct val="100000"/>
              <a:buFont typeface="Times New Roman" panose="02020603050405020304" pitchFamily="18" charset="0"/>
              <a:defRPr sz="2800" b="1">
                <a:solidFill>
                  <a:srgbClr val="000000"/>
                </a:solidFill>
                <a:latin typeface="+mn-lt"/>
                <a:ea typeface="+mn-ea"/>
              </a:defRPr>
            </a:lvl7pPr>
            <a:lvl8pPr marL="3429000" indent="-228600" algn="l" defTabSz="449580" rtl="0" fontAlgn="base">
              <a:spcBef>
                <a:spcPts val="700"/>
              </a:spcBef>
              <a:spcAft>
                <a:spcPct val="0"/>
              </a:spcAft>
              <a:buClr>
                <a:srgbClr val="000000"/>
              </a:buClr>
              <a:buSzPct val="100000"/>
              <a:buFont typeface="Times New Roman" panose="02020603050405020304" pitchFamily="18" charset="0"/>
              <a:defRPr sz="2800" b="1">
                <a:solidFill>
                  <a:srgbClr val="000000"/>
                </a:solidFill>
                <a:latin typeface="+mn-lt"/>
                <a:ea typeface="+mn-ea"/>
              </a:defRPr>
            </a:lvl8pPr>
            <a:lvl9pPr marL="3886200" indent="-228600" algn="l" defTabSz="449580" rtl="0" fontAlgn="base">
              <a:spcBef>
                <a:spcPts val="700"/>
              </a:spcBef>
              <a:spcAft>
                <a:spcPct val="0"/>
              </a:spcAft>
              <a:buClr>
                <a:srgbClr val="000000"/>
              </a:buClr>
              <a:buSzPct val="100000"/>
              <a:buFont typeface="Times New Roman" panose="02020603050405020304" pitchFamily="18" charset="0"/>
              <a:defRPr sz="2800" b="1">
                <a:solidFill>
                  <a:srgbClr val="000000"/>
                </a:solidFill>
                <a:latin typeface="+mn-lt"/>
                <a:ea typeface="+mn-ea"/>
              </a:defRPr>
            </a:lvl9pPr>
          </a:lstStyle>
          <a:p>
            <a:pPr eaLnBrk="1" hangingPunct="1">
              <a:lnSpc>
                <a:spcPct val="150000"/>
              </a:lnSpc>
              <a:spcBef>
                <a:spcPct val="0"/>
              </a:spcBef>
              <a:buClr>
                <a:schemeClr val="tx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0" i="1" kern="0" dirty="0">
                <a:solidFill>
                  <a:schemeClr val="tx1"/>
                </a:solidFill>
                <a:latin typeface="华文中宋" panose="02010600040101010101" charset="-122"/>
                <a:ea typeface="华文中宋" panose="02010600040101010101" charset="-122"/>
              </a:rPr>
              <a:t>软件生命周期（</a:t>
            </a:r>
            <a:r>
              <a:rPr lang="zh-CN" altLang="en-US" sz="2000" b="0" i="1" kern="0" dirty="0">
                <a:solidFill>
                  <a:srgbClr val="C00000"/>
                </a:solidFill>
                <a:latin typeface="华文中宋" panose="02010600040101010101" charset="-122"/>
                <a:ea typeface="华文中宋" panose="02010600040101010101" charset="-122"/>
              </a:rPr>
              <a:t>定义、阶段</a:t>
            </a:r>
            <a:r>
              <a:rPr lang="zh-CN" altLang="en-US" sz="2400" b="0" i="1" kern="0" dirty="0">
                <a:solidFill>
                  <a:schemeClr val="tx1"/>
                </a:solidFill>
                <a:latin typeface="华文中宋" panose="02010600040101010101" charset="-122"/>
                <a:ea typeface="华文中宋" panose="02010600040101010101" charset="-122"/>
              </a:rPr>
              <a:t>）</a:t>
            </a:r>
            <a:endParaRPr lang="en-US" altLang="zh-CN" sz="2000" b="0" i="1" kern="0" dirty="0">
              <a:solidFill>
                <a:schemeClr val="tx1"/>
              </a:solidFill>
              <a:latin typeface="华文中宋" panose="02010600040101010101" charset="-122"/>
              <a:ea typeface="华文中宋" panose="02010600040101010101" charset="-122"/>
            </a:endParaRPr>
          </a:p>
          <a:p>
            <a:pPr eaLnBrk="1" hangingPunct="1">
              <a:lnSpc>
                <a:spcPct val="150000"/>
              </a:lnSpc>
              <a:spcBef>
                <a:spcPct val="0"/>
              </a:spcBef>
              <a:buClr>
                <a:schemeClr val="tx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0" kern="0" dirty="0">
                <a:solidFill>
                  <a:schemeClr val="tx1"/>
                </a:solidFill>
                <a:latin typeface="华文中宋" panose="02010600040101010101" charset="-122"/>
                <a:ea typeface="华文中宋" panose="02010600040101010101" charset="-122"/>
              </a:rPr>
              <a:t>传统软件过程（</a:t>
            </a:r>
            <a:r>
              <a:rPr lang="zh-CN" altLang="en-US" sz="2000" b="0" kern="0" dirty="0">
                <a:solidFill>
                  <a:srgbClr val="C00000"/>
                </a:solidFill>
                <a:latin typeface="华文中宋" panose="02010600040101010101" charset="-122"/>
                <a:ea typeface="华文中宋" panose="02010600040101010101" charset="-122"/>
              </a:rPr>
              <a:t>瀑布、快速原型、增量、螺旋、喷泉</a:t>
            </a:r>
            <a:r>
              <a:rPr lang="zh-CN" altLang="en-US" sz="2400" b="0" kern="0" dirty="0">
                <a:solidFill>
                  <a:schemeClr val="tx1"/>
                </a:solidFill>
                <a:latin typeface="华文中宋" panose="02010600040101010101" charset="-122"/>
                <a:ea typeface="华文中宋" panose="02010600040101010101" charset="-122"/>
              </a:rPr>
              <a:t>）</a:t>
            </a:r>
            <a:endParaRPr lang="en-US" altLang="zh-CN" sz="2600" b="0" kern="0" dirty="0">
              <a:solidFill>
                <a:schemeClr val="tx1"/>
              </a:solidFill>
              <a:latin typeface="华文中宋" panose="02010600040101010101" charset="-122"/>
              <a:ea typeface="华文中宋" panose="02010600040101010101" charset="-122"/>
            </a:endParaRPr>
          </a:p>
          <a:p>
            <a:pPr eaLnBrk="1" hangingPunct="1">
              <a:lnSpc>
                <a:spcPct val="150000"/>
              </a:lnSpc>
              <a:spcBef>
                <a:spcPct val="0"/>
              </a:spcBef>
              <a:buClr>
                <a:schemeClr val="tx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0" kern="0" dirty="0">
                <a:solidFill>
                  <a:schemeClr val="tx1"/>
                </a:solidFill>
                <a:latin typeface="华文中宋" panose="02010600040101010101" charset="-122"/>
                <a:ea typeface="华文中宋" panose="02010600040101010101" charset="-122"/>
              </a:rPr>
              <a:t>软件工程新方法（</a:t>
            </a:r>
            <a:r>
              <a:rPr lang="en-US" altLang="zh-CN" sz="2000" b="0" kern="0" dirty="0">
                <a:solidFill>
                  <a:srgbClr val="C00000"/>
                </a:solidFill>
                <a:latin typeface="华文中宋" panose="02010600040101010101" charset="-122"/>
                <a:ea typeface="华文中宋" panose="02010600040101010101" charset="-122"/>
              </a:rPr>
              <a:t>RUP</a:t>
            </a:r>
            <a:r>
              <a:rPr lang="zh-CN" altLang="en-US" sz="2000" b="0" kern="0" dirty="0">
                <a:solidFill>
                  <a:srgbClr val="C00000"/>
                </a:solidFill>
                <a:latin typeface="华文中宋" panose="02010600040101010101" charset="-122"/>
                <a:ea typeface="华文中宋" panose="02010600040101010101" charset="-122"/>
              </a:rPr>
              <a:t>、敏捷过程与极限编程、微软过程、开源过程</a:t>
            </a:r>
            <a:r>
              <a:rPr lang="zh-CN" altLang="en-US" sz="2400" b="0" kern="0" dirty="0">
                <a:solidFill>
                  <a:schemeClr val="tx1"/>
                </a:solidFill>
                <a:latin typeface="华文中宋" panose="02010600040101010101" charset="-122"/>
                <a:ea typeface="华文中宋" panose="02010600040101010101" charset="-122"/>
              </a:rPr>
              <a:t>）</a:t>
            </a:r>
            <a:endParaRPr lang="zh-CN" altLang="en-US" sz="2400" b="0" kern="0" dirty="0">
              <a:solidFill>
                <a:schemeClr val="tx1"/>
              </a:solidFill>
              <a:latin typeface="华文中宋" panose="02010600040101010101" charset="-122"/>
              <a:ea typeface="华文中宋" panose="02010600040101010101" charset="-122"/>
            </a:endParaRPr>
          </a:p>
          <a:p>
            <a:pPr eaLnBrk="1" hangingPunct="1">
              <a:lnSpc>
                <a:spcPct val="150000"/>
              </a:lnSpc>
              <a:spcBef>
                <a:spcPct val="0"/>
              </a:spcBef>
              <a:buClr>
                <a:schemeClr val="tx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400" b="0" kern="0" dirty="0">
                <a:latin typeface="华文中宋" panose="02010600040101010101" charset="-122"/>
                <a:ea typeface="华文中宋" panose="02010600040101010101" charset="-122"/>
              </a:rPr>
              <a:t>软件过程的改进（</a:t>
            </a:r>
            <a:r>
              <a:rPr lang="zh-CN" altLang="en-US" sz="2000" b="0" kern="0" dirty="0">
                <a:solidFill>
                  <a:srgbClr val="C00000"/>
                </a:solidFill>
                <a:latin typeface="华文中宋" panose="02010600040101010101" charset="-122"/>
                <a:ea typeface="华文中宋" panose="02010600040101010101" charset="-122"/>
              </a:rPr>
              <a:t>软件过程的特性、能力成熟度模型</a:t>
            </a:r>
            <a:r>
              <a:rPr lang="zh-CN" altLang="en-US" sz="2400" b="0" kern="0" dirty="0">
                <a:latin typeface="华文中宋" panose="02010600040101010101" charset="-122"/>
                <a:ea typeface="华文中宋" panose="02010600040101010101" charset="-122"/>
              </a:rPr>
              <a:t>）</a:t>
            </a:r>
            <a:r>
              <a:rPr lang="en-US" altLang="zh-CN" sz="2400" b="0" kern="0" dirty="0">
                <a:latin typeface="华文中宋" panose="02010600040101010101" charset="-122"/>
                <a:ea typeface="华文中宋" panose="02010600040101010101" charset="-122"/>
              </a:rPr>
              <a:t>       </a:t>
            </a:r>
            <a:endParaRPr lang="zh-CN" altLang="zh-CN" b="0" kern="0" dirty="0">
              <a:latin typeface="华文中宋" panose="02010600040101010101" charset="-122"/>
              <a:ea typeface="华文中宋" panose="02010600040101010101"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131666"/>
    </mc:Choice>
    <mc:Fallback>
      <p:transition advTm="131666"/>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作业和思考</a:t>
            </a:r>
            <a:endParaRPr lang="zh-CN" altLang="en-US" sz="3200" dirty="0"/>
          </a:p>
        </p:txBody>
      </p:sp>
      <p:sp>
        <p:nvSpPr>
          <p:cNvPr id="3" name="内容占位符 2"/>
          <p:cNvSpPr>
            <a:spLocks noGrp="1"/>
          </p:cNvSpPr>
          <p:nvPr>
            <p:ph idx="1"/>
          </p:nvPr>
        </p:nvSpPr>
        <p:spPr/>
        <p:txBody>
          <a:bodyPr/>
          <a:lstStyle/>
          <a:p>
            <a:pPr marL="0" indent="0">
              <a:lnSpc>
                <a:spcPct val="150000"/>
              </a:lnSpc>
              <a:buNone/>
            </a:pPr>
            <a:r>
              <a:rPr lang="zh-CN" altLang="en-US" sz="2800" b="1" dirty="0" smtClean="0">
                <a:latin typeface="华文仿宋" panose="02010600040101010101" pitchFamily="2" charset="-122"/>
                <a:ea typeface="华文仿宋" panose="02010600040101010101" pitchFamily="2" charset="-122"/>
                <a:sym typeface="+mn-ea"/>
              </a:rPr>
              <a:t>作业</a:t>
            </a:r>
            <a:endParaRPr lang="zh-CN" altLang="en-US" sz="2800" b="1" dirty="0" smtClean="0">
              <a:latin typeface="华文仿宋" panose="02010600040101010101" pitchFamily="2" charset="-122"/>
              <a:ea typeface="华文仿宋" panose="02010600040101010101" pitchFamily="2" charset="-122"/>
              <a:sym typeface="+mn-ea"/>
            </a:endParaRPr>
          </a:p>
          <a:p>
            <a:pPr marL="0" indent="0">
              <a:lnSpc>
                <a:spcPct val="150000"/>
              </a:lnSpc>
              <a:buNone/>
            </a:pPr>
            <a:r>
              <a:rPr lang="en-US" altLang="zh-CN" sz="2800" b="1" dirty="0" smtClean="0">
                <a:latin typeface="华文仿宋" panose="02010600040101010101" pitchFamily="2" charset="-122"/>
                <a:ea typeface="华文仿宋" panose="02010600040101010101" pitchFamily="2" charset="-122"/>
                <a:sym typeface="+mn-ea"/>
              </a:rPr>
              <a:t>1.</a:t>
            </a:r>
            <a:r>
              <a:rPr lang="zh-CN" altLang="en-US" sz="2800" b="1" dirty="0" smtClean="0">
                <a:latin typeface="华文仿宋" panose="02010600040101010101" pitchFamily="2" charset="-122"/>
                <a:ea typeface="华文仿宋" panose="02010600040101010101" pitchFamily="2" charset="-122"/>
                <a:sym typeface="+mn-ea"/>
              </a:rPr>
              <a:t>比较</a:t>
            </a:r>
            <a:r>
              <a:rPr lang="zh-CN" sz="2800" b="1" dirty="0" smtClean="0">
                <a:latin typeface="华文仿宋" panose="02010600040101010101" pitchFamily="2" charset="-122"/>
                <a:ea typeface="华文仿宋" panose="02010600040101010101" pitchFamily="2" charset="-122"/>
                <a:sym typeface="+mn-ea"/>
              </a:rPr>
              <a:t>典型</a:t>
            </a:r>
            <a:r>
              <a:rPr lang="zh-CN" altLang="en-US" sz="2800" b="1" dirty="0" smtClean="0">
                <a:latin typeface="华文仿宋" panose="02010600040101010101" pitchFamily="2" charset="-122"/>
                <a:ea typeface="华文仿宋" panose="02010600040101010101" pitchFamily="2" charset="-122"/>
                <a:sym typeface="+mn-ea"/>
              </a:rPr>
              <a:t>生命周期模型的优缺点（表格）。</a:t>
            </a:r>
            <a:endParaRPr lang="zh-CN" altLang="en-US" sz="2800" b="1" dirty="0" smtClean="0">
              <a:latin typeface="华文仿宋" panose="02010600040101010101" pitchFamily="2" charset="-122"/>
              <a:ea typeface="华文仿宋" panose="02010600040101010101" pitchFamily="2" charset="-122"/>
            </a:endParaRPr>
          </a:p>
          <a:p>
            <a:pPr marL="0" indent="0">
              <a:lnSpc>
                <a:spcPct val="150000"/>
              </a:lnSpc>
              <a:buNone/>
            </a:pPr>
            <a:r>
              <a:rPr lang="zh-CN" altLang="en-US" sz="2800" b="1" dirty="0" smtClean="0">
                <a:latin typeface="华文仿宋" panose="02010600040101010101" pitchFamily="2" charset="-122"/>
                <a:ea typeface="华文仿宋" panose="02010600040101010101" pitchFamily="2" charset="-122"/>
              </a:rPr>
              <a:t>思考</a:t>
            </a:r>
            <a:endParaRPr lang="zh-CN" altLang="en-US" sz="2800" b="1" dirty="0" smtClean="0">
              <a:latin typeface="华文仿宋" panose="02010600040101010101" pitchFamily="2" charset="-122"/>
              <a:ea typeface="华文仿宋" panose="02010600040101010101" pitchFamily="2" charset="-122"/>
            </a:endParaRPr>
          </a:p>
          <a:p>
            <a:pPr marL="0" indent="0">
              <a:lnSpc>
                <a:spcPct val="150000"/>
              </a:lnSpc>
              <a:buNone/>
            </a:pPr>
            <a:r>
              <a:rPr lang="zh-CN" altLang="en-US" sz="2800" b="1" dirty="0" smtClean="0">
                <a:latin typeface="华文仿宋" panose="02010600040101010101" pitchFamily="2" charset="-122"/>
                <a:ea typeface="华文仿宋" panose="02010600040101010101" pitchFamily="2" charset="-122"/>
              </a:rPr>
              <a:t>结合“共享小黄</a:t>
            </a:r>
            <a:r>
              <a:rPr lang="en-US" altLang="zh-CN" sz="2800" b="1" dirty="0" smtClean="0">
                <a:latin typeface="华文仿宋" panose="02010600040101010101" pitchFamily="2" charset="-122"/>
                <a:ea typeface="华文仿宋" panose="02010600040101010101" pitchFamily="2" charset="-122"/>
              </a:rPr>
              <a:t>Y</a:t>
            </a:r>
            <a:r>
              <a:rPr lang="zh-CN" altLang="en-US" sz="2800" b="1" dirty="0" smtClean="0">
                <a:latin typeface="华文仿宋" panose="02010600040101010101" pitchFamily="2" charset="-122"/>
                <a:ea typeface="华文仿宋" panose="02010600040101010101" pitchFamily="2" charset="-122"/>
              </a:rPr>
              <a:t>”项目，讨论该项目开发采用什么样的生命周期模型比较合适？</a:t>
            </a:r>
            <a:endParaRPr lang="zh-CN" altLang="en-US" sz="2800" b="1" dirty="0" smtClean="0">
              <a:latin typeface="华文仿宋" panose="02010600040101010101" pitchFamily="2" charset="-122"/>
              <a:ea typeface="华文仿宋" panose="02010600040101010101" pitchFamily="2" charset="-122"/>
            </a:endParaRPr>
          </a:p>
          <a:p>
            <a:pPr marL="0" indent="0">
              <a:lnSpc>
                <a:spcPct val="150000"/>
              </a:lnSpc>
              <a:buNone/>
            </a:pPr>
            <a:r>
              <a:rPr lang="zh-CN" altLang="en-US" sz="2800" b="1" dirty="0">
                <a:solidFill>
                  <a:srgbClr val="0000FF"/>
                </a:solidFill>
                <a:latin typeface="华文仿宋" panose="02010600040101010101" pitchFamily="2" charset="-122"/>
                <a:ea typeface="华文仿宋" panose="02010600040101010101" pitchFamily="2" charset="-122"/>
              </a:rPr>
              <a:t>注意：在网络教学平台，提交第一次作业</a:t>
            </a:r>
            <a:endParaRPr lang="zh-CN" altLang="en-US" sz="2800" b="1" dirty="0">
              <a:solidFill>
                <a:srgbClr val="0000FF"/>
              </a:solidFill>
              <a:latin typeface="华文仿宋" panose="02010600040101010101" pitchFamily="2" charset="-122"/>
              <a:ea typeface="华文仿宋" panose="02010600040101010101" pitchFamily="2"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03740" y="274639"/>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32004" y="219166"/>
            <a:ext cx="1781960" cy="508935"/>
          </a:xfrm>
          <a:prstGeom prst="rect">
            <a:avLst/>
          </a:prstGeom>
        </p:spPr>
      </p:pic>
      <p:pic>
        <p:nvPicPr>
          <p:cNvPr id="3"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3630" y="831850"/>
            <a:ext cx="4048125" cy="531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506383" y="1505656"/>
            <a:ext cx="376403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2400" dirty="0" smtClean="0">
                <a:latin typeface="宋体" panose="02010600030101010101" pitchFamily="2" charset="-122"/>
                <a:ea typeface="宋体" panose="02010600030101010101" pitchFamily="2" charset="-122"/>
              </a:rPr>
              <a:t>1.</a:t>
            </a:r>
            <a:r>
              <a:rPr lang="zh-CN" altLang="zh-CN" sz="2400" dirty="0" smtClean="0">
                <a:latin typeface="宋体" panose="02010600030101010101" pitchFamily="2" charset="-122"/>
                <a:ea typeface="宋体" panose="02010600030101010101" pitchFamily="2" charset="-122"/>
              </a:rPr>
              <a:t>图</a:t>
            </a:r>
            <a:r>
              <a:rPr lang="zh-CN" altLang="zh-CN" sz="2400" dirty="0">
                <a:latin typeface="宋体" panose="02010600030101010101" pitchFamily="2" charset="-122"/>
                <a:ea typeface="宋体" panose="02010600030101010101" pitchFamily="2" charset="-122"/>
              </a:rPr>
              <a:t>中实线箭头表示</a:t>
            </a:r>
            <a:r>
              <a:rPr lang="zh-CN" altLang="zh-CN" sz="2400" dirty="0">
                <a:solidFill>
                  <a:srgbClr val="FF0000"/>
                </a:solidFill>
                <a:latin typeface="宋体" panose="02010600030101010101" pitchFamily="2" charset="-122"/>
                <a:ea typeface="宋体" panose="02010600030101010101" pitchFamily="2" charset="-122"/>
              </a:rPr>
              <a:t>开发过程</a:t>
            </a:r>
            <a:r>
              <a:rPr lang="zh-CN" altLang="zh-CN" sz="2400" dirty="0">
                <a:latin typeface="宋体" panose="02010600030101010101" pitchFamily="2" charset="-122"/>
                <a:ea typeface="宋体" panose="02010600030101010101" pitchFamily="2" charset="-122"/>
              </a:rPr>
              <a:t>，虚线箭头表示</a:t>
            </a:r>
            <a:r>
              <a:rPr lang="zh-CN" altLang="zh-CN" sz="2400" dirty="0">
                <a:solidFill>
                  <a:srgbClr val="FF0000"/>
                </a:solidFill>
                <a:latin typeface="宋体" panose="02010600030101010101" pitchFamily="2" charset="-122"/>
                <a:ea typeface="宋体" panose="02010600030101010101" pitchFamily="2" charset="-122"/>
              </a:rPr>
              <a:t>维护过程</a:t>
            </a:r>
            <a:r>
              <a:rPr lang="zh-CN" altLang="zh-CN" sz="2400" dirty="0" smtClean="0">
                <a:latin typeface="宋体" panose="02010600030101010101" pitchFamily="2" charset="-122"/>
                <a:ea typeface="宋体" panose="02010600030101010101" pitchFamily="2" charset="-122"/>
              </a:rPr>
              <a:t>。</a:t>
            </a:r>
            <a:endParaRPr lang="zh-CN" altLang="zh-CN" sz="2400" dirty="0" smtClean="0">
              <a:latin typeface="宋体" panose="02010600030101010101" pitchFamily="2" charset="-122"/>
              <a:ea typeface="宋体" panose="02010600030101010101" pitchFamily="2" charset="-122"/>
            </a:endParaRPr>
          </a:p>
          <a:p>
            <a:pPr>
              <a:spcBef>
                <a:spcPct val="0"/>
              </a:spcBef>
              <a:buFontTx/>
              <a:buNone/>
            </a:pPr>
            <a:r>
              <a:rPr lang="zh-CN" altLang="en-US" sz="2400" dirty="0" smtClean="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pPr>
              <a:spcBef>
                <a:spcPct val="0"/>
              </a:spcBef>
              <a:buFontTx/>
              <a:buNone/>
            </a:pPr>
            <a:r>
              <a:rPr lang="en-US" altLang="zh-CN" sz="2400" dirty="0" smtClean="0">
                <a:latin typeface="宋体" panose="02010600030101010101" pitchFamily="2" charset="-122"/>
                <a:ea typeface="宋体" panose="02010600030101010101" pitchFamily="2" charset="-122"/>
              </a:rPr>
              <a:t>2.</a:t>
            </a:r>
            <a:r>
              <a:rPr lang="zh-CN" altLang="zh-CN" sz="2400" dirty="0" smtClean="0">
                <a:latin typeface="宋体" panose="02010600030101010101" pitchFamily="2" charset="-122"/>
                <a:ea typeface="宋体" panose="02010600030101010101" pitchFamily="2" charset="-122"/>
              </a:rPr>
              <a:t>实际</a:t>
            </a:r>
            <a:r>
              <a:rPr lang="zh-CN" altLang="zh-CN" sz="2400" dirty="0">
                <a:latin typeface="宋体" panose="02010600030101010101" pitchFamily="2" charset="-122"/>
                <a:ea typeface="宋体" panose="02010600030101010101" pitchFamily="2" charset="-122"/>
              </a:rPr>
              <a:t>的瀑布模型当在后面阶段发现前面阶段的错误时，需要沿图中左侧的反馈线返回前面的阶段，修正前面阶段的产品之后再回来继续完成后面阶段的任务。</a:t>
            </a:r>
            <a:endParaRPr lang="en-US" altLang="zh-CN" sz="2400" b="1" dirty="0">
              <a:latin typeface="宋体" panose="02010600030101010101" pitchFamily="2" charset="-122"/>
              <a:ea typeface="宋体" panose="02010600030101010101" pitchFamily="2" charset="-122"/>
            </a:endParaRPr>
          </a:p>
        </p:txBody>
      </p:sp>
      <p:sp>
        <p:nvSpPr>
          <p:cNvPr id="12" name="矩形 11"/>
          <p:cNvSpPr/>
          <p:nvPr/>
        </p:nvSpPr>
        <p:spPr>
          <a:xfrm>
            <a:off x="5023420" y="6169368"/>
            <a:ext cx="4163060" cy="46037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图2</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带“反馈环”的瀑布模型</a:t>
            </a:r>
            <a:endParaRPr lang="zh-CN" altLang="en-US" sz="2400" b="1" dirty="0">
              <a:latin typeface="宋体" panose="02010600030101010101" pitchFamily="2" charset="-122"/>
              <a:ea typeface="宋体" panose="02010600030101010101" pitchFamily="2" charset="-122"/>
            </a:endParaRPr>
          </a:p>
        </p:txBody>
      </p:sp>
      <p:sp>
        <p:nvSpPr>
          <p:cNvPr id="9" name="内容占位符 4"/>
          <p:cNvSpPr txBox="1"/>
          <p:nvPr/>
        </p:nvSpPr>
        <p:spPr>
          <a:xfrm>
            <a:off x="2292985" y="225425"/>
            <a:ext cx="5403850"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rmAutofit fontScale="900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1.</a:t>
            </a:r>
            <a:r>
              <a:rPr lang="zh-CN" altLang="en-US" b="1" dirty="0" smtClean="0">
                <a:solidFill>
                  <a:schemeClr val="tx1"/>
                </a:solidFill>
                <a:latin typeface="黑体" panose="02010600030101010101" pitchFamily="49" charset="-122"/>
                <a:ea typeface="黑体" panose="02010600030101010101" pitchFamily="49" charset="-122"/>
              </a:rPr>
              <a:t>瀑布模型</a:t>
            </a:r>
            <a:r>
              <a:rPr lang="en-US" altLang="zh-CN" b="1" dirty="0" smtClean="0">
                <a:solidFill>
                  <a:schemeClr val="tx1"/>
                </a:solidFill>
                <a:latin typeface="黑体" panose="02010600030101010101" pitchFamily="49" charset="-122"/>
                <a:ea typeface="黑体" panose="02010600030101010101" pitchFamily="49" charset="-122"/>
                <a:sym typeface="+mn-ea"/>
              </a:rPr>
              <a:t>(Waterfall Model)</a:t>
            </a:r>
            <a:endParaRPr lang="zh-CN" altLang="en-US" b="1" dirty="0">
              <a:solidFill>
                <a:schemeClr val="tx1"/>
              </a:solidFill>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2"/>
          <p:cNvSpPr txBox="1">
            <a:spLocks noChangeArrowheads="1"/>
          </p:cNvSpPr>
          <p:nvPr/>
        </p:nvSpPr>
        <p:spPr bwMode="auto">
          <a:xfrm>
            <a:off x="744538" y="1184911"/>
            <a:ext cx="8245475" cy="486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5pPr>
            <a:lvl6pPr marL="25146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6pPr>
            <a:lvl7pPr marL="29718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7pPr>
            <a:lvl8pPr marL="34290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8pPr>
            <a:lvl9pPr marL="3886200" indent="-228600" defTabSz="44958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宋体" panose="02010600030101010101" pitchFamily="2" charset="-122"/>
              </a:defRPr>
            </a:lvl9pPr>
          </a:lstStyle>
          <a:p>
            <a:pPr indent="0">
              <a:lnSpc>
                <a:spcPct val="150000"/>
              </a:lnSpc>
              <a:buClr>
                <a:srgbClr val="C00000"/>
              </a:buClr>
              <a:buSzPct val="100000"/>
              <a:buFontTx/>
              <a:buNone/>
              <a:defRPr/>
            </a:pPr>
            <a:r>
              <a:rPr lang="zh-CN" altLang="zh-CN" sz="2800" dirty="0">
                <a:solidFill>
                  <a:srgbClr val="C00000"/>
                </a:solidFill>
                <a:latin typeface="华文中宋" panose="02010600040101010101" charset="-122"/>
                <a:ea typeface="华文中宋" panose="02010600040101010101" charset="-122"/>
              </a:rPr>
              <a:t>模型</a:t>
            </a:r>
            <a:r>
              <a:rPr lang="zh-CN" altLang="zh-CN" sz="2800" dirty="0" smtClean="0">
                <a:solidFill>
                  <a:srgbClr val="C00000"/>
                </a:solidFill>
                <a:latin typeface="华文中宋" panose="02010600040101010101" charset="-122"/>
                <a:ea typeface="华文中宋" panose="02010600040101010101" charset="-122"/>
              </a:rPr>
              <a:t>的</a:t>
            </a:r>
            <a:r>
              <a:rPr lang="zh-CN" altLang="en-US" sz="2800" dirty="0" smtClean="0">
                <a:solidFill>
                  <a:srgbClr val="C00000"/>
                </a:solidFill>
                <a:latin typeface="华文中宋" panose="02010600040101010101" charset="-122"/>
                <a:ea typeface="华文中宋" panose="02010600040101010101" charset="-122"/>
              </a:rPr>
              <a:t>基本思想：</a:t>
            </a:r>
            <a:endParaRPr lang="zh-CN" altLang="en-US" sz="2800" dirty="0">
              <a:solidFill>
                <a:srgbClr val="C00000"/>
              </a:solidFill>
              <a:latin typeface="华文中宋" panose="02010600040101010101" charset="-122"/>
              <a:ea typeface="华文中宋" panose="02010600040101010101" charset="-122"/>
            </a:endParaRPr>
          </a:p>
          <a:p>
            <a:pPr marL="454660" lvl="1">
              <a:lnSpc>
                <a:spcPct val="150000"/>
              </a:lnSpc>
              <a:buClr>
                <a:schemeClr val="tx1"/>
              </a:buClr>
              <a:buSzPct val="100000"/>
              <a:defRPr/>
            </a:pPr>
            <a:r>
              <a:rPr lang="zh-CN" altLang="en-US" dirty="0">
                <a:solidFill>
                  <a:srgbClr val="000000"/>
                </a:solidFill>
                <a:latin typeface="华文中宋" panose="02010600040101010101" charset="-122"/>
                <a:ea typeface="华文中宋" panose="02010600040101010101" charset="-122"/>
              </a:rPr>
              <a:t>把软件生命周期的</a:t>
            </a:r>
            <a:r>
              <a:rPr lang="zh-CN" altLang="zh-CN" dirty="0">
                <a:solidFill>
                  <a:srgbClr val="000000"/>
                </a:solidFill>
                <a:latin typeface="华文中宋" panose="02010600040101010101" charset="-122"/>
                <a:ea typeface="华文中宋" panose="02010600040101010101" charset="-122"/>
              </a:rPr>
              <a:t>每个阶段当作瀑布中的一个台阶，把软件过程比喻成瀑布中的流水，软件过程在这些台阶中由上向下地奔流。</a:t>
            </a:r>
            <a:endParaRPr lang="zh-CN" altLang="zh-CN" dirty="0">
              <a:solidFill>
                <a:srgbClr val="000000"/>
              </a:solidFill>
              <a:latin typeface="华文中宋" panose="02010600040101010101" charset="-122"/>
              <a:ea typeface="华文中宋" panose="02010600040101010101" charset="-122"/>
            </a:endParaRPr>
          </a:p>
          <a:p>
            <a:pPr marL="454660" lvl="1">
              <a:lnSpc>
                <a:spcPct val="150000"/>
              </a:lnSpc>
              <a:buClr>
                <a:schemeClr val="tx1"/>
              </a:buClr>
              <a:buSzPct val="100000"/>
              <a:defRPr/>
            </a:pPr>
            <a:r>
              <a:rPr lang="en-US" altLang="zh-CN" dirty="0">
                <a:solidFill>
                  <a:srgbClr val="FF0000"/>
                </a:solidFill>
                <a:latin typeface="华文中宋" panose="02010600040101010101" charset="-122"/>
                <a:ea typeface="华文中宋" panose="02010600040101010101" charset="-122"/>
              </a:rPr>
              <a:t>    </a:t>
            </a:r>
            <a:r>
              <a:rPr lang="zh-CN" altLang="zh-CN" dirty="0">
                <a:solidFill>
                  <a:srgbClr val="FF0000"/>
                </a:solidFill>
                <a:latin typeface="华文中宋" panose="02010600040101010101" charset="-122"/>
                <a:ea typeface="华文中宋" panose="02010600040101010101" charset="-122"/>
              </a:rPr>
              <a:t>开发人员按照阶段开发，管理人员按照阶段管理</a:t>
            </a:r>
            <a:endParaRPr lang="zh-CN" altLang="en-US" dirty="0">
              <a:solidFill>
                <a:srgbClr val="000000"/>
              </a:solidFill>
              <a:latin typeface="华文中宋" panose="02010600040101010101" charset="-122"/>
              <a:ea typeface="华文中宋" panose="02010600040101010101" charset="-122"/>
            </a:endParaRPr>
          </a:p>
          <a:p>
            <a:pPr>
              <a:lnSpc>
                <a:spcPct val="150000"/>
              </a:lnSpc>
              <a:spcBef>
                <a:spcPts val="600"/>
              </a:spcBef>
              <a:spcAft>
                <a:spcPts val="600"/>
              </a:spcAft>
              <a:buClr>
                <a:schemeClr val="tx1"/>
              </a:buClr>
              <a:defRPr/>
            </a:pPr>
            <a:r>
              <a:rPr lang="zh-CN" altLang="zh-CN" sz="2800" dirty="0">
                <a:solidFill>
                  <a:srgbClr val="C00000"/>
                </a:solidFill>
                <a:latin typeface="华文中宋" panose="02010600040101010101" charset="-122"/>
                <a:ea typeface="华文中宋" panose="02010600040101010101" charset="-122"/>
              </a:rPr>
              <a:t>模型的特点</a:t>
            </a:r>
            <a:r>
              <a:rPr lang="zh-CN" altLang="zh-CN" sz="2800" dirty="0">
                <a:solidFill>
                  <a:srgbClr val="000000"/>
                </a:solidFill>
                <a:latin typeface="华文中宋" panose="02010600040101010101" charset="-122"/>
                <a:ea typeface="华文中宋" panose="02010600040101010101" charset="-122"/>
              </a:rPr>
              <a:t>：</a:t>
            </a:r>
            <a:endParaRPr lang="zh-CN" altLang="zh-CN" sz="2800" dirty="0">
              <a:solidFill>
                <a:srgbClr val="000000"/>
              </a:solidFill>
              <a:latin typeface="华文中宋" panose="02010600040101010101" charset="-122"/>
              <a:ea typeface="华文中宋" panose="02010600040101010101" charset="-122"/>
            </a:endParaRPr>
          </a:p>
          <a:p>
            <a:pPr eaLnBrk="1" hangingPunct="1">
              <a:lnSpc>
                <a:spcPct val="150000"/>
              </a:lnSpc>
              <a:buClr>
                <a:schemeClr val="tx1"/>
              </a:buClr>
              <a:defRPr/>
            </a:pPr>
            <a:r>
              <a:rPr lang="zh-CN" altLang="en-US" dirty="0">
                <a:solidFill>
                  <a:srgbClr val="000000"/>
                </a:solidFill>
                <a:latin typeface="华文中宋" panose="02010600040101010101" charset="-122"/>
                <a:ea typeface="华文中宋" panose="02010600040101010101" charset="-122"/>
              </a:rPr>
              <a:t>	     </a:t>
            </a:r>
            <a:r>
              <a:rPr lang="en-US" altLang="zh-CN" dirty="0">
                <a:solidFill>
                  <a:srgbClr val="000000"/>
                </a:solidFill>
                <a:latin typeface="华文中宋" panose="02010600040101010101" charset="-122"/>
                <a:ea typeface="华文中宋" panose="02010600040101010101" charset="-122"/>
              </a:rPr>
              <a:t>(1) </a:t>
            </a:r>
            <a:r>
              <a:rPr lang="zh-CN" altLang="zh-CN" dirty="0">
                <a:solidFill>
                  <a:srgbClr val="000000"/>
                </a:solidFill>
                <a:latin typeface="华文中宋" panose="02010600040101010101" charset="-122"/>
                <a:ea typeface="华文中宋" panose="02010600040101010101" charset="-122"/>
              </a:rPr>
              <a:t>里程碑或基线驱动，或者说文档驱动；</a:t>
            </a:r>
            <a:endParaRPr lang="zh-CN" altLang="zh-CN" dirty="0">
              <a:solidFill>
                <a:srgbClr val="000000"/>
              </a:solidFill>
              <a:latin typeface="华文中宋" panose="02010600040101010101" charset="-122"/>
              <a:ea typeface="华文中宋" panose="02010600040101010101" charset="-122"/>
            </a:endParaRPr>
          </a:p>
          <a:p>
            <a:pPr eaLnBrk="1" hangingPunct="1">
              <a:lnSpc>
                <a:spcPct val="150000"/>
              </a:lnSpc>
              <a:buClr>
                <a:schemeClr val="tx1"/>
              </a:buClr>
              <a:defRPr/>
            </a:pPr>
            <a:r>
              <a:rPr lang="zh-CN" altLang="en-US" dirty="0">
                <a:solidFill>
                  <a:srgbClr val="000000"/>
                </a:solidFill>
                <a:latin typeface="华文中宋" panose="02010600040101010101" charset="-122"/>
                <a:ea typeface="华文中宋" panose="02010600040101010101" charset="-122"/>
              </a:rPr>
              <a:t>     </a:t>
            </a:r>
            <a:r>
              <a:rPr lang="en-US" altLang="zh-CN" dirty="0">
                <a:solidFill>
                  <a:srgbClr val="000000"/>
                </a:solidFill>
                <a:latin typeface="华文中宋" panose="02010600040101010101" charset="-122"/>
                <a:ea typeface="华文中宋" panose="02010600040101010101" charset="-122"/>
              </a:rPr>
              <a:t>(2) </a:t>
            </a:r>
            <a:r>
              <a:rPr lang="zh-CN" altLang="zh-CN" dirty="0">
                <a:solidFill>
                  <a:srgbClr val="000000"/>
                </a:solidFill>
                <a:latin typeface="华文中宋" panose="02010600040101010101" charset="-122"/>
                <a:ea typeface="华文中宋" panose="02010600040101010101" charset="-122"/>
              </a:rPr>
              <a:t>过程逆转性很差，或者说不可逆转。</a:t>
            </a:r>
            <a:endParaRPr lang="zh-CN" altLang="zh-CN" dirty="0">
              <a:solidFill>
                <a:srgbClr val="000000"/>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16434" y="409230"/>
            <a:ext cx="522131" cy="483516"/>
            <a:chOff x="218816" y="1113407"/>
            <a:chExt cx="482084" cy="446431"/>
          </a:xfrm>
        </p:grpSpPr>
        <p:sp>
          <p:nvSpPr>
            <p:cNvPr id="2" name="矩形 1"/>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6"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8" name="内容占位符 4"/>
          <p:cNvSpPr txBox="1"/>
          <p:nvPr/>
        </p:nvSpPr>
        <p:spPr>
          <a:xfrm>
            <a:off x="1567036" y="225425"/>
            <a:ext cx="6129799"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rmAutofit fontScale="975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1.</a:t>
            </a:r>
            <a:r>
              <a:rPr lang="zh-CN" altLang="en-US" b="1" dirty="0" smtClean="0">
                <a:solidFill>
                  <a:schemeClr val="tx1"/>
                </a:solidFill>
                <a:latin typeface="黑体" panose="02010600030101010101" pitchFamily="49" charset="-122"/>
                <a:ea typeface="黑体" panose="02010600030101010101" pitchFamily="49" charset="-122"/>
              </a:rPr>
              <a:t>瀑布模型</a:t>
            </a:r>
            <a:r>
              <a:rPr lang="en-US" altLang="zh-CN" b="1" dirty="0" smtClean="0">
                <a:solidFill>
                  <a:schemeClr val="tx1"/>
                </a:solidFill>
                <a:latin typeface="黑体" panose="02010600030101010101" pitchFamily="49" charset="-122"/>
                <a:ea typeface="黑体" panose="02010600030101010101" pitchFamily="49" charset="-122"/>
                <a:sym typeface="+mn-ea"/>
              </a:rPr>
              <a:t>(Waterfall Model)</a:t>
            </a:r>
            <a:endParaRPr lang="zh-CN" altLang="en-US" b="1" dirty="0">
              <a:solidFill>
                <a:schemeClr val="tx1"/>
              </a:solidFill>
              <a:latin typeface="黑体" panose="02010600030101010101" pitchFamily="49" charset="-122"/>
              <a:ea typeface="黑体" panose="02010600030101010101" pitchFamily="49" charset="-122"/>
            </a:endParaRPr>
          </a:p>
        </p:txBody>
      </p:sp>
    </p:spTree>
  </p:cSld>
  <p:clrMapOvr>
    <a:masterClrMapping/>
  </p:clrMapOvr>
  <p:transition spd="med" advTm="92513"/>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subTitle"/>
          </p:nvPr>
        </p:nvSpPr>
        <p:spPr>
          <a:xfrm>
            <a:off x="742950" y="1412875"/>
            <a:ext cx="8266112" cy="5373688"/>
          </a:xfrm>
        </p:spPr>
        <p:txBody>
          <a:bodyPr anchor="t"/>
          <a:lstStyle/>
          <a:p>
            <a:pPr marL="0" indent="0" algn="l">
              <a:lnSpc>
                <a:spcPct val="150000"/>
              </a:lnSpc>
              <a:spcBef>
                <a:spcPts val="6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zh-CN" sz="2800" dirty="0">
                <a:solidFill>
                  <a:srgbClr val="C00000"/>
                </a:solidFill>
                <a:latin typeface="华文中宋" panose="02010600040101010101" charset="-122"/>
                <a:ea typeface="华文中宋" panose="02010600040101010101" charset="-122"/>
              </a:rPr>
              <a:t>模型的</a:t>
            </a:r>
            <a:r>
              <a:rPr lang="zh-CN" altLang="en-US" sz="2800" dirty="0">
                <a:solidFill>
                  <a:srgbClr val="C00000"/>
                </a:solidFill>
                <a:latin typeface="华文中宋" panose="02010600040101010101" charset="-122"/>
                <a:ea typeface="华文中宋" panose="02010600040101010101" charset="-122"/>
              </a:rPr>
              <a:t>选择</a:t>
            </a:r>
            <a:r>
              <a:rPr lang="zh-CN" altLang="zh-CN" sz="2800" dirty="0">
                <a:solidFill>
                  <a:srgbClr val="C00000"/>
                </a:solidFill>
                <a:latin typeface="华文中宋" panose="02010600040101010101" charset="-122"/>
                <a:ea typeface="华文中宋" panose="02010600040101010101" charset="-122"/>
              </a:rPr>
              <a:t>条件：</a:t>
            </a:r>
            <a:endParaRPr lang="zh-CN" altLang="zh-CN" sz="2800" dirty="0">
              <a:solidFill>
                <a:srgbClr val="C00000"/>
              </a:solidFill>
              <a:latin typeface="华文中宋" panose="02010600040101010101" charset="-122"/>
              <a:ea typeface="华文中宋" panose="02010600040101010101" charset="-122"/>
            </a:endParaRPr>
          </a:p>
          <a:p>
            <a:pPr algn="l">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a:solidFill>
                  <a:srgbClr val="000000"/>
                </a:solidFill>
                <a:latin typeface="华文中宋" panose="02010600040101010101" charset="-122"/>
                <a:ea typeface="华文中宋" panose="02010600040101010101" charset="-122"/>
              </a:rPr>
              <a:t> </a:t>
            </a:r>
            <a:r>
              <a:rPr lang="zh-CN" altLang="en-US" sz="2400" dirty="0">
                <a:solidFill>
                  <a:srgbClr val="000000"/>
                </a:solidFill>
                <a:latin typeface="华文中宋" panose="02010600040101010101" charset="-122"/>
                <a:ea typeface="华文中宋" panose="02010600040101010101" charset="-122"/>
              </a:rPr>
              <a:t>    </a:t>
            </a:r>
            <a:r>
              <a:rPr lang="zh-CN" altLang="zh-CN" sz="2400" dirty="0">
                <a:solidFill>
                  <a:srgbClr val="000000"/>
                </a:solidFill>
                <a:latin typeface="华文中宋" panose="02010600040101010101" charset="-122"/>
                <a:ea typeface="华文中宋" panose="02010600040101010101" charset="-122"/>
              </a:rPr>
              <a:t>在开发时间内需求没有或很少变化。</a:t>
            </a:r>
            <a:endParaRPr lang="zh-CN" altLang="zh-CN" sz="2400" dirty="0">
              <a:solidFill>
                <a:srgbClr val="000000"/>
              </a:solidFill>
              <a:latin typeface="华文中宋" panose="02010600040101010101" charset="-122"/>
              <a:ea typeface="华文中宋" panose="02010600040101010101" charset="-122"/>
            </a:endParaRPr>
          </a:p>
          <a:p>
            <a:pPr algn="l">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a:solidFill>
                  <a:srgbClr val="000000"/>
                </a:solidFill>
                <a:latin typeface="华文中宋" panose="02010600040101010101" charset="-122"/>
                <a:ea typeface="华文中宋" panose="02010600040101010101" charset="-122"/>
              </a:rPr>
              <a:t> </a:t>
            </a:r>
            <a:r>
              <a:rPr lang="zh-CN" altLang="en-US" sz="2400" dirty="0">
                <a:solidFill>
                  <a:srgbClr val="000000"/>
                </a:solidFill>
                <a:latin typeface="华文中宋" panose="02010600040101010101" charset="-122"/>
                <a:ea typeface="华文中宋" panose="02010600040101010101" charset="-122"/>
              </a:rPr>
              <a:t>    </a:t>
            </a:r>
            <a:r>
              <a:rPr lang="zh-CN" altLang="zh-CN" sz="2400" dirty="0">
                <a:solidFill>
                  <a:srgbClr val="000000"/>
                </a:solidFill>
                <a:latin typeface="华文中宋" panose="02010600040101010101" charset="-122"/>
                <a:ea typeface="华文中宋" panose="02010600040101010101" charset="-122"/>
              </a:rPr>
              <a:t>分析设计人员对应用领域很熟悉。</a:t>
            </a:r>
            <a:endParaRPr lang="zh-CN" altLang="zh-CN" sz="2400" dirty="0">
              <a:solidFill>
                <a:srgbClr val="000000"/>
              </a:solidFill>
              <a:latin typeface="华文中宋" panose="02010600040101010101" charset="-122"/>
              <a:ea typeface="华文中宋" panose="02010600040101010101" charset="-122"/>
            </a:endParaRPr>
          </a:p>
          <a:p>
            <a:pPr algn="l">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a:solidFill>
                  <a:srgbClr val="000000"/>
                </a:solidFill>
                <a:latin typeface="华文中宋" panose="02010600040101010101" charset="-122"/>
                <a:ea typeface="华文中宋" panose="02010600040101010101" charset="-122"/>
              </a:rPr>
              <a:t> </a:t>
            </a:r>
            <a:r>
              <a:rPr lang="zh-CN" altLang="en-US" sz="2400" dirty="0">
                <a:solidFill>
                  <a:srgbClr val="000000"/>
                </a:solidFill>
                <a:latin typeface="华文中宋" panose="02010600040101010101" charset="-122"/>
                <a:ea typeface="华文中宋" panose="02010600040101010101" charset="-122"/>
              </a:rPr>
              <a:t>    </a:t>
            </a:r>
            <a:r>
              <a:rPr lang="zh-CN" altLang="zh-CN" sz="2400" dirty="0">
                <a:solidFill>
                  <a:srgbClr val="000000"/>
                </a:solidFill>
                <a:latin typeface="华文中宋" panose="02010600040101010101" charset="-122"/>
                <a:ea typeface="华文中宋" panose="02010600040101010101" charset="-122"/>
              </a:rPr>
              <a:t>低风险项目（对目标、环境很熟悉）。</a:t>
            </a:r>
            <a:endParaRPr lang="zh-CN" altLang="zh-CN" sz="2400" dirty="0">
              <a:solidFill>
                <a:srgbClr val="000000"/>
              </a:solidFill>
              <a:latin typeface="华文中宋" panose="02010600040101010101" charset="-122"/>
              <a:ea typeface="华文中宋" panose="02010600040101010101" charset="-122"/>
            </a:endParaRPr>
          </a:p>
          <a:p>
            <a:pPr algn="l">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a:solidFill>
                  <a:srgbClr val="000000"/>
                </a:solidFill>
                <a:latin typeface="华文中宋" panose="02010600040101010101" charset="-122"/>
                <a:ea typeface="华文中宋" panose="02010600040101010101" charset="-122"/>
              </a:rPr>
              <a:t> </a:t>
            </a:r>
            <a:r>
              <a:rPr lang="zh-CN" altLang="en-US" sz="2400" dirty="0">
                <a:solidFill>
                  <a:srgbClr val="000000"/>
                </a:solidFill>
                <a:latin typeface="华文中宋" panose="02010600040101010101" charset="-122"/>
                <a:ea typeface="华文中宋" panose="02010600040101010101" charset="-122"/>
              </a:rPr>
              <a:t>    </a:t>
            </a:r>
            <a:r>
              <a:rPr lang="zh-CN" altLang="zh-CN" sz="2400" dirty="0">
                <a:solidFill>
                  <a:srgbClr val="000000"/>
                </a:solidFill>
                <a:latin typeface="华文中宋" panose="02010600040101010101" charset="-122"/>
                <a:ea typeface="华文中宋" panose="02010600040101010101" charset="-122"/>
              </a:rPr>
              <a:t>用户使用环境很稳定。</a:t>
            </a:r>
            <a:endParaRPr lang="zh-CN" altLang="zh-CN" sz="2400" dirty="0">
              <a:solidFill>
                <a:srgbClr val="000000"/>
              </a:solidFill>
              <a:latin typeface="华文中宋" panose="02010600040101010101" charset="-122"/>
              <a:ea typeface="华文中宋" panose="02010600040101010101" charset="-122"/>
            </a:endParaRPr>
          </a:p>
          <a:p>
            <a:pPr algn="l">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dirty="0">
                <a:solidFill>
                  <a:srgbClr val="000000"/>
                </a:solidFill>
                <a:latin typeface="华文中宋" panose="02010600040101010101" charset="-122"/>
                <a:ea typeface="华文中宋" panose="02010600040101010101" charset="-122"/>
              </a:rPr>
              <a:t> </a:t>
            </a:r>
            <a:r>
              <a:rPr lang="zh-CN" altLang="en-US" sz="2400" dirty="0">
                <a:solidFill>
                  <a:srgbClr val="000000"/>
                </a:solidFill>
                <a:latin typeface="华文中宋" panose="02010600040101010101" charset="-122"/>
                <a:ea typeface="华文中宋" panose="02010600040101010101" charset="-122"/>
              </a:rPr>
              <a:t>    </a:t>
            </a:r>
            <a:r>
              <a:rPr lang="zh-CN" altLang="zh-CN" sz="2400" dirty="0">
                <a:solidFill>
                  <a:srgbClr val="000000"/>
                </a:solidFill>
                <a:latin typeface="华文中宋" panose="02010600040101010101" charset="-122"/>
                <a:ea typeface="华文中宋" panose="02010600040101010101" charset="-122"/>
              </a:rPr>
              <a:t>用户除提出需求以外，很少参与开发。</a:t>
            </a:r>
            <a:endParaRPr lang="zh-CN" altLang="zh-CN" sz="2400" dirty="0">
              <a:solidFill>
                <a:srgbClr val="000000"/>
              </a:solidFill>
              <a:latin typeface="华文中宋" panose="02010600040101010101" charset="-122"/>
              <a:ea typeface="华文中宋" panose="02010600040101010101" charset="-122"/>
            </a:endParaRPr>
          </a:p>
        </p:txBody>
      </p:sp>
      <p:cxnSp>
        <p:nvCxnSpPr>
          <p:cNvPr id="3" name="直接连接符 2"/>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756" y="226564"/>
            <a:ext cx="1781960" cy="508935"/>
          </a:xfrm>
          <a:prstGeom prst="rect">
            <a:avLst/>
          </a:prstGeom>
        </p:spPr>
      </p:pic>
      <p:sp>
        <p:nvSpPr>
          <p:cNvPr id="9" name="内容占位符 4"/>
          <p:cNvSpPr txBox="1"/>
          <p:nvPr/>
        </p:nvSpPr>
        <p:spPr>
          <a:xfrm>
            <a:off x="1711052" y="225425"/>
            <a:ext cx="5985783" cy="605155"/>
          </a:xfrm>
          <a:prstGeom prst="rect">
            <a:avLst/>
          </a:prstGeom>
          <a:noFill/>
          <a:ln w="25400"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lIns="68571" tIns="34285" rIns="68571" bIns="34285" rtlCol="0">
            <a:normAutofit fontScale="97500"/>
          </a:bodyPr>
          <a:lstStyle>
            <a:lvl1pPr marL="342900" indent="-342900" algn="l" defTabSz="914400" rtl="0" eaLnBrk="1" latinLnBrk="0" hangingPunct="1">
              <a:spcBef>
                <a:spcPts val="130"/>
              </a:spcBef>
              <a:buFont typeface="Arial" panose="020B0604020202020204" pitchFamily="34" charset="0"/>
              <a:buChar char="•"/>
              <a:defRPr sz="3200" kern="1200">
                <a:solidFill>
                  <a:schemeClr val="dk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黑体" panose="02010600030101010101" pitchFamily="49" charset="-122"/>
                <a:ea typeface="黑体" panose="02010600030101010101" pitchFamily="49" charset="-122"/>
              </a:rPr>
              <a:t>1.</a:t>
            </a:r>
            <a:r>
              <a:rPr lang="zh-CN" altLang="en-US" b="1" dirty="0" smtClean="0">
                <a:solidFill>
                  <a:schemeClr val="tx1"/>
                </a:solidFill>
                <a:latin typeface="黑体" panose="02010600030101010101" pitchFamily="49" charset="-122"/>
                <a:ea typeface="黑体" panose="02010600030101010101" pitchFamily="49" charset="-122"/>
              </a:rPr>
              <a:t>瀑布模型</a:t>
            </a:r>
            <a:r>
              <a:rPr lang="en-US" altLang="zh-CN" b="1" dirty="0" smtClean="0">
                <a:solidFill>
                  <a:schemeClr val="tx1"/>
                </a:solidFill>
                <a:latin typeface="黑体" panose="02010600030101010101" pitchFamily="49" charset="-122"/>
                <a:ea typeface="黑体" panose="02010600030101010101" pitchFamily="49" charset="-122"/>
                <a:sym typeface="+mn-ea"/>
              </a:rPr>
              <a:t>(Waterfall Model)</a:t>
            </a:r>
            <a:endParaRPr lang="zh-CN" altLang="en-US" b="1" dirty="0">
              <a:solidFill>
                <a:schemeClr val="tx1"/>
              </a:solidFill>
              <a:latin typeface="黑体" panose="02010600030101010101" pitchFamily="49" charset="-122"/>
              <a:ea typeface="黑体" panose="02010600030101010101" pitchFamily="49" charset="-122"/>
            </a:endParaRPr>
          </a:p>
        </p:txBody>
      </p:sp>
    </p:spTree>
  </p:cSld>
  <p:clrMapOvr>
    <a:masterClrMapping/>
  </p:clrMapOvr>
  <p:transition spd="med" advTm="89918"/>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IMING" val="|39.5"/>
</p:tagLst>
</file>

<file path=ppt/tags/tag11.xml><?xml version="1.0" encoding="utf-8"?>
<p:tagLst xmlns:p="http://schemas.openxmlformats.org/presentationml/2006/main">
  <p:tag name="TIMING" val="|22.7|9.6|19|29.5|29.5"/>
</p:tagLst>
</file>

<file path=ppt/tags/tag12.xml><?xml version="1.0" encoding="utf-8"?>
<p:tagLst xmlns:p="http://schemas.openxmlformats.org/presentationml/2006/main">
  <p:tag name="TIMING" val="|164.1"/>
</p:tagLst>
</file>

<file path=ppt/tags/tag13.xml><?xml version="1.0" encoding="utf-8"?>
<p:tagLst xmlns:p="http://schemas.openxmlformats.org/presentationml/2006/main">
  <p:tag name="TIMING" val="|35.1"/>
</p:tagLst>
</file>

<file path=ppt/tags/tag14.xml><?xml version="1.0" encoding="utf-8"?>
<p:tagLst xmlns:p="http://schemas.openxmlformats.org/presentationml/2006/main">
  <p:tag name="TIMING" val="|34.8"/>
</p:tagLst>
</file>

<file path=ppt/tags/tag15.xml><?xml version="1.0" encoding="utf-8"?>
<p:tagLst xmlns:p="http://schemas.openxmlformats.org/presentationml/2006/main">
  <p:tag name="TIMING" val="|23.6|12.3|24.3|15.5|30|16.8"/>
</p:tagLst>
</file>

<file path=ppt/tags/tag16.xml><?xml version="1.0" encoding="utf-8"?>
<p:tagLst xmlns:p="http://schemas.openxmlformats.org/presentationml/2006/main">
  <p:tag name="TIMING" val="|6.8|6.8|41|16.6|25.8|48.6"/>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COMMONDATA" val="eyJoZGlkIjoiYjYxZGE5NGViYTBiNDY5NWNjM2U1Nzc0YmIwOTdlNjQifQ=="/>
  <p:tag name="KSO_WPP_MARK_KEY" val="991a5a28-4feb-4183-961b-7edd90ad1cf0"/>
</p:tagLst>
</file>

<file path=ppt/tags/tag6.xml><?xml version="1.0" encoding="utf-8"?>
<p:tagLst xmlns:p="http://schemas.openxmlformats.org/presentationml/2006/main">
  <p:tag name="TIMING" val="|58.3"/>
</p:tagLst>
</file>

<file path=ppt/tags/tag7.xml><?xml version="1.0" encoding="utf-8"?>
<p:tagLst xmlns:p="http://schemas.openxmlformats.org/presentationml/2006/main">
  <p:tag name="TIMING" val="|66.4"/>
</p:tagLst>
</file>

<file path=ppt/tags/tag8.xml><?xml version="1.0" encoding="utf-8"?>
<p:tagLst xmlns:p="http://schemas.openxmlformats.org/presentationml/2006/main">
  <p:tag name="TIMING" val="|74.5"/>
</p:tagLst>
</file>

<file path=ppt/tags/tag9.xml><?xml version="1.0" encoding="utf-8"?>
<p:tagLst xmlns:p="http://schemas.openxmlformats.org/presentationml/2006/main">
  <p:tag name="TIMING" val="|22.2"/>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70C0"/>
      </a:accent1>
      <a:accent2>
        <a:srgbClr val="00B0F0"/>
      </a:accent2>
      <a:accent3>
        <a:srgbClr val="0070C0"/>
      </a:accent3>
      <a:accent4>
        <a:srgbClr val="00B0F0"/>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7409</Words>
  <Application>WPS 演示</Application>
  <PresentationFormat>自定义</PresentationFormat>
  <Paragraphs>559</Paragraphs>
  <Slides>65</Slides>
  <Notes>55</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65</vt:i4>
      </vt:variant>
    </vt:vector>
  </HeadingPairs>
  <TitlesOfParts>
    <vt:vector size="87" baseType="lpstr">
      <vt:lpstr>Arial</vt:lpstr>
      <vt:lpstr>宋体</vt:lpstr>
      <vt:lpstr>Wingdings</vt:lpstr>
      <vt:lpstr>微软雅黑</vt:lpstr>
      <vt:lpstr>黑体</vt:lpstr>
      <vt:lpstr>Times New Roman</vt:lpstr>
      <vt:lpstr>华文中宋</vt:lpstr>
      <vt:lpstr>Calibri</vt:lpstr>
      <vt:lpstr>Arial Unicode MS</vt:lpstr>
      <vt:lpstr>等线</vt:lpstr>
      <vt:lpstr>仿宋</vt:lpstr>
      <vt:lpstr>StarSymbol</vt:lpstr>
      <vt:lpstr>华文仿宋</vt:lpstr>
      <vt:lpstr>Segoe Print</vt:lpstr>
      <vt:lpstr>Wingdings</vt:lpstr>
      <vt:lpstr>楷体</vt:lpstr>
      <vt:lpstr>楷体_GB2312</vt:lpstr>
      <vt:lpstr>华文隶书</vt:lpstr>
      <vt:lpstr>Office 主题​​</vt:lpstr>
      <vt:lpstr>PBrush</vt:lpstr>
      <vt:lpstr>PBrush</vt:lpstr>
      <vt:lpstr>PBrush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课堂总结</vt:lpstr>
      <vt:lpstr>练 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1012</dc:title>
  <dc:creator>admin</dc:creator>
  <cp:lastModifiedBy>江颉(jiangj)</cp:lastModifiedBy>
  <cp:revision>843</cp:revision>
  <cp:lastPrinted>2021-12-14T02:46:00Z</cp:lastPrinted>
  <dcterms:created xsi:type="dcterms:W3CDTF">2021-12-14T02:46:00Z</dcterms:created>
  <dcterms:modified xsi:type="dcterms:W3CDTF">2023-09-04T14:47:43Z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6ABC8B6E486D4D719CC8A84488D4B66E_13</vt:lpwstr>
  </property>
</Properties>
</file>