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17" r:id="rId3"/>
    <p:sldId id="740" r:id="rId5"/>
    <p:sldId id="341" r:id="rId6"/>
    <p:sldId id="931" r:id="rId7"/>
    <p:sldId id="1000" r:id="rId8"/>
    <p:sldId id="932" r:id="rId9"/>
    <p:sldId id="1001" r:id="rId10"/>
    <p:sldId id="526" r:id="rId11"/>
    <p:sldId id="872" r:id="rId12"/>
    <p:sldId id="1002" r:id="rId13"/>
    <p:sldId id="874" r:id="rId14"/>
    <p:sldId id="875" r:id="rId15"/>
    <p:sldId id="876" r:id="rId16"/>
    <p:sldId id="933" r:id="rId17"/>
    <p:sldId id="934" r:id="rId18"/>
    <p:sldId id="936" r:id="rId19"/>
    <p:sldId id="878" r:id="rId20"/>
    <p:sldId id="565" r:id="rId21"/>
    <p:sldId id="566" r:id="rId22"/>
    <p:sldId id="879" r:id="rId23"/>
    <p:sldId id="880" r:id="rId24"/>
    <p:sldId id="569" r:id="rId25"/>
    <p:sldId id="873" r:id="rId26"/>
    <p:sldId id="881" r:id="rId27"/>
    <p:sldId id="882" r:id="rId28"/>
    <p:sldId id="883" r:id="rId29"/>
    <p:sldId id="938" r:id="rId30"/>
    <p:sldId id="939" r:id="rId31"/>
    <p:sldId id="940" r:id="rId32"/>
    <p:sldId id="941" r:id="rId33"/>
    <p:sldId id="942" r:id="rId34"/>
    <p:sldId id="943" r:id="rId35"/>
    <p:sldId id="944" r:id="rId36"/>
    <p:sldId id="945" r:id="rId37"/>
    <p:sldId id="946" r:id="rId38"/>
    <p:sldId id="947" r:id="rId39"/>
    <p:sldId id="948" r:id="rId40"/>
    <p:sldId id="949" r:id="rId41"/>
    <p:sldId id="950" r:id="rId42"/>
    <p:sldId id="951" r:id="rId43"/>
    <p:sldId id="952" r:id="rId44"/>
    <p:sldId id="953" r:id="rId45"/>
    <p:sldId id="954" r:id="rId46"/>
    <p:sldId id="955" r:id="rId47"/>
    <p:sldId id="956" r:id="rId48"/>
    <p:sldId id="957" r:id="rId49"/>
    <p:sldId id="958" r:id="rId50"/>
    <p:sldId id="959" r:id="rId51"/>
    <p:sldId id="960" r:id="rId52"/>
    <p:sldId id="961" r:id="rId53"/>
    <p:sldId id="962" r:id="rId54"/>
    <p:sldId id="963" r:id="rId55"/>
    <p:sldId id="964" r:id="rId56"/>
    <p:sldId id="965" r:id="rId57"/>
    <p:sldId id="966" r:id="rId58"/>
    <p:sldId id="967" r:id="rId59"/>
    <p:sldId id="968" r:id="rId60"/>
    <p:sldId id="969" r:id="rId61"/>
    <p:sldId id="970" r:id="rId62"/>
    <p:sldId id="971" r:id="rId63"/>
    <p:sldId id="1003" r:id="rId64"/>
    <p:sldId id="972" r:id="rId65"/>
    <p:sldId id="1004" r:id="rId66"/>
    <p:sldId id="973" r:id="rId67"/>
    <p:sldId id="1005" r:id="rId68"/>
    <p:sldId id="974" r:id="rId69"/>
    <p:sldId id="1006" r:id="rId70"/>
    <p:sldId id="976" r:id="rId71"/>
    <p:sldId id="1007" r:id="rId72"/>
    <p:sldId id="977" r:id="rId73"/>
    <p:sldId id="1008" r:id="rId74"/>
    <p:sldId id="978" r:id="rId75"/>
    <p:sldId id="979" r:id="rId76"/>
    <p:sldId id="980" r:id="rId77"/>
    <p:sldId id="981" r:id="rId78"/>
    <p:sldId id="982" r:id="rId79"/>
    <p:sldId id="983" r:id="rId80"/>
    <p:sldId id="984" r:id="rId81"/>
    <p:sldId id="402" r:id="rId82"/>
  </p:sldIdLst>
  <p:sldSz cx="9902825" cy="6858000"/>
  <p:notesSz cx="6797675" cy="9925050"/>
  <p:custDataLst>
    <p:tags r:id="rId87"/>
  </p:custDataLst>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8" userDrawn="1">
          <p15:clr>
            <a:srgbClr val="A4A3A4"/>
          </p15:clr>
        </p15:guide>
        <p15:guide id="2" pos="323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risweng@qq.com" initials="d" lastIdx="1" clrIdx="0"/>
  <p:cmAuthor id="2" name="作者" initials="A" lastIdx="0" clrIdx="1"/>
  <p:cmAuthor id="3" name="江颉(jiangj)" initials="Jie"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E0EBFF"/>
    <a:srgbClr val="DFEAFF"/>
    <a:srgbClr val="9DC1FF"/>
    <a:srgbClr val="9CC0FF"/>
    <a:srgbClr val="FF0066"/>
    <a:srgbClr val="724D83"/>
    <a:srgbClr val="622DA3"/>
    <a:srgbClr val="FFCCFF"/>
    <a:srgbClr val="FF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70" autoAdjust="0"/>
    <p:restoredTop sz="95340" autoAdjust="0"/>
  </p:normalViewPr>
  <p:slideViewPr>
    <p:cSldViewPr showGuides="1">
      <p:cViewPr varScale="1">
        <p:scale>
          <a:sx n="82" d="100"/>
          <a:sy n="82" d="100"/>
        </p:scale>
        <p:origin x="1152" y="67"/>
      </p:cViewPr>
      <p:guideLst>
        <p:guide orient="horz" pos="2158"/>
        <p:guide pos="3239"/>
      </p:guideLst>
    </p:cSldViewPr>
  </p:slideViewPr>
  <p:notesTextViewPr>
    <p:cViewPr>
      <p:scale>
        <a:sx n="1" d="1"/>
        <a:sy n="1" d="1"/>
      </p:scale>
      <p:origin x="0" y="0"/>
    </p:cViewPr>
  </p:notesTextViewPr>
  <p:sorterViewPr>
    <p:cViewPr>
      <p:scale>
        <a:sx n="151" d="100"/>
        <a:sy n="151"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7" Type="http://schemas.openxmlformats.org/officeDocument/2006/relationships/tags" Target="tags/tag375.xml"/><Relationship Id="rId86" Type="http://schemas.openxmlformats.org/officeDocument/2006/relationships/commentAuthors" Target="commentAuthors.xml"/><Relationship Id="rId85" Type="http://schemas.openxmlformats.org/officeDocument/2006/relationships/tableStyles" Target="tableStyles.xml"/><Relationship Id="rId84" Type="http://schemas.openxmlformats.org/officeDocument/2006/relationships/viewProps" Target="viewProps.xml"/><Relationship Id="rId83" Type="http://schemas.openxmlformats.org/officeDocument/2006/relationships/presProps" Target="presProps.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8093E7D-72E2-469F-AD38-E195A6CB2294}" type="doc">
      <dgm:prSet loTypeId="urn:microsoft.com/office/officeart/2005/8/layout/list1#3" loCatId="list" qsTypeId="urn:microsoft.com/office/officeart/2005/8/quickstyle/simple3#7" qsCatId="simple" csTypeId="urn:microsoft.com/office/officeart/2005/8/colors/accent1_2#8" csCatId="accent1" phldr="1"/>
      <dgm:spPr/>
      <dgm:t>
        <a:bodyPr/>
        <a:lstStyle/>
        <a:p>
          <a:endParaRPr lang="zh-CN" altLang="en-US"/>
        </a:p>
      </dgm:t>
    </dgm:pt>
    <dgm:pt modelId="{D235DD8F-B3B5-47B8-948C-D60CEF8DBF57}" type="pres">
      <dgm:prSet presAssocID="{A8093E7D-72E2-469F-AD38-E195A6CB2294}" presName="linear" presStyleCnt="0">
        <dgm:presLayoutVars>
          <dgm:dir/>
          <dgm:animLvl val="lvl"/>
          <dgm:resizeHandles val="exact"/>
        </dgm:presLayoutVars>
      </dgm:prSet>
      <dgm:spPr/>
    </dgm:pt>
  </dgm:ptLst>
  <dgm:cxnLst>
    <dgm:cxn modelId="{BD053718-0D1C-462A-BCB0-9ADCF2AE3423}" type="presOf" srcId="{A8093E7D-72E2-469F-AD38-E195A6CB2294}" destId="{D235DD8F-B3B5-47B8-948C-D60CEF8DBF57}" srcOrd="0" destOrd="0" presId="urn:microsoft.com/office/officeart/2005/8/layout/list1#3"/>
  </dgm:cxnLst>
  <dgm:bg>
    <a:blipFill>
      <a:blip xmlns:r="http://schemas.openxmlformats.org/officeDocument/2006/relationships" r:embed="rId1"/>
      <a:stretch>
        <a:fillRect/>
      </a:stretch>
    </a:blipFill>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05/8/layout/list1#3">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7">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25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253"/>
          </a:xfrm>
          <a:prstGeom prst="rect">
            <a:avLst/>
          </a:prstGeom>
        </p:spPr>
        <p:txBody>
          <a:bodyPr vert="horz" lIns="91440" tIns="45720" rIns="91440" bIns="45720" rtlCol="0"/>
          <a:lstStyle>
            <a:lvl1pPr algn="r">
              <a:defRPr sz="1200"/>
            </a:lvl1pPr>
          </a:lstStyle>
          <a:p>
            <a:fld id="{8E9C2BE1-30B0-4BFF-86E2-B29499CC183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712027" y="744538"/>
            <a:ext cx="5373620" cy="3721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4399"/>
            <a:ext cx="5438140" cy="4466273"/>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427075"/>
            <a:ext cx="2945659" cy="49625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27075"/>
            <a:ext cx="2945659" cy="496253"/>
          </a:xfrm>
          <a:prstGeom prst="rect">
            <a:avLst/>
          </a:prstGeom>
        </p:spPr>
        <p:txBody>
          <a:bodyPr vert="horz" lIns="91440" tIns="45720" rIns="91440" bIns="45720" rtlCol="0" anchor="b"/>
          <a:lstStyle>
            <a:lvl1pPr algn="r">
              <a:defRPr sz="1200"/>
            </a:lvl1pPr>
          </a:lstStyle>
          <a:p>
            <a:fld id="{7744F346-9435-41B1-AD1D-461963F20BE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2788" y="744538"/>
            <a:ext cx="5372100" cy="3721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15CA27-7180-4F6B-A84E-BE3F55DF184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2788" y="744538"/>
            <a:ext cx="5372100" cy="3721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744F346-9435-41B1-AD1D-461963F20BE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2788" y="744538"/>
            <a:ext cx="5372100" cy="37211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771" y="2130428"/>
            <a:ext cx="841806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485541" y="3886200"/>
            <a:ext cx="693252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77665" y="914400"/>
            <a:ext cx="8415683" cy="1141413"/>
          </a:xfr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317" y="4406901"/>
            <a:ext cx="841806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82317" y="2906713"/>
            <a:ext cx="8418060" cy="1500187"/>
          </a:xfrm>
        </p:spPr>
        <p:txBody>
          <a:bodyPr anchor="b"/>
          <a:lstStyle>
            <a:lvl1pPr marL="0" indent="0">
              <a:buNone/>
              <a:defRPr sz="2000">
                <a:solidFill>
                  <a:schemeClr val="tx1">
                    <a:tint val="75000"/>
                  </a:schemeClr>
                </a:solidFill>
              </a:defRPr>
            </a:lvl1pPr>
            <a:lvl2pPr marL="457200" indent="0">
              <a:buNone/>
              <a:defRPr sz="1865">
                <a:solidFill>
                  <a:schemeClr val="tx1">
                    <a:tint val="75000"/>
                  </a:schemeClr>
                </a:solidFill>
              </a:defRPr>
            </a:lvl2pPr>
            <a:lvl3pPr marL="914400" indent="0">
              <a:buNone/>
              <a:defRPr sz="1600">
                <a:solidFill>
                  <a:schemeClr val="tx1">
                    <a:tint val="75000"/>
                  </a:schemeClr>
                </a:solidFill>
              </a:defRPr>
            </a:lvl3pPr>
            <a:lvl4pPr marL="1371600" indent="0">
              <a:buNone/>
              <a:defRPr sz="1465">
                <a:solidFill>
                  <a:schemeClr val="tx1">
                    <a:tint val="75000"/>
                  </a:schemeClr>
                </a:solidFill>
              </a:defRPr>
            </a:lvl4pPr>
            <a:lvl5pPr marL="1828800" indent="0">
              <a:buNone/>
              <a:defRPr sz="1465">
                <a:solidFill>
                  <a:schemeClr val="tx1">
                    <a:tint val="75000"/>
                  </a:schemeClr>
                </a:solidFill>
              </a:defRPr>
            </a:lvl5pPr>
            <a:lvl6pPr marL="2286000" indent="0">
              <a:buNone/>
              <a:defRPr sz="1465">
                <a:solidFill>
                  <a:schemeClr val="tx1">
                    <a:tint val="75000"/>
                  </a:schemeClr>
                </a:solidFill>
              </a:defRPr>
            </a:lvl6pPr>
            <a:lvl7pPr marL="2743200" indent="0">
              <a:buNone/>
              <a:defRPr sz="1465">
                <a:solidFill>
                  <a:schemeClr val="tx1">
                    <a:tint val="75000"/>
                  </a:schemeClr>
                </a:solidFill>
              </a:defRPr>
            </a:lvl7pPr>
            <a:lvl8pPr marL="3200400" indent="0">
              <a:buNone/>
              <a:defRPr sz="1465">
                <a:solidFill>
                  <a:schemeClr val="tx1">
                    <a:tint val="75000"/>
                  </a:schemeClr>
                </a:solidFill>
              </a:defRPr>
            </a:lvl8pPr>
            <a:lvl9pPr marL="3657600" indent="0">
              <a:buNone/>
              <a:defRPr sz="1465">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95181" y="1200151"/>
            <a:ext cx="4374090" cy="3394075"/>
          </a:xfrm>
        </p:spPr>
        <p:txBody>
          <a:bodyPr/>
          <a:lstStyle>
            <a:lvl1pPr>
              <a:defRPr sz="2800"/>
            </a:lvl1pPr>
            <a:lvl2pPr>
              <a:defRPr sz="2400"/>
            </a:lvl2pPr>
            <a:lvl3pPr>
              <a:defRPr sz="2000"/>
            </a:lvl3pPr>
            <a:lvl4pPr>
              <a:defRPr sz="1865"/>
            </a:lvl4pPr>
            <a:lvl5pPr>
              <a:defRPr sz="1865"/>
            </a:lvl5pPr>
            <a:lvl6pPr>
              <a:defRPr sz="1865"/>
            </a:lvl6pPr>
            <a:lvl7pPr>
              <a:defRPr sz="1865"/>
            </a:lvl7pPr>
            <a:lvl8pPr>
              <a:defRPr sz="1865"/>
            </a:lvl8pPr>
            <a:lvl9pPr>
              <a:defRPr sz="186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034331" y="1200151"/>
            <a:ext cx="4374090" cy="3394075"/>
          </a:xfrm>
        </p:spPr>
        <p:txBody>
          <a:bodyPr/>
          <a:lstStyle>
            <a:lvl1pPr>
              <a:defRPr sz="2800"/>
            </a:lvl1pPr>
            <a:lvl2pPr>
              <a:defRPr sz="2400"/>
            </a:lvl2pPr>
            <a:lvl3pPr>
              <a:defRPr sz="2000"/>
            </a:lvl3pPr>
            <a:lvl4pPr>
              <a:defRPr sz="1865"/>
            </a:lvl4pPr>
            <a:lvl5pPr>
              <a:defRPr sz="1865"/>
            </a:lvl5pPr>
            <a:lvl6pPr>
              <a:defRPr sz="1865"/>
            </a:lvl6pPr>
            <a:lvl7pPr>
              <a:defRPr sz="1865"/>
            </a:lvl7pPr>
            <a:lvl8pPr>
              <a:defRPr sz="1865"/>
            </a:lvl8pPr>
            <a:lvl9pPr>
              <a:defRPr sz="186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180" y="274639"/>
            <a:ext cx="891324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95180" y="1535115"/>
            <a:ext cx="4375810" cy="639763"/>
          </a:xfrm>
        </p:spPr>
        <p:txBody>
          <a:bodyPr anchor="b"/>
          <a:lstStyle>
            <a:lvl1pPr marL="0" indent="0">
              <a:buNone/>
              <a:defRPr sz="2400"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95180" y="2174875"/>
            <a:ext cx="4375810" cy="3951288"/>
          </a:xfrm>
        </p:spPr>
        <p:txBody>
          <a:bodyPr/>
          <a:lstStyle>
            <a:lvl1pPr>
              <a:defRPr sz="2400"/>
            </a:lvl1pPr>
            <a:lvl2pPr>
              <a:defRPr sz="2000"/>
            </a:lvl2pPr>
            <a:lvl3pPr>
              <a:defRPr sz="1865"/>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5030892" y="1535115"/>
            <a:ext cx="4377529" cy="639763"/>
          </a:xfrm>
        </p:spPr>
        <p:txBody>
          <a:bodyPr anchor="b"/>
          <a:lstStyle>
            <a:lvl1pPr marL="0" indent="0">
              <a:buNone/>
              <a:defRPr sz="2400"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5030892" y="2174875"/>
            <a:ext cx="4377529" cy="3951288"/>
          </a:xfrm>
        </p:spPr>
        <p:txBody>
          <a:bodyPr/>
          <a:lstStyle>
            <a:lvl1pPr>
              <a:defRPr sz="2400"/>
            </a:lvl1pPr>
            <a:lvl2pPr>
              <a:defRPr sz="2000"/>
            </a:lvl2pPr>
            <a:lvl3pPr>
              <a:defRPr sz="1865"/>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12" name="矩形 11"/>
          <p:cNvSpPr/>
          <p:nvPr userDrawn="1"/>
        </p:nvSpPr>
        <p:spPr>
          <a:xfrm>
            <a:off x="2929" y="0"/>
            <a:ext cx="9903600" cy="6858000"/>
          </a:xfrm>
          <a:prstGeom prst="rect">
            <a:avLst/>
          </a:prstGeom>
          <a:gradFill flip="none" rotWithShape="1">
            <a:gsLst>
              <a:gs pos="0">
                <a:srgbClr val="FBFBFB"/>
              </a:gs>
              <a:gs pos="79000">
                <a:schemeClr val="bg1">
                  <a:lumMod val="95000"/>
                </a:schemeClr>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55704" tIns="27852" rIns="55704" bIns="27852" anchor="ctr"/>
          <a:lstStyle/>
          <a:p>
            <a:pPr algn="ctr" defTabSz="685800" fontAlgn="auto">
              <a:spcBef>
                <a:spcPts val="0"/>
              </a:spcBef>
              <a:spcAft>
                <a:spcPts val="0"/>
              </a:spcAft>
              <a:defRPr/>
            </a:pPr>
            <a:endParaRPr lang="zh-CN" altLang="en-US" sz="1515"/>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95180" y="274639"/>
            <a:ext cx="8913240" cy="1143000"/>
          </a:xfrm>
          <a:prstGeom prst="rect">
            <a:avLst/>
          </a:prstGeom>
        </p:spPr>
        <p:txBody>
          <a:bodyPr vert="horz" lIns="68571" tIns="34285" rIns="68571" bIns="34285"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95180" y="1600203"/>
            <a:ext cx="8913240" cy="4525963"/>
          </a:xfrm>
          <a:prstGeom prst="rect">
            <a:avLst/>
          </a:prstGeom>
        </p:spPr>
        <p:txBody>
          <a:bodyPr vert="horz" lIns="68571" tIns="34285" rIns="68571" bIns="34285"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95180" y="6356351"/>
            <a:ext cx="2310840" cy="365125"/>
          </a:xfrm>
          <a:prstGeom prst="rect">
            <a:avLst/>
          </a:prstGeom>
        </p:spPr>
        <p:txBody>
          <a:bodyPr vert="horz" lIns="68571" tIns="34285" rIns="68571" bIns="34285" rtlCol="0" anchor="ctr"/>
          <a:lstStyle>
            <a:lvl1pPr algn="l">
              <a:defRPr sz="1200">
                <a:solidFill>
                  <a:schemeClr val="tx1">
                    <a:tint val="75000"/>
                  </a:schemeClr>
                </a:solidFill>
              </a:defRPr>
            </a:lvl1pPr>
          </a:lstStyle>
          <a:p>
            <a:fld id="{73AE68D8-C826-458C-B183-20281108C25D}" type="datetimeFigureOut">
              <a:rPr lang="zh-CN" altLang="en-US" smtClean="0"/>
            </a:fld>
            <a:endParaRPr lang="zh-CN" altLang="en-US"/>
          </a:p>
        </p:txBody>
      </p:sp>
      <p:sp>
        <p:nvSpPr>
          <p:cNvPr id="5" name="页脚占位符 4"/>
          <p:cNvSpPr>
            <a:spLocks noGrp="1"/>
          </p:cNvSpPr>
          <p:nvPr>
            <p:ph type="ftr" sz="quarter" idx="3"/>
          </p:nvPr>
        </p:nvSpPr>
        <p:spPr>
          <a:xfrm>
            <a:off x="3383731" y="6356351"/>
            <a:ext cx="3136140" cy="365125"/>
          </a:xfrm>
          <a:prstGeom prst="rect">
            <a:avLst/>
          </a:prstGeom>
        </p:spPr>
        <p:txBody>
          <a:bodyPr vert="horz" lIns="68571" tIns="34285" rIns="68571" bIns="34285"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097580" y="6356351"/>
            <a:ext cx="2310840" cy="365125"/>
          </a:xfrm>
          <a:prstGeom prst="rect">
            <a:avLst/>
          </a:prstGeom>
        </p:spPr>
        <p:txBody>
          <a:bodyPr vert="horz" lIns="68571" tIns="34285" rIns="68571" bIns="34285" rtlCol="0" anchor="ctr"/>
          <a:lstStyle>
            <a:lvl1pPr algn="r">
              <a:defRPr sz="1200">
                <a:solidFill>
                  <a:schemeClr val="tx1">
                    <a:tint val="75000"/>
                  </a:schemeClr>
                </a:solidFill>
              </a:defRPr>
            </a:lvl1pPr>
          </a:lstStyle>
          <a:p>
            <a:fld id="{20C4CAE4-7999-4689-BDF1-74DE61D8389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p14:dur="10"/>
    </mc:Choice>
    <mc:Fallback>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65" kern="1200">
          <a:solidFill>
            <a:schemeClr val="tx1"/>
          </a:solidFill>
          <a:latin typeface="+mn-lt"/>
          <a:ea typeface="+mn-ea"/>
          <a:cs typeface="+mn-cs"/>
        </a:defRPr>
      </a:lvl1pPr>
      <a:lvl2pPr marL="457200" algn="l" defTabSz="914400" rtl="0" eaLnBrk="1" latinLnBrk="0" hangingPunct="1">
        <a:defRPr sz="1865" kern="1200">
          <a:solidFill>
            <a:schemeClr val="tx1"/>
          </a:solidFill>
          <a:latin typeface="+mn-lt"/>
          <a:ea typeface="+mn-ea"/>
          <a:cs typeface="+mn-cs"/>
        </a:defRPr>
      </a:lvl2pPr>
      <a:lvl3pPr marL="914400" algn="l" defTabSz="914400" rtl="0" eaLnBrk="1" latinLnBrk="0" hangingPunct="1">
        <a:defRPr sz="1865" kern="1200">
          <a:solidFill>
            <a:schemeClr val="tx1"/>
          </a:solidFill>
          <a:latin typeface="+mn-lt"/>
          <a:ea typeface="+mn-ea"/>
          <a:cs typeface="+mn-cs"/>
        </a:defRPr>
      </a:lvl3pPr>
      <a:lvl4pPr marL="1371600" algn="l" defTabSz="914400" rtl="0" eaLnBrk="1" latinLnBrk="0" hangingPunct="1">
        <a:defRPr sz="1865" kern="1200">
          <a:solidFill>
            <a:schemeClr val="tx1"/>
          </a:solidFill>
          <a:latin typeface="+mn-lt"/>
          <a:ea typeface="+mn-ea"/>
          <a:cs typeface="+mn-cs"/>
        </a:defRPr>
      </a:lvl4pPr>
      <a:lvl5pPr marL="1828800" algn="l" defTabSz="914400" rtl="0" eaLnBrk="1" latinLnBrk="0" hangingPunct="1">
        <a:defRPr sz="1865" kern="1200">
          <a:solidFill>
            <a:schemeClr val="tx1"/>
          </a:solidFill>
          <a:latin typeface="+mn-lt"/>
          <a:ea typeface="+mn-ea"/>
          <a:cs typeface="+mn-cs"/>
        </a:defRPr>
      </a:lvl5pPr>
      <a:lvl6pPr marL="2286000" algn="l" defTabSz="914400" rtl="0" eaLnBrk="1" latinLnBrk="0" hangingPunct="1">
        <a:defRPr sz="1865" kern="1200">
          <a:solidFill>
            <a:schemeClr val="tx1"/>
          </a:solidFill>
          <a:latin typeface="+mn-lt"/>
          <a:ea typeface="+mn-ea"/>
          <a:cs typeface="+mn-cs"/>
        </a:defRPr>
      </a:lvl6pPr>
      <a:lvl7pPr marL="2743200" algn="l" defTabSz="914400" rtl="0" eaLnBrk="1" latinLnBrk="0" hangingPunct="1">
        <a:defRPr sz="1865" kern="1200">
          <a:solidFill>
            <a:schemeClr val="tx1"/>
          </a:solidFill>
          <a:latin typeface="+mn-lt"/>
          <a:ea typeface="+mn-ea"/>
          <a:cs typeface="+mn-cs"/>
        </a:defRPr>
      </a:lvl7pPr>
      <a:lvl8pPr marL="3200400" algn="l" defTabSz="914400" rtl="0" eaLnBrk="1" latinLnBrk="0" hangingPunct="1">
        <a:defRPr sz="1865" kern="1200">
          <a:solidFill>
            <a:schemeClr val="tx1"/>
          </a:solidFill>
          <a:latin typeface="+mn-lt"/>
          <a:ea typeface="+mn-ea"/>
          <a:cs typeface="+mn-cs"/>
        </a:defRPr>
      </a:lvl8pPr>
      <a:lvl9pPr marL="3657600" algn="l" defTabSz="914400"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tags" Target="../tags/tag3.xml"/><Relationship Id="rId3" Type="http://schemas.openxmlformats.org/officeDocument/2006/relationships/image" Target="../media/image1.png"/><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image" Target="../media/image2.png"/><Relationship Id="rId7" Type="http://schemas.openxmlformats.org/officeDocument/2006/relationships/tags" Target="../tags/tag56.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0" Type="http://schemas.openxmlformats.org/officeDocument/2006/relationships/slideLayout" Target="../slideLayouts/slideLayout9.xml"/><Relationship Id="rId1" Type="http://schemas.openxmlformats.org/officeDocument/2006/relationships/tags" Target="../tags/tag50.xml"/></Relationships>
</file>

<file path=ppt/slides/_rels/slide11.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image" Target="../media/image2.png"/><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0" Type="http://schemas.openxmlformats.org/officeDocument/2006/relationships/slideLayout" Target="../slideLayouts/slideLayout9.xml"/><Relationship Id="rId1" Type="http://schemas.openxmlformats.org/officeDocument/2006/relationships/tags" Target="../tags/tag58.xml"/></Relationships>
</file>

<file path=ppt/slides/_rels/slide12.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image" Target="../media/image2.png"/><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0" Type="http://schemas.openxmlformats.org/officeDocument/2006/relationships/slideLayout" Target="../slideLayouts/slideLayout9.xml"/><Relationship Id="rId1" Type="http://schemas.openxmlformats.org/officeDocument/2006/relationships/tags" Target="../tags/tag66.xml"/></Relationships>
</file>

<file path=ppt/slides/_rels/slide13.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image" Target="../media/image2.png"/><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0" Type="http://schemas.openxmlformats.org/officeDocument/2006/relationships/slideLayout" Target="../slideLayouts/slideLayout9.xml"/><Relationship Id="rId1" Type="http://schemas.openxmlformats.org/officeDocument/2006/relationships/tags" Target="../tags/tag74.xml"/></Relationships>
</file>

<file path=ppt/slides/_rels/slide14.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image" Target="../media/image2.png"/><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0" Type="http://schemas.openxmlformats.org/officeDocument/2006/relationships/slideLayout" Target="../slideLayouts/slideLayout9.xml"/><Relationship Id="rId1" Type="http://schemas.openxmlformats.org/officeDocument/2006/relationships/tags" Target="../tags/tag82.xml"/></Relationships>
</file>

<file path=ppt/slides/_rels/slide15.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image" Target="../media/image2.png"/><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0" Type="http://schemas.openxmlformats.org/officeDocument/2006/relationships/slideLayout" Target="../slideLayouts/slideLayout9.xml"/><Relationship Id="rId1" Type="http://schemas.openxmlformats.org/officeDocument/2006/relationships/tags" Target="../tags/tag90.xml"/></Relationships>
</file>

<file path=ppt/slides/_rels/slide16.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tags" Target="../tags/tag103.xml"/><Relationship Id="rId6" Type="http://schemas.openxmlformats.org/officeDocument/2006/relationships/image" Target="../media/image2.png"/><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0" Type="http://schemas.openxmlformats.org/officeDocument/2006/relationships/slideLayout" Target="../slideLayouts/slideLayout9.xml"/><Relationship Id="rId1" Type="http://schemas.openxmlformats.org/officeDocument/2006/relationships/tags" Target="../tags/tag98.xml"/></Relationships>
</file>

<file path=ppt/slides/_rels/slide17.xml.rels><?xml version="1.0" encoding="UTF-8" standalone="yes"?>
<Relationships xmlns="http://schemas.openxmlformats.org/package/2006/relationships"><Relationship Id="rId9" Type="http://schemas.openxmlformats.org/officeDocument/2006/relationships/tags" Target="../tags/tag113.xml"/><Relationship Id="rId8" Type="http://schemas.openxmlformats.org/officeDocument/2006/relationships/tags" Target="../tags/tag112.xml"/><Relationship Id="rId7" Type="http://schemas.openxmlformats.org/officeDocument/2006/relationships/tags" Target="../tags/tag111.xml"/><Relationship Id="rId6" Type="http://schemas.openxmlformats.org/officeDocument/2006/relationships/image" Target="../media/image2.png"/><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0" Type="http://schemas.openxmlformats.org/officeDocument/2006/relationships/slideLayout" Target="../slideLayouts/slideLayout9.xml"/><Relationship Id="rId1" Type="http://schemas.openxmlformats.org/officeDocument/2006/relationships/tags" Target="../tags/tag106.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9.xml"/><Relationship Id="rId4" Type="http://schemas.openxmlformats.org/officeDocument/2006/relationships/tags" Target="../tags/tag116.xml"/><Relationship Id="rId3" Type="http://schemas.openxmlformats.org/officeDocument/2006/relationships/image" Target="../media/image2.png"/><Relationship Id="rId2" Type="http://schemas.openxmlformats.org/officeDocument/2006/relationships/tags" Target="../tags/tag115.xml"/><Relationship Id="rId1" Type="http://schemas.openxmlformats.org/officeDocument/2006/relationships/tags" Target="../tags/tag114.xml"/></Relationships>
</file>

<file path=ppt/slides/_rels/slide19.xml.rels><?xml version="1.0" encoding="UTF-8" standalone="yes"?>
<Relationships xmlns="http://schemas.openxmlformats.org/package/2006/relationships"><Relationship Id="rId9" Type="http://schemas.openxmlformats.org/officeDocument/2006/relationships/tags" Target="../tags/tag119.xml"/><Relationship Id="rId8" Type="http://schemas.openxmlformats.org/officeDocument/2006/relationships/image" Target="../media/image2.png"/><Relationship Id="rId7" Type="http://schemas.openxmlformats.org/officeDocument/2006/relationships/tags" Target="../tags/tag118.xml"/><Relationship Id="rId6" Type="http://schemas.openxmlformats.org/officeDocument/2006/relationships/tags" Target="../tags/tag11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1" Type="http://schemas.openxmlformats.org/officeDocument/2006/relationships/notesSlide" Target="../notesSlides/notesSlide6.xml"/><Relationship Id="rId10" Type="http://schemas.openxmlformats.org/officeDocument/2006/relationships/slideLayout" Target="../slideLayouts/slideLayout9.xml"/><Relationship Id="rId1"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image" Target="../media/image2.png"/><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0"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9.xml"/><Relationship Id="rId6" Type="http://schemas.openxmlformats.org/officeDocument/2006/relationships/tags" Target="../tags/tag123.xml"/><Relationship Id="rId5" Type="http://schemas.openxmlformats.org/officeDocument/2006/relationships/image" Target="../media/image2.png"/><Relationship Id="rId4" Type="http://schemas.openxmlformats.org/officeDocument/2006/relationships/tags" Target="../tags/tag122.xml"/><Relationship Id="rId3" Type="http://schemas.openxmlformats.org/officeDocument/2006/relationships/image" Target="../media/image4.png"/><Relationship Id="rId2" Type="http://schemas.openxmlformats.org/officeDocument/2006/relationships/tags" Target="../tags/tag121.xml"/><Relationship Id="rId1" Type="http://schemas.openxmlformats.org/officeDocument/2006/relationships/tags" Target="../tags/tag120.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9.xml"/><Relationship Id="rId4" Type="http://schemas.openxmlformats.org/officeDocument/2006/relationships/tags" Target="../tags/tag126.xml"/><Relationship Id="rId3" Type="http://schemas.openxmlformats.org/officeDocument/2006/relationships/image" Target="../media/image2.png"/><Relationship Id="rId2" Type="http://schemas.openxmlformats.org/officeDocument/2006/relationships/tags" Target="../tags/tag125.xml"/><Relationship Id="rId1" Type="http://schemas.openxmlformats.org/officeDocument/2006/relationships/tags" Target="../tags/tag124.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9.xml"/><Relationship Id="rId4" Type="http://schemas.openxmlformats.org/officeDocument/2006/relationships/tags" Target="../tags/tag129.xml"/><Relationship Id="rId3" Type="http://schemas.openxmlformats.org/officeDocument/2006/relationships/image" Target="../media/image2.png"/><Relationship Id="rId2" Type="http://schemas.openxmlformats.org/officeDocument/2006/relationships/tags" Target="../tags/tag128.xml"/><Relationship Id="rId1" Type="http://schemas.openxmlformats.org/officeDocument/2006/relationships/tags" Target="../tags/tag127.xml"/></Relationships>
</file>

<file path=ppt/slides/_rels/slide23.xml.rels><?xml version="1.0" encoding="UTF-8" standalone="yes"?>
<Relationships xmlns="http://schemas.openxmlformats.org/package/2006/relationships"><Relationship Id="rId9" Type="http://schemas.openxmlformats.org/officeDocument/2006/relationships/tags" Target="../tags/tag136.xml"/><Relationship Id="rId8" Type="http://schemas.openxmlformats.org/officeDocument/2006/relationships/tags" Target="../tags/tag135.xml"/><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2" Type="http://schemas.openxmlformats.org/officeDocument/2006/relationships/slideLayout" Target="../slideLayouts/slideLayout9.xml"/><Relationship Id="rId11" Type="http://schemas.openxmlformats.org/officeDocument/2006/relationships/tags" Target="../tags/tag137.xml"/><Relationship Id="rId10" Type="http://schemas.openxmlformats.org/officeDocument/2006/relationships/image" Target="../media/image2.png"/><Relationship Id="rId1" Type="http://schemas.openxmlformats.org/officeDocument/2006/relationships/tags" Target="../tags/tag130.xml"/></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9.xml"/><Relationship Id="rId5" Type="http://schemas.openxmlformats.org/officeDocument/2006/relationships/tags" Target="../tags/tag141.xml"/><Relationship Id="rId4" Type="http://schemas.openxmlformats.org/officeDocument/2006/relationships/image" Target="../media/image2.png"/><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9.xml"/><Relationship Id="rId6" Type="http://schemas.openxmlformats.org/officeDocument/2006/relationships/tags" Target="../tags/tag145.xml"/><Relationship Id="rId5" Type="http://schemas.openxmlformats.org/officeDocument/2006/relationships/image" Target="../media/image2.png"/><Relationship Id="rId4" Type="http://schemas.openxmlformats.org/officeDocument/2006/relationships/tags" Target="../tags/tag144.xml"/><Relationship Id="rId3" Type="http://schemas.openxmlformats.org/officeDocument/2006/relationships/tags" Target="../tags/tag143.xml"/><Relationship Id="rId2" Type="http://schemas.openxmlformats.org/officeDocument/2006/relationships/image" Target="../media/image7.png"/><Relationship Id="rId1" Type="http://schemas.openxmlformats.org/officeDocument/2006/relationships/tags" Target="../tags/tag142.xml"/></Relationships>
</file>

<file path=ppt/slides/_rels/slide26.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9.xml"/><Relationship Id="rId6" Type="http://schemas.openxmlformats.org/officeDocument/2006/relationships/tags" Target="../tags/tag150.xml"/><Relationship Id="rId5" Type="http://schemas.openxmlformats.org/officeDocument/2006/relationships/image" Target="../media/image2.png"/><Relationship Id="rId4" Type="http://schemas.openxmlformats.org/officeDocument/2006/relationships/tags" Target="../tags/tag149.xml"/><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tags" Target="../tags/tag146.xml"/></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9.xml"/><Relationship Id="rId6" Type="http://schemas.openxmlformats.org/officeDocument/2006/relationships/tags" Target="../tags/tag154.xml"/><Relationship Id="rId5" Type="http://schemas.openxmlformats.org/officeDocument/2006/relationships/image" Target="../media/image2.png"/><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image" Target="../media/image8.png"/><Relationship Id="rId1" Type="http://schemas.openxmlformats.org/officeDocument/2006/relationships/tags" Target="../tags/tag151.xml"/></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9.xml"/><Relationship Id="rId5" Type="http://schemas.openxmlformats.org/officeDocument/2006/relationships/tags" Target="../tags/tag158.xml"/><Relationship Id="rId4" Type="http://schemas.openxmlformats.org/officeDocument/2006/relationships/image" Target="../media/image2.png"/><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tags" Target="../tags/tag155.xml"/></Relationships>
</file>

<file path=ppt/slides/_rels/slide29.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9.xml"/><Relationship Id="rId5" Type="http://schemas.openxmlformats.org/officeDocument/2006/relationships/tags" Target="../tags/tag162.xml"/><Relationship Id="rId4" Type="http://schemas.openxmlformats.org/officeDocument/2006/relationships/image" Target="../media/image2.png"/><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9.xml"/><Relationship Id="rId4" Type="http://schemas.openxmlformats.org/officeDocument/2006/relationships/tags" Target="../tags/tag14.xml"/><Relationship Id="rId3" Type="http://schemas.openxmlformats.org/officeDocument/2006/relationships/image" Target="../media/image2.png"/><Relationship Id="rId2" Type="http://schemas.openxmlformats.org/officeDocument/2006/relationships/tags" Target="../tags/tag13.xml"/><Relationship Id="rId1" Type="http://schemas.openxmlformats.org/officeDocument/2006/relationships/tags" Target="../tags/tag12.xml"/></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9.xml"/><Relationship Id="rId5" Type="http://schemas.openxmlformats.org/officeDocument/2006/relationships/tags" Target="../tags/tag166.xml"/><Relationship Id="rId4" Type="http://schemas.openxmlformats.org/officeDocument/2006/relationships/image" Target="../media/image2.png"/><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s>
</file>

<file path=ppt/slides/_rels/slide31.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9.xml"/><Relationship Id="rId5" Type="http://schemas.openxmlformats.org/officeDocument/2006/relationships/tags" Target="../tags/tag170.xml"/><Relationship Id="rId4" Type="http://schemas.openxmlformats.org/officeDocument/2006/relationships/image" Target="../media/image2.png"/><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9.xml"/><Relationship Id="rId5" Type="http://schemas.openxmlformats.org/officeDocument/2006/relationships/tags" Target="../tags/tag174.xml"/><Relationship Id="rId4" Type="http://schemas.openxmlformats.org/officeDocument/2006/relationships/image" Target="../media/image2.png"/><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tags" Target="../tags/tag171.xml"/></Relationships>
</file>

<file path=ppt/slides/_rels/slide33.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9.xml"/><Relationship Id="rId5" Type="http://schemas.openxmlformats.org/officeDocument/2006/relationships/tags" Target="../tags/tag178.xml"/><Relationship Id="rId4" Type="http://schemas.openxmlformats.org/officeDocument/2006/relationships/image" Target="../media/image2.png"/><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tags" Target="../tags/tag175.xml"/></Relationships>
</file>

<file path=ppt/slides/_rels/slide34.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9.xml"/><Relationship Id="rId5" Type="http://schemas.openxmlformats.org/officeDocument/2006/relationships/tags" Target="../tags/tag182.xml"/><Relationship Id="rId4" Type="http://schemas.openxmlformats.org/officeDocument/2006/relationships/image" Target="../media/image2.png"/><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tags" Target="../tags/tag179.xml"/></Relationships>
</file>

<file path=ppt/slides/_rels/slide35.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9.xml"/><Relationship Id="rId5" Type="http://schemas.openxmlformats.org/officeDocument/2006/relationships/tags" Target="../tags/tag186.xml"/><Relationship Id="rId4" Type="http://schemas.openxmlformats.org/officeDocument/2006/relationships/image" Target="../media/image2.png"/><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s>
</file>

<file path=ppt/slides/_rels/slide36.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9.xml"/><Relationship Id="rId5" Type="http://schemas.openxmlformats.org/officeDocument/2006/relationships/tags" Target="../tags/tag190.xml"/><Relationship Id="rId4" Type="http://schemas.openxmlformats.org/officeDocument/2006/relationships/image" Target="../media/image2.png"/><Relationship Id="rId3" Type="http://schemas.openxmlformats.org/officeDocument/2006/relationships/tags" Target="../tags/tag189.xml"/><Relationship Id="rId2" Type="http://schemas.openxmlformats.org/officeDocument/2006/relationships/tags" Target="../tags/tag188.xml"/><Relationship Id="rId1" Type="http://schemas.openxmlformats.org/officeDocument/2006/relationships/tags" Target="../tags/tag187.xml"/></Relationships>
</file>

<file path=ppt/slides/_rels/slide37.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9.xml"/><Relationship Id="rId5" Type="http://schemas.openxmlformats.org/officeDocument/2006/relationships/tags" Target="../tags/tag194.xml"/><Relationship Id="rId4" Type="http://schemas.openxmlformats.org/officeDocument/2006/relationships/image" Target="../media/image2.png"/><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tags" Target="../tags/tag191.xml"/></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slideLayout" Target="../slideLayouts/slideLayout9.xml"/><Relationship Id="rId5" Type="http://schemas.openxmlformats.org/officeDocument/2006/relationships/tags" Target="../tags/tag198.xml"/><Relationship Id="rId4" Type="http://schemas.openxmlformats.org/officeDocument/2006/relationships/image" Target="../media/image2.png"/><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s>
</file>

<file path=ppt/slides/_rels/slide39.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slideLayout" Target="../slideLayouts/slideLayout9.xml"/><Relationship Id="rId5" Type="http://schemas.openxmlformats.org/officeDocument/2006/relationships/tags" Target="../tags/tag202.xml"/><Relationship Id="rId4" Type="http://schemas.openxmlformats.org/officeDocument/2006/relationships/image" Target="../media/image2.png"/><Relationship Id="rId3" Type="http://schemas.openxmlformats.org/officeDocument/2006/relationships/tags" Target="../tags/tag201.xml"/><Relationship Id="rId2" Type="http://schemas.openxmlformats.org/officeDocument/2006/relationships/tags" Target="../tags/tag200.xml"/><Relationship Id="rId1" Type="http://schemas.openxmlformats.org/officeDocument/2006/relationships/tags" Target="../tags/tag199.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tags" Target="../tags/tag21.xml"/><Relationship Id="rId7" Type="http://schemas.openxmlformats.org/officeDocument/2006/relationships/image" Target="../media/image2.png"/><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40.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9.xml"/><Relationship Id="rId5" Type="http://schemas.openxmlformats.org/officeDocument/2006/relationships/tags" Target="../tags/tag206.xml"/><Relationship Id="rId4" Type="http://schemas.openxmlformats.org/officeDocument/2006/relationships/image" Target="../media/image2.png"/><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tags" Target="../tags/tag203.xml"/></Relationships>
</file>

<file path=ppt/slides/_rels/slide41.xml.rels><?xml version="1.0" encoding="UTF-8" standalone="yes"?>
<Relationships xmlns="http://schemas.openxmlformats.org/package/2006/relationships"><Relationship Id="rId8" Type="http://schemas.openxmlformats.org/officeDocument/2006/relationships/notesSlide" Target="../notesSlides/notesSlide27.xml"/><Relationship Id="rId7" Type="http://schemas.openxmlformats.org/officeDocument/2006/relationships/slideLayout" Target="../slideLayouts/slideLayout9.xml"/><Relationship Id="rId6" Type="http://schemas.openxmlformats.org/officeDocument/2006/relationships/tags" Target="../tags/tag211.xml"/><Relationship Id="rId5" Type="http://schemas.openxmlformats.org/officeDocument/2006/relationships/image" Target="../media/image2.png"/><Relationship Id="rId4" Type="http://schemas.openxmlformats.org/officeDocument/2006/relationships/tags" Target="../tags/tag210.xml"/><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s>
</file>

<file path=ppt/slides/_rels/slide42.xml.rels><?xml version="1.0" encoding="UTF-8" standalone="yes"?>
<Relationships xmlns="http://schemas.openxmlformats.org/package/2006/relationships"><Relationship Id="rId7" Type="http://schemas.openxmlformats.org/officeDocument/2006/relationships/notesSlide" Target="../notesSlides/notesSlide28.xml"/><Relationship Id="rId6" Type="http://schemas.openxmlformats.org/officeDocument/2006/relationships/slideLayout" Target="../slideLayouts/slideLayout9.xml"/><Relationship Id="rId5" Type="http://schemas.openxmlformats.org/officeDocument/2006/relationships/tags" Target="../tags/tag215.xml"/><Relationship Id="rId4" Type="http://schemas.openxmlformats.org/officeDocument/2006/relationships/image" Target="../media/image2.png"/><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tags" Target="../tags/tag212.xml"/></Relationships>
</file>

<file path=ppt/slides/_rels/slide43.xml.rels><?xml version="1.0" encoding="UTF-8" standalone="yes"?>
<Relationships xmlns="http://schemas.openxmlformats.org/package/2006/relationships"><Relationship Id="rId7" Type="http://schemas.openxmlformats.org/officeDocument/2006/relationships/notesSlide" Target="../notesSlides/notesSlide29.xml"/><Relationship Id="rId6" Type="http://schemas.openxmlformats.org/officeDocument/2006/relationships/slideLayout" Target="../slideLayouts/slideLayout9.xml"/><Relationship Id="rId5" Type="http://schemas.openxmlformats.org/officeDocument/2006/relationships/tags" Target="../tags/tag219.xml"/><Relationship Id="rId4" Type="http://schemas.openxmlformats.org/officeDocument/2006/relationships/image" Target="../media/image2.png"/><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tags" Target="../tags/tag216.xml"/></Relationships>
</file>

<file path=ppt/slides/_rels/slide44.xml.rels><?xml version="1.0" encoding="UTF-8" standalone="yes"?>
<Relationships xmlns="http://schemas.openxmlformats.org/package/2006/relationships"><Relationship Id="rId8" Type="http://schemas.openxmlformats.org/officeDocument/2006/relationships/notesSlide" Target="../notesSlides/notesSlide30.xml"/><Relationship Id="rId7" Type="http://schemas.openxmlformats.org/officeDocument/2006/relationships/slideLayout" Target="../slideLayouts/slideLayout9.xml"/><Relationship Id="rId6" Type="http://schemas.openxmlformats.org/officeDocument/2006/relationships/tags" Target="../tags/tag224.xml"/><Relationship Id="rId5" Type="http://schemas.openxmlformats.org/officeDocument/2006/relationships/image" Target="../media/image2.png"/><Relationship Id="rId4" Type="http://schemas.openxmlformats.org/officeDocument/2006/relationships/tags" Target="../tags/tag223.xml"/><Relationship Id="rId3" Type="http://schemas.openxmlformats.org/officeDocument/2006/relationships/tags" Target="../tags/tag222.xml"/><Relationship Id="rId2" Type="http://schemas.openxmlformats.org/officeDocument/2006/relationships/tags" Target="../tags/tag221.xml"/><Relationship Id="rId1" Type="http://schemas.openxmlformats.org/officeDocument/2006/relationships/tags" Target="../tags/tag220.xml"/></Relationships>
</file>

<file path=ppt/slides/_rels/slide45.xml.rels><?xml version="1.0" encoding="UTF-8" standalone="yes"?>
<Relationships xmlns="http://schemas.openxmlformats.org/package/2006/relationships"><Relationship Id="rId7" Type="http://schemas.openxmlformats.org/officeDocument/2006/relationships/notesSlide" Target="../notesSlides/notesSlide31.xml"/><Relationship Id="rId6" Type="http://schemas.openxmlformats.org/officeDocument/2006/relationships/slideLayout" Target="../slideLayouts/slideLayout9.xml"/><Relationship Id="rId5" Type="http://schemas.openxmlformats.org/officeDocument/2006/relationships/tags" Target="../tags/tag228.xml"/><Relationship Id="rId4" Type="http://schemas.openxmlformats.org/officeDocument/2006/relationships/image" Target="../media/image2.png"/><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tags" Target="../tags/tag225.xml"/></Relationships>
</file>

<file path=ppt/slides/_rels/slide46.xml.rels><?xml version="1.0" encoding="UTF-8" standalone="yes"?>
<Relationships xmlns="http://schemas.openxmlformats.org/package/2006/relationships"><Relationship Id="rId7" Type="http://schemas.openxmlformats.org/officeDocument/2006/relationships/notesSlide" Target="../notesSlides/notesSlide32.xml"/><Relationship Id="rId6" Type="http://schemas.openxmlformats.org/officeDocument/2006/relationships/slideLayout" Target="../slideLayouts/slideLayout9.xml"/><Relationship Id="rId5" Type="http://schemas.openxmlformats.org/officeDocument/2006/relationships/tags" Target="../tags/tag232.xml"/><Relationship Id="rId4" Type="http://schemas.openxmlformats.org/officeDocument/2006/relationships/image" Target="../media/image2.png"/><Relationship Id="rId3" Type="http://schemas.openxmlformats.org/officeDocument/2006/relationships/tags" Target="../tags/tag231.xml"/><Relationship Id="rId2" Type="http://schemas.openxmlformats.org/officeDocument/2006/relationships/tags" Target="../tags/tag230.xml"/><Relationship Id="rId1" Type="http://schemas.openxmlformats.org/officeDocument/2006/relationships/tags" Target="../tags/tag229.xml"/></Relationships>
</file>

<file path=ppt/slides/_rels/slide47.xml.rels><?xml version="1.0" encoding="UTF-8" standalone="yes"?>
<Relationships xmlns="http://schemas.openxmlformats.org/package/2006/relationships"><Relationship Id="rId7" Type="http://schemas.openxmlformats.org/officeDocument/2006/relationships/notesSlide" Target="../notesSlides/notesSlide33.xml"/><Relationship Id="rId6" Type="http://schemas.openxmlformats.org/officeDocument/2006/relationships/slideLayout" Target="../slideLayouts/slideLayout9.xml"/><Relationship Id="rId5" Type="http://schemas.openxmlformats.org/officeDocument/2006/relationships/tags" Target="../tags/tag236.xml"/><Relationship Id="rId4" Type="http://schemas.openxmlformats.org/officeDocument/2006/relationships/image" Target="../media/image2.png"/><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s>
</file>

<file path=ppt/slides/_rels/slide48.xml.rels><?xml version="1.0" encoding="UTF-8" standalone="yes"?>
<Relationships xmlns="http://schemas.openxmlformats.org/package/2006/relationships"><Relationship Id="rId7" Type="http://schemas.openxmlformats.org/officeDocument/2006/relationships/notesSlide" Target="../notesSlides/notesSlide34.xml"/><Relationship Id="rId6" Type="http://schemas.openxmlformats.org/officeDocument/2006/relationships/slideLayout" Target="../slideLayouts/slideLayout9.xml"/><Relationship Id="rId5" Type="http://schemas.openxmlformats.org/officeDocument/2006/relationships/tags" Target="../tags/tag240.xml"/><Relationship Id="rId4" Type="http://schemas.openxmlformats.org/officeDocument/2006/relationships/image" Target="../media/image2.png"/><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tags" Target="../tags/tag237.xml"/></Relationships>
</file>

<file path=ppt/slides/_rels/slide49.xml.rels><?xml version="1.0" encoding="UTF-8" standalone="yes"?>
<Relationships xmlns="http://schemas.openxmlformats.org/package/2006/relationships"><Relationship Id="rId7" Type="http://schemas.openxmlformats.org/officeDocument/2006/relationships/notesSlide" Target="../notesSlides/notesSlide35.xml"/><Relationship Id="rId6" Type="http://schemas.openxmlformats.org/officeDocument/2006/relationships/slideLayout" Target="../slideLayouts/slideLayout9.xml"/><Relationship Id="rId5" Type="http://schemas.openxmlformats.org/officeDocument/2006/relationships/tags" Target="../tags/tag244.xml"/><Relationship Id="rId4" Type="http://schemas.openxmlformats.org/officeDocument/2006/relationships/image" Target="../media/image2.png"/><Relationship Id="rId3" Type="http://schemas.openxmlformats.org/officeDocument/2006/relationships/tags" Target="../tags/tag243.xml"/><Relationship Id="rId2" Type="http://schemas.openxmlformats.org/officeDocument/2006/relationships/tags" Target="../tags/tag242.xml"/><Relationship Id="rId1" Type="http://schemas.openxmlformats.org/officeDocument/2006/relationships/tags" Target="../tags/tag241.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tags" Target="../tags/tag28.xml"/><Relationship Id="rId7" Type="http://schemas.openxmlformats.org/officeDocument/2006/relationships/image" Target="../media/image2.png"/><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50.xml.rels><?xml version="1.0" encoding="UTF-8" standalone="yes"?>
<Relationships xmlns="http://schemas.openxmlformats.org/package/2006/relationships"><Relationship Id="rId7" Type="http://schemas.openxmlformats.org/officeDocument/2006/relationships/notesSlide" Target="../notesSlides/notesSlide36.xml"/><Relationship Id="rId6" Type="http://schemas.openxmlformats.org/officeDocument/2006/relationships/slideLayout" Target="../slideLayouts/slideLayout9.xml"/><Relationship Id="rId5" Type="http://schemas.openxmlformats.org/officeDocument/2006/relationships/tags" Target="../tags/tag248.xml"/><Relationship Id="rId4" Type="http://schemas.openxmlformats.org/officeDocument/2006/relationships/image" Target="../media/image2.png"/><Relationship Id="rId3" Type="http://schemas.openxmlformats.org/officeDocument/2006/relationships/tags" Target="../tags/tag247.xml"/><Relationship Id="rId2" Type="http://schemas.openxmlformats.org/officeDocument/2006/relationships/tags" Target="../tags/tag246.xml"/><Relationship Id="rId1" Type="http://schemas.openxmlformats.org/officeDocument/2006/relationships/tags" Target="../tags/tag245.xml"/></Relationships>
</file>

<file path=ppt/slides/_rels/slide51.xml.rels><?xml version="1.0" encoding="UTF-8" standalone="yes"?>
<Relationships xmlns="http://schemas.openxmlformats.org/package/2006/relationships"><Relationship Id="rId7" Type="http://schemas.openxmlformats.org/officeDocument/2006/relationships/notesSlide" Target="../notesSlides/notesSlide37.xml"/><Relationship Id="rId6" Type="http://schemas.openxmlformats.org/officeDocument/2006/relationships/slideLayout" Target="../slideLayouts/slideLayout9.xml"/><Relationship Id="rId5" Type="http://schemas.openxmlformats.org/officeDocument/2006/relationships/tags" Target="../tags/tag252.xml"/><Relationship Id="rId4" Type="http://schemas.openxmlformats.org/officeDocument/2006/relationships/image" Target="../media/image2.png"/><Relationship Id="rId3" Type="http://schemas.openxmlformats.org/officeDocument/2006/relationships/tags" Target="../tags/tag251.xml"/><Relationship Id="rId2" Type="http://schemas.openxmlformats.org/officeDocument/2006/relationships/tags" Target="../tags/tag250.xml"/><Relationship Id="rId1" Type="http://schemas.openxmlformats.org/officeDocument/2006/relationships/tags" Target="../tags/tag249.xml"/></Relationships>
</file>

<file path=ppt/slides/_rels/slide52.xml.rels><?xml version="1.0" encoding="UTF-8" standalone="yes"?>
<Relationships xmlns="http://schemas.openxmlformats.org/package/2006/relationships"><Relationship Id="rId7" Type="http://schemas.openxmlformats.org/officeDocument/2006/relationships/notesSlide" Target="../notesSlides/notesSlide38.xml"/><Relationship Id="rId6" Type="http://schemas.openxmlformats.org/officeDocument/2006/relationships/slideLayout" Target="../slideLayouts/slideLayout9.xml"/><Relationship Id="rId5" Type="http://schemas.openxmlformats.org/officeDocument/2006/relationships/tags" Target="../tags/tag256.xml"/><Relationship Id="rId4" Type="http://schemas.openxmlformats.org/officeDocument/2006/relationships/image" Target="../media/image2.png"/><Relationship Id="rId3" Type="http://schemas.openxmlformats.org/officeDocument/2006/relationships/tags" Target="../tags/tag255.xml"/><Relationship Id="rId2" Type="http://schemas.openxmlformats.org/officeDocument/2006/relationships/tags" Target="../tags/tag254.xml"/><Relationship Id="rId1" Type="http://schemas.openxmlformats.org/officeDocument/2006/relationships/tags" Target="../tags/tag253.xml"/></Relationships>
</file>

<file path=ppt/slides/_rels/slide53.xml.rels><?xml version="1.0" encoding="UTF-8" standalone="yes"?>
<Relationships xmlns="http://schemas.openxmlformats.org/package/2006/relationships"><Relationship Id="rId7" Type="http://schemas.openxmlformats.org/officeDocument/2006/relationships/notesSlide" Target="../notesSlides/notesSlide39.xml"/><Relationship Id="rId6" Type="http://schemas.openxmlformats.org/officeDocument/2006/relationships/slideLayout" Target="../slideLayouts/slideLayout9.xml"/><Relationship Id="rId5" Type="http://schemas.openxmlformats.org/officeDocument/2006/relationships/tags" Target="../tags/tag260.xml"/><Relationship Id="rId4" Type="http://schemas.openxmlformats.org/officeDocument/2006/relationships/image" Target="../media/image2.png"/><Relationship Id="rId3" Type="http://schemas.openxmlformats.org/officeDocument/2006/relationships/tags" Target="../tags/tag259.xml"/><Relationship Id="rId2" Type="http://schemas.openxmlformats.org/officeDocument/2006/relationships/tags" Target="../tags/tag258.xml"/><Relationship Id="rId1" Type="http://schemas.openxmlformats.org/officeDocument/2006/relationships/tags" Target="../tags/tag257.xml"/></Relationships>
</file>

<file path=ppt/slides/_rels/slide54.xml.rels><?xml version="1.0" encoding="UTF-8" standalone="yes"?>
<Relationships xmlns="http://schemas.openxmlformats.org/package/2006/relationships"><Relationship Id="rId7" Type="http://schemas.openxmlformats.org/officeDocument/2006/relationships/notesSlide" Target="../notesSlides/notesSlide40.xml"/><Relationship Id="rId6" Type="http://schemas.openxmlformats.org/officeDocument/2006/relationships/slideLayout" Target="../slideLayouts/slideLayout9.xml"/><Relationship Id="rId5" Type="http://schemas.openxmlformats.org/officeDocument/2006/relationships/tags" Target="../tags/tag264.xml"/><Relationship Id="rId4" Type="http://schemas.openxmlformats.org/officeDocument/2006/relationships/image" Target="../media/image2.png"/><Relationship Id="rId3" Type="http://schemas.openxmlformats.org/officeDocument/2006/relationships/tags" Target="../tags/tag263.xml"/><Relationship Id="rId2" Type="http://schemas.openxmlformats.org/officeDocument/2006/relationships/tags" Target="../tags/tag262.xml"/><Relationship Id="rId1" Type="http://schemas.openxmlformats.org/officeDocument/2006/relationships/tags" Target="../tags/tag261.xml"/></Relationships>
</file>

<file path=ppt/slides/_rels/slide55.xml.rels><?xml version="1.0" encoding="UTF-8" standalone="yes"?>
<Relationships xmlns="http://schemas.openxmlformats.org/package/2006/relationships"><Relationship Id="rId7" Type="http://schemas.openxmlformats.org/officeDocument/2006/relationships/notesSlide" Target="../notesSlides/notesSlide41.xml"/><Relationship Id="rId6" Type="http://schemas.openxmlformats.org/officeDocument/2006/relationships/slideLayout" Target="../slideLayouts/slideLayout9.xml"/><Relationship Id="rId5" Type="http://schemas.openxmlformats.org/officeDocument/2006/relationships/tags" Target="../tags/tag268.xml"/><Relationship Id="rId4" Type="http://schemas.openxmlformats.org/officeDocument/2006/relationships/image" Target="../media/image2.png"/><Relationship Id="rId3" Type="http://schemas.openxmlformats.org/officeDocument/2006/relationships/tags" Target="../tags/tag267.xml"/><Relationship Id="rId2" Type="http://schemas.openxmlformats.org/officeDocument/2006/relationships/tags" Target="../tags/tag266.xml"/><Relationship Id="rId1" Type="http://schemas.openxmlformats.org/officeDocument/2006/relationships/tags" Target="../tags/tag265.xml"/></Relationships>
</file>

<file path=ppt/slides/_rels/slide56.xml.rels><?xml version="1.0" encoding="UTF-8" standalone="yes"?>
<Relationships xmlns="http://schemas.openxmlformats.org/package/2006/relationships"><Relationship Id="rId7" Type="http://schemas.openxmlformats.org/officeDocument/2006/relationships/notesSlide" Target="../notesSlides/notesSlide42.xml"/><Relationship Id="rId6" Type="http://schemas.openxmlformats.org/officeDocument/2006/relationships/slideLayout" Target="../slideLayouts/slideLayout9.xml"/><Relationship Id="rId5" Type="http://schemas.openxmlformats.org/officeDocument/2006/relationships/tags" Target="../tags/tag272.xml"/><Relationship Id="rId4" Type="http://schemas.openxmlformats.org/officeDocument/2006/relationships/image" Target="../media/image2.png"/><Relationship Id="rId3" Type="http://schemas.openxmlformats.org/officeDocument/2006/relationships/tags" Target="../tags/tag271.xml"/><Relationship Id="rId2" Type="http://schemas.openxmlformats.org/officeDocument/2006/relationships/tags" Target="../tags/tag270.xml"/><Relationship Id="rId1" Type="http://schemas.openxmlformats.org/officeDocument/2006/relationships/tags" Target="../tags/tag269.xml"/></Relationships>
</file>

<file path=ppt/slides/_rels/slide57.xml.rels><?xml version="1.0" encoding="UTF-8" standalone="yes"?>
<Relationships xmlns="http://schemas.openxmlformats.org/package/2006/relationships"><Relationship Id="rId7" Type="http://schemas.openxmlformats.org/officeDocument/2006/relationships/notesSlide" Target="../notesSlides/notesSlide43.xml"/><Relationship Id="rId6" Type="http://schemas.openxmlformats.org/officeDocument/2006/relationships/slideLayout" Target="../slideLayouts/slideLayout9.xml"/><Relationship Id="rId5" Type="http://schemas.openxmlformats.org/officeDocument/2006/relationships/tags" Target="../tags/tag276.xml"/><Relationship Id="rId4" Type="http://schemas.openxmlformats.org/officeDocument/2006/relationships/image" Target="../media/image2.png"/><Relationship Id="rId3" Type="http://schemas.openxmlformats.org/officeDocument/2006/relationships/tags" Target="../tags/tag275.xml"/><Relationship Id="rId2" Type="http://schemas.openxmlformats.org/officeDocument/2006/relationships/tags" Target="../tags/tag274.xml"/><Relationship Id="rId1" Type="http://schemas.openxmlformats.org/officeDocument/2006/relationships/tags" Target="../tags/tag273.xml"/></Relationships>
</file>

<file path=ppt/slides/_rels/slide58.xml.rels><?xml version="1.0" encoding="UTF-8" standalone="yes"?>
<Relationships xmlns="http://schemas.openxmlformats.org/package/2006/relationships"><Relationship Id="rId8" Type="http://schemas.openxmlformats.org/officeDocument/2006/relationships/notesSlide" Target="../notesSlides/notesSlide44.xml"/><Relationship Id="rId7" Type="http://schemas.openxmlformats.org/officeDocument/2006/relationships/slideLayout" Target="../slideLayouts/slideLayout9.xml"/><Relationship Id="rId6" Type="http://schemas.openxmlformats.org/officeDocument/2006/relationships/tags" Target="../tags/tag280.xml"/><Relationship Id="rId5" Type="http://schemas.openxmlformats.org/officeDocument/2006/relationships/image" Target="../media/image2.png"/><Relationship Id="rId4" Type="http://schemas.openxmlformats.org/officeDocument/2006/relationships/tags" Target="../tags/tag279.xml"/><Relationship Id="rId3" Type="http://schemas.openxmlformats.org/officeDocument/2006/relationships/tags" Target="../tags/tag278.xml"/><Relationship Id="rId2" Type="http://schemas.openxmlformats.org/officeDocument/2006/relationships/image" Target="../media/image9.png"/><Relationship Id="rId1" Type="http://schemas.openxmlformats.org/officeDocument/2006/relationships/tags" Target="../tags/tag277.xml"/></Relationships>
</file>

<file path=ppt/slides/_rels/slide59.xml.rels><?xml version="1.0" encoding="UTF-8" standalone="yes"?>
<Relationships xmlns="http://schemas.openxmlformats.org/package/2006/relationships"><Relationship Id="rId8" Type="http://schemas.openxmlformats.org/officeDocument/2006/relationships/notesSlide" Target="../notesSlides/notesSlide45.xml"/><Relationship Id="rId7" Type="http://schemas.openxmlformats.org/officeDocument/2006/relationships/slideLayout" Target="../slideLayouts/slideLayout9.xml"/><Relationship Id="rId6" Type="http://schemas.openxmlformats.org/officeDocument/2006/relationships/tags" Target="../tags/tag284.xml"/><Relationship Id="rId5" Type="http://schemas.openxmlformats.org/officeDocument/2006/relationships/image" Target="../media/image2.png"/><Relationship Id="rId4" Type="http://schemas.openxmlformats.org/officeDocument/2006/relationships/tags" Target="../tags/tag283.xml"/><Relationship Id="rId3" Type="http://schemas.openxmlformats.org/officeDocument/2006/relationships/tags" Target="../tags/tag282.xml"/><Relationship Id="rId2" Type="http://schemas.openxmlformats.org/officeDocument/2006/relationships/image" Target="../media/image10.png"/><Relationship Id="rId1" Type="http://schemas.openxmlformats.org/officeDocument/2006/relationships/tags" Target="../tags/tag281.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tags" Target="../tags/tag35.xml"/><Relationship Id="rId7" Type="http://schemas.openxmlformats.org/officeDocument/2006/relationships/image" Target="../media/image2.png"/><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s>
</file>

<file path=ppt/slides/_rels/slide60.xml.rels><?xml version="1.0" encoding="UTF-8" standalone="yes"?>
<Relationships xmlns="http://schemas.openxmlformats.org/package/2006/relationships"><Relationship Id="rId7" Type="http://schemas.openxmlformats.org/officeDocument/2006/relationships/notesSlide" Target="../notesSlides/notesSlide46.xml"/><Relationship Id="rId6" Type="http://schemas.openxmlformats.org/officeDocument/2006/relationships/slideLayout" Target="../slideLayouts/slideLayout9.xml"/><Relationship Id="rId5" Type="http://schemas.openxmlformats.org/officeDocument/2006/relationships/tags" Target="../tags/tag288.xml"/><Relationship Id="rId4" Type="http://schemas.openxmlformats.org/officeDocument/2006/relationships/image" Target="../media/image2.png"/><Relationship Id="rId3" Type="http://schemas.openxmlformats.org/officeDocument/2006/relationships/tags" Target="../tags/tag287.xml"/><Relationship Id="rId2" Type="http://schemas.openxmlformats.org/officeDocument/2006/relationships/tags" Target="../tags/tag286.xml"/><Relationship Id="rId1" Type="http://schemas.openxmlformats.org/officeDocument/2006/relationships/tags" Target="../tags/tag285.xml"/></Relationships>
</file>

<file path=ppt/slides/_rels/slide61.xml.rels><?xml version="1.0" encoding="UTF-8" standalone="yes"?>
<Relationships xmlns="http://schemas.openxmlformats.org/package/2006/relationships"><Relationship Id="rId8" Type="http://schemas.openxmlformats.org/officeDocument/2006/relationships/notesSlide" Target="../notesSlides/notesSlide47.xml"/><Relationship Id="rId7" Type="http://schemas.openxmlformats.org/officeDocument/2006/relationships/slideLayout" Target="../slideLayouts/slideLayout9.xml"/><Relationship Id="rId6" Type="http://schemas.openxmlformats.org/officeDocument/2006/relationships/tags" Target="../tags/tag293.xml"/><Relationship Id="rId5" Type="http://schemas.openxmlformats.org/officeDocument/2006/relationships/image" Target="../media/image2.png"/><Relationship Id="rId4" Type="http://schemas.openxmlformats.org/officeDocument/2006/relationships/tags" Target="../tags/tag292.xml"/><Relationship Id="rId3" Type="http://schemas.openxmlformats.org/officeDocument/2006/relationships/tags" Target="../tags/tag291.xml"/><Relationship Id="rId2" Type="http://schemas.openxmlformats.org/officeDocument/2006/relationships/tags" Target="../tags/tag290.xml"/><Relationship Id="rId1" Type="http://schemas.openxmlformats.org/officeDocument/2006/relationships/tags" Target="../tags/tag289.xml"/></Relationships>
</file>

<file path=ppt/slides/_rels/slide62.xml.rels><?xml version="1.0" encoding="UTF-8" standalone="yes"?>
<Relationships xmlns="http://schemas.openxmlformats.org/package/2006/relationships"><Relationship Id="rId7" Type="http://schemas.openxmlformats.org/officeDocument/2006/relationships/notesSlide" Target="../notesSlides/notesSlide48.xml"/><Relationship Id="rId6" Type="http://schemas.openxmlformats.org/officeDocument/2006/relationships/slideLayout" Target="../slideLayouts/slideLayout9.xml"/><Relationship Id="rId5" Type="http://schemas.openxmlformats.org/officeDocument/2006/relationships/tags" Target="../tags/tag297.xml"/><Relationship Id="rId4" Type="http://schemas.openxmlformats.org/officeDocument/2006/relationships/image" Target="../media/image2.png"/><Relationship Id="rId3" Type="http://schemas.openxmlformats.org/officeDocument/2006/relationships/tags" Target="../tags/tag296.xml"/><Relationship Id="rId2" Type="http://schemas.openxmlformats.org/officeDocument/2006/relationships/tags" Target="../tags/tag295.xml"/><Relationship Id="rId1" Type="http://schemas.openxmlformats.org/officeDocument/2006/relationships/tags" Target="../tags/tag294.xml"/></Relationships>
</file>

<file path=ppt/slides/_rels/slide63.xml.rels><?xml version="1.0" encoding="UTF-8" standalone="yes"?>
<Relationships xmlns="http://schemas.openxmlformats.org/package/2006/relationships"><Relationship Id="rId7" Type="http://schemas.openxmlformats.org/officeDocument/2006/relationships/notesSlide" Target="../notesSlides/notesSlide49.xml"/><Relationship Id="rId6" Type="http://schemas.openxmlformats.org/officeDocument/2006/relationships/slideLayout" Target="../slideLayouts/slideLayout9.xml"/><Relationship Id="rId5" Type="http://schemas.openxmlformats.org/officeDocument/2006/relationships/tags" Target="../tags/tag301.xml"/><Relationship Id="rId4" Type="http://schemas.openxmlformats.org/officeDocument/2006/relationships/image" Target="../media/image2.png"/><Relationship Id="rId3" Type="http://schemas.openxmlformats.org/officeDocument/2006/relationships/tags" Target="../tags/tag300.xml"/><Relationship Id="rId2" Type="http://schemas.openxmlformats.org/officeDocument/2006/relationships/tags" Target="../tags/tag299.xml"/><Relationship Id="rId1" Type="http://schemas.openxmlformats.org/officeDocument/2006/relationships/tags" Target="../tags/tag298.xml"/></Relationships>
</file>

<file path=ppt/slides/_rels/slide64.xml.rels><?xml version="1.0" encoding="UTF-8" standalone="yes"?>
<Relationships xmlns="http://schemas.openxmlformats.org/package/2006/relationships"><Relationship Id="rId8" Type="http://schemas.openxmlformats.org/officeDocument/2006/relationships/notesSlide" Target="../notesSlides/notesSlide50.xml"/><Relationship Id="rId7" Type="http://schemas.openxmlformats.org/officeDocument/2006/relationships/slideLayout" Target="../slideLayouts/slideLayout9.xml"/><Relationship Id="rId6" Type="http://schemas.openxmlformats.org/officeDocument/2006/relationships/tags" Target="../tags/tag306.xml"/><Relationship Id="rId5" Type="http://schemas.openxmlformats.org/officeDocument/2006/relationships/image" Target="../media/image2.png"/><Relationship Id="rId4" Type="http://schemas.openxmlformats.org/officeDocument/2006/relationships/tags" Target="../tags/tag305.xml"/><Relationship Id="rId3" Type="http://schemas.openxmlformats.org/officeDocument/2006/relationships/tags" Target="../tags/tag304.xml"/><Relationship Id="rId2" Type="http://schemas.openxmlformats.org/officeDocument/2006/relationships/tags" Target="../tags/tag303.xml"/><Relationship Id="rId1" Type="http://schemas.openxmlformats.org/officeDocument/2006/relationships/tags" Target="../tags/tag302.xml"/></Relationships>
</file>

<file path=ppt/slides/_rels/slide65.xml.rels><?xml version="1.0" encoding="UTF-8" standalone="yes"?>
<Relationships xmlns="http://schemas.openxmlformats.org/package/2006/relationships"><Relationship Id="rId8" Type="http://schemas.openxmlformats.org/officeDocument/2006/relationships/notesSlide" Target="../notesSlides/notesSlide51.xml"/><Relationship Id="rId7" Type="http://schemas.openxmlformats.org/officeDocument/2006/relationships/slideLayout" Target="../slideLayouts/slideLayout9.xml"/><Relationship Id="rId6" Type="http://schemas.openxmlformats.org/officeDocument/2006/relationships/tags" Target="../tags/tag311.xml"/><Relationship Id="rId5" Type="http://schemas.openxmlformats.org/officeDocument/2006/relationships/image" Target="../media/image2.png"/><Relationship Id="rId4" Type="http://schemas.openxmlformats.org/officeDocument/2006/relationships/tags" Target="../tags/tag310.xml"/><Relationship Id="rId3" Type="http://schemas.openxmlformats.org/officeDocument/2006/relationships/tags" Target="../tags/tag309.xml"/><Relationship Id="rId2" Type="http://schemas.openxmlformats.org/officeDocument/2006/relationships/tags" Target="../tags/tag308.xml"/><Relationship Id="rId1" Type="http://schemas.openxmlformats.org/officeDocument/2006/relationships/tags" Target="../tags/tag307.xml"/></Relationships>
</file>

<file path=ppt/slides/_rels/slide66.xml.rels><?xml version="1.0" encoding="UTF-8" standalone="yes"?>
<Relationships xmlns="http://schemas.openxmlformats.org/package/2006/relationships"><Relationship Id="rId7" Type="http://schemas.openxmlformats.org/officeDocument/2006/relationships/notesSlide" Target="../notesSlides/notesSlide52.xml"/><Relationship Id="rId6" Type="http://schemas.openxmlformats.org/officeDocument/2006/relationships/slideLayout" Target="../slideLayouts/slideLayout9.xml"/><Relationship Id="rId5" Type="http://schemas.openxmlformats.org/officeDocument/2006/relationships/tags" Target="../tags/tag315.xml"/><Relationship Id="rId4" Type="http://schemas.openxmlformats.org/officeDocument/2006/relationships/image" Target="../media/image2.png"/><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s>
</file>

<file path=ppt/slides/_rels/slide67.xml.rels><?xml version="1.0" encoding="UTF-8" standalone="yes"?>
<Relationships xmlns="http://schemas.openxmlformats.org/package/2006/relationships"><Relationship Id="rId7" Type="http://schemas.openxmlformats.org/officeDocument/2006/relationships/notesSlide" Target="../notesSlides/notesSlide53.xml"/><Relationship Id="rId6" Type="http://schemas.openxmlformats.org/officeDocument/2006/relationships/slideLayout" Target="../slideLayouts/slideLayout9.xml"/><Relationship Id="rId5" Type="http://schemas.openxmlformats.org/officeDocument/2006/relationships/tags" Target="../tags/tag319.xml"/><Relationship Id="rId4" Type="http://schemas.openxmlformats.org/officeDocument/2006/relationships/image" Target="../media/image2.png"/><Relationship Id="rId3" Type="http://schemas.openxmlformats.org/officeDocument/2006/relationships/tags" Target="../tags/tag318.xml"/><Relationship Id="rId2" Type="http://schemas.openxmlformats.org/officeDocument/2006/relationships/tags" Target="../tags/tag317.xml"/><Relationship Id="rId1" Type="http://schemas.openxmlformats.org/officeDocument/2006/relationships/tags" Target="../tags/tag316.xml"/></Relationships>
</file>

<file path=ppt/slides/_rels/slide68.xml.rels><?xml version="1.0" encoding="UTF-8" standalone="yes"?>
<Relationships xmlns="http://schemas.openxmlformats.org/package/2006/relationships"><Relationship Id="rId8" Type="http://schemas.openxmlformats.org/officeDocument/2006/relationships/notesSlide" Target="../notesSlides/notesSlide54.xml"/><Relationship Id="rId7" Type="http://schemas.openxmlformats.org/officeDocument/2006/relationships/slideLayout" Target="../slideLayouts/slideLayout9.xml"/><Relationship Id="rId6" Type="http://schemas.openxmlformats.org/officeDocument/2006/relationships/tags" Target="../tags/tag324.xml"/><Relationship Id="rId5" Type="http://schemas.openxmlformats.org/officeDocument/2006/relationships/image" Target="../media/image2.png"/><Relationship Id="rId4" Type="http://schemas.openxmlformats.org/officeDocument/2006/relationships/tags" Target="../tags/tag323.xml"/><Relationship Id="rId3" Type="http://schemas.openxmlformats.org/officeDocument/2006/relationships/tags" Target="../tags/tag322.xml"/><Relationship Id="rId2" Type="http://schemas.openxmlformats.org/officeDocument/2006/relationships/tags" Target="../tags/tag321.xml"/><Relationship Id="rId1" Type="http://schemas.openxmlformats.org/officeDocument/2006/relationships/tags" Target="../tags/tag320.xml"/></Relationships>
</file>

<file path=ppt/slides/_rels/slide69.xml.rels><?xml version="1.0" encoding="UTF-8" standalone="yes"?>
<Relationships xmlns="http://schemas.openxmlformats.org/package/2006/relationships"><Relationship Id="rId8" Type="http://schemas.openxmlformats.org/officeDocument/2006/relationships/notesSlide" Target="../notesSlides/notesSlide55.xml"/><Relationship Id="rId7" Type="http://schemas.openxmlformats.org/officeDocument/2006/relationships/slideLayout" Target="../slideLayouts/slideLayout9.xml"/><Relationship Id="rId6" Type="http://schemas.openxmlformats.org/officeDocument/2006/relationships/tags" Target="../tags/tag329.xml"/><Relationship Id="rId5" Type="http://schemas.openxmlformats.org/officeDocument/2006/relationships/image" Target="../media/image2.png"/><Relationship Id="rId4" Type="http://schemas.openxmlformats.org/officeDocument/2006/relationships/tags" Target="../tags/tag328.xml"/><Relationship Id="rId3" Type="http://schemas.openxmlformats.org/officeDocument/2006/relationships/tags" Target="../tags/tag327.xml"/><Relationship Id="rId2" Type="http://schemas.openxmlformats.org/officeDocument/2006/relationships/tags" Target="../tags/tag326.xml"/><Relationship Id="rId1" Type="http://schemas.openxmlformats.org/officeDocument/2006/relationships/tags" Target="../tags/tag325.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9.xml"/><Relationship Id="rId4" Type="http://schemas.openxmlformats.org/officeDocument/2006/relationships/tags" Target="../tags/tag38.xml"/><Relationship Id="rId3" Type="http://schemas.openxmlformats.org/officeDocument/2006/relationships/image" Target="../media/image2.png"/><Relationship Id="rId2" Type="http://schemas.openxmlformats.org/officeDocument/2006/relationships/tags" Target="../tags/tag37.xml"/><Relationship Id="rId1" Type="http://schemas.openxmlformats.org/officeDocument/2006/relationships/tags" Target="../tags/tag36.xml"/></Relationships>
</file>

<file path=ppt/slides/_rels/slide70.xml.rels><?xml version="1.0" encoding="UTF-8" standalone="yes"?>
<Relationships xmlns="http://schemas.openxmlformats.org/package/2006/relationships"><Relationship Id="rId8" Type="http://schemas.openxmlformats.org/officeDocument/2006/relationships/notesSlide" Target="../notesSlides/notesSlide56.xml"/><Relationship Id="rId7" Type="http://schemas.openxmlformats.org/officeDocument/2006/relationships/slideLayout" Target="../slideLayouts/slideLayout9.xml"/><Relationship Id="rId6" Type="http://schemas.openxmlformats.org/officeDocument/2006/relationships/tags" Target="../tags/tag334.xml"/><Relationship Id="rId5" Type="http://schemas.openxmlformats.org/officeDocument/2006/relationships/image" Target="../media/image2.png"/><Relationship Id="rId4" Type="http://schemas.openxmlformats.org/officeDocument/2006/relationships/tags" Target="../tags/tag333.xml"/><Relationship Id="rId3" Type="http://schemas.openxmlformats.org/officeDocument/2006/relationships/tags" Target="../tags/tag332.xml"/><Relationship Id="rId2" Type="http://schemas.openxmlformats.org/officeDocument/2006/relationships/tags" Target="../tags/tag331.xml"/><Relationship Id="rId1" Type="http://schemas.openxmlformats.org/officeDocument/2006/relationships/tags" Target="../tags/tag330.xml"/></Relationships>
</file>

<file path=ppt/slides/_rels/slide71.xml.rels><?xml version="1.0" encoding="UTF-8" standalone="yes"?>
<Relationships xmlns="http://schemas.openxmlformats.org/package/2006/relationships"><Relationship Id="rId8" Type="http://schemas.openxmlformats.org/officeDocument/2006/relationships/notesSlide" Target="../notesSlides/notesSlide57.xml"/><Relationship Id="rId7" Type="http://schemas.openxmlformats.org/officeDocument/2006/relationships/slideLayout" Target="../slideLayouts/slideLayout9.xml"/><Relationship Id="rId6" Type="http://schemas.openxmlformats.org/officeDocument/2006/relationships/tags" Target="../tags/tag339.xml"/><Relationship Id="rId5" Type="http://schemas.openxmlformats.org/officeDocument/2006/relationships/image" Target="../media/image2.png"/><Relationship Id="rId4" Type="http://schemas.openxmlformats.org/officeDocument/2006/relationships/tags" Target="../tags/tag338.xml"/><Relationship Id="rId3" Type="http://schemas.openxmlformats.org/officeDocument/2006/relationships/tags" Target="../tags/tag337.xml"/><Relationship Id="rId2" Type="http://schemas.openxmlformats.org/officeDocument/2006/relationships/tags" Target="../tags/tag336.xml"/><Relationship Id="rId1" Type="http://schemas.openxmlformats.org/officeDocument/2006/relationships/tags" Target="../tags/tag335.xml"/></Relationships>
</file>

<file path=ppt/slides/_rels/slide72.xml.rels><?xml version="1.0" encoding="UTF-8" standalone="yes"?>
<Relationships xmlns="http://schemas.openxmlformats.org/package/2006/relationships"><Relationship Id="rId8" Type="http://schemas.openxmlformats.org/officeDocument/2006/relationships/notesSlide" Target="../notesSlides/notesSlide58.xml"/><Relationship Id="rId7" Type="http://schemas.openxmlformats.org/officeDocument/2006/relationships/slideLayout" Target="../slideLayouts/slideLayout9.xml"/><Relationship Id="rId6" Type="http://schemas.openxmlformats.org/officeDocument/2006/relationships/tags" Target="../tags/tag344.xml"/><Relationship Id="rId5" Type="http://schemas.openxmlformats.org/officeDocument/2006/relationships/tags" Target="../tags/tag343.xml"/><Relationship Id="rId4" Type="http://schemas.openxmlformats.org/officeDocument/2006/relationships/image" Target="../media/image2.png"/><Relationship Id="rId3" Type="http://schemas.openxmlformats.org/officeDocument/2006/relationships/tags" Target="../tags/tag342.xml"/><Relationship Id="rId2" Type="http://schemas.openxmlformats.org/officeDocument/2006/relationships/tags" Target="../tags/tag341.xml"/><Relationship Id="rId1" Type="http://schemas.openxmlformats.org/officeDocument/2006/relationships/tags" Target="../tags/tag340.xml"/></Relationships>
</file>

<file path=ppt/slides/_rels/slide73.xml.rels><?xml version="1.0" encoding="UTF-8" standalone="yes"?>
<Relationships xmlns="http://schemas.openxmlformats.org/package/2006/relationships"><Relationship Id="rId8" Type="http://schemas.openxmlformats.org/officeDocument/2006/relationships/notesSlide" Target="../notesSlides/notesSlide59.xml"/><Relationship Id="rId7" Type="http://schemas.openxmlformats.org/officeDocument/2006/relationships/slideLayout" Target="../slideLayouts/slideLayout9.xml"/><Relationship Id="rId6" Type="http://schemas.openxmlformats.org/officeDocument/2006/relationships/tags" Target="../tags/tag349.xml"/><Relationship Id="rId5" Type="http://schemas.openxmlformats.org/officeDocument/2006/relationships/image" Target="../media/image2.png"/><Relationship Id="rId4" Type="http://schemas.openxmlformats.org/officeDocument/2006/relationships/tags" Target="../tags/tag348.xml"/><Relationship Id="rId3" Type="http://schemas.openxmlformats.org/officeDocument/2006/relationships/tags" Target="../tags/tag347.xml"/><Relationship Id="rId2" Type="http://schemas.openxmlformats.org/officeDocument/2006/relationships/tags" Target="../tags/tag346.xml"/><Relationship Id="rId1" Type="http://schemas.openxmlformats.org/officeDocument/2006/relationships/tags" Target="../tags/tag345.xml"/></Relationships>
</file>

<file path=ppt/slides/_rels/slide74.xml.rels><?xml version="1.0" encoding="UTF-8" standalone="yes"?>
<Relationships xmlns="http://schemas.openxmlformats.org/package/2006/relationships"><Relationship Id="rId7" Type="http://schemas.openxmlformats.org/officeDocument/2006/relationships/notesSlide" Target="../notesSlides/notesSlide60.xml"/><Relationship Id="rId6" Type="http://schemas.openxmlformats.org/officeDocument/2006/relationships/slideLayout" Target="../slideLayouts/slideLayout9.xml"/><Relationship Id="rId5" Type="http://schemas.openxmlformats.org/officeDocument/2006/relationships/tags" Target="../tags/tag353.xml"/><Relationship Id="rId4" Type="http://schemas.openxmlformats.org/officeDocument/2006/relationships/image" Target="../media/image2.png"/><Relationship Id="rId3" Type="http://schemas.openxmlformats.org/officeDocument/2006/relationships/tags" Target="../tags/tag352.xml"/><Relationship Id="rId2" Type="http://schemas.openxmlformats.org/officeDocument/2006/relationships/tags" Target="../tags/tag351.xml"/><Relationship Id="rId1" Type="http://schemas.openxmlformats.org/officeDocument/2006/relationships/tags" Target="../tags/tag350.xml"/></Relationships>
</file>

<file path=ppt/slides/_rels/slide75.xml.rels><?xml version="1.0" encoding="UTF-8" standalone="yes"?>
<Relationships xmlns="http://schemas.openxmlformats.org/package/2006/relationships"><Relationship Id="rId8" Type="http://schemas.openxmlformats.org/officeDocument/2006/relationships/notesSlide" Target="../notesSlides/notesSlide61.xml"/><Relationship Id="rId7" Type="http://schemas.openxmlformats.org/officeDocument/2006/relationships/slideLayout" Target="../slideLayouts/slideLayout9.xml"/><Relationship Id="rId6" Type="http://schemas.openxmlformats.org/officeDocument/2006/relationships/tags" Target="../tags/tag357.xml"/><Relationship Id="rId5" Type="http://schemas.openxmlformats.org/officeDocument/2006/relationships/image" Target="../media/image2.png"/><Relationship Id="rId4" Type="http://schemas.openxmlformats.org/officeDocument/2006/relationships/tags" Target="../tags/tag356.xml"/><Relationship Id="rId3" Type="http://schemas.openxmlformats.org/officeDocument/2006/relationships/tags" Target="../tags/tag355.xml"/><Relationship Id="rId2" Type="http://schemas.openxmlformats.org/officeDocument/2006/relationships/image" Target="../media/image11.png"/><Relationship Id="rId1" Type="http://schemas.openxmlformats.org/officeDocument/2006/relationships/tags" Target="../tags/tag354.xml"/></Relationships>
</file>

<file path=ppt/slides/_rels/slide76.xml.rels><?xml version="1.0" encoding="UTF-8" standalone="yes"?>
<Relationships xmlns="http://schemas.openxmlformats.org/package/2006/relationships"><Relationship Id="rId7" Type="http://schemas.openxmlformats.org/officeDocument/2006/relationships/notesSlide" Target="../notesSlides/notesSlide62.xml"/><Relationship Id="rId6" Type="http://schemas.openxmlformats.org/officeDocument/2006/relationships/slideLayout" Target="../slideLayouts/slideLayout9.xml"/><Relationship Id="rId5" Type="http://schemas.openxmlformats.org/officeDocument/2006/relationships/tags" Target="../tags/tag361.xml"/><Relationship Id="rId4" Type="http://schemas.openxmlformats.org/officeDocument/2006/relationships/image" Target="../media/image2.png"/><Relationship Id="rId3" Type="http://schemas.openxmlformats.org/officeDocument/2006/relationships/tags" Target="../tags/tag360.xml"/><Relationship Id="rId2" Type="http://schemas.openxmlformats.org/officeDocument/2006/relationships/tags" Target="../tags/tag359.xml"/><Relationship Id="rId1" Type="http://schemas.openxmlformats.org/officeDocument/2006/relationships/tags" Target="../tags/tag358.xml"/></Relationships>
</file>

<file path=ppt/slides/_rels/slide77.xml.rels><?xml version="1.0" encoding="UTF-8" standalone="yes"?>
<Relationships xmlns="http://schemas.openxmlformats.org/package/2006/relationships"><Relationship Id="rId8" Type="http://schemas.openxmlformats.org/officeDocument/2006/relationships/notesSlide" Target="../notesSlides/notesSlide63.xml"/><Relationship Id="rId7" Type="http://schemas.openxmlformats.org/officeDocument/2006/relationships/slideLayout" Target="../slideLayouts/slideLayout9.xml"/><Relationship Id="rId6" Type="http://schemas.openxmlformats.org/officeDocument/2006/relationships/tags" Target="../tags/tag365.xml"/><Relationship Id="rId5" Type="http://schemas.openxmlformats.org/officeDocument/2006/relationships/image" Target="../media/image2.png"/><Relationship Id="rId4" Type="http://schemas.openxmlformats.org/officeDocument/2006/relationships/tags" Target="../tags/tag364.xml"/><Relationship Id="rId3" Type="http://schemas.openxmlformats.org/officeDocument/2006/relationships/tags" Target="../tags/tag363.xml"/><Relationship Id="rId2" Type="http://schemas.openxmlformats.org/officeDocument/2006/relationships/image" Target="../media/image12.png"/><Relationship Id="rId1" Type="http://schemas.openxmlformats.org/officeDocument/2006/relationships/tags" Target="../tags/tag362.xml"/></Relationships>
</file>

<file path=ppt/slides/_rels/slide78.xml.rels><?xml version="1.0" encoding="UTF-8" standalone="yes"?>
<Relationships xmlns="http://schemas.openxmlformats.org/package/2006/relationships"><Relationship Id="rId8" Type="http://schemas.openxmlformats.org/officeDocument/2006/relationships/notesSlide" Target="../notesSlides/notesSlide64.xml"/><Relationship Id="rId7" Type="http://schemas.openxmlformats.org/officeDocument/2006/relationships/slideLayout" Target="../slideLayouts/slideLayout9.xml"/><Relationship Id="rId6" Type="http://schemas.openxmlformats.org/officeDocument/2006/relationships/tags" Target="../tags/tag369.xml"/><Relationship Id="rId5" Type="http://schemas.openxmlformats.org/officeDocument/2006/relationships/image" Target="../media/image2.png"/><Relationship Id="rId4" Type="http://schemas.openxmlformats.org/officeDocument/2006/relationships/tags" Target="../tags/tag368.xml"/><Relationship Id="rId3" Type="http://schemas.openxmlformats.org/officeDocument/2006/relationships/tags" Target="../tags/tag367.xml"/><Relationship Id="rId2" Type="http://schemas.openxmlformats.org/officeDocument/2006/relationships/image" Target="../media/image13.png"/><Relationship Id="rId1" Type="http://schemas.openxmlformats.org/officeDocument/2006/relationships/tags" Target="../tags/tag366.xml"/></Relationships>
</file>

<file path=ppt/slides/_rels/slide79.xml.rels><?xml version="1.0" encoding="UTF-8" standalone="yes"?>
<Relationships xmlns="http://schemas.openxmlformats.org/package/2006/relationships"><Relationship Id="rId8" Type="http://schemas.openxmlformats.org/officeDocument/2006/relationships/notesSlide" Target="../notesSlides/notesSlide65.xml"/><Relationship Id="rId7" Type="http://schemas.openxmlformats.org/officeDocument/2006/relationships/slideLayout" Target="../slideLayouts/slideLayout7.xml"/><Relationship Id="rId6" Type="http://schemas.openxmlformats.org/officeDocument/2006/relationships/tags" Target="../tags/tag374.xml"/><Relationship Id="rId5" Type="http://schemas.openxmlformats.org/officeDocument/2006/relationships/tags" Target="../tags/tag373.xml"/><Relationship Id="rId4" Type="http://schemas.openxmlformats.org/officeDocument/2006/relationships/tags" Target="../tags/tag372.xml"/><Relationship Id="rId3" Type="http://schemas.openxmlformats.org/officeDocument/2006/relationships/tags" Target="../tags/tag371.xml"/><Relationship Id="rId2" Type="http://schemas.openxmlformats.org/officeDocument/2006/relationships/tags" Target="../tags/tag370.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9.xml"/><Relationship Id="rId4" Type="http://schemas.openxmlformats.org/officeDocument/2006/relationships/tags" Target="../tags/tag41.xml"/><Relationship Id="rId3" Type="http://schemas.openxmlformats.org/officeDocument/2006/relationships/image" Target="../media/image2.png"/><Relationship Id="rId2" Type="http://schemas.openxmlformats.org/officeDocument/2006/relationships/tags" Target="../tags/tag40.xml"/><Relationship Id="rId1" Type="http://schemas.openxmlformats.org/officeDocument/2006/relationships/tags" Target="../tags/tag39.xml"/></Relationships>
</file>

<file path=ppt/slides/_rels/slide9.xml.rels><?xml version="1.0" encoding="UTF-8" standalone="yes"?>
<Relationships xmlns="http://schemas.openxmlformats.org/package/2006/relationships"><Relationship Id="rId9" Type="http://schemas.openxmlformats.org/officeDocument/2006/relationships/image" Target="../media/image2.png"/><Relationship Id="rId8" Type="http://schemas.openxmlformats.org/officeDocument/2006/relationships/tags" Target="../tags/tag48.xml"/><Relationship Id="rId7" Type="http://schemas.openxmlformats.org/officeDocument/2006/relationships/image" Target="../media/image3.png"/><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1" Type="http://schemas.openxmlformats.org/officeDocument/2006/relationships/slideLayout" Target="../slideLayouts/slideLayout9.xml"/><Relationship Id="rId10" Type="http://schemas.openxmlformats.org/officeDocument/2006/relationships/tags" Target="../tags/tag49.xml"/><Relationship Id="rId1" Type="http://schemas.openxmlformats.org/officeDocument/2006/relationships/tags" Target="../tags/tag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标题 11"/>
          <p:cNvSpPr txBox="1"/>
          <p:nvPr/>
        </p:nvSpPr>
        <p:spPr>
          <a:xfrm>
            <a:off x="362170" y="2003284"/>
            <a:ext cx="9502985" cy="1113756"/>
          </a:xfrm>
          <a:prstGeom prst="rect">
            <a:avLst/>
          </a:prstGeom>
        </p:spPr>
        <p:txBody>
          <a:bodyPr vert="horz" lIns="74267" tIns="37133" rIns="74267" bIns="37133" rtlCol="0" anchor="ctr">
            <a:no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zh-CN" altLang="en-US" sz="4800" b="1" dirty="0">
                <a:solidFill>
                  <a:srgbClr val="000000"/>
                </a:solidFill>
                <a:latin typeface="宋体" panose="02010600030101010101" pitchFamily="2" charset="-122"/>
              </a:rPr>
              <a:t>第</a:t>
            </a:r>
            <a:r>
              <a:rPr lang="en-US" altLang="zh-CN" sz="4800" b="1" dirty="0">
                <a:solidFill>
                  <a:srgbClr val="000000"/>
                </a:solidFill>
                <a:latin typeface="宋体" panose="02010600030101010101" pitchFamily="2" charset="-122"/>
              </a:rPr>
              <a:t>5</a:t>
            </a:r>
            <a:r>
              <a:rPr lang="zh-CN" altLang="en-US" sz="4800" b="1" dirty="0">
                <a:solidFill>
                  <a:srgbClr val="000000"/>
                </a:solidFill>
                <a:latin typeface="宋体" panose="02010600030101010101" pitchFamily="2" charset="-122"/>
              </a:rPr>
              <a:t>讲 </a:t>
            </a:r>
            <a:r>
              <a:rPr lang="zh-CN" altLang="en-US" sz="4800" b="1" dirty="0">
                <a:solidFill>
                  <a:srgbClr val="000000"/>
                </a:solidFill>
                <a:latin typeface="宋体" panose="02010600030101010101" pitchFamily="2" charset="-122"/>
              </a:rPr>
              <a:t>软件设计</a:t>
            </a:r>
            <a:endParaRPr lang="zh-CN" altLang="en-US" sz="4800" b="1" dirty="0">
              <a:solidFill>
                <a:srgbClr val="000000"/>
              </a:solidFill>
              <a:latin typeface="宋体" panose="02010600030101010101" pitchFamily="2" charset="-122"/>
            </a:endParaRPr>
          </a:p>
        </p:txBody>
      </p:sp>
      <p:cxnSp>
        <p:nvCxnSpPr>
          <p:cNvPr id="91" name="直接连接符 90"/>
          <p:cNvCxnSpPr/>
          <p:nvPr/>
        </p:nvCxnSpPr>
        <p:spPr>
          <a:xfrm>
            <a:off x="1018047" y="3104571"/>
            <a:ext cx="8191233" cy="0"/>
          </a:xfrm>
          <a:prstGeom prst="line">
            <a:avLst/>
          </a:prstGeom>
          <a:ln w="25400"/>
        </p:spPr>
        <p:style>
          <a:lnRef idx="1">
            <a:schemeClr val="accent3"/>
          </a:lnRef>
          <a:fillRef idx="0">
            <a:schemeClr val="accent3"/>
          </a:fillRef>
          <a:effectRef idx="0">
            <a:schemeClr val="accent3"/>
          </a:effectRef>
          <a:fontRef idx="minor">
            <a:schemeClr val="tx1"/>
          </a:fontRef>
        </p:style>
      </p:cxnSp>
      <p:sp>
        <p:nvSpPr>
          <p:cNvPr id="2" name="矩形 1"/>
          <p:cNvSpPr/>
          <p:nvPr>
            <p:custDataLst>
              <p:tags r:id="rId1"/>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107491" y="16608"/>
            <a:ext cx="3350830" cy="955962"/>
          </a:xfrm>
          <a:prstGeom prst="rect">
            <a:avLst/>
          </a:prstGeom>
        </p:spPr>
      </p:pic>
      <p:sp>
        <p:nvSpPr>
          <p:cNvPr id="3" name="文本框 2"/>
          <p:cNvSpPr txBox="1"/>
          <p:nvPr/>
        </p:nvSpPr>
        <p:spPr>
          <a:xfrm>
            <a:off x="2604135" y="3846195"/>
            <a:ext cx="5011420" cy="461665"/>
          </a:xfrm>
          <a:prstGeom prst="rect">
            <a:avLst/>
          </a:prstGeom>
          <a:noFill/>
        </p:spPr>
        <p:txBody>
          <a:bodyPr wrap="square" rtlCol="0">
            <a:spAutoFit/>
          </a:bodyPr>
          <a:lstStyle/>
          <a:p>
            <a:pPr algn="ctr"/>
            <a:r>
              <a:rPr lang="zh-CN" altLang="en-US" sz="2400" b="1" dirty="0">
                <a:latin typeface="仿宋" panose="02010609060101010101" pitchFamily="49" charset="-122"/>
                <a:ea typeface="仿宋" panose="02010609060101010101" pitchFamily="49" charset="-122"/>
                <a:cs typeface="仿宋" panose="02010609060101010101" pitchFamily="49" charset="-122"/>
              </a:rPr>
              <a:t>第</a:t>
            </a:r>
            <a:r>
              <a:rPr lang="en-US" altLang="zh-CN" sz="2400" b="1" dirty="0">
                <a:latin typeface="仿宋" panose="02010609060101010101" pitchFamily="49" charset="-122"/>
                <a:ea typeface="仿宋" panose="02010609060101010101" pitchFamily="49" charset="-122"/>
                <a:cs typeface="仿宋" panose="02010609060101010101" pitchFamily="49" charset="-122"/>
              </a:rPr>
              <a:t>6</a:t>
            </a:r>
            <a:r>
              <a:rPr lang="zh-CN" altLang="en-US" sz="2400" b="1" dirty="0">
                <a:latin typeface="仿宋" panose="02010609060101010101" pitchFamily="49" charset="-122"/>
                <a:ea typeface="仿宋" panose="02010609060101010101" pitchFamily="49" charset="-122"/>
                <a:cs typeface="仿宋" panose="02010609060101010101" pitchFamily="49" charset="-122"/>
              </a:rPr>
              <a:t>章</a:t>
            </a:r>
            <a:r>
              <a:rPr lang="en-US" altLang="zh-CN" sz="2400" b="1" dirty="0">
                <a:latin typeface="仿宋" panose="02010609060101010101" pitchFamily="49" charset="-122"/>
                <a:ea typeface="仿宋" panose="02010609060101010101" pitchFamily="49" charset="-122"/>
                <a:cs typeface="仿宋" panose="02010609060101010101" pitchFamily="49" charset="-122"/>
              </a:rPr>
              <a:t>  </a:t>
            </a:r>
            <a:r>
              <a:rPr lang="zh-CN" altLang="en-US" sz="2400" b="1" dirty="0">
                <a:latin typeface="仿宋" panose="02010609060101010101" pitchFamily="49" charset="-122"/>
                <a:ea typeface="仿宋" panose="02010609060101010101" pitchFamily="49" charset="-122"/>
                <a:cs typeface="仿宋" panose="02010609060101010101" pitchFamily="49" charset="-122"/>
              </a:rPr>
              <a:t>软件设计</a:t>
            </a:r>
            <a:endParaRPr lang="zh-CN" altLang="en-US" sz="2400" b="1" dirty="0">
              <a:latin typeface="仿宋" panose="02010609060101010101" pitchFamily="49" charset="-122"/>
              <a:ea typeface="仿宋" panose="02010609060101010101" pitchFamily="49" charset="-122"/>
              <a:cs typeface="仿宋" panose="02010609060101010101" pitchFamily="49" charset="-122"/>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custDataLst>
              <p:tags r:id="rId5"/>
            </p:custDataLst>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软件工程的设计</a:t>
            </a:r>
            <a:endParaRPr kumimoji="1" lang="zh-CN" altLang="en-US" sz="3200" dirty="0">
              <a:sym typeface="+mn-ea"/>
            </a:endParaRPr>
          </a:p>
        </p:txBody>
      </p:sp>
      <p:sp>
        <p:nvSpPr>
          <p:cNvPr id="2" name="文本框 1"/>
          <p:cNvSpPr txBox="1"/>
          <p:nvPr/>
        </p:nvSpPr>
        <p:spPr>
          <a:xfrm>
            <a:off x="415290" y="1413510"/>
            <a:ext cx="9047480" cy="3969385"/>
          </a:xfrm>
          <a:prstGeom prst="rect">
            <a:avLst/>
          </a:prstGeom>
          <a:noFill/>
        </p:spPr>
        <p:txBody>
          <a:bodyPr wrap="square" rtlCol="0">
            <a:spAutoFit/>
          </a:bodyPr>
          <a:lstStyle/>
          <a:p>
            <a:pPr>
              <a:lnSpc>
                <a:spcPct val="150000"/>
              </a:lnSpc>
            </a:pPr>
            <a:r>
              <a:rPr lang="zh-CN" altLang="en-US" sz="28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a:t>
            </a:r>
            <a:r>
              <a:rPr lang="en-US" altLang="zh-CN" sz="28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2</a:t>
            </a:r>
            <a:r>
              <a:rPr lang="zh-CN" altLang="en-US" sz="28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）抽象</a:t>
            </a:r>
            <a:endParaRPr lang="en-US" altLang="zh-CN" sz="28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endParaRPr>
          </a:p>
          <a:p>
            <a:pPr>
              <a:lnSpc>
                <a:spcPct val="150000"/>
              </a:lnSpc>
            </a:pPr>
            <a:r>
              <a:rPr lang="zh-CN" altLang="en-US" sz="2800" b="1" dirty="0">
                <a:latin typeface="仿宋" panose="02010609060101010101" pitchFamily="49" charset="-122"/>
                <a:ea typeface="仿宋" panose="02010609060101010101" pitchFamily="49" charset="-122"/>
                <a:cs typeface="仿宋" panose="02010609060101010101" pitchFamily="49" charset="-122"/>
              </a:rPr>
              <a:t>    抽象是人类在认识复杂现象过程中使用的一种</a:t>
            </a:r>
            <a:r>
              <a:rPr lang="zh-CN" altLang="en-US" sz="2800" b="1" dirty="0">
                <a:solidFill>
                  <a:schemeClr val="tx1"/>
                </a:solidFill>
                <a:latin typeface="仿宋" panose="02010609060101010101" pitchFamily="49" charset="-122"/>
                <a:ea typeface="仿宋" panose="02010609060101010101" pitchFamily="49" charset="-122"/>
                <a:cs typeface="仿宋" panose="02010609060101010101" pitchFamily="49" charset="-122"/>
              </a:rPr>
              <a:t>思维工具</a:t>
            </a:r>
            <a:r>
              <a:rPr lang="zh-CN" altLang="en-US" sz="2800" b="1" dirty="0">
                <a:latin typeface="仿宋" panose="02010609060101010101" pitchFamily="49" charset="-122"/>
                <a:ea typeface="仿宋" panose="02010609060101010101" pitchFamily="49" charset="-122"/>
                <a:cs typeface="仿宋" panose="02010609060101010101" pitchFamily="49" charset="-122"/>
              </a:rPr>
              <a:t>。它把</a:t>
            </a:r>
            <a:r>
              <a:rPr lang="zh-CN" altLang="en-US" sz="2800" b="1" dirty="0">
                <a:solidFill>
                  <a:srgbClr val="FF0000"/>
                </a:solidFill>
                <a:latin typeface="仿宋" panose="02010609060101010101" pitchFamily="49" charset="-122"/>
                <a:ea typeface="仿宋" panose="02010609060101010101" pitchFamily="49" charset="-122"/>
                <a:cs typeface="仿宋" panose="02010609060101010101" pitchFamily="49" charset="-122"/>
              </a:rPr>
              <a:t>无数现象中相似的方面集中和概括</a:t>
            </a:r>
            <a:r>
              <a:rPr lang="zh-CN" altLang="en-US" sz="2800" b="1" dirty="0">
                <a:latin typeface="仿宋" panose="02010609060101010101" pitchFamily="49" charset="-122"/>
                <a:ea typeface="仿宋" panose="02010609060101010101" pitchFamily="49" charset="-122"/>
                <a:cs typeface="仿宋" panose="02010609060101010101" pitchFamily="49" charset="-122"/>
              </a:rPr>
              <a:t>起来，暂时忽略它们之间的差异，提取出事物的本质特征。抽象通过抑制不必要的细节，同时强调和集中在当前重要的细节来达到</a:t>
            </a:r>
            <a:r>
              <a:rPr lang="zh-CN" altLang="en-US" sz="2800" b="1" dirty="0">
                <a:solidFill>
                  <a:srgbClr val="FF0000"/>
                </a:solidFill>
                <a:latin typeface="仿宋" panose="02010609060101010101" pitchFamily="49" charset="-122"/>
                <a:ea typeface="仿宋" panose="02010609060101010101" pitchFamily="49" charset="-122"/>
                <a:cs typeface="仿宋" panose="02010609060101010101" pitchFamily="49" charset="-122"/>
              </a:rPr>
              <a:t>逐步求精</a:t>
            </a:r>
            <a:r>
              <a:rPr lang="zh-CN" altLang="en-US" sz="2800" b="1" dirty="0">
                <a:latin typeface="仿宋" panose="02010609060101010101" pitchFamily="49" charset="-122"/>
                <a:ea typeface="仿宋" panose="02010609060101010101" pitchFamily="49" charset="-122"/>
                <a:cs typeface="仿宋" panose="02010609060101010101" pitchFamily="49" charset="-122"/>
              </a:rPr>
              <a:t>的目标。</a:t>
            </a:r>
            <a:endParaRPr lang="en-US" altLang="zh-CN" sz="28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p:txBody>
      </p:sp>
      <p:sp>
        <p:nvSpPr>
          <p:cNvPr id="3" name="矩形 2"/>
          <p:cNvSpPr/>
          <p:nvPr>
            <p:custDataLst>
              <p:tags r:id="rId6"/>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 name="图片 7"/>
          <p:cNvPicPr>
            <a:picLocks noChangeAspect="1"/>
          </p:cNvPicPr>
          <p:nvPr>
            <p:custDataLst>
              <p:tags r:id="rId7"/>
            </p:custDataLst>
          </p:nvPr>
        </p:nvPicPr>
        <p:blipFill>
          <a:blip r:embed="rId8"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9"/>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custDataLst>
              <p:tags r:id="rId5"/>
            </p:custDataLst>
          </p:nvPr>
        </p:nvSpPr>
        <p:spPr bwMode="auto">
          <a:xfrm>
            <a:off x="1292516" y="220972"/>
            <a:ext cx="4523407" cy="592446"/>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软件工程的设计</a:t>
            </a:r>
            <a:endParaRPr kumimoji="1" lang="zh-CN" altLang="en-US" sz="3200" dirty="0">
              <a:sym typeface="+mn-ea"/>
            </a:endParaRPr>
          </a:p>
        </p:txBody>
      </p:sp>
      <p:sp>
        <p:nvSpPr>
          <p:cNvPr id="2" name="文本框 1"/>
          <p:cNvSpPr txBox="1"/>
          <p:nvPr/>
        </p:nvSpPr>
        <p:spPr>
          <a:xfrm>
            <a:off x="347508" y="1208751"/>
            <a:ext cx="9207808" cy="5545749"/>
          </a:xfrm>
          <a:prstGeom prst="rect">
            <a:avLst/>
          </a:prstGeom>
          <a:noFill/>
        </p:spPr>
        <p:txBody>
          <a:bodyPr wrap="square" rtlCol="0">
            <a:spAutoFit/>
          </a:bodyPr>
          <a:lstStyle/>
          <a:p>
            <a:pPr>
              <a:lnSpc>
                <a:spcPct val="150000"/>
              </a:lnSpc>
            </a:pPr>
            <a:r>
              <a:rPr lang="zh-CN" altLang="en-US" sz="2400" b="1" dirty="0">
                <a:solidFill>
                  <a:srgbClr val="FF0000"/>
                </a:solidFill>
                <a:latin typeface="仿宋" panose="02010609060101010101" pitchFamily="49" charset="-122"/>
                <a:ea typeface="仿宋" panose="02010609060101010101" pitchFamily="49" charset="-122"/>
                <a:cs typeface="仿宋" panose="02010609060101010101" pitchFamily="49" charset="-122"/>
              </a:rPr>
              <a:t>（</a:t>
            </a:r>
            <a:r>
              <a:rPr lang="en-US" altLang="zh-CN" sz="2400" b="1" dirty="0">
                <a:solidFill>
                  <a:srgbClr val="FF0000"/>
                </a:solidFill>
                <a:latin typeface="仿宋" panose="02010609060101010101" pitchFamily="49" charset="-122"/>
                <a:ea typeface="仿宋" panose="02010609060101010101" pitchFamily="49" charset="-122"/>
                <a:cs typeface="仿宋" panose="02010609060101010101" pitchFamily="49" charset="-122"/>
              </a:rPr>
              <a:t>3</a:t>
            </a:r>
            <a:r>
              <a:rPr lang="zh-CN" altLang="en-US" sz="2400" b="1" dirty="0">
                <a:solidFill>
                  <a:srgbClr val="FF0000"/>
                </a:solidFill>
                <a:latin typeface="仿宋" panose="02010609060101010101" pitchFamily="49" charset="-122"/>
                <a:ea typeface="仿宋" panose="02010609060101010101" pitchFamily="49" charset="-122"/>
                <a:cs typeface="仿宋" panose="02010609060101010101" pitchFamily="49" charset="-122"/>
              </a:rPr>
              <a:t>）信息隐蔽</a:t>
            </a:r>
            <a:endParaRPr lang="en-US" altLang="zh-CN" sz="2400" b="1" dirty="0">
              <a:solidFill>
                <a:srgbClr val="FF0000"/>
              </a:solidFill>
              <a:latin typeface="仿宋" panose="02010609060101010101" pitchFamily="49" charset="-122"/>
              <a:ea typeface="仿宋" panose="02010609060101010101" pitchFamily="49" charset="-122"/>
              <a:cs typeface="仿宋" panose="02010609060101010101" pitchFamily="49" charset="-122"/>
            </a:endParaRPr>
          </a:p>
          <a:p>
            <a:pPr>
              <a:lnSpc>
                <a:spcPct val="150000"/>
              </a:lnSpc>
            </a:pPr>
            <a:r>
              <a:rPr lang="zh-CN" altLang="en-US" sz="2400" b="1" dirty="0">
                <a:latin typeface="仿宋" panose="02010609060101010101" pitchFamily="49" charset="-122"/>
                <a:ea typeface="仿宋" panose="02010609060101010101" pitchFamily="49" charset="-122"/>
                <a:cs typeface="仿宋" panose="02010609060101010101" pitchFamily="49" charset="-122"/>
              </a:rPr>
              <a:t>    信息隐蔽是指在设计和确定模块时，使得一个模块内包含的信息对于不需要这些信息的其他模块来说，是不可访问的。</a:t>
            </a:r>
            <a:endParaRPr lang="en-US" altLang="zh-CN" sz="2400" b="1" dirty="0">
              <a:latin typeface="仿宋" panose="02010609060101010101" pitchFamily="49" charset="-122"/>
              <a:ea typeface="仿宋" panose="02010609060101010101" pitchFamily="49" charset="-122"/>
              <a:cs typeface="仿宋" panose="02010609060101010101" pitchFamily="49" charset="-122"/>
            </a:endParaRPr>
          </a:p>
          <a:p>
            <a:pPr>
              <a:lnSpc>
                <a:spcPct val="150000"/>
              </a:lnSpc>
            </a:pPr>
            <a:r>
              <a:rPr lang="zh-CN" altLang="en-US" sz="2400" b="1" dirty="0">
                <a:solidFill>
                  <a:srgbClr val="FF0000"/>
                </a:solidFill>
                <a:latin typeface="仿宋" panose="02010609060101010101" pitchFamily="49" charset="-122"/>
                <a:ea typeface="仿宋" panose="02010609060101010101" pitchFamily="49" charset="-122"/>
                <a:cs typeface="仿宋" panose="02010609060101010101" pitchFamily="49" charset="-122"/>
              </a:rPr>
              <a:t>（</a:t>
            </a:r>
            <a:r>
              <a:rPr lang="en-US" altLang="zh-CN" sz="2400" b="1" dirty="0">
                <a:solidFill>
                  <a:srgbClr val="FF0000"/>
                </a:solidFill>
                <a:latin typeface="仿宋" panose="02010609060101010101" pitchFamily="49" charset="-122"/>
                <a:ea typeface="仿宋" panose="02010609060101010101" pitchFamily="49" charset="-122"/>
                <a:cs typeface="仿宋" panose="02010609060101010101" pitchFamily="49" charset="-122"/>
              </a:rPr>
              <a:t>4</a:t>
            </a:r>
            <a:r>
              <a:rPr lang="zh-CN" altLang="en-US" sz="2400" b="1" dirty="0">
                <a:solidFill>
                  <a:srgbClr val="FF0000"/>
                </a:solidFill>
                <a:latin typeface="仿宋" panose="02010609060101010101" pitchFamily="49" charset="-122"/>
                <a:ea typeface="仿宋" panose="02010609060101010101" pitchFamily="49" charset="-122"/>
                <a:cs typeface="仿宋" panose="02010609060101010101" pitchFamily="49" charset="-122"/>
              </a:rPr>
              <a:t>）模块的独立性</a:t>
            </a:r>
            <a:endParaRPr lang="zh-CN" altLang="en-US" sz="2400" b="1" dirty="0">
              <a:solidFill>
                <a:srgbClr val="FF0000"/>
              </a:solidFill>
              <a:latin typeface="仿宋" panose="02010609060101010101" pitchFamily="49" charset="-122"/>
              <a:ea typeface="仿宋" panose="02010609060101010101" pitchFamily="49" charset="-122"/>
              <a:cs typeface="仿宋" panose="02010609060101010101" pitchFamily="49" charset="-122"/>
            </a:endParaRPr>
          </a:p>
          <a:p>
            <a:pPr>
              <a:lnSpc>
                <a:spcPct val="150000"/>
              </a:lnSpc>
            </a:pPr>
            <a:r>
              <a:rPr lang="zh-CN" altLang="en-US" sz="2400" b="1" dirty="0">
                <a:latin typeface="仿宋" panose="02010609060101010101" pitchFamily="49" charset="-122"/>
                <a:ea typeface="仿宋" panose="02010609060101010101" pitchFamily="49" charset="-122"/>
                <a:cs typeface="仿宋" panose="02010609060101010101" pitchFamily="49" charset="-122"/>
              </a:rPr>
              <a:t>    模块独立性是指模块内部各部分及模块间关系的一种衡量标准。</a:t>
            </a:r>
            <a:r>
              <a:rPr lang="zh-CN" altLang="en-US" sz="2400" b="1" dirty="0">
                <a:solidFill>
                  <a:srgbClr val="FF0000"/>
                </a:solidFill>
                <a:latin typeface="仿宋" panose="02010609060101010101" pitchFamily="49" charset="-122"/>
                <a:ea typeface="仿宋" panose="02010609060101010101" pitchFamily="49" charset="-122"/>
                <a:cs typeface="仿宋" panose="02010609060101010101" pitchFamily="49" charset="-122"/>
              </a:rPr>
              <a:t>模块独立性概念是模块化、抽象概念和信息隐蔽的直接结果</a:t>
            </a:r>
            <a:r>
              <a:rPr lang="zh-CN" altLang="en-US" sz="2400" b="1" dirty="0">
                <a:latin typeface="仿宋" panose="02010609060101010101" pitchFamily="49" charset="-122"/>
                <a:ea typeface="仿宋" panose="02010609060101010101" pitchFamily="49" charset="-122"/>
                <a:cs typeface="仿宋" panose="02010609060101010101" pitchFamily="49" charset="-122"/>
              </a:rPr>
              <a:t>，也是完成模块设计中需要遵循的基本标准。模块独立性可以使用两个定性的标准评估：</a:t>
            </a:r>
            <a:r>
              <a:rPr lang="zh-CN" altLang="en-US" sz="2400" b="1" dirty="0">
                <a:solidFill>
                  <a:srgbClr val="FF0000"/>
                </a:solidFill>
                <a:latin typeface="仿宋" panose="02010609060101010101" pitchFamily="49" charset="-122"/>
                <a:ea typeface="仿宋" panose="02010609060101010101" pitchFamily="49" charset="-122"/>
                <a:cs typeface="仿宋" panose="02010609060101010101" pitchFamily="49" charset="-122"/>
              </a:rPr>
              <a:t>内聚性和耦合性</a:t>
            </a:r>
            <a:r>
              <a:rPr lang="zh-CN" altLang="en-US" sz="2400" b="1" dirty="0">
                <a:latin typeface="仿宋" panose="02010609060101010101" pitchFamily="49" charset="-122"/>
                <a:ea typeface="仿宋" panose="02010609060101010101" pitchFamily="49" charset="-122"/>
                <a:cs typeface="仿宋" panose="02010609060101010101" pitchFamily="49" charset="-122"/>
              </a:rPr>
              <a:t>。</a:t>
            </a:r>
            <a:endParaRPr lang="en-US" altLang="zh-CN" sz="2400" b="1" dirty="0">
              <a:latin typeface="仿宋" panose="02010609060101010101" pitchFamily="49" charset="-122"/>
              <a:ea typeface="仿宋" panose="02010609060101010101" pitchFamily="49" charset="-122"/>
              <a:cs typeface="仿宋" panose="02010609060101010101" pitchFamily="49" charset="-122"/>
            </a:endParaRPr>
          </a:p>
          <a:p>
            <a:pPr>
              <a:lnSpc>
                <a:spcPct val="150000"/>
              </a:lnSpc>
            </a:pPr>
            <a:endParaRPr lang="en-US" altLang="zh-CN" sz="2400" b="1" dirty="0">
              <a:latin typeface="仿宋" panose="02010609060101010101" pitchFamily="49" charset="-122"/>
              <a:ea typeface="仿宋" panose="02010609060101010101" pitchFamily="49" charset="-122"/>
              <a:cs typeface="仿宋" panose="02010609060101010101" pitchFamily="49" charset="-122"/>
            </a:endParaRPr>
          </a:p>
          <a:p>
            <a:pPr>
              <a:lnSpc>
                <a:spcPct val="150000"/>
              </a:lnSpc>
            </a:pPr>
            <a:endParaRPr lang="zh-CN" altLang="en-US" sz="2400" b="1" dirty="0">
              <a:latin typeface="仿宋" panose="02010609060101010101" pitchFamily="49" charset="-122"/>
              <a:ea typeface="仿宋" panose="02010609060101010101" pitchFamily="49" charset="-122"/>
              <a:cs typeface="仿宋" panose="02010609060101010101" pitchFamily="49" charset="-122"/>
            </a:endParaRPr>
          </a:p>
        </p:txBody>
      </p:sp>
      <p:sp>
        <p:nvSpPr>
          <p:cNvPr id="3" name="矩形 2"/>
          <p:cNvSpPr/>
          <p:nvPr>
            <p:custDataLst>
              <p:tags r:id="rId6"/>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 name="图片 7"/>
          <p:cNvPicPr>
            <a:picLocks noChangeAspect="1"/>
          </p:cNvPicPr>
          <p:nvPr>
            <p:custDataLst>
              <p:tags r:id="rId7"/>
            </p:custDataLst>
          </p:nvPr>
        </p:nvPicPr>
        <p:blipFill>
          <a:blip r:embed="rId8"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9"/>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7"/>
            </p:custDataLst>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软件工程的设计</a:t>
            </a:r>
            <a:endParaRPr kumimoji="1" lang="zh-CN" altLang="en-US" sz="3200" dirty="0">
              <a:sym typeface="+mn-ea"/>
            </a:endParaRPr>
          </a:p>
        </p:txBody>
      </p:sp>
      <p:sp>
        <p:nvSpPr>
          <p:cNvPr id="2" name="文本框 1"/>
          <p:cNvSpPr txBox="1"/>
          <p:nvPr/>
        </p:nvSpPr>
        <p:spPr>
          <a:xfrm>
            <a:off x="892174" y="1210123"/>
            <a:ext cx="8118475" cy="4437753"/>
          </a:xfrm>
          <a:prstGeom prst="rect">
            <a:avLst/>
          </a:prstGeom>
          <a:noFill/>
        </p:spPr>
        <p:txBody>
          <a:bodyPr wrap="square" rtlCol="0">
            <a:spAutoFit/>
          </a:bodyPr>
          <a:lstStyle/>
          <a:p>
            <a:pPr>
              <a:lnSpc>
                <a:spcPct val="150000"/>
              </a:lnSpc>
            </a:pPr>
            <a:r>
              <a:rPr lang="zh-CN" altLang="en-US" sz="2400" b="1" dirty="0">
                <a:latin typeface="仿宋" panose="02010609060101010101" pitchFamily="49" charset="-122"/>
                <a:ea typeface="仿宋" panose="02010609060101010101" pitchFamily="49" charset="-122"/>
                <a:cs typeface="仿宋" panose="02010609060101010101" pitchFamily="49" charset="-122"/>
              </a:rPr>
              <a:t>    模块的</a:t>
            </a:r>
            <a:r>
              <a:rPr lang="zh-CN" altLang="en-US" sz="2400" b="1" dirty="0">
                <a:solidFill>
                  <a:srgbClr val="FF0000"/>
                </a:solidFill>
                <a:latin typeface="仿宋" panose="02010609060101010101" pitchFamily="49" charset="-122"/>
                <a:ea typeface="仿宋" panose="02010609060101010101" pitchFamily="49" charset="-122"/>
                <a:cs typeface="仿宋" panose="02010609060101010101" pitchFamily="49" charset="-122"/>
              </a:rPr>
              <a:t>内聚性显示了某个模块相关功能的强度</a:t>
            </a:r>
            <a:r>
              <a:rPr lang="zh-CN" altLang="en-US" sz="2400" b="1" dirty="0">
                <a:latin typeface="仿宋" panose="02010609060101010101" pitchFamily="49" charset="-122"/>
                <a:ea typeface="仿宋" panose="02010609060101010101" pitchFamily="49" charset="-122"/>
                <a:cs typeface="仿宋" panose="02010609060101010101" pitchFamily="49" charset="-122"/>
              </a:rPr>
              <a:t>，是信息隐蔽概念的自然扩展。一个内聚的模块执行一个独立的任务，与程序的其他部分部件只需要很少的交互。简单地说，一个内聚的模块应该只完成一件事情。</a:t>
            </a:r>
            <a:endParaRPr lang="en-US" altLang="zh-CN" sz="2400" b="1" dirty="0">
              <a:latin typeface="仿宋" panose="02010609060101010101" pitchFamily="49" charset="-122"/>
              <a:ea typeface="仿宋" panose="02010609060101010101" pitchFamily="49" charset="-122"/>
              <a:cs typeface="仿宋" panose="02010609060101010101" pitchFamily="49" charset="-122"/>
            </a:endParaRPr>
          </a:p>
          <a:p>
            <a:pPr>
              <a:lnSpc>
                <a:spcPct val="150000"/>
              </a:lnSpc>
            </a:pPr>
            <a:r>
              <a:rPr lang="zh-CN" altLang="en-US" sz="2400" b="1" dirty="0">
                <a:latin typeface="仿宋" panose="02010609060101010101" pitchFamily="49" charset="-122"/>
                <a:ea typeface="仿宋" panose="02010609060101010101" pitchFamily="49" charset="-122"/>
                <a:cs typeface="仿宋" panose="02010609060101010101" pitchFamily="49" charset="-122"/>
              </a:rPr>
              <a:t>    模块的</a:t>
            </a:r>
            <a:r>
              <a:rPr lang="zh-CN" altLang="en-US" sz="2400" b="1" dirty="0">
                <a:solidFill>
                  <a:srgbClr val="FF0000"/>
                </a:solidFill>
                <a:latin typeface="仿宋" panose="02010609060101010101" pitchFamily="49" charset="-122"/>
                <a:ea typeface="仿宋" panose="02010609060101010101" pitchFamily="49" charset="-122"/>
                <a:cs typeface="仿宋" panose="02010609060101010101" pitchFamily="49" charset="-122"/>
              </a:rPr>
              <a:t>耦合性显示了模块间的相互依赖性</a:t>
            </a:r>
            <a:r>
              <a:rPr lang="zh-CN" altLang="en-US" sz="2400" b="1" dirty="0">
                <a:latin typeface="仿宋" panose="02010609060101010101" pitchFamily="49" charset="-122"/>
                <a:ea typeface="仿宋" panose="02010609060101010101" pitchFamily="49" charset="-122"/>
                <a:cs typeface="仿宋" panose="02010609060101010101" pitchFamily="49" charset="-122"/>
              </a:rPr>
              <a:t>，表明了在软件结构中多个模块之间的相互连接。耦合性依赖于模块之间的接口复杂性、引用或进入模块所在的点以及什么数据通过接口传递等因素。</a:t>
            </a:r>
            <a:endPar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p:txBody>
      </p:sp>
      <p:sp>
        <p:nvSpPr>
          <p:cNvPr id="3" name="矩形 2"/>
          <p:cNvSpPr/>
          <p:nvPr>
            <p:custDataLst>
              <p:tags r:id="rId8"/>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9"/>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7"/>
            </p:custDataLst>
          </p:nvPr>
        </p:nvSpPr>
        <p:spPr bwMode="auto">
          <a:xfrm>
            <a:off x="1292516" y="220972"/>
            <a:ext cx="4523407" cy="592446"/>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软件工程的设计</a:t>
            </a:r>
            <a:endParaRPr kumimoji="1" lang="zh-CN" altLang="en-US" sz="3200" dirty="0">
              <a:sym typeface="+mn-ea"/>
            </a:endParaRPr>
          </a:p>
        </p:txBody>
      </p:sp>
      <p:sp>
        <p:nvSpPr>
          <p:cNvPr id="2" name="文本框 1"/>
          <p:cNvSpPr txBox="1"/>
          <p:nvPr/>
        </p:nvSpPr>
        <p:spPr>
          <a:xfrm>
            <a:off x="3619263" y="749236"/>
            <a:ext cx="2664296" cy="1436932"/>
          </a:xfrm>
          <a:prstGeom prst="rect">
            <a:avLst/>
          </a:prstGeom>
          <a:noFill/>
        </p:spPr>
        <p:txBody>
          <a:bodyPr wrap="square" rtlCol="0">
            <a:spAutoFit/>
          </a:bodyPr>
          <a:lstStyle/>
          <a:p>
            <a:pPr>
              <a:lnSpc>
                <a:spcPct val="200000"/>
              </a:lnSpc>
            </a:pPr>
            <a:r>
              <a:rPr lang="zh-CN" altLang="en-US" sz="2400" b="1" dirty="0">
                <a:latin typeface="仿宋" panose="02010609060101010101" pitchFamily="49" charset="-122"/>
                <a:ea typeface="仿宋" panose="02010609060101010101" pitchFamily="49" charset="-122"/>
                <a:cs typeface="仿宋" panose="02010609060101010101" pitchFamily="49" charset="-122"/>
              </a:rPr>
              <a:t>表</a:t>
            </a:r>
            <a:r>
              <a:rPr lang="en-US" altLang="zh-CN" sz="2400" b="1" dirty="0">
                <a:latin typeface="仿宋" panose="02010609060101010101" pitchFamily="49" charset="-122"/>
                <a:ea typeface="仿宋" panose="02010609060101010101" pitchFamily="49" charset="-122"/>
                <a:cs typeface="仿宋" panose="02010609060101010101" pitchFamily="49" charset="-122"/>
              </a:rPr>
              <a:t>6-1</a:t>
            </a:r>
            <a:r>
              <a:rPr lang="zh-CN" altLang="en-US" sz="2400" b="1" dirty="0">
                <a:latin typeface="仿宋" panose="02010609060101010101" pitchFamily="49" charset="-122"/>
                <a:ea typeface="仿宋" panose="02010609060101010101" pitchFamily="49" charset="-122"/>
                <a:cs typeface="仿宋" panose="02010609060101010101" pitchFamily="49" charset="-122"/>
              </a:rPr>
              <a:t>模块的内聚</a:t>
            </a:r>
            <a:endParaRPr lang="en-US" altLang="zh-CN" sz="2400" b="1" dirty="0">
              <a:latin typeface="仿宋" panose="02010609060101010101" pitchFamily="49" charset="-122"/>
              <a:ea typeface="仿宋" panose="02010609060101010101" pitchFamily="49" charset="-122"/>
              <a:cs typeface="仿宋" panose="02010609060101010101" pitchFamily="49" charset="-122"/>
            </a:endParaRPr>
          </a:p>
          <a:p>
            <a:pPr>
              <a:lnSpc>
                <a:spcPct val="200000"/>
              </a:lnSpc>
            </a:pPr>
            <a:endParaRPr lang="en-US" altLang="zh-CN" sz="2400" b="1" dirty="0">
              <a:latin typeface="仿宋" panose="02010609060101010101" pitchFamily="49" charset="-122"/>
              <a:ea typeface="仿宋" panose="02010609060101010101" pitchFamily="49" charset="-122"/>
              <a:cs typeface="仿宋" panose="02010609060101010101" pitchFamily="49" charset="-122"/>
            </a:endParaRPr>
          </a:p>
        </p:txBody>
      </p:sp>
      <p:sp>
        <p:nvSpPr>
          <p:cNvPr id="3" name="矩形 2"/>
          <p:cNvSpPr/>
          <p:nvPr>
            <p:custDataLst>
              <p:tags r:id="rId8"/>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graphicFrame>
        <p:nvGraphicFramePr>
          <p:cNvPr id="11" name="表格 10"/>
          <p:cNvGraphicFramePr>
            <a:graphicFrameLocks noGrp="1"/>
          </p:cNvGraphicFramePr>
          <p:nvPr/>
        </p:nvGraphicFramePr>
        <p:xfrm>
          <a:off x="237891" y="1663608"/>
          <a:ext cx="9427041" cy="4727551"/>
        </p:xfrm>
        <a:graphic>
          <a:graphicData uri="http://schemas.openxmlformats.org/drawingml/2006/table">
            <a:tbl>
              <a:tblPr firstRow="1" bandRow="1">
                <a:tableStyleId>{5C22544A-7EE6-4342-B048-85BDC9FD1C3A}</a:tableStyleId>
              </a:tblPr>
              <a:tblGrid>
                <a:gridCol w="2094898"/>
                <a:gridCol w="2094898"/>
                <a:gridCol w="5237245"/>
              </a:tblGrid>
              <a:tr h="559344">
                <a:tc>
                  <a:txBody>
                    <a:bodyPr/>
                    <a:lstStyle/>
                    <a:p>
                      <a:pPr algn="ctr"/>
                      <a:r>
                        <a:rPr lang="zh-CN" altLang="en-US" dirty="0"/>
                        <a:t> 内聚级别（低到高）</a:t>
                      </a:r>
                      <a:endParaRPr lang="zh-CN" altLang="en-US" dirty="0"/>
                    </a:p>
                  </a:txBody>
                  <a:tcPr/>
                </a:tc>
                <a:tc>
                  <a:txBody>
                    <a:bodyPr/>
                    <a:lstStyle/>
                    <a:p>
                      <a:pPr algn="ctr"/>
                      <a:r>
                        <a:rPr lang="zh-CN" altLang="en-US" dirty="0"/>
                        <a:t>内聚名称</a:t>
                      </a:r>
                      <a:endParaRPr lang="zh-CN" altLang="en-US" dirty="0"/>
                    </a:p>
                  </a:txBody>
                  <a:tcPr/>
                </a:tc>
                <a:tc>
                  <a:txBody>
                    <a:bodyPr/>
                    <a:lstStyle/>
                    <a:p>
                      <a:pPr algn="ctr"/>
                      <a:r>
                        <a:rPr lang="zh-CN" altLang="en-US" dirty="0"/>
                        <a:t>定义</a:t>
                      </a:r>
                      <a:endParaRPr lang="zh-CN" altLang="en-US" dirty="0"/>
                    </a:p>
                  </a:txBody>
                  <a:tcPr/>
                </a:tc>
              </a:tr>
              <a:tr h="800262">
                <a:tc>
                  <a:txBody>
                    <a:bodyPr/>
                    <a:lstStyle/>
                    <a:p>
                      <a:pPr algn="ctr"/>
                      <a:r>
                        <a:rPr lang="en-US" altLang="zh-CN" dirty="0"/>
                        <a:t>1</a:t>
                      </a:r>
                      <a:endParaRPr lang="zh-CN" altLang="en-US" dirty="0"/>
                    </a:p>
                  </a:txBody>
                  <a:tcPr/>
                </a:tc>
                <a:tc>
                  <a:txBody>
                    <a:bodyPr/>
                    <a:lstStyle/>
                    <a:p>
                      <a:pPr algn="ctr"/>
                      <a:r>
                        <a:rPr lang="zh-CN" altLang="en-US" dirty="0"/>
                        <a:t>偶然性内聚</a:t>
                      </a:r>
                      <a:endParaRPr lang="zh-CN" altLang="en-US" dirty="0"/>
                    </a:p>
                  </a:txBody>
                  <a:tcPr/>
                </a:tc>
                <a:tc>
                  <a:txBody>
                    <a:bodyPr/>
                    <a:lstStyle/>
                    <a:p>
                      <a:pPr algn="l"/>
                      <a:r>
                        <a:rPr lang="zh-CN" altLang="en-US" dirty="0"/>
                        <a:t>       如果一个模块内部各部分之间没联系，即使有也很松散，则称该模块为偶然性内聚</a:t>
                      </a:r>
                      <a:endParaRPr lang="zh-CN" altLang="en-US" dirty="0"/>
                    </a:p>
                  </a:txBody>
                  <a:tcPr/>
                </a:tc>
              </a:tr>
              <a:tr h="1041180">
                <a:tc>
                  <a:txBody>
                    <a:bodyPr/>
                    <a:lstStyle/>
                    <a:p>
                      <a:pPr algn="ctr"/>
                      <a:endParaRPr lang="en-US" altLang="zh-CN" dirty="0"/>
                    </a:p>
                    <a:p>
                      <a:pPr algn="ctr"/>
                      <a:r>
                        <a:rPr lang="en-US" altLang="zh-CN" dirty="0"/>
                        <a:t>2</a:t>
                      </a:r>
                      <a:endParaRPr lang="zh-CN" altLang="en-US" dirty="0"/>
                    </a:p>
                  </a:txBody>
                  <a:tcPr/>
                </a:tc>
                <a:tc>
                  <a:txBody>
                    <a:bodyPr/>
                    <a:lstStyle/>
                    <a:p>
                      <a:pPr algn="ctr"/>
                      <a:endParaRPr lang="en-US" altLang="zh-CN" dirty="0"/>
                    </a:p>
                    <a:p>
                      <a:pPr algn="ctr"/>
                      <a:r>
                        <a:rPr lang="zh-CN" altLang="en-US" dirty="0"/>
                        <a:t>逻辑性内聚</a:t>
                      </a:r>
                      <a:endParaRPr lang="zh-CN" altLang="en-US" dirty="0"/>
                    </a:p>
                  </a:txBody>
                  <a:tcPr/>
                </a:tc>
                <a:tc>
                  <a:txBody>
                    <a:bodyPr/>
                    <a:lstStyle/>
                    <a:p>
                      <a:pPr algn="l"/>
                      <a:r>
                        <a:rPr lang="en-US" altLang="zh-CN" sz="1865" kern="1200" dirty="0">
                          <a:solidFill>
                            <a:schemeClr val="dk1"/>
                          </a:solidFill>
                          <a:effectLst/>
                          <a:latin typeface="+mn-lt"/>
                          <a:ea typeface="+mn-ea"/>
                          <a:cs typeface="+mn-cs"/>
                        </a:rPr>
                        <a:t>       </a:t>
                      </a:r>
                      <a:r>
                        <a:rPr lang="zh-CN" altLang="zh-CN" sz="1865" kern="1200" dirty="0">
                          <a:solidFill>
                            <a:schemeClr val="dk1"/>
                          </a:solidFill>
                          <a:effectLst/>
                          <a:latin typeface="+mn-lt"/>
                          <a:ea typeface="+mn-ea"/>
                          <a:cs typeface="+mn-cs"/>
                        </a:rPr>
                        <a:t>模块把几种相关功能代码组合在一起，每次调用时，由传给模块的判定参数来确定该模块应执行哪一种功能</a:t>
                      </a:r>
                      <a:endParaRPr lang="zh-CN" altLang="en-US" dirty="0"/>
                    </a:p>
                  </a:txBody>
                  <a:tcPr/>
                </a:tc>
              </a:tr>
              <a:tr h="1282099">
                <a:tc>
                  <a:txBody>
                    <a:bodyPr/>
                    <a:lstStyle/>
                    <a:p>
                      <a:pPr algn="ctr"/>
                      <a:endParaRPr lang="en-US" altLang="zh-CN" dirty="0"/>
                    </a:p>
                    <a:p>
                      <a:pPr algn="ctr"/>
                      <a:r>
                        <a:rPr lang="en-US" altLang="zh-CN" dirty="0"/>
                        <a:t>3</a:t>
                      </a:r>
                      <a:endParaRPr lang="zh-CN" altLang="en-US" dirty="0"/>
                    </a:p>
                  </a:txBody>
                  <a:tcPr/>
                </a:tc>
                <a:tc>
                  <a:txBody>
                    <a:bodyPr/>
                    <a:lstStyle/>
                    <a:p>
                      <a:pPr algn="ctr"/>
                      <a:endParaRPr lang="en-US" altLang="zh-CN" dirty="0"/>
                    </a:p>
                    <a:p>
                      <a:pPr algn="ctr"/>
                      <a:r>
                        <a:rPr lang="zh-CN" altLang="en-US" dirty="0"/>
                        <a:t>时间性内聚</a:t>
                      </a:r>
                      <a:endParaRPr lang="zh-CN" altLang="en-US" dirty="0"/>
                    </a:p>
                  </a:txBody>
                  <a:tcPr/>
                </a:tc>
                <a:tc>
                  <a:txBody>
                    <a:bodyPr/>
                    <a:lstStyle/>
                    <a:p>
                      <a:pPr algn="l"/>
                      <a:r>
                        <a:rPr lang="en-US" altLang="zh-CN" sz="1865" kern="1200" dirty="0">
                          <a:solidFill>
                            <a:schemeClr val="dk1"/>
                          </a:solidFill>
                          <a:effectLst/>
                          <a:latin typeface="+mn-lt"/>
                          <a:ea typeface="+mn-ea"/>
                          <a:cs typeface="+mn-cs"/>
                        </a:rPr>
                        <a:t>       </a:t>
                      </a:r>
                      <a:r>
                        <a:rPr lang="zh-CN" altLang="zh-CN" sz="1865" kern="1200" dirty="0">
                          <a:solidFill>
                            <a:schemeClr val="dk1"/>
                          </a:solidFill>
                          <a:effectLst/>
                          <a:latin typeface="+mn-lt"/>
                          <a:ea typeface="+mn-ea"/>
                          <a:cs typeface="+mn-cs"/>
                        </a:rPr>
                        <a:t>如果一个模块内部的几个功能必须在同一时间内执行（例如一个初始化模块），但这些功能只是因为时间因素关联在一起，则称该模块为时间性内聚模块</a:t>
                      </a:r>
                      <a:endParaRPr lang="zh-CN" altLang="en-US" dirty="0"/>
                    </a:p>
                  </a:txBody>
                  <a:tcPr/>
                </a:tc>
              </a:tr>
              <a:tr h="800262">
                <a:tc>
                  <a:txBody>
                    <a:bodyPr/>
                    <a:lstStyle/>
                    <a:p>
                      <a:pPr algn="ctr"/>
                      <a:endParaRPr lang="en-US" altLang="zh-CN" dirty="0"/>
                    </a:p>
                    <a:p>
                      <a:pPr algn="ctr"/>
                      <a:r>
                        <a:rPr lang="en-US" altLang="zh-CN" dirty="0"/>
                        <a:t>4</a:t>
                      </a:r>
                      <a:endParaRPr lang="zh-CN" altLang="en-US" dirty="0"/>
                    </a:p>
                  </a:txBody>
                  <a:tcPr/>
                </a:tc>
                <a:tc>
                  <a:txBody>
                    <a:bodyPr/>
                    <a:lstStyle/>
                    <a:p>
                      <a:pPr algn="ctr"/>
                      <a:endParaRPr lang="en-US" altLang="zh-CN" dirty="0"/>
                    </a:p>
                    <a:p>
                      <a:pPr algn="ctr"/>
                      <a:r>
                        <a:rPr lang="zh-CN" altLang="en-US" dirty="0"/>
                        <a:t>过程性内聚</a:t>
                      </a:r>
                      <a:endParaRPr lang="zh-CN" altLang="en-US" dirty="0"/>
                    </a:p>
                  </a:txBody>
                  <a:tcPr/>
                </a:tc>
                <a:tc>
                  <a:txBody>
                    <a:bodyPr/>
                    <a:lstStyle/>
                    <a:p>
                      <a:pPr algn="l"/>
                      <a:r>
                        <a:rPr lang="en-US" altLang="zh-CN" sz="1865" kern="1200" dirty="0">
                          <a:solidFill>
                            <a:schemeClr val="dk1"/>
                          </a:solidFill>
                          <a:effectLst/>
                          <a:latin typeface="+mn-lt"/>
                          <a:ea typeface="+mn-ea"/>
                          <a:cs typeface="+mn-cs"/>
                        </a:rPr>
                        <a:t>       </a:t>
                      </a:r>
                      <a:r>
                        <a:rPr lang="zh-CN" altLang="zh-CN" sz="1865" kern="1200" dirty="0">
                          <a:solidFill>
                            <a:schemeClr val="dk1"/>
                          </a:solidFill>
                          <a:effectLst/>
                          <a:latin typeface="+mn-lt"/>
                          <a:ea typeface="+mn-ea"/>
                          <a:cs typeface="+mn-cs"/>
                        </a:rPr>
                        <a:t>如果一个模块内部的处理成分是相关的，且必须以特定的次序执行，则称该模块为过程性内聚</a:t>
                      </a:r>
                      <a:endParaRPr lang="zh-CN" altLang="en-US" dirty="0"/>
                    </a:p>
                  </a:txBody>
                  <a:tcPr/>
                </a:tc>
              </a:tr>
            </a:tbl>
          </a:graphicData>
        </a:graphic>
      </p:graphicFrame>
    </p:spTree>
    <p:custDataLst>
      <p:tags r:id="rId9"/>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7"/>
            </p:custDataLst>
          </p:nvPr>
        </p:nvSpPr>
        <p:spPr bwMode="auto">
          <a:xfrm>
            <a:off x="1292516" y="220972"/>
            <a:ext cx="4523407" cy="592446"/>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软件工程的设计</a:t>
            </a:r>
            <a:endParaRPr kumimoji="1" lang="zh-CN" altLang="en-US" sz="3200" dirty="0">
              <a:sym typeface="+mn-ea"/>
            </a:endParaRPr>
          </a:p>
        </p:txBody>
      </p:sp>
      <p:sp>
        <p:nvSpPr>
          <p:cNvPr id="2" name="文本框 1"/>
          <p:cNvSpPr txBox="1"/>
          <p:nvPr/>
        </p:nvSpPr>
        <p:spPr>
          <a:xfrm>
            <a:off x="3619262" y="892746"/>
            <a:ext cx="2988333" cy="1436932"/>
          </a:xfrm>
          <a:prstGeom prst="rect">
            <a:avLst/>
          </a:prstGeom>
          <a:noFill/>
        </p:spPr>
        <p:txBody>
          <a:bodyPr wrap="square" rtlCol="0">
            <a:spAutoFit/>
          </a:bodyPr>
          <a:lstStyle/>
          <a:p>
            <a:pPr>
              <a:lnSpc>
                <a:spcPct val="200000"/>
              </a:lnSpc>
            </a:pPr>
            <a:r>
              <a:rPr lang="zh-CN" altLang="en-US" sz="2400" b="1" dirty="0">
                <a:latin typeface="仿宋" panose="02010609060101010101" pitchFamily="49" charset="-122"/>
                <a:ea typeface="仿宋" panose="02010609060101010101" pitchFamily="49" charset="-122"/>
                <a:cs typeface="仿宋" panose="02010609060101010101" pitchFamily="49" charset="-122"/>
              </a:rPr>
              <a:t>续表</a:t>
            </a:r>
            <a:r>
              <a:rPr lang="en-US" altLang="zh-CN" sz="2400" b="1" dirty="0">
                <a:latin typeface="仿宋" panose="02010609060101010101" pitchFamily="49" charset="-122"/>
                <a:ea typeface="仿宋" panose="02010609060101010101" pitchFamily="49" charset="-122"/>
                <a:cs typeface="仿宋" panose="02010609060101010101" pitchFamily="49" charset="-122"/>
              </a:rPr>
              <a:t>6-1</a:t>
            </a:r>
            <a:r>
              <a:rPr lang="zh-CN" altLang="en-US" sz="2400" b="1" dirty="0">
                <a:latin typeface="仿宋" panose="02010609060101010101" pitchFamily="49" charset="-122"/>
                <a:ea typeface="仿宋" panose="02010609060101010101" pitchFamily="49" charset="-122"/>
                <a:cs typeface="仿宋" panose="02010609060101010101" pitchFamily="49" charset="-122"/>
              </a:rPr>
              <a:t>模块的内聚</a:t>
            </a:r>
            <a:endParaRPr lang="en-US" altLang="zh-CN" sz="2400" b="1" dirty="0">
              <a:latin typeface="仿宋" panose="02010609060101010101" pitchFamily="49" charset="-122"/>
              <a:ea typeface="仿宋" panose="02010609060101010101" pitchFamily="49" charset="-122"/>
              <a:cs typeface="仿宋" panose="02010609060101010101" pitchFamily="49" charset="-122"/>
            </a:endParaRPr>
          </a:p>
          <a:p>
            <a:pPr>
              <a:lnSpc>
                <a:spcPct val="200000"/>
              </a:lnSpc>
            </a:pPr>
            <a:endParaRPr lang="en-US" altLang="zh-CN" sz="2400" b="1" dirty="0">
              <a:latin typeface="仿宋" panose="02010609060101010101" pitchFamily="49" charset="-122"/>
              <a:ea typeface="仿宋" panose="02010609060101010101" pitchFamily="49" charset="-122"/>
              <a:cs typeface="仿宋" panose="02010609060101010101" pitchFamily="49" charset="-122"/>
            </a:endParaRPr>
          </a:p>
        </p:txBody>
      </p:sp>
      <p:sp>
        <p:nvSpPr>
          <p:cNvPr id="3" name="矩形 2"/>
          <p:cNvSpPr/>
          <p:nvPr>
            <p:custDataLst>
              <p:tags r:id="rId8"/>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graphicFrame>
        <p:nvGraphicFramePr>
          <p:cNvPr id="11" name="表格 10"/>
          <p:cNvGraphicFramePr>
            <a:graphicFrameLocks noGrp="1"/>
          </p:cNvGraphicFramePr>
          <p:nvPr/>
        </p:nvGraphicFramePr>
        <p:xfrm>
          <a:off x="237891" y="1663608"/>
          <a:ext cx="9427041" cy="4344924"/>
        </p:xfrm>
        <a:graphic>
          <a:graphicData uri="http://schemas.openxmlformats.org/drawingml/2006/table">
            <a:tbl>
              <a:tblPr firstRow="1" bandRow="1">
                <a:tableStyleId>{5C22544A-7EE6-4342-B048-85BDC9FD1C3A}</a:tableStyleId>
              </a:tblPr>
              <a:tblGrid>
                <a:gridCol w="2094898"/>
                <a:gridCol w="2094898"/>
                <a:gridCol w="5237245"/>
              </a:tblGrid>
              <a:tr h="559344">
                <a:tc>
                  <a:txBody>
                    <a:bodyPr/>
                    <a:lstStyle/>
                    <a:p>
                      <a:pPr algn="ctr"/>
                      <a:r>
                        <a:rPr lang="zh-CN" altLang="en-US" dirty="0"/>
                        <a:t> 内聚级别（低到高）</a:t>
                      </a:r>
                      <a:endParaRPr lang="zh-CN" altLang="en-US" dirty="0"/>
                    </a:p>
                  </a:txBody>
                  <a:tcPr/>
                </a:tc>
                <a:tc>
                  <a:txBody>
                    <a:bodyPr/>
                    <a:lstStyle/>
                    <a:p>
                      <a:pPr algn="ctr"/>
                      <a:r>
                        <a:rPr lang="zh-CN" altLang="en-US" dirty="0"/>
                        <a:t>内聚名称</a:t>
                      </a:r>
                      <a:endParaRPr lang="zh-CN" altLang="en-US" dirty="0"/>
                    </a:p>
                  </a:txBody>
                  <a:tcPr/>
                </a:tc>
                <a:tc>
                  <a:txBody>
                    <a:bodyPr/>
                    <a:lstStyle/>
                    <a:p>
                      <a:pPr algn="ctr"/>
                      <a:r>
                        <a:rPr lang="zh-CN" altLang="en-US" dirty="0"/>
                        <a:t>定义</a:t>
                      </a:r>
                      <a:endParaRPr lang="zh-CN" altLang="en-US" dirty="0"/>
                    </a:p>
                  </a:txBody>
                  <a:tcPr/>
                </a:tc>
              </a:tr>
              <a:tr h="800262">
                <a:tc>
                  <a:txBody>
                    <a:bodyPr/>
                    <a:lstStyle/>
                    <a:p>
                      <a:pPr algn="ctr"/>
                      <a:endParaRPr lang="en-US" altLang="zh-CN" dirty="0"/>
                    </a:p>
                    <a:p>
                      <a:pPr algn="ctr"/>
                      <a:r>
                        <a:rPr lang="en-US" altLang="zh-CN" dirty="0"/>
                        <a:t>5</a:t>
                      </a:r>
                      <a:endParaRPr lang="zh-CN" altLang="en-US" dirty="0"/>
                    </a:p>
                  </a:txBody>
                  <a:tcPr/>
                </a:tc>
                <a:tc>
                  <a:txBody>
                    <a:bodyPr/>
                    <a:lstStyle/>
                    <a:p>
                      <a:pPr algn="ctr"/>
                      <a:endParaRPr lang="en-US"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通信性内聚</a:t>
                      </a:r>
                      <a:endParaRPr lang="zh-CN" altLang="en-US" dirty="0"/>
                    </a:p>
                  </a:txBody>
                  <a:tcPr/>
                </a:tc>
                <a:tc>
                  <a:txBody>
                    <a:bodyPr/>
                    <a:lstStyle/>
                    <a:p>
                      <a:pPr algn="l"/>
                      <a:r>
                        <a:rPr lang="en-US" altLang="zh-CN" sz="1865" kern="1200" dirty="0">
                          <a:solidFill>
                            <a:schemeClr val="dk1"/>
                          </a:solidFill>
                          <a:effectLst/>
                          <a:latin typeface="+mn-lt"/>
                          <a:ea typeface="+mn-ea"/>
                          <a:cs typeface="+mn-cs"/>
                        </a:rPr>
                        <a:t>       </a:t>
                      </a:r>
                      <a:r>
                        <a:rPr lang="zh-CN" altLang="zh-CN" sz="1865" kern="1200" dirty="0">
                          <a:solidFill>
                            <a:schemeClr val="dk1"/>
                          </a:solidFill>
                          <a:effectLst/>
                          <a:latin typeface="+mn-lt"/>
                          <a:ea typeface="+mn-ea"/>
                          <a:cs typeface="+mn-cs"/>
                        </a:rPr>
                        <a:t>如果一个模块内部的各部分功能使用相同的输入数据，或者产生相同的输出数据，则称该模块为通信内聚模块</a:t>
                      </a:r>
                      <a:endParaRPr lang="zh-CN" altLang="en-US" dirty="0"/>
                    </a:p>
                  </a:txBody>
                  <a:tcPr/>
                </a:tc>
              </a:tr>
              <a:tr h="1041180">
                <a:tc>
                  <a:txBody>
                    <a:bodyPr/>
                    <a:lstStyle/>
                    <a:p>
                      <a:pPr algn="ctr"/>
                      <a:endParaRPr lang="en-US" altLang="zh-CN" dirty="0"/>
                    </a:p>
                    <a:p>
                      <a:pPr algn="ctr"/>
                      <a:r>
                        <a:rPr lang="en-US" altLang="zh-CN" dirty="0"/>
                        <a:t>6</a:t>
                      </a:r>
                      <a:endParaRPr lang="zh-CN" altLang="en-US" dirty="0"/>
                    </a:p>
                  </a:txBody>
                  <a:tcPr/>
                </a:tc>
                <a:tc>
                  <a:txBody>
                    <a:bodyPr/>
                    <a:lstStyle/>
                    <a:p>
                      <a:pPr algn="ctr"/>
                      <a:endParaRPr lang="en-US"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功能性内聚</a:t>
                      </a:r>
                      <a:endParaRPr lang="zh-CN" altLang="en-US" dirty="0"/>
                    </a:p>
                  </a:txBody>
                  <a:tcPr/>
                </a:tc>
                <a:tc>
                  <a:txBody>
                    <a:bodyPr/>
                    <a:lstStyle/>
                    <a:p>
                      <a:pPr algn="l"/>
                      <a:r>
                        <a:rPr lang="en-US" altLang="zh-CN" sz="1865" kern="1200" dirty="0">
                          <a:solidFill>
                            <a:schemeClr val="dk1"/>
                          </a:solidFill>
                          <a:effectLst/>
                          <a:latin typeface="+mn-lt"/>
                          <a:ea typeface="+mn-ea"/>
                          <a:cs typeface="+mn-cs"/>
                        </a:rPr>
                        <a:t>       </a:t>
                      </a:r>
                      <a:r>
                        <a:rPr lang="zh-CN" altLang="zh-CN" sz="1865" kern="1200" dirty="0">
                          <a:solidFill>
                            <a:schemeClr val="dk1"/>
                          </a:solidFill>
                          <a:effectLst/>
                          <a:latin typeface="+mn-lt"/>
                          <a:ea typeface="+mn-ea"/>
                          <a:cs typeface="+mn-cs"/>
                        </a:rPr>
                        <a:t>如果一个模块中各个部分都是完成某一具体功能必不可少的组成部分，或者说该模块中所有部分都是为了完成一项具体功能而协同工作，紧密联系，不可分割，则称该模块为内聚模块</a:t>
                      </a:r>
                      <a:endParaRPr lang="zh-CN" altLang="en-US" dirty="0"/>
                    </a:p>
                  </a:txBody>
                  <a:tcPr/>
                </a:tc>
              </a:tr>
              <a:tr h="1282099">
                <a:tc>
                  <a:txBody>
                    <a:bodyPr/>
                    <a:lstStyle/>
                    <a:p>
                      <a:pPr algn="ctr"/>
                      <a:endParaRPr lang="en-US" altLang="zh-CN" dirty="0"/>
                    </a:p>
                    <a:p>
                      <a:pPr algn="ctr"/>
                      <a:endParaRPr lang="en-US" altLang="zh-CN" dirty="0"/>
                    </a:p>
                    <a:p>
                      <a:pPr algn="ctr"/>
                      <a:r>
                        <a:rPr lang="en-US" altLang="zh-CN" dirty="0"/>
                        <a:t>7</a:t>
                      </a:r>
                      <a:endParaRPr lang="zh-CN" altLang="en-US" dirty="0"/>
                    </a:p>
                  </a:txBody>
                  <a:tcPr/>
                </a:tc>
                <a:tc>
                  <a:txBody>
                    <a:bodyPr/>
                    <a:lstStyle/>
                    <a:p>
                      <a:pPr algn="ctr"/>
                      <a:endParaRPr lang="en-US" altLang="zh-CN" sz="1865" kern="1200" dirty="0">
                        <a:solidFill>
                          <a:schemeClr val="dk1"/>
                        </a:solidFill>
                        <a:effectLst/>
                        <a:latin typeface="+mn-lt"/>
                        <a:ea typeface="+mn-ea"/>
                        <a:cs typeface="+mn-cs"/>
                      </a:endParaRPr>
                    </a:p>
                    <a:p>
                      <a:pPr algn="ctr"/>
                      <a:endParaRPr lang="en-US"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信息性内聚</a:t>
                      </a:r>
                      <a:endParaRPr lang="zh-CN" altLang="en-US" dirty="0"/>
                    </a:p>
                  </a:txBody>
                  <a:tcPr/>
                </a:tc>
                <a:tc>
                  <a:txBody>
                    <a:bodyPr/>
                    <a:lstStyle/>
                    <a:p>
                      <a:pPr algn="l"/>
                      <a:r>
                        <a:rPr lang="en-US" altLang="zh-CN" sz="1865" kern="1200" dirty="0">
                          <a:solidFill>
                            <a:schemeClr val="dk1"/>
                          </a:solidFill>
                          <a:effectLst/>
                          <a:latin typeface="+mn-lt"/>
                          <a:ea typeface="+mn-ea"/>
                          <a:cs typeface="+mn-cs"/>
                        </a:rPr>
                        <a:t>       </a:t>
                      </a:r>
                      <a:r>
                        <a:rPr lang="zh-CN" altLang="zh-CN" sz="1865" kern="1200" dirty="0">
                          <a:solidFill>
                            <a:schemeClr val="dk1"/>
                          </a:solidFill>
                          <a:effectLst/>
                          <a:latin typeface="+mn-lt"/>
                          <a:ea typeface="+mn-ea"/>
                          <a:cs typeface="+mn-cs"/>
                        </a:rPr>
                        <a:t>如果模块能够完成多个功能，各个功能都在相同的数据结构上操作，每一项功能有一个唯一的入口点，代码相对独立。这个模块将根据不同的要求，确定执行哪一个功能，则称该模块为信息性内聚模块</a:t>
                      </a:r>
                      <a:endParaRPr lang="zh-CN" altLang="en-US" dirty="0"/>
                    </a:p>
                  </a:txBody>
                  <a:tcPr/>
                </a:tc>
              </a:tr>
            </a:tbl>
          </a:graphicData>
        </a:graphic>
      </p:graphicFrame>
    </p:spTree>
    <p:custDataLst>
      <p:tags r:id="rId9"/>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7"/>
            </p:custDataLst>
          </p:nvPr>
        </p:nvSpPr>
        <p:spPr bwMode="auto">
          <a:xfrm>
            <a:off x="1292516" y="220972"/>
            <a:ext cx="4523407" cy="592446"/>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软件工程的设计</a:t>
            </a:r>
            <a:endParaRPr kumimoji="1" lang="zh-CN" altLang="en-US" sz="3200" dirty="0">
              <a:sym typeface="+mn-ea"/>
            </a:endParaRPr>
          </a:p>
        </p:txBody>
      </p:sp>
      <p:sp>
        <p:nvSpPr>
          <p:cNvPr id="2" name="文本框 1"/>
          <p:cNvSpPr txBox="1"/>
          <p:nvPr/>
        </p:nvSpPr>
        <p:spPr>
          <a:xfrm>
            <a:off x="3619263" y="726872"/>
            <a:ext cx="2664296" cy="1436932"/>
          </a:xfrm>
          <a:prstGeom prst="rect">
            <a:avLst/>
          </a:prstGeom>
          <a:noFill/>
        </p:spPr>
        <p:txBody>
          <a:bodyPr wrap="square" rtlCol="0">
            <a:spAutoFit/>
          </a:bodyPr>
          <a:lstStyle/>
          <a:p>
            <a:pPr>
              <a:lnSpc>
                <a:spcPct val="200000"/>
              </a:lnSpc>
            </a:pPr>
            <a:r>
              <a:rPr lang="zh-CN" altLang="en-US" sz="2400" b="1" dirty="0">
                <a:latin typeface="仿宋" panose="02010609060101010101" pitchFamily="49" charset="-122"/>
                <a:ea typeface="仿宋" panose="02010609060101010101" pitchFamily="49" charset="-122"/>
                <a:cs typeface="仿宋" panose="02010609060101010101" pitchFamily="49" charset="-122"/>
              </a:rPr>
              <a:t>表</a:t>
            </a:r>
            <a:r>
              <a:rPr lang="en-US" altLang="zh-CN" sz="2400" b="1" dirty="0">
                <a:latin typeface="仿宋" panose="02010609060101010101" pitchFamily="49" charset="-122"/>
                <a:ea typeface="仿宋" panose="02010609060101010101" pitchFamily="49" charset="-122"/>
                <a:cs typeface="仿宋" panose="02010609060101010101" pitchFamily="49" charset="-122"/>
              </a:rPr>
              <a:t>6-2</a:t>
            </a:r>
            <a:r>
              <a:rPr lang="zh-CN" altLang="en-US" sz="2400" b="1" dirty="0">
                <a:latin typeface="仿宋" panose="02010609060101010101" pitchFamily="49" charset="-122"/>
                <a:ea typeface="仿宋" panose="02010609060101010101" pitchFamily="49" charset="-122"/>
                <a:cs typeface="仿宋" panose="02010609060101010101" pitchFamily="49" charset="-122"/>
              </a:rPr>
              <a:t>模块的耦合</a:t>
            </a:r>
            <a:endParaRPr lang="en-US" altLang="zh-CN" sz="2400" b="1" dirty="0">
              <a:latin typeface="仿宋" panose="02010609060101010101" pitchFamily="49" charset="-122"/>
              <a:ea typeface="仿宋" panose="02010609060101010101" pitchFamily="49" charset="-122"/>
              <a:cs typeface="仿宋" panose="02010609060101010101" pitchFamily="49" charset="-122"/>
            </a:endParaRPr>
          </a:p>
          <a:p>
            <a:pPr>
              <a:lnSpc>
                <a:spcPct val="200000"/>
              </a:lnSpc>
            </a:pPr>
            <a:endParaRPr lang="en-US" altLang="zh-CN" sz="2400" b="1" dirty="0">
              <a:latin typeface="仿宋" panose="02010609060101010101" pitchFamily="49" charset="-122"/>
              <a:ea typeface="仿宋" panose="02010609060101010101" pitchFamily="49" charset="-122"/>
              <a:cs typeface="仿宋" panose="02010609060101010101" pitchFamily="49" charset="-122"/>
            </a:endParaRPr>
          </a:p>
        </p:txBody>
      </p:sp>
      <p:sp>
        <p:nvSpPr>
          <p:cNvPr id="3" name="矩形 2"/>
          <p:cNvSpPr/>
          <p:nvPr>
            <p:custDataLst>
              <p:tags r:id="rId8"/>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graphicFrame>
        <p:nvGraphicFramePr>
          <p:cNvPr id="11" name="表格 10"/>
          <p:cNvGraphicFramePr>
            <a:graphicFrameLocks noGrp="1"/>
          </p:cNvGraphicFramePr>
          <p:nvPr/>
        </p:nvGraphicFramePr>
        <p:xfrm>
          <a:off x="237890" y="1457305"/>
          <a:ext cx="9427041" cy="4797742"/>
        </p:xfrm>
        <a:graphic>
          <a:graphicData uri="http://schemas.openxmlformats.org/drawingml/2006/table">
            <a:tbl>
              <a:tblPr firstRow="1" bandRow="1">
                <a:tableStyleId>{5C22544A-7EE6-4342-B048-85BDC9FD1C3A}</a:tableStyleId>
              </a:tblPr>
              <a:tblGrid>
                <a:gridCol w="2094898"/>
                <a:gridCol w="2094898"/>
                <a:gridCol w="5237245"/>
              </a:tblGrid>
              <a:tr h="656732">
                <a:tc>
                  <a:txBody>
                    <a:bodyPr/>
                    <a:lstStyle/>
                    <a:p>
                      <a:pPr algn="ctr"/>
                      <a:r>
                        <a:rPr lang="zh-CN" altLang="en-US" dirty="0"/>
                        <a:t> 耦合级别（低到高）</a:t>
                      </a:r>
                      <a:endParaRPr lang="zh-CN" altLang="en-US" dirty="0"/>
                    </a:p>
                  </a:txBody>
                  <a:tcPr/>
                </a:tc>
                <a:tc>
                  <a:txBody>
                    <a:bodyPr/>
                    <a:lstStyle/>
                    <a:p>
                      <a:pPr algn="ctr"/>
                      <a:r>
                        <a:rPr lang="zh-CN" altLang="en-US" dirty="0"/>
                        <a:t>耦合名称</a:t>
                      </a:r>
                      <a:endParaRPr lang="zh-CN" altLang="en-US" dirty="0"/>
                    </a:p>
                  </a:txBody>
                  <a:tcPr/>
                </a:tc>
                <a:tc>
                  <a:txBody>
                    <a:bodyPr/>
                    <a:lstStyle/>
                    <a:p>
                      <a:pPr algn="ctr"/>
                      <a:r>
                        <a:rPr lang="zh-CN" altLang="en-US" dirty="0"/>
                        <a:t>定义</a:t>
                      </a:r>
                      <a:endParaRPr lang="zh-CN" altLang="en-US" dirty="0"/>
                    </a:p>
                  </a:txBody>
                  <a:tcPr/>
                </a:tc>
              </a:tr>
              <a:tr h="800262">
                <a:tc>
                  <a:txBody>
                    <a:bodyPr/>
                    <a:lstStyle/>
                    <a:p>
                      <a:pPr algn="ctr"/>
                      <a:r>
                        <a:rPr lang="en-US" altLang="zh-CN" dirty="0"/>
                        <a:t>1</a:t>
                      </a:r>
                      <a:endParaRPr lang="zh-CN" altLang="en-US" dirty="0"/>
                    </a:p>
                  </a:txBody>
                  <a:tcPr/>
                </a:tc>
                <a:tc>
                  <a:txBody>
                    <a:bodyPr/>
                    <a:lstStyle/>
                    <a:p>
                      <a:pPr algn="ctr"/>
                      <a:r>
                        <a:rPr lang="zh-CN" altLang="en-US" dirty="0"/>
                        <a:t>内容耦合</a:t>
                      </a:r>
                      <a:endParaRPr lang="zh-CN" altLang="en-US" dirty="0"/>
                    </a:p>
                  </a:txBody>
                  <a:tcPr/>
                </a:tc>
                <a:tc>
                  <a:txBody>
                    <a:bodyPr/>
                    <a:lstStyle/>
                    <a:p>
                      <a:pPr algn="l"/>
                      <a:r>
                        <a:rPr lang="en-US" altLang="zh-CN" sz="1865" kern="1200" dirty="0">
                          <a:solidFill>
                            <a:schemeClr val="dk1"/>
                          </a:solidFill>
                          <a:effectLst/>
                          <a:latin typeface="+mn-lt"/>
                          <a:ea typeface="+mn-ea"/>
                          <a:cs typeface="+mn-cs"/>
                        </a:rPr>
                        <a:t>       </a:t>
                      </a:r>
                      <a:r>
                        <a:rPr lang="zh-CN" altLang="zh-CN" sz="1865" kern="1200" dirty="0">
                          <a:solidFill>
                            <a:schemeClr val="dk1"/>
                          </a:solidFill>
                          <a:effectLst/>
                          <a:latin typeface="+mn-lt"/>
                          <a:ea typeface="+mn-ea"/>
                          <a:cs typeface="+mn-cs"/>
                        </a:rPr>
                        <a:t>如果一个模块直接修改另一个模块的数据，或直接跳转入另一个模块，则称这两个模块之间存在着内容耦合</a:t>
                      </a:r>
                      <a:endParaRPr lang="zh-CN" altLang="en-US" dirty="0"/>
                    </a:p>
                  </a:txBody>
                  <a:tcPr/>
                </a:tc>
              </a:tr>
              <a:tr h="1041180">
                <a:tc>
                  <a:txBody>
                    <a:bodyPr/>
                    <a:lstStyle/>
                    <a:p>
                      <a:pPr algn="ctr"/>
                      <a:endParaRPr lang="en-US" altLang="zh-CN" dirty="0"/>
                    </a:p>
                    <a:p>
                      <a:pPr algn="ctr"/>
                      <a:r>
                        <a:rPr lang="en-US" altLang="zh-CN" dirty="0"/>
                        <a:t>2</a:t>
                      </a:r>
                      <a:endParaRPr lang="zh-CN" altLang="en-US" dirty="0"/>
                    </a:p>
                  </a:txBody>
                  <a:tcPr/>
                </a:tc>
                <a:tc>
                  <a:txBody>
                    <a:bodyPr/>
                    <a:lstStyle/>
                    <a:p>
                      <a:pPr algn="ctr"/>
                      <a:endParaRPr lang="en-US" altLang="zh-CN" dirty="0"/>
                    </a:p>
                    <a:p>
                      <a:pPr algn="ctr"/>
                      <a:r>
                        <a:rPr lang="zh-CN" altLang="en-US" dirty="0"/>
                        <a:t>公共耦合</a:t>
                      </a:r>
                      <a:endParaRPr lang="zh-CN" altLang="en-US" dirty="0"/>
                    </a:p>
                  </a:txBody>
                  <a:tcPr/>
                </a:tc>
                <a:tc>
                  <a:txBody>
                    <a:bodyPr/>
                    <a:lstStyle/>
                    <a:p>
                      <a:pPr algn="l"/>
                      <a:r>
                        <a:rPr lang="en-US" altLang="zh-CN" sz="1865" kern="1200" dirty="0">
                          <a:solidFill>
                            <a:schemeClr val="dk1"/>
                          </a:solidFill>
                          <a:effectLst/>
                          <a:latin typeface="+mn-lt"/>
                          <a:ea typeface="+mn-ea"/>
                          <a:cs typeface="+mn-cs"/>
                        </a:rPr>
                        <a:t>       </a:t>
                      </a:r>
                      <a:r>
                        <a:rPr lang="zh-CN" altLang="zh-CN" sz="1865" kern="1200" dirty="0">
                          <a:solidFill>
                            <a:schemeClr val="dk1"/>
                          </a:solidFill>
                          <a:effectLst/>
                          <a:latin typeface="+mn-lt"/>
                          <a:ea typeface="+mn-ea"/>
                          <a:cs typeface="+mn-cs"/>
                        </a:rPr>
                        <a:t>如果两个模块都访问同一个公共数据环境，并且该公共数据环境是全局数据结构、共享的通信区、内存的公共覆盖区等，则称这两个模块之间存在着公共耦合</a:t>
                      </a:r>
                      <a:endParaRPr lang="zh-CN" altLang="en-US" dirty="0"/>
                    </a:p>
                  </a:txBody>
                  <a:tcPr/>
                </a:tc>
              </a:tr>
              <a:tr h="1021270">
                <a:tc>
                  <a:txBody>
                    <a:bodyPr/>
                    <a:lstStyle/>
                    <a:p>
                      <a:pPr algn="ctr"/>
                      <a:endParaRPr lang="en-US" altLang="zh-CN" dirty="0"/>
                    </a:p>
                    <a:p>
                      <a:pPr algn="ctr"/>
                      <a:r>
                        <a:rPr lang="en-US" altLang="zh-CN" dirty="0"/>
                        <a:t>3</a:t>
                      </a:r>
                      <a:endParaRPr lang="zh-CN" altLang="en-US" dirty="0"/>
                    </a:p>
                  </a:txBody>
                  <a:tcPr/>
                </a:tc>
                <a:tc>
                  <a:txBody>
                    <a:bodyPr/>
                    <a:lstStyle/>
                    <a:p>
                      <a:pPr algn="ctr"/>
                      <a:endParaRPr lang="en-US" altLang="zh-CN" dirty="0"/>
                    </a:p>
                    <a:p>
                      <a:pPr algn="ctr"/>
                      <a:r>
                        <a:rPr lang="zh-CN" altLang="en-US" dirty="0"/>
                        <a:t>控制耦合</a:t>
                      </a:r>
                      <a:endParaRPr lang="zh-CN" altLang="en-US" dirty="0"/>
                    </a:p>
                  </a:txBody>
                  <a:tcPr/>
                </a:tc>
                <a:tc>
                  <a:txBody>
                    <a:bodyPr/>
                    <a:lstStyle/>
                    <a:p>
                      <a:pPr algn="l"/>
                      <a:r>
                        <a:rPr lang="en-US" altLang="zh-CN" sz="1865" kern="1200" dirty="0">
                          <a:solidFill>
                            <a:schemeClr val="dk1"/>
                          </a:solidFill>
                          <a:effectLst/>
                          <a:latin typeface="+mn-lt"/>
                          <a:ea typeface="+mn-ea"/>
                          <a:cs typeface="+mn-cs"/>
                        </a:rPr>
                        <a:t>       </a:t>
                      </a:r>
                      <a:r>
                        <a:rPr lang="zh-CN" altLang="zh-CN" sz="1865" kern="1200" dirty="0">
                          <a:solidFill>
                            <a:schemeClr val="dk1"/>
                          </a:solidFill>
                          <a:effectLst/>
                          <a:latin typeface="+mn-lt"/>
                          <a:ea typeface="+mn-ea"/>
                          <a:cs typeface="+mn-cs"/>
                        </a:rPr>
                        <a:t>如果一个模块通过传递开关、标志、名字等控制信息，明显地控制选择另一模块的功能，则称这两个模块之间存在着控制耦合</a:t>
                      </a:r>
                      <a:endParaRPr lang="zh-CN" altLang="en-US" dirty="0"/>
                    </a:p>
                  </a:txBody>
                  <a:tcPr/>
                </a:tc>
              </a:tr>
              <a:tr h="800262">
                <a:tc>
                  <a:txBody>
                    <a:bodyPr/>
                    <a:lstStyle/>
                    <a:p>
                      <a:pPr algn="ctr"/>
                      <a:endParaRPr lang="en-US" altLang="zh-CN" dirty="0"/>
                    </a:p>
                    <a:p>
                      <a:pPr algn="ctr"/>
                      <a:r>
                        <a:rPr lang="en-US" altLang="zh-CN" dirty="0"/>
                        <a:t>4</a:t>
                      </a:r>
                      <a:endParaRPr lang="zh-CN" altLang="en-US" dirty="0"/>
                    </a:p>
                  </a:txBody>
                  <a:tcPr/>
                </a:tc>
                <a:tc>
                  <a:txBody>
                    <a:bodyPr/>
                    <a:lstStyle/>
                    <a:p>
                      <a:pPr algn="ctr"/>
                      <a:endParaRPr lang="en-US" altLang="zh-CN" dirty="0"/>
                    </a:p>
                    <a:p>
                      <a:pPr algn="ctr"/>
                      <a:r>
                        <a:rPr lang="zh-CN" altLang="en-US" dirty="0"/>
                        <a:t>标记耦合</a:t>
                      </a:r>
                      <a:endParaRPr lang="zh-CN" altLang="en-US" dirty="0"/>
                    </a:p>
                  </a:txBody>
                  <a:tcPr/>
                </a:tc>
                <a:tc>
                  <a:txBody>
                    <a:bodyPr/>
                    <a:lstStyle/>
                    <a:p>
                      <a:pPr algn="l"/>
                      <a:r>
                        <a:rPr lang="en-US" altLang="zh-CN" sz="1865" kern="1200" dirty="0">
                          <a:solidFill>
                            <a:schemeClr val="dk1"/>
                          </a:solidFill>
                          <a:effectLst/>
                          <a:latin typeface="+mn-lt"/>
                          <a:ea typeface="+mn-ea"/>
                          <a:cs typeface="+mn-cs"/>
                        </a:rPr>
                        <a:t>      </a:t>
                      </a:r>
                      <a:r>
                        <a:rPr lang="zh-CN" altLang="zh-CN" sz="1865" kern="1200" dirty="0">
                          <a:solidFill>
                            <a:schemeClr val="dk1"/>
                          </a:solidFill>
                          <a:effectLst/>
                          <a:latin typeface="+mn-lt"/>
                          <a:ea typeface="+mn-ea"/>
                          <a:cs typeface="+mn-cs"/>
                        </a:rPr>
                        <a:t>如果两个模块通过参数表传递记录信息，并且这个记录是某一数据结构的子结构，不是简单变量，则称这两个模块之间存在着标记耦合</a:t>
                      </a:r>
                      <a:endParaRPr lang="zh-CN" altLang="en-US" dirty="0"/>
                    </a:p>
                  </a:txBody>
                  <a:tcPr/>
                </a:tc>
              </a:tr>
            </a:tbl>
          </a:graphicData>
        </a:graphic>
      </p:graphicFrame>
    </p:spTree>
    <p:custDataLst>
      <p:tags r:id="rId9"/>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7"/>
            </p:custDataLst>
          </p:nvPr>
        </p:nvSpPr>
        <p:spPr bwMode="auto">
          <a:xfrm>
            <a:off x="1292516" y="220972"/>
            <a:ext cx="4523407" cy="592446"/>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软件工程的设计</a:t>
            </a:r>
            <a:endParaRPr kumimoji="1" lang="zh-CN" altLang="en-US" sz="3200" dirty="0">
              <a:sym typeface="+mn-ea"/>
            </a:endParaRPr>
          </a:p>
        </p:txBody>
      </p:sp>
      <p:sp>
        <p:nvSpPr>
          <p:cNvPr id="2" name="文本框 1"/>
          <p:cNvSpPr txBox="1"/>
          <p:nvPr/>
        </p:nvSpPr>
        <p:spPr>
          <a:xfrm>
            <a:off x="3619262" y="726872"/>
            <a:ext cx="2826813" cy="1436932"/>
          </a:xfrm>
          <a:prstGeom prst="rect">
            <a:avLst/>
          </a:prstGeom>
          <a:noFill/>
        </p:spPr>
        <p:txBody>
          <a:bodyPr wrap="square" rtlCol="0">
            <a:spAutoFit/>
          </a:bodyPr>
          <a:lstStyle/>
          <a:p>
            <a:pPr>
              <a:lnSpc>
                <a:spcPct val="200000"/>
              </a:lnSpc>
            </a:pPr>
            <a:r>
              <a:rPr lang="zh-CN" altLang="en-US" sz="2400" b="1" dirty="0">
                <a:latin typeface="仿宋" panose="02010609060101010101" pitchFamily="49" charset="-122"/>
                <a:ea typeface="仿宋" panose="02010609060101010101" pitchFamily="49" charset="-122"/>
                <a:cs typeface="仿宋" panose="02010609060101010101" pitchFamily="49" charset="-122"/>
              </a:rPr>
              <a:t>续表</a:t>
            </a:r>
            <a:r>
              <a:rPr lang="en-US" altLang="zh-CN" sz="2400" b="1" dirty="0">
                <a:latin typeface="仿宋" panose="02010609060101010101" pitchFamily="49" charset="-122"/>
                <a:ea typeface="仿宋" panose="02010609060101010101" pitchFamily="49" charset="-122"/>
                <a:cs typeface="仿宋" panose="02010609060101010101" pitchFamily="49" charset="-122"/>
              </a:rPr>
              <a:t>6-2</a:t>
            </a:r>
            <a:r>
              <a:rPr lang="zh-CN" altLang="en-US" sz="2400" b="1" dirty="0">
                <a:latin typeface="仿宋" panose="02010609060101010101" pitchFamily="49" charset="-122"/>
                <a:ea typeface="仿宋" panose="02010609060101010101" pitchFamily="49" charset="-122"/>
                <a:cs typeface="仿宋" panose="02010609060101010101" pitchFamily="49" charset="-122"/>
              </a:rPr>
              <a:t>模块的耦合</a:t>
            </a:r>
            <a:endParaRPr lang="en-US" altLang="zh-CN" sz="2400" b="1" dirty="0">
              <a:latin typeface="仿宋" panose="02010609060101010101" pitchFamily="49" charset="-122"/>
              <a:ea typeface="仿宋" panose="02010609060101010101" pitchFamily="49" charset="-122"/>
              <a:cs typeface="仿宋" panose="02010609060101010101" pitchFamily="49" charset="-122"/>
            </a:endParaRPr>
          </a:p>
          <a:p>
            <a:pPr>
              <a:lnSpc>
                <a:spcPct val="200000"/>
              </a:lnSpc>
            </a:pPr>
            <a:endParaRPr lang="en-US" altLang="zh-CN" sz="2400" b="1" dirty="0">
              <a:latin typeface="仿宋" panose="02010609060101010101" pitchFamily="49" charset="-122"/>
              <a:ea typeface="仿宋" panose="02010609060101010101" pitchFamily="49" charset="-122"/>
              <a:cs typeface="仿宋" panose="02010609060101010101" pitchFamily="49" charset="-122"/>
            </a:endParaRPr>
          </a:p>
        </p:txBody>
      </p:sp>
      <p:sp>
        <p:nvSpPr>
          <p:cNvPr id="3" name="矩形 2"/>
          <p:cNvSpPr/>
          <p:nvPr>
            <p:custDataLst>
              <p:tags r:id="rId8"/>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graphicFrame>
        <p:nvGraphicFramePr>
          <p:cNvPr id="11" name="表格 10"/>
          <p:cNvGraphicFramePr>
            <a:graphicFrameLocks noGrp="1"/>
          </p:cNvGraphicFramePr>
          <p:nvPr/>
        </p:nvGraphicFramePr>
        <p:xfrm>
          <a:off x="237890" y="1457305"/>
          <a:ext cx="9427041" cy="3400806"/>
        </p:xfrm>
        <a:graphic>
          <a:graphicData uri="http://schemas.openxmlformats.org/drawingml/2006/table">
            <a:tbl>
              <a:tblPr firstRow="1" bandRow="1">
                <a:tableStyleId>{5C22544A-7EE6-4342-B048-85BDC9FD1C3A}</a:tableStyleId>
              </a:tblPr>
              <a:tblGrid>
                <a:gridCol w="2094898"/>
                <a:gridCol w="2094898"/>
                <a:gridCol w="5237245"/>
              </a:tblGrid>
              <a:tr h="656732">
                <a:tc>
                  <a:txBody>
                    <a:bodyPr/>
                    <a:lstStyle/>
                    <a:p>
                      <a:pPr algn="ctr"/>
                      <a:r>
                        <a:rPr lang="zh-CN" altLang="en-US" dirty="0"/>
                        <a:t> 耦合级别（低到高）</a:t>
                      </a:r>
                      <a:endParaRPr lang="zh-CN" altLang="en-US" dirty="0"/>
                    </a:p>
                  </a:txBody>
                  <a:tcPr/>
                </a:tc>
                <a:tc>
                  <a:txBody>
                    <a:bodyPr/>
                    <a:lstStyle/>
                    <a:p>
                      <a:pPr algn="ctr"/>
                      <a:r>
                        <a:rPr lang="zh-CN" altLang="en-US" dirty="0"/>
                        <a:t>耦合名称</a:t>
                      </a:r>
                      <a:endParaRPr lang="zh-CN" altLang="en-US" dirty="0"/>
                    </a:p>
                  </a:txBody>
                  <a:tcPr/>
                </a:tc>
                <a:tc>
                  <a:txBody>
                    <a:bodyPr/>
                    <a:lstStyle/>
                    <a:p>
                      <a:pPr algn="ctr"/>
                      <a:r>
                        <a:rPr lang="zh-CN" altLang="en-US" dirty="0"/>
                        <a:t>定义</a:t>
                      </a:r>
                      <a:endParaRPr lang="zh-CN" altLang="en-US" dirty="0"/>
                    </a:p>
                  </a:txBody>
                  <a:tcPr/>
                </a:tc>
              </a:tr>
              <a:tr h="800262">
                <a:tc>
                  <a:txBody>
                    <a:bodyPr/>
                    <a:lstStyle/>
                    <a:p>
                      <a:pPr algn="ctr"/>
                      <a:endParaRPr lang="en-US" altLang="zh-CN" dirty="0"/>
                    </a:p>
                    <a:p>
                      <a:pPr algn="ctr"/>
                      <a:endParaRPr lang="en-US" altLang="zh-CN" dirty="0"/>
                    </a:p>
                    <a:p>
                      <a:pPr algn="ctr"/>
                      <a:r>
                        <a:rPr lang="en-US" altLang="zh-CN" dirty="0"/>
                        <a:t>5</a:t>
                      </a:r>
                      <a:endParaRPr lang="zh-CN" altLang="en-US" dirty="0"/>
                    </a:p>
                  </a:txBody>
                  <a:tcPr/>
                </a:tc>
                <a:tc>
                  <a:txBody>
                    <a:bodyPr/>
                    <a:lstStyle/>
                    <a:p>
                      <a:pPr algn="ctr"/>
                      <a:endParaRPr lang="en-US" altLang="zh-CN" dirty="0"/>
                    </a:p>
                    <a:p>
                      <a:pPr algn="ctr"/>
                      <a:endParaRPr lang="en-US" altLang="zh-CN" dirty="0"/>
                    </a:p>
                    <a:p>
                      <a:pPr algn="ctr"/>
                      <a:r>
                        <a:rPr lang="zh-CN" altLang="en-US" dirty="0"/>
                        <a:t>数据耦合</a:t>
                      </a:r>
                      <a:endParaRPr lang="zh-CN" altLang="en-US" dirty="0"/>
                    </a:p>
                  </a:txBody>
                  <a:tcPr/>
                </a:tc>
                <a:tc>
                  <a:txBody>
                    <a:bodyPr/>
                    <a:lstStyle/>
                    <a:p>
                      <a:pPr algn="l"/>
                      <a:r>
                        <a:rPr lang="en-US" altLang="zh-CN" sz="1865" kern="1200" dirty="0">
                          <a:solidFill>
                            <a:schemeClr val="dk1"/>
                          </a:solidFill>
                          <a:effectLst/>
                          <a:latin typeface="+mn-lt"/>
                          <a:ea typeface="+mn-ea"/>
                          <a:cs typeface="+mn-cs"/>
                        </a:rPr>
                        <a:t>       </a:t>
                      </a:r>
                      <a:r>
                        <a:rPr lang="zh-CN" altLang="zh-CN" sz="1865" kern="1200" dirty="0">
                          <a:solidFill>
                            <a:schemeClr val="dk1"/>
                          </a:solidFill>
                          <a:effectLst/>
                          <a:latin typeface="+mn-lt"/>
                          <a:ea typeface="+mn-ea"/>
                          <a:cs typeface="+mn-cs"/>
                        </a:rPr>
                        <a:t>如果一个模块访问另一个模块，彼此间通过简单数据参数来交换输入、输出信息，并且这里的简单数据参数不同于控制参数、公共数据结构或外部变量，则称这两个模块之间存在着数据耦合</a:t>
                      </a:r>
                      <a:endParaRPr lang="zh-CN" altLang="en-US" dirty="0"/>
                    </a:p>
                  </a:txBody>
                  <a:tcPr/>
                </a:tc>
              </a:tr>
              <a:tr h="1041180">
                <a:tc>
                  <a:txBody>
                    <a:bodyPr/>
                    <a:lstStyle/>
                    <a:p>
                      <a:pPr algn="ctr"/>
                      <a:endParaRPr lang="en-US" altLang="zh-CN" dirty="0"/>
                    </a:p>
                    <a:p>
                      <a:pPr algn="ctr"/>
                      <a:r>
                        <a:rPr lang="en-US" altLang="zh-CN" dirty="0"/>
                        <a:t>6</a:t>
                      </a:r>
                      <a:endParaRPr lang="zh-CN" altLang="en-US" dirty="0"/>
                    </a:p>
                  </a:txBody>
                  <a:tcPr/>
                </a:tc>
                <a:tc>
                  <a:txBody>
                    <a:bodyPr/>
                    <a:lstStyle/>
                    <a:p>
                      <a:pPr algn="ctr"/>
                      <a:endParaRPr lang="en-US" altLang="zh-CN" dirty="0"/>
                    </a:p>
                    <a:p>
                      <a:pPr algn="ctr"/>
                      <a:r>
                        <a:rPr lang="zh-CN" altLang="en-US" dirty="0"/>
                        <a:t>非直接耦合</a:t>
                      </a:r>
                      <a:endParaRPr lang="zh-CN" altLang="en-US" dirty="0"/>
                    </a:p>
                  </a:txBody>
                  <a:tcPr/>
                </a:tc>
                <a:tc>
                  <a:txBody>
                    <a:bodyPr/>
                    <a:lstStyle/>
                    <a:p>
                      <a:pPr algn="l"/>
                      <a:r>
                        <a:rPr lang="en-US" altLang="zh-CN" sz="1865" kern="1200" dirty="0">
                          <a:solidFill>
                            <a:schemeClr val="dk1"/>
                          </a:solidFill>
                          <a:effectLst/>
                          <a:latin typeface="+mn-lt"/>
                          <a:ea typeface="+mn-ea"/>
                          <a:cs typeface="+mn-cs"/>
                        </a:rPr>
                        <a:t>      </a:t>
                      </a:r>
                      <a:r>
                        <a:rPr lang="zh-CN" altLang="zh-CN" sz="1865" kern="1200" dirty="0">
                          <a:solidFill>
                            <a:schemeClr val="dk1"/>
                          </a:solidFill>
                          <a:effectLst/>
                          <a:latin typeface="+mn-lt"/>
                          <a:ea typeface="+mn-ea"/>
                          <a:cs typeface="+mn-cs"/>
                        </a:rPr>
                        <a:t>如果两模块间没有直接关系，之间的联系完全是通过主模块的控制和调用来实现的，则称这两个模块之间不存在耦合，或者称为存在非直接耦合</a:t>
                      </a:r>
                      <a:endParaRPr lang="zh-CN" altLang="en-US" dirty="0"/>
                    </a:p>
                  </a:txBody>
                  <a:tcPr/>
                </a:tc>
              </a:tr>
            </a:tbl>
          </a:graphicData>
        </a:graphic>
      </p:graphicFrame>
      <p:sp>
        <p:nvSpPr>
          <p:cNvPr id="8" name="文本框 7"/>
          <p:cNvSpPr txBox="1"/>
          <p:nvPr/>
        </p:nvSpPr>
        <p:spPr>
          <a:xfrm>
            <a:off x="748192" y="5103222"/>
            <a:ext cx="8568952" cy="1113766"/>
          </a:xfrm>
          <a:prstGeom prst="rect">
            <a:avLst/>
          </a:prstGeom>
          <a:noFill/>
        </p:spPr>
        <p:txBody>
          <a:bodyPr wrap="square" rtlCol="0">
            <a:spAutoFit/>
          </a:bodyPr>
          <a:lstStyle/>
          <a:p>
            <a:pPr>
              <a:lnSpc>
                <a:spcPct val="150000"/>
              </a:lnSpc>
            </a:pPr>
            <a:r>
              <a:rPr lang="zh-CN" altLang="en-US" sz="2400" b="1" dirty="0">
                <a:latin typeface="仿宋" panose="02010609060101010101" pitchFamily="49" charset="-122"/>
                <a:ea typeface="仿宋" panose="02010609060101010101" pitchFamily="49" charset="-122"/>
              </a:rPr>
              <a:t>    在软件设计中，要</a:t>
            </a:r>
            <a:r>
              <a:rPr lang="zh-CN" altLang="en-US" sz="2400" b="1" dirty="0">
                <a:solidFill>
                  <a:srgbClr val="FF0000"/>
                </a:solidFill>
                <a:latin typeface="仿宋" panose="02010609060101010101" pitchFamily="49" charset="-122"/>
                <a:ea typeface="仿宋" panose="02010609060101010101" pitchFamily="49" charset="-122"/>
              </a:rPr>
              <a:t>尽可能保持模块内部的高内聚和模块之间的低耦合</a:t>
            </a:r>
            <a:r>
              <a:rPr lang="zh-CN" altLang="en-US" sz="2400" b="1" dirty="0">
                <a:latin typeface="仿宋" panose="02010609060101010101" pitchFamily="49" charset="-122"/>
                <a:ea typeface="仿宋" panose="02010609060101010101" pitchFamily="49" charset="-122"/>
              </a:rPr>
              <a:t>。</a:t>
            </a:r>
            <a:endParaRPr lang="zh-CN" altLang="en-US" sz="2400" b="1" dirty="0">
              <a:latin typeface="仿宋" panose="02010609060101010101" pitchFamily="49" charset="-122"/>
              <a:ea typeface="仿宋" panose="02010609060101010101" pitchFamily="49" charset="-122"/>
            </a:endParaRPr>
          </a:p>
        </p:txBody>
      </p:sp>
    </p:spTree>
    <p:custDataLst>
      <p:tags r:id="rId9"/>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7"/>
            </p:custDataLst>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软件工程的设计</a:t>
            </a:r>
            <a:endParaRPr kumimoji="1" lang="zh-CN" altLang="en-US" sz="3200" dirty="0">
              <a:sym typeface="+mn-ea"/>
            </a:endParaRPr>
          </a:p>
        </p:txBody>
      </p:sp>
      <p:sp>
        <p:nvSpPr>
          <p:cNvPr id="2" name="文本框 1"/>
          <p:cNvSpPr txBox="1"/>
          <p:nvPr/>
        </p:nvSpPr>
        <p:spPr>
          <a:xfrm>
            <a:off x="306818" y="949948"/>
            <a:ext cx="9315898" cy="4954270"/>
          </a:xfrm>
          <a:prstGeom prst="rect">
            <a:avLst/>
          </a:prstGeom>
          <a:noFill/>
        </p:spPr>
        <p:txBody>
          <a:bodyPr wrap="square" rtlCol="0">
            <a:spAutoFit/>
          </a:bodyPr>
          <a:lstStyle/>
          <a:p>
            <a:pPr>
              <a:defRPr/>
            </a:pP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6.1.2 </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设计过程</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软件设计的主要任务是要解决“如何做”的问题。在软件设计过程中一般要完成</a:t>
            </a:r>
            <a:r>
              <a:rPr lang="zh-CN" altLang="zh-CN" sz="2400" b="1" dirty="0">
                <a:solidFill>
                  <a:srgbClr val="FF0000"/>
                </a:solidFill>
                <a:latin typeface="仿宋" panose="02010609060101010101" pitchFamily="49" charset="-122"/>
                <a:ea typeface="仿宋" panose="02010609060101010101" pitchFamily="49" charset="-122"/>
              </a:rPr>
              <a:t>数据</a:t>
            </a:r>
            <a:r>
              <a:rPr lang="en-US" altLang="zh-CN" sz="2400" b="1" dirty="0">
                <a:solidFill>
                  <a:srgbClr val="FF0000"/>
                </a:solidFill>
                <a:latin typeface="仿宋" panose="02010609060101010101" pitchFamily="49" charset="-122"/>
                <a:ea typeface="仿宋" panose="02010609060101010101" pitchFamily="49" charset="-122"/>
              </a:rPr>
              <a:t>/</a:t>
            </a:r>
            <a:r>
              <a:rPr lang="zh-CN" altLang="zh-CN" sz="2400" b="1" dirty="0">
                <a:solidFill>
                  <a:srgbClr val="FF0000"/>
                </a:solidFill>
                <a:latin typeface="仿宋" panose="02010609060101010101" pitchFamily="49" charset="-122"/>
                <a:ea typeface="仿宋" panose="02010609060101010101" pitchFamily="49" charset="-122"/>
              </a:rPr>
              <a:t>类、软件体系结构、接口、构件级和部署级</a:t>
            </a:r>
            <a:r>
              <a:rPr lang="zh-CN" altLang="zh-CN" sz="2400" b="1" dirty="0">
                <a:latin typeface="仿宋" panose="02010609060101010101" pitchFamily="49" charset="-122"/>
                <a:ea typeface="仿宋" panose="02010609060101010101" pitchFamily="49" charset="-122"/>
              </a:rPr>
              <a:t>几个基本设计模型的创建。</a:t>
            </a:r>
            <a:endParaRPr lang="en-US"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rPr>
              <a:t>    </a:t>
            </a:r>
            <a:endParaRPr lang="en-US" altLang="zh-CN" sz="2400" b="1" dirty="0">
              <a:latin typeface="仿宋" panose="02010609060101010101" pitchFamily="49" charset="-122"/>
              <a:ea typeface="仿宋" panose="02010609060101010101" pitchFamily="49" charset="-122"/>
            </a:endParaRPr>
          </a:p>
          <a:p>
            <a:pPr indent="457200">
              <a:lnSpc>
                <a:spcPct val="150000"/>
              </a:lnSpc>
            </a:pPr>
            <a:r>
              <a:rPr lang="en-US" altLang="zh-CN" sz="2400" b="1" dirty="0">
                <a:latin typeface="仿宋" panose="02010609060101010101" pitchFamily="49" charset="-122"/>
                <a:ea typeface="仿宋" panose="02010609060101010101" pitchFamily="49" charset="-122"/>
              </a:rPr>
              <a:t> </a:t>
            </a:r>
            <a:r>
              <a:rPr lang="zh-CN" altLang="zh-CN" sz="2400" b="1" dirty="0">
                <a:solidFill>
                  <a:srgbClr val="FF0000"/>
                </a:solidFill>
                <a:latin typeface="仿宋" panose="02010609060101010101" pitchFamily="49" charset="-122"/>
                <a:ea typeface="仿宋" panose="02010609060101010101" pitchFamily="49" charset="-122"/>
              </a:rPr>
              <a:t>数据设计或者类设计</a:t>
            </a:r>
            <a:r>
              <a:rPr lang="zh-CN" altLang="zh-CN" sz="2400" b="1" dirty="0">
                <a:latin typeface="仿宋" panose="02010609060101010101" pitchFamily="49" charset="-122"/>
                <a:ea typeface="仿宋" panose="02010609060101010101" pitchFamily="49" charset="-122"/>
              </a:rPr>
              <a:t>：首先以用户或者客户看待数据的角度来创建数据模型和（或）信息模型，然后通过逐步求精将其转化为特定于实现的表示，例如应用级别的数据库或者业务级别的数据仓库等</a:t>
            </a:r>
            <a:r>
              <a:rPr lang="zh-CN" altLang="en-US" sz="2400" b="1" dirty="0">
                <a:latin typeface="仿宋" panose="02010609060101010101" pitchFamily="49" charset="-122"/>
                <a:ea typeface="仿宋" panose="02010609060101010101" pitchFamily="49" charset="-122"/>
              </a:rPr>
              <a:t>。</a:t>
            </a: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p:txBody>
      </p:sp>
      <p:sp>
        <p:nvSpPr>
          <p:cNvPr id="3" name="矩形 2"/>
          <p:cNvSpPr/>
          <p:nvPr>
            <p:custDataLst>
              <p:tags r:id="rId8"/>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9"/>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软件工程的设计</a:t>
            </a:r>
            <a:endParaRPr kumimoji="1" lang="zh-CN" altLang="en-US" sz="3200" dirty="0">
              <a:sym typeface="+mn-ea"/>
            </a:endParaRPr>
          </a:p>
        </p:txBody>
      </p:sp>
      <p:sp>
        <p:nvSpPr>
          <p:cNvPr id="11" name="圆角矩形 7"/>
          <p:cNvSpPr/>
          <p:nvPr/>
        </p:nvSpPr>
        <p:spPr>
          <a:xfrm>
            <a:off x="399414" y="1196972"/>
            <a:ext cx="9103995" cy="4860290"/>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indent="457200">
              <a:lnSpc>
                <a:spcPct val="150000"/>
              </a:lnSpc>
              <a:defRPr/>
            </a:pPr>
            <a:r>
              <a:rPr lang="en-US" altLang="zh-CN" sz="2400" b="1" dirty="0">
                <a:latin typeface="仿宋" panose="02010609060101010101" pitchFamily="49" charset="-122"/>
                <a:ea typeface="仿宋" panose="02010609060101010101" pitchFamily="49" charset="-122"/>
              </a:rPr>
              <a:t> </a:t>
            </a:r>
            <a:r>
              <a:rPr lang="zh-CN" altLang="zh-CN" sz="2400" b="1" dirty="0">
                <a:solidFill>
                  <a:srgbClr val="FF0000"/>
                </a:solidFill>
                <a:latin typeface="仿宋" panose="02010609060101010101" pitchFamily="49" charset="-122"/>
                <a:ea typeface="仿宋" panose="02010609060101010101" pitchFamily="49" charset="-122"/>
              </a:rPr>
              <a:t>体系结构设计</a:t>
            </a:r>
            <a:r>
              <a:rPr lang="zh-CN" altLang="zh-CN" sz="2400" b="1" dirty="0">
                <a:latin typeface="仿宋" panose="02010609060101010101" pitchFamily="49" charset="-122"/>
                <a:ea typeface="仿宋" panose="02010609060101010101" pitchFamily="49" charset="-122"/>
              </a:rPr>
              <a:t>：定义软件主要结构元素之间的关系、可用于达到系统所定义需求的体系结构风格、设计模式以及影响体系结构实现方式的约束。</a:t>
            </a:r>
            <a:endParaRPr lang="en-US" altLang="zh-CN" sz="2400" b="1" dirty="0">
              <a:latin typeface="仿宋" panose="02010609060101010101" pitchFamily="49" charset="-122"/>
              <a:ea typeface="仿宋" panose="02010609060101010101" pitchFamily="49" charset="-122"/>
            </a:endParaRPr>
          </a:p>
          <a:p>
            <a:pPr indent="457200">
              <a:lnSpc>
                <a:spcPct val="150000"/>
              </a:lnSpc>
              <a:defRPr/>
            </a:pPr>
            <a:r>
              <a:rPr lang="en-US" altLang="zh-CN" sz="2400" b="1" dirty="0">
                <a:latin typeface="仿宋" panose="02010609060101010101" pitchFamily="49" charset="-122"/>
                <a:ea typeface="仿宋" panose="02010609060101010101" pitchFamily="49" charset="-122"/>
              </a:rPr>
              <a:t> </a:t>
            </a:r>
            <a:r>
              <a:rPr lang="zh-CN" altLang="zh-CN" sz="2400" b="1" dirty="0">
                <a:solidFill>
                  <a:srgbClr val="FF0000"/>
                </a:solidFill>
                <a:latin typeface="仿宋" panose="02010609060101010101" pitchFamily="49" charset="-122"/>
                <a:ea typeface="仿宋" panose="02010609060101010101" pitchFamily="49" charset="-122"/>
              </a:rPr>
              <a:t>接口设计</a:t>
            </a:r>
            <a:r>
              <a:rPr lang="zh-CN" altLang="zh-CN" sz="2400" b="1" dirty="0">
                <a:latin typeface="仿宋" panose="02010609060101010101" pitchFamily="49" charset="-122"/>
                <a:ea typeface="仿宋" panose="02010609060101010101" pitchFamily="49" charset="-122"/>
              </a:rPr>
              <a:t>：定义了软件和协作系统之间、软件和使用人员之间的通信。</a:t>
            </a:r>
            <a:endParaRPr lang="en-US" altLang="zh-CN" sz="2400" b="1" dirty="0">
              <a:latin typeface="仿宋" panose="02010609060101010101" pitchFamily="49" charset="-122"/>
              <a:ea typeface="仿宋" panose="02010609060101010101" pitchFamily="49" charset="-122"/>
            </a:endParaRPr>
          </a:p>
          <a:p>
            <a:pPr indent="457200">
              <a:lnSpc>
                <a:spcPct val="150000"/>
              </a:lnSpc>
              <a:defRPr/>
            </a:pPr>
            <a:r>
              <a:rPr lang="en-US" altLang="zh-CN" sz="2400" b="1" dirty="0">
                <a:latin typeface="仿宋" panose="02010609060101010101" pitchFamily="49" charset="-122"/>
                <a:ea typeface="仿宋" panose="02010609060101010101" pitchFamily="49" charset="-122"/>
              </a:rPr>
              <a:t> </a:t>
            </a:r>
            <a:r>
              <a:rPr lang="zh-CN" altLang="zh-CN" sz="2400" b="1" dirty="0">
                <a:solidFill>
                  <a:srgbClr val="FF0000"/>
                </a:solidFill>
                <a:latin typeface="仿宋" panose="02010609060101010101" pitchFamily="49" charset="-122"/>
                <a:ea typeface="仿宋" panose="02010609060101010101" pitchFamily="49" charset="-122"/>
              </a:rPr>
              <a:t>构件级设计</a:t>
            </a:r>
            <a:r>
              <a:rPr lang="zh-CN" altLang="zh-CN" sz="2400" b="1" dirty="0">
                <a:latin typeface="仿宋" panose="02010609060101010101" pitchFamily="49" charset="-122"/>
                <a:ea typeface="仿宋" panose="02010609060101010101" pitchFamily="49" charset="-122"/>
              </a:rPr>
              <a:t>：将软件体系结构的结构元素变换为对软件构件的过程性描述。构件通常是指“系统中模块化的，可部署和可替换的部件，封装了实现并对外开放一组接口”。</a:t>
            </a:r>
            <a:endParaRPr lang="zh-CN" altLang="zh-CN" sz="2400" b="1" dirty="0">
              <a:latin typeface="仿宋" panose="02010609060101010101" pitchFamily="49" charset="-122"/>
              <a:ea typeface="仿宋" panose="02010609060101010101" pitchFamily="49" charset="-122"/>
            </a:endParaRPr>
          </a:p>
          <a:p>
            <a:pPr indent="457200">
              <a:lnSpc>
                <a:spcPct val="150000"/>
              </a:lnSpc>
              <a:defRPr/>
            </a:pPr>
            <a:r>
              <a:rPr lang="en-US" altLang="zh-CN" sz="2400" b="1" dirty="0">
                <a:latin typeface="仿宋" panose="02010609060101010101" pitchFamily="49" charset="-122"/>
                <a:ea typeface="仿宋" panose="02010609060101010101" pitchFamily="49" charset="-122"/>
              </a:rPr>
              <a:t> </a:t>
            </a:r>
            <a:r>
              <a:rPr lang="zh-CN" altLang="zh-CN" sz="2400" b="1" dirty="0">
                <a:solidFill>
                  <a:srgbClr val="FF0000"/>
                </a:solidFill>
                <a:latin typeface="仿宋" panose="02010609060101010101" pitchFamily="49" charset="-122"/>
                <a:ea typeface="仿宋" panose="02010609060101010101" pitchFamily="49" charset="-122"/>
              </a:rPr>
              <a:t>部署级设计</a:t>
            </a:r>
            <a:r>
              <a:rPr lang="zh-CN" altLang="zh-CN" sz="2400" b="1" dirty="0">
                <a:latin typeface="仿宋" panose="02010609060101010101" pitchFamily="49" charset="-122"/>
                <a:ea typeface="仿宋" panose="02010609060101010101" pitchFamily="49" charset="-122"/>
              </a:rPr>
              <a:t>：规划如何在物理计算环境中分布软件功能和子系统。</a:t>
            </a:r>
            <a:endParaRPr lang="zh-CN" altLang="zh-CN" sz="2400" b="1" dirty="0">
              <a:latin typeface="仿宋" panose="02010609060101010101" pitchFamily="49" charset="-122"/>
              <a:ea typeface="仿宋" panose="02010609060101010101" pitchFamily="49" charset="-122"/>
            </a:endParaRPr>
          </a:p>
        </p:txBody>
      </p:sp>
      <p:sp>
        <p:nvSpPr>
          <p:cNvPr id="2" name="矩形 1"/>
          <p:cNvSpPr/>
          <p:nvPr>
            <p:custDataLst>
              <p:tags r:id="rId1"/>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3" name="图片 2"/>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软件工程的设计</a:t>
            </a:r>
            <a:endParaRPr kumimoji="1" lang="zh-CN" altLang="en-US" sz="3200" dirty="0">
              <a:sym typeface="+mn-ea"/>
            </a:endParaRPr>
          </a:p>
        </p:txBody>
      </p:sp>
      <p:sp>
        <p:nvSpPr>
          <p:cNvPr id="2" name="矩形 1"/>
          <p:cNvSpPr/>
          <p:nvPr/>
        </p:nvSpPr>
        <p:spPr>
          <a:xfrm>
            <a:off x="506383" y="836712"/>
            <a:ext cx="6519961" cy="56515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defTabSz="914400">
              <a:spcBef>
                <a:spcPts val="130"/>
              </a:spcBef>
              <a:defRPr/>
            </a:pPr>
            <a:endParaRPr lang="zh-CN" altLang="en-US" sz="3000" b="1" dirty="0">
              <a:solidFill>
                <a:schemeClr val="tx1"/>
              </a:solidFill>
              <a:latin typeface="宋体" panose="02010600030101010101" pitchFamily="2" charset="-122"/>
              <a:ea typeface="宋体" panose="02010600030101010101" pitchFamily="2" charset="-122"/>
            </a:endParaRPr>
          </a:p>
        </p:txBody>
      </p:sp>
      <p:graphicFrame>
        <p:nvGraphicFramePr>
          <p:cNvPr id="3" name="图示 2"/>
          <p:cNvGraphicFramePr/>
          <p:nvPr/>
        </p:nvGraphicFramePr>
        <p:xfrm>
          <a:off x="1104870" y="1427687"/>
          <a:ext cx="8075338" cy="427052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文本框 7"/>
          <p:cNvSpPr txBox="1"/>
          <p:nvPr/>
        </p:nvSpPr>
        <p:spPr>
          <a:xfrm>
            <a:off x="2431132" y="5895139"/>
            <a:ext cx="5184576" cy="461665"/>
          </a:xfrm>
          <a:prstGeom prst="rect">
            <a:avLst/>
          </a:prstGeom>
          <a:noFill/>
        </p:spPr>
        <p:txBody>
          <a:bodyPr wrap="square" rtlCol="0">
            <a:spAutoFit/>
          </a:bodyPr>
          <a:lstStyle/>
          <a:p>
            <a:pPr algn="ctr"/>
            <a:r>
              <a:rPr lang="zh-CN" altLang="zh-CN" sz="2400" b="1" dirty="0">
                <a:latin typeface="仿宋" panose="02010609060101010101" pitchFamily="49" charset="-122"/>
                <a:ea typeface="仿宋" panose="02010609060101010101" pitchFamily="49" charset="-122"/>
              </a:rPr>
              <a:t>图</a:t>
            </a:r>
            <a:r>
              <a:rPr lang="en-US" altLang="zh-CN" sz="2400" b="1" dirty="0">
                <a:latin typeface="仿宋" panose="02010609060101010101" pitchFamily="49" charset="-122"/>
                <a:ea typeface="仿宋" panose="02010609060101010101" pitchFamily="49" charset="-122"/>
              </a:rPr>
              <a:t>6-2 </a:t>
            </a:r>
            <a:r>
              <a:rPr lang="zh-CN" altLang="zh-CN" sz="2400" b="1" dirty="0">
                <a:latin typeface="仿宋" panose="02010609060101010101" pitchFamily="49" charset="-122"/>
                <a:ea typeface="仿宋" panose="02010609060101010101" pitchFamily="49" charset="-122"/>
              </a:rPr>
              <a:t>从需求模型到设计模型的转化</a:t>
            </a:r>
            <a:endParaRPr lang="zh-CN" altLang="zh-CN" sz="2400" b="1" dirty="0">
              <a:latin typeface="仿宋" panose="02010609060101010101" pitchFamily="49" charset="-122"/>
              <a:ea typeface="仿宋" panose="02010609060101010101" pitchFamily="49" charset="-122"/>
            </a:endParaRPr>
          </a:p>
        </p:txBody>
      </p:sp>
      <p:sp>
        <p:nvSpPr>
          <p:cNvPr id="9" name="矩形 8"/>
          <p:cNvSpPr/>
          <p:nvPr>
            <p:custDataLst>
              <p:tags r:id="rId6"/>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10" name="图片 9"/>
          <p:cNvPicPr>
            <a:picLocks noChangeAspect="1"/>
          </p:cNvPicPr>
          <p:nvPr>
            <p:custDataLst>
              <p:tags r:id="rId7"/>
            </p:custDataLst>
          </p:nvPr>
        </p:nvPicPr>
        <p:blipFill>
          <a:blip r:embed="rId8"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9"/>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2"/>
          <p:cNvSpPr txBox="1"/>
          <p:nvPr>
            <p:custDataLst>
              <p:tags r:id="rId1"/>
            </p:custDataLst>
          </p:nvPr>
        </p:nvSpPr>
        <p:spPr>
          <a:xfrm>
            <a:off x="-89148" y="2132856"/>
            <a:ext cx="2465814" cy="1609220"/>
          </a:xfrm>
          <a:prstGeom prst="rect">
            <a:avLst/>
          </a:prstGeom>
          <a:noFill/>
        </p:spPr>
        <p:txBody>
          <a:bodyPr wrap="square" lIns="51577" tIns="20630" rIns="51577" bIns="20630" rtlCol="0" anchor="ctr" anchorCtr="0">
            <a:normAutofit/>
          </a:bodyPr>
          <a:lstStyle/>
          <a:p>
            <a:pPr marL="0" indent="0" algn="ctr">
              <a:lnSpc>
                <a:spcPct val="100000"/>
              </a:lnSpc>
              <a:spcBef>
                <a:spcPts val="0"/>
              </a:spcBef>
              <a:spcAft>
                <a:spcPts val="0"/>
              </a:spcAft>
              <a:buSzPct val="100000"/>
              <a:buNone/>
            </a:pPr>
            <a:r>
              <a:rPr lang="zh-CN" altLang="en-US" sz="3600" b="1" spc="240" dirty="0">
                <a:solidFill>
                  <a:schemeClr val="accent1"/>
                </a:solidFill>
                <a:uFillTx/>
                <a:latin typeface="微软雅黑" panose="020B0503020204020204" pitchFamily="34" charset="-122"/>
                <a:ea typeface="微软雅黑" panose="020B0503020204020204" pitchFamily="34" charset="-122"/>
              </a:rPr>
              <a:t>本章学习目标</a:t>
            </a:r>
            <a:endParaRPr lang="zh-CN" altLang="en-US" sz="3600" b="1" spc="240" dirty="0">
              <a:solidFill>
                <a:schemeClr val="accent1"/>
              </a:solidFill>
              <a:uFillTx/>
              <a:latin typeface="微软雅黑" panose="020B0503020204020204" pitchFamily="34" charset="-122"/>
              <a:ea typeface="微软雅黑" panose="020B0503020204020204" pitchFamily="34" charset="-122"/>
            </a:endParaRPr>
          </a:p>
        </p:txBody>
      </p:sp>
      <p:sp>
        <p:nvSpPr>
          <p:cNvPr id="15" name="Title 6"/>
          <p:cNvSpPr txBox="1"/>
          <p:nvPr>
            <p:custDataLst>
              <p:tags r:id="rId2"/>
            </p:custDataLst>
          </p:nvPr>
        </p:nvSpPr>
        <p:spPr>
          <a:xfrm>
            <a:off x="2143100" y="692696"/>
            <a:ext cx="7383531" cy="5903545"/>
          </a:xfrm>
          <a:prstGeom prst="rect">
            <a:avLst/>
          </a:prstGeom>
          <a:noFill/>
          <a:ln w="3175">
            <a:solidFill>
              <a:schemeClr val="bg2"/>
            </a:solidFill>
            <a:prstDash val="dash"/>
          </a:ln>
        </p:spPr>
        <p:txBody>
          <a:bodyPr wrap="square" lIns="51577" tIns="20630" rIns="51577" bIns="2063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nSpc>
                <a:spcPct val="150000"/>
              </a:lnSpc>
            </a:pPr>
            <a:r>
              <a:rPr lang="en-US" altLang="zh-CN" sz="2400" dirty="0">
                <a:latin typeface="仿宋" panose="02010609060101010101" pitchFamily="49" charset="-122"/>
                <a:ea typeface="仿宋" panose="02010609060101010101" pitchFamily="49" charset="-122"/>
              </a:rPr>
              <a:t>1.</a:t>
            </a:r>
            <a:r>
              <a:rPr lang="zh-CN" altLang="en-US" sz="2400" dirty="0">
                <a:latin typeface="仿宋" panose="02010609060101010101" pitchFamily="49" charset="-122"/>
                <a:ea typeface="仿宋" panose="02010609060101010101" pitchFamily="49" charset="-122"/>
              </a:rPr>
              <a:t>了解软件设计的主要目标</a:t>
            </a:r>
            <a:r>
              <a:rPr lang="zh-CN" altLang="zh-CN" sz="2400" dirty="0">
                <a:latin typeface="仿宋" panose="02010609060101010101" pitchFamily="49" charset="-122"/>
                <a:ea typeface="仿宋" panose="02010609060101010101" pitchFamily="49" charset="-122"/>
              </a:rPr>
              <a:t>。</a:t>
            </a:r>
            <a:endParaRPr lang="zh-CN" altLang="zh-CN" sz="2400" dirty="0">
              <a:latin typeface="仿宋" panose="02010609060101010101" pitchFamily="49" charset="-122"/>
              <a:ea typeface="仿宋" panose="02010609060101010101" pitchFamily="49" charset="-122"/>
            </a:endParaRPr>
          </a:p>
          <a:p>
            <a:pPr>
              <a:lnSpc>
                <a:spcPct val="150000"/>
              </a:lnSpc>
            </a:pPr>
            <a:r>
              <a:rPr lang="en-US" altLang="zh-CN" sz="2400" dirty="0">
                <a:latin typeface="仿宋" panose="02010609060101010101" pitchFamily="49" charset="-122"/>
                <a:ea typeface="仿宋" panose="02010609060101010101" pitchFamily="49" charset="-122"/>
              </a:rPr>
              <a:t>2.</a:t>
            </a:r>
            <a:r>
              <a:rPr lang="zh-CN" altLang="en-US" sz="2400" dirty="0">
                <a:latin typeface="仿宋" panose="02010609060101010101" pitchFamily="49" charset="-122"/>
                <a:ea typeface="仿宋" panose="02010609060101010101" pitchFamily="49" charset="-122"/>
              </a:rPr>
              <a:t>掌握有关软件设计的基本概念</a:t>
            </a:r>
            <a:r>
              <a:rPr lang="zh-CN" altLang="en-US" sz="2400" b="1" dirty="0">
                <a:latin typeface="仿宋" panose="02010609060101010101" pitchFamily="49" charset="-122"/>
                <a:ea typeface="仿宋" panose="02010609060101010101" pitchFamily="49" charset="-122"/>
              </a:rPr>
              <a:t>。</a:t>
            </a:r>
            <a:endParaRPr lang="zh-CN" altLang="zh-CN" sz="2400" b="1" dirty="0">
              <a:latin typeface="仿宋" panose="02010609060101010101" pitchFamily="49" charset="-122"/>
              <a:ea typeface="仿宋" panose="02010609060101010101" pitchFamily="49" charset="-122"/>
            </a:endParaRPr>
          </a:p>
          <a:p>
            <a:pPr>
              <a:lnSpc>
                <a:spcPct val="150000"/>
              </a:lnSpc>
            </a:pPr>
            <a:r>
              <a:rPr lang="en-US" altLang="zh-CN" sz="2400" dirty="0">
                <a:latin typeface="仿宋" panose="02010609060101010101" pitchFamily="49" charset="-122"/>
                <a:ea typeface="仿宋" panose="02010609060101010101" pitchFamily="49" charset="-122"/>
              </a:rPr>
              <a:t>3.</a:t>
            </a:r>
            <a:r>
              <a:rPr lang="zh-CN" altLang="en-US" sz="2400" dirty="0">
                <a:latin typeface="仿宋" panose="02010609060101010101" pitchFamily="49" charset="-122"/>
                <a:ea typeface="仿宋" panose="02010609060101010101" pitchFamily="49" charset="-122"/>
              </a:rPr>
              <a:t>掌握结构化软件设计的基本方法。</a:t>
            </a:r>
            <a:endParaRPr lang="zh-CN" altLang="zh-CN" sz="2400" dirty="0">
              <a:latin typeface="仿宋" panose="02010609060101010101" pitchFamily="49" charset="-122"/>
              <a:ea typeface="仿宋" panose="02010609060101010101" pitchFamily="49" charset="-122"/>
            </a:endParaRPr>
          </a:p>
          <a:p>
            <a:pPr>
              <a:lnSpc>
                <a:spcPct val="150000"/>
              </a:lnSpc>
            </a:pPr>
            <a:r>
              <a:rPr lang="en-US" altLang="zh-CN" sz="2400" dirty="0">
                <a:latin typeface="仿宋" panose="02010609060101010101" pitchFamily="49" charset="-122"/>
                <a:ea typeface="仿宋" panose="02010609060101010101" pitchFamily="49" charset="-122"/>
              </a:rPr>
              <a:t>4.</a:t>
            </a:r>
            <a:r>
              <a:rPr lang="zh-CN" altLang="en-US" sz="2400" dirty="0">
                <a:latin typeface="仿宋" panose="02010609060101010101" pitchFamily="49" charset="-122"/>
                <a:ea typeface="仿宋" panose="02010609060101010101" pitchFamily="49" charset="-122"/>
              </a:rPr>
              <a:t>重点掌握面向对象设计方法</a:t>
            </a:r>
            <a:r>
              <a:rPr lang="zh-CN" altLang="zh-CN" sz="2400" dirty="0">
                <a:latin typeface="仿宋" panose="02010609060101010101" pitchFamily="49" charset="-122"/>
                <a:ea typeface="仿宋" panose="02010609060101010101" pitchFamily="49" charset="-122"/>
              </a:rPr>
              <a:t>。</a:t>
            </a:r>
            <a:endParaRPr lang="zh-CN" altLang="zh-CN" sz="2400" dirty="0">
              <a:latin typeface="仿宋" panose="02010609060101010101" pitchFamily="49" charset="-122"/>
              <a:ea typeface="仿宋" panose="02010609060101010101" pitchFamily="49" charset="-122"/>
            </a:endParaRPr>
          </a:p>
          <a:p>
            <a:pPr>
              <a:lnSpc>
                <a:spcPct val="150000"/>
              </a:lnSpc>
            </a:pPr>
            <a:r>
              <a:rPr lang="en-US" altLang="zh-CN" sz="2400" dirty="0">
                <a:latin typeface="仿宋" panose="02010609060101010101" pitchFamily="49" charset="-122"/>
                <a:ea typeface="仿宋" panose="02010609060101010101" pitchFamily="49" charset="-122"/>
              </a:rPr>
              <a:t>5.</a:t>
            </a:r>
            <a:r>
              <a:rPr lang="zh-CN" altLang="en-US" sz="2400" dirty="0">
                <a:latin typeface="仿宋" panose="02010609060101010101" pitchFamily="49" charset="-122"/>
                <a:ea typeface="仿宋" panose="02010609060101010101" pitchFamily="49" charset="-122"/>
              </a:rPr>
              <a:t>掌握软件详细设计方法</a:t>
            </a:r>
            <a:r>
              <a:rPr lang="zh-CN" altLang="zh-CN" sz="2400" dirty="0">
                <a:latin typeface="仿宋" panose="02010609060101010101" pitchFamily="49" charset="-122"/>
                <a:ea typeface="仿宋" panose="02010609060101010101" pitchFamily="49" charset="-122"/>
              </a:rPr>
              <a:t>。</a:t>
            </a:r>
            <a:endParaRPr lang="en-US" altLang="zh-CN" sz="2400" dirty="0">
              <a:latin typeface="仿宋" panose="02010609060101010101" pitchFamily="49" charset="-122"/>
              <a:ea typeface="仿宋" panose="02010609060101010101" pitchFamily="49" charset="-122"/>
            </a:endParaRPr>
          </a:p>
          <a:p>
            <a:pPr>
              <a:lnSpc>
                <a:spcPct val="150000"/>
              </a:lnSpc>
            </a:pPr>
            <a:r>
              <a:rPr lang="en-US" altLang="zh-CN" sz="2400" dirty="0">
                <a:latin typeface="仿宋" panose="02010609060101010101" pitchFamily="49" charset="-122"/>
                <a:ea typeface="仿宋" panose="02010609060101010101" pitchFamily="49" charset="-122"/>
              </a:rPr>
              <a:t>6.</a:t>
            </a:r>
            <a:r>
              <a:rPr lang="zh-CN" altLang="en-US" sz="2400" dirty="0">
                <a:latin typeface="仿宋" panose="02010609060101010101" pitchFamily="49" charset="-122"/>
                <a:ea typeface="仿宋" panose="02010609060101010101" pitchFamily="49" charset="-122"/>
              </a:rPr>
              <a:t>掌握人机交互界面设计的基本原则。</a:t>
            </a:r>
            <a:endParaRPr lang="en-US" altLang="zh-CN" sz="2400" dirty="0">
              <a:latin typeface="仿宋" panose="02010609060101010101" pitchFamily="49" charset="-122"/>
              <a:ea typeface="仿宋" panose="02010609060101010101" pitchFamily="49" charset="-122"/>
            </a:endParaRPr>
          </a:p>
          <a:p>
            <a:pPr>
              <a:lnSpc>
                <a:spcPct val="150000"/>
              </a:lnSpc>
            </a:pPr>
            <a:r>
              <a:rPr lang="en-US" altLang="zh-CN" sz="2400" dirty="0">
                <a:latin typeface="仿宋" panose="02010609060101010101" pitchFamily="49" charset="-122"/>
                <a:ea typeface="仿宋" panose="02010609060101010101" pitchFamily="49" charset="-122"/>
              </a:rPr>
              <a:t>7.</a:t>
            </a:r>
            <a:r>
              <a:rPr lang="zh-CN" altLang="en-US" sz="2400" dirty="0">
                <a:latin typeface="仿宋" panose="02010609060101010101" pitchFamily="49" charset="-122"/>
                <a:ea typeface="仿宋" panose="02010609060101010101" pitchFamily="49" charset="-122"/>
              </a:rPr>
              <a:t>了解软件设计模式的基本概念</a:t>
            </a:r>
            <a:endParaRPr lang="zh-CN" altLang="zh-CN" sz="2400" dirty="0">
              <a:latin typeface="仿宋" panose="02010609060101010101" pitchFamily="49" charset="-122"/>
              <a:ea typeface="仿宋" panose="02010609060101010101" pitchFamily="49" charset="-122"/>
            </a:endParaRPr>
          </a:p>
          <a:p>
            <a:pPr>
              <a:lnSpc>
                <a:spcPct val="100000"/>
              </a:lnSpc>
            </a:pPr>
            <a:r>
              <a:rPr lang="en-US" altLang="zh-CN" sz="2400" dirty="0">
                <a:latin typeface="仿宋" panose="02010609060101010101" pitchFamily="49" charset="-122"/>
                <a:ea typeface="仿宋" panose="02010609060101010101" pitchFamily="49" charset="-122"/>
              </a:rPr>
              <a:t> </a:t>
            </a:r>
            <a:endParaRPr lang="zh-CN" altLang="zh-CN" sz="2400" dirty="0">
              <a:latin typeface="仿宋" panose="02010609060101010101" pitchFamily="49" charset="-122"/>
              <a:ea typeface="仿宋" panose="02010609060101010101" pitchFamily="49" charset="-122"/>
            </a:endParaRPr>
          </a:p>
          <a:p>
            <a:endParaRPr lang="zh-CN" altLang="zh-CN" sz="2400" dirty="0">
              <a:latin typeface="黑体" panose="02010609060101010101" pitchFamily="49" charset="-122"/>
              <a:ea typeface="黑体" panose="02010609060101010101" pitchFamily="49" charset="-122"/>
            </a:endParaRPr>
          </a:p>
        </p:txBody>
      </p:sp>
      <p:sp>
        <p:nvSpPr>
          <p:cNvPr id="12" name="矩形 5"/>
          <p:cNvSpPr/>
          <p:nvPr>
            <p:custDataLst>
              <p:tags r:id="rId3"/>
            </p:custDataLst>
          </p:nvPr>
        </p:nvSpPr>
        <p:spPr>
          <a:xfrm>
            <a:off x="272212" y="1916832"/>
            <a:ext cx="1541138" cy="61893"/>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chemeClr val="lt1"/>
              </a:solidFill>
              <a:latin typeface="微软雅黑" panose="020B0503020204020204" pitchFamily="34" charset="-122"/>
              <a:ea typeface="微软雅黑" panose="020B0503020204020204" pitchFamily="34" charset="-122"/>
            </a:endParaRPr>
          </a:p>
        </p:txBody>
      </p:sp>
      <p:sp>
        <p:nvSpPr>
          <p:cNvPr id="7" name="矩形 5"/>
          <p:cNvSpPr/>
          <p:nvPr>
            <p:custDataLst>
              <p:tags r:id="rId4"/>
            </p:custDataLst>
          </p:nvPr>
        </p:nvSpPr>
        <p:spPr>
          <a:xfrm>
            <a:off x="243821" y="3829546"/>
            <a:ext cx="1541138" cy="61893"/>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chemeClr val="lt1"/>
              </a:solidFill>
              <a:latin typeface="微软雅黑" panose="020B0503020204020204" pitchFamily="34" charset="-122"/>
              <a:ea typeface="微软雅黑" panose="020B0503020204020204" pitchFamily="34" charset="-122"/>
            </a:endParaRPr>
          </a:p>
        </p:txBody>
      </p:sp>
      <p:sp>
        <p:nvSpPr>
          <p:cNvPr id="9" name="矩形 12"/>
          <p:cNvSpPr/>
          <p:nvPr>
            <p:custDataLst>
              <p:tags r:id="rId5"/>
            </p:custDataLst>
          </p:nvPr>
        </p:nvSpPr>
        <p:spPr>
          <a:xfrm>
            <a:off x="1380359" y="6021288"/>
            <a:ext cx="865981" cy="371359"/>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chemeClr val="lt1"/>
              </a:solidFill>
              <a:latin typeface="微软雅黑" panose="020B0503020204020204" pitchFamily="34" charset="-122"/>
              <a:ea typeface="微软雅黑" panose="020B0503020204020204" pitchFamily="34" charset="-122"/>
            </a:endParaRPr>
          </a:p>
        </p:txBody>
      </p:sp>
      <p:sp>
        <p:nvSpPr>
          <p:cNvPr id="2" name="矩形 1"/>
          <p:cNvSpPr/>
          <p:nvPr>
            <p:custDataLst>
              <p:tags r:id="rId6"/>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515"/>
          </a:p>
        </p:txBody>
      </p:sp>
      <p:pic>
        <p:nvPicPr>
          <p:cNvPr id="3" name="图片 2"/>
          <p:cNvPicPr>
            <a:picLocks noChangeAspect="1"/>
          </p:cNvPicPr>
          <p:nvPr>
            <p:custDataLst>
              <p:tags r:id="rId7"/>
            </p:custDataLst>
          </p:nvPr>
        </p:nvPicPr>
        <p:blipFill>
          <a:blip r:embed="rId8"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9"/>
    </p:custData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结构化设计</a:t>
            </a:r>
            <a:endParaRPr kumimoji="1" lang="zh-CN" altLang="en-US" sz="3200" dirty="0">
              <a:sym typeface="+mn-ea"/>
            </a:endParaRPr>
          </a:p>
        </p:txBody>
      </p:sp>
      <p:sp>
        <p:nvSpPr>
          <p:cNvPr id="11" name="圆角矩形 7"/>
          <p:cNvSpPr/>
          <p:nvPr/>
        </p:nvSpPr>
        <p:spPr>
          <a:xfrm>
            <a:off x="558800" y="1421764"/>
            <a:ext cx="8735695" cy="5101587"/>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indent="457200" algn="just" eaLnBrk="1" hangingPunct="1">
              <a:lnSpc>
                <a:spcPct val="125000"/>
              </a:lnSpc>
              <a:defRPr/>
            </a:pPr>
            <a:endParaRPr lang="zh-CN" altLang="en-US" sz="2400" dirty="0">
              <a:solidFill>
                <a:schemeClr val="tx1"/>
              </a:solidFill>
              <a:latin typeface="宋体" panose="02010600030101010101" pitchFamily="2" charset="-122"/>
              <a:ea typeface="宋体" panose="02010600030101010101" pitchFamily="2" charset="-122"/>
            </a:endParaRPr>
          </a:p>
        </p:txBody>
      </p:sp>
      <p:sp>
        <p:nvSpPr>
          <p:cNvPr id="2" name="矩形 1"/>
          <p:cNvSpPr/>
          <p:nvPr>
            <p:custDataLst>
              <p:tags r:id="rId1"/>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3" name="内容占位符 4"/>
          <p:cNvSpPr txBox="1"/>
          <p:nvPr>
            <p:custDataLst>
              <p:tags r:id="rId2"/>
            </p:custDataLst>
          </p:nvPr>
        </p:nvSpPr>
        <p:spPr>
          <a:xfrm>
            <a:off x="324971" y="974380"/>
            <a:ext cx="4995862"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6.2.1 </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结构化设计主要步骤</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2" name="图片 11"/>
          <p:cNvPicPr/>
          <p:nvPr/>
        </p:nvPicPr>
        <p:blipFill>
          <a:blip r:embed="rId3"/>
          <a:stretch>
            <a:fillRect/>
          </a:stretch>
        </p:blipFill>
        <p:spPr>
          <a:xfrm>
            <a:off x="5095875" y="842010"/>
            <a:ext cx="4288790" cy="5638165"/>
          </a:xfrm>
          <a:prstGeom prst="rect">
            <a:avLst/>
          </a:prstGeom>
          <a:noFill/>
          <a:ln>
            <a:noFill/>
          </a:ln>
        </p:spPr>
      </p:pic>
      <p:sp>
        <p:nvSpPr>
          <p:cNvPr id="8" name="文本框 7"/>
          <p:cNvSpPr txBox="1"/>
          <p:nvPr/>
        </p:nvSpPr>
        <p:spPr>
          <a:xfrm>
            <a:off x="559035" y="5733631"/>
            <a:ext cx="4230533" cy="461665"/>
          </a:xfrm>
          <a:prstGeom prst="rect">
            <a:avLst/>
          </a:prstGeom>
          <a:noFill/>
        </p:spPr>
        <p:txBody>
          <a:bodyPr wrap="square" rtlCol="0">
            <a:spAutoFit/>
          </a:bodyPr>
          <a:lstStyle/>
          <a:p>
            <a:r>
              <a:rPr lang="zh-CN" altLang="zh-CN" sz="2400" b="1" dirty="0">
                <a:latin typeface="仿宋" panose="02010609060101010101" pitchFamily="49" charset="-122"/>
                <a:ea typeface="仿宋" panose="02010609060101010101" pitchFamily="49" charset="-122"/>
              </a:rPr>
              <a:t>图</a:t>
            </a:r>
            <a:r>
              <a:rPr lang="en-US" altLang="zh-CN" sz="2400" b="1" dirty="0">
                <a:latin typeface="仿宋" panose="02010609060101010101" pitchFamily="49" charset="-122"/>
                <a:ea typeface="仿宋" panose="02010609060101010101" pitchFamily="49" charset="-122"/>
              </a:rPr>
              <a:t>6-3 </a:t>
            </a:r>
            <a:r>
              <a:rPr lang="zh-CN" altLang="zh-CN" sz="2400" b="1" dirty="0">
                <a:latin typeface="仿宋" panose="02010609060101010101" pitchFamily="49" charset="-122"/>
                <a:ea typeface="仿宋" panose="02010609060101010101" pitchFamily="49" charset="-122"/>
              </a:rPr>
              <a:t>结构化设计的基本流程</a:t>
            </a:r>
            <a:endParaRPr lang="zh-CN" altLang="zh-CN" sz="2400" dirty="0">
              <a:latin typeface="仿宋" panose="02010609060101010101" pitchFamily="49" charset="-122"/>
              <a:ea typeface="仿宋" panose="02010609060101010101" pitchFamily="49" charset="-122"/>
            </a:endParaRPr>
          </a:p>
        </p:txBody>
      </p:sp>
      <p:pic>
        <p:nvPicPr>
          <p:cNvPr id="9" name="图片 8"/>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结构化设计</a:t>
            </a:r>
            <a:endParaRPr kumimoji="1" lang="zh-CN" altLang="en-US" sz="3200" dirty="0">
              <a:sym typeface="+mn-ea"/>
            </a:endParaRPr>
          </a:p>
        </p:txBody>
      </p:sp>
      <p:sp>
        <p:nvSpPr>
          <p:cNvPr id="11" name="圆角矩形 7"/>
          <p:cNvSpPr/>
          <p:nvPr/>
        </p:nvSpPr>
        <p:spPr>
          <a:xfrm>
            <a:off x="342900" y="765175"/>
            <a:ext cx="9177020" cy="4967605"/>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a:lnSpc>
                <a:spcPct val="150000"/>
              </a:lnSpc>
            </a:pPr>
            <a:r>
              <a:rPr lang="zh-CN" altLang="zh-CN" sz="2400" b="1" dirty="0">
                <a:latin typeface="仿宋" panose="02010609060101010101" pitchFamily="49" charset="-122"/>
                <a:ea typeface="仿宋" panose="02010609060101010101" pitchFamily="49" charset="-122"/>
              </a:rPr>
              <a:t>步骤</a:t>
            </a:r>
            <a:r>
              <a:rPr lang="en-US" altLang="zh-CN" sz="2400" b="1" dirty="0">
                <a:latin typeface="仿宋" panose="02010609060101010101" pitchFamily="49" charset="-122"/>
                <a:ea typeface="仿宋" panose="02010609060101010101" pitchFamily="49" charset="-122"/>
              </a:rPr>
              <a:t>1</a:t>
            </a:r>
            <a:r>
              <a:rPr lang="zh-CN" altLang="zh-CN" sz="2400" b="1" dirty="0">
                <a:latin typeface="仿宋" panose="02010609060101010101" pitchFamily="49" charset="-122"/>
                <a:ea typeface="仿宋" panose="02010609060101010101" pitchFamily="49" charset="-122"/>
              </a:rPr>
              <a:t>：进一步分析和审查需求分析阶段得到的数据流图。</a:t>
            </a:r>
            <a:endParaRPr lang="zh-CN" altLang="zh-CN" sz="2400" b="1" dirty="0">
              <a:latin typeface="仿宋" panose="02010609060101010101" pitchFamily="49" charset="-122"/>
              <a:ea typeface="仿宋" panose="02010609060101010101" pitchFamily="49" charset="-122"/>
            </a:endParaRPr>
          </a:p>
          <a:p>
            <a:pPr>
              <a:lnSpc>
                <a:spcPct val="150000"/>
              </a:lnSpc>
            </a:pPr>
            <a:r>
              <a:rPr lang="zh-CN" altLang="zh-CN" sz="2400" b="1" dirty="0">
                <a:latin typeface="仿宋" panose="02010609060101010101" pitchFamily="49" charset="-122"/>
                <a:ea typeface="仿宋" panose="02010609060101010101" pitchFamily="49" charset="-122"/>
              </a:rPr>
              <a:t>步骤</a:t>
            </a:r>
            <a:r>
              <a:rPr lang="en-US" altLang="zh-CN" sz="2400" b="1" dirty="0">
                <a:latin typeface="仿宋" panose="02010609060101010101" pitchFamily="49" charset="-122"/>
                <a:ea typeface="仿宋" panose="02010609060101010101" pitchFamily="49" charset="-122"/>
              </a:rPr>
              <a:t>2</a:t>
            </a:r>
            <a:r>
              <a:rPr lang="zh-CN" altLang="zh-CN" sz="2400" b="1" dirty="0">
                <a:latin typeface="仿宋" panose="02010609060101010101" pitchFamily="49" charset="-122"/>
                <a:ea typeface="仿宋" panose="02010609060101010101" pitchFamily="49" charset="-122"/>
              </a:rPr>
              <a:t>：根据系统的数据流图形式来确定系统的数据处理方式属于“变换型”还是“事务型”。</a:t>
            </a:r>
            <a:endParaRPr lang="zh-CN" altLang="zh-CN" sz="2400" b="1" dirty="0">
              <a:latin typeface="仿宋" panose="02010609060101010101" pitchFamily="49" charset="-122"/>
              <a:ea typeface="仿宋" panose="02010609060101010101" pitchFamily="49" charset="-122"/>
            </a:endParaRPr>
          </a:p>
          <a:p>
            <a:pPr>
              <a:lnSpc>
                <a:spcPct val="150000"/>
              </a:lnSpc>
            </a:pPr>
            <a:r>
              <a:rPr lang="zh-CN" altLang="zh-CN" sz="2400" b="1" dirty="0">
                <a:latin typeface="仿宋" panose="02010609060101010101" pitchFamily="49" charset="-122"/>
                <a:ea typeface="仿宋" panose="02010609060101010101" pitchFamily="49" charset="-122"/>
              </a:rPr>
              <a:t>步骤</a:t>
            </a:r>
            <a:r>
              <a:rPr lang="en-US" altLang="zh-CN" sz="2400" b="1" dirty="0">
                <a:latin typeface="仿宋" panose="02010609060101010101" pitchFamily="49" charset="-122"/>
                <a:ea typeface="仿宋" panose="02010609060101010101" pitchFamily="49" charset="-122"/>
              </a:rPr>
              <a:t>3</a:t>
            </a:r>
            <a:r>
              <a:rPr lang="zh-CN" altLang="zh-CN" sz="2400" b="1" dirty="0">
                <a:latin typeface="仿宋" panose="02010609060101010101" pitchFamily="49" charset="-122"/>
                <a:ea typeface="仿宋" panose="02010609060101010101" pitchFamily="49" charset="-122"/>
              </a:rPr>
              <a:t>：根据不同数据处理类型，参照不同的方式，逐步给出初始的系统结构图。</a:t>
            </a:r>
            <a:endParaRPr lang="zh-CN" altLang="zh-CN" sz="2400" b="1" dirty="0">
              <a:latin typeface="仿宋" panose="02010609060101010101" pitchFamily="49" charset="-122"/>
              <a:ea typeface="仿宋" panose="02010609060101010101" pitchFamily="49" charset="-122"/>
            </a:endParaRPr>
          </a:p>
          <a:p>
            <a:pPr>
              <a:lnSpc>
                <a:spcPct val="150000"/>
              </a:lnSpc>
            </a:pPr>
            <a:r>
              <a:rPr lang="zh-CN" altLang="zh-CN" sz="2400" b="1" dirty="0">
                <a:latin typeface="仿宋" panose="02010609060101010101" pitchFamily="49" charset="-122"/>
                <a:ea typeface="仿宋" panose="02010609060101010101" pitchFamily="49" charset="-122"/>
              </a:rPr>
              <a:t>步骤</a:t>
            </a:r>
            <a:r>
              <a:rPr lang="en-US" altLang="zh-CN" sz="2400" b="1" dirty="0">
                <a:latin typeface="仿宋" panose="02010609060101010101" pitchFamily="49" charset="-122"/>
                <a:ea typeface="仿宋" panose="02010609060101010101" pitchFamily="49" charset="-122"/>
              </a:rPr>
              <a:t>4</a:t>
            </a:r>
            <a:r>
              <a:rPr lang="zh-CN" altLang="zh-CN" sz="2400" b="1" dirty="0">
                <a:latin typeface="仿宋" panose="02010609060101010101" pitchFamily="49" charset="-122"/>
                <a:ea typeface="仿宋" panose="02010609060101010101" pitchFamily="49" charset="-122"/>
              </a:rPr>
              <a:t>：利用启发式规则（如模块的耦合性）多次修改，得到最终的系统结构图。</a:t>
            </a:r>
            <a:endParaRPr lang="zh-CN" altLang="zh-CN" sz="2400" b="1" dirty="0">
              <a:latin typeface="仿宋" panose="02010609060101010101" pitchFamily="49" charset="-122"/>
              <a:ea typeface="仿宋" panose="02010609060101010101" pitchFamily="49" charset="-122"/>
            </a:endParaRPr>
          </a:p>
        </p:txBody>
      </p:sp>
      <p:sp>
        <p:nvSpPr>
          <p:cNvPr id="2" name="矩形 1"/>
          <p:cNvSpPr/>
          <p:nvPr>
            <p:custDataLst>
              <p:tags r:id="rId1"/>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3" name="图片 2"/>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结构化设计</a:t>
            </a:r>
            <a:endParaRPr kumimoji="1" lang="zh-CN" altLang="en-US" sz="3200" dirty="0">
              <a:sym typeface="+mn-ea"/>
            </a:endParaRPr>
          </a:p>
        </p:txBody>
      </p:sp>
      <p:sp>
        <p:nvSpPr>
          <p:cNvPr id="3" name="矩形 2"/>
          <p:cNvSpPr/>
          <p:nvPr>
            <p:custDataLst>
              <p:tags r:id="rId1"/>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8" name="文本框 7"/>
          <p:cNvSpPr txBox="1"/>
          <p:nvPr/>
        </p:nvSpPr>
        <p:spPr>
          <a:xfrm>
            <a:off x="618490" y="910590"/>
            <a:ext cx="8726805" cy="4523105"/>
          </a:xfrm>
          <a:prstGeom prst="rect">
            <a:avLst/>
          </a:prstGeom>
          <a:noFill/>
        </p:spPr>
        <p:txBody>
          <a:bodyPr wrap="square" rtlCol="0">
            <a:spAutoFit/>
          </a:bodyPr>
          <a:lstStyle/>
          <a:p>
            <a:pPr>
              <a:lnSpc>
                <a:spcPct val="150000"/>
              </a:lnSpc>
            </a:pPr>
            <a:r>
              <a:rPr lang="zh-CN" altLang="zh-CN" sz="2400" b="1" dirty="0">
                <a:latin typeface="仿宋" panose="02010609060101010101" pitchFamily="49" charset="-122"/>
                <a:ea typeface="仿宋" panose="02010609060101010101" pitchFamily="49" charset="-122"/>
              </a:rPr>
              <a:t>步骤</a:t>
            </a:r>
            <a:r>
              <a:rPr lang="en-US" altLang="zh-CN" sz="2400" b="1" dirty="0">
                <a:latin typeface="仿宋" panose="02010609060101010101" pitchFamily="49" charset="-122"/>
                <a:ea typeface="仿宋" panose="02010609060101010101" pitchFamily="49" charset="-122"/>
              </a:rPr>
              <a:t>5</a:t>
            </a:r>
            <a:r>
              <a:rPr lang="zh-CN" altLang="zh-CN" sz="2400" b="1" dirty="0">
                <a:latin typeface="仿宋" panose="02010609060101010101" pitchFamily="49" charset="-122"/>
                <a:ea typeface="仿宋" panose="02010609060101010101" pitchFamily="49" charset="-122"/>
              </a:rPr>
              <a:t>：根据需求分析阶段得到的数据字典和实体关系图进行数据库设计或者是数据文件设计。</a:t>
            </a:r>
            <a:endParaRPr lang="en-US" altLang="zh-CN" sz="2400" b="1" dirty="0">
              <a:latin typeface="仿宋" panose="02010609060101010101" pitchFamily="49" charset="-122"/>
              <a:ea typeface="仿宋" panose="02010609060101010101" pitchFamily="49" charset="-122"/>
            </a:endParaRPr>
          </a:p>
          <a:p>
            <a:pPr>
              <a:lnSpc>
                <a:spcPct val="150000"/>
              </a:lnSpc>
            </a:pPr>
            <a:r>
              <a:rPr lang="zh-CN" altLang="zh-CN" sz="2400" b="1" dirty="0">
                <a:latin typeface="仿宋" panose="02010609060101010101" pitchFamily="49" charset="-122"/>
                <a:ea typeface="仿宋" panose="02010609060101010101" pitchFamily="49" charset="-122"/>
              </a:rPr>
              <a:t>步骤</a:t>
            </a:r>
            <a:r>
              <a:rPr lang="en-US" altLang="zh-CN" sz="2400" b="1" dirty="0">
                <a:latin typeface="仿宋" panose="02010609060101010101" pitchFamily="49" charset="-122"/>
                <a:ea typeface="仿宋" panose="02010609060101010101" pitchFamily="49" charset="-122"/>
              </a:rPr>
              <a:t>6</a:t>
            </a:r>
            <a:r>
              <a:rPr lang="zh-CN" altLang="zh-CN" sz="2400" b="1" dirty="0">
                <a:latin typeface="仿宋" panose="02010609060101010101" pitchFamily="49" charset="-122"/>
                <a:ea typeface="仿宋" panose="02010609060101010101" pitchFamily="49" charset="-122"/>
              </a:rPr>
              <a:t>：根据数据流图中对加工的说明、输入输出说明进行模块的接口设计。</a:t>
            </a:r>
            <a:endParaRPr lang="zh-CN" altLang="zh-CN" sz="2400" b="1" dirty="0">
              <a:latin typeface="仿宋" panose="02010609060101010101" pitchFamily="49" charset="-122"/>
              <a:ea typeface="仿宋" panose="02010609060101010101" pitchFamily="49" charset="-122"/>
            </a:endParaRPr>
          </a:p>
          <a:p>
            <a:pPr>
              <a:lnSpc>
                <a:spcPct val="150000"/>
              </a:lnSpc>
            </a:pPr>
            <a:r>
              <a:rPr lang="zh-CN" altLang="zh-CN" sz="2400" b="1" dirty="0">
                <a:latin typeface="仿宋" panose="02010609060101010101" pitchFamily="49" charset="-122"/>
                <a:ea typeface="仿宋" panose="02010609060101010101" pitchFamily="49" charset="-122"/>
              </a:rPr>
              <a:t>步骤</a:t>
            </a:r>
            <a:r>
              <a:rPr lang="en-US" altLang="zh-CN" sz="2400" b="1" dirty="0">
                <a:latin typeface="仿宋" panose="02010609060101010101" pitchFamily="49" charset="-122"/>
                <a:ea typeface="仿宋" panose="02010609060101010101" pitchFamily="49" charset="-122"/>
              </a:rPr>
              <a:t>7</a:t>
            </a:r>
            <a:r>
              <a:rPr lang="zh-CN" altLang="zh-CN" sz="2400" b="1" dirty="0">
                <a:latin typeface="仿宋" panose="02010609060101010101" pitchFamily="49" charset="-122"/>
                <a:ea typeface="仿宋" panose="02010609060101010101" pitchFamily="49" charset="-122"/>
              </a:rPr>
              <a:t>：使用详细设计工具（如程序流程图、</a:t>
            </a:r>
            <a:r>
              <a:rPr lang="en-US" altLang="zh-CN" sz="2400" b="1" dirty="0">
                <a:latin typeface="仿宋" panose="02010609060101010101" pitchFamily="49" charset="-122"/>
                <a:ea typeface="仿宋" panose="02010609060101010101" pitchFamily="49" charset="-122"/>
              </a:rPr>
              <a:t>PDL</a:t>
            </a:r>
            <a:r>
              <a:rPr lang="zh-CN" altLang="zh-CN" sz="2400" b="1" dirty="0">
                <a:latin typeface="仿宋" panose="02010609060101010101" pitchFamily="49" charset="-122"/>
                <a:ea typeface="仿宋" panose="02010609060101010101" pitchFamily="49" charset="-122"/>
              </a:rPr>
              <a:t>语言、盒图等）描述模块内部的详细设计。</a:t>
            </a:r>
            <a:endParaRPr lang="zh-CN" altLang="zh-CN" sz="2400" b="1" dirty="0">
              <a:latin typeface="仿宋" panose="02010609060101010101" pitchFamily="49" charset="-122"/>
              <a:ea typeface="仿宋" panose="02010609060101010101" pitchFamily="49" charset="-122"/>
            </a:endParaRPr>
          </a:p>
          <a:p>
            <a:pPr>
              <a:lnSpc>
                <a:spcPct val="150000"/>
              </a:lnSpc>
            </a:pPr>
            <a:r>
              <a:rPr lang="zh-CN" altLang="zh-CN" sz="2400" b="1" dirty="0">
                <a:latin typeface="仿宋" panose="02010609060101010101" pitchFamily="49" charset="-122"/>
                <a:ea typeface="仿宋" panose="02010609060101010101" pitchFamily="49" charset="-122"/>
              </a:rPr>
              <a:t>步骤</a:t>
            </a:r>
            <a:r>
              <a:rPr lang="en-US" altLang="zh-CN" sz="2400" b="1" dirty="0">
                <a:latin typeface="仿宋" panose="02010609060101010101" pitchFamily="49" charset="-122"/>
                <a:ea typeface="仿宋" panose="02010609060101010101" pitchFamily="49" charset="-122"/>
              </a:rPr>
              <a:t>8</a:t>
            </a:r>
            <a:r>
              <a:rPr lang="zh-CN" altLang="zh-CN" sz="2400" b="1" dirty="0">
                <a:latin typeface="仿宋" panose="02010609060101010101" pitchFamily="49" charset="-122"/>
                <a:ea typeface="仿宋" panose="02010609060101010101" pitchFamily="49" charset="-122"/>
              </a:rPr>
              <a:t>：制定测试计划。</a:t>
            </a:r>
            <a:endParaRPr lang="en-US"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rPr>
              <a:t>    </a:t>
            </a:r>
            <a:endParaRPr lang="zh-CN" altLang="en-US" sz="2400" b="1" dirty="0">
              <a:latin typeface="仿宋" panose="02010609060101010101" pitchFamily="49" charset="-122"/>
              <a:ea typeface="仿宋" panose="02010609060101010101" pitchFamily="49" charset="-122"/>
            </a:endParaRPr>
          </a:p>
        </p:txBody>
      </p:sp>
      <p:sp>
        <p:nvSpPr>
          <p:cNvPr id="11" name="文本框 10"/>
          <p:cNvSpPr txBox="1"/>
          <p:nvPr/>
        </p:nvSpPr>
        <p:spPr>
          <a:xfrm>
            <a:off x="403225" y="5005070"/>
            <a:ext cx="9042400" cy="1753235"/>
          </a:xfrm>
          <a:prstGeom prst="rect">
            <a:avLst/>
          </a:prstGeom>
          <a:noFill/>
        </p:spPr>
        <p:txBody>
          <a:bodyPr wrap="square" rtlCol="0">
            <a:spAutoFit/>
          </a:bodyPr>
          <a:lstStyle/>
          <a:p>
            <a:pPr>
              <a:lnSpc>
                <a:spcPct val="15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典型的数据流类型有</a:t>
            </a:r>
            <a:r>
              <a:rPr lang="zh-CN" altLang="zh-CN" sz="2400" b="1" dirty="0">
                <a:solidFill>
                  <a:srgbClr val="FF0000"/>
                </a:solidFill>
                <a:latin typeface="仿宋" panose="02010609060101010101" pitchFamily="49" charset="-122"/>
                <a:ea typeface="仿宋" panose="02010609060101010101" pitchFamily="49" charset="-122"/>
              </a:rPr>
              <a:t>变换型数据流和事务型数据流</a:t>
            </a:r>
            <a:r>
              <a:rPr lang="zh-CN" altLang="zh-CN" sz="2400" b="1" dirty="0">
                <a:latin typeface="仿宋" panose="02010609060101010101" pitchFamily="49" charset="-122"/>
                <a:ea typeface="仿宋" panose="02010609060101010101" pitchFamily="49" charset="-122"/>
              </a:rPr>
              <a:t>，根据不同数据流类型，可以转化成不同的系统结构。</a:t>
            </a:r>
            <a:endParaRPr lang="zh-CN" altLang="zh-CN" sz="2400" b="1" dirty="0">
              <a:latin typeface="仿宋" panose="02010609060101010101" pitchFamily="49" charset="-122"/>
              <a:ea typeface="仿宋" panose="02010609060101010101" pitchFamily="49" charset="-122"/>
            </a:endParaRPr>
          </a:p>
          <a:p>
            <a:pPr>
              <a:lnSpc>
                <a:spcPct val="150000"/>
              </a:lnSpc>
            </a:pPr>
            <a:endParaRPr lang="zh-CN" altLang="en-US" sz="2400" dirty="0"/>
          </a:p>
        </p:txBody>
      </p:sp>
      <p:pic>
        <p:nvPicPr>
          <p:cNvPr id="2" name="图片 1"/>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TextBox 6"/>
          <p:cNvSpPr txBox="1">
            <a:spLocks noChangeArrowheads="1"/>
          </p:cNvSpPr>
          <p:nvPr>
            <p:custDataLst>
              <p:tags r:id="rId2"/>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custDataLst>
              <p:tags r:id="rId3"/>
            </p:custDataLst>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结构化设计</a:t>
            </a:r>
            <a:endParaRPr kumimoji="1" lang="zh-CN" altLang="en-US" sz="3200" dirty="0">
              <a:sym typeface="+mn-ea"/>
            </a:endParaRPr>
          </a:p>
        </p:txBody>
      </p:sp>
      <p:grpSp>
        <p:nvGrpSpPr>
          <p:cNvPr id="5" name="组合 4"/>
          <p:cNvGrpSpPr/>
          <p:nvPr/>
        </p:nvGrpSpPr>
        <p:grpSpPr>
          <a:xfrm>
            <a:off x="116434" y="409230"/>
            <a:ext cx="522131" cy="483516"/>
            <a:chOff x="218816" y="1113407"/>
            <a:chExt cx="482084" cy="446431"/>
          </a:xfrm>
        </p:grpSpPr>
        <p:sp>
          <p:nvSpPr>
            <p:cNvPr id="6" name="矩形 5"/>
            <p:cNvSpPr/>
            <p:nvPr>
              <p:custDataLst>
                <p:tags r:id="rId4"/>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5"/>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11" name="图片 10"/>
          <p:cNvPicPr/>
          <p:nvPr/>
        </p:nvPicPr>
        <p:blipFill>
          <a:blip r:embed="rId6"/>
          <a:stretch>
            <a:fillRect/>
          </a:stretch>
        </p:blipFill>
        <p:spPr>
          <a:xfrm>
            <a:off x="1216139" y="1270905"/>
            <a:ext cx="7470546" cy="1235889"/>
          </a:xfrm>
          <a:prstGeom prst="rect">
            <a:avLst/>
          </a:prstGeom>
          <a:noFill/>
          <a:ln>
            <a:noFill/>
          </a:ln>
        </p:spPr>
      </p:pic>
      <p:sp>
        <p:nvSpPr>
          <p:cNvPr id="3" name="文本框 2"/>
          <p:cNvSpPr txBox="1"/>
          <p:nvPr/>
        </p:nvSpPr>
        <p:spPr>
          <a:xfrm>
            <a:off x="306817" y="827334"/>
            <a:ext cx="3771090" cy="830997"/>
          </a:xfrm>
          <a:prstGeom prst="rect">
            <a:avLst/>
          </a:prstGeom>
          <a:noFill/>
        </p:spPr>
        <p:txBody>
          <a:bodyPr wrap="square" rtlCol="0">
            <a:spAutoFit/>
          </a:bodyPr>
          <a:lstStyle/>
          <a:p>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1</a:t>
            </a:r>
            <a:r>
              <a:rPr lang="zh-CN" altLang="zh-CN" sz="2400" b="1" dirty="0">
                <a:latin typeface="仿宋" panose="02010609060101010101" pitchFamily="49" charset="-122"/>
                <a:ea typeface="仿宋" panose="02010609060101010101" pitchFamily="49" charset="-122"/>
              </a:rPr>
              <a:t>）变换型数据流映射</a:t>
            </a:r>
            <a:endParaRPr lang="zh-CN" altLang="zh-CN" sz="2400" b="1" dirty="0">
              <a:latin typeface="仿宋" panose="02010609060101010101" pitchFamily="49" charset="-122"/>
              <a:ea typeface="仿宋" panose="02010609060101010101" pitchFamily="49" charset="-122"/>
            </a:endParaRPr>
          </a:p>
          <a:p>
            <a:endParaRPr lang="zh-CN" altLang="en-US" sz="2400" dirty="0"/>
          </a:p>
        </p:txBody>
      </p:sp>
      <p:sp>
        <p:nvSpPr>
          <p:cNvPr id="9" name="文本框 8"/>
          <p:cNvSpPr txBox="1"/>
          <p:nvPr/>
        </p:nvSpPr>
        <p:spPr>
          <a:xfrm>
            <a:off x="3317893" y="2524214"/>
            <a:ext cx="3267034" cy="461665"/>
          </a:xfrm>
          <a:prstGeom prst="rect">
            <a:avLst/>
          </a:prstGeom>
          <a:noFill/>
        </p:spPr>
        <p:txBody>
          <a:bodyPr wrap="square" rtlCol="0">
            <a:spAutoFit/>
          </a:bodyPr>
          <a:lstStyle/>
          <a:p>
            <a:pPr algn="ctr"/>
            <a:r>
              <a:rPr lang="zh-CN" altLang="zh-CN" sz="2400" b="1" dirty="0">
                <a:latin typeface="仿宋" panose="02010609060101010101" pitchFamily="49" charset="-122"/>
                <a:ea typeface="仿宋" panose="02010609060101010101" pitchFamily="49" charset="-122"/>
              </a:rPr>
              <a:t>图</a:t>
            </a:r>
            <a:r>
              <a:rPr lang="en-US" altLang="zh-CN" sz="2400" b="1" dirty="0">
                <a:latin typeface="仿宋" panose="02010609060101010101" pitchFamily="49" charset="-122"/>
                <a:ea typeface="仿宋" panose="02010609060101010101" pitchFamily="49" charset="-122"/>
              </a:rPr>
              <a:t>6-4 </a:t>
            </a:r>
            <a:r>
              <a:rPr lang="zh-CN" altLang="zh-CN" sz="2400" b="1" dirty="0">
                <a:latin typeface="仿宋" panose="02010609060101010101" pitchFamily="49" charset="-122"/>
                <a:ea typeface="仿宋" panose="02010609060101010101" pitchFamily="49" charset="-122"/>
              </a:rPr>
              <a:t>变换型数据流图</a:t>
            </a:r>
            <a:endParaRPr lang="zh-CN" altLang="zh-CN" sz="2400" dirty="0">
              <a:latin typeface="仿宋" panose="02010609060101010101" pitchFamily="49" charset="-122"/>
              <a:ea typeface="仿宋" panose="02010609060101010101" pitchFamily="49" charset="-122"/>
            </a:endParaRPr>
          </a:p>
        </p:txBody>
      </p:sp>
      <p:pic>
        <p:nvPicPr>
          <p:cNvPr id="15" name="图片 14"/>
          <p:cNvPicPr/>
          <p:nvPr/>
        </p:nvPicPr>
        <p:blipFill>
          <a:blip r:embed="rId7"/>
          <a:stretch>
            <a:fillRect/>
          </a:stretch>
        </p:blipFill>
        <p:spPr>
          <a:xfrm>
            <a:off x="1216025" y="2987675"/>
            <a:ext cx="7408545" cy="2919095"/>
          </a:xfrm>
          <a:prstGeom prst="rect">
            <a:avLst/>
          </a:prstGeom>
          <a:noFill/>
          <a:ln>
            <a:noFill/>
          </a:ln>
        </p:spPr>
      </p:pic>
      <p:sp>
        <p:nvSpPr>
          <p:cNvPr id="12" name="文本框 11"/>
          <p:cNvSpPr txBox="1"/>
          <p:nvPr/>
        </p:nvSpPr>
        <p:spPr>
          <a:xfrm>
            <a:off x="2076542" y="6033938"/>
            <a:ext cx="5749735" cy="461665"/>
          </a:xfrm>
          <a:prstGeom prst="rect">
            <a:avLst/>
          </a:prstGeom>
          <a:noFill/>
        </p:spPr>
        <p:txBody>
          <a:bodyPr wrap="square" rtlCol="0">
            <a:spAutoFit/>
          </a:bodyPr>
          <a:lstStyle/>
          <a:p>
            <a:r>
              <a:rPr lang="zh-CN" altLang="zh-CN" sz="2400" b="1" dirty="0">
                <a:latin typeface="仿宋" panose="02010609060101010101" pitchFamily="49" charset="-122"/>
                <a:ea typeface="仿宋" panose="02010609060101010101" pitchFamily="49" charset="-122"/>
              </a:rPr>
              <a:t>图</a:t>
            </a:r>
            <a:r>
              <a:rPr lang="en-US" altLang="zh-CN" sz="2400" b="1" dirty="0">
                <a:latin typeface="仿宋" panose="02010609060101010101" pitchFamily="49" charset="-122"/>
                <a:ea typeface="仿宋" panose="02010609060101010101" pitchFamily="49" charset="-122"/>
              </a:rPr>
              <a:t>6-5 </a:t>
            </a:r>
            <a:r>
              <a:rPr lang="zh-CN" altLang="zh-CN" sz="2400" b="1" dirty="0">
                <a:latin typeface="仿宋" panose="02010609060101010101" pitchFamily="49" charset="-122"/>
                <a:ea typeface="仿宋" panose="02010609060101010101" pitchFamily="49" charset="-122"/>
              </a:rPr>
              <a:t>具有变换型特征系统的模块结构图</a:t>
            </a:r>
            <a:endParaRPr lang="zh-CN" altLang="zh-CN" sz="2400" dirty="0">
              <a:latin typeface="仿宋" panose="02010609060101010101" pitchFamily="49" charset="-122"/>
              <a:ea typeface="仿宋" panose="02010609060101010101" pitchFamily="49" charset="-122"/>
            </a:endParaRPr>
          </a:p>
        </p:txBody>
      </p:sp>
      <p:sp>
        <p:nvSpPr>
          <p:cNvPr id="2" name="矩形 1"/>
          <p:cNvSpPr/>
          <p:nvPr>
            <p:custDataLst>
              <p:tags r:id="rId8"/>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 name="图片 7"/>
          <p:cNvPicPr>
            <a:picLocks noChangeAspect="1"/>
          </p:cNvPicPr>
          <p:nvPr>
            <p:custDataLst>
              <p:tags r:id="rId9"/>
            </p:custDataLst>
          </p:nvPr>
        </p:nvPicPr>
        <p:blipFill>
          <a:blip r:embed="rId10"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11"/>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结构化设计</a:t>
            </a:r>
            <a:endParaRPr kumimoji="1" lang="zh-CN" altLang="en-US" sz="3200" dirty="0">
              <a:sym typeface="+mn-ea"/>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06817" y="841131"/>
            <a:ext cx="4523407" cy="461665"/>
          </a:xfrm>
          <a:prstGeom prst="rect">
            <a:avLst/>
          </a:prstGeom>
          <a:noFill/>
        </p:spPr>
        <p:txBody>
          <a:bodyPr wrap="square" rtlCol="0">
            <a:spAutoFit/>
          </a:bodyPr>
          <a:lstStyle/>
          <a:p>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2</a:t>
            </a:r>
            <a:r>
              <a:rPr lang="zh-CN" altLang="zh-CN" sz="2400" b="1" dirty="0">
                <a:latin typeface="仿宋" panose="02010609060101010101" pitchFamily="49" charset="-122"/>
                <a:ea typeface="仿宋" panose="02010609060101010101" pitchFamily="49" charset="-122"/>
              </a:rPr>
              <a:t>）事务型数据流映射</a:t>
            </a:r>
            <a:endParaRPr lang="zh-CN" altLang="en-US" sz="2400" b="1" dirty="0">
              <a:latin typeface="仿宋" panose="02010609060101010101" pitchFamily="49" charset="-122"/>
              <a:ea typeface="仿宋" panose="02010609060101010101" pitchFamily="49" charset="-122"/>
            </a:endParaRPr>
          </a:p>
        </p:txBody>
      </p:sp>
      <p:grpSp>
        <p:nvGrpSpPr>
          <p:cNvPr id="16" name="组合 15"/>
          <p:cNvGrpSpPr/>
          <p:nvPr/>
        </p:nvGrpSpPr>
        <p:grpSpPr>
          <a:xfrm>
            <a:off x="2130425" y="1540510"/>
            <a:ext cx="6066155" cy="3615690"/>
            <a:chOff x="0" y="0"/>
            <a:chExt cx="1704815" cy="1129439"/>
          </a:xfrm>
        </p:grpSpPr>
        <p:grpSp>
          <p:nvGrpSpPr>
            <p:cNvPr id="17" name="组合 16"/>
            <p:cNvGrpSpPr/>
            <p:nvPr/>
          </p:nvGrpSpPr>
          <p:grpSpPr>
            <a:xfrm>
              <a:off x="455263" y="0"/>
              <a:ext cx="807395" cy="1129439"/>
              <a:chOff x="0" y="0"/>
              <a:chExt cx="807395" cy="1129439"/>
            </a:xfrm>
          </p:grpSpPr>
          <p:sp>
            <p:nvSpPr>
              <p:cNvPr id="27" name="椭圆 26"/>
              <p:cNvSpPr/>
              <p:nvPr/>
            </p:nvSpPr>
            <p:spPr>
              <a:xfrm>
                <a:off x="0" y="430078"/>
                <a:ext cx="228146" cy="24409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lnSpc>
                    <a:spcPts val="1200"/>
                  </a:lnSpc>
                  <a:spcAft>
                    <a:spcPts val="0"/>
                  </a:spcAft>
                </a:pPr>
                <a:r>
                  <a:rPr lang="en-US" sz="2000" kern="100">
                    <a:effectLst/>
                    <a:latin typeface="Times New Roman" panose="02020603050405020304" pitchFamily="18" charset="0"/>
                    <a:ea typeface="仿宋" panose="02010609060101010101" pitchFamily="49" charset="-122"/>
                    <a:cs typeface="Times New Roman" panose="02020603050405020304" pitchFamily="18" charset="0"/>
                  </a:rPr>
                  <a:t>D</a:t>
                </a:r>
                <a:endParaRPr lang="en-US" sz="2000" kern="100">
                  <a:effectLst/>
                  <a:latin typeface="Times New Roman" panose="02020603050405020304" pitchFamily="18" charset="0"/>
                  <a:ea typeface="仿宋" panose="02010609060101010101" pitchFamily="49" charset="-122"/>
                  <a:cs typeface="Times New Roman" panose="02020603050405020304" pitchFamily="18" charset="0"/>
                </a:endParaRPr>
              </a:p>
            </p:txBody>
          </p:sp>
          <p:sp>
            <p:nvSpPr>
              <p:cNvPr id="28" name="椭圆 27"/>
              <p:cNvSpPr/>
              <p:nvPr/>
            </p:nvSpPr>
            <p:spPr>
              <a:xfrm>
                <a:off x="579249" y="0"/>
                <a:ext cx="228146" cy="24409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lnSpc>
                    <a:spcPts val="1200"/>
                  </a:lnSpc>
                  <a:spcAft>
                    <a:spcPts val="0"/>
                  </a:spcAft>
                </a:pPr>
                <a:r>
                  <a:rPr lang="en-US" sz="2000" kern="100">
                    <a:effectLst/>
                    <a:latin typeface="Times New Roman" panose="02020603050405020304" pitchFamily="18" charset="0"/>
                    <a:ea typeface="仿宋" panose="02010609060101010101" pitchFamily="49" charset="-122"/>
                    <a:cs typeface="Times New Roman" panose="02020603050405020304" pitchFamily="18" charset="0"/>
                  </a:rPr>
                  <a:t>D1</a:t>
                </a:r>
                <a:endParaRPr lang="en-US" sz="2000" kern="100">
                  <a:effectLst/>
                  <a:latin typeface="Times New Roman" panose="02020603050405020304" pitchFamily="18" charset="0"/>
                  <a:ea typeface="仿宋" panose="02010609060101010101" pitchFamily="49" charset="-122"/>
                  <a:cs typeface="Times New Roman" panose="02020603050405020304" pitchFamily="18" charset="0"/>
                </a:endParaRPr>
              </a:p>
            </p:txBody>
          </p:sp>
          <p:sp>
            <p:nvSpPr>
              <p:cNvPr id="29" name="椭圆 28"/>
              <p:cNvSpPr/>
              <p:nvPr/>
            </p:nvSpPr>
            <p:spPr>
              <a:xfrm>
                <a:off x="579249" y="294468"/>
                <a:ext cx="228146" cy="24409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lnSpc>
                    <a:spcPts val="1200"/>
                  </a:lnSpc>
                  <a:spcAft>
                    <a:spcPts val="0"/>
                  </a:spcAft>
                </a:pPr>
                <a:r>
                  <a:rPr lang="en-US" sz="2000" kern="100">
                    <a:effectLst/>
                    <a:latin typeface="Times New Roman" panose="02020603050405020304" pitchFamily="18" charset="0"/>
                    <a:ea typeface="仿宋" panose="02010609060101010101" pitchFamily="49" charset="-122"/>
                    <a:cs typeface="Times New Roman" panose="02020603050405020304" pitchFamily="18" charset="0"/>
                  </a:rPr>
                  <a:t>D2</a:t>
                </a:r>
                <a:endParaRPr lang="en-US" sz="2000" kern="100">
                  <a:effectLst/>
                  <a:latin typeface="Times New Roman" panose="02020603050405020304" pitchFamily="18" charset="0"/>
                  <a:ea typeface="仿宋" panose="02010609060101010101" pitchFamily="49" charset="-122"/>
                  <a:cs typeface="Times New Roman" panose="02020603050405020304" pitchFamily="18" charset="0"/>
                </a:endParaRPr>
              </a:p>
            </p:txBody>
          </p:sp>
          <p:sp>
            <p:nvSpPr>
              <p:cNvPr id="30" name="椭圆 29"/>
              <p:cNvSpPr/>
              <p:nvPr/>
            </p:nvSpPr>
            <p:spPr>
              <a:xfrm>
                <a:off x="579249" y="590873"/>
                <a:ext cx="228146" cy="24409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lnSpc>
                    <a:spcPts val="1200"/>
                  </a:lnSpc>
                  <a:spcAft>
                    <a:spcPts val="0"/>
                  </a:spcAft>
                </a:pPr>
                <a:r>
                  <a:rPr lang="en-US" sz="2000" kern="100">
                    <a:effectLst/>
                    <a:latin typeface="Times New Roman" panose="02020603050405020304" pitchFamily="18" charset="0"/>
                    <a:ea typeface="仿宋" panose="02010609060101010101" pitchFamily="49" charset="-122"/>
                    <a:cs typeface="Times New Roman" panose="02020603050405020304" pitchFamily="18" charset="0"/>
                  </a:rPr>
                  <a:t>D3</a:t>
                </a:r>
                <a:endParaRPr lang="en-US" sz="2000" kern="100">
                  <a:effectLst/>
                  <a:latin typeface="Times New Roman" panose="02020603050405020304" pitchFamily="18" charset="0"/>
                  <a:ea typeface="仿宋" panose="02010609060101010101" pitchFamily="49" charset="-122"/>
                  <a:cs typeface="Times New Roman" panose="02020603050405020304" pitchFamily="18" charset="0"/>
                </a:endParaRPr>
              </a:p>
            </p:txBody>
          </p:sp>
          <p:sp>
            <p:nvSpPr>
              <p:cNvPr id="31" name="椭圆 30"/>
              <p:cNvSpPr/>
              <p:nvPr/>
            </p:nvSpPr>
            <p:spPr>
              <a:xfrm>
                <a:off x="579249" y="885341"/>
                <a:ext cx="228146" cy="24409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lnSpc>
                    <a:spcPts val="1200"/>
                  </a:lnSpc>
                  <a:spcAft>
                    <a:spcPts val="0"/>
                  </a:spcAft>
                </a:pPr>
                <a:r>
                  <a:rPr lang="en-US" sz="2000" kern="100">
                    <a:effectLst/>
                    <a:latin typeface="Times New Roman" panose="02020603050405020304" pitchFamily="18" charset="0"/>
                    <a:ea typeface="仿宋" panose="02010609060101010101" pitchFamily="49" charset="-122"/>
                    <a:cs typeface="Times New Roman" panose="02020603050405020304" pitchFamily="18" charset="0"/>
                  </a:rPr>
                  <a:t>D4</a:t>
                </a:r>
                <a:endParaRPr lang="en-US" sz="2000" kern="100">
                  <a:effectLst/>
                  <a:latin typeface="Times New Roman" panose="02020603050405020304" pitchFamily="18" charset="0"/>
                  <a:ea typeface="仿宋" panose="02010609060101010101" pitchFamily="49" charset="-122"/>
                  <a:cs typeface="Times New Roman" panose="02020603050405020304" pitchFamily="18" charset="0"/>
                </a:endParaRPr>
              </a:p>
            </p:txBody>
          </p:sp>
        </p:grpSp>
        <p:cxnSp>
          <p:nvCxnSpPr>
            <p:cNvPr id="18" name="直接箭头连接符 17"/>
            <p:cNvCxnSpPr/>
            <p:nvPr/>
          </p:nvCxnSpPr>
          <p:spPr>
            <a:xfrm>
              <a:off x="0" y="558584"/>
              <a:ext cx="4320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1263112" y="120757"/>
              <a:ext cx="4320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1270861" y="407476"/>
              <a:ext cx="4320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268924" y="709693"/>
              <a:ext cx="4320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1272799" y="1011910"/>
              <a:ext cx="4320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670302" y="134964"/>
              <a:ext cx="342900" cy="339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683863" y="452356"/>
              <a:ext cx="337630" cy="774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683863" y="586998"/>
              <a:ext cx="327402" cy="1104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650929" y="645117"/>
              <a:ext cx="383361" cy="2925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3" name="文本框 32"/>
          <p:cNvSpPr txBox="1"/>
          <p:nvPr/>
        </p:nvSpPr>
        <p:spPr>
          <a:xfrm>
            <a:off x="2726502" y="5575775"/>
            <a:ext cx="4832073" cy="461665"/>
          </a:xfrm>
          <a:prstGeom prst="rect">
            <a:avLst/>
          </a:prstGeom>
          <a:noFill/>
        </p:spPr>
        <p:txBody>
          <a:bodyPr wrap="square" rtlCol="0">
            <a:spAutoFit/>
          </a:bodyPr>
          <a:lstStyle/>
          <a:p>
            <a:r>
              <a:rPr lang="zh-CN" altLang="zh-CN" sz="2400" b="1" dirty="0">
                <a:latin typeface="仿宋" panose="02010609060101010101" pitchFamily="49" charset="-122"/>
                <a:ea typeface="仿宋" panose="02010609060101010101" pitchFamily="49" charset="-122"/>
              </a:rPr>
              <a:t>图</a:t>
            </a:r>
            <a:r>
              <a:rPr lang="en-US" altLang="zh-CN" sz="2400" b="1" dirty="0">
                <a:latin typeface="仿宋" panose="02010609060101010101" pitchFamily="49" charset="-122"/>
                <a:ea typeface="仿宋" panose="02010609060101010101" pitchFamily="49" charset="-122"/>
              </a:rPr>
              <a:t>6-6 </a:t>
            </a:r>
            <a:r>
              <a:rPr lang="zh-CN" altLang="zh-CN" sz="2400" b="1" dirty="0">
                <a:latin typeface="仿宋" panose="02010609060101010101" pitchFamily="49" charset="-122"/>
                <a:ea typeface="仿宋" panose="02010609060101010101" pitchFamily="49" charset="-122"/>
              </a:rPr>
              <a:t>具有事务处理中心的数据流</a:t>
            </a:r>
            <a:endParaRPr lang="zh-CN" altLang="en-US" sz="4000" b="1" dirty="0">
              <a:latin typeface="仿宋" panose="02010609060101010101" pitchFamily="49" charset="-122"/>
              <a:ea typeface="仿宋" panose="02010609060101010101" pitchFamily="49" charset="-122"/>
            </a:endParaRPr>
          </a:p>
        </p:txBody>
      </p:sp>
      <p:sp>
        <p:nvSpPr>
          <p:cNvPr id="2" name="矩形 1"/>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结构化设计</a:t>
            </a:r>
            <a:endParaRPr kumimoji="1" lang="zh-CN" altLang="en-US" sz="3200" dirty="0">
              <a:sym typeface="+mn-ea"/>
            </a:endParaRPr>
          </a:p>
        </p:txBody>
      </p:sp>
      <p:sp>
        <p:nvSpPr>
          <p:cNvPr id="2" name="文本框 1"/>
          <p:cNvSpPr txBox="1"/>
          <p:nvPr/>
        </p:nvSpPr>
        <p:spPr>
          <a:xfrm>
            <a:off x="2319131" y="6064970"/>
            <a:ext cx="5400600" cy="461665"/>
          </a:xfrm>
          <a:prstGeom prst="rect">
            <a:avLst/>
          </a:prstGeom>
          <a:noFill/>
        </p:spPr>
        <p:txBody>
          <a:bodyPr wrap="square" rtlCol="0">
            <a:spAutoFit/>
          </a:bodyPr>
          <a:lstStyle/>
          <a:p>
            <a:pPr algn="ctr"/>
            <a:r>
              <a:rPr lang="zh-CN" altLang="zh-CN" sz="2400" b="1" dirty="0">
                <a:latin typeface="仿宋" panose="02010609060101010101" pitchFamily="49" charset="-122"/>
                <a:ea typeface="仿宋" panose="02010609060101010101" pitchFamily="49" charset="-122"/>
              </a:rPr>
              <a:t>图</a:t>
            </a:r>
            <a:r>
              <a:rPr lang="en-US" altLang="zh-CN" sz="2400" b="1" dirty="0">
                <a:latin typeface="仿宋" panose="02010609060101010101" pitchFamily="49" charset="-122"/>
                <a:ea typeface="仿宋" panose="02010609060101010101" pitchFamily="49" charset="-122"/>
              </a:rPr>
              <a:t>6-7 </a:t>
            </a:r>
            <a:r>
              <a:rPr lang="zh-CN" altLang="zh-CN" sz="2400" b="1" dirty="0">
                <a:latin typeface="仿宋" panose="02010609060101010101" pitchFamily="49" charset="-122"/>
                <a:ea typeface="仿宋" panose="02010609060101010101" pitchFamily="49" charset="-122"/>
              </a:rPr>
              <a:t>具体有事务型特征的系统结构图</a:t>
            </a:r>
            <a:endParaRPr lang="zh-CN" altLang="en-US" sz="2400" dirty="0">
              <a:latin typeface="仿宋" panose="02010609060101010101" pitchFamily="49" charset="-122"/>
              <a:ea typeface="仿宋" panose="02010609060101010101" pitchFamily="49" charset="-122"/>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图片 12" descr="0607事务特征结构图"/>
          <p:cNvPicPr/>
          <p:nvPr/>
        </p:nvPicPr>
        <p:blipFill>
          <a:blip r:embed="rId2"/>
          <a:stretch>
            <a:fillRect/>
          </a:stretch>
        </p:blipFill>
        <p:spPr>
          <a:xfrm>
            <a:off x="68019" y="724641"/>
            <a:ext cx="9902824" cy="5428278"/>
          </a:xfrm>
          <a:prstGeom prst="rect">
            <a:avLst/>
          </a:prstGeom>
        </p:spPr>
      </p:pic>
      <p:sp>
        <p:nvSpPr>
          <p:cNvPr id="3" name="矩形 2"/>
          <p:cNvSpPr/>
          <p:nvPr>
            <p:custDataLst>
              <p:tags r:id="rId3"/>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结构化设计</a:t>
            </a:r>
            <a:endParaRPr kumimoji="1" lang="zh-CN" altLang="en-US" sz="3200" dirty="0">
              <a:sym typeface="+mn-ea"/>
            </a:endParaRPr>
          </a:p>
        </p:txBody>
      </p:sp>
      <p:sp>
        <p:nvSpPr>
          <p:cNvPr id="2" name="文本框 1"/>
          <p:cNvSpPr txBox="1"/>
          <p:nvPr/>
        </p:nvSpPr>
        <p:spPr>
          <a:xfrm>
            <a:off x="474909" y="2595118"/>
            <a:ext cx="8957659" cy="1667764"/>
          </a:xfrm>
          <a:prstGeom prst="rect">
            <a:avLst/>
          </a:prstGeom>
          <a:noFill/>
        </p:spPr>
        <p:txBody>
          <a:bodyPr wrap="square" rtlCol="0">
            <a:spAutoFit/>
          </a:bodyPr>
          <a:lstStyle/>
          <a:p>
            <a:pPr>
              <a:lnSpc>
                <a:spcPct val="15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首先对系统的模块进行划分，通过</a:t>
            </a:r>
            <a:r>
              <a:rPr lang="zh-CN" altLang="zh-CN" sz="2400" b="1" dirty="0">
                <a:solidFill>
                  <a:srgbClr val="FF0000"/>
                </a:solidFill>
                <a:latin typeface="仿宋" panose="02010609060101010101" pitchFamily="49" charset="-122"/>
                <a:ea typeface="仿宋" panose="02010609060101010101" pitchFamily="49" charset="-122"/>
              </a:rPr>
              <a:t>系统结构图</a:t>
            </a:r>
            <a:r>
              <a:rPr lang="zh-CN" altLang="zh-CN" sz="2400" b="1" dirty="0">
                <a:latin typeface="仿宋" panose="02010609060101010101" pitchFamily="49" charset="-122"/>
                <a:ea typeface="仿宋" panose="02010609060101010101" pitchFamily="49" charset="-122"/>
              </a:rPr>
              <a:t>来表示模块之间组成，然后用</a:t>
            </a:r>
            <a:r>
              <a:rPr lang="zh-CN" altLang="zh-CN" sz="2400" b="1" dirty="0">
                <a:solidFill>
                  <a:srgbClr val="FF0000"/>
                </a:solidFill>
                <a:latin typeface="仿宋" panose="02010609060101010101" pitchFamily="49" charset="-122"/>
                <a:ea typeface="仿宋" panose="02010609060101010101" pitchFamily="49" charset="-122"/>
              </a:rPr>
              <a:t>程序描述语言</a:t>
            </a: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Program Design Language</a:t>
            </a:r>
            <a:r>
              <a:rPr lang="zh-CN" altLang="zh-CN" sz="2400" b="1" dirty="0">
                <a:latin typeface="仿宋" panose="02010609060101010101" pitchFamily="49" charset="-122"/>
                <a:ea typeface="仿宋" panose="02010609060101010101" pitchFamily="49" charset="-122"/>
              </a:rPr>
              <a:t>，简称</a:t>
            </a:r>
            <a:r>
              <a:rPr lang="en-US" altLang="zh-CN" sz="2400" b="1" dirty="0">
                <a:latin typeface="仿宋" panose="02010609060101010101" pitchFamily="49" charset="-122"/>
                <a:ea typeface="仿宋" panose="02010609060101010101" pitchFamily="49" charset="-122"/>
              </a:rPr>
              <a:t>PDL</a:t>
            </a:r>
            <a:r>
              <a:rPr lang="zh-CN" altLang="zh-CN" sz="2400" b="1" dirty="0">
                <a:latin typeface="仿宋" panose="02010609060101010101" pitchFamily="49" charset="-122"/>
                <a:ea typeface="仿宋" panose="02010609060101010101" pitchFamily="49" charset="-122"/>
              </a:rPr>
              <a:t>）来描述模块内部详细设计，并给出</a:t>
            </a:r>
            <a:r>
              <a:rPr lang="zh-CN" altLang="zh-CN" sz="2400" b="1" dirty="0">
                <a:solidFill>
                  <a:srgbClr val="FF0000"/>
                </a:solidFill>
                <a:latin typeface="仿宋" panose="02010609060101010101" pitchFamily="49" charset="-122"/>
                <a:ea typeface="仿宋" panose="02010609060101010101" pitchFamily="49" charset="-122"/>
              </a:rPr>
              <a:t>数据库表</a:t>
            </a:r>
            <a:r>
              <a:rPr lang="zh-CN" altLang="zh-CN" sz="2400" b="1" dirty="0">
                <a:latin typeface="仿宋" panose="02010609060101010101" pitchFamily="49" charset="-122"/>
                <a:ea typeface="仿宋" panose="02010609060101010101" pitchFamily="49" charset="-122"/>
              </a:rPr>
              <a:t>的部分简单设计。</a:t>
            </a:r>
            <a:endParaRPr lang="zh-CN" altLang="zh-CN" sz="2400" b="1" dirty="0">
              <a:latin typeface="仿宋" panose="02010609060101010101" pitchFamily="49" charset="-122"/>
              <a:ea typeface="仿宋" panose="02010609060101010101" pitchFamily="49" charset="-122"/>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内容占位符 4"/>
          <p:cNvSpPr txBox="1"/>
          <p:nvPr>
            <p:custDataLst>
              <p:tags r:id="rId2"/>
            </p:custDataLst>
          </p:nvPr>
        </p:nvSpPr>
        <p:spPr>
          <a:xfrm>
            <a:off x="472691" y="1844824"/>
            <a:ext cx="4995862"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6.2.2 </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结构化设计实例</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矩形 2"/>
          <p:cNvSpPr/>
          <p:nvPr>
            <p:custDataLst>
              <p:tags r:id="rId3"/>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结构化设计</a:t>
            </a:r>
            <a:endParaRPr kumimoji="1" lang="zh-CN" altLang="en-US" sz="3200" dirty="0">
              <a:sym typeface="+mn-ea"/>
            </a:endParaRPr>
          </a:p>
        </p:txBody>
      </p:sp>
      <p:sp>
        <p:nvSpPr>
          <p:cNvPr id="2" name="文本框 1"/>
          <p:cNvSpPr txBox="1"/>
          <p:nvPr/>
        </p:nvSpPr>
        <p:spPr>
          <a:xfrm>
            <a:off x="334911" y="781137"/>
            <a:ext cx="8957659" cy="559769"/>
          </a:xfrm>
          <a:prstGeom prst="rect">
            <a:avLst/>
          </a:prstGeom>
          <a:noFill/>
        </p:spPr>
        <p:txBody>
          <a:bodyPr wrap="square" rtlCol="0">
            <a:spAutoFit/>
          </a:bodyPr>
          <a:lstStyle/>
          <a:p>
            <a:pPr>
              <a:lnSpc>
                <a:spcPct val="150000"/>
              </a:lnSpc>
            </a:pP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1</a:t>
            </a:r>
            <a:r>
              <a:rPr lang="zh-CN" altLang="en-US" sz="2400" b="1" dirty="0">
                <a:latin typeface="仿宋" panose="02010609060101010101" pitchFamily="49" charset="-122"/>
                <a:ea typeface="仿宋" panose="02010609060101010101" pitchFamily="49" charset="-122"/>
              </a:rPr>
              <a:t>）系统结构图</a:t>
            </a:r>
            <a:endParaRPr lang="zh-CN" altLang="zh-CN" sz="2400" b="1" dirty="0">
              <a:latin typeface="仿宋" panose="02010609060101010101" pitchFamily="49" charset="-122"/>
              <a:ea typeface="仿宋" panose="02010609060101010101" pitchFamily="49" charset="-122"/>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图片 10" descr="0608智慧教室模块"/>
          <p:cNvPicPr/>
          <p:nvPr/>
        </p:nvPicPr>
        <p:blipFill>
          <a:blip r:embed="rId2"/>
          <a:stretch>
            <a:fillRect/>
          </a:stretch>
        </p:blipFill>
        <p:spPr>
          <a:xfrm>
            <a:off x="198755" y="1209040"/>
            <a:ext cx="9360535" cy="5009515"/>
          </a:xfrm>
          <a:prstGeom prst="rect">
            <a:avLst/>
          </a:prstGeom>
        </p:spPr>
      </p:pic>
      <p:sp>
        <p:nvSpPr>
          <p:cNvPr id="3" name="文本框 2"/>
          <p:cNvSpPr txBox="1"/>
          <p:nvPr/>
        </p:nvSpPr>
        <p:spPr>
          <a:xfrm>
            <a:off x="2874287" y="6079681"/>
            <a:ext cx="4536504" cy="461665"/>
          </a:xfrm>
          <a:prstGeom prst="rect">
            <a:avLst/>
          </a:prstGeom>
          <a:noFill/>
        </p:spPr>
        <p:txBody>
          <a:bodyPr wrap="square" rtlCol="0">
            <a:spAutoFit/>
          </a:bodyPr>
          <a:lstStyle/>
          <a:p>
            <a:r>
              <a:rPr lang="zh-CN" altLang="zh-CN" sz="2400" b="1" dirty="0">
                <a:latin typeface="仿宋" panose="02010609060101010101" pitchFamily="49" charset="-122"/>
                <a:ea typeface="仿宋" panose="02010609060101010101" pitchFamily="49" charset="-122"/>
              </a:rPr>
              <a:t>图</a:t>
            </a:r>
            <a:r>
              <a:rPr lang="en-US" altLang="zh-CN" sz="2400" b="1" dirty="0">
                <a:latin typeface="仿宋" panose="02010609060101010101" pitchFamily="49" charset="-122"/>
                <a:ea typeface="仿宋" panose="02010609060101010101" pitchFamily="49" charset="-122"/>
              </a:rPr>
              <a:t>6-8 </a:t>
            </a:r>
            <a:r>
              <a:rPr lang="zh-CN" altLang="zh-CN" sz="2400" b="1" dirty="0">
                <a:latin typeface="仿宋" panose="02010609060101010101" pitchFamily="49" charset="-122"/>
                <a:ea typeface="仿宋" panose="02010609060101010101" pitchFamily="49" charset="-122"/>
              </a:rPr>
              <a:t>智慧教室管理系统结构图</a:t>
            </a:r>
            <a:endParaRPr lang="zh-CN" altLang="zh-CN" sz="2400" dirty="0">
              <a:latin typeface="仿宋" panose="02010609060101010101" pitchFamily="49" charset="-122"/>
              <a:ea typeface="仿宋" panose="02010609060101010101" pitchFamily="49" charset="-122"/>
            </a:endParaRPr>
          </a:p>
        </p:txBody>
      </p:sp>
      <p:sp>
        <p:nvSpPr>
          <p:cNvPr id="9" name="矩形 8"/>
          <p:cNvSpPr/>
          <p:nvPr>
            <p:custDataLst>
              <p:tags r:id="rId3"/>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结构化设计</a:t>
            </a:r>
            <a:endParaRPr kumimoji="1" lang="zh-CN" altLang="en-US" sz="3200" dirty="0">
              <a:sym typeface="+mn-ea"/>
            </a:endParaRPr>
          </a:p>
        </p:txBody>
      </p:sp>
      <p:sp>
        <p:nvSpPr>
          <p:cNvPr id="2" name="文本框 1"/>
          <p:cNvSpPr txBox="1"/>
          <p:nvPr/>
        </p:nvSpPr>
        <p:spPr>
          <a:xfrm>
            <a:off x="334911" y="781137"/>
            <a:ext cx="8957659" cy="559769"/>
          </a:xfrm>
          <a:prstGeom prst="rect">
            <a:avLst/>
          </a:prstGeom>
          <a:noFill/>
        </p:spPr>
        <p:txBody>
          <a:bodyPr wrap="square" rtlCol="0">
            <a:spAutoFit/>
          </a:bodyPr>
          <a:lstStyle/>
          <a:p>
            <a:pPr>
              <a:lnSpc>
                <a:spcPct val="150000"/>
              </a:lnSpc>
            </a:pP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2</a:t>
            </a:r>
            <a:r>
              <a:rPr lang="zh-CN" altLang="en-US" sz="2400" b="1" dirty="0">
                <a:latin typeface="仿宋" panose="02010609060101010101" pitchFamily="49" charset="-122"/>
                <a:ea typeface="仿宋" panose="02010609060101010101" pitchFamily="49" charset="-122"/>
              </a:rPr>
              <a:t>）模块详细设计</a:t>
            </a:r>
            <a:endParaRPr lang="zh-CN" altLang="zh-CN" sz="2400" b="1" dirty="0">
              <a:latin typeface="仿宋" panose="02010609060101010101" pitchFamily="49" charset="-122"/>
              <a:ea typeface="仿宋" panose="02010609060101010101" pitchFamily="49" charset="-122"/>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72691" y="1290654"/>
            <a:ext cx="9430134" cy="4799965"/>
          </a:xfrm>
          <a:prstGeom prst="rect">
            <a:avLst/>
          </a:prstGeom>
          <a:noFill/>
        </p:spPr>
        <p:txBody>
          <a:bodyPr wrap="square" rtlCol="0">
            <a:spAutoFit/>
          </a:bodyPr>
          <a:lstStyle/>
          <a:p>
            <a:endParaRPr lang="en-US" altLang="zh-CN" sz="1800" b="1" dirty="0">
              <a:latin typeface="仿宋" panose="02010609060101010101" pitchFamily="49" charset="-122"/>
              <a:ea typeface="仿宋" panose="02010609060101010101" pitchFamily="49" charset="-122"/>
            </a:endParaRPr>
          </a:p>
          <a:p>
            <a:r>
              <a:rPr lang="en-US" altLang="zh-CN" sz="1800" b="1" dirty="0">
                <a:latin typeface="仿宋" panose="02010609060101010101" pitchFamily="49" charset="-122"/>
                <a:ea typeface="仿宋" panose="02010609060101010101" pitchFamily="49" charset="-122"/>
              </a:rPr>
              <a:t>//</a:t>
            </a:r>
            <a:r>
              <a:rPr lang="zh-CN" altLang="zh-CN" sz="1800" b="1" dirty="0">
                <a:latin typeface="仿宋" panose="02010609060101010101" pitchFamily="49" charset="-122"/>
                <a:ea typeface="仿宋" panose="02010609060101010101" pitchFamily="49" charset="-122"/>
              </a:rPr>
              <a:t>用户管理</a:t>
            </a:r>
            <a:r>
              <a:rPr lang="en-US" altLang="zh-CN" sz="1800" b="1" dirty="0">
                <a:latin typeface="仿宋" panose="02010609060101010101" pitchFamily="49" charset="-122"/>
                <a:ea typeface="仿宋" panose="02010609060101010101" pitchFamily="49" charset="-122"/>
              </a:rPr>
              <a:t>PDL</a:t>
            </a:r>
            <a:endParaRPr lang="zh-CN" altLang="zh-CN" sz="1800" b="1" dirty="0">
              <a:latin typeface="仿宋" panose="02010609060101010101" pitchFamily="49" charset="-122"/>
              <a:ea typeface="仿宋" panose="02010609060101010101" pitchFamily="49" charset="-122"/>
            </a:endParaRPr>
          </a:p>
          <a:p>
            <a:r>
              <a:rPr lang="en-US" altLang="zh-CN" sz="1800" b="1" dirty="0">
                <a:latin typeface="仿宋" panose="02010609060101010101" pitchFamily="49" charset="-122"/>
                <a:ea typeface="仿宋" panose="02010609060101010101" pitchFamily="49" charset="-122"/>
              </a:rPr>
              <a:t>void login(String </a:t>
            </a:r>
            <a:r>
              <a:rPr lang="zh-CN" altLang="zh-CN" sz="1800" b="1" dirty="0">
                <a:latin typeface="仿宋" panose="02010609060101010101" pitchFamily="49" charset="-122"/>
                <a:ea typeface="仿宋" panose="02010609060101010101" pitchFamily="49" charset="-122"/>
              </a:rPr>
              <a:t>角色</a:t>
            </a:r>
            <a:r>
              <a:rPr lang="en-US" altLang="zh-CN" sz="1800" b="1" dirty="0">
                <a:latin typeface="仿宋" panose="02010609060101010101" pitchFamily="49" charset="-122"/>
                <a:ea typeface="仿宋" panose="02010609060101010101" pitchFamily="49" charset="-122"/>
              </a:rPr>
              <a:t>, String </a:t>
            </a:r>
            <a:r>
              <a:rPr lang="zh-CN" altLang="zh-CN" sz="1800" b="1" dirty="0">
                <a:latin typeface="仿宋" panose="02010609060101010101" pitchFamily="49" charset="-122"/>
                <a:ea typeface="仿宋" panose="02010609060101010101" pitchFamily="49" charset="-122"/>
              </a:rPr>
              <a:t>账号</a:t>
            </a:r>
            <a:r>
              <a:rPr lang="en-US" altLang="zh-CN" sz="1800" b="1" dirty="0">
                <a:latin typeface="仿宋" panose="02010609060101010101" pitchFamily="49" charset="-122"/>
                <a:ea typeface="仿宋" panose="02010609060101010101" pitchFamily="49" charset="-122"/>
              </a:rPr>
              <a:t>, String </a:t>
            </a:r>
            <a:r>
              <a:rPr lang="zh-CN" altLang="zh-CN" sz="1800" b="1" dirty="0">
                <a:latin typeface="仿宋" panose="02010609060101010101" pitchFamily="49" charset="-122"/>
                <a:ea typeface="仿宋" panose="02010609060101010101" pitchFamily="49" charset="-122"/>
              </a:rPr>
              <a:t>密码</a:t>
            </a:r>
            <a:r>
              <a:rPr lang="en-US" altLang="zh-CN" sz="1800" b="1" dirty="0">
                <a:latin typeface="仿宋" panose="02010609060101010101" pitchFamily="49" charset="-122"/>
                <a:ea typeface="仿宋" panose="02010609060101010101" pitchFamily="49" charset="-122"/>
              </a:rPr>
              <a:t>) {</a:t>
            </a:r>
            <a:endParaRPr lang="zh-CN" altLang="zh-CN" sz="1800" b="1" dirty="0">
              <a:latin typeface="仿宋" panose="02010609060101010101" pitchFamily="49" charset="-122"/>
              <a:ea typeface="仿宋" panose="02010609060101010101" pitchFamily="49" charset="-122"/>
            </a:endParaRPr>
          </a:p>
          <a:p>
            <a:r>
              <a:rPr lang="en-US" altLang="zh-CN" sz="1800" b="1" dirty="0">
                <a:latin typeface="仿宋" panose="02010609060101010101" pitchFamily="49" charset="-122"/>
                <a:ea typeface="仿宋" panose="02010609060101010101" pitchFamily="49" charset="-122"/>
              </a:rPr>
              <a:t>    switch (</a:t>
            </a:r>
            <a:r>
              <a:rPr lang="zh-CN" altLang="zh-CN" sz="1800" b="1" dirty="0">
                <a:latin typeface="仿宋" panose="02010609060101010101" pitchFamily="49" charset="-122"/>
                <a:ea typeface="仿宋" panose="02010609060101010101" pitchFamily="49" charset="-122"/>
              </a:rPr>
              <a:t>角色</a:t>
            </a:r>
            <a:r>
              <a:rPr lang="en-US" altLang="zh-CN" sz="1800" b="1" dirty="0">
                <a:latin typeface="仿宋" panose="02010609060101010101" pitchFamily="49" charset="-122"/>
                <a:ea typeface="仿宋" panose="02010609060101010101" pitchFamily="49" charset="-122"/>
              </a:rPr>
              <a:t>)</a:t>
            </a:r>
            <a:endParaRPr lang="zh-CN" altLang="zh-CN" sz="1800" b="1" dirty="0">
              <a:latin typeface="仿宋" panose="02010609060101010101" pitchFamily="49" charset="-122"/>
              <a:ea typeface="仿宋" panose="02010609060101010101" pitchFamily="49" charset="-122"/>
            </a:endParaRPr>
          </a:p>
          <a:p>
            <a:r>
              <a:rPr lang="en-US" altLang="zh-CN" sz="1800" b="1" dirty="0">
                <a:latin typeface="仿宋" panose="02010609060101010101" pitchFamily="49" charset="-122"/>
                <a:ea typeface="仿宋" panose="02010609060101010101" pitchFamily="49" charset="-122"/>
              </a:rPr>
              <a:t>    case </a:t>
            </a:r>
            <a:r>
              <a:rPr lang="zh-CN" altLang="zh-CN" sz="1800" b="1" dirty="0">
                <a:latin typeface="仿宋" panose="02010609060101010101" pitchFamily="49" charset="-122"/>
                <a:ea typeface="仿宋" panose="02010609060101010101" pitchFamily="49" charset="-122"/>
              </a:rPr>
              <a:t>管理员</a:t>
            </a:r>
            <a:r>
              <a:rPr lang="en-US" altLang="zh-CN" sz="1800" b="1" dirty="0">
                <a:latin typeface="仿宋" panose="02010609060101010101" pitchFamily="49" charset="-122"/>
                <a:ea typeface="仿宋" panose="02010609060101010101" pitchFamily="49" charset="-122"/>
              </a:rPr>
              <a:t>:</a:t>
            </a:r>
            <a:endParaRPr lang="zh-CN" altLang="zh-CN" sz="1800" b="1" dirty="0">
              <a:latin typeface="仿宋" panose="02010609060101010101" pitchFamily="49" charset="-122"/>
              <a:ea typeface="仿宋" panose="02010609060101010101" pitchFamily="49" charset="-122"/>
            </a:endParaRPr>
          </a:p>
          <a:p>
            <a:r>
              <a:rPr lang="en-US" altLang="zh-CN" sz="1800" b="1" dirty="0">
                <a:latin typeface="仿宋" panose="02010609060101010101" pitchFamily="49" charset="-122"/>
                <a:ea typeface="仿宋" panose="02010609060101010101" pitchFamily="49" charset="-122"/>
              </a:rPr>
              <a:t>    if (verify(</a:t>
            </a:r>
            <a:r>
              <a:rPr lang="zh-CN" altLang="zh-CN" sz="1800" b="1" dirty="0">
                <a:latin typeface="仿宋" panose="02010609060101010101" pitchFamily="49" charset="-122"/>
                <a:ea typeface="仿宋" panose="02010609060101010101" pitchFamily="49" charset="-122"/>
              </a:rPr>
              <a:t>账号</a:t>
            </a:r>
            <a:r>
              <a:rPr lang="en-US" altLang="zh-CN" sz="1800" b="1" dirty="0">
                <a:latin typeface="仿宋" panose="02010609060101010101" pitchFamily="49" charset="-122"/>
                <a:ea typeface="仿宋" panose="02010609060101010101" pitchFamily="49" charset="-122"/>
              </a:rPr>
              <a:t>, </a:t>
            </a:r>
            <a:r>
              <a:rPr lang="zh-CN" altLang="zh-CN" sz="1800" b="1" dirty="0">
                <a:latin typeface="仿宋" panose="02010609060101010101" pitchFamily="49" charset="-122"/>
                <a:ea typeface="仿宋" panose="02010609060101010101" pitchFamily="49" charset="-122"/>
              </a:rPr>
              <a:t>密码</a:t>
            </a:r>
            <a:r>
              <a:rPr lang="en-US" altLang="zh-CN" sz="1800" b="1" dirty="0">
                <a:latin typeface="仿宋" panose="02010609060101010101" pitchFamily="49" charset="-122"/>
                <a:ea typeface="仿宋" panose="02010609060101010101" pitchFamily="49" charset="-122"/>
              </a:rPr>
              <a:t>) == true) {//verify</a:t>
            </a:r>
            <a:r>
              <a:rPr lang="zh-CN" altLang="zh-CN" sz="1800" b="1" dirty="0">
                <a:latin typeface="仿宋" panose="02010609060101010101" pitchFamily="49" charset="-122"/>
                <a:ea typeface="仿宋" panose="02010609060101010101" pitchFamily="49" charset="-122"/>
              </a:rPr>
              <a:t>将账号密码与数据库对应信息对比</a:t>
            </a:r>
            <a:endParaRPr lang="zh-CN" altLang="zh-CN" sz="1800" b="1" dirty="0">
              <a:latin typeface="仿宋" panose="02010609060101010101" pitchFamily="49" charset="-122"/>
              <a:ea typeface="仿宋" panose="02010609060101010101" pitchFamily="49" charset="-122"/>
            </a:endParaRPr>
          </a:p>
          <a:p>
            <a:r>
              <a:rPr lang="en-US" altLang="zh-CN" sz="1800" b="1" dirty="0">
                <a:latin typeface="仿宋" panose="02010609060101010101" pitchFamily="49" charset="-122"/>
                <a:ea typeface="仿宋" panose="02010609060101010101" pitchFamily="49" charset="-122"/>
              </a:rPr>
              <a:t>        </a:t>
            </a:r>
            <a:r>
              <a:rPr lang="zh-CN" altLang="zh-CN" sz="1800" b="1" dirty="0">
                <a:latin typeface="仿宋" panose="02010609060101010101" pitchFamily="49" charset="-122"/>
                <a:ea typeface="仿宋" panose="02010609060101010101" pitchFamily="49" charset="-122"/>
              </a:rPr>
              <a:t>页面跳转到</a:t>
            </a:r>
            <a:r>
              <a:rPr lang="en-US" altLang="zh-CN" sz="1800" b="1" dirty="0">
                <a:latin typeface="仿宋" panose="02010609060101010101" pitchFamily="49" charset="-122"/>
                <a:ea typeface="仿宋" panose="02010609060101010101" pitchFamily="49" charset="-122"/>
              </a:rPr>
              <a:t> "</a:t>
            </a:r>
            <a:r>
              <a:rPr lang="zh-CN" altLang="zh-CN" sz="1800" b="1" dirty="0">
                <a:latin typeface="仿宋" panose="02010609060101010101" pitchFamily="49" charset="-122"/>
                <a:ea typeface="仿宋" panose="02010609060101010101" pitchFamily="49" charset="-122"/>
              </a:rPr>
              <a:t>管理员页面</a:t>
            </a:r>
            <a:r>
              <a:rPr lang="en-US" altLang="zh-CN" sz="1800" b="1" dirty="0">
                <a:latin typeface="仿宋" panose="02010609060101010101" pitchFamily="49" charset="-122"/>
                <a:ea typeface="仿宋" panose="02010609060101010101" pitchFamily="49" charset="-122"/>
              </a:rPr>
              <a:t>";</a:t>
            </a:r>
            <a:endParaRPr lang="zh-CN" altLang="zh-CN" sz="1800" b="1" dirty="0">
              <a:latin typeface="仿宋" panose="02010609060101010101" pitchFamily="49" charset="-122"/>
              <a:ea typeface="仿宋" panose="02010609060101010101" pitchFamily="49" charset="-122"/>
            </a:endParaRPr>
          </a:p>
          <a:p>
            <a:r>
              <a:rPr lang="en-US" altLang="zh-CN" sz="1800" b="1" dirty="0">
                <a:latin typeface="仿宋" panose="02010609060101010101" pitchFamily="49" charset="-122"/>
                <a:ea typeface="仿宋" panose="02010609060101010101" pitchFamily="49" charset="-122"/>
              </a:rPr>
              <a:t>    } else {</a:t>
            </a:r>
            <a:endParaRPr lang="zh-CN" altLang="zh-CN" sz="1800" b="1" dirty="0">
              <a:latin typeface="仿宋" panose="02010609060101010101" pitchFamily="49" charset="-122"/>
              <a:ea typeface="仿宋" panose="02010609060101010101" pitchFamily="49" charset="-122"/>
            </a:endParaRPr>
          </a:p>
          <a:p>
            <a:r>
              <a:rPr lang="en-US" altLang="zh-CN" sz="1800" b="1" dirty="0">
                <a:latin typeface="仿宋" panose="02010609060101010101" pitchFamily="49" charset="-122"/>
                <a:ea typeface="仿宋" panose="02010609060101010101" pitchFamily="49" charset="-122"/>
              </a:rPr>
              <a:t>        </a:t>
            </a:r>
            <a:r>
              <a:rPr lang="zh-CN" altLang="zh-CN" sz="1800" b="1" dirty="0">
                <a:latin typeface="仿宋" panose="02010609060101010101" pitchFamily="49" charset="-122"/>
                <a:ea typeface="仿宋" panose="02010609060101010101" pitchFamily="49" charset="-122"/>
              </a:rPr>
              <a:t>页面跳转到错误页面</a:t>
            </a:r>
            <a:r>
              <a:rPr lang="en-US" altLang="zh-CN" sz="1800" b="1" dirty="0">
                <a:latin typeface="仿宋" panose="02010609060101010101" pitchFamily="49" charset="-122"/>
                <a:ea typeface="仿宋" panose="02010609060101010101" pitchFamily="49" charset="-122"/>
              </a:rPr>
              <a:t>;</a:t>
            </a:r>
            <a:endParaRPr lang="zh-CN" altLang="zh-CN" sz="1800" b="1" dirty="0">
              <a:latin typeface="仿宋" panose="02010609060101010101" pitchFamily="49" charset="-122"/>
              <a:ea typeface="仿宋" panose="02010609060101010101" pitchFamily="49" charset="-122"/>
            </a:endParaRPr>
          </a:p>
          <a:p>
            <a:r>
              <a:rPr lang="en-US" altLang="zh-CN" sz="1800" b="1" dirty="0">
                <a:latin typeface="仿宋" panose="02010609060101010101" pitchFamily="49" charset="-122"/>
                <a:ea typeface="仿宋" panose="02010609060101010101" pitchFamily="49" charset="-122"/>
              </a:rPr>
              <a:t>    }</a:t>
            </a:r>
            <a:endParaRPr lang="zh-CN" altLang="zh-CN" sz="1800" b="1" dirty="0">
              <a:latin typeface="仿宋" panose="02010609060101010101" pitchFamily="49" charset="-122"/>
              <a:ea typeface="仿宋" panose="02010609060101010101" pitchFamily="49" charset="-122"/>
            </a:endParaRPr>
          </a:p>
          <a:p>
            <a:r>
              <a:rPr lang="en-US" altLang="zh-CN" sz="1800" b="1" dirty="0">
                <a:latin typeface="仿宋" panose="02010609060101010101" pitchFamily="49" charset="-122"/>
                <a:ea typeface="仿宋" panose="02010609060101010101" pitchFamily="49" charset="-122"/>
              </a:rPr>
              <a:t>    break;</a:t>
            </a:r>
            <a:endParaRPr lang="zh-CN" altLang="zh-CN" sz="1800" b="1" dirty="0">
              <a:latin typeface="仿宋" panose="02010609060101010101" pitchFamily="49" charset="-122"/>
              <a:ea typeface="仿宋" panose="02010609060101010101" pitchFamily="49" charset="-122"/>
            </a:endParaRPr>
          </a:p>
          <a:p>
            <a:r>
              <a:rPr lang="en-US" altLang="zh-CN" sz="1800" b="1" dirty="0">
                <a:latin typeface="仿宋" panose="02010609060101010101" pitchFamily="49" charset="-122"/>
                <a:ea typeface="仿宋" panose="02010609060101010101" pitchFamily="49" charset="-122"/>
              </a:rPr>
              <a:t>    case </a:t>
            </a:r>
            <a:r>
              <a:rPr lang="zh-CN" altLang="zh-CN" sz="1800" b="1" dirty="0">
                <a:latin typeface="仿宋" panose="02010609060101010101" pitchFamily="49" charset="-122"/>
                <a:ea typeface="仿宋" panose="02010609060101010101" pitchFamily="49" charset="-122"/>
              </a:rPr>
              <a:t>用户或操作员或调度员或维修员</a:t>
            </a:r>
            <a:r>
              <a:rPr lang="en-US" altLang="zh-CN" sz="1800" b="1" dirty="0">
                <a:latin typeface="仿宋" panose="02010609060101010101" pitchFamily="49" charset="-122"/>
                <a:ea typeface="仿宋" panose="02010609060101010101" pitchFamily="49" charset="-122"/>
              </a:rPr>
              <a:t>:</a:t>
            </a:r>
            <a:endParaRPr lang="zh-CN" altLang="zh-CN" sz="1800" b="1" dirty="0">
              <a:latin typeface="仿宋" panose="02010609060101010101" pitchFamily="49" charset="-122"/>
              <a:ea typeface="仿宋" panose="02010609060101010101" pitchFamily="49" charset="-122"/>
            </a:endParaRPr>
          </a:p>
          <a:p>
            <a:r>
              <a:rPr lang="en-US" altLang="zh-CN" sz="1800" b="1" dirty="0">
                <a:latin typeface="仿宋" panose="02010609060101010101" pitchFamily="49" charset="-122"/>
                <a:ea typeface="仿宋" panose="02010609060101010101" pitchFamily="49" charset="-122"/>
              </a:rPr>
              <a:t>    if (verify(</a:t>
            </a:r>
            <a:r>
              <a:rPr lang="zh-CN" altLang="zh-CN" sz="1800" b="1" dirty="0">
                <a:latin typeface="仿宋" panose="02010609060101010101" pitchFamily="49" charset="-122"/>
                <a:ea typeface="仿宋" panose="02010609060101010101" pitchFamily="49" charset="-122"/>
              </a:rPr>
              <a:t>账号</a:t>
            </a:r>
            <a:r>
              <a:rPr lang="en-US" altLang="zh-CN" sz="1800" b="1" dirty="0">
                <a:latin typeface="仿宋" panose="02010609060101010101" pitchFamily="49" charset="-122"/>
                <a:ea typeface="仿宋" panose="02010609060101010101" pitchFamily="49" charset="-122"/>
              </a:rPr>
              <a:t>, </a:t>
            </a:r>
            <a:r>
              <a:rPr lang="zh-CN" altLang="zh-CN" sz="1800" b="1" dirty="0">
                <a:latin typeface="仿宋" panose="02010609060101010101" pitchFamily="49" charset="-122"/>
                <a:ea typeface="仿宋" panose="02010609060101010101" pitchFamily="49" charset="-122"/>
              </a:rPr>
              <a:t>密码</a:t>
            </a:r>
            <a:r>
              <a:rPr lang="en-US" altLang="zh-CN" sz="1800" b="1" dirty="0">
                <a:latin typeface="仿宋" panose="02010609060101010101" pitchFamily="49" charset="-122"/>
                <a:ea typeface="仿宋" panose="02010609060101010101" pitchFamily="49" charset="-122"/>
              </a:rPr>
              <a:t>) == true) {//verify</a:t>
            </a:r>
            <a:r>
              <a:rPr lang="zh-CN" altLang="zh-CN" sz="1800" b="1" dirty="0">
                <a:latin typeface="仿宋" panose="02010609060101010101" pitchFamily="49" charset="-122"/>
                <a:ea typeface="仿宋" panose="02010609060101010101" pitchFamily="49" charset="-122"/>
              </a:rPr>
              <a:t>将账号密码与数据库对应信息对比</a:t>
            </a:r>
            <a:endParaRPr lang="zh-CN" altLang="zh-CN" sz="1800" b="1" dirty="0">
              <a:latin typeface="仿宋" panose="02010609060101010101" pitchFamily="49" charset="-122"/>
              <a:ea typeface="仿宋" panose="02010609060101010101" pitchFamily="49" charset="-122"/>
            </a:endParaRPr>
          </a:p>
          <a:p>
            <a:r>
              <a:rPr lang="en-US" altLang="zh-CN" sz="1800" b="1" dirty="0">
                <a:latin typeface="仿宋" panose="02010609060101010101" pitchFamily="49" charset="-122"/>
                <a:ea typeface="仿宋" panose="02010609060101010101" pitchFamily="49" charset="-122"/>
              </a:rPr>
              <a:t>        </a:t>
            </a:r>
            <a:r>
              <a:rPr lang="zh-CN" altLang="zh-CN" sz="1800" b="1" dirty="0">
                <a:latin typeface="仿宋" panose="02010609060101010101" pitchFamily="49" charset="-122"/>
                <a:ea typeface="仿宋" panose="02010609060101010101" pitchFamily="49" charset="-122"/>
              </a:rPr>
              <a:t>页面跳转到对应角色页面</a:t>
            </a:r>
            <a:r>
              <a:rPr lang="en-US" altLang="zh-CN" sz="1800" b="1" dirty="0">
                <a:latin typeface="仿宋" panose="02010609060101010101" pitchFamily="49" charset="-122"/>
                <a:ea typeface="仿宋" panose="02010609060101010101" pitchFamily="49" charset="-122"/>
              </a:rPr>
              <a:t>;</a:t>
            </a:r>
            <a:endParaRPr lang="zh-CN" altLang="zh-CN" sz="1800" b="1" dirty="0">
              <a:latin typeface="仿宋" panose="02010609060101010101" pitchFamily="49" charset="-122"/>
              <a:ea typeface="仿宋" panose="02010609060101010101" pitchFamily="49" charset="-122"/>
            </a:endParaRPr>
          </a:p>
          <a:p>
            <a:r>
              <a:rPr lang="en-US" altLang="zh-CN" sz="1800" b="1" dirty="0">
                <a:latin typeface="仿宋" panose="02010609060101010101" pitchFamily="49" charset="-122"/>
                <a:ea typeface="仿宋" panose="02010609060101010101" pitchFamily="49" charset="-122"/>
              </a:rPr>
              <a:t>    } else {</a:t>
            </a:r>
            <a:endParaRPr lang="zh-CN" altLang="zh-CN" sz="1800" b="1" dirty="0">
              <a:latin typeface="仿宋" panose="02010609060101010101" pitchFamily="49" charset="-122"/>
              <a:ea typeface="仿宋" panose="02010609060101010101" pitchFamily="49" charset="-122"/>
            </a:endParaRPr>
          </a:p>
          <a:p>
            <a:r>
              <a:rPr lang="en-US" altLang="zh-CN" sz="1800" b="1" dirty="0">
                <a:latin typeface="仿宋" panose="02010609060101010101" pitchFamily="49" charset="-122"/>
                <a:ea typeface="仿宋" panose="02010609060101010101" pitchFamily="49" charset="-122"/>
              </a:rPr>
              <a:t>        </a:t>
            </a:r>
            <a:r>
              <a:rPr lang="zh-CN" altLang="zh-CN" sz="1800" b="1" dirty="0">
                <a:latin typeface="仿宋" panose="02010609060101010101" pitchFamily="49" charset="-122"/>
                <a:ea typeface="仿宋" panose="02010609060101010101" pitchFamily="49" charset="-122"/>
              </a:rPr>
              <a:t>页面跳转到错误页面</a:t>
            </a:r>
            <a:r>
              <a:rPr lang="en-US" altLang="zh-CN" sz="1800" b="1" dirty="0">
                <a:latin typeface="仿宋" panose="02010609060101010101" pitchFamily="49" charset="-122"/>
                <a:ea typeface="仿宋" panose="02010609060101010101" pitchFamily="49" charset="-122"/>
              </a:rPr>
              <a:t>;</a:t>
            </a:r>
            <a:endParaRPr lang="zh-CN" altLang="zh-CN" sz="1800" b="1" dirty="0">
              <a:latin typeface="仿宋" panose="02010609060101010101" pitchFamily="49" charset="-122"/>
              <a:ea typeface="仿宋" panose="02010609060101010101" pitchFamily="49" charset="-122"/>
            </a:endParaRPr>
          </a:p>
          <a:p>
            <a:r>
              <a:rPr lang="en-US" altLang="zh-CN" sz="1800" b="1" dirty="0">
                <a:latin typeface="仿宋" panose="02010609060101010101" pitchFamily="49" charset="-122"/>
                <a:ea typeface="仿宋" panose="02010609060101010101" pitchFamily="49" charset="-122"/>
              </a:rPr>
              <a:t>    }}</a:t>
            </a:r>
            <a:endParaRPr lang="zh-CN" altLang="zh-CN" sz="1800" b="1" dirty="0">
              <a:latin typeface="仿宋" panose="02010609060101010101" pitchFamily="49" charset="-122"/>
              <a:ea typeface="仿宋" panose="02010609060101010101" pitchFamily="49" charset="-122"/>
            </a:endParaRPr>
          </a:p>
        </p:txBody>
      </p:sp>
      <p:sp>
        <p:nvSpPr>
          <p:cNvPr id="9" name="矩形 8"/>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结构化设计</a:t>
            </a:r>
            <a:endParaRPr kumimoji="1" lang="zh-CN" altLang="en-US" sz="3200" dirty="0">
              <a:sym typeface="+mn-ea"/>
            </a:endParaRPr>
          </a:p>
        </p:txBody>
      </p:sp>
      <p:sp>
        <p:nvSpPr>
          <p:cNvPr id="2" name="文本框 1"/>
          <p:cNvSpPr txBox="1"/>
          <p:nvPr/>
        </p:nvSpPr>
        <p:spPr>
          <a:xfrm>
            <a:off x="334911" y="781137"/>
            <a:ext cx="8957659" cy="559769"/>
          </a:xfrm>
          <a:prstGeom prst="rect">
            <a:avLst/>
          </a:prstGeom>
          <a:noFill/>
        </p:spPr>
        <p:txBody>
          <a:bodyPr wrap="square" rtlCol="0">
            <a:spAutoFit/>
          </a:bodyPr>
          <a:lstStyle/>
          <a:p>
            <a:pPr>
              <a:lnSpc>
                <a:spcPct val="150000"/>
              </a:lnSpc>
            </a:pP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2</a:t>
            </a:r>
            <a:r>
              <a:rPr lang="zh-CN" altLang="en-US" sz="2400" b="1" dirty="0">
                <a:latin typeface="仿宋" panose="02010609060101010101" pitchFamily="49" charset="-122"/>
                <a:ea typeface="仿宋" panose="02010609060101010101" pitchFamily="49" charset="-122"/>
              </a:rPr>
              <a:t>）模块详细设计</a:t>
            </a:r>
            <a:endParaRPr lang="zh-CN" altLang="zh-CN" sz="2400" b="1" dirty="0">
              <a:latin typeface="仿宋" panose="02010609060101010101" pitchFamily="49" charset="-122"/>
              <a:ea typeface="仿宋" panose="02010609060101010101" pitchFamily="49" charset="-122"/>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27472" y="1588021"/>
            <a:ext cx="9430134" cy="4708981"/>
          </a:xfrm>
          <a:prstGeom prst="rect">
            <a:avLst/>
          </a:prstGeom>
          <a:noFill/>
        </p:spPr>
        <p:txBody>
          <a:bodyPr wrap="square" rtlCol="0">
            <a:spAutoFit/>
          </a:bodyPr>
          <a:lstStyle/>
          <a:p>
            <a:r>
              <a:rPr lang="en-US" altLang="zh-CN" sz="2000" b="1" dirty="0" err="1">
                <a:latin typeface="仿宋" panose="02010609060101010101" pitchFamily="49" charset="-122"/>
                <a:ea typeface="仿宋" panose="02010609060101010101" pitchFamily="49" charset="-122"/>
              </a:rPr>
              <a:t>boolean</a:t>
            </a:r>
            <a:r>
              <a:rPr lang="en-US" altLang="zh-CN" sz="2000" b="1" dirty="0">
                <a:latin typeface="仿宋" panose="02010609060101010101" pitchFamily="49" charset="-122"/>
                <a:ea typeface="仿宋" panose="02010609060101010101" pitchFamily="49" charset="-122"/>
              </a:rPr>
              <a:t> register(String </a:t>
            </a:r>
            <a:r>
              <a:rPr lang="zh-CN" altLang="zh-CN" sz="2000" b="1" dirty="0">
                <a:latin typeface="仿宋" panose="02010609060101010101" pitchFamily="49" charset="-122"/>
                <a:ea typeface="仿宋" panose="02010609060101010101" pitchFamily="49" charset="-122"/>
              </a:rPr>
              <a:t>用户类型</a:t>
            </a:r>
            <a:r>
              <a:rPr lang="en-US" altLang="zh-CN" sz="2000" b="1" dirty="0">
                <a:latin typeface="仿宋" panose="02010609060101010101" pitchFamily="49" charset="-122"/>
                <a:ea typeface="仿宋" panose="02010609060101010101" pitchFamily="49" charset="-122"/>
              </a:rPr>
              <a:t>, String </a:t>
            </a:r>
            <a:r>
              <a:rPr lang="zh-CN" altLang="zh-CN" sz="2000" b="1" dirty="0">
                <a:latin typeface="仿宋" panose="02010609060101010101" pitchFamily="49" charset="-122"/>
                <a:ea typeface="仿宋" panose="02010609060101010101" pitchFamily="49" charset="-122"/>
              </a:rPr>
              <a:t>用户名</a:t>
            </a:r>
            <a:r>
              <a:rPr lang="en-US" altLang="zh-CN" sz="2000" b="1" dirty="0">
                <a:latin typeface="仿宋" panose="02010609060101010101" pitchFamily="49" charset="-122"/>
                <a:ea typeface="仿宋" panose="02010609060101010101" pitchFamily="49" charset="-122"/>
              </a:rPr>
              <a:t>, String </a:t>
            </a:r>
            <a:r>
              <a:rPr lang="zh-CN" altLang="zh-CN" sz="2000" b="1" dirty="0">
                <a:latin typeface="仿宋" panose="02010609060101010101" pitchFamily="49" charset="-122"/>
                <a:ea typeface="仿宋" panose="02010609060101010101" pitchFamily="49" charset="-122"/>
              </a:rPr>
              <a:t>密码</a:t>
            </a:r>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if (</a:t>
            </a:r>
            <a:r>
              <a:rPr lang="zh-CN" altLang="zh-CN" sz="2000" b="1" dirty="0">
                <a:latin typeface="仿宋" panose="02010609060101010101" pitchFamily="49" charset="-122"/>
                <a:ea typeface="仿宋" panose="02010609060101010101" pitchFamily="49" charset="-122"/>
              </a:rPr>
              <a:t>用户名重复</a:t>
            </a:r>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return false;</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 else {</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r>
              <a:rPr lang="en-US" altLang="zh-CN" sz="2000" b="1" dirty="0" err="1">
                <a:latin typeface="仿宋" panose="02010609060101010101" pitchFamily="49" charset="-122"/>
                <a:ea typeface="仿宋" panose="02010609060101010101" pitchFamily="49" charset="-122"/>
              </a:rPr>
              <a:t>add_to_database</a:t>
            </a:r>
            <a:r>
              <a:rPr lang="zh-CN" altLang="zh-CN" sz="2000" b="1" dirty="0">
                <a:latin typeface="仿宋" panose="02010609060101010101" pitchFamily="49" charset="-122"/>
                <a:ea typeface="仿宋" panose="02010609060101010101" pitchFamily="49" charset="-122"/>
              </a:rPr>
              <a:t>将信息添加到数据库</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add_to_database</a:t>
            </a:r>
            <a:r>
              <a:rPr lang="en-US" altLang="zh-CN"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用户类型</a:t>
            </a: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用户登录名</a:t>
            </a: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密码</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return true;</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r>
              <a:rPr lang="en-US" altLang="zh-CN" sz="2000" b="1" dirty="0" err="1">
                <a:latin typeface="仿宋" panose="02010609060101010101" pitchFamily="49" charset="-122"/>
                <a:ea typeface="仿宋" panose="02010609060101010101" pitchFamily="49" charset="-122"/>
              </a:rPr>
              <a:t>UserInfo</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saveUser</a:t>
            </a:r>
            <a:r>
              <a:rPr lang="en-US" altLang="zh-CN" sz="2000" b="1" dirty="0">
                <a:latin typeface="仿宋" panose="02010609060101010101" pitchFamily="49" charset="-122"/>
                <a:ea typeface="仿宋" panose="02010609060101010101" pitchFamily="49" charset="-122"/>
              </a:rPr>
              <a:t>(String </a:t>
            </a:r>
            <a:r>
              <a:rPr lang="zh-CN" altLang="zh-CN" sz="2000" b="1" dirty="0">
                <a:latin typeface="仿宋" panose="02010609060101010101" pitchFamily="49" charset="-122"/>
                <a:ea typeface="仿宋" panose="02010609060101010101" pitchFamily="49" charset="-122"/>
              </a:rPr>
              <a:t>用户名</a:t>
            </a:r>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UserInfo</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userInfo</a:t>
            </a:r>
            <a:r>
              <a:rPr lang="en-US" altLang="zh-CN" sz="2000" b="1" dirty="0">
                <a:latin typeface="仿宋" panose="02010609060101010101" pitchFamily="49" charset="-122"/>
                <a:ea typeface="仿宋" panose="02010609060101010101" pitchFamily="49" charset="-122"/>
              </a:rPr>
              <a:t> = null;</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userInfo</a:t>
            </a:r>
            <a:r>
              <a:rPr lang="en-US" altLang="zh-CN" sz="2000" b="1" dirty="0">
                <a:latin typeface="仿宋" panose="02010609060101010101" pitchFamily="49" charset="-122"/>
                <a:ea typeface="仿宋" panose="02010609060101010101" pitchFamily="49" charset="-122"/>
              </a:rPr>
              <a:t> = </a:t>
            </a:r>
            <a:r>
              <a:rPr lang="en-US" altLang="zh-CN" sz="2000" b="1" dirty="0" err="1">
                <a:latin typeface="仿宋" panose="02010609060101010101" pitchFamily="49" charset="-122"/>
                <a:ea typeface="仿宋" panose="02010609060101010101" pitchFamily="49" charset="-122"/>
              </a:rPr>
              <a:t>save_database</a:t>
            </a:r>
            <a:r>
              <a:rPr lang="en-US" altLang="zh-CN"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用户名</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return </a:t>
            </a:r>
            <a:r>
              <a:rPr lang="en-US" altLang="zh-CN" sz="2000" b="1" dirty="0" err="1">
                <a:latin typeface="仿宋" panose="02010609060101010101" pitchFamily="49" charset="-122"/>
                <a:ea typeface="仿宋" panose="02010609060101010101" pitchFamily="49" charset="-122"/>
              </a:rPr>
              <a:t>userInfo</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p:txBody>
      </p:sp>
      <p:sp>
        <p:nvSpPr>
          <p:cNvPr id="9" name="矩形 8"/>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5"/>
          <p:cNvSpPr>
            <a:spLocks noChangeArrowheads="1"/>
          </p:cNvSpPr>
          <p:nvPr/>
        </p:nvSpPr>
        <p:spPr bwMode="auto">
          <a:xfrm>
            <a:off x="1013948" y="1402122"/>
            <a:ext cx="809931" cy="972081"/>
          </a:xfrm>
          <a:prstGeom prst="roundRect">
            <a:avLst/>
          </a:prstGeom>
          <a:solidFill>
            <a:srgbClr val="0070C0"/>
          </a:solidFill>
          <a:ln>
            <a:solidFill>
              <a:schemeClr val="accent1"/>
            </a:solidFill>
          </a:ln>
        </p:spPr>
        <p:txBody>
          <a:bodyPr lIns="74267" tIns="37133" rIns="74267" bIns="37133"/>
          <a:lstStyle/>
          <a:p>
            <a:pPr defTabSz="685800"/>
            <a:endParaRPr lang="zh-CN" altLang="en-US" sz="1515" kern="0">
              <a:solidFill>
                <a:sysClr val="windowText" lastClr="000000"/>
              </a:solidFill>
              <a:cs typeface="+mn-ea"/>
              <a:sym typeface="+mn-lt"/>
            </a:endParaRPr>
          </a:p>
        </p:txBody>
      </p:sp>
      <p:sp>
        <p:nvSpPr>
          <p:cNvPr id="31" name="Freeform 6"/>
          <p:cNvSpPr/>
          <p:nvPr/>
        </p:nvSpPr>
        <p:spPr bwMode="auto">
          <a:xfrm>
            <a:off x="1127442" y="1489251"/>
            <a:ext cx="619055" cy="778697"/>
          </a:xfrm>
          <a:custGeom>
            <a:avLst/>
            <a:gdLst>
              <a:gd name="T0" fmla="*/ 734716 w 1173"/>
              <a:gd name="T1" fmla="*/ 348495 h 1472"/>
              <a:gd name="T2" fmla="*/ 711330 w 1173"/>
              <a:gd name="T3" fmla="*/ 30615 h 1472"/>
              <a:gd name="T4" fmla="*/ 693141 w 1173"/>
              <a:gd name="T5" fmla="*/ 35175 h 1472"/>
              <a:gd name="T6" fmla="*/ 651565 w 1173"/>
              <a:gd name="T7" fmla="*/ 44295 h 1472"/>
              <a:gd name="T8" fmla="*/ 596997 w 1173"/>
              <a:gd name="T9" fmla="*/ 35175 h 1472"/>
              <a:gd name="T10" fmla="*/ 408609 w 1173"/>
              <a:gd name="T11" fmla="*/ 3257 h 1472"/>
              <a:gd name="T12" fmla="*/ 0 w 1173"/>
              <a:gd name="T13" fmla="*/ 500270 h 1472"/>
              <a:gd name="T14" fmla="*/ 417703 w 1173"/>
              <a:gd name="T15" fmla="*/ 955593 h 1472"/>
              <a:gd name="T16" fmla="*/ 762000 w 1173"/>
              <a:gd name="T17" fmla="*/ 707412 h 1472"/>
              <a:gd name="T18" fmla="*/ 706783 w 1173"/>
              <a:gd name="T19" fmla="*/ 674843 h 1472"/>
              <a:gd name="T20" fmla="*/ 449535 w 1173"/>
              <a:gd name="T21" fmla="*/ 891757 h 1472"/>
              <a:gd name="T22" fmla="*/ 188389 w 1173"/>
              <a:gd name="T23" fmla="*/ 472260 h 1472"/>
              <a:gd name="T24" fmla="*/ 417703 w 1173"/>
              <a:gd name="T25" fmla="*/ 67745 h 1472"/>
              <a:gd name="T26" fmla="*/ 679499 w 1173"/>
              <a:gd name="T27" fmla="*/ 371294 h 1472"/>
              <a:gd name="T28" fmla="*/ 734716 w 1173"/>
              <a:gd name="T29" fmla="*/ 348495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74267" tIns="37133" rIns="74267" bIns="37133"/>
          <a:lstStyle/>
          <a:p>
            <a:pPr defTabSz="685800"/>
            <a:endParaRPr lang="zh-CN" altLang="en-US" sz="1515" kern="0">
              <a:solidFill>
                <a:sysClr val="windowText" lastClr="000000"/>
              </a:solidFill>
              <a:cs typeface="+mn-ea"/>
              <a:sym typeface="+mn-lt"/>
            </a:endParaRPr>
          </a:p>
        </p:txBody>
      </p:sp>
      <p:sp>
        <p:nvSpPr>
          <p:cNvPr id="41" name="Freeform 7"/>
          <p:cNvSpPr>
            <a:spLocks noEditPoints="1"/>
          </p:cNvSpPr>
          <p:nvPr/>
        </p:nvSpPr>
        <p:spPr bwMode="auto">
          <a:xfrm>
            <a:off x="1898682" y="2068654"/>
            <a:ext cx="1156859" cy="235930"/>
          </a:xfrm>
          <a:custGeom>
            <a:avLst/>
            <a:gdLst>
              <a:gd name="T0" fmla="*/ 31788 w 2195"/>
              <a:gd name="T1" fmla="*/ 181488 h 445"/>
              <a:gd name="T2" fmla="*/ 163483 w 2195"/>
              <a:gd name="T3" fmla="*/ 180183 h 445"/>
              <a:gd name="T4" fmla="*/ 98609 w 2195"/>
              <a:gd name="T5" fmla="*/ 289206 h 445"/>
              <a:gd name="T6" fmla="*/ 101204 w 2195"/>
              <a:gd name="T7" fmla="*/ 68548 h 445"/>
              <a:gd name="T8" fmla="*/ 98609 w 2195"/>
              <a:gd name="T9" fmla="*/ 289206 h 445"/>
              <a:gd name="T10" fmla="*/ 431413 w 2195"/>
              <a:gd name="T11" fmla="*/ 283331 h 445"/>
              <a:gd name="T12" fmla="*/ 400922 w 2195"/>
              <a:gd name="T13" fmla="*/ 152764 h 445"/>
              <a:gd name="T14" fmla="*/ 289339 w 2195"/>
              <a:gd name="T15" fmla="*/ 154069 h 445"/>
              <a:gd name="T16" fmla="*/ 259496 w 2195"/>
              <a:gd name="T17" fmla="*/ 284636 h 445"/>
              <a:gd name="T18" fmla="*/ 289339 w 2195"/>
              <a:gd name="T19" fmla="*/ 72465 h 445"/>
              <a:gd name="T20" fmla="*/ 358754 w 2195"/>
              <a:gd name="T21" fmla="*/ 66589 h 445"/>
              <a:gd name="T22" fmla="*/ 581921 w 2195"/>
              <a:gd name="T23" fmla="*/ 265704 h 445"/>
              <a:gd name="T24" fmla="*/ 555971 w 2195"/>
              <a:gd name="T25" fmla="*/ 287901 h 445"/>
              <a:gd name="T26" fmla="*/ 512506 w 2195"/>
              <a:gd name="T27" fmla="*/ 98578 h 445"/>
              <a:gd name="T28" fmla="*/ 483312 w 2195"/>
              <a:gd name="T29" fmla="*/ 72465 h 445"/>
              <a:gd name="T30" fmla="*/ 512506 w 2195"/>
              <a:gd name="T31" fmla="*/ 15668 h 445"/>
              <a:gd name="T32" fmla="*/ 542996 w 2195"/>
              <a:gd name="T33" fmla="*/ 72465 h 445"/>
              <a:gd name="T34" fmla="*/ 581921 w 2195"/>
              <a:gd name="T35" fmla="*/ 98578 h 445"/>
              <a:gd name="T36" fmla="*/ 542996 w 2195"/>
              <a:gd name="T37" fmla="*/ 241549 h 445"/>
              <a:gd name="T38" fmla="*/ 581921 w 2195"/>
              <a:gd name="T39" fmla="*/ 265704 h 445"/>
              <a:gd name="T40" fmla="*/ 787572 w 2195"/>
              <a:gd name="T41" fmla="*/ 162556 h 445"/>
              <a:gd name="T42" fmla="*/ 661716 w 2195"/>
              <a:gd name="T43" fmla="*/ 162556 h 445"/>
              <a:gd name="T44" fmla="*/ 819360 w 2195"/>
              <a:gd name="T45" fmla="*/ 226534 h 445"/>
              <a:gd name="T46" fmla="*/ 626684 w 2195"/>
              <a:gd name="T47" fmla="*/ 181488 h 445"/>
              <a:gd name="T48" fmla="*/ 820658 w 2195"/>
              <a:gd name="T49" fmla="*/ 181488 h 445"/>
              <a:gd name="T50" fmla="*/ 660419 w 2195"/>
              <a:gd name="T51" fmla="*/ 188670 h 445"/>
              <a:gd name="T52" fmla="*/ 787572 w 2195"/>
              <a:gd name="T53" fmla="*/ 218047 h 445"/>
              <a:gd name="T54" fmla="*/ 1054853 w 2195"/>
              <a:gd name="T55" fmla="*/ 283331 h 445"/>
              <a:gd name="T56" fmla="*/ 1025011 w 2195"/>
              <a:gd name="T57" fmla="*/ 152764 h 445"/>
              <a:gd name="T58" fmla="*/ 913428 w 2195"/>
              <a:gd name="T59" fmla="*/ 154069 h 445"/>
              <a:gd name="T60" fmla="*/ 882937 w 2195"/>
              <a:gd name="T61" fmla="*/ 284636 h 445"/>
              <a:gd name="T62" fmla="*/ 913428 w 2195"/>
              <a:gd name="T63" fmla="*/ 72465 h 445"/>
              <a:gd name="T64" fmla="*/ 982843 w 2195"/>
              <a:gd name="T65" fmla="*/ 66589 h 445"/>
              <a:gd name="T66" fmla="*/ 1206010 w 2195"/>
              <a:gd name="T67" fmla="*/ 265704 h 445"/>
              <a:gd name="T68" fmla="*/ 1179412 w 2195"/>
              <a:gd name="T69" fmla="*/ 287901 h 445"/>
              <a:gd name="T70" fmla="*/ 1136595 w 2195"/>
              <a:gd name="T71" fmla="*/ 98578 h 445"/>
              <a:gd name="T72" fmla="*/ 1107401 w 2195"/>
              <a:gd name="T73" fmla="*/ 72465 h 445"/>
              <a:gd name="T74" fmla="*/ 1136595 w 2195"/>
              <a:gd name="T75" fmla="*/ 15668 h 445"/>
              <a:gd name="T76" fmla="*/ 1166437 w 2195"/>
              <a:gd name="T77" fmla="*/ 72465 h 445"/>
              <a:gd name="T78" fmla="*/ 1206010 w 2195"/>
              <a:gd name="T79" fmla="*/ 98578 h 445"/>
              <a:gd name="T80" fmla="*/ 1166437 w 2195"/>
              <a:gd name="T81" fmla="*/ 241549 h 445"/>
              <a:gd name="T82" fmla="*/ 1206010 w 2195"/>
              <a:gd name="T83" fmla="*/ 265704 h 445"/>
              <a:gd name="T84" fmla="*/ 1414256 w 2195"/>
              <a:gd name="T85" fmla="*/ 123386 h 445"/>
              <a:gd name="T86" fmla="*/ 1256612 w 2195"/>
              <a:gd name="T87" fmla="*/ 126650 h 445"/>
              <a:gd name="T88" fmla="*/ 1390901 w 2195"/>
              <a:gd name="T89" fmla="*/ 229798 h 445"/>
              <a:gd name="T90" fmla="*/ 1278020 w 2195"/>
              <a:gd name="T91" fmla="*/ 218047 h 445"/>
              <a:gd name="T92" fmla="*/ 1337704 w 2195"/>
              <a:gd name="T93" fmla="*/ 289206 h 445"/>
              <a:gd name="T94" fmla="*/ 1346138 w 2195"/>
              <a:gd name="T95" fmla="*/ 164515 h 445"/>
              <a:gd name="T96" fmla="*/ 1334461 w 2195"/>
              <a:gd name="T97" fmla="*/ 94661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lIns="74267" tIns="37133" rIns="74267" bIns="37133"/>
          <a:lstStyle/>
          <a:p>
            <a:pPr defTabSz="685800"/>
            <a:endParaRPr lang="zh-CN" altLang="en-US" sz="1515" kern="0">
              <a:solidFill>
                <a:sysClr val="windowText" lastClr="000000"/>
              </a:solidFill>
              <a:cs typeface="+mn-ea"/>
              <a:sym typeface="+mn-lt"/>
            </a:endParaRPr>
          </a:p>
        </p:txBody>
      </p:sp>
      <p:sp>
        <p:nvSpPr>
          <p:cNvPr id="42" name="Freeform 8"/>
          <p:cNvSpPr>
            <a:spLocks noEditPoints="1"/>
          </p:cNvSpPr>
          <p:nvPr/>
        </p:nvSpPr>
        <p:spPr bwMode="auto">
          <a:xfrm>
            <a:off x="1968325" y="1473029"/>
            <a:ext cx="1111720" cy="522139"/>
          </a:xfrm>
          <a:custGeom>
            <a:avLst/>
            <a:gdLst>
              <a:gd name="T0" fmla="*/ 495722 w 2109"/>
              <a:gd name="T1" fmla="*/ 0 h 986"/>
              <a:gd name="T2" fmla="*/ 438623 w 2109"/>
              <a:gd name="T3" fmla="*/ 642937 h 986"/>
              <a:gd name="T4" fmla="*/ 54503 w 2109"/>
              <a:gd name="T5" fmla="*/ 588163 h 986"/>
              <a:gd name="T6" fmla="*/ 0 w 2109"/>
              <a:gd name="T7" fmla="*/ 642937 h 986"/>
              <a:gd name="T8" fmla="*/ 54503 w 2109"/>
              <a:gd name="T9" fmla="*/ 52165 h 986"/>
              <a:gd name="T10" fmla="*/ 438623 w 2109"/>
              <a:gd name="T11" fmla="*/ 181926 h 986"/>
              <a:gd name="T12" fmla="*/ 54503 w 2109"/>
              <a:gd name="T13" fmla="*/ 52165 h 986"/>
              <a:gd name="T14" fmla="*/ 54503 w 2109"/>
              <a:gd name="T15" fmla="*/ 541867 h 986"/>
              <a:gd name="T16" fmla="*/ 438623 w 2109"/>
              <a:gd name="T17" fmla="*/ 409497 h 986"/>
              <a:gd name="T18" fmla="*/ 54503 w 2109"/>
              <a:gd name="T19" fmla="*/ 230831 h 986"/>
              <a:gd name="T20" fmla="*/ 438623 w 2109"/>
              <a:gd name="T21" fmla="*/ 363201 h 986"/>
              <a:gd name="T22" fmla="*/ 54503 w 2109"/>
              <a:gd name="T23" fmla="*/ 230831 h 986"/>
              <a:gd name="T24" fmla="*/ 1311326 w 2109"/>
              <a:gd name="T25" fmla="*/ 360592 h 986"/>
              <a:gd name="T26" fmla="*/ 1162091 w 2109"/>
              <a:gd name="T27" fmla="*/ 452534 h 986"/>
              <a:gd name="T28" fmla="*/ 1331441 w 2109"/>
              <a:gd name="T29" fmla="*/ 596640 h 986"/>
              <a:gd name="T30" fmla="*/ 1050488 w 2109"/>
              <a:gd name="T31" fmla="*/ 533390 h 986"/>
              <a:gd name="T32" fmla="*/ 869459 w 2109"/>
              <a:gd name="T33" fmla="*/ 634460 h 986"/>
              <a:gd name="T34" fmla="*/ 946672 w 2109"/>
              <a:gd name="T35" fmla="*/ 579687 h 986"/>
              <a:gd name="T36" fmla="*/ 998580 w 2109"/>
              <a:gd name="T37" fmla="*/ 291473 h 986"/>
              <a:gd name="T38" fmla="*/ 685835 w 2109"/>
              <a:gd name="T39" fmla="*/ 245177 h 986"/>
              <a:gd name="T40" fmla="*/ 1199724 w 2109"/>
              <a:gd name="T41" fmla="*/ 170189 h 986"/>
              <a:gd name="T42" fmla="*/ 772132 w 2109"/>
              <a:gd name="T43" fmla="*/ 123893 h 986"/>
              <a:gd name="T44" fmla="*/ 1199724 w 2109"/>
              <a:gd name="T45" fmla="*/ 48905 h 986"/>
              <a:gd name="T46" fmla="*/ 760452 w 2109"/>
              <a:gd name="T47" fmla="*/ 3260 h 986"/>
              <a:gd name="T48" fmla="*/ 1253579 w 2109"/>
              <a:gd name="T49" fmla="*/ 245177 h 986"/>
              <a:gd name="T50" fmla="*/ 1363234 w 2109"/>
              <a:gd name="T51" fmla="*/ 291473 h 986"/>
              <a:gd name="T52" fmla="*/ 1050488 w 2109"/>
              <a:gd name="T53" fmla="*/ 314296 h 986"/>
              <a:gd name="T54" fmla="*/ 1273693 w 2109"/>
              <a:gd name="T55" fmla="*/ 314296 h 986"/>
              <a:gd name="T56" fmla="*/ 970031 w 2109"/>
              <a:gd name="T57" fmla="*/ 421235 h 986"/>
              <a:gd name="T58" fmla="*/ 697514 w 2109"/>
              <a:gd name="T59" fmla="*/ 579687 h 986"/>
              <a:gd name="T60" fmla="*/ 772132 w 2109"/>
              <a:gd name="T61" fmla="*/ 308427 h 986"/>
              <a:gd name="T62" fmla="*/ 907093 w 2109"/>
              <a:gd name="T63" fmla="*/ 397760 h 986"/>
              <a:gd name="T64" fmla="*/ 789002 w 2109"/>
              <a:gd name="T65" fmla="*/ 383415 h 986"/>
              <a:gd name="T66" fmla="*/ 772132 w 2109"/>
              <a:gd name="T67" fmla="*/ 308427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lIns="74267" tIns="37133" rIns="74267" bIns="37133"/>
          <a:lstStyle/>
          <a:p>
            <a:pPr defTabSz="685800"/>
            <a:endParaRPr lang="zh-CN" altLang="en-US" sz="1515" kern="0">
              <a:solidFill>
                <a:sysClr val="windowText" lastClr="000000"/>
              </a:solidFill>
              <a:cs typeface="+mn-ea"/>
              <a:sym typeface="+mn-lt"/>
            </a:endParaRPr>
          </a:p>
        </p:txBody>
      </p:sp>
      <p:sp>
        <p:nvSpPr>
          <p:cNvPr id="43" name="Freeform 9"/>
          <p:cNvSpPr>
            <a:spLocks noEditPoints="1"/>
          </p:cNvSpPr>
          <p:nvPr/>
        </p:nvSpPr>
        <p:spPr bwMode="auto">
          <a:xfrm>
            <a:off x="3380740" y="1400175"/>
            <a:ext cx="76200" cy="4678680"/>
          </a:xfrm>
          <a:custGeom>
            <a:avLst/>
            <a:gdLst>
              <a:gd name="T0" fmla="*/ 0 w 153"/>
              <a:gd name="T1" fmla="*/ 0 h 6522"/>
              <a:gd name="T2" fmla="*/ 46203 w 153"/>
              <a:gd name="T3" fmla="*/ 0 h 6522"/>
              <a:gd name="T4" fmla="*/ 46203 w 153"/>
              <a:gd name="T5" fmla="*/ 5040312 h 6522"/>
              <a:gd name="T6" fmla="*/ 0 w 153"/>
              <a:gd name="T7" fmla="*/ 5040312 h 6522"/>
              <a:gd name="T8" fmla="*/ 0 w 153"/>
              <a:gd name="T9" fmla="*/ 0 h 6522"/>
              <a:gd name="T10" fmla="*/ 99224 w 153"/>
              <a:gd name="T11" fmla="*/ 0 h 6522"/>
              <a:gd name="T12" fmla="*/ 115887 w 153"/>
              <a:gd name="T13" fmla="*/ 0 h 6522"/>
              <a:gd name="T14" fmla="*/ 115887 w 153"/>
              <a:gd name="T15" fmla="*/ 5040312 h 6522"/>
              <a:gd name="T16" fmla="*/ 99224 w 153"/>
              <a:gd name="T17" fmla="*/ 5040312 h 6522"/>
              <a:gd name="T18" fmla="*/ 99224 w 153"/>
              <a:gd name="T19" fmla="*/ 0 h 65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 h="6522">
                <a:moveTo>
                  <a:pt x="0" y="0"/>
                </a:moveTo>
                <a:lnTo>
                  <a:pt x="61" y="0"/>
                </a:lnTo>
                <a:lnTo>
                  <a:pt x="61" y="6522"/>
                </a:lnTo>
                <a:lnTo>
                  <a:pt x="0" y="6522"/>
                </a:lnTo>
                <a:lnTo>
                  <a:pt x="0" y="0"/>
                </a:lnTo>
                <a:close/>
                <a:moveTo>
                  <a:pt x="131" y="0"/>
                </a:moveTo>
                <a:lnTo>
                  <a:pt x="153" y="0"/>
                </a:lnTo>
                <a:lnTo>
                  <a:pt x="153" y="6522"/>
                </a:lnTo>
                <a:lnTo>
                  <a:pt x="131" y="6522"/>
                </a:lnTo>
                <a:lnTo>
                  <a:pt x="131" y="0"/>
                </a:lnTo>
                <a:close/>
              </a:path>
            </a:pathLst>
          </a:custGeom>
          <a:solidFill>
            <a:schemeClr val="bg1">
              <a:lumMod val="50000"/>
            </a:schemeClr>
          </a:solidFill>
          <a:ln>
            <a:noFill/>
          </a:ln>
        </p:spPr>
        <p:txBody>
          <a:bodyPr lIns="74267" tIns="37133" rIns="74267" bIns="37133"/>
          <a:lstStyle/>
          <a:p>
            <a:pPr defTabSz="685800"/>
            <a:endParaRPr lang="zh-CN" altLang="en-US" sz="1515" kern="0">
              <a:solidFill>
                <a:sysClr val="windowText" lastClr="000000"/>
              </a:solidFill>
              <a:cs typeface="+mn-ea"/>
              <a:sym typeface="+mn-lt"/>
            </a:endParaRPr>
          </a:p>
        </p:txBody>
      </p:sp>
      <p:grpSp>
        <p:nvGrpSpPr>
          <p:cNvPr id="2" name="组合 1"/>
          <p:cNvGrpSpPr/>
          <p:nvPr/>
        </p:nvGrpSpPr>
        <p:grpSpPr>
          <a:xfrm>
            <a:off x="3640478" y="1444383"/>
            <a:ext cx="4996979" cy="579429"/>
            <a:chOff x="3347864" y="1419062"/>
            <a:chExt cx="4605506" cy="534591"/>
          </a:xfrm>
        </p:grpSpPr>
        <p:sp>
          <p:nvSpPr>
            <p:cNvPr id="53" name="Freeform 17"/>
            <p:cNvSpPr/>
            <p:nvPr/>
          </p:nvSpPr>
          <p:spPr bwMode="auto">
            <a:xfrm>
              <a:off x="3347864" y="1498834"/>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lstStyle/>
            <a:p>
              <a:pPr defTabSz="685800"/>
              <a:endParaRPr lang="zh-CN" altLang="en-US" sz="1515">
                <a:solidFill>
                  <a:prstClr val="black"/>
                </a:solidFill>
              </a:endParaRPr>
            </a:p>
          </p:txBody>
        </p:sp>
        <p:sp>
          <p:nvSpPr>
            <p:cNvPr id="54" name="Freeform 18"/>
            <p:cNvSpPr/>
            <p:nvPr/>
          </p:nvSpPr>
          <p:spPr bwMode="auto">
            <a:xfrm>
              <a:off x="3456169" y="1419062"/>
              <a:ext cx="593889" cy="73819"/>
            </a:xfrm>
            <a:custGeom>
              <a:avLst/>
              <a:gdLst>
                <a:gd name="T0" fmla="*/ 58241460 w 1038"/>
                <a:gd name="T1" fmla="*/ 0 h 127"/>
                <a:gd name="T2" fmla="*/ 546306357 w 1038"/>
                <a:gd name="T3" fmla="*/ 0 h 127"/>
                <a:gd name="T4" fmla="*/ 604547817 w 1038"/>
                <a:gd name="T5" fmla="*/ 76279375 h 127"/>
                <a:gd name="T6" fmla="*/ 0 w 1038"/>
                <a:gd name="T7" fmla="*/ 76279375 h 127"/>
                <a:gd name="T8" fmla="*/ 58241460 w 1038"/>
                <a:gd name="T9" fmla="*/ 0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7">
                  <a:moveTo>
                    <a:pt x="100" y="0"/>
                  </a:moveTo>
                  <a:lnTo>
                    <a:pt x="938" y="0"/>
                  </a:lnTo>
                  <a:lnTo>
                    <a:pt x="1038" y="127"/>
                  </a:lnTo>
                  <a:lnTo>
                    <a:pt x="0" y="127"/>
                  </a:lnTo>
                  <a:lnTo>
                    <a:pt x="100" y="0"/>
                  </a:lnTo>
                  <a:close/>
                </a:path>
              </a:pathLst>
            </a:custGeom>
            <a:solidFill>
              <a:schemeClr val="tx1">
                <a:lumMod val="65000"/>
                <a:lumOff val="35000"/>
              </a:schemeClr>
            </a:solidFill>
            <a:ln>
              <a:noFill/>
            </a:ln>
          </p:spPr>
          <p:txBody>
            <a:bodyPr lIns="74257" tIns="37128" rIns="74257" bIns="37128"/>
            <a:lstStyle/>
            <a:p>
              <a:pPr defTabSz="685800"/>
              <a:endParaRPr lang="zh-CN" altLang="en-US" sz="1515">
                <a:solidFill>
                  <a:prstClr val="black"/>
                </a:solidFill>
              </a:endParaRPr>
            </a:p>
          </p:txBody>
        </p:sp>
        <p:sp>
          <p:nvSpPr>
            <p:cNvPr id="55" name="Rectangle 19"/>
            <p:cNvSpPr>
              <a:spLocks noChangeArrowheads="1"/>
            </p:cNvSpPr>
            <p:nvPr/>
          </p:nvSpPr>
          <p:spPr bwMode="auto">
            <a:xfrm>
              <a:off x="3513297" y="1419062"/>
              <a:ext cx="478444" cy="477441"/>
            </a:xfrm>
            <a:prstGeom prst="rect">
              <a:avLst/>
            </a:prstGeom>
            <a:solidFill>
              <a:srgbClr val="0070C0"/>
            </a:solidFill>
            <a:ln>
              <a:noFill/>
            </a:ln>
          </p:spPr>
          <p:txBody>
            <a:bodyPr lIns="74257" tIns="37128" rIns="74257" bIns="37128"/>
            <a:lstStyle/>
            <a:p>
              <a:pPr defTabSz="685800"/>
              <a:endParaRPr lang="zh-CN" altLang="en-US" sz="1515">
                <a:solidFill>
                  <a:prstClr val="black"/>
                </a:solidFill>
              </a:endParaRPr>
            </a:p>
          </p:txBody>
        </p:sp>
        <p:sp>
          <p:nvSpPr>
            <p:cNvPr id="63" name="TextBox 82"/>
            <p:cNvSpPr txBox="1">
              <a:spLocks noChangeArrowheads="1"/>
            </p:cNvSpPr>
            <p:nvPr/>
          </p:nvSpPr>
          <p:spPr bwMode="auto">
            <a:xfrm>
              <a:off x="4070291" y="1554793"/>
              <a:ext cx="3639510" cy="37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65" b="1" spc="300" dirty="0">
                  <a:latin typeface="微软雅黑" panose="020B0503020204020204" pitchFamily="34" charset="-122"/>
                  <a:ea typeface="微软雅黑" panose="020B0503020204020204" pitchFamily="34" charset="-122"/>
                </a:rPr>
                <a:t>软件工程中的设计</a:t>
              </a:r>
              <a:endParaRPr lang="zh-CN" altLang="en-US" sz="2165" b="1" spc="300" dirty="0">
                <a:latin typeface="微软雅黑" panose="020B0503020204020204" pitchFamily="34" charset="-122"/>
                <a:ea typeface="微软雅黑" panose="020B0503020204020204" pitchFamily="34" charset="-122"/>
              </a:endParaRPr>
            </a:p>
          </p:txBody>
        </p:sp>
        <p:sp>
          <p:nvSpPr>
            <p:cNvPr id="64" name="TextBox 83"/>
            <p:cNvSpPr txBox="1">
              <a:spLocks noChangeArrowheads="1"/>
            </p:cNvSpPr>
            <p:nvPr/>
          </p:nvSpPr>
          <p:spPr bwMode="auto">
            <a:xfrm>
              <a:off x="3577566" y="1432159"/>
              <a:ext cx="351590" cy="483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dirty="0">
                  <a:solidFill>
                    <a:prstClr val="white"/>
                  </a:solidFill>
                  <a:latin typeface="微软雅黑" panose="020B0503020204020204" pitchFamily="34" charset="-122"/>
                  <a:ea typeface="微软雅黑" panose="020B0503020204020204" pitchFamily="34" charset="-122"/>
                </a:rPr>
                <a:t>1</a:t>
              </a:r>
              <a:endParaRPr lang="zh-CN" altLang="en-US" sz="2925" b="1" dirty="0">
                <a:solidFill>
                  <a:prstClr val="white"/>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3640478" y="2328864"/>
            <a:ext cx="4996979" cy="583562"/>
            <a:chOff x="3347864" y="2279586"/>
            <a:chExt cx="4605506" cy="538163"/>
          </a:xfrm>
        </p:grpSpPr>
        <p:sp>
          <p:nvSpPr>
            <p:cNvPr id="26" name="Freeform 20"/>
            <p:cNvSpPr/>
            <p:nvPr/>
          </p:nvSpPr>
          <p:spPr bwMode="auto">
            <a:xfrm>
              <a:off x="3347864" y="2362930"/>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lstStyle/>
            <a:p>
              <a:pPr defTabSz="685800"/>
              <a:endParaRPr lang="zh-CN" altLang="en-US" sz="1515">
                <a:solidFill>
                  <a:prstClr val="black"/>
                </a:solidFill>
              </a:endParaRPr>
            </a:p>
          </p:txBody>
        </p:sp>
        <p:sp>
          <p:nvSpPr>
            <p:cNvPr id="27" name="Freeform 21"/>
            <p:cNvSpPr/>
            <p:nvPr/>
          </p:nvSpPr>
          <p:spPr bwMode="auto">
            <a:xfrm>
              <a:off x="3456169" y="2281968"/>
              <a:ext cx="593889" cy="75009"/>
            </a:xfrm>
            <a:custGeom>
              <a:avLst/>
              <a:gdLst>
                <a:gd name="T0" fmla="*/ 58241460 w 1038"/>
                <a:gd name="T1" fmla="*/ 0 h 128"/>
                <a:gd name="T2" fmla="*/ 546306357 w 1038"/>
                <a:gd name="T3" fmla="*/ 0 h 128"/>
                <a:gd name="T4" fmla="*/ 604547817 w 1038"/>
                <a:gd name="T5" fmla="*/ 78143751 h 128"/>
                <a:gd name="T6" fmla="*/ 0 w 1038"/>
                <a:gd name="T7" fmla="*/ 78143751 h 128"/>
                <a:gd name="T8" fmla="*/ 58241460 w 1038"/>
                <a:gd name="T9" fmla="*/ 0 h 1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8">
                  <a:moveTo>
                    <a:pt x="100" y="0"/>
                  </a:moveTo>
                  <a:lnTo>
                    <a:pt x="938" y="0"/>
                  </a:lnTo>
                  <a:lnTo>
                    <a:pt x="1038" y="128"/>
                  </a:lnTo>
                  <a:lnTo>
                    <a:pt x="0" y="128"/>
                  </a:lnTo>
                  <a:lnTo>
                    <a:pt x="100" y="0"/>
                  </a:lnTo>
                  <a:close/>
                </a:path>
              </a:pathLst>
            </a:custGeom>
            <a:solidFill>
              <a:schemeClr val="tx1">
                <a:lumMod val="65000"/>
                <a:lumOff val="35000"/>
              </a:schemeClr>
            </a:solidFill>
            <a:ln>
              <a:noFill/>
            </a:ln>
          </p:spPr>
          <p:txBody>
            <a:bodyPr lIns="74257" tIns="37128" rIns="74257" bIns="37128"/>
            <a:lstStyle/>
            <a:p>
              <a:pPr defTabSz="685800"/>
              <a:endParaRPr lang="zh-CN" altLang="en-US" sz="1515">
                <a:solidFill>
                  <a:prstClr val="black"/>
                </a:solidFill>
              </a:endParaRPr>
            </a:p>
          </p:txBody>
        </p:sp>
        <p:sp>
          <p:nvSpPr>
            <p:cNvPr id="28" name="Rectangle 22"/>
            <p:cNvSpPr>
              <a:spLocks noChangeArrowheads="1"/>
            </p:cNvSpPr>
            <p:nvPr/>
          </p:nvSpPr>
          <p:spPr bwMode="auto">
            <a:xfrm>
              <a:off x="3513297" y="2281968"/>
              <a:ext cx="478444" cy="478631"/>
            </a:xfrm>
            <a:prstGeom prst="rect">
              <a:avLst/>
            </a:prstGeom>
            <a:solidFill>
              <a:srgbClr val="0070C0"/>
            </a:solidFill>
            <a:ln>
              <a:noFill/>
            </a:ln>
          </p:spPr>
          <p:txBody>
            <a:bodyPr lIns="74257" tIns="37128" rIns="74257" bIns="37128"/>
            <a:lstStyle/>
            <a:p>
              <a:pPr defTabSz="685800"/>
              <a:endParaRPr lang="zh-CN" altLang="en-US" sz="1515">
                <a:solidFill>
                  <a:prstClr val="black"/>
                </a:solidFill>
              </a:endParaRPr>
            </a:p>
          </p:txBody>
        </p:sp>
        <p:sp>
          <p:nvSpPr>
            <p:cNvPr id="29" name="TextBox 84"/>
            <p:cNvSpPr txBox="1">
              <a:spLocks noChangeArrowheads="1"/>
            </p:cNvSpPr>
            <p:nvPr/>
          </p:nvSpPr>
          <p:spPr bwMode="auto">
            <a:xfrm>
              <a:off x="4070291" y="2411745"/>
              <a:ext cx="3751144" cy="376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65" b="1" spc="300" dirty="0">
                  <a:latin typeface="微软雅黑" panose="020B0503020204020204" pitchFamily="34" charset="-122"/>
                  <a:ea typeface="微软雅黑" panose="020B0503020204020204" pitchFamily="34" charset="-122"/>
                </a:rPr>
                <a:t>结构化设计</a:t>
              </a:r>
              <a:endParaRPr lang="zh-CN" altLang="en-US" sz="2165" b="1" spc="300" dirty="0">
                <a:latin typeface="微软雅黑" panose="020B0503020204020204" pitchFamily="34" charset="-122"/>
                <a:ea typeface="微软雅黑" panose="020B0503020204020204" pitchFamily="34" charset="-122"/>
              </a:endParaRPr>
            </a:p>
          </p:txBody>
        </p:sp>
        <p:sp>
          <p:nvSpPr>
            <p:cNvPr id="32" name="TextBox 85"/>
            <p:cNvSpPr txBox="1">
              <a:spLocks noChangeArrowheads="1"/>
            </p:cNvSpPr>
            <p:nvPr/>
          </p:nvSpPr>
          <p:spPr bwMode="auto">
            <a:xfrm>
              <a:off x="3577566" y="2279586"/>
              <a:ext cx="351590" cy="483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dirty="0">
                  <a:solidFill>
                    <a:prstClr val="white"/>
                  </a:solidFill>
                  <a:latin typeface="微软雅黑" panose="020B0503020204020204" pitchFamily="34" charset="-122"/>
                  <a:ea typeface="微软雅黑" panose="020B0503020204020204" pitchFamily="34" charset="-122"/>
                </a:rPr>
                <a:t>2</a:t>
              </a:r>
              <a:endParaRPr lang="zh-CN" altLang="en-US" sz="2925" b="1" dirty="0">
                <a:solidFill>
                  <a:prstClr val="white"/>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3655183" y="3268187"/>
            <a:ext cx="4996979" cy="583562"/>
            <a:chOff x="3347864" y="2279586"/>
            <a:chExt cx="4605506" cy="538163"/>
          </a:xfrm>
        </p:grpSpPr>
        <p:sp>
          <p:nvSpPr>
            <p:cNvPr id="6" name="Freeform 20"/>
            <p:cNvSpPr/>
            <p:nvPr/>
          </p:nvSpPr>
          <p:spPr bwMode="auto">
            <a:xfrm>
              <a:off x="3347864" y="2362930"/>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lstStyle/>
            <a:p>
              <a:pPr defTabSz="685800"/>
              <a:endParaRPr lang="zh-CN" altLang="en-US" sz="1515">
                <a:solidFill>
                  <a:prstClr val="black"/>
                </a:solidFill>
              </a:endParaRPr>
            </a:p>
          </p:txBody>
        </p:sp>
        <p:sp>
          <p:nvSpPr>
            <p:cNvPr id="7" name="Freeform 21"/>
            <p:cNvSpPr/>
            <p:nvPr/>
          </p:nvSpPr>
          <p:spPr bwMode="auto">
            <a:xfrm>
              <a:off x="3456169" y="2281968"/>
              <a:ext cx="593889" cy="75009"/>
            </a:xfrm>
            <a:custGeom>
              <a:avLst/>
              <a:gdLst>
                <a:gd name="T0" fmla="*/ 58241460 w 1038"/>
                <a:gd name="T1" fmla="*/ 0 h 128"/>
                <a:gd name="T2" fmla="*/ 546306357 w 1038"/>
                <a:gd name="T3" fmla="*/ 0 h 128"/>
                <a:gd name="T4" fmla="*/ 604547817 w 1038"/>
                <a:gd name="T5" fmla="*/ 78143751 h 128"/>
                <a:gd name="T6" fmla="*/ 0 w 1038"/>
                <a:gd name="T7" fmla="*/ 78143751 h 128"/>
                <a:gd name="T8" fmla="*/ 58241460 w 1038"/>
                <a:gd name="T9" fmla="*/ 0 h 1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8">
                  <a:moveTo>
                    <a:pt x="100" y="0"/>
                  </a:moveTo>
                  <a:lnTo>
                    <a:pt x="938" y="0"/>
                  </a:lnTo>
                  <a:lnTo>
                    <a:pt x="1038" y="128"/>
                  </a:lnTo>
                  <a:lnTo>
                    <a:pt x="0" y="128"/>
                  </a:lnTo>
                  <a:lnTo>
                    <a:pt x="100" y="0"/>
                  </a:lnTo>
                  <a:close/>
                </a:path>
              </a:pathLst>
            </a:custGeom>
            <a:solidFill>
              <a:schemeClr val="tx1">
                <a:lumMod val="65000"/>
                <a:lumOff val="35000"/>
              </a:schemeClr>
            </a:solidFill>
            <a:ln>
              <a:noFill/>
            </a:ln>
          </p:spPr>
          <p:txBody>
            <a:bodyPr lIns="74257" tIns="37128" rIns="74257" bIns="37128"/>
            <a:lstStyle/>
            <a:p>
              <a:pPr defTabSz="685800"/>
              <a:endParaRPr lang="zh-CN" altLang="en-US" sz="1515">
                <a:solidFill>
                  <a:prstClr val="black"/>
                </a:solidFill>
              </a:endParaRPr>
            </a:p>
          </p:txBody>
        </p:sp>
        <p:sp>
          <p:nvSpPr>
            <p:cNvPr id="8" name="Rectangle 22"/>
            <p:cNvSpPr>
              <a:spLocks noChangeArrowheads="1"/>
            </p:cNvSpPr>
            <p:nvPr/>
          </p:nvSpPr>
          <p:spPr bwMode="auto">
            <a:xfrm>
              <a:off x="3513297" y="2281968"/>
              <a:ext cx="478444" cy="478631"/>
            </a:xfrm>
            <a:prstGeom prst="rect">
              <a:avLst/>
            </a:prstGeom>
            <a:solidFill>
              <a:srgbClr val="0070C0"/>
            </a:solidFill>
            <a:ln>
              <a:noFill/>
            </a:ln>
          </p:spPr>
          <p:txBody>
            <a:bodyPr lIns="74257" tIns="37128" rIns="74257" bIns="37128"/>
            <a:lstStyle/>
            <a:p>
              <a:pPr defTabSz="685800"/>
              <a:endParaRPr lang="zh-CN" altLang="en-US" sz="1515">
                <a:solidFill>
                  <a:prstClr val="black"/>
                </a:solidFill>
              </a:endParaRPr>
            </a:p>
          </p:txBody>
        </p:sp>
        <p:sp>
          <p:nvSpPr>
            <p:cNvPr id="9" name="TextBox 84"/>
            <p:cNvSpPr txBox="1">
              <a:spLocks noChangeArrowheads="1"/>
            </p:cNvSpPr>
            <p:nvPr/>
          </p:nvSpPr>
          <p:spPr bwMode="auto">
            <a:xfrm>
              <a:off x="4070292" y="2411745"/>
              <a:ext cx="2179457" cy="376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165" b="1" spc="300" dirty="0">
                  <a:latin typeface="微软雅黑" panose="020B0503020204020204" pitchFamily="34" charset="-122"/>
                  <a:ea typeface="微软雅黑" panose="020B0503020204020204" pitchFamily="34" charset="-122"/>
                </a:rPr>
                <a:t>面向对象的设计</a:t>
              </a:r>
              <a:endParaRPr lang="zh-CN" altLang="en-US" sz="2165" b="1" spc="300" dirty="0">
                <a:latin typeface="微软雅黑" panose="020B0503020204020204" pitchFamily="34" charset="-122"/>
                <a:ea typeface="微软雅黑" panose="020B0503020204020204" pitchFamily="34" charset="-122"/>
              </a:endParaRPr>
            </a:p>
          </p:txBody>
        </p:sp>
        <p:sp>
          <p:nvSpPr>
            <p:cNvPr id="10" name="TextBox 85"/>
            <p:cNvSpPr txBox="1">
              <a:spLocks noChangeArrowheads="1"/>
            </p:cNvSpPr>
            <p:nvPr/>
          </p:nvSpPr>
          <p:spPr bwMode="auto">
            <a:xfrm>
              <a:off x="3577566" y="2279586"/>
              <a:ext cx="351590" cy="483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dirty="0">
                  <a:solidFill>
                    <a:prstClr val="white"/>
                  </a:solidFill>
                  <a:latin typeface="微软雅黑" panose="020B0503020204020204" pitchFamily="34" charset="-122"/>
                  <a:ea typeface="微软雅黑" panose="020B0503020204020204" pitchFamily="34" charset="-122"/>
                </a:rPr>
                <a:t>3</a:t>
              </a:r>
              <a:endParaRPr lang="zh-CN" altLang="en-US" sz="2925" b="1" dirty="0">
                <a:solidFill>
                  <a:prstClr val="white"/>
                </a:solidFill>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3640478" y="4198160"/>
            <a:ext cx="4996979" cy="579429"/>
            <a:chOff x="3347864" y="1419062"/>
            <a:chExt cx="4605506" cy="534591"/>
          </a:xfrm>
        </p:grpSpPr>
        <p:sp>
          <p:nvSpPr>
            <p:cNvPr id="39" name="Freeform 17"/>
            <p:cNvSpPr/>
            <p:nvPr/>
          </p:nvSpPr>
          <p:spPr bwMode="auto">
            <a:xfrm>
              <a:off x="3347864" y="1498834"/>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lstStyle/>
            <a:p>
              <a:pPr defTabSz="685800"/>
              <a:endParaRPr lang="zh-CN" altLang="en-US" sz="1515">
                <a:solidFill>
                  <a:prstClr val="black"/>
                </a:solidFill>
              </a:endParaRPr>
            </a:p>
          </p:txBody>
        </p:sp>
        <p:sp>
          <p:nvSpPr>
            <p:cNvPr id="40" name="Freeform 18"/>
            <p:cNvSpPr/>
            <p:nvPr/>
          </p:nvSpPr>
          <p:spPr bwMode="auto">
            <a:xfrm>
              <a:off x="3456169" y="1419062"/>
              <a:ext cx="593889" cy="73819"/>
            </a:xfrm>
            <a:custGeom>
              <a:avLst/>
              <a:gdLst>
                <a:gd name="T0" fmla="*/ 58241460 w 1038"/>
                <a:gd name="T1" fmla="*/ 0 h 127"/>
                <a:gd name="T2" fmla="*/ 546306357 w 1038"/>
                <a:gd name="T3" fmla="*/ 0 h 127"/>
                <a:gd name="T4" fmla="*/ 604547817 w 1038"/>
                <a:gd name="T5" fmla="*/ 76279375 h 127"/>
                <a:gd name="T6" fmla="*/ 0 w 1038"/>
                <a:gd name="T7" fmla="*/ 76279375 h 127"/>
                <a:gd name="T8" fmla="*/ 58241460 w 1038"/>
                <a:gd name="T9" fmla="*/ 0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7">
                  <a:moveTo>
                    <a:pt x="100" y="0"/>
                  </a:moveTo>
                  <a:lnTo>
                    <a:pt x="938" y="0"/>
                  </a:lnTo>
                  <a:lnTo>
                    <a:pt x="1038" y="127"/>
                  </a:lnTo>
                  <a:lnTo>
                    <a:pt x="0" y="127"/>
                  </a:lnTo>
                  <a:lnTo>
                    <a:pt x="100" y="0"/>
                  </a:lnTo>
                  <a:close/>
                </a:path>
              </a:pathLst>
            </a:custGeom>
            <a:solidFill>
              <a:schemeClr val="tx1">
                <a:lumMod val="65000"/>
                <a:lumOff val="35000"/>
              </a:schemeClr>
            </a:solidFill>
            <a:ln>
              <a:noFill/>
            </a:ln>
          </p:spPr>
          <p:txBody>
            <a:bodyPr lIns="74257" tIns="37128" rIns="74257" bIns="37128"/>
            <a:lstStyle/>
            <a:p>
              <a:pPr defTabSz="685800"/>
              <a:endParaRPr lang="zh-CN" altLang="en-US" sz="1515">
                <a:solidFill>
                  <a:prstClr val="black"/>
                </a:solidFill>
              </a:endParaRPr>
            </a:p>
          </p:txBody>
        </p:sp>
        <p:sp>
          <p:nvSpPr>
            <p:cNvPr id="44" name="Rectangle 19"/>
            <p:cNvSpPr>
              <a:spLocks noChangeArrowheads="1"/>
            </p:cNvSpPr>
            <p:nvPr/>
          </p:nvSpPr>
          <p:spPr bwMode="auto">
            <a:xfrm>
              <a:off x="3513297" y="1419062"/>
              <a:ext cx="478444" cy="477441"/>
            </a:xfrm>
            <a:prstGeom prst="rect">
              <a:avLst/>
            </a:prstGeom>
            <a:solidFill>
              <a:srgbClr val="0070C0"/>
            </a:solidFill>
            <a:ln>
              <a:noFill/>
            </a:ln>
          </p:spPr>
          <p:txBody>
            <a:bodyPr lIns="74257" tIns="37128" rIns="74257" bIns="37128"/>
            <a:lstStyle/>
            <a:p>
              <a:pPr defTabSz="685800"/>
              <a:endParaRPr lang="zh-CN" altLang="en-US" sz="1515">
                <a:solidFill>
                  <a:prstClr val="black"/>
                </a:solidFill>
              </a:endParaRPr>
            </a:p>
          </p:txBody>
        </p:sp>
        <p:sp>
          <p:nvSpPr>
            <p:cNvPr id="45" name="TextBox 82"/>
            <p:cNvSpPr txBox="1">
              <a:spLocks noChangeArrowheads="1"/>
            </p:cNvSpPr>
            <p:nvPr/>
          </p:nvSpPr>
          <p:spPr bwMode="auto">
            <a:xfrm>
              <a:off x="4070291" y="1554793"/>
              <a:ext cx="3639510" cy="37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65" b="1" spc="300" dirty="0">
                  <a:latin typeface="微软雅黑" panose="020B0503020204020204" pitchFamily="34" charset="-122"/>
                  <a:ea typeface="微软雅黑" panose="020B0503020204020204" pitchFamily="34" charset="-122"/>
                </a:rPr>
                <a:t>用户界面设计</a:t>
              </a:r>
              <a:endParaRPr lang="zh-CN" altLang="en-US" sz="2165" b="1" spc="300" dirty="0">
                <a:latin typeface="微软雅黑" panose="020B0503020204020204" pitchFamily="34" charset="-122"/>
                <a:ea typeface="微软雅黑" panose="020B0503020204020204" pitchFamily="34" charset="-122"/>
              </a:endParaRPr>
            </a:p>
          </p:txBody>
        </p:sp>
        <p:sp>
          <p:nvSpPr>
            <p:cNvPr id="46" name="TextBox 83"/>
            <p:cNvSpPr txBox="1">
              <a:spLocks noChangeArrowheads="1"/>
            </p:cNvSpPr>
            <p:nvPr/>
          </p:nvSpPr>
          <p:spPr bwMode="auto">
            <a:xfrm>
              <a:off x="3577566" y="1432159"/>
              <a:ext cx="351590" cy="483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dirty="0">
                  <a:solidFill>
                    <a:prstClr val="white"/>
                  </a:solidFill>
                  <a:latin typeface="微软雅黑" panose="020B0503020204020204" pitchFamily="34" charset="-122"/>
                  <a:ea typeface="微软雅黑" panose="020B0503020204020204" pitchFamily="34" charset="-122"/>
                </a:rPr>
                <a:t>4</a:t>
              </a:r>
              <a:endParaRPr lang="zh-CN" altLang="en-US" sz="2925" b="1" dirty="0">
                <a:solidFill>
                  <a:prstClr val="white"/>
                </a:solidFill>
                <a:latin typeface="微软雅黑" panose="020B0503020204020204" pitchFamily="34" charset="-122"/>
                <a:ea typeface="微软雅黑" panose="020B0503020204020204" pitchFamily="34" charset="-122"/>
              </a:endParaRPr>
            </a:p>
          </p:txBody>
        </p:sp>
      </p:grpSp>
      <p:grpSp>
        <p:nvGrpSpPr>
          <p:cNvPr id="47" name="组合 46"/>
          <p:cNvGrpSpPr/>
          <p:nvPr/>
        </p:nvGrpSpPr>
        <p:grpSpPr>
          <a:xfrm>
            <a:off x="3640478" y="5210463"/>
            <a:ext cx="4996979" cy="579429"/>
            <a:chOff x="3347864" y="1419062"/>
            <a:chExt cx="4605506" cy="534591"/>
          </a:xfrm>
        </p:grpSpPr>
        <p:sp>
          <p:nvSpPr>
            <p:cNvPr id="48" name="Freeform 17"/>
            <p:cNvSpPr/>
            <p:nvPr/>
          </p:nvSpPr>
          <p:spPr bwMode="auto">
            <a:xfrm>
              <a:off x="3347864" y="1498834"/>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lstStyle/>
            <a:p>
              <a:pPr defTabSz="685800"/>
              <a:endParaRPr lang="zh-CN" altLang="en-US" sz="1515">
                <a:solidFill>
                  <a:prstClr val="black"/>
                </a:solidFill>
              </a:endParaRPr>
            </a:p>
          </p:txBody>
        </p:sp>
        <p:sp>
          <p:nvSpPr>
            <p:cNvPr id="49" name="Freeform 18"/>
            <p:cNvSpPr/>
            <p:nvPr/>
          </p:nvSpPr>
          <p:spPr bwMode="auto">
            <a:xfrm>
              <a:off x="3456169" y="1419062"/>
              <a:ext cx="593889" cy="73819"/>
            </a:xfrm>
            <a:custGeom>
              <a:avLst/>
              <a:gdLst>
                <a:gd name="T0" fmla="*/ 58241460 w 1038"/>
                <a:gd name="T1" fmla="*/ 0 h 127"/>
                <a:gd name="T2" fmla="*/ 546306357 w 1038"/>
                <a:gd name="T3" fmla="*/ 0 h 127"/>
                <a:gd name="T4" fmla="*/ 604547817 w 1038"/>
                <a:gd name="T5" fmla="*/ 76279375 h 127"/>
                <a:gd name="T6" fmla="*/ 0 w 1038"/>
                <a:gd name="T7" fmla="*/ 76279375 h 127"/>
                <a:gd name="T8" fmla="*/ 58241460 w 1038"/>
                <a:gd name="T9" fmla="*/ 0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7">
                  <a:moveTo>
                    <a:pt x="100" y="0"/>
                  </a:moveTo>
                  <a:lnTo>
                    <a:pt x="938" y="0"/>
                  </a:lnTo>
                  <a:lnTo>
                    <a:pt x="1038" y="127"/>
                  </a:lnTo>
                  <a:lnTo>
                    <a:pt x="0" y="127"/>
                  </a:lnTo>
                  <a:lnTo>
                    <a:pt x="100" y="0"/>
                  </a:lnTo>
                  <a:close/>
                </a:path>
              </a:pathLst>
            </a:custGeom>
            <a:solidFill>
              <a:schemeClr val="tx1">
                <a:lumMod val="65000"/>
                <a:lumOff val="35000"/>
              </a:schemeClr>
            </a:solidFill>
            <a:ln>
              <a:noFill/>
            </a:ln>
          </p:spPr>
          <p:txBody>
            <a:bodyPr lIns="74257" tIns="37128" rIns="74257" bIns="37128"/>
            <a:lstStyle/>
            <a:p>
              <a:pPr defTabSz="685800"/>
              <a:endParaRPr lang="zh-CN" altLang="en-US" sz="1515">
                <a:solidFill>
                  <a:prstClr val="black"/>
                </a:solidFill>
              </a:endParaRPr>
            </a:p>
          </p:txBody>
        </p:sp>
        <p:sp>
          <p:nvSpPr>
            <p:cNvPr id="50" name="Rectangle 19"/>
            <p:cNvSpPr>
              <a:spLocks noChangeArrowheads="1"/>
            </p:cNvSpPr>
            <p:nvPr/>
          </p:nvSpPr>
          <p:spPr bwMode="auto">
            <a:xfrm>
              <a:off x="3513297" y="1419062"/>
              <a:ext cx="478444" cy="477441"/>
            </a:xfrm>
            <a:prstGeom prst="rect">
              <a:avLst/>
            </a:prstGeom>
            <a:solidFill>
              <a:srgbClr val="0070C0"/>
            </a:solidFill>
            <a:ln>
              <a:noFill/>
            </a:ln>
          </p:spPr>
          <p:txBody>
            <a:bodyPr lIns="74257" tIns="37128" rIns="74257" bIns="37128"/>
            <a:lstStyle/>
            <a:p>
              <a:pPr defTabSz="685800"/>
              <a:endParaRPr lang="zh-CN" altLang="en-US" sz="1515">
                <a:solidFill>
                  <a:prstClr val="black"/>
                </a:solidFill>
              </a:endParaRPr>
            </a:p>
          </p:txBody>
        </p:sp>
        <p:sp>
          <p:nvSpPr>
            <p:cNvPr id="51" name="TextBox 82"/>
            <p:cNvSpPr txBox="1">
              <a:spLocks noChangeArrowheads="1"/>
            </p:cNvSpPr>
            <p:nvPr/>
          </p:nvSpPr>
          <p:spPr bwMode="auto">
            <a:xfrm>
              <a:off x="4070291" y="1554793"/>
              <a:ext cx="3639510" cy="37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65" b="1" spc="300" dirty="0">
                  <a:latin typeface="微软雅黑" panose="020B0503020204020204" pitchFamily="34" charset="-122"/>
                  <a:ea typeface="微软雅黑" panose="020B0503020204020204" pitchFamily="34" charset="-122"/>
                </a:rPr>
                <a:t>软件设计优化</a:t>
              </a:r>
              <a:endParaRPr lang="zh-CN" altLang="en-US" sz="2165" b="1" spc="300" dirty="0">
                <a:latin typeface="微软雅黑" panose="020B0503020204020204" pitchFamily="34" charset="-122"/>
                <a:ea typeface="微软雅黑" panose="020B0503020204020204" pitchFamily="34" charset="-122"/>
              </a:endParaRPr>
            </a:p>
          </p:txBody>
        </p:sp>
        <p:sp>
          <p:nvSpPr>
            <p:cNvPr id="52" name="TextBox 83"/>
            <p:cNvSpPr txBox="1">
              <a:spLocks noChangeArrowheads="1"/>
            </p:cNvSpPr>
            <p:nvPr/>
          </p:nvSpPr>
          <p:spPr bwMode="auto">
            <a:xfrm>
              <a:off x="3577566" y="1432159"/>
              <a:ext cx="351590" cy="483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dirty="0">
                  <a:solidFill>
                    <a:prstClr val="white"/>
                  </a:solidFill>
                  <a:latin typeface="微软雅黑" panose="020B0503020204020204" pitchFamily="34" charset="-122"/>
                  <a:ea typeface="微软雅黑" panose="020B0503020204020204" pitchFamily="34" charset="-122"/>
                </a:rPr>
                <a:t>5</a:t>
              </a:r>
              <a:endParaRPr lang="zh-CN" altLang="en-US" sz="2925" b="1" dirty="0">
                <a:solidFill>
                  <a:prstClr val="white"/>
                </a:solidFill>
                <a:latin typeface="微软雅黑" panose="020B0503020204020204" pitchFamily="34" charset="-122"/>
                <a:ea typeface="微软雅黑" panose="020B0503020204020204" pitchFamily="34" charset="-122"/>
              </a:endParaRPr>
            </a:p>
          </p:txBody>
        </p:sp>
      </p:grpSp>
      <p:sp>
        <p:nvSpPr>
          <p:cNvPr id="3" name="矩形 2"/>
          <p:cNvSpPr/>
          <p:nvPr>
            <p:custDataLst>
              <p:tags r:id="rId1"/>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4" name="图片 3"/>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结构化设计</a:t>
            </a:r>
            <a:endParaRPr kumimoji="1" lang="zh-CN" altLang="en-US" sz="3200" dirty="0">
              <a:sym typeface="+mn-ea"/>
            </a:endParaRPr>
          </a:p>
        </p:txBody>
      </p:sp>
      <p:sp>
        <p:nvSpPr>
          <p:cNvPr id="2" name="文本框 1"/>
          <p:cNvSpPr txBox="1"/>
          <p:nvPr/>
        </p:nvSpPr>
        <p:spPr>
          <a:xfrm>
            <a:off x="334911" y="781137"/>
            <a:ext cx="8957659" cy="559769"/>
          </a:xfrm>
          <a:prstGeom prst="rect">
            <a:avLst/>
          </a:prstGeom>
          <a:noFill/>
        </p:spPr>
        <p:txBody>
          <a:bodyPr wrap="square" rtlCol="0">
            <a:spAutoFit/>
          </a:bodyPr>
          <a:lstStyle/>
          <a:p>
            <a:pPr>
              <a:lnSpc>
                <a:spcPct val="150000"/>
              </a:lnSpc>
            </a:pP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2</a:t>
            </a:r>
            <a:r>
              <a:rPr lang="zh-CN" altLang="en-US" sz="2400" b="1" dirty="0">
                <a:latin typeface="仿宋" panose="02010609060101010101" pitchFamily="49" charset="-122"/>
                <a:ea typeface="仿宋" panose="02010609060101010101" pitchFamily="49" charset="-122"/>
              </a:rPr>
              <a:t>）模块详细设计</a:t>
            </a:r>
            <a:endParaRPr lang="zh-CN" altLang="zh-CN" sz="2400" b="1" dirty="0">
              <a:latin typeface="仿宋" panose="02010609060101010101" pitchFamily="49" charset="-122"/>
              <a:ea typeface="仿宋" panose="02010609060101010101" pitchFamily="49" charset="-122"/>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89830" y="1312762"/>
            <a:ext cx="8957659" cy="5324535"/>
          </a:xfrm>
          <a:prstGeom prst="rect">
            <a:avLst/>
          </a:prstGeom>
          <a:noFill/>
        </p:spPr>
        <p:txBody>
          <a:bodyPr wrap="square" rtlCol="0">
            <a:spAutoFit/>
          </a:bodyPr>
          <a:lstStyle/>
          <a:p>
            <a:r>
              <a:rPr lang="en-US" altLang="zh-CN" sz="2000" b="1" dirty="0" err="1">
                <a:latin typeface="仿宋" panose="02010609060101010101" pitchFamily="49" charset="-122"/>
                <a:ea typeface="仿宋" panose="02010609060101010101" pitchFamily="49" charset="-122"/>
              </a:rPr>
              <a:t>boolean</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updateUser</a:t>
            </a:r>
            <a:r>
              <a:rPr lang="en-US" altLang="zh-CN" sz="2000" b="1" dirty="0">
                <a:latin typeface="仿宋" panose="02010609060101010101" pitchFamily="49" charset="-122"/>
                <a:ea typeface="仿宋" panose="02010609060101010101" pitchFamily="49" charset="-122"/>
              </a:rPr>
              <a:t>(String </a:t>
            </a:r>
            <a:r>
              <a:rPr lang="zh-CN" altLang="zh-CN" sz="2000" b="1" dirty="0">
                <a:latin typeface="仿宋" panose="02010609060101010101" pitchFamily="49" charset="-122"/>
                <a:ea typeface="仿宋" panose="02010609060101010101" pitchFamily="49" charset="-122"/>
              </a:rPr>
              <a:t>用户类型</a:t>
            </a:r>
            <a:r>
              <a:rPr lang="en-US" altLang="zh-CN" sz="2000" b="1" dirty="0">
                <a:latin typeface="仿宋" panose="02010609060101010101" pitchFamily="49" charset="-122"/>
                <a:ea typeface="仿宋" panose="02010609060101010101" pitchFamily="49" charset="-122"/>
              </a:rPr>
              <a:t>, String </a:t>
            </a:r>
            <a:r>
              <a:rPr lang="zh-CN" altLang="zh-CN" sz="2000" b="1" dirty="0">
                <a:latin typeface="仿宋" panose="02010609060101010101" pitchFamily="49" charset="-122"/>
                <a:ea typeface="仿宋" panose="02010609060101010101" pitchFamily="49" charset="-122"/>
              </a:rPr>
              <a:t>用户登录名</a:t>
            </a:r>
            <a:r>
              <a:rPr lang="en-US" altLang="zh-CN" sz="2000" b="1" dirty="0">
                <a:latin typeface="仿宋" panose="02010609060101010101" pitchFamily="49" charset="-122"/>
                <a:ea typeface="仿宋" panose="02010609060101010101" pitchFamily="49" charset="-122"/>
              </a:rPr>
              <a:t>, String </a:t>
            </a:r>
            <a:r>
              <a:rPr lang="zh-CN" altLang="zh-CN" sz="2000" b="1" dirty="0">
                <a:latin typeface="仿宋" panose="02010609060101010101" pitchFamily="49" charset="-122"/>
                <a:ea typeface="仿宋" panose="02010609060101010101" pitchFamily="49" charset="-122"/>
              </a:rPr>
              <a:t>密码</a:t>
            </a: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其他信息</a:t>
            </a:r>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if (</a:t>
            </a:r>
            <a:r>
              <a:rPr lang="en-US" altLang="zh-CN" sz="2000" b="1" dirty="0" err="1">
                <a:latin typeface="仿宋" panose="02010609060101010101" pitchFamily="49" charset="-122"/>
                <a:ea typeface="仿宋" panose="02010609060101010101" pitchFamily="49" charset="-122"/>
              </a:rPr>
              <a:t>userIsExist</a:t>
            </a:r>
            <a:r>
              <a:rPr lang="en-US" altLang="zh-CN" sz="2000" b="1" dirty="0">
                <a:latin typeface="仿宋" panose="02010609060101010101" pitchFamily="49" charset="-122"/>
                <a:ea typeface="仿宋" panose="02010609060101010101" pitchFamily="49" charset="-122"/>
              </a:rPr>
              <a:t>() == false) { //</a:t>
            </a:r>
            <a:r>
              <a:rPr lang="en-US" altLang="zh-CN" sz="2000" b="1" dirty="0" err="1">
                <a:latin typeface="仿宋" panose="02010609060101010101" pitchFamily="49" charset="-122"/>
                <a:ea typeface="仿宋" panose="02010609060101010101" pitchFamily="49" charset="-122"/>
              </a:rPr>
              <a:t>用户是否存在</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return false;</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 else {</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更新数据库信息</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update_database</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return true;</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err="1">
                <a:latin typeface="仿宋" panose="02010609060101010101" pitchFamily="49" charset="-122"/>
                <a:ea typeface="仿宋" panose="02010609060101010101" pitchFamily="49" charset="-122"/>
              </a:rPr>
              <a:t>boolean</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deleteUser</a:t>
            </a:r>
            <a:r>
              <a:rPr lang="en-US" altLang="zh-CN" sz="2000" b="1" dirty="0">
                <a:latin typeface="仿宋" panose="02010609060101010101" pitchFamily="49" charset="-122"/>
                <a:ea typeface="仿宋" panose="02010609060101010101" pitchFamily="49" charset="-122"/>
              </a:rPr>
              <a:t>(String </a:t>
            </a:r>
            <a:r>
              <a:rPr lang="zh-CN" altLang="zh-CN" sz="2000" b="1" dirty="0">
                <a:latin typeface="仿宋" panose="02010609060101010101" pitchFamily="49" charset="-122"/>
                <a:ea typeface="仿宋" panose="02010609060101010101" pitchFamily="49" charset="-122"/>
              </a:rPr>
              <a:t>用户名</a:t>
            </a:r>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更新数据库信息</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if (</a:t>
            </a:r>
            <a:r>
              <a:rPr lang="en-US" altLang="zh-CN" sz="2000" b="1" dirty="0" err="1">
                <a:latin typeface="仿宋" panose="02010609060101010101" pitchFamily="49" charset="-122"/>
                <a:ea typeface="仿宋" panose="02010609060101010101" pitchFamily="49" charset="-122"/>
              </a:rPr>
              <a:t>userIsExist</a:t>
            </a:r>
            <a:r>
              <a:rPr lang="en-US" altLang="zh-CN" sz="2000" b="1" dirty="0">
                <a:latin typeface="仿宋" panose="02010609060101010101" pitchFamily="49" charset="-122"/>
                <a:ea typeface="仿宋" panose="02010609060101010101" pitchFamily="49" charset="-122"/>
              </a:rPr>
              <a:t>() == false) { //</a:t>
            </a:r>
            <a:r>
              <a:rPr lang="zh-CN" altLang="zh-CN" sz="2000" b="1" dirty="0">
                <a:latin typeface="仿宋" panose="02010609060101010101" pitchFamily="49" charset="-122"/>
                <a:ea typeface="仿宋" panose="02010609060101010101" pitchFamily="49" charset="-122"/>
              </a:rPr>
              <a:t>用户是否存在</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return false;</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 else {</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update_database</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return true;}}</a:t>
            </a:r>
            <a:endParaRPr lang="zh-CN" altLang="zh-CN" sz="3200" b="1" dirty="0">
              <a:latin typeface="仿宋" panose="02010609060101010101" pitchFamily="49" charset="-122"/>
              <a:ea typeface="仿宋" panose="02010609060101010101" pitchFamily="49" charset="-122"/>
            </a:endParaRPr>
          </a:p>
        </p:txBody>
      </p:sp>
      <p:sp>
        <p:nvSpPr>
          <p:cNvPr id="9" name="矩形 8"/>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结构化设计</a:t>
            </a:r>
            <a:endParaRPr kumimoji="1" lang="zh-CN" altLang="en-US" sz="3200" dirty="0">
              <a:sym typeface="+mn-ea"/>
            </a:endParaRPr>
          </a:p>
        </p:txBody>
      </p:sp>
      <p:sp>
        <p:nvSpPr>
          <p:cNvPr id="2" name="文本框 1"/>
          <p:cNvSpPr txBox="1"/>
          <p:nvPr/>
        </p:nvSpPr>
        <p:spPr>
          <a:xfrm>
            <a:off x="334911" y="781137"/>
            <a:ext cx="8957659" cy="559769"/>
          </a:xfrm>
          <a:prstGeom prst="rect">
            <a:avLst/>
          </a:prstGeom>
          <a:noFill/>
        </p:spPr>
        <p:txBody>
          <a:bodyPr wrap="square" rtlCol="0">
            <a:spAutoFit/>
          </a:bodyPr>
          <a:lstStyle/>
          <a:p>
            <a:pPr>
              <a:lnSpc>
                <a:spcPct val="150000"/>
              </a:lnSpc>
            </a:pP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3</a:t>
            </a:r>
            <a:r>
              <a:rPr lang="zh-CN" altLang="en-US" sz="2400" b="1" dirty="0">
                <a:latin typeface="仿宋" panose="02010609060101010101" pitchFamily="49" charset="-122"/>
                <a:ea typeface="仿宋" panose="02010609060101010101" pitchFamily="49" charset="-122"/>
              </a:rPr>
              <a:t>）数据设计</a:t>
            </a:r>
            <a:endParaRPr lang="zh-CN" altLang="zh-CN" sz="2400" b="1" dirty="0">
              <a:latin typeface="仿宋" panose="02010609060101010101" pitchFamily="49" charset="-122"/>
              <a:ea typeface="仿宋" panose="02010609060101010101" pitchFamily="49" charset="-122"/>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429000" y="1341120"/>
            <a:ext cx="3264535" cy="460375"/>
          </a:xfrm>
          <a:prstGeom prst="rect">
            <a:avLst/>
          </a:prstGeom>
          <a:noFill/>
        </p:spPr>
        <p:txBody>
          <a:bodyPr wrap="square" rtlCol="0">
            <a:spAutoFit/>
          </a:bodyPr>
          <a:lstStyle/>
          <a:p>
            <a:pPr algn="ctr"/>
            <a:r>
              <a:rPr lang="zh-CN" altLang="zh-CN" sz="2400" b="1" dirty="0">
                <a:latin typeface="仿宋" panose="02010609060101010101" pitchFamily="49" charset="-122"/>
                <a:ea typeface="仿宋" panose="02010609060101010101" pitchFamily="49" charset="-122"/>
              </a:rPr>
              <a:t>表</a:t>
            </a:r>
            <a:r>
              <a:rPr lang="en-US" altLang="zh-CN" sz="2400" b="1" dirty="0">
                <a:latin typeface="仿宋" panose="02010609060101010101" pitchFamily="49" charset="-122"/>
                <a:ea typeface="仿宋" panose="02010609060101010101" pitchFamily="49" charset="-122"/>
              </a:rPr>
              <a:t>6-3 </a:t>
            </a:r>
            <a:r>
              <a:rPr lang="zh-CN" altLang="zh-CN" sz="2400" b="1" dirty="0">
                <a:latin typeface="仿宋" panose="02010609060101010101" pitchFamily="49" charset="-122"/>
                <a:ea typeface="仿宋" panose="02010609060101010101" pitchFamily="49" charset="-122"/>
              </a:rPr>
              <a:t>学生表结构</a:t>
            </a:r>
            <a:endParaRPr lang="zh-CN" altLang="zh-CN" sz="2400" dirty="0">
              <a:latin typeface="仿宋" panose="02010609060101010101" pitchFamily="49" charset="-122"/>
              <a:ea typeface="仿宋" panose="02010609060101010101" pitchFamily="49" charset="-122"/>
            </a:endParaRPr>
          </a:p>
        </p:txBody>
      </p:sp>
      <p:graphicFrame>
        <p:nvGraphicFramePr>
          <p:cNvPr id="9" name="表格 8"/>
          <p:cNvGraphicFramePr>
            <a:graphicFrameLocks noGrp="1"/>
          </p:cNvGraphicFramePr>
          <p:nvPr/>
        </p:nvGraphicFramePr>
        <p:xfrm>
          <a:off x="846957" y="1757561"/>
          <a:ext cx="8208910" cy="4692490"/>
        </p:xfrm>
        <a:graphic>
          <a:graphicData uri="http://schemas.openxmlformats.org/drawingml/2006/table">
            <a:tbl>
              <a:tblPr firstRow="1" bandRow="1">
                <a:tableStyleId>{5C22544A-7EE6-4342-B048-85BDC9FD1C3A}</a:tableStyleId>
              </a:tblPr>
              <a:tblGrid>
                <a:gridCol w="1860043"/>
                <a:gridCol w="1584633"/>
                <a:gridCol w="3041896"/>
                <a:gridCol w="1722338"/>
              </a:tblGrid>
              <a:tr h="426590">
                <a:tc>
                  <a:txBody>
                    <a:bodyPr/>
                    <a:lstStyle/>
                    <a:p>
                      <a:pPr algn="ctr"/>
                      <a:r>
                        <a:rPr lang="zh-CN" altLang="en-US" dirty="0"/>
                        <a:t>字段名</a:t>
                      </a:r>
                      <a:endParaRPr lang="zh-CN" altLang="en-US" dirty="0"/>
                    </a:p>
                  </a:txBody>
                  <a:tcPr/>
                </a:tc>
                <a:tc>
                  <a:txBody>
                    <a:bodyPr/>
                    <a:lstStyle/>
                    <a:p>
                      <a:pPr algn="ctr"/>
                      <a:r>
                        <a:rPr lang="zh-CN" altLang="en-US" dirty="0"/>
                        <a:t>字段类型</a:t>
                      </a:r>
                      <a:endParaRPr lang="zh-CN" altLang="en-US" dirty="0"/>
                    </a:p>
                  </a:txBody>
                  <a:tcPr/>
                </a:tc>
                <a:tc>
                  <a:txBody>
                    <a:bodyPr/>
                    <a:lstStyle/>
                    <a:p>
                      <a:pPr algn="ctr"/>
                      <a:r>
                        <a:rPr lang="zh-CN" altLang="en-US" dirty="0"/>
                        <a:t>描述</a:t>
                      </a:r>
                      <a:endParaRPr lang="zh-CN" altLang="en-US" dirty="0"/>
                    </a:p>
                  </a:txBody>
                  <a:tcPr/>
                </a:tc>
                <a:tc>
                  <a:txBody>
                    <a:bodyPr/>
                    <a:lstStyle/>
                    <a:p>
                      <a:pPr algn="ctr"/>
                      <a:r>
                        <a:rPr lang="zh-CN" altLang="en-US" dirty="0"/>
                        <a:t>约束</a:t>
                      </a:r>
                      <a:endParaRPr lang="zh-CN" altLang="en-US" dirty="0"/>
                    </a:p>
                  </a:txBody>
                  <a:tcPr/>
                </a:tc>
              </a:tr>
              <a:tr h="426590">
                <a:tc>
                  <a:txBody>
                    <a:bodyPr/>
                    <a:lstStyle/>
                    <a:p>
                      <a:pPr algn="ctr"/>
                      <a:r>
                        <a:rPr lang="en-US" altLang="zh-CN" dirty="0"/>
                        <a:t>id</a:t>
                      </a:r>
                      <a:endParaRPr lang="zh-CN" altLang="en-US" dirty="0"/>
                    </a:p>
                  </a:txBody>
                  <a:tcPr/>
                </a:tc>
                <a:tc>
                  <a:txBody>
                    <a:bodyPr/>
                    <a:lstStyle/>
                    <a:p>
                      <a:pPr algn="ctr"/>
                      <a:r>
                        <a:rPr lang="en-US" altLang="zh-CN" dirty="0"/>
                        <a:t>integer</a:t>
                      </a:r>
                      <a:endParaRPr lang="zh-CN" altLang="en-US" dirty="0"/>
                    </a:p>
                  </a:txBody>
                  <a:tcPr/>
                </a:tc>
                <a:tc>
                  <a:txBody>
                    <a:bodyPr/>
                    <a:lstStyle/>
                    <a:p>
                      <a:pPr algn="ctr"/>
                      <a:r>
                        <a:rPr lang="zh-CN" altLang="en-US" dirty="0"/>
                        <a:t>学号</a:t>
                      </a:r>
                      <a:endParaRPr lang="zh-CN" altLang="en-US" dirty="0"/>
                    </a:p>
                  </a:txBody>
                  <a:tcPr/>
                </a:tc>
                <a:tc>
                  <a:txBody>
                    <a:bodyPr/>
                    <a:lstStyle/>
                    <a:p>
                      <a:pPr algn="ctr"/>
                      <a:r>
                        <a:rPr lang="zh-CN" altLang="en-US" dirty="0"/>
                        <a:t>主键</a:t>
                      </a:r>
                      <a:endParaRPr lang="zh-CN" altLang="en-US" dirty="0"/>
                    </a:p>
                  </a:txBody>
                  <a:tcPr/>
                </a:tc>
              </a:tr>
              <a:tr h="426590">
                <a:tc>
                  <a:txBody>
                    <a:bodyPr/>
                    <a:lstStyle/>
                    <a:p>
                      <a:pPr algn="ctr"/>
                      <a:r>
                        <a:rPr lang="en-US" altLang="zh-CN" dirty="0"/>
                        <a:t>name</a:t>
                      </a:r>
                      <a:endParaRPr lang="zh-CN" altLang="en-US" dirty="0"/>
                    </a:p>
                  </a:txBody>
                  <a:tcPr/>
                </a:tc>
                <a:tc>
                  <a:txBody>
                    <a:bodyPr/>
                    <a:lstStyle/>
                    <a:p>
                      <a:pPr algn="ctr"/>
                      <a:r>
                        <a:rPr lang="en-US" altLang="zh-CN" dirty="0"/>
                        <a:t>varchar</a:t>
                      </a:r>
                      <a:endParaRPr lang="zh-CN" altLang="en-US" dirty="0"/>
                    </a:p>
                  </a:txBody>
                  <a:tcPr/>
                </a:tc>
                <a:tc>
                  <a:txBody>
                    <a:bodyPr/>
                    <a:lstStyle/>
                    <a:p>
                      <a:pPr algn="ctr"/>
                      <a:r>
                        <a:rPr lang="zh-CN" altLang="en-US" dirty="0"/>
                        <a:t>姓名</a:t>
                      </a:r>
                      <a:endParaRPr lang="zh-CN" altLang="en-US" dirty="0"/>
                    </a:p>
                  </a:txBody>
                  <a:tcPr/>
                </a:tc>
                <a:tc>
                  <a:txBody>
                    <a:bodyPr/>
                    <a:lstStyle/>
                    <a:p>
                      <a:pPr algn="ctr"/>
                      <a:r>
                        <a:rPr lang="zh-CN" altLang="en-US" dirty="0"/>
                        <a:t>不为空</a:t>
                      </a:r>
                      <a:endParaRPr lang="zh-CN" altLang="en-US" dirty="0"/>
                    </a:p>
                  </a:txBody>
                  <a:tcPr/>
                </a:tc>
              </a:tr>
              <a:tr h="426590">
                <a:tc>
                  <a:txBody>
                    <a:bodyPr/>
                    <a:lstStyle/>
                    <a:p>
                      <a:pPr algn="ctr"/>
                      <a:r>
                        <a:rPr lang="en-US" altLang="zh-CN" dirty="0"/>
                        <a:t>password</a:t>
                      </a:r>
                      <a:endParaRPr lang="zh-CN" altLang="en-US" dirty="0"/>
                    </a:p>
                  </a:txBody>
                  <a:tcPr/>
                </a:tc>
                <a:tc>
                  <a:txBody>
                    <a:bodyPr/>
                    <a:lstStyle/>
                    <a:p>
                      <a:pPr algn="ctr"/>
                      <a:r>
                        <a:rPr lang="en-US" altLang="zh-CN" dirty="0"/>
                        <a:t>varchar</a:t>
                      </a:r>
                      <a:endParaRPr lang="zh-CN" altLang="en-US" dirty="0"/>
                    </a:p>
                  </a:txBody>
                  <a:tcPr/>
                </a:tc>
                <a:tc>
                  <a:txBody>
                    <a:bodyPr/>
                    <a:lstStyle/>
                    <a:p>
                      <a:pPr algn="ctr"/>
                      <a:r>
                        <a:rPr lang="zh-CN" altLang="en-US" dirty="0"/>
                        <a:t>密码</a:t>
                      </a:r>
                      <a:endParaRPr lang="zh-CN" altLang="en-US" dirty="0"/>
                    </a:p>
                  </a:txBody>
                  <a:tcPr/>
                </a:tc>
                <a:tc>
                  <a:txBody>
                    <a:bodyPr/>
                    <a:lstStyle/>
                    <a:p>
                      <a:pPr algn="ctr"/>
                      <a:r>
                        <a:rPr lang="zh-CN" altLang="en-US" dirty="0"/>
                        <a:t>不为空</a:t>
                      </a:r>
                      <a:endParaRPr lang="zh-CN" altLang="en-US" dirty="0"/>
                    </a:p>
                  </a:txBody>
                  <a:tcPr/>
                </a:tc>
              </a:tr>
              <a:tr h="426590">
                <a:tc>
                  <a:txBody>
                    <a:bodyPr/>
                    <a:lstStyle/>
                    <a:p>
                      <a:pPr algn="ctr"/>
                      <a:r>
                        <a:rPr lang="en-US" altLang="zh-CN" dirty="0"/>
                        <a:t>sex</a:t>
                      </a:r>
                      <a:endParaRPr lang="zh-CN" altLang="en-US" dirty="0"/>
                    </a:p>
                  </a:txBody>
                  <a:tcPr/>
                </a:tc>
                <a:tc>
                  <a:txBody>
                    <a:bodyPr/>
                    <a:lstStyle/>
                    <a:p>
                      <a:pPr algn="ctr"/>
                      <a:r>
                        <a:rPr lang="en-US" altLang="zh-CN" dirty="0"/>
                        <a:t>varchar</a:t>
                      </a:r>
                      <a:endParaRPr lang="zh-CN" altLang="en-US" dirty="0"/>
                    </a:p>
                  </a:txBody>
                  <a:tcPr/>
                </a:tc>
                <a:tc>
                  <a:txBody>
                    <a:bodyPr/>
                    <a:lstStyle/>
                    <a:p>
                      <a:pPr algn="ctr"/>
                      <a:r>
                        <a:rPr lang="zh-CN" altLang="en-US" dirty="0"/>
                        <a:t>男</a:t>
                      </a:r>
                      <a:r>
                        <a:rPr lang="en-US" altLang="zh-CN" dirty="0"/>
                        <a:t>or</a:t>
                      </a:r>
                      <a:r>
                        <a:rPr lang="zh-CN" altLang="en-US" dirty="0"/>
                        <a:t>女</a:t>
                      </a:r>
                      <a:endParaRPr lang="zh-CN" altLang="en-US" dirty="0"/>
                    </a:p>
                  </a:txBody>
                  <a:tcPr/>
                </a:tc>
                <a:tc>
                  <a:txBody>
                    <a:bodyPr/>
                    <a:lstStyle/>
                    <a:p>
                      <a:pPr algn="ctr"/>
                      <a:endParaRPr lang="zh-CN" altLang="en-US" dirty="0"/>
                    </a:p>
                  </a:txBody>
                  <a:tcPr/>
                </a:tc>
              </a:tr>
              <a:tr h="426590">
                <a:tc>
                  <a:txBody>
                    <a:bodyPr/>
                    <a:lstStyle/>
                    <a:p>
                      <a:pPr algn="ctr"/>
                      <a:r>
                        <a:rPr lang="en-US" altLang="zh-CN" dirty="0"/>
                        <a:t>state</a:t>
                      </a:r>
                      <a:endParaRPr lang="zh-CN" altLang="en-US" dirty="0"/>
                    </a:p>
                  </a:txBody>
                  <a:tcPr/>
                </a:tc>
                <a:tc>
                  <a:txBody>
                    <a:bodyPr/>
                    <a:lstStyle/>
                    <a:p>
                      <a:pPr algn="ctr"/>
                      <a:r>
                        <a:rPr lang="en-US" altLang="zh-CN" dirty="0"/>
                        <a:t>integer</a:t>
                      </a:r>
                      <a:endParaRPr lang="zh-CN" altLang="en-US" dirty="0"/>
                    </a:p>
                  </a:txBody>
                  <a:tcPr/>
                </a:tc>
                <a:tc>
                  <a:txBody>
                    <a:bodyPr/>
                    <a:lstStyle/>
                    <a:p>
                      <a:pPr algn="ctr"/>
                      <a:r>
                        <a:rPr lang="zh-CN" altLang="en-US" dirty="0"/>
                        <a:t>用户状态（可用</a:t>
                      </a:r>
                      <a:r>
                        <a:rPr lang="en-US" altLang="zh-CN" dirty="0"/>
                        <a:t>/</a:t>
                      </a:r>
                      <a:r>
                        <a:rPr lang="zh-CN" altLang="en-US" dirty="0"/>
                        <a:t>不可用）</a:t>
                      </a:r>
                      <a:endParaRPr lang="zh-CN" altLang="en-US" dirty="0"/>
                    </a:p>
                  </a:txBody>
                  <a:tcPr/>
                </a:tc>
                <a:tc>
                  <a:txBody>
                    <a:bodyPr/>
                    <a:lstStyle/>
                    <a:p>
                      <a:pPr algn="ctr"/>
                      <a:r>
                        <a:rPr lang="zh-CN" altLang="en-US" dirty="0"/>
                        <a:t>不为空</a:t>
                      </a:r>
                      <a:endParaRPr lang="zh-CN" altLang="en-US" dirty="0"/>
                    </a:p>
                  </a:txBody>
                  <a:tcPr/>
                </a:tc>
              </a:tr>
              <a:tr h="426590">
                <a:tc>
                  <a:txBody>
                    <a:bodyPr/>
                    <a:lstStyle/>
                    <a:p>
                      <a:pPr algn="ctr"/>
                      <a:r>
                        <a:rPr lang="en-US" altLang="zh-CN" dirty="0" err="1"/>
                        <a:t>gradeClass</a:t>
                      </a:r>
                      <a:endParaRPr lang="zh-CN" altLang="en-US" dirty="0"/>
                    </a:p>
                  </a:txBody>
                  <a:tcPr/>
                </a:tc>
                <a:tc>
                  <a:txBody>
                    <a:bodyPr/>
                    <a:lstStyle/>
                    <a:p>
                      <a:pPr algn="ctr"/>
                      <a:r>
                        <a:rPr lang="en-US" altLang="zh-CN" dirty="0"/>
                        <a:t>varchar</a:t>
                      </a:r>
                      <a:endParaRPr lang="zh-CN" altLang="en-US" dirty="0"/>
                    </a:p>
                  </a:txBody>
                  <a:tcPr/>
                </a:tc>
                <a:tc>
                  <a:txBody>
                    <a:bodyPr/>
                    <a:lstStyle/>
                    <a:p>
                      <a:pPr algn="ctr"/>
                      <a:r>
                        <a:rPr lang="zh-CN" altLang="en-US" dirty="0"/>
                        <a:t>学生所在班级</a:t>
                      </a:r>
                      <a:endParaRPr lang="zh-CN" altLang="en-US" dirty="0"/>
                    </a:p>
                  </a:txBody>
                  <a:tcPr/>
                </a:tc>
                <a:tc>
                  <a:txBody>
                    <a:bodyPr/>
                    <a:lstStyle/>
                    <a:p>
                      <a:pPr algn="ctr"/>
                      <a:endParaRPr lang="zh-CN" altLang="en-US" dirty="0"/>
                    </a:p>
                  </a:txBody>
                  <a:tcPr/>
                </a:tc>
              </a:tr>
              <a:tr h="426590">
                <a:tc>
                  <a:txBody>
                    <a:bodyPr/>
                    <a:lstStyle/>
                    <a:p>
                      <a:pPr algn="ctr"/>
                      <a:r>
                        <a:rPr lang="en-US" altLang="zh-CN" dirty="0" err="1"/>
                        <a:t>faceFeature</a:t>
                      </a:r>
                      <a:endParaRPr lang="zh-CN" altLang="en-US" dirty="0"/>
                    </a:p>
                  </a:txBody>
                  <a:tcPr/>
                </a:tc>
                <a:tc>
                  <a:txBody>
                    <a:bodyPr/>
                    <a:lstStyle/>
                    <a:p>
                      <a:pPr algn="ctr"/>
                      <a:r>
                        <a:rPr lang="en-US" altLang="zh-CN" dirty="0"/>
                        <a:t>blob</a:t>
                      </a:r>
                      <a:endParaRPr lang="zh-CN" altLang="en-US" dirty="0"/>
                    </a:p>
                  </a:txBody>
                  <a:tcPr/>
                </a:tc>
                <a:tc>
                  <a:txBody>
                    <a:bodyPr/>
                    <a:lstStyle/>
                    <a:p>
                      <a:pPr algn="ctr"/>
                      <a:r>
                        <a:rPr lang="zh-CN" altLang="en-US" dirty="0"/>
                        <a:t>人脸特征</a:t>
                      </a:r>
                      <a:endParaRPr lang="zh-CN" altLang="en-US" dirty="0"/>
                    </a:p>
                  </a:txBody>
                  <a:tcPr/>
                </a:tc>
                <a:tc>
                  <a:txBody>
                    <a:bodyPr/>
                    <a:lstStyle/>
                    <a:p>
                      <a:pPr algn="ctr"/>
                      <a:endParaRPr lang="zh-CN" altLang="en-US" dirty="0"/>
                    </a:p>
                  </a:txBody>
                  <a:tcPr/>
                </a:tc>
              </a:tr>
              <a:tr h="426590">
                <a:tc>
                  <a:txBody>
                    <a:bodyPr/>
                    <a:lstStyle/>
                    <a:p>
                      <a:pPr algn="ctr"/>
                      <a:r>
                        <a:rPr lang="en-US" altLang="zh-CN" dirty="0"/>
                        <a:t>avatar</a:t>
                      </a:r>
                      <a:endParaRPr lang="zh-CN" altLang="en-US" dirty="0"/>
                    </a:p>
                  </a:txBody>
                  <a:tcPr/>
                </a:tc>
                <a:tc>
                  <a:txBody>
                    <a:bodyPr/>
                    <a:lstStyle/>
                    <a:p>
                      <a:pPr algn="ctr"/>
                      <a:r>
                        <a:rPr lang="en-US" altLang="zh-CN" dirty="0"/>
                        <a:t>varchar</a:t>
                      </a:r>
                      <a:endParaRPr lang="zh-CN" altLang="en-US" dirty="0"/>
                    </a:p>
                  </a:txBody>
                  <a:tcPr/>
                </a:tc>
                <a:tc>
                  <a:txBody>
                    <a:bodyPr/>
                    <a:lstStyle/>
                    <a:p>
                      <a:pPr algn="ctr"/>
                      <a:r>
                        <a:rPr lang="zh-CN" altLang="en-US" dirty="0"/>
                        <a:t>头像</a:t>
                      </a:r>
                      <a:endParaRPr lang="zh-CN" altLang="en-US" dirty="0"/>
                    </a:p>
                  </a:txBody>
                  <a:tcPr/>
                </a:tc>
                <a:tc>
                  <a:txBody>
                    <a:bodyPr/>
                    <a:lstStyle/>
                    <a:p>
                      <a:pPr algn="ctr"/>
                      <a:endParaRPr lang="zh-CN" altLang="en-US" dirty="0"/>
                    </a:p>
                  </a:txBody>
                  <a:tcPr/>
                </a:tc>
              </a:tr>
              <a:tr h="426590">
                <a:tc>
                  <a:txBody>
                    <a:bodyPr/>
                    <a:lstStyle/>
                    <a:p>
                      <a:pPr algn="ctr"/>
                      <a:r>
                        <a:rPr lang="en-US" altLang="zh-CN" dirty="0"/>
                        <a:t>permission</a:t>
                      </a:r>
                      <a:endParaRPr lang="zh-CN" altLang="en-US" dirty="0"/>
                    </a:p>
                  </a:txBody>
                  <a:tcPr/>
                </a:tc>
                <a:tc>
                  <a:txBody>
                    <a:bodyPr/>
                    <a:lstStyle/>
                    <a:p>
                      <a:pPr algn="ctr"/>
                      <a:r>
                        <a:rPr lang="en-US" altLang="zh-CN" dirty="0"/>
                        <a:t>varchar</a:t>
                      </a:r>
                      <a:endParaRPr lang="zh-CN" altLang="en-US" dirty="0"/>
                    </a:p>
                  </a:txBody>
                  <a:tcPr/>
                </a:tc>
                <a:tc>
                  <a:txBody>
                    <a:bodyPr/>
                    <a:lstStyle/>
                    <a:p>
                      <a:pPr algn="ctr"/>
                      <a:r>
                        <a:rPr lang="zh-CN" altLang="en-US" dirty="0"/>
                        <a:t>权限</a:t>
                      </a:r>
                      <a:endParaRPr lang="zh-CN" altLang="en-US" dirty="0"/>
                    </a:p>
                  </a:txBody>
                  <a:tcPr/>
                </a:tc>
                <a:tc>
                  <a:txBody>
                    <a:bodyPr/>
                    <a:lstStyle/>
                    <a:p>
                      <a:pPr algn="ctr"/>
                      <a:endParaRPr lang="zh-CN" altLang="en-US" dirty="0"/>
                    </a:p>
                  </a:txBody>
                  <a:tcPr/>
                </a:tc>
              </a:tr>
              <a:tr h="426590">
                <a:tc>
                  <a:txBody>
                    <a:bodyPr/>
                    <a:lstStyle/>
                    <a:p>
                      <a:pPr algn="ctr"/>
                      <a:r>
                        <a:rPr lang="en-US" altLang="zh-CN" dirty="0" err="1"/>
                        <a:t>phoneNumber</a:t>
                      </a:r>
                      <a:endParaRPr lang="zh-CN" altLang="en-US" dirty="0"/>
                    </a:p>
                  </a:txBody>
                  <a:tcPr/>
                </a:tc>
                <a:tc>
                  <a:txBody>
                    <a:bodyPr/>
                    <a:lstStyle/>
                    <a:p>
                      <a:pPr algn="ctr"/>
                      <a:r>
                        <a:rPr lang="en-US" altLang="zh-CN" dirty="0"/>
                        <a:t>varchar</a:t>
                      </a:r>
                      <a:endParaRPr lang="zh-CN" altLang="en-US" dirty="0"/>
                    </a:p>
                  </a:txBody>
                  <a:tcPr/>
                </a:tc>
                <a:tc>
                  <a:txBody>
                    <a:bodyPr/>
                    <a:lstStyle/>
                    <a:p>
                      <a:pPr algn="ctr"/>
                      <a:r>
                        <a:rPr lang="zh-CN" altLang="en-US" dirty="0"/>
                        <a:t>手机号</a:t>
                      </a:r>
                      <a:endParaRPr lang="zh-CN" altLang="en-US" dirty="0"/>
                    </a:p>
                  </a:txBody>
                  <a:tcPr/>
                </a:tc>
                <a:tc>
                  <a:txBody>
                    <a:bodyPr/>
                    <a:lstStyle/>
                    <a:p>
                      <a:pPr algn="ctr"/>
                      <a:endParaRPr lang="zh-CN" altLang="en-US" dirty="0"/>
                    </a:p>
                  </a:txBody>
                  <a:tcPr/>
                </a:tc>
              </a:tr>
            </a:tbl>
          </a:graphicData>
        </a:graphic>
      </p:graphicFrame>
      <p:sp>
        <p:nvSpPr>
          <p:cNvPr id="10" name="矩形 9"/>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结构化设计</a:t>
            </a:r>
            <a:endParaRPr kumimoji="1" lang="zh-CN" altLang="en-US" sz="3200" dirty="0">
              <a:sym typeface="+mn-ea"/>
            </a:endParaRPr>
          </a:p>
        </p:txBody>
      </p:sp>
      <p:sp>
        <p:nvSpPr>
          <p:cNvPr id="2" name="文本框 1"/>
          <p:cNvSpPr txBox="1"/>
          <p:nvPr/>
        </p:nvSpPr>
        <p:spPr>
          <a:xfrm>
            <a:off x="334911" y="781137"/>
            <a:ext cx="8957659" cy="559769"/>
          </a:xfrm>
          <a:prstGeom prst="rect">
            <a:avLst/>
          </a:prstGeom>
          <a:noFill/>
        </p:spPr>
        <p:txBody>
          <a:bodyPr wrap="square" rtlCol="0">
            <a:spAutoFit/>
          </a:bodyPr>
          <a:lstStyle/>
          <a:p>
            <a:pPr>
              <a:lnSpc>
                <a:spcPct val="150000"/>
              </a:lnSpc>
            </a:pP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3</a:t>
            </a:r>
            <a:r>
              <a:rPr lang="zh-CN" altLang="en-US" sz="2400" b="1" dirty="0">
                <a:latin typeface="仿宋" panose="02010609060101010101" pitchFamily="49" charset="-122"/>
                <a:ea typeface="仿宋" panose="02010609060101010101" pitchFamily="49" charset="-122"/>
              </a:rPr>
              <a:t>）数据设计</a:t>
            </a:r>
            <a:endParaRPr lang="zh-CN" altLang="zh-CN" sz="2400" b="1" dirty="0">
              <a:latin typeface="仿宋" panose="02010609060101010101" pitchFamily="49" charset="-122"/>
              <a:ea typeface="仿宋" panose="02010609060101010101" pitchFamily="49" charset="-122"/>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428901" y="1340906"/>
            <a:ext cx="2769677" cy="460375"/>
          </a:xfrm>
          <a:prstGeom prst="rect">
            <a:avLst/>
          </a:prstGeom>
          <a:noFill/>
        </p:spPr>
        <p:txBody>
          <a:bodyPr wrap="square" rtlCol="0">
            <a:spAutoFit/>
          </a:bodyPr>
          <a:lstStyle/>
          <a:p>
            <a:pPr algn="ctr"/>
            <a:r>
              <a:rPr lang="zh-CN" altLang="zh-CN" sz="2400" b="1" dirty="0">
                <a:latin typeface="仿宋" panose="02010609060101010101" pitchFamily="49" charset="-122"/>
                <a:ea typeface="仿宋" panose="02010609060101010101" pitchFamily="49" charset="-122"/>
              </a:rPr>
              <a:t>表</a:t>
            </a:r>
            <a:r>
              <a:rPr lang="en-US" altLang="zh-CN" sz="2400" b="1" dirty="0">
                <a:latin typeface="仿宋" panose="02010609060101010101" pitchFamily="49" charset="-122"/>
                <a:ea typeface="仿宋" panose="02010609060101010101" pitchFamily="49" charset="-122"/>
              </a:rPr>
              <a:t>6-4 </a:t>
            </a:r>
            <a:r>
              <a:rPr lang="zh-CN" altLang="en-US" sz="2400" b="1" dirty="0">
                <a:latin typeface="仿宋" panose="02010609060101010101" pitchFamily="49" charset="-122"/>
                <a:ea typeface="仿宋" panose="02010609060101010101" pitchFamily="49" charset="-122"/>
              </a:rPr>
              <a:t>教师</a:t>
            </a:r>
            <a:r>
              <a:rPr lang="zh-CN" altLang="zh-CN" sz="2400" b="1" dirty="0">
                <a:latin typeface="仿宋" panose="02010609060101010101" pitchFamily="49" charset="-122"/>
                <a:ea typeface="仿宋" panose="02010609060101010101" pitchFamily="49" charset="-122"/>
              </a:rPr>
              <a:t>表结构</a:t>
            </a:r>
            <a:endParaRPr lang="zh-CN" altLang="zh-CN" sz="2400" dirty="0">
              <a:latin typeface="仿宋" panose="02010609060101010101" pitchFamily="49" charset="-122"/>
              <a:ea typeface="仿宋" panose="02010609060101010101" pitchFamily="49" charset="-122"/>
            </a:endParaRPr>
          </a:p>
        </p:txBody>
      </p:sp>
      <p:graphicFrame>
        <p:nvGraphicFramePr>
          <p:cNvPr id="9" name="表格 8"/>
          <p:cNvGraphicFramePr>
            <a:graphicFrameLocks noGrp="1"/>
          </p:cNvGraphicFramePr>
          <p:nvPr/>
        </p:nvGraphicFramePr>
        <p:xfrm>
          <a:off x="846957" y="1829315"/>
          <a:ext cx="8208910" cy="4624730"/>
        </p:xfrm>
        <a:graphic>
          <a:graphicData uri="http://schemas.openxmlformats.org/drawingml/2006/table">
            <a:tbl>
              <a:tblPr firstRow="1" bandRow="1">
                <a:tableStyleId>{5C22544A-7EE6-4342-B048-85BDC9FD1C3A}</a:tableStyleId>
              </a:tblPr>
              <a:tblGrid>
                <a:gridCol w="1860043"/>
                <a:gridCol w="1584633"/>
                <a:gridCol w="3041896"/>
                <a:gridCol w="1722338"/>
              </a:tblGrid>
              <a:tr h="462473">
                <a:tc>
                  <a:txBody>
                    <a:bodyPr/>
                    <a:lstStyle/>
                    <a:p>
                      <a:pPr algn="ctr"/>
                      <a:r>
                        <a:rPr lang="zh-CN" altLang="en-US" dirty="0"/>
                        <a:t>字段名</a:t>
                      </a:r>
                      <a:endParaRPr lang="zh-CN" altLang="en-US" dirty="0"/>
                    </a:p>
                  </a:txBody>
                  <a:tcPr/>
                </a:tc>
                <a:tc>
                  <a:txBody>
                    <a:bodyPr/>
                    <a:lstStyle/>
                    <a:p>
                      <a:pPr algn="ctr"/>
                      <a:r>
                        <a:rPr lang="zh-CN" altLang="en-US" dirty="0"/>
                        <a:t>字段类型</a:t>
                      </a:r>
                      <a:endParaRPr lang="zh-CN" altLang="en-US" dirty="0"/>
                    </a:p>
                  </a:txBody>
                  <a:tcPr/>
                </a:tc>
                <a:tc>
                  <a:txBody>
                    <a:bodyPr/>
                    <a:lstStyle/>
                    <a:p>
                      <a:pPr algn="ctr"/>
                      <a:r>
                        <a:rPr lang="zh-CN" altLang="en-US" dirty="0"/>
                        <a:t>描述</a:t>
                      </a:r>
                      <a:endParaRPr lang="zh-CN" altLang="en-US" dirty="0"/>
                    </a:p>
                  </a:txBody>
                  <a:tcPr/>
                </a:tc>
                <a:tc>
                  <a:txBody>
                    <a:bodyPr/>
                    <a:lstStyle/>
                    <a:p>
                      <a:pPr algn="ctr"/>
                      <a:r>
                        <a:rPr lang="zh-CN" altLang="en-US" dirty="0"/>
                        <a:t>约束</a:t>
                      </a:r>
                      <a:endParaRPr lang="zh-CN" altLang="en-US" dirty="0"/>
                    </a:p>
                  </a:txBody>
                  <a:tcPr/>
                </a:tc>
              </a:tr>
              <a:tr h="462473">
                <a:tc>
                  <a:txBody>
                    <a:bodyPr/>
                    <a:lstStyle/>
                    <a:p>
                      <a:pPr algn="ctr"/>
                      <a:r>
                        <a:rPr lang="en-US" altLang="zh-CN" dirty="0"/>
                        <a:t>id</a:t>
                      </a:r>
                      <a:endParaRPr lang="zh-CN" altLang="en-US" dirty="0"/>
                    </a:p>
                  </a:txBody>
                  <a:tcPr/>
                </a:tc>
                <a:tc>
                  <a:txBody>
                    <a:bodyPr/>
                    <a:lstStyle/>
                    <a:p>
                      <a:pPr algn="ctr"/>
                      <a:r>
                        <a:rPr lang="en-US" altLang="zh-CN" dirty="0"/>
                        <a:t>integer</a:t>
                      </a:r>
                      <a:endParaRPr lang="zh-CN" altLang="en-US" dirty="0"/>
                    </a:p>
                  </a:txBody>
                  <a:tcPr/>
                </a:tc>
                <a:tc>
                  <a:txBody>
                    <a:bodyPr/>
                    <a:lstStyle/>
                    <a:p>
                      <a:pPr algn="ctr"/>
                      <a:r>
                        <a:rPr lang="zh-CN" altLang="en-US" dirty="0"/>
                        <a:t>学号</a:t>
                      </a:r>
                      <a:endParaRPr lang="zh-CN" altLang="en-US" dirty="0"/>
                    </a:p>
                  </a:txBody>
                  <a:tcPr/>
                </a:tc>
                <a:tc>
                  <a:txBody>
                    <a:bodyPr/>
                    <a:lstStyle/>
                    <a:p>
                      <a:pPr algn="ctr"/>
                      <a:r>
                        <a:rPr lang="zh-CN" altLang="en-US" dirty="0"/>
                        <a:t>主键</a:t>
                      </a:r>
                      <a:endParaRPr lang="zh-CN" altLang="en-US" dirty="0"/>
                    </a:p>
                  </a:txBody>
                  <a:tcPr/>
                </a:tc>
              </a:tr>
              <a:tr h="462473">
                <a:tc>
                  <a:txBody>
                    <a:bodyPr/>
                    <a:lstStyle/>
                    <a:p>
                      <a:pPr algn="ctr"/>
                      <a:r>
                        <a:rPr lang="en-US" altLang="zh-CN" dirty="0"/>
                        <a:t>name</a:t>
                      </a:r>
                      <a:endParaRPr lang="zh-CN" altLang="en-US" dirty="0"/>
                    </a:p>
                  </a:txBody>
                  <a:tcPr/>
                </a:tc>
                <a:tc>
                  <a:txBody>
                    <a:bodyPr/>
                    <a:lstStyle/>
                    <a:p>
                      <a:pPr algn="ctr"/>
                      <a:r>
                        <a:rPr lang="en-US" altLang="zh-CN" dirty="0"/>
                        <a:t>varchar</a:t>
                      </a:r>
                      <a:endParaRPr lang="zh-CN" altLang="en-US" dirty="0"/>
                    </a:p>
                  </a:txBody>
                  <a:tcPr/>
                </a:tc>
                <a:tc>
                  <a:txBody>
                    <a:bodyPr/>
                    <a:lstStyle/>
                    <a:p>
                      <a:pPr algn="ctr"/>
                      <a:r>
                        <a:rPr lang="zh-CN" altLang="en-US" dirty="0"/>
                        <a:t>姓名</a:t>
                      </a:r>
                      <a:endParaRPr lang="zh-CN" altLang="en-US" dirty="0"/>
                    </a:p>
                  </a:txBody>
                  <a:tcPr/>
                </a:tc>
                <a:tc>
                  <a:txBody>
                    <a:bodyPr/>
                    <a:lstStyle/>
                    <a:p>
                      <a:pPr algn="ctr"/>
                      <a:r>
                        <a:rPr lang="zh-CN" altLang="en-US" dirty="0"/>
                        <a:t>不为空</a:t>
                      </a:r>
                      <a:endParaRPr lang="zh-CN" altLang="en-US" dirty="0"/>
                    </a:p>
                  </a:txBody>
                  <a:tcPr/>
                </a:tc>
              </a:tr>
              <a:tr h="462473">
                <a:tc>
                  <a:txBody>
                    <a:bodyPr/>
                    <a:lstStyle/>
                    <a:p>
                      <a:pPr algn="ctr"/>
                      <a:r>
                        <a:rPr lang="en-US" altLang="zh-CN" dirty="0"/>
                        <a:t>password</a:t>
                      </a:r>
                      <a:endParaRPr lang="zh-CN" altLang="en-US" dirty="0"/>
                    </a:p>
                  </a:txBody>
                  <a:tcPr/>
                </a:tc>
                <a:tc>
                  <a:txBody>
                    <a:bodyPr/>
                    <a:lstStyle/>
                    <a:p>
                      <a:pPr algn="ctr"/>
                      <a:r>
                        <a:rPr lang="en-US" altLang="zh-CN" dirty="0"/>
                        <a:t>varchar</a:t>
                      </a:r>
                      <a:endParaRPr lang="zh-CN" altLang="en-US" dirty="0"/>
                    </a:p>
                  </a:txBody>
                  <a:tcPr/>
                </a:tc>
                <a:tc>
                  <a:txBody>
                    <a:bodyPr/>
                    <a:lstStyle/>
                    <a:p>
                      <a:pPr algn="ctr"/>
                      <a:r>
                        <a:rPr lang="zh-CN" altLang="en-US" dirty="0"/>
                        <a:t>密码</a:t>
                      </a:r>
                      <a:endParaRPr lang="zh-CN" altLang="en-US" dirty="0"/>
                    </a:p>
                  </a:txBody>
                  <a:tcPr/>
                </a:tc>
                <a:tc>
                  <a:txBody>
                    <a:bodyPr/>
                    <a:lstStyle/>
                    <a:p>
                      <a:pPr algn="ctr"/>
                      <a:r>
                        <a:rPr lang="zh-CN" altLang="en-US" dirty="0"/>
                        <a:t>不为空</a:t>
                      </a:r>
                      <a:endParaRPr lang="zh-CN" altLang="en-US" dirty="0"/>
                    </a:p>
                  </a:txBody>
                  <a:tcPr/>
                </a:tc>
              </a:tr>
              <a:tr h="462473">
                <a:tc>
                  <a:txBody>
                    <a:bodyPr/>
                    <a:lstStyle/>
                    <a:p>
                      <a:pPr algn="ctr"/>
                      <a:r>
                        <a:rPr lang="en-US" altLang="zh-CN" dirty="0"/>
                        <a:t>sex</a:t>
                      </a:r>
                      <a:endParaRPr lang="zh-CN" altLang="en-US" dirty="0"/>
                    </a:p>
                  </a:txBody>
                  <a:tcPr/>
                </a:tc>
                <a:tc>
                  <a:txBody>
                    <a:bodyPr/>
                    <a:lstStyle/>
                    <a:p>
                      <a:pPr algn="ctr"/>
                      <a:r>
                        <a:rPr lang="en-US" altLang="zh-CN" dirty="0"/>
                        <a:t>varchar</a:t>
                      </a:r>
                      <a:endParaRPr lang="zh-CN" altLang="en-US" dirty="0"/>
                    </a:p>
                  </a:txBody>
                  <a:tcPr/>
                </a:tc>
                <a:tc>
                  <a:txBody>
                    <a:bodyPr/>
                    <a:lstStyle/>
                    <a:p>
                      <a:pPr algn="ctr"/>
                      <a:r>
                        <a:rPr lang="zh-CN" altLang="en-US" dirty="0"/>
                        <a:t>男</a:t>
                      </a:r>
                      <a:r>
                        <a:rPr lang="en-US" altLang="zh-CN" dirty="0"/>
                        <a:t>or</a:t>
                      </a:r>
                      <a:r>
                        <a:rPr lang="zh-CN" altLang="en-US" dirty="0"/>
                        <a:t>女</a:t>
                      </a:r>
                      <a:endParaRPr lang="zh-CN" altLang="en-US" dirty="0"/>
                    </a:p>
                  </a:txBody>
                  <a:tcPr/>
                </a:tc>
                <a:tc>
                  <a:txBody>
                    <a:bodyPr/>
                    <a:lstStyle/>
                    <a:p>
                      <a:pPr algn="ctr"/>
                      <a:endParaRPr lang="zh-CN" altLang="en-US" dirty="0"/>
                    </a:p>
                  </a:txBody>
                  <a:tcPr/>
                </a:tc>
              </a:tr>
              <a:tr h="462473">
                <a:tc>
                  <a:txBody>
                    <a:bodyPr/>
                    <a:lstStyle/>
                    <a:p>
                      <a:pPr algn="ctr"/>
                      <a:r>
                        <a:rPr lang="en-US" altLang="zh-CN" dirty="0"/>
                        <a:t>state</a:t>
                      </a:r>
                      <a:endParaRPr lang="zh-CN" altLang="en-US" dirty="0"/>
                    </a:p>
                  </a:txBody>
                  <a:tcPr/>
                </a:tc>
                <a:tc>
                  <a:txBody>
                    <a:bodyPr/>
                    <a:lstStyle/>
                    <a:p>
                      <a:pPr algn="ctr"/>
                      <a:r>
                        <a:rPr lang="en-US" altLang="zh-CN" dirty="0"/>
                        <a:t>integer</a:t>
                      </a:r>
                      <a:endParaRPr lang="zh-CN" altLang="en-US" dirty="0"/>
                    </a:p>
                  </a:txBody>
                  <a:tcPr/>
                </a:tc>
                <a:tc>
                  <a:txBody>
                    <a:bodyPr/>
                    <a:lstStyle/>
                    <a:p>
                      <a:pPr algn="ctr"/>
                      <a:r>
                        <a:rPr lang="zh-CN" altLang="en-US" dirty="0"/>
                        <a:t>用户状态（可用</a:t>
                      </a:r>
                      <a:r>
                        <a:rPr lang="en-US" altLang="zh-CN" dirty="0"/>
                        <a:t>/</a:t>
                      </a:r>
                      <a:r>
                        <a:rPr lang="zh-CN" altLang="en-US" dirty="0"/>
                        <a:t>不可用）</a:t>
                      </a:r>
                      <a:endParaRPr lang="zh-CN" altLang="en-US" dirty="0"/>
                    </a:p>
                  </a:txBody>
                  <a:tcPr/>
                </a:tc>
                <a:tc>
                  <a:txBody>
                    <a:bodyPr/>
                    <a:lstStyle/>
                    <a:p>
                      <a:pPr algn="ctr"/>
                      <a:r>
                        <a:rPr lang="zh-CN" altLang="en-US" dirty="0"/>
                        <a:t>不为空</a:t>
                      </a:r>
                      <a:endParaRPr lang="zh-CN" altLang="en-US" dirty="0"/>
                    </a:p>
                  </a:txBody>
                  <a:tcPr/>
                </a:tc>
              </a:tr>
              <a:tr h="462473">
                <a:tc>
                  <a:txBody>
                    <a:bodyPr/>
                    <a:lstStyle/>
                    <a:p>
                      <a:pPr algn="ctr"/>
                      <a:r>
                        <a:rPr lang="en-US" altLang="zh-CN" dirty="0" err="1"/>
                        <a:t>faceFeature</a:t>
                      </a:r>
                      <a:endParaRPr lang="zh-CN" altLang="en-US" dirty="0"/>
                    </a:p>
                  </a:txBody>
                  <a:tcPr/>
                </a:tc>
                <a:tc>
                  <a:txBody>
                    <a:bodyPr/>
                    <a:lstStyle/>
                    <a:p>
                      <a:pPr algn="ctr"/>
                      <a:r>
                        <a:rPr lang="en-US" altLang="zh-CN" dirty="0"/>
                        <a:t>blob</a:t>
                      </a:r>
                      <a:endParaRPr lang="zh-CN" altLang="en-US" dirty="0"/>
                    </a:p>
                  </a:txBody>
                  <a:tcPr/>
                </a:tc>
                <a:tc>
                  <a:txBody>
                    <a:bodyPr/>
                    <a:lstStyle/>
                    <a:p>
                      <a:pPr algn="ctr"/>
                      <a:r>
                        <a:rPr lang="zh-CN" altLang="en-US" dirty="0"/>
                        <a:t>人脸特征</a:t>
                      </a:r>
                      <a:endParaRPr lang="zh-CN" altLang="en-US" dirty="0"/>
                    </a:p>
                  </a:txBody>
                  <a:tcPr/>
                </a:tc>
                <a:tc>
                  <a:txBody>
                    <a:bodyPr/>
                    <a:lstStyle/>
                    <a:p>
                      <a:pPr algn="ctr"/>
                      <a:endParaRPr lang="zh-CN" altLang="en-US" dirty="0"/>
                    </a:p>
                  </a:txBody>
                  <a:tcPr/>
                </a:tc>
              </a:tr>
              <a:tr h="462473">
                <a:tc>
                  <a:txBody>
                    <a:bodyPr/>
                    <a:lstStyle/>
                    <a:p>
                      <a:pPr algn="ctr"/>
                      <a:r>
                        <a:rPr lang="en-US" altLang="zh-CN" dirty="0"/>
                        <a:t>avatar</a:t>
                      </a:r>
                      <a:endParaRPr lang="zh-CN" altLang="en-US" dirty="0"/>
                    </a:p>
                  </a:txBody>
                  <a:tcPr/>
                </a:tc>
                <a:tc>
                  <a:txBody>
                    <a:bodyPr/>
                    <a:lstStyle/>
                    <a:p>
                      <a:pPr algn="ctr"/>
                      <a:r>
                        <a:rPr lang="en-US" altLang="zh-CN" dirty="0"/>
                        <a:t>varchar</a:t>
                      </a:r>
                      <a:endParaRPr lang="zh-CN" altLang="en-US" dirty="0"/>
                    </a:p>
                  </a:txBody>
                  <a:tcPr/>
                </a:tc>
                <a:tc>
                  <a:txBody>
                    <a:bodyPr/>
                    <a:lstStyle/>
                    <a:p>
                      <a:pPr algn="ctr"/>
                      <a:r>
                        <a:rPr lang="zh-CN" altLang="en-US" dirty="0"/>
                        <a:t>头像</a:t>
                      </a:r>
                      <a:endParaRPr lang="zh-CN" altLang="en-US" dirty="0"/>
                    </a:p>
                  </a:txBody>
                  <a:tcPr/>
                </a:tc>
                <a:tc>
                  <a:txBody>
                    <a:bodyPr/>
                    <a:lstStyle/>
                    <a:p>
                      <a:pPr algn="ctr"/>
                      <a:endParaRPr lang="zh-CN" altLang="en-US" dirty="0"/>
                    </a:p>
                  </a:txBody>
                  <a:tcPr/>
                </a:tc>
              </a:tr>
              <a:tr h="462473">
                <a:tc>
                  <a:txBody>
                    <a:bodyPr/>
                    <a:lstStyle/>
                    <a:p>
                      <a:pPr algn="ctr"/>
                      <a:r>
                        <a:rPr lang="en-US" altLang="zh-CN" dirty="0"/>
                        <a:t>permission</a:t>
                      </a:r>
                      <a:endParaRPr lang="zh-CN" altLang="en-US" dirty="0"/>
                    </a:p>
                  </a:txBody>
                  <a:tcPr/>
                </a:tc>
                <a:tc>
                  <a:txBody>
                    <a:bodyPr/>
                    <a:lstStyle/>
                    <a:p>
                      <a:pPr algn="ctr"/>
                      <a:r>
                        <a:rPr lang="en-US" altLang="zh-CN" dirty="0"/>
                        <a:t>varchar</a:t>
                      </a:r>
                      <a:endParaRPr lang="zh-CN" altLang="en-US" dirty="0"/>
                    </a:p>
                  </a:txBody>
                  <a:tcPr/>
                </a:tc>
                <a:tc>
                  <a:txBody>
                    <a:bodyPr/>
                    <a:lstStyle/>
                    <a:p>
                      <a:pPr algn="ctr"/>
                      <a:r>
                        <a:rPr lang="zh-CN" altLang="en-US" dirty="0"/>
                        <a:t>权限</a:t>
                      </a:r>
                      <a:endParaRPr lang="zh-CN" altLang="en-US" dirty="0"/>
                    </a:p>
                  </a:txBody>
                  <a:tcPr/>
                </a:tc>
                <a:tc>
                  <a:txBody>
                    <a:bodyPr/>
                    <a:lstStyle/>
                    <a:p>
                      <a:pPr algn="ctr"/>
                      <a:endParaRPr lang="zh-CN" altLang="en-US" dirty="0"/>
                    </a:p>
                  </a:txBody>
                  <a:tcPr/>
                </a:tc>
              </a:tr>
              <a:tr h="462473">
                <a:tc>
                  <a:txBody>
                    <a:bodyPr/>
                    <a:lstStyle/>
                    <a:p>
                      <a:pPr algn="ctr"/>
                      <a:r>
                        <a:rPr lang="en-US" altLang="zh-CN" dirty="0" err="1"/>
                        <a:t>phoneNumber</a:t>
                      </a:r>
                      <a:endParaRPr lang="zh-CN" altLang="en-US" dirty="0"/>
                    </a:p>
                  </a:txBody>
                  <a:tcPr/>
                </a:tc>
                <a:tc>
                  <a:txBody>
                    <a:bodyPr/>
                    <a:lstStyle/>
                    <a:p>
                      <a:pPr algn="ctr"/>
                      <a:r>
                        <a:rPr lang="en-US" altLang="zh-CN" dirty="0"/>
                        <a:t>varchar</a:t>
                      </a:r>
                      <a:endParaRPr lang="zh-CN" altLang="en-US" dirty="0"/>
                    </a:p>
                  </a:txBody>
                  <a:tcPr/>
                </a:tc>
                <a:tc>
                  <a:txBody>
                    <a:bodyPr/>
                    <a:lstStyle/>
                    <a:p>
                      <a:pPr algn="ctr"/>
                      <a:r>
                        <a:rPr lang="zh-CN" altLang="en-US" dirty="0"/>
                        <a:t>手机号</a:t>
                      </a:r>
                      <a:endParaRPr lang="zh-CN" altLang="en-US" dirty="0"/>
                    </a:p>
                  </a:txBody>
                  <a:tcPr/>
                </a:tc>
                <a:tc>
                  <a:txBody>
                    <a:bodyPr/>
                    <a:lstStyle/>
                    <a:p>
                      <a:pPr algn="ctr"/>
                      <a:endParaRPr lang="zh-CN" altLang="en-US" dirty="0"/>
                    </a:p>
                  </a:txBody>
                  <a:tcPr/>
                </a:tc>
              </a:tr>
            </a:tbl>
          </a:graphicData>
        </a:graphic>
      </p:graphicFrame>
      <p:sp>
        <p:nvSpPr>
          <p:cNvPr id="10" name="矩形 9"/>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结构化设计</a:t>
            </a:r>
            <a:endParaRPr kumimoji="1" lang="zh-CN" altLang="en-US" sz="3200" dirty="0">
              <a:sym typeface="+mn-ea"/>
            </a:endParaRPr>
          </a:p>
        </p:txBody>
      </p:sp>
      <p:sp>
        <p:nvSpPr>
          <p:cNvPr id="2" name="文本框 1"/>
          <p:cNvSpPr txBox="1"/>
          <p:nvPr/>
        </p:nvSpPr>
        <p:spPr>
          <a:xfrm>
            <a:off x="334911" y="781137"/>
            <a:ext cx="8957659" cy="559769"/>
          </a:xfrm>
          <a:prstGeom prst="rect">
            <a:avLst/>
          </a:prstGeom>
          <a:noFill/>
        </p:spPr>
        <p:txBody>
          <a:bodyPr wrap="square" rtlCol="0">
            <a:spAutoFit/>
          </a:bodyPr>
          <a:lstStyle/>
          <a:p>
            <a:pPr>
              <a:lnSpc>
                <a:spcPct val="150000"/>
              </a:lnSpc>
            </a:pP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3</a:t>
            </a:r>
            <a:r>
              <a:rPr lang="zh-CN" altLang="en-US" sz="2400" b="1" dirty="0">
                <a:latin typeface="仿宋" panose="02010609060101010101" pitchFamily="49" charset="-122"/>
                <a:ea typeface="仿宋" panose="02010609060101010101" pitchFamily="49" charset="-122"/>
              </a:rPr>
              <a:t>）数据设计</a:t>
            </a:r>
            <a:endParaRPr lang="zh-CN" altLang="zh-CN" sz="2400" b="1" dirty="0">
              <a:latin typeface="仿宋" panose="02010609060101010101" pitchFamily="49" charset="-122"/>
              <a:ea typeface="仿宋" panose="02010609060101010101" pitchFamily="49" charset="-122"/>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428901" y="1340906"/>
            <a:ext cx="2769677" cy="460375"/>
          </a:xfrm>
          <a:prstGeom prst="rect">
            <a:avLst/>
          </a:prstGeom>
          <a:noFill/>
        </p:spPr>
        <p:txBody>
          <a:bodyPr wrap="square" rtlCol="0">
            <a:spAutoFit/>
          </a:bodyPr>
          <a:lstStyle/>
          <a:p>
            <a:pPr algn="ctr"/>
            <a:r>
              <a:rPr lang="zh-CN" altLang="zh-CN" sz="2400" b="1" dirty="0">
                <a:latin typeface="仿宋" panose="02010609060101010101" pitchFamily="49" charset="-122"/>
                <a:ea typeface="仿宋" panose="02010609060101010101" pitchFamily="49" charset="-122"/>
              </a:rPr>
              <a:t>表</a:t>
            </a:r>
            <a:r>
              <a:rPr lang="en-US" altLang="zh-CN" sz="2400" b="1" dirty="0">
                <a:latin typeface="仿宋" panose="02010609060101010101" pitchFamily="49" charset="-122"/>
                <a:ea typeface="仿宋" panose="02010609060101010101" pitchFamily="49" charset="-122"/>
              </a:rPr>
              <a:t>6-5 </a:t>
            </a:r>
            <a:r>
              <a:rPr lang="zh-CN" altLang="en-US" sz="2400" b="1" dirty="0">
                <a:latin typeface="仿宋" panose="02010609060101010101" pitchFamily="49" charset="-122"/>
                <a:ea typeface="仿宋" panose="02010609060101010101" pitchFamily="49" charset="-122"/>
              </a:rPr>
              <a:t>楼管</a:t>
            </a:r>
            <a:r>
              <a:rPr lang="zh-CN" altLang="zh-CN" sz="2400" b="1" dirty="0">
                <a:latin typeface="仿宋" panose="02010609060101010101" pitchFamily="49" charset="-122"/>
                <a:ea typeface="仿宋" panose="02010609060101010101" pitchFamily="49" charset="-122"/>
              </a:rPr>
              <a:t>表结构</a:t>
            </a:r>
            <a:endParaRPr lang="zh-CN" altLang="zh-CN" sz="2400" dirty="0">
              <a:latin typeface="仿宋" panose="02010609060101010101" pitchFamily="49" charset="-122"/>
              <a:ea typeface="仿宋" panose="02010609060101010101" pitchFamily="49" charset="-122"/>
            </a:endParaRPr>
          </a:p>
        </p:txBody>
      </p:sp>
      <p:graphicFrame>
        <p:nvGraphicFramePr>
          <p:cNvPr id="9" name="表格 8"/>
          <p:cNvGraphicFramePr>
            <a:graphicFrameLocks noGrp="1"/>
          </p:cNvGraphicFramePr>
          <p:nvPr/>
        </p:nvGraphicFramePr>
        <p:xfrm>
          <a:off x="846957" y="1829315"/>
          <a:ext cx="8208910" cy="4624731"/>
        </p:xfrm>
        <a:graphic>
          <a:graphicData uri="http://schemas.openxmlformats.org/drawingml/2006/table">
            <a:tbl>
              <a:tblPr firstRow="1" bandRow="1">
                <a:tableStyleId>{5C22544A-7EE6-4342-B048-85BDC9FD1C3A}</a:tableStyleId>
              </a:tblPr>
              <a:tblGrid>
                <a:gridCol w="1860043"/>
                <a:gridCol w="1584633"/>
                <a:gridCol w="3041896"/>
                <a:gridCol w="1722338"/>
              </a:tblGrid>
              <a:tr h="513859">
                <a:tc>
                  <a:txBody>
                    <a:bodyPr/>
                    <a:lstStyle/>
                    <a:p>
                      <a:pPr algn="ctr"/>
                      <a:r>
                        <a:rPr lang="zh-CN" altLang="en-US" dirty="0"/>
                        <a:t>字段名</a:t>
                      </a:r>
                      <a:endParaRPr lang="zh-CN" altLang="en-US" dirty="0"/>
                    </a:p>
                  </a:txBody>
                  <a:tcPr/>
                </a:tc>
                <a:tc>
                  <a:txBody>
                    <a:bodyPr/>
                    <a:lstStyle/>
                    <a:p>
                      <a:pPr algn="ctr"/>
                      <a:r>
                        <a:rPr lang="zh-CN" altLang="en-US" dirty="0"/>
                        <a:t>字段类型</a:t>
                      </a:r>
                      <a:endParaRPr lang="zh-CN" altLang="en-US" dirty="0"/>
                    </a:p>
                  </a:txBody>
                  <a:tcPr/>
                </a:tc>
                <a:tc>
                  <a:txBody>
                    <a:bodyPr/>
                    <a:lstStyle/>
                    <a:p>
                      <a:pPr algn="ctr"/>
                      <a:r>
                        <a:rPr lang="zh-CN" altLang="en-US" dirty="0"/>
                        <a:t>描述</a:t>
                      </a:r>
                      <a:endParaRPr lang="zh-CN" altLang="en-US" dirty="0"/>
                    </a:p>
                  </a:txBody>
                  <a:tcPr/>
                </a:tc>
                <a:tc>
                  <a:txBody>
                    <a:bodyPr/>
                    <a:lstStyle/>
                    <a:p>
                      <a:pPr algn="ctr"/>
                      <a:r>
                        <a:rPr lang="zh-CN" altLang="en-US" dirty="0"/>
                        <a:t>约束</a:t>
                      </a:r>
                      <a:endParaRPr lang="zh-CN" altLang="en-US" dirty="0"/>
                    </a:p>
                  </a:txBody>
                  <a:tcPr/>
                </a:tc>
              </a:tr>
              <a:tr h="513859">
                <a:tc>
                  <a:txBody>
                    <a:bodyPr/>
                    <a:lstStyle/>
                    <a:p>
                      <a:pPr algn="ctr"/>
                      <a:r>
                        <a:rPr lang="en-US" altLang="zh-CN" dirty="0"/>
                        <a:t>id</a:t>
                      </a:r>
                      <a:endParaRPr lang="zh-CN" altLang="en-US" dirty="0"/>
                    </a:p>
                  </a:txBody>
                  <a:tcPr/>
                </a:tc>
                <a:tc>
                  <a:txBody>
                    <a:bodyPr/>
                    <a:lstStyle/>
                    <a:p>
                      <a:pPr algn="ctr"/>
                      <a:r>
                        <a:rPr lang="en-US" altLang="zh-CN" dirty="0"/>
                        <a:t>integer</a:t>
                      </a:r>
                      <a:endParaRPr lang="zh-CN" altLang="en-US" dirty="0"/>
                    </a:p>
                  </a:txBody>
                  <a:tcPr/>
                </a:tc>
                <a:tc>
                  <a:txBody>
                    <a:bodyPr/>
                    <a:lstStyle/>
                    <a:p>
                      <a:pPr algn="ctr"/>
                      <a:r>
                        <a:rPr lang="zh-CN" altLang="en-US" dirty="0"/>
                        <a:t>学号</a:t>
                      </a:r>
                      <a:endParaRPr lang="zh-CN" altLang="en-US" dirty="0"/>
                    </a:p>
                  </a:txBody>
                  <a:tcPr/>
                </a:tc>
                <a:tc>
                  <a:txBody>
                    <a:bodyPr/>
                    <a:lstStyle/>
                    <a:p>
                      <a:pPr algn="ctr"/>
                      <a:r>
                        <a:rPr lang="zh-CN" altLang="en-US" dirty="0"/>
                        <a:t>主键</a:t>
                      </a:r>
                      <a:endParaRPr lang="zh-CN" altLang="en-US" dirty="0"/>
                    </a:p>
                  </a:txBody>
                  <a:tcPr/>
                </a:tc>
              </a:tr>
              <a:tr h="513859">
                <a:tc>
                  <a:txBody>
                    <a:bodyPr/>
                    <a:lstStyle/>
                    <a:p>
                      <a:pPr algn="ctr"/>
                      <a:r>
                        <a:rPr lang="en-US" altLang="zh-CN" dirty="0"/>
                        <a:t>name</a:t>
                      </a:r>
                      <a:endParaRPr lang="zh-CN" altLang="en-US" dirty="0"/>
                    </a:p>
                  </a:txBody>
                  <a:tcPr/>
                </a:tc>
                <a:tc>
                  <a:txBody>
                    <a:bodyPr/>
                    <a:lstStyle/>
                    <a:p>
                      <a:pPr algn="ctr"/>
                      <a:r>
                        <a:rPr lang="en-US" altLang="zh-CN" dirty="0"/>
                        <a:t>varchar</a:t>
                      </a:r>
                      <a:endParaRPr lang="zh-CN" altLang="en-US" dirty="0"/>
                    </a:p>
                  </a:txBody>
                  <a:tcPr/>
                </a:tc>
                <a:tc>
                  <a:txBody>
                    <a:bodyPr/>
                    <a:lstStyle/>
                    <a:p>
                      <a:pPr algn="ctr"/>
                      <a:r>
                        <a:rPr lang="zh-CN" altLang="en-US" dirty="0"/>
                        <a:t>姓名</a:t>
                      </a:r>
                      <a:endParaRPr lang="zh-CN" altLang="en-US" dirty="0"/>
                    </a:p>
                  </a:txBody>
                  <a:tcPr/>
                </a:tc>
                <a:tc>
                  <a:txBody>
                    <a:bodyPr/>
                    <a:lstStyle/>
                    <a:p>
                      <a:pPr algn="ctr"/>
                      <a:r>
                        <a:rPr lang="zh-CN" altLang="en-US" dirty="0"/>
                        <a:t>不为空</a:t>
                      </a:r>
                      <a:endParaRPr lang="zh-CN" altLang="en-US" dirty="0"/>
                    </a:p>
                  </a:txBody>
                  <a:tcPr/>
                </a:tc>
              </a:tr>
              <a:tr h="513859">
                <a:tc>
                  <a:txBody>
                    <a:bodyPr/>
                    <a:lstStyle/>
                    <a:p>
                      <a:pPr algn="ctr"/>
                      <a:r>
                        <a:rPr lang="en-US" altLang="zh-CN" dirty="0"/>
                        <a:t>password</a:t>
                      </a:r>
                      <a:endParaRPr lang="zh-CN" altLang="en-US" dirty="0"/>
                    </a:p>
                  </a:txBody>
                  <a:tcPr/>
                </a:tc>
                <a:tc>
                  <a:txBody>
                    <a:bodyPr/>
                    <a:lstStyle/>
                    <a:p>
                      <a:pPr algn="ctr"/>
                      <a:r>
                        <a:rPr lang="en-US" altLang="zh-CN" dirty="0"/>
                        <a:t>varchar</a:t>
                      </a:r>
                      <a:endParaRPr lang="zh-CN" altLang="en-US" dirty="0"/>
                    </a:p>
                  </a:txBody>
                  <a:tcPr/>
                </a:tc>
                <a:tc>
                  <a:txBody>
                    <a:bodyPr/>
                    <a:lstStyle/>
                    <a:p>
                      <a:pPr algn="ctr"/>
                      <a:r>
                        <a:rPr lang="zh-CN" altLang="en-US" dirty="0"/>
                        <a:t>密码</a:t>
                      </a:r>
                      <a:endParaRPr lang="zh-CN" altLang="en-US" dirty="0"/>
                    </a:p>
                  </a:txBody>
                  <a:tcPr/>
                </a:tc>
                <a:tc>
                  <a:txBody>
                    <a:bodyPr/>
                    <a:lstStyle/>
                    <a:p>
                      <a:pPr algn="ctr"/>
                      <a:r>
                        <a:rPr lang="zh-CN" altLang="en-US" dirty="0"/>
                        <a:t>不为空</a:t>
                      </a:r>
                      <a:endParaRPr lang="zh-CN" altLang="en-US" dirty="0"/>
                    </a:p>
                  </a:txBody>
                  <a:tcPr/>
                </a:tc>
              </a:tr>
              <a:tr h="513859">
                <a:tc>
                  <a:txBody>
                    <a:bodyPr/>
                    <a:lstStyle/>
                    <a:p>
                      <a:pPr algn="ctr"/>
                      <a:r>
                        <a:rPr lang="en-US" altLang="zh-CN" dirty="0"/>
                        <a:t>sex</a:t>
                      </a:r>
                      <a:endParaRPr lang="zh-CN" altLang="en-US" dirty="0"/>
                    </a:p>
                  </a:txBody>
                  <a:tcPr/>
                </a:tc>
                <a:tc>
                  <a:txBody>
                    <a:bodyPr/>
                    <a:lstStyle/>
                    <a:p>
                      <a:pPr algn="ctr"/>
                      <a:r>
                        <a:rPr lang="en-US" altLang="zh-CN" dirty="0"/>
                        <a:t>varchar</a:t>
                      </a:r>
                      <a:endParaRPr lang="zh-CN" altLang="en-US" dirty="0"/>
                    </a:p>
                  </a:txBody>
                  <a:tcPr/>
                </a:tc>
                <a:tc>
                  <a:txBody>
                    <a:bodyPr/>
                    <a:lstStyle/>
                    <a:p>
                      <a:pPr algn="ctr"/>
                      <a:r>
                        <a:rPr lang="zh-CN" altLang="en-US" dirty="0"/>
                        <a:t>男</a:t>
                      </a:r>
                      <a:r>
                        <a:rPr lang="en-US" altLang="zh-CN" dirty="0"/>
                        <a:t>or</a:t>
                      </a:r>
                      <a:r>
                        <a:rPr lang="zh-CN" altLang="en-US" dirty="0"/>
                        <a:t>女</a:t>
                      </a:r>
                      <a:endParaRPr lang="zh-CN" altLang="en-US" dirty="0"/>
                    </a:p>
                  </a:txBody>
                  <a:tcPr/>
                </a:tc>
                <a:tc>
                  <a:txBody>
                    <a:bodyPr/>
                    <a:lstStyle/>
                    <a:p>
                      <a:pPr algn="ctr"/>
                      <a:endParaRPr lang="zh-CN" altLang="en-US" dirty="0"/>
                    </a:p>
                  </a:txBody>
                  <a:tcPr/>
                </a:tc>
              </a:tr>
              <a:tr h="513859">
                <a:tc>
                  <a:txBody>
                    <a:bodyPr/>
                    <a:lstStyle/>
                    <a:p>
                      <a:pPr algn="ctr"/>
                      <a:r>
                        <a:rPr lang="en-US" altLang="zh-CN" dirty="0"/>
                        <a:t>state</a:t>
                      </a:r>
                      <a:endParaRPr lang="zh-CN" altLang="en-US" dirty="0"/>
                    </a:p>
                  </a:txBody>
                  <a:tcPr/>
                </a:tc>
                <a:tc>
                  <a:txBody>
                    <a:bodyPr/>
                    <a:lstStyle/>
                    <a:p>
                      <a:pPr algn="ctr"/>
                      <a:r>
                        <a:rPr lang="en-US" altLang="zh-CN" dirty="0"/>
                        <a:t>integer</a:t>
                      </a:r>
                      <a:endParaRPr lang="zh-CN" altLang="en-US" dirty="0"/>
                    </a:p>
                  </a:txBody>
                  <a:tcPr/>
                </a:tc>
                <a:tc>
                  <a:txBody>
                    <a:bodyPr/>
                    <a:lstStyle/>
                    <a:p>
                      <a:pPr algn="ctr"/>
                      <a:r>
                        <a:rPr lang="zh-CN" altLang="en-US" dirty="0"/>
                        <a:t>用户状态（可用</a:t>
                      </a:r>
                      <a:r>
                        <a:rPr lang="en-US" altLang="zh-CN" dirty="0"/>
                        <a:t>/</a:t>
                      </a:r>
                      <a:r>
                        <a:rPr lang="zh-CN" altLang="en-US" dirty="0"/>
                        <a:t>不可用）</a:t>
                      </a:r>
                      <a:endParaRPr lang="zh-CN" altLang="en-US" dirty="0"/>
                    </a:p>
                  </a:txBody>
                  <a:tcPr/>
                </a:tc>
                <a:tc>
                  <a:txBody>
                    <a:bodyPr/>
                    <a:lstStyle/>
                    <a:p>
                      <a:pPr algn="ctr"/>
                      <a:r>
                        <a:rPr lang="zh-CN" altLang="en-US" dirty="0"/>
                        <a:t>不为空</a:t>
                      </a:r>
                      <a:endParaRPr lang="zh-CN" altLang="en-US" dirty="0"/>
                    </a:p>
                  </a:txBody>
                  <a:tcPr/>
                </a:tc>
              </a:tr>
              <a:tr h="513859">
                <a:tc>
                  <a:txBody>
                    <a:bodyPr/>
                    <a:lstStyle/>
                    <a:p>
                      <a:pPr algn="ctr"/>
                      <a:r>
                        <a:rPr lang="en-US" altLang="zh-CN" dirty="0"/>
                        <a:t>location</a:t>
                      </a:r>
                      <a:endParaRPr lang="zh-CN" altLang="en-US" dirty="0"/>
                    </a:p>
                  </a:txBody>
                  <a:tcPr/>
                </a:tc>
                <a:tc>
                  <a:txBody>
                    <a:bodyPr/>
                    <a:lstStyle/>
                    <a:p>
                      <a:pPr algn="ctr"/>
                      <a:r>
                        <a:rPr lang="en-US" altLang="zh-CN" dirty="0"/>
                        <a:t>varchar</a:t>
                      </a:r>
                      <a:endParaRPr lang="zh-CN" altLang="en-US" dirty="0"/>
                    </a:p>
                  </a:txBody>
                  <a:tcPr/>
                </a:tc>
                <a:tc>
                  <a:txBody>
                    <a:bodyPr/>
                    <a:lstStyle/>
                    <a:p>
                      <a:pPr algn="ctr"/>
                      <a:r>
                        <a:rPr lang="zh-CN" altLang="en-US" dirty="0"/>
                        <a:t>楼管管理的大楼</a:t>
                      </a:r>
                      <a:endParaRPr lang="zh-CN" altLang="en-US" dirty="0"/>
                    </a:p>
                  </a:txBody>
                  <a:tcPr/>
                </a:tc>
                <a:tc>
                  <a:txBody>
                    <a:bodyPr/>
                    <a:lstStyle/>
                    <a:p>
                      <a:pPr algn="ctr"/>
                      <a:endParaRPr lang="zh-CN" altLang="en-US" dirty="0"/>
                    </a:p>
                  </a:txBody>
                  <a:tcPr/>
                </a:tc>
              </a:tr>
              <a:tr h="513859">
                <a:tc>
                  <a:txBody>
                    <a:bodyPr/>
                    <a:lstStyle/>
                    <a:p>
                      <a:pPr algn="ctr"/>
                      <a:r>
                        <a:rPr lang="en-US" altLang="zh-CN" dirty="0"/>
                        <a:t>permission</a:t>
                      </a:r>
                      <a:endParaRPr lang="zh-CN" altLang="en-US" dirty="0"/>
                    </a:p>
                  </a:txBody>
                  <a:tcPr/>
                </a:tc>
                <a:tc>
                  <a:txBody>
                    <a:bodyPr/>
                    <a:lstStyle/>
                    <a:p>
                      <a:pPr algn="ctr"/>
                      <a:r>
                        <a:rPr lang="en-US" altLang="zh-CN" dirty="0"/>
                        <a:t>varchar</a:t>
                      </a:r>
                      <a:endParaRPr lang="zh-CN" altLang="en-US" dirty="0"/>
                    </a:p>
                  </a:txBody>
                  <a:tcPr/>
                </a:tc>
                <a:tc>
                  <a:txBody>
                    <a:bodyPr/>
                    <a:lstStyle/>
                    <a:p>
                      <a:pPr algn="ctr"/>
                      <a:r>
                        <a:rPr lang="zh-CN" altLang="en-US" dirty="0"/>
                        <a:t>权限</a:t>
                      </a:r>
                      <a:endParaRPr lang="zh-CN" altLang="en-US" dirty="0"/>
                    </a:p>
                  </a:txBody>
                  <a:tcPr/>
                </a:tc>
                <a:tc>
                  <a:txBody>
                    <a:bodyPr/>
                    <a:lstStyle/>
                    <a:p>
                      <a:pPr algn="ctr"/>
                      <a:endParaRPr lang="zh-CN" altLang="en-US" dirty="0"/>
                    </a:p>
                  </a:txBody>
                  <a:tcPr/>
                </a:tc>
              </a:tr>
              <a:tr h="513859">
                <a:tc>
                  <a:txBody>
                    <a:bodyPr/>
                    <a:lstStyle/>
                    <a:p>
                      <a:pPr algn="ctr"/>
                      <a:r>
                        <a:rPr lang="en-US" altLang="zh-CN" dirty="0" err="1"/>
                        <a:t>phoneNumber</a:t>
                      </a:r>
                      <a:endParaRPr lang="zh-CN" altLang="en-US" dirty="0"/>
                    </a:p>
                  </a:txBody>
                  <a:tcPr/>
                </a:tc>
                <a:tc>
                  <a:txBody>
                    <a:bodyPr/>
                    <a:lstStyle/>
                    <a:p>
                      <a:pPr algn="ctr"/>
                      <a:r>
                        <a:rPr lang="en-US" altLang="zh-CN" dirty="0"/>
                        <a:t>varchar</a:t>
                      </a:r>
                      <a:endParaRPr lang="zh-CN" altLang="en-US" dirty="0"/>
                    </a:p>
                  </a:txBody>
                  <a:tcPr/>
                </a:tc>
                <a:tc>
                  <a:txBody>
                    <a:bodyPr/>
                    <a:lstStyle/>
                    <a:p>
                      <a:pPr algn="ctr"/>
                      <a:r>
                        <a:rPr lang="zh-CN" altLang="en-US" dirty="0"/>
                        <a:t>手机号</a:t>
                      </a:r>
                      <a:endParaRPr lang="zh-CN" altLang="en-US" dirty="0"/>
                    </a:p>
                  </a:txBody>
                  <a:tcPr/>
                </a:tc>
                <a:tc>
                  <a:txBody>
                    <a:bodyPr/>
                    <a:lstStyle/>
                    <a:p>
                      <a:pPr algn="ctr"/>
                      <a:endParaRPr lang="zh-CN" altLang="en-US" dirty="0"/>
                    </a:p>
                  </a:txBody>
                  <a:tcPr/>
                </a:tc>
              </a:tr>
            </a:tbl>
          </a:graphicData>
        </a:graphic>
      </p:graphicFrame>
      <p:sp>
        <p:nvSpPr>
          <p:cNvPr id="10" name="矩形 9"/>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结构化设计</a:t>
            </a:r>
            <a:endParaRPr kumimoji="1" lang="zh-CN" altLang="en-US" sz="3200" dirty="0">
              <a:sym typeface="+mn-ea"/>
            </a:endParaRPr>
          </a:p>
        </p:txBody>
      </p:sp>
      <p:sp>
        <p:nvSpPr>
          <p:cNvPr id="2" name="文本框 1"/>
          <p:cNvSpPr txBox="1"/>
          <p:nvPr/>
        </p:nvSpPr>
        <p:spPr>
          <a:xfrm>
            <a:off x="334911" y="781137"/>
            <a:ext cx="8957659" cy="559769"/>
          </a:xfrm>
          <a:prstGeom prst="rect">
            <a:avLst/>
          </a:prstGeom>
          <a:noFill/>
        </p:spPr>
        <p:txBody>
          <a:bodyPr wrap="square" rtlCol="0">
            <a:spAutoFit/>
          </a:bodyPr>
          <a:lstStyle/>
          <a:p>
            <a:pPr>
              <a:lnSpc>
                <a:spcPct val="150000"/>
              </a:lnSpc>
            </a:pP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3</a:t>
            </a:r>
            <a:r>
              <a:rPr lang="zh-CN" altLang="en-US" sz="2400" b="1" dirty="0">
                <a:latin typeface="仿宋" panose="02010609060101010101" pitchFamily="49" charset="-122"/>
                <a:ea typeface="仿宋" panose="02010609060101010101" pitchFamily="49" charset="-122"/>
              </a:rPr>
              <a:t>）数据设计</a:t>
            </a:r>
            <a:endParaRPr lang="zh-CN" altLang="zh-CN" sz="2400" b="1" dirty="0">
              <a:latin typeface="仿宋" panose="02010609060101010101" pitchFamily="49" charset="-122"/>
              <a:ea typeface="仿宋" panose="02010609060101010101" pitchFamily="49" charset="-122"/>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074032" y="1328182"/>
            <a:ext cx="3754759" cy="460375"/>
          </a:xfrm>
          <a:prstGeom prst="rect">
            <a:avLst/>
          </a:prstGeom>
          <a:noFill/>
        </p:spPr>
        <p:txBody>
          <a:bodyPr wrap="square" rtlCol="0">
            <a:spAutoFit/>
          </a:bodyPr>
          <a:lstStyle/>
          <a:p>
            <a:pPr algn="ctr"/>
            <a:r>
              <a:rPr lang="zh-CN" altLang="zh-CN" sz="2400" b="1" dirty="0">
                <a:latin typeface="仿宋" panose="02010609060101010101" pitchFamily="49" charset="-122"/>
                <a:ea typeface="仿宋" panose="02010609060101010101" pitchFamily="49" charset="-122"/>
              </a:rPr>
              <a:t>表</a:t>
            </a:r>
            <a:r>
              <a:rPr lang="en-US" altLang="zh-CN" sz="2400" b="1" dirty="0">
                <a:latin typeface="仿宋" panose="02010609060101010101" pitchFamily="49" charset="-122"/>
                <a:ea typeface="仿宋" panose="02010609060101010101" pitchFamily="49" charset="-122"/>
              </a:rPr>
              <a:t>6-6 </a:t>
            </a:r>
            <a:r>
              <a:rPr lang="zh-CN" altLang="en-US" sz="2400" b="1" dirty="0">
                <a:latin typeface="仿宋" panose="02010609060101010101" pitchFamily="49" charset="-122"/>
                <a:ea typeface="仿宋" panose="02010609060101010101" pitchFamily="49" charset="-122"/>
              </a:rPr>
              <a:t>系统管理员</a:t>
            </a:r>
            <a:r>
              <a:rPr lang="zh-CN" altLang="zh-CN" sz="2400" b="1" dirty="0">
                <a:latin typeface="仿宋" panose="02010609060101010101" pitchFamily="49" charset="-122"/>
                <a:ea typeface="仿宋" panose="02010609060101010101" pitchFamily="49" charset="-122"/>
              </a:rPr>
              <a:t>表结构</a:t>
            </a:r>
            <a:endParaRPr lang="zh-CN" altLang="zh-CN" sz="2400" dirty="0">
              <a:latin typeface="仿宋" panose="02010609060101010101" pitchFamily="49" charset="-122"/>
              <a:ea typeface="仿宋" panose="02010609060101010101" pitchFamily="49" charset="-122"/>
            </a:endParaRPr>
          </a:p>
        </p:txBody>
      </p:sp>
      <p:graphicFrame>
        <p:nvGraphicFramePr>
          <p:cNvPr id="9" name="表格 8"/>
          <p:cNvGraphicFramePr>
            <a:graphicFrameLocks noGrp="1"/>
          </p:cNvGraphicFramePr>
          <p:nvPr/>
        </p:nvGraphicFramePr>
        <p:xfrm>
          <a:off x="846957" y="1829315"/>
          <a:ext cx="8208910" cy="4624732"/>
        </p:xfrm>
        <a:graphic>
          <a:graphicData uri="http://schemas.openxmlformats.org/drawingml/2006/table">
            <a:tbl>
              <a:tblPr firstRow="1" bandRow="1">
                <a:tableStyleId>{5C22544A-7EE6-4342-B048-85BDC9FD1C3A}</a:tableStyleId>
              </a:tblPr>
              <a:tblGrid>
                <a:gridCol w="1860043"/>
                <a:gridCol w="1584633"/>
                <a:gridCol w="3041896"/>
                <a:gridCol w="1722338"/>
              </a:tblGrid>
              <a:tr h="660676">
                <a:tc>
                  <a:txBody>
                    <a:bodyPr/>
                    <a:lstStyle/>
                    <a:p>
                      <a:pPr algn="ctr"/>
                      <a:r>
                        <a:rPr lang="zh-CN" altLang="en-US" dirty="0"/>
                        <a:t>字段名</a:t>
                      </a:r>
                      <a:endParaRPr lang="zh-CN" altLang="en-US" dirty="0"/>
                    </a:p>
                  </a:txBody>
                  <a:tcPr/>
                </a:tc>
                <a:tc>
                  <a:txBody>
                    <a:bodyPr/>
                    <a:lstStyle/>
                    <a:p>
                      <a:pPr algn="ctr"/>
                      <a:r>
                        <a:rPr lang="zh-CN" altLang="en-US" dirty="0"/>
                        <a:t>字段类型</a:t>
                      </a:r>
                      <a:endParaRPr lang="zh-CN" altLang="en-US" dirty="0"/>
                    </a:p>
                  </a:txBody>
                  <a:tcPr/>
                </a:tc>
                <a:tc>
                  <a:txBody>
                    <a:bodyPr/>
                    <a:lstStyle/>
                    <a:p>
                      <a:pPr algn="ctr"/>
                      <a:r>
                        <a:rPr lang="zh-CN" altLang="en-US" dirty="0"/>
                        <a:t>描述</a:t>
                      </a:r>
                      <a:endParaRPr lang="zh-CN" altLang="en-US" dirty="0"/>
                    </a:p>
                  </a:txBody>
                  <a:tcPr/>
                </a:tc>
                <a:tc>
                  <a:txBody>
                    <a:bodyPr/>
                    <a:lstStyle/>
                    <a:p>
                      <a:pPr algn="ctr"/>
                      <a:r>
                        <a:rPr lang="zh-CN" altLang="en-US" dirty="0"/>
                        <a:t>约束</a:t>
                      </a:r>
                      <a:endParaRPr lang="zh-CN" altLang="en-US" dirty="0"/>
                    </a:p>
                  </a:txBody>
                  <a:tcPr/>
                </a:tc>
              </a:tr>
              <a:tr h="660676">
                <a:tc>
                  <a:txBody>
                    <a:bodyPr/>
                    <a:lstStyle/>
                    <a:p>
                      <a:pPr algn="ctr"/>
                      <a:r>
                        <a:rPr lang="en-US" altLang="zh-CN" dirty="0"/>
                        <a:t>id</a:t>
                      </a:r>
                      <a:endParaRPr lang="zh-CN" altLang="en-US" dirty="0"/>
                    </a:p>
                  </a:txBody>
                  <a:tcPr/>
                </a:tc>
                <a:tc>
                  <a:txBody>
                    <a:bodyPr/>
                    <a:lstStyle/>
                    <a:p>
                      <a:pPr algn="ctr"/>
                      <a:r>
                        <a:rPr lang="en-US" altLang="zh-CN" dirty="0"/>
                        <a:t>integer</a:t>
                      </a:r>
                      <a:endParaRPr lang="zh-CN" altLang="en-US" dirty="0"/>
                    </a:p>
                  </a:txBody>
                  <a:tcPr/>
                </a:tc>
                <a:tc>
                  <a:txBody>
                    <a:bodyPr/>
                    <a:lstStyle/>
                    <a:p>
                      <a:pPr algn="ctr"/>
                      <a:r>
                        <a:rPr lang="zh-CN" altLang="en-US" dirty="0"/>
                        <a:t>学号</a:t>
                      </a:r>
                      <a:endParaRPr lang="zh-CN" altLang="en-US" dirty="0"/>
                    </a:p>
                  </a:txBody>
                  <a:tcPr/>
                </a:tc>
                <a:tc>
                  <a:txBody>
                    <a:bodyPr/>
                    <a:lstStyle/>
                    <a:p>
                      <a:pPr algn="ctr"/>
                      <a:r>
                        <a:rPr lang="zh-CN" altLang="en-US" dirty="0"/>
                        <a:t>主键</a:t>
                      </a:r>
                      <a:endParaRPr lang="zh-CN" altLang="en-US" dirty="0"/>
                    </a:p>
                  </a:txBody>
                  <a:tcPr/>
                </a:tc>
              </a:tr>
              <a:tr h="660676">
                <a:tc>
                  <a:txBody>
                    <a:bodyPr/>
                    <a:lstStyle/>
                    <a:p>
                      <a:pPr algn="ctr"/>
                      <a:r>
                        <a:rPr lang="en-US" altLang="zh-CN" dirty="0"/>
                        <a:t>name</a:t>
                      </a:r>
                      <a:endParaRPr lang="zh-CN" altLang="en-US" dirty="0"/>
                    </a:p>
                  </a:txBody>
                  <a:tcPr/>
                </a:tc>
                <a:tc>
                  <a:txBody>
                    <a:bodyPr/>
                    <a:lstStyle/>
                    <a:p>
                      <a:pPr algn="ctr"/>
                      <a:r>
                        <a:rPr lang="en-US" altLang="zh-CN" dirty="0"/>
                        <a:t>varchar</a:t>
                      </a:r>
                      <a:endParaRPr lang="zh-CN" altLang="en-US" dirty="0"/>
                    </a:p>
                  </a:txBody>
                  <a:tcPr/>
                </a:tc>
                <a:tc>
                  <a:txBody>
                    <a:bodyPr/>
                    <a:lstStyle/>
                    <a:p>
                      <a:pPr algn="ctr"/>
                      <a:r>
                        <a:rPr lang="zh-CN" altLang="en-US" dirty="0"/>
                        <a:t>姓名</a:t>
                      </a:r>
                      <a:endParaRPr lang="zh-CN" altLang="en-US" dirty="0"/>
                    </a:p>
                  </a:txBody>
                  <a:tcPr/>
                </a:tc>
                <a:tc>
                  <a:txBody>
                    <a:bodyPr/>
                    <a:lstStyle/>
                    <a:p>
                      <a:pPr algn="ctr"/>
                      <a:r>
                        <a:rPr lang="zh-CN" altLang="en-US" dirty="0"/>
                        <a:t>不为空</a:t>
                      </a:r>
                      <a:endParaRPr lang="zh-CN" altLang="en-US" dirty="0"/>
                    </a:p>
                  </a:txBody>
                  <a:tcPr/>
                </a:tc>
              </a:tr>
              <a:tr h="660676">
                <a:tc>
                  <a:txBody>
                    <a:bodyPr/>
                    <a:lstStyle/>
                    <a:p>
                      <a:pPr algn="ctr"/>
                      <a:r>
                        <a:rPr lang="en-US" altLang="zh-CN" dirty="0"/>
                        <a:t>password</a:t>
                      </a:r>
                      <a:endParaRPr lang="zh-CN" altLang="en-US" dirty="0"/>
                    </a:p>
                  </a:txBody>
                  <a:tcPr/>
                </a:tc>
                <a:tc>
                  <a:txBody>
                    <a:bodyPr/>
                    <a:lstStyle/>
                    <a:p>
                      <a:pPr algn="ctr"/>
                      <a:r>
                        <a:rPr lang="en-US" altLang="zh-CN" dirty="0"/>
                        <a:t>varchar</a:t>
                      </a:r>
                      <a:endParaRPr lang="zh-CN" altLang="en-US" dirty="0"/>
                    </a:p>
                  </a:txBody>
                  <a:tcPr/>
                </a:tc>
                <a:tc>
                  <a:txBody>
                    <a:bodyPr/>
                    <a:lstStyle/>
                    <a:p>
                      <a:pPr algn="ctr"/>
                      <a:r>
                        <a:rPr lang="zh-CN" altLang="en-US" dirty="0"/>
                        <a:t>密码</a:t>
                      </a:r>
                      <a:endParaRPr lang="zh-CN" altLang="en-US" dirty="0"/>
                    </a:p>
                  </a:txBody>
                  <a:tcPr/>
                </a:tc>
                <a:tc>
                  <a:txBody>
                    <a:bodyPr/>
                    <a:lstStyle/>
                    <a:p>
                      <a:pPr algn="ctr"/>
                      <a:r>
                        <a:rPr lang="zh-CN" altLang="en-US" dirty="0"/>
                        <a:t>不为空</a:t>
                      </a:r>
                      <a:endParaRPr lang="zh-CN" altLang="en-US" dirty="0"/>
                    </a:p>
                  </a:txBody>
                  <a:tcPr/>
                </a:tc>
              </a:tr>
              <a:tr h="660676">
                <a:tc>
                  <a:txBody>
                    <a:bodyPr/>
                    <a:lstStyle/>
                    <a:p>
                      <a:pPr algn="ctr"/>
                      <a:r>
                        <a:rPr lang="en-US" altLang="zh-CN" dirty="0"/>
                        <a:t>sex</a:t>
                      </a:r>
                      <a:endParaRPr lang="zh-CN" altLang="en-US" dirty="0"/>
                    </a:p>
                  </a:txBody>
                  <a:tcPr/>
                </a:tc>
                <a:tc>
                  <a:txBody>
                    <a:bodyPr/>
                    <a:lstStyle/>
                    <a:p>
                      <a:pPr algn="ctr"/>
                      <a:r>
                        <a:rPr lang="en-US" altLang="zh-CN" dirty="0"/>
                        <a:t>varchar</a:t>
                      </a:r>
                      <a:endParaRPr lang="zh-CN" altLang="en-US" dirty="0"/>
                    </a:p>
                  </a:txBody>
                  <a:tcPr/>
                </a:tc>
                <a:tc>
                  <a:txBody>
                    <a:bodyPr/>
                    <a:lstStyle/>
                    <a:p>
                      <a:pPr algn="ctr"/>
                      <a:r>
                        <a:rPr lang="zh-CN" altLang="en-US" dirty="0"/>
                        <a:t>男</a:t>
                      </a:r>
                      <a:r>
                        <a:rPr lang="en-US" altLang="zh-CN" dirty="0"/>
                        <a:t>or</a:t>
                      </a:r>
                      <a:r>
                        <a:rPr lang="zh-CN" altLang="en-US" dirty="0"/>
                        <a:t>女</a:t>
                      </a:r>
                      <a:endParaRPr lang="zh-CN" altLang="en-US" dirty="0"/>
                    </a:p>
                  </a:txBody>
                  <a:tcPr/>
                </a:tc>
                <a:tc>
                  <a:txBody>
                    <a:bodyPr/>
                    <a:lstStyle/>
                    <a:p>
                      <a:pPr algn="ctr"/>
                      <a:endParaRPr lang="zh-CN" altLang="en-US" dirty="0"/>
                    </a:p>
                  </a:txBody>
                  <a:tcPr/>
                </a:tc>
              </a:tr>
              <a:tr h="660676">
                <a:tc>
                  <a:txBody>
                    <a:bodyPr/>
                    <a:lstStyle/>
                    <a:p>
                      <a:pPr algn="ctr"/>
                      <a:r>
                        <a:rPr lang="en-US" altLang="zh-CN" dirty="0"/>
                        <a:t>state</a:t>
                      </a:r>
                      <a:endParaRPr lang="zh-CN" altLang="en-US" dirty="0"/>
                    </a:p>
                  </a:txBody>
                  <a:tcPr/>
                </a:tc>
                <a:tc>
                  <a:txBody>
                    <a:bodyPr/>
                    <a:lstStyle/>
                    <a:p>
                      <a:pPr algn="ctr"/>
                      <a:r>
                        <a:rPr lang="en-US" altLang="zh-CN" dirty="0"/>
                        <a:t>integer</a:t>
                      </a:r>
                      <a:endParaRPr lang="zh-CN" altLang="en-US" dirty="0"/>
                    </a:p>
                  </a:txBody>
                  <a:tcPr/>
                </a:tc>
                <a:tc>
                  <a:txBody>
                    <a:bodyPr/>
                    <a:lstStyle/>
                    <a:p>
                      <a:pPr algn="ctr"/>
                      <a:r>
                        <a:rPr lang="zh-CN" altLang="en-US" dirty="0"/>
                        <a:t>用户状态（可用</a:t>
                      </a:r>
                      <a:r>
                        <a:rPr lang="en-US" altLang="zh-CN" dirty="0"/>
                        <a:t>/</a:t>
                      </a:r>
                      <a:r>
                        <a:rPr lang="zh-CN" altLang="en-US" dirty="0"/>
                        <a:t>不可用）</a:t>
                      </a:r>
                      <a:endParaRPr lang="zh-CN" altLang="en-US" dirty="0"/>
                    </a:p>
                  </a:txBody>
                  <a:tcPr/>
                </a:tc>
                <a:tc>
                  <a:txBody>
                    <a:bodyPr/>
                    <a:lstStyle/>
                    <a:p>
                      <a:pPr algn="ctr"/>
                      <a:r>
                        <a:rPr lang="zh-CN" altLang="en-US" dirty="0"/>
                        <a:t>不为空</a:t>
                      </a:r>
                      <a:endParaRPr lang="zh-CN" altLang="en-US" dirty="0"/>
                    </a:p>
                  </a:txBody>
                  <a:tcPr/>
                </a:tc>
              </a:tr>
              <a:tr h="660676">
                <a:tc>
                  <a:txBody>
                    <a:bodyPr/>
                    <a:lstStyle/>
                    <a:p>
                      <a:pPr algn="ctr"/>
                      <a:r>
                        <a:rPr lang="en-US" altLang="zh-CN" dirty="0"/>
                        <a:t>permission</a:t>
                      </a:r>
                      <a:endParaRPr lang="zh-CN" altLang="en-US" dirty="0"/>
                    </a:p>
                  </a:txBody>
                  <a:tcPr/>
                </a:tc>
                <a:tc>
                  <a:txBody>
                    <a:bodyPr/>
                    <a:lstStyle/>
                    <a:p>
                      <a:pPr algn="ctr"/>
                      <a:r>
                        <a:rPr lang="en-US" altLang="zh-CN" dirty="0"/>
                        <a:t>varchar</a:t>
                      </a:r>
                      <a:endParaRPr lang="zh-CN" altLang="en-US" dirty="0"/>
                    </a:p>
                  </a:txBody>
                  <a:tcPr/>
                </a:tc>
                <a:tc>
                  <a:txBody>
                    <a:bodyPr/>
                    <a:lstStyle/>
                    <a:p>
                      <a:pPr algn="ctr"/>
                      <a:r>
                        <a:rPr lang="zh-CN" altLang="en-US" dirty="0"/>
                        <a:t>权限</a:t>
                      </a:r>
                      <a:endParaRPr lang="zh-CN" altLang="en-US" dirty="0"/>
                    </a:p>
                  </a:txBody>
                  <a:tcPr/>
                </a:tc>
                <a:tc>
                  <a:txBody>
                    <a:bodyPr/>
                    <a:lstStyle/>
                    <a:p>
                      <a:pPr algn="ctr"/>
                      <a:endParaRPr lang="zh-CN" altLang="en-US" dirty="0"/>
                    </a:p>
                  </a:txBody>
                  <a:tcPr/>
                </a:tc>
              </a:tr>
            </a:tbl>
          </a:graphicData>
        </a:graphic>
      </p:graphicFrame>
      <p:sp>
        <p:nvSpPr>
          <p:cNvPr id="10" name="矩形 9"/>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结构化设计</a:t>
            </a:r>
            <a:endParaRPr kumimoji="1" lang="zh-CN" altLang="en-US" sz="3200" dirty="0">
              <a:sym typeface="+mn-ea"/>
            </a:endParaRPr>
          </a:p>
        </p:txBody>
      </p:sp>
      <p:sp>
        <p:nvSpPr>
          <p:cNvPr id="2" name="文本框 1"/>
          <p:cNvSpPr txBox="1"/>
          <p:nvPr/>
        </p:nvSpPr>
        <p:spPr>
          <a:xfrm>
            <a:off x="334911" y="781137"/>
            <a:ext cx="8957659" cy="559769"/>
          </a:xfrm>
          <a:prstGeom prst="rect">
            <a:avLst/>
          </a:prstGeom>
          <a:noFill/>
        </p:spPr>
        <p:txBody>
          <a:bodyPr wrap="square" rtlCol="0">
            <a:spAutoFit/>
          </a:bodyPr>
          <a:lstStyle/>
          <a:p>
            <a:pPr>
              <a:lnSpc>
                <a:spcPct val="150000"/>
              </a:lnSpc>
            </a:pP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3</a:t>
            </a:r>
            <a:r>
              <a:rPr lang="zh-CN" altLang="en-US" sz="2400" b="1" dirty="0">
                <a:latin typeface="仿宋" panose="02010609060101010101" pitchFamily="49" charset="-122"/>
                <a:ea typeface="仿宋" panose="02010609060101010101" pitchFamily="49" charset="-122"/>
              </a:rPr>
              <a:t>）数据设计</a:t>
            </a:r>
            <a:endParaRPr lang="zh-CN" altLang="zh-CN" sz="2400" b="1" dirty="0">
              <a:latin typeface="仿宋" panose="02010609060101010101" pitchFamily="49" charset="-122"/>
              <a:ea typeface="仿宋" panose="02010609060101010101" pitchFamily="49" charset="-122"/>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074032" y="1328182"/>
            <a:ext cx="3754759" cy="460375"/>
          </a:xfrm>
          <a:prstGeom prst="rect">
            <a:avLst/>
          </a:prstGeom>
          <a:noFill/>
        </p:spPr>
        <p:txBody>
          <a:bodyPr wrap="square" rtlCol="0">
            <a:spAutoFit/>
          </a:bodyPr>
          <a:lstStyle/>
          <a:p>
            <a:pPr algn="ctr"/>
            <a:r>
              <a:rPr lang="zh-CN" altLang="zh-CN" sz="2400" b="1" dirty="0">
                <a:latin typeface="仿宋" panose="02010609060101010101" pitchFamily="49" charset="-122"/>
                <a:ea typeface="仿宋" panose="02010609060101010101" pitchFamily="49" charset="-122"/>
              </a:rPr>
              <a:t>表</a:t>
            </a:r>
            <a:r>
              <a:rPr lang="en-US" altLang="zh-CN" sz="2400" b="1" dirty="0">
                <a:latin typeface="仿宋" panose="02010609060101010101" pitchFamily="49" charset="-122"/>
                <a:ea typeface="仿宋" panose="02010609060101010101" pitchFamily="49" charset="-122"/>
              </a:rPr>
              <a:t>6-7 </a:t>
            </a:r>
            <a:r>
              <a:rPr lang="zh-CN" altLang="en-US" sz="2400" b="1" dirty="0">
                <a:latin typeface="仿宋" panose="02010609060101010101" pitchFamily="49" charset="-122"/>
                <a:ea typeface="仿宋" panose="02010609060101010101" pitchFamily="49" charset="-122"/>
              </a:rPr>
              <a:t>教室</a:t>
            </a:r>
            <a:r>
              <a:rPr lang="zh-CN" altLang="zh-CN" sz="2400" b="1" dirty="0">
                <a:latin typeface="仿宋" panose="02010609060101010101" pitchFamily="49" charset="-122"/>
                <a:ea typeface="仿宋" panose="02010609060101010101" pitchFamily="49" charset="-122"/>
              </a:rPr>
              <a:t>表结构</a:t>
            </a:r>
            <a:endParaRPr lang="zh-CN" altLang="zh-CN" sz="2400" dirty="0">
              <a:latin typeface="仿宋" panose="02010609060101010101" pitchFamily="49" charset="-122"/>
              <a:ea typeface="仿宋" panose="02010609060101010101" pitchFamily="49" charset="-122"/>
            </a:endParaRPr>
          </a:p>
        </p:txBody>
      </p:sp>
      <p:graphicFrame>
        <p:nvGraphicFramePr>
          <p:cNvPr id="9" name="表格 8"/>
          <p:cNvGraphicFramePr>
            <a:graphicFrameLocks noGrp="1"/>
          </p:cNvGraphicFramePr>
          <p:nvPr/>
        </p:nvGraphicFramePr>
        <p:xfrm>
          <a:off x="1542139" y="1755187"/>
          <a:ext cx="7200799" cy="1887972"/>
        </p:xfrm>
        <a:graphic>
          <a:graphicData uri="http://schemas.openxmlformats.org/drawingml/2006/table">
            <a:tbl>
              <a:tblPr firstRow="1" bandRow="1">
                <a:tableStyleId>{5C22544A-7EE6-4342-B048-85BDC9FD1C3A}</a:tableStyleId>
              </a:tblPr>
              <a:tblGrid>
                <a:gridCol w="1631617"/>
                <a:gridCol w="1390029"/>
                <a:gridCol w="2668330"/>
                <a:gridCol w="1510823"/>
              </a:tblGrid>
              <a:tr h="471993">
                <a:tc>
                  <a:txBody>
                    <a:bodyPr/>
                    <a:lstStyle/>
                    <a:p>
                      <a:pPr algn="ctr"/>
                      <a:r>
                        <a:rPr lang="zh-CN" altLang="en-US" dirty="0"/>
                        <a:t>字段名</a:t>
                      </a:r>
                      <a:endParaRPr lang="zh-CN" altLang="en-US" dirty="0"/>
                    </a:p>
                  </a:txBody>
                  <a:tcPr/>
                </a:tc>
                <a:tc>
                  <a:txBody>
                    <a:bodyPr/>
                    <a:lstStyle/>
                    <a:p>
                      <a:pPr algn="ctr"/>
                      <a:r>
                        <a:rPr lang="zh-CN" altLang="en-US" dirty="0"/>
                        <a:t>字段类型</a:t>
                      </a:r>
                      <a:endParaRPr lang="zh-CN" altLang="en-US" dirty="0"/>
                    </a:p>
                  </a:txBody>
                  <a:tcPr/>
                </a:tc>
                <a:tc>
                  <a:txBody>
                    <a:bodyPr/>
                    <a:lstStyle/>
                    <a:p>
                      <a:pPr algn="ctr"/>
                      <a:r>
                        <a:rPr lang="zh-CN" altLang="en-US" dirty="0"/>
                        <a:t>描述</a:t>
                      </a:r>
                      <a:endParaRPr lang="zh-CN" altLang="en-US" dirty="0"/>
                    </a:p>
                  </a:txBody>
                  <a:tcPr/>
                </a:tc>
                <a:tc>
                  <a:txBody>
                    <a:bodyPr/>
                    <a:lstStyle/>
                    <a:p>
                      <a:pPr algn="ctr"/>
                      <a:r>
                        <a:rPr lang="zh-CN" altLang="en-US" dirty="0"/>
                        <a:t>约束</a:t>
                      </a:r>
                      <a:endParaRPr lang="zh-CN" altLang="en-US" dirty="0"/>
                    </a:p>
                  </a:txBody>
                  <a:tcPr/>
                </a:tc>
              </a:tr>
              <a:tr h="471993">
                <a:tc>
                  <a:txBody>
                    <a:bodyPr/>
                    <a:lstStyle/>
                    <a:p>
                      <a:pPr algn="ctr"/>
                      <a:r>
                        <a:rPr lang="en-US" altLang="zh-CN" dirty="0" err="1"/>
                        <a:t>roomId</a:t>
                      </a:r>
                      <a:endParaRPr lang="zh-CN" altLang="en-US" dirty="0"/>
                    </a:p>
                  </a:txBody>
                  <a:tcPr/>
                </a:tc>
                <a:tc>
                  <a:txBody>
                    <a:bodyPr/>
                    <a:lstStyle/>
                    <a:p>
                      <a:pPr algn="ctr"/>
                      <a:r>
                        <a:rPr lang="en-US" altLang="zh-CN" dirty="0"/>
                        <a:t>integer</a:t>
                      </a:r>
                      <a:endParaRPr lang="zh-CN" altLang="en-US" dirty="0"/>
                    </a:p>
                  </a:txBody>
                  <a:tcPr/>
                </a:tc>
                <a:tc>
                  <a:txBody>
                    <a:bodyPr/>
                    <a:lstStyle/>
                    <a:p>
                      <a:pPr algn="ctr"/>
                      <a:r>
                        <a:rPr lang="zh-CN" altLang="en-US" dirty="0"/>
                        <a:t>教师号</a:t>
                      </a:r>
                      <a:endParaRPr lang="zh-CN" altLang="en-US" dirty="0"/>
                    </a:p>
                  </a:txBody>
                  <a:tcPr/>
                </a:tc>
                <a:tc>
                  <a:txBody>
                    <a:bodyPr/>
                    <a:lstStyle/>
                    <a:p>
                      <a:pPr algn="ctr"/>
                      <a:r>
                        <a:rPr lang="zh-CN" altLang="en-US" dirty="0"/>
                        <a:t>主键</a:t>
                      </a:r>
                      <a:endParaRPr lang="zh-CN" altLang="en-US" dirty="0"/>
                    </a:p>
                  </a:txBody>
                  <a:tcPr/>
                </a:tc>
              </a:tr>
              <a:tr h="471993">
                <a:tc>
                  <a:txBody>
                    <a:bodyPr/>
                    <a:lstStyle/>
                    <a:p>
                      <a:pPr algn="ctr"/>
                      <a:r>
                        <a:rPr lang="en-US" altLang="zh-CN" dirty="0"/>
                        <a:t>location</a:t>
                      </a:r>
                      <a:endParaRPr lang="zh-CN" altLang="en-US" dirty="0"/>
                    </a:p>
                  </a:txBody>
                  <a:tcPr/>
                </a:tc>
                <a:tc>
                  <a:txBody>
                    <a:bodyPr/>
                    <a:lstStyle/>
                    <a:p>
                      <a:pPr algn="ctr"/>
                      <a:r>
                        <a:rPr lang="en-US" altLang="zh-CN" dirty="0"/>
                        <a:t>varchar</a:t>
                      </a:r>
                      <a:endParaRPr lang="zh-CN" altLang="en-US" dirty="0"/>
                    </a:p>
                  </a:txBody>
                  <a:tcPr/>
                </a:tc>
                <a:tc>
                  <a:txBody>
                    <a:bodyPr/>
                    <a:lstStyle/>
                    <a:p>
                      <a:pPr algn="ctr"/>
                      <a:r>
                        <a:rPr lang="zh-CN" altLang="en-US" dirty="0"/>
                        <a:t>教室所在大楼位置</a:t>
                      </a:r>
                      <a:endParaRPr lang="zh-CN" altLang="en-US" dirty="0"/>
                    </a:p>
                  </a:txBody>
                  <a:tcPr/>
                </a:tc>
                <a:tc>
                  <a:txBody>
                    <a:bodyPr/>
                    <a:lstStyle/>
                    <a:p>
                      <a:pPr algn="ctr"/>
                      <a:r>
                        <a:rPr lang="zh-CN" altLang="en-US" dirty="0"/>
                        <a:t>不为空</a:t>
                      </a:r>
                      <a:endParaRPr lang="zh-CN" altLang="en-US" dirty="0"/>
                    </a:p>
                  </a:txBody>
                  <a:tcPr/>
                </a:tc>
              </a:tr>
              <a:tr h="471993">
                <a:tc>
                  <a:txBody>
                    <a:bodyPr/>
                    <a:lstStyle/>
                    <a:p>
                      <a:pPr algn="ctr"/>
                      <a:r>
                        <a:rPr lang="en-US" altLang="zh-CN" dirty="0"/>
                        <a:t>status</a:t>
                      </a:r>
                      <a:endParaRPr lang="zh-CN" altLang="en-US" dirty="0"/>
                    </a:p>
                  </a:txBody>
                  <a:tcPr/>
                </a:tc>
                <a:tc>
                  <a:txBody>
                    <a:bodyPr/>
                    <a:lstStyle/>
                    <a:p>
                      <a:pPr algn="ctr"/>
                      <a:r>
                        <a:rPr lang="en-US" altLang="zh-CN" dirty="0"/>
                        <a:t>integer</a:t>
                      </a:r>
                      <a:endParaRPr lang="zh-CN" altLang="en-US" dirty="0"/>
                    </a:p>
                  </a:txBody>
                  <a:tcPr/>
                </a:tc>
                <a:tc>
                  <a:txBody>
                    <a:bodyPr/>
                    <a:lstStyle/>
                    <a:p>
                      <a:pPr algn="ctr"/>
                      <a:r>
                        <a:rPr lang="zh-CN" altLang="en-US" dirty="0"/>
                        <a:t>状态（可用</a:t>
                      </a:r>
                      <a:r>
                        <a:rPr lang="en-US" altLang="zh-CN" dirty="0"/>
                        <a:t>/</a:t>
                      </a:r>
                      <a:r>
                        <a:rPr lang="zh-CN" altLang="en-US" dirty="0"/>
                        <a:t>正在使用）</a:t>
                      </a:r>
                      <a:endParaRPr lang="zh-CN" altLang="en-US" dirty="0"/>
                    </a:p>
                  </a:txBody>
                  <a:tcPr/>
                </a:tc>
                <a:tc>
                  <a:txBody>
                    <a:bodyPr/>
                    <a:lstStyle/>
                    <a:p>
                      <a:pPr algn="ctr"/>
                      <a:r>
                        <a:rPr lang="zh-CN" altLang="en-US" dirty="0"/>
                        <a:t>不为空</a:t>
                      </a:r>
                      <a:endParaRPr lang="zh-CN" altLang="en-US" dirty="0"/>
                    </a:p>
                  </a:txBody>
                  <a:tcPr/>
                </a:tc>
              </a:tr>
            </a:tbl>
          </a:graphicData>
        </a:graphic>
      </p:graphicFrame>
      <p:graphicFrame>
        <p:nvGraphicFramePr>
          <p:cNvPr id="13" name="表格 12"/>
          <p:cNvGraphicFramePr>
            <a:graphicFrameLocks noGrp="1"/>
          </p:cNvGraphicFramePr>
          <p:nvPr/>
        </p:nvGraphicFramePr>
        <p:xfrm>
          <a:off x="1577535" y="4197404"/>
          <a:ext cx="7272806" cy="2253996"/>
        </p:xfrm>
        <a:graphic>
          <a:graphicData uri="http://schemas.openxmlformats.org/drawingml/2006/table">
            <a:tbl>
              <a:tblPr firstRow="1" bandRow="1">
                <a:tableStyleId>{5C22544A-7EE6-4342-B048-85BDC9FD1C3A}</a:tableStyleId>
              </a:tblPr>
              <a:tblGrid>
                <a:gridCol w="1647933"/>
                <a:gridCol w="1403929"/>
                <a:gridCol w="2695013"/>
                <a:gridCol w="1525931"/>
              </a:tblGrid>
              <a:tr h="318958">
                <a:tc>
                  <a:txBody>
                    <a:bodyPr/>
                    <a:lstStyle/>
                    <a:p>
                      <a:pPr algn="ctr"/>
                      <a:r>
                        <a:rPr lang="zh-CN" altLang="en-US" dirty="0"/>
                        <a:t>字段名</a:t>
                      </a:r>
                      <a:endParaRPr lang="zh-CN" altLang="en-US" dirty="0"/>
                    </a:p>
                  </a:txBody>
                  <a:tcPr/>
                </a:tc>
                <a:tc>
                  <a:txBody>
                    <a:bodyPr/>
                    <a:lstStyle/>
                    <a:p>
                      <a:pPr algn="ctr"/>
                      <a:r>
                        <a:rPr lang="zh-CN" altLang="en-US" dirty="0"/>
                        <a:t>字段类型</a:t>
                      </a:r>
                      <a:endParaRPr lang="zh-CN" altLang="en-US" dirty="0"/>
                    </a:p>
                  </a:txBody>
                  <a:tcPr/>
                </a:tc>
                <a:tc>
                  <a:txBody>
                    <a:bodyPr/>
                    <a:lstStyle/>
                    <a:p>
                      <a:pPr algn="ctr"/>
                      <a:r>
                        <a:rPr lang="zh-CN" altLang="en-US" dirty="0"/>
                        <a:t>描述</a:t>
                      </a:r>
                      <a:endParaRPr lang="zh-CN" altLang="en-US" dirty="0"/>
                    </a:p>
                  </a:txBody>
                  <a:tcPr/>
                </a:tc>
                <a:tc>
                  <a:txBody>
                    <a:bodyPr/>
                    <a:lstStyle/>
                    <a:p>
                      <a:pPr algn="ctr"/>
                      <a:r>
                        <a:rPr lang="zh-CN" altLang="en-US" dirty="0"/>
                        <a:t>约束</a:t>
                      </a:r>
                      <a:endParaRPr lang="zh-CN" altLang="en-US" dirty="0"/>
                    </a:p>
                  </a:txBody>
                  <a:tcPr/>
                </a:tc>
              </a:tr>
              <a:tr h="318958">
                <a:tc>
                  <a:txBody>
                    <a:bodyPr/>
                    <a:lstStyle/>
                    <a:p>
                      <a:pPr algn="ctr"/>
                      <a:r>
                        <a:rPr lang="en-US" altLang="zh-CN" dirty="0" err="1"/>
                        <a:t>deviceId</a:t>
                      </a:r>
                      <a:endParaRPr lang="zh-CN" altLang="en-US" dirty="0"/>
                    </a:p>
                  </a:txBody>
                  <a:tcPr/>
                </a:tc>
                <a:tc>
                  <a:txBody>
                    <a:bodyPr/>
                    <a:lstStyle/>
                    <a:p>
                      <a:pPr algn="ctr"/>
                      <a:r>
                        <a:rPr lang="en-US" altLang="zh-CN" dirty="0"/>
                        <a:t>integer</a:t>
                      </a:r>
                      <a:endParaRPr lang="zh-CN" altLang="en-US" dirty="0"/>
                    </a:p>
                  </a:txBody>
                  <a:tcPr/>
                </a:tc>
                <a:tc>
                  <a:txBody>
                    <a:bodyPr/>
                    <a:lstStyle/>
                    <a:p>
                      <a:pPr algn="ctr"/>
                      <a:r>
                        <a:rPr lang="zh-CN" altLang="en-US" dirty="0"/>
                        <a:t>设备编号</a:t>
                      </a:r>
                      <a:endParaRPr lang="zh-CN" altLang="en-US" dirty="0"/>
                    </a:p>
                  </a:txBody>
                  <a:tcPr/>
                </a:tc>
                <a:tc>
                  <a:txBody>
                    <a:bodyPr/>
                    <a:lstStyle/>
                    <a:p>
                      <a:pPr algn="ctr"/>
                      <a:r>
                        <a:rPr lang="zh-CN" altLang="en-US" dirty="0"/>
                        <a:t>主键</a:t>
                      </a:r>
                      <a:endParaRPr lang="zh-CN" altLang="en-US" dirty="0"/>
                    </a:p>
                  </a:txBody>
                  <a:tcPr/>
                </a:tc>
              </a:tr>
              <a:tr h="318958">
                <a:tc>
                  <a:txBody>
                    <a:bodyPr/>
                    <a:lstStyle/>
                    <a:p>
                      <a:pPr algn="ctr"/>
                      <a:r>
                        <a:rPr lang="en-US" altLang="zh-CN" dirty="0"/>
                        <a:t>name</a:t>
                      </a:r>
                      <a:endParaRPr lang="zh-CN" altLang="en-US" dirty="0"/>
                    </a:p>
                  </a:txBody>
                  <a:tcPr/>
                </a:tc>
                <a:tc>
                  <a:txBody>
                    <a:bodyPr/>
                    <a:lstStyle/>
                    <a:p>
                      <a:pPr algn="ctr"/>
                      <a:r>
                        <a:rPr lang="en-US" altLang="zh-CN" dirty="0"/>
                        <a:t>varchar</a:t>
                      </a:r>
                      <a:endParaRPr lang="zh-CN" altLang="en-US" dirty="0"/>
                    </a:p>
                  </a:txBody>
                  <a:tcPr/>
                </a:tc>
                <a:tc>
                  <a:txBody>
                    <a:bodyPr/>
                    <a:lstStyle/>
                    <a:p>
                      <a:pPr algn="ctr"/>
                      <a:r>
                        <a:rPr lang="zh-CN" altLang="en-US" dirty="0"/>
                        <a:t>设备名</a:t>
                      </a:r>
                      <a:endParaRPr lang="zh-CN" altLang="en-US" dirty="0"/>
                    </a:p>
                  </a:txBody>
                  <a:tcPr/>
                </a:tc>
                <a:tc>
                  <a:txBody>
                    <a:bodyPr/>
                    <a:lstStyle/>
                    <a:p>
                      <a:pPr algn="ctr"/>
                      <a:r>
                        <a:rPr lang="zh-CN" altLang="en-US" dirty="0"/>
                        <a:t>不为空</a:t>
                      </a:r>
                      <a:endParaRPr lang="zh-CN" altLang="en-US" dirty="0"/>
                    </a:p>
                  </a:txBody>
                  <a:tcPr/>
                </a:tc>
              </a:tr>
              <a:tr h="318958">
                <a:tc>
                  <a:txBody>
                    <a:bodyPr/>
                    <a:lstStyle/>
                    <a:p>
                      <a:pPr algn="ctr"/>
                      <a:r>
                        <a:rPr lang="en-US" altLang="zh-CN" dirty="0"/>
                        <a:t>type</a:t>
                      </a:r>
                      <a:endParaRPr lang="zh-CN" altLang="en-US" dirty="0"/>
                    </a:p>
                  </a:txBody>
                  <a:tcPr/>
                </a:tc>
                <a:tc>
                  <a:txBody>
                    <a:bodyPr/>
                    <a:lstStyle/>
                    <a:p>
                      <a:pPr algn="ctr"/>
                      <a:r>
                        <a:rPr lang="en-US" altLang="zh-CN" dirty="0"/>
                        <a:t>varchar</a:t>
                      </a:r>
                      <a:endParaRPr lang="zh-CN" altLang="en-US" dirty="0"/>
                    </a:p>
                  </a:txBody>
                  <a:tcPr/>
                </a:tc>
                <a:tc>
                  <a:txBody>
                    <a:bodyPr/>
                    <a:lstStyle/>
                    <a:p>
                      <a:pPr algn="ctr"/>
                      <a:r>
                        <a:rPr lang="zh-CN" altLang="en-US" dirty="0"/>
                        <a:t>设备类型</a:t>
                      </a:r>
                      <a:endParaRPr lang="zh-CN" altLang="en-US" dirty="0"/>
                    </a:p>
                  </a:txBody>
                  <a:tcPr/>
                </a:tc>
                <a:tc>
                  <a:txBody>
                    <a:bodyPr/>
                    <a:lstStyle/>
                    <a:p>
                      <a:pPr algn="ctr"/>
                      <a:r>
                        <a:rPr lang="zh-CN" altLang="en-US" dirty="0"/>
                        <a:t>不为空</a:t>
                      </a:r>
                      <a:endParaRPr lang="zh-CN" altLang="en-US" dirty="0"/>
                    </a:p>
                  </a:txBody>
                  <a:tcPr/>
                </a:tc>
              </a:tr>
              <a:tr h="318958">
                <a:tc>
                  <a:txBody>
                    <a:bodyPr/>
                    <a:lstStyle/>
                    <a:p>
                      <a:pPr algn="ctr"/>
                      <a:r>
                        <a:rPr lang="en-US" altLang="zh-CN" dirty="0" err="1"/>
                        <a:t>runStatus</a:t>
                      </a:r>
                      <a:endParaRPr lang="zh-CN" altLang="en-US" dirty="0"/>
                    </a:p>
                  </a:txBody>
                  <a:tcPr/>
                </a:tc>
                <a:tc>
                  <a:txBody>
                    <a:bodyPr/>
                    <a:lstStyle/>
                    <a:p>
                      <a:pPr algn="ctr"/>
                      <a:r>
                        <a:rPr lang="en-US" altLang="zh-CN" dirty="0"/>
                        <a:t>varchar</a:t>
                      </a:r>
                      <a:endParaRPr lang="zh-CN" altLang="en-US" dirty="0"/>
                    </a:p>
                  </a:txBody>
                  <a:tcPr/>
                </a:tc>
                <a:tc>
                  <a:txBody>
                    <a:bodyPr/>
                    <a:lstStyle/>
                    <a:p>
                      <a:pPr algn="ctr"/>
                      <a:r>
                        <a:rPr lang="zh-CN" altLang="en-US" dirty="0"/>
                        <a:t>是否正在运行</a:t>
                      </a:r>
                      <a:endParaRPr lang="zh-CN" altLang="en-US" dirty="0"/>
                    </a:p>
                  </a:txBody>
                  <a:tcPr/>
                </a:tc>
                <a:tc>
                  <a:txBody>
                    <a:bodyPr/>
                    <a:lstStyle/>
                    <a:p>
                      <a:pPr algn="ctr"/>
                      <a:r>
                        <a:rPr lang="zh-CN" altLang="en-US" dirty="0"/>
                        <a:t>不为空</a:t>
                      </a:r>
                      <a:endParaRPr lang="zh-CN" altLang="en-US" dirty="0"/>
                    </a:p>
                  </a:txBody>
                  <a:tcPr/>
                </a:tc>
              </a:tr>
              <a:tr h="318958">
                <a:tc>
                  <a:txBody>
                    <a:bodyPr/>
                    <a:lstStyle/>
                    <a:p>
                      <a:pPr algn="ctr"/>
                      <a:r>
                        <a:rPr lang="en-US" altLang="zh-CN" dirty="0" err="1"/>
                        <a:t>roomId</a:t>
                      </a:r>
                      <a:endParaRPr lang="zh-CN" altLang="en-US" dirty="0"/>
                    </a:p>
                  </a:txBody>
                  <a:tcPr/>
                </a:tc>
                <a:tc>
                  <a:txBody>
                    <a:bodyPr/>
                    <a:lstStyle/>
                    <a:p>
                      <a:pPr algn="ctr"/>
                      <a:r>
                        <a:rPr lang="en-US" altLang="zh-CN" dirty="0"/>
                        <a:t>integer</a:t>
                      </a:r>
                      <a:endParaRPr lang="zh-CN" altLang="en-US" dirty="0"/>
                    </a:p>
                  </a:txBody>
                  <a:tcPr/>
                </a:tc>
                <a:tc>
                  <a:txBody>
                    <a:bodyPr/>
                    <a:lstStyle/>
                    <a:p>
                      <a:pPr algn="ctr"/>
                      <a:r>
                        <a:rPr lang="zh-CN" altLang="en-US" dirty="0"/>
                        <a:t>所在房间</a:t>
                      </a:r>
                      <a:r>
                        <a:rPr lang="en-US" altLang="zh-CN" dirty="0"/>
                        <a:t>id</a:t>
                      </a:r>
                      <a:endParaRPr lang="zh-CN" altLang="en-US" dirty="0"/>
                    </a:p>
                  </a:txBody>
                  <a:tcPr/>
                </a:tc>
                <a:tc>
                  <a:txBody>
                    <a:bodyPr/>
                    <a:lstStyle/>
                    <a:p>
                      <a:pPr algn="ctr"/>
                      <a:r>
                        <a:rPr lang="zh-CN" altLang="en-US" dirty="0"/>
                        <a:t>外键</a:t>
                      </a:r>
                      <a:endParaRPr lang="zh-CN" altLang="en-US" dirty="0"/>
                    </a:p>
                  </a:txBody>
                  <a:tcPr/>
                </a:tc>
              </a:tr>
            </a:tbl>
          </a:graphicData>
        </a:graphic>
      </p:graphicFrame>
      <p:sp>
        <p:nvSpPr>
          <p:cNvPr id="14" name="文本框 13"/>
          <p:cNvSpPr txBox="1"/>
          <p:nvPr/>
        </p:nvSpPr>
        <p:spPr>
          <a:xfrm>
            <a:off x="3074032" y="3735739"/>
            <a:ext cx="3754759" cy="460375"/>
          </a:xfrm>
          <a:prstGeom prst="rect">
            <a:avLst/>
          </a:prstGeom>
          <a:noFill/>
        </p:spPr>
        <p:txBody>
          <a:bodyPr wrap="square" rtlCol="0">
            <a:spAutoFit/>
          </a:bodyPr>
          <a:lstStyle/>
          <a:p>
            <a:pPr algn="ctr"/>
            <a:r>
              <a:rPr lang="zh-CN" altLang="zh-CN" sz="2400" b="1" dirty="0">
                <a:latin typeface="仿宋" panose="02010609060101010101" pitchFamily="49" charset="-122"/>
                <a:ea typeface="仿宋" panose="02010609060101010101" pitchFamily="49" charset="-122"/>
              </a:rPr>
              <a:t>表</a:t>
            </a:r>
            <a:r>
              <a:rPr lang="en-US" altLang="zh-CN" sz="2400" b="1" dirty="0">
                <a:latin typeface="仿宋" panose="02010609060101010101" pitchFamily="49" charset="-122"/>
                <a:ea typeface="仿宋" panose="02010609060101010101" pitchFamily="49" charset="-122"/>
              </a:rPr>
              <a:t>6-8 </a:t>
            </a:r>
            <a:r>
              <a:rPr lang="zh-CN" altLang="en-US" sz="2400" b="1" dirty="0">
                <a:latin typeface="仿宋" panose="02010609060101010101" pitchFamily="49" charset="-122"/>
                <a:ea typeface="仿宋" panose="02010609060101010101" pitchFamily="49" charset="-122"/>
              </a:rPr>
              <a:t>设备</a:t>
            </a:r>
            <a:r>
              <a:rPr lang="zh-CN" altLang="zh-CN" sz="2400" b="1" dirty="0">
                <a:latin typeface="仿宋" panose="02010609060101010101" pitchFamily="49" charset="-122"/>
                <a:ea typeface="仿宋" panose="02010609060101010101" pitchFamily="49" charset="-122"/>
              </a:rPr>
              <a:t>表结构</a:t>
            </a:r>
            <a:endParaRPr lang="zh-CN" altLang="zh-CN" sz="2400" dirty="0">
              <a:latin typeface="仿宋" panose="02010609060101010101" pitchFamily="49" charset="-122"/>
              <a:ea typeface="仿宋" panose="02010609060101010101" pitchFamily="49" charset="-122"/>
            </a:endParaRPr>
          </a:p>
        </p:txBody>
      </p:sp>
      <p:sp>
        <p:nvSpPr>
          <p:cNvPr id="10" name="矩形 9"/>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结构化设计</a:t>
            </a:r>
            <a:endParaRPr kumimoji="1" lang="zh-CN" altLang="en-US" sz="3200" dirty="0">
              <a:sym typeface="+mn-ea"/>
            </a:endParaRPr>
          </a:p>
        </p:txBody>
      </p:sp>
      <p:sp>
        <p:nvSpPr>
          <p:cNvPr id="2" name="文本框 1"/>
          <p:cNvSpPr txBox="1"/>
          <p:nvPr/>
        </p:nvSpPr>
        <p:spPr>
          <a:xfrm>
            <a:off x="334911" y="781137"/>
            <a:ext cx="8957659" cy="559769"/>
          </a:xfrm>
          <a:prstGeom prst="rect">
            <a:avLst/>
          </a:prstGeom>
          <a:noFill/>
        </p:spPr>
        <p:txBody>
          <a:bodyPr wrap="square" rtlCol="0">
            <a:spAutoFit/>
          </a:bodyPr>
          <a:lstStyle/>
          <a:p>
            <a:pPr>
              <a:lnSpc>
                <a:spcPct val="150000"/>
              </a:lnSpc>
            </a:pP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3</a:t>
            </a:r>
            <a:r>
              <a:rPr lang="zh-CN" altLang="en-US" sz="2400" b="1" dirty="0">
                <a:latin typeface="仿宋" panose="02010609060101010101" pitchFamily="49" charset="-122"/>
                <a:ea typeface="仿宋" panose="02010609060101010101" pitchFamily="49" charset="-122"/>
              </a:rPr>
              <a:t>）数据设计</a:t>
            </a:r>
            <a:endParaRPr lang="zh-CN" altLang="zh-CN" sz="2400" b="1" dirty="0">
              <a:latin typeface="仿宋" panose="02010609060101010101" pitchFamily="49" charset="-122"/>
              <a:ea typeface="仿宋" panose="02010609060101010101" pitchFamily="49" charset="-122"/>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936360" y="1748856"/>
            <a:ext cx="3754759" cy="460375"/>
          </a:xfrm>
          <a:prstGeom prst="rect">
            <a:avLst/>
          </a:prstGeom>
          <a:noFill/>
        </p:spPr>
        <p:txBody>
          <a:bodyPr wrap="square" rtlCol="0">
            <a:spAutoFit/>
          </a:bodyPr>
          <a:lstStyle/>
          <a:p>
            <a:pPr algn="ctr"/>
            <a:r>
              <a:rPr lang="zh-CN" altLang="zh-CN" sz="2400" b="1" dirty="0">
                <a:latin typeface="仿宋" panose="02010609060101010101" pitchFamily="49" charset="-122"/>
                <a:ea typeface="仿宋" panose="02010609060101010101" pitchFamily="49" charset="-122"/>
              </a:rPr>
              <a:t>表</a:t>
            </a:r>
            <a:r>
              <a:rPr lang="en-US" altLang="zh-CN" sz="2400" b="1" dirty="0">
                <a:latin typeface="仿宋" panose="02010609060101010101" pitchFamily="49" charset="-122"/>
                <a:ea typeface="仿宋" panose="02010609060101010101" pitchFamily="49" charset="-122"/>
              </a:rPr>
              <a:t>6-9 </a:t>
            </a:r>
            <a:r>
              <a:rPr lang="zh-CN" altLang="en-US" sz="2400" b="1" dirty="0">
                <a:latin typeface="仿宋" panose="02010609060101010101" pitchFamily="49" charset="-122"/>
                <a:ea typeface="仿宋" panose="02010609060101010101" pitchFamily="49" charset="-122"/>
              </a:rPr>
              <a:t>课程</a:t>
            </a:r>
            <a:r>
              <a:rPr lang="zh-CN" altLang="zh-CN" sz="2400" b="1" dirty="0">
                <a:latin typeface="仿宋" panose="02010609060101010101" pitchFamily="49" charset="-122"/>
                <a:ea typeface="仿宋" panose="02010609060101010101" pitchFamily="49" charset="-122"/>
              </a:rPr>
              <a:t>表结构</a:t>
            </a:r>
            <a:endParaRPr lang="zh-CN" altLang="zh-CN" sz="2400" dirty="0">
              <a:latin typeface="仿宋" panose="02010609060101010101" pitchFamily="49" charset="-122"/>
              <a:ea typeface="仿宋" panose="02010609060101010101" pitchFamily="49" charset="-122"/>
            </a:endParaRPr>
          </a:p>
        </p:txBody>
      </p:sp>
      <p:graphicFrame>
        <p:nvGraphicFramePr>
          <p:cNvPr id="16" name="表格 15"/>
          <p:cNvGraphicFramePr>
            <a:graphicFrameLocks noGrp="1"/>
          </p:cNvGraphicFramePr>
          <p:nvPr/>
        </p:nvGraphicFramePr>
        <p:xfrm>
          <a:off x="810953" y="2288211"/>
          <a:ext cx="8280917" cy="3788855"/>
        </p:xfrm>
        <a:graphic>
          <a:graphicData uri="http://schemas.openxmlformats.org/drawingml/2006/table">
            <a:tbl>
              <a:tblPr firstRow="1" bandRow="1">
                <a:tableStyleId>{5C22544A-7EE6-4342-B048-85BDC9FD1C3A}</a:tableStyleId>
              </a:tblPr>
              <a:tblGrid>
                <a:gridCol w="1876359"/>
                <a:gridCol w="1598533"/>
                <a:gridCol w="3068579"/>
                <a:gridCol w="1737446"/>
              </a:tblGrid>
              <a:tr h="541265">
                <a:tc>
                  <a:txBody>
                    <a:bodyPr/>
                    <a:lstStyle/>
                    <a:p>
                      <a:pPr algn="ctr"/>
                      <a:r>
                        <a:rPr lang="zh-CN" altLang="en-US" dirty="0"/>
                        <a:t>字段名</a:t>
                      </a:r>
                      <a:endParaRPr lang="zh-CN" altLang="en-US" dirty="0"/>
                    </a:p>
                  </a:txBody>
                  <a:tcPr/>
                </a:tc>
                <a:tc>
                  <a:txBody>
                    <a:bodyPr/>
                    <a:lstStyle/>
                    <a:p>
                      <a:pPr algn="ctr"/>
                      <a:r>
                        <a:rPr lang="zh-CN" altLang="en-US" dirty="0"/>
                        <a:t>字段类型</a:t>
                      </a:r>
                      <a:endParaRPr lang="zh-CN" altLang="en-US" dirty="0"/>
                    </a:p>
                  </a:txBody>
                  <a:tcPr/>
                </a:tc>
                <a:tc>
                  <a:txBody>
                    <a:bodyPr/>
                    <a:lstStyle/>
                    <a:p>
                      <a:pPr algn="ctr"/>
                      <a:r>
                        <a:rPr lang="zh-CN" altLang="en-US" dirty="0"/>
                        <a:t>描述</a:t>
                      </a:r>
                      <a:endParaRPr lang="zh-CN" altLang="en-US" dirty="0"/>
                    </a:p>
                  </a:txBody>
                  <a:tcPr/>
                </a:tc>
                <a:tc>
                  <a:txBody>
                    <a:bodyPr/>
                    <a:lstStyle/>
                    <a:p>
                      <a:pPr algn="ctr"/>
                      <a:r>
                        <a:rPr lang="zh-CN" altLang="en-US" dirty="0"/>
                        <a:t>约束</a:t>
                      </a:r>
                      <a:endParaRPr lang="zh-CN" altLang="en-US" dirty="0"/>
                    </a:p>
                  </a:txBody>
                  <a:tcPr/>
                </a:tc>
              </a:tr>
              <a:tr h="541265">
                <a:tc>
                  <a:txBody>
                    <a:bodyPr/>
                    <a:lstStyle/>
                    <a:p>
                      <a:pPr algn="ctr"/>
                      <a:r>
                        <a:rPr lang="en-US" altLang="zh-CN" dirty="0" err="1"/>
                        <a:t>courseId</a:t>
                      </a:r>
                      <a:endParaRPr lang="zh-CN" altLang="en-US" dirty="0"/>
                    </a:p>
                  </a:txBody>
                  <a:tcPr/>
                </a:tc>
                <a:tc>
                  <a:txBody>
                    <a:bodyPr/>
                    <a:lstStyle/>
                    <a:p>
                      <a:pPr algn="ctr"/>
                      <a:r>
                        <a:rPr lang="en-US" altLang="zh-CN" dirty="0"/>
                        <a:t>integer</a:t>
                      </a:r>
                      <a:endParaRPr lang="zh-CN" altLang="en-US" dirty="0"/>
                    </a:p>
                  </a:txBody>
                  <a:tcPr/>
                </a:tc>
                <a:tc>
                  <a:txBody>
                    <a:bodyPr/>
                    <a:lstStyle/>
                    <a:p>
                      <a:pPr algn="ctr"/>
                      <a:r>
                        <a:rPr lang="zh-CN" altLang="en-US" dirty="0"/>
                        <a:t>课程号</a:t>
                      </a:r>
                      <a:endParaRPr lang="zh-CN" altLang="en-US" dirty="0"/>
                    </a:p>
                  </a:txBody>
                  <a:tcPr/>
                </a:tc>
                <a:tc>
                  <a:txBody>
                    <a:bodyPr/>
                    <a:lstStyle/>
                    <a:p>
                      <a:pPr algn="ctr"/>
                      <a:r>
                        <a:rPr lang="zh-CN" altLang="en-US" dirty="0"/>
                        <a:t>主键</a:t>
                      </a:r>
                      <a:endParaRPr lang="zh-CN" altLang="en-US" dirty="0"/>
                    </a:p>
                  </a:txBody>
                  <a:tcPr/>
                </a:tc>
              </a:tr>
              <a:tr h="541265">
                <a:tc>
                  <a:txBody>
                    <a:bodyPr/>
                    <a:lstStyle/>
                    <a:p>
                      <a:pPr algn="ctr"/>
                      <a:r>
                        <a:rPr lang="en-US" altLang="zh-CN" dirty="0"/>
                        <a:t>name</a:t>
                      </a:r>
                      <a:endParaRPr lang="zh-CN" altLang="en-US" dirty="0"/>
                    </a:p>
                  </a:txBody>
                  <a:tcPr/>
                </a:tc>
                <a:tc>
                  <a:txBody>
                    <a:bodyPr/>
                    <a:lstStyle/>
                    <a:p>
                      <a:pPr algn="ctr"/>
                      <a:r>
                        <a:rPr lang="en-US" altLang="zh-CN" dirty="0"/>
                        <a:t>varchar</a:t>
                      </a:r>
                      <a:endParaRPr lang="zh-CN" altLang="en-US" dirty="0"/>
                    </a:p>
                  </a:txBody>
                  <a:tcPr/>
                </a:tc>
                <a:tc>
                  <a:txBody>
                    <a:bodyPr/>
                    <a:lstStyle/>
                    <a:p>
                      <a:pPr algn="ctr"/>
                      <a:r>
                        <a:rPr lang="zh-CN" altLang="en-US" dirty="0"/>
                        <a:t>课程名称</a:t>
                      </a:r>
                      <a:endParaRPr lang="zh-CN" altLang="en-US" dirty="0"/>
                    </a:p>
                  </a:txBody>
                  <a:tcPr/>
                </a:tc>
                <a:tc>
                  <a:txBody>
                    <a:bodyPr/>
                    <a:lstStyle/>
                    <a:p>
                      <a:pPr algn="ctr"/>
                      <a:r>
                        <a:rPr lang="zh-CN" altLang="en-US" dirty="0"/>
                        <a:t>不为空</a:t>
                      </a:r>
                      <a:endParaRPr lang="zh-CN" altLang="en-US" dirty="0"/>
                    </a:p>
                  </a:txBody>
                  <a:tcPr/>
                </a:tc>
              </a:tr>
              <a:tr h="541265">
                <a:tc>
                  <a:txBody>
                    <a:bodyPr/>
                    <a:lstStyle/>
                    <a:p>
                      <a:pPr algn="ctr"/>
                      <a:r>
                        <a:rPr lang="en-US" altLang="zh-CN" dirty="0" err="1"/>
                        <a:t>teacherId</a:t>
                      </a:r>
                      <a:endParaRPr lang="zh-CN" altLang="en-US" dirty="0"/>
                    </a:p>
                  </a:txBody>
                  <a:tcPr/>
                </a:tc>
                <a:tc>
                  <a:txBody>
                    <a:bodyPr/>
                    <a:lstStyle/>
                    <a:p>
                      <a:pPr algn="ctr"/>
                      <a:r>
                        <a:rPr lang="en-US" altLang="zh-CN" dirty="0"/>
                        <a:t>integer</a:t>
                      </a:r>
                      <a:endParaRPr lang="zh-CN" altLang="en-US" dirty="0"/>
                    </a:p>
                  </a:txBody>
                  <a:tcPr/>
                </a:tc>
                <a:tc>
                  <a:txBody>
                    <a:bodyPr/>
                    <a:lstStyle/>
                    <a:p>
                      <a:pPr algn="ctr"/>
                      <a:r>
                        <a:rPr lang="zh-CN" altLang="en-US" dirty="0"/>
                        <a:t>责任教师</a:t>
                      </a:r>
                      <a:r>
                        <a:rPr lang="en-US" altLang="zh-CN" dirty="0"/>
                        <a:t>id</a:t>
                      </a:r>
                      <a:endParaRPr lang="zh-CN" altLang="en-US" dirty="0"/>
                    </a:p>
                  </a:txBody>
                  <a:tcPr/>
                </a:tc>
                <a:tc>
                  <a:txBody>
                    <a:bodyPr/>
                    <a:lstStyle/>
                    <a:p>
                      <a:pPr algn="ctr"/>
                      <a:r>
                        <a:rPr lang="zh-CN" altLang="en-US" dirty="0"/>
                        <a:t>外键</a:t>
                      </a:r>
                      <a:endParaRPr lang="zh-CN" altLang="en-US" dirty="0"/>
                    </a:p>
                  </a:txBody>
                  <a:tcPr/>
                </a:tc>
              </a:tr>
              <a:tr h="541265">
                <a:tc>
                  <a:txBody>
                    <a:bodyPr/>
                    <a:lstStyle/>
                    <a:p>
                      <a:pPr algn="ctr"/>
                      <a:r>
                        <a:rPr lang="en-US" altLang="zh-CN" dirty="0" err="1"/>
                        <a:t>couresHours</a:t>
                      </a:r>
                      <a:endParaRPr lang="zh-CN" altLang="en-US" dirty="0"/>
                    </a:p>
                  </a:txBody>
                  <a:tcPr/>
                </a:tc>
                <a:tc>
                  <a:txBody>
                    <a:bodyPr/>
                    <a:lstStyle/>
                    <a:p>
                      <a:pPr algn="ctr"/>
                      <a:r>
                        <a:rPr lang="en-US" altLang="zh-CN" dirty="0"/>
                        <a:t>integer</a:t>
                      </a:r>
                      <a:endParaRPr lang="zh-CN" altLang="en-US" dirty="0"/>
                    </a:p>
                  </a:txBody>
                  <a:tcPr/>
                </a:tc>
                <a:tc>
                  <a:txBody>
                    <a:bodyPr/>
                    <a:lstStyle/>
                    <a:p>
                      <a:pPr algn="ctr"/>
                      <a:r>
                        <a:rPr lang="zh-CN" altLang="en-US" dirty="0"/>
                        <a:t>课时</a:t>
                      </a:r>
                      <a:endParaRPr lang="zh-CN" altLang="en-US" dirty="0"/>
                    </a:p>
                  </a:txBody>
                  <a:tcPr/>
                </a:tc>
                <a:tc>
                  <a:txBody>
                    <a:bodyPr/>
                    <a:lstStyle/>
                    <a:p>
                      <a:pPr algn="ctr"/>
                      <a:endParaRPr lang="zh-CN" altLang="en-US" dirty="0"/>
                    </a:p>
                  </a:txBody>
                  <a:tcPr/>
                </a:tc>
              </a:tr>
              <a:tr h="541265">
                <a:tc>
                  <a:txBody>
                    <a:bodyPr/>
                    <a:lstStyle/>
                    <a:p>
                      <a:pPr algn="ctr"/>
                      <a:r>
                        <a:rPr lang="en-US" altLang="zh-CN" dirty="0"/>
                        <a:t>credit</a:t>
                      </a:r>
                      <a:endParaRPr lang="zh-CN" altLang="en-US" dirty="0"/>
                    </a:p>
                  </a:txBody>
                  <a:tcPr/>
                </a:tc>
                <a:tc>
                  <a:txBody>
                    <a:bodyPr/>
                    <a:lstStyle/>
                    <a:p>
                      <a:pPr algn="ctr"/>
                      <a:r>
                        <a:rPr lang="en-US" altLang="zh-CN" dirty="0"/>
                        <a:t>float</a:t>
                      </a:r>
                      <a:endParaRPr lang="zh-CN" altLang="en-US" dirty="0"/>
                    </a:p>
                  </a:txBody>
                  <a:tcPr/>
                </a:tc>
                <a:tc>
                  <a:txBody>
                    <a:bodyPr/>
                    <a:lstStyle/>
                    <a:p>
                      <a:pPr algn="ctr"/>
                      <a:r>
                        <a:rPr lang="zh-CN" altLang="en-US" dirty="0"/>
                        <a:t>学分</a:t>
                      </a:r>
                      <a:endParaRPr lang="zh-CN" altLang="en-US" dirty="0"/>
                    </a:p>
                  </a:txBody>
                  <a:tcPr/>
                </a:tc>
                <a:tc>
                  <a:txBody>
                    <a:bodyPr/>
                    <a:lstStyle/>
                    <a:p>
                      <a:pPr algn="ctr"/>
                      <a:endParaRPr lang="zh-CN" altLang="en-US" dirty="0"/>
                    </a:p>
                  </a:txBody>
                  <a:tcPr/>
                </a:tc>
              </a:tr>
              <a:tr h="541265">
                <a:tc>
                  <a:txBody>
                    <a:bodyPr/>
                    <a:lstStyle/>
                    <a:p>
                      <a:pPr algn="ctr"/>
                      <a:r>
                        <a:rPr lang="en-US" altLang="zh-CN" dirty="0"/>
                        <a:t>intro</a:t>
                      </a:r>
                      <a:endParaRPr lang="zh-CN" altLang="en-US" dirty="0"/>
                    </a:p>
                  </a:txBody>
                  <a:tcPr/>
                </a:tc>
                <a:tc>
                  <a:txBody>
                    <a:bodyPr/>
                    <a:lstStyle/>
                    <a:p>
                      <a:pPr algn="ctr"/>
                      <a:r>
                        <a:rPr lang="en-US" altLang="zh-CN" dirty="0"/>
                        <a:t>varchar</a:t>
                      </a:r>
                      <a:endParaRPr lang="zh-CN" altLang="en-US" dirty="0"/>
                    </a:p>
                  </a:txBody>
                  <a:tcPr/>
                </a:tc>
                <a:tc>
                  <a:txBody>
                    <a:bodyPr/>
                    <a:lstStyle/>
                    <a:p>
                      <a:pPr algn="ctr"/>
                      <a:r>
                        <a:rPr lang="zh-CN" altLang="en-US" dirty="0"/>
                        <a:t>课程简介</a:t>
                      </a:r>
                      <a:endParaRPr lang="zh-CN" altLang="en-US" dirty="0"/>
                    </a:p>
                  </a:txBody>
                  <a:tcPr/>
                </a:tc>
                <a:tc>
                  <a:txBody>
                    <a:bodyPr/>
                    <a:lstStyle/>
                    <a:p>
                      <a:pPr algn="ctr"/>
                      <a:endParaRPr lang="zh-CN" altLang="en-US" dirty="0"/>
                    </a:p>
                  </a:txBody>
                  <a:tcPr/>
                </a:tc>
              </a:tr>
            </a:tbl>
          </a:graphicData>
        </a:graphic>
      </p:graphicFrame>
      <p:sp>
        <p:nvSpPr>
          <p:cNvPr id="9" name="矩形 8"/>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结构化设计</a:t>
            </a:r>
            <a:endParaRPr kumimoji="1" lang="zh-CN" altLang="en-US" sz="3200" dirty="0">
              <a:sym typeface="+mn-ea"/>
            </a:endParaRPr>
          </a:p>
        </p:txBody>
      </p:sp>
      <p:sp>
        <p:nvSpPr>
          <p:cNvPr id="2" name="文本框 1"/>
          <p:cNvSpPr txBox="1"/>
          <p:nvPr/>
        </p:nvSpPr>
        <p:spPr>
          <a:xfrm>
            <a:off x="334911" y="781137"/>
            <a:ext cx="8957659" cy="559769"/>
          </a:xfrm>
          <a:prstGeom prst="rect">
            <a:avLst/>
          </a:prstGeom>
          <a:noFill/>
        </p:spPr>
        <p:txBody>
          <a:bodyPr wrap="square" rtlCol="0">
            <a:spAutoFit/>
          </a:bodyPr>
          <a:lstStyle/>
          <a:p>
            <a:pPr>
              <a:lnSpc>
                <a:spcPct val="150000"/>
              </a:lnSpc>
            </a:pP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3</a:t>
            </a:r>
            <a:r>
              <a:rPr lang="zh-CN" altLang="en-US" sz="2400" b="1" dirty="0">
                <a:latin typeface="仿宋" panose="02010609060101010101" pitchFamily="49" charset="-122"/>
                <a:ea typeface="仿宋" panose="02010609060101010101" pitchFamily="49" charset="-122"/>
              </a:rPr>
              <a:t>）数据设计</a:t>
            </a:r>
            <a:endParaRPr lang="zh-CN" altLang="zh-CN" sz="2400" b="1" dirty="0">
              <a:latin typeface="仿宋" panose="02010609060101010101" pitchFamily="49" charset="-122"/>
              <a:ea typeface="仿宋" panose="02010609060101010101" pitchFamily="49" charset="-122"/>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936360" y="1296527"/>
            <a:ext cx="3754759" cy="460375"/>
          </a:xfrm>
          <a:prstGeom prst="rect">
            <a:avLst/>
          </a:prstGeom>
          <a:noFill/>
        </p:spPr>
        <p:txBody>
          <a:bodyPr wrap="square" rtlCol="0">
            <a:spAutoFit/>
          </a:bodyPr>
          <a:lstStyle/>
          <a:p>
            <a:pPr algn="ctr"/>
            <a:r>
              <a:rPr lang="zh-CN" altLang="zh-CN" sz="2400" b="1" dirty="0">
                <a:latin typeface="仿宋" panose="02010609060101010101" pitchFamily="49" charset="-122"/>
                <a:ea typeface="仿宋" panose="02010609060101010101" pitchFamily="49" charset="-122"/>
              </a:rPr>
              <a:t>表</a:t>
            </a:r>
            <a:r>
              <a:rPr lang="en-US" altLang="zh-CN" sz="2400" b="1" dirty="0">
                <a:latin typeface="仿宋" panose="02010609060101010101" pitchFamily="49" charset="-122"/>
                <a:ea typeface="仿宋" panose="02010609060101010101" pitchFamily="49" charset="-122"/>
              </a:rPr>
              <a:t>6-10 </a:t>
            </a:r>
            <a:r>
              <a:rPr lang="zh-CN" altLang="en-US" sz="2400" b="1" dirty="0">
                <a:latin typeface="仿宋" panose="02010609060101010101" pitchFamily="49" charset="-122"/>
                <a:ea typeface="仿宋" panose="02010609060101010101" pitchFamily="49" charset="-122"/>
              </a:rPr>
              <a:t>教学班</a:t>
            </a:r>
            <a:r>
              <a:rPr lang="zh-CN" altLang="zh-CN" sz="2400" b="1" dirty="0">
                <a:latin typeface="仿宋" panose="02010609060101010101" pitchFamily="49" charset="-122"/>
                <a:ea typeface="仿宋" panose="02010609060101010101" pitchFamily="49" charset="-122"/>
              </a:rPr>
              <a:t>表结构</a:t>
            </a:r>
            <a:endParaRPr lang="zh-CN" altLang="zh-CN" sz="2400" dirty="0">
              <a:latin typeface="仿宋" panose="02010609060101010101" pitchFamily="49" charset="-122"/>
              <a:ea typeface="仿宋" panose="02010609060101010101" pitchFamily="49" charset="-122"/>
            </a:endParaRPr>
          </a:p>
        </p:txBody>
      </p:sp>
      <p:graphicFrame>
        <p:nvGraphicFramePr>
          <p:cNvPr id="16" name="表格 15"/>
          <p:cNvGraphicFramePr>
            <a:graphicFrameLocks noGrp="1"/>
          </p:cNvGraphicFramePr>
          <p:nvPr/>
        </p:nvGraphicFramePr>
        <p:xfrm>
          <a:off x="810953" y="1901071"/>
          <a:ext cx="8280917" cy="4330120"/>
        </p:xfrm>
        <a:graphic>
          <a:graphicData uri="http://schemas.openxmlformats.org/drawingml/2006/table">
            <a:tbl>
              <a:tblPr firstRow="1" bandRow="1">
                <a:tableStyleId>{5C22544A-7EE6-4342-B048-85BDC9FD1C3A}</a:tableStyleId>
              </a:tblPr>
              <a:tblGrid>
                <a:gridCol w="1876359"/>
                <a:gridCol w="1598533"/>
                <a:gridCol w="3068579"/>
                <a:gridCol w="1737446"/>
              </a:tblGrid>
              <a:tr h="541265">
                <a:tc>
                  <a:txBody>
                    <a:bodyPr/>
                    <a:lstStyle/>
                    <a:p>
                      <a:pPr algn="ctr"/>
                      <a:r>
                        <a:rPr lang="zh-CN" altLang="en-US" dirty="0"/>
                        <a:t>字段名</a:t>
                      </a:r>
                      <a:endParaRPr lang="zh-CN" altLang="en-US" dirty="0"/>
                    </a:p>
                  </a:txBody>
                  <a:tcPr/>
                </a:tc>
                <a:tc>
                  <a:txBody>
                    <a:bodyPr/>
                    <a:lstStyle/>
                    <a:p>
                      <a:pPr algn="ctr"/>
                      <a:r>
                        <a:rPr lang="zh-CN" altLang="en-US" dirty="0"/>
                        <a:t>字段类型</a:t>
                      </a:r>
                      <a:endParaRPr lang="zh-CN" altLang="en-US" dirty="0"/>
                    </a:p>
                  </a:txBody>
                  <a:tcPr/>
                </a:tc>
                <a:tc>
                  <a:txBody>
                    <a:bodyPr/>
                    <a:lstStyle/>
                    <a:p>
                      <a:pPr algn="ctr"/>
                      <a:r>
                        <a:rPr lang="zh-CN" altLang="en-US" dirty="0"/>
                        <a:t>描述</a:t>
                      </a:r>
                      <a:endParaRPr lang="zh-CN" altLang="en-US" dirty="0"/>
                    </a:p>
                  </a:txBody>
                  <a:tcPr/>
                </a:tc>
                <a:tc>
                  <a:txBody>
                    <a:bodyPr/>
                    <a:lstStyle/>
                    <a:p>
                      <a:pPr algn="ctr"/>
                      <a:r>
                        <a:rPr lang="zh-CN" altLang="en-US" dirty="0"/>
                        <a:t>约束</a:t>
                      </a:r>
                      <a:endParaRPr lang="zh-CN" altLang="en-US" dirty="0"/>
                    </a:p>
                  </a:txBody>
                  <a:tcPr/>
                </a:tc>
              </a:tr>
              <a:tr h="541265">
                <a:tc>
                  <a:txBody>
                    <a:bodyPr/>
                    <a:lstStyle/>
                    <a:p>
                      <a:pPr algn="ctr"/>
                      <a:r>
                        <a:rPr lang="en-US" altLang="zh-CN" dirty="0" err="1"/>
                        <a:t>classId</a:t>
                      </a:r>
                      <a:endParaRPr lang="zh-CN" altLang="en-US" dirty="0"/>
                    </a:p>
                  </a:txBody>
                  <a:tcPr/>
                </a:tc>
                <a:tc>
                  <a:txBody>
                    <a:bodyPr/>
                    <a:lstStyle/>
                    <a:p>
                      <a:pPr algn="ctr"/>
                      <a:r>
                        <a:rPr lang="en-US" altLang="zh-CN" dirty="0"/>
                        <a:t>integer</a:t>
                      </a:r>
                      <a:endParaRPr lang="zh-CN" altLang="en-US" dirty="0"/>
                    </a:p>
                  </a:txBody>
                  <a:tcPr/>
                </a:tc>
                <a:tc>
                  <a:txBody>
                    <a:bodyPr/>
                    <a:lstStyle/>
                    <a:p>
                      <a:pPr algn="ctr"/>
                      <a:r>
                        <a:rPr lang="zh-CN" altLang="en-US" dirty="0"/>
                        <a:t>教学班号</a:t>
                      </a:r>
                      <a:endParaRPr lang="zh-CN" altLang="en-US" dirty="0"/>
                    </a:p>
                  </a:txBody>
                  <a:tcPr/>
                </a:tc>
                <a:tc>
                  <a:txBody>
                    <a:bodyPr/>
                    <a:lstStyle/>
                    <a:p>
                      <a:pPr algn="ctr"/>
                      <a:r>
                        <a:rPr lang="zh-CN" altLang="en-US" dirty="0"/>
                        <a:t>主键</a:t>
                      </a:r>
                      <a:endParaRPr lang="zh-CN" altLang="en-US" dirty="0"/>
                    </a:p>
                  </a:txBody>
                  <a:tcPr/>
                </a:tc>
              </a:tr>
              <a:tr h="541265">
                <a:tc>
                  <a:txBody>
                    <a:bodyPr/>
                    <a:lstStyle/>
                    <a:p>
                      <a:pPr algn="ctr"/>
                      <a:r>
                        <a:rPr lang="en-US" altLang="zh-CN" dirty="0"/>
                        <a:t>name</a:t>
                      </a:r>
                      <a:endParaRPr lang="zh-CN" altLang="en-US" dirty="0"/>
                    </a:p>
                  </a:txBody>
                  <a:tcPr/>
                </a:tc>
                <a:tc>
                  <a:txBody>
                    <a:bodyPr/>
                    <a:lstStyle/>
                    <a:p>
                      <a:pPr algn="ctr"/>
                      <a:r>
                        <a:rPr lang="en-US" altLang="zh-CN" dirty="0"/>
                        <a:t>varchar</a:t>
                      </a:r>
                      <a:endParaRPr lang="zh-CN" altLang="en-US" dirty="0"/>
                    </a:p>
                  </a:txBody>
                  <a:tcPr/>
                </a:tc>
                <a:tc>
                  <a:txBody>
                    <a:bodyPr/>
                    <a:lstStyle/>
                    <a:p>
                      <a:pPr algn="ctr"/>
                      <a:r>
                        <a:rPr lang="zh-CN" altLang="en-US" dirty="0"/>
                        <a:t>教学班名称</a:t>
                      </a:r>
                      <a:endParaRPr lang="zh-CN" altLang="en-US" dirty="0"/>
                    </a:p>
                  </a:txBody>
                  <a:tcPr/>
                </a:tc>
                <a:tc>
                  <a:txBody>
                    <a:bodyPr/>
                    <a:lstStyle/>
                    <a:p>
                      <a:pPr algn="ctr"/>
                      <a:r>
                        <a:rPr lang="zh-CN" altLang="en-US" dirty="0"/>
                        <a:t>不为空</a:t>
                      </a:r>
                      <a:endParaRPr lang="zh-CN" altLang="en-US" dirty="0"/>
                    </a:p>
                  </a:txBody>
                  <a:tcPr/>
                </a:tc>
              </a:tr>
              <a:tr h="541265">
                <a:tc>
                  <a:txBody>
                    <a:bodyPr/>
                    <a:lstStyle/>
                    <a:p>
                      <a:pPr algn="ctr"/>
                      <a:r>
                        <a:rPr lang="en-US" altLang="zh-CN" dirty="0" err="1"/>
                        <a:t>courseId</a:t>
                      </a:r>
                      <a:endParaRPr lang="zh-CN" altLang="en-US" dirty="0"/>
                    </a:p>
                  </a:txBody>
                  <a:tcPr/>
                </a:tc>
                <a:tc>
                  <a:txBody>
                    <a:bodyPr/>
                    <a:lstStyle/>
                    <a:p>
                      <a:pPr algn="ctr"/>
                      <a:r>
                        <a:rPr lang="en-US" altLang="zh-CN" dirty="0"/>
                        <a:t>integer</a:t>
                      </a:r>
                      <a:endParaRPr lang="zh-CN" altLang="en-US" dirty="0"/>
                    </a:p>
                  </a:txBody>
                  <a:tcPr/>
                </a:tc>
                <a:tc>
                  <a:txBody>
                    <a:bodyPr/>
                    <a:lstStyle/>
                    <a:p>
                      <a:pPr algn="ctr"/>
                      <a:r>
                        <a:rPr lang="zh-CN" altLang="en-US" dirty="0"/>
                        <a:t>课程号</a:t>
                      </a:r>
                      <a:endParaRPr lang="zh-CN" altLang="en-US" dirty="0"/>
                    </a:p>
                  </a:txBody>
                  <a:tcPr/>
                </a:tc>
                <a:tc>
                  <a:txBody>
                    <a:bodyPr/>
                    <a:lstStyle/>
                    <a:p>
                      <a:pPr algn="ctr"/>
                      <a:r>
                        <a:rPr lang="zh-CN" altLang="en-US" dirty="0"/>
                        <a:t>不为空、外键</a:t>
                      </a:r>
                      <a:endParaRPr lang="zh-CN" altLang="en-US" dirty="0"/>
                    </a:p>
                  </a:txBody>
                  <a:tcPr/>
                </a:tc>
              </a:tr>
              <a:tr h="541265">
                <a:tc>
                  <a:txBody>
                    <a:bodyPr/>
                    <a:lstStyle/>
                    <a:p>
                      <a:pPr algn="ctr"/>
                      <a:r>
                        <a:rPr lang="en-US" altLang="zh-CN" dirty="0" err="1"/>
                        <a:t>studentNum</a:t>
                      </a:r>
                      <a:endParaRPr lang="zh-CN" altLang="en-US" dirty="0"/>
                    </a:p>
                  </a:txBody>
                  <a:tcPr/>
                </a:tc>
                <a:tc>
                  <a:txBody>
                    <a:bodyPr/>
                    <a:lstStyle/>
                    <a:p>
                      <a:pPr algn="ctr"/>
                      <a:r>
                        <a:rPr lang="en-US" altLang="zh-CN" dirty="0"/>
                        <a:t>integer</a:t>
                      </a:r>
                      <a:endParaRPr lang="zh-CN" altLang="en-US" dirty="0"/>
                    </a:p>
                  </a:txBody>
                  <a:tcPr/>
                </a:tc>
                <a:tc>
                  <a:txBody>
                    <a:bodyPr/>
                    <a:lstStyle/>
                    <a:p>
                      <a:pPr algn="ctr"/>
                      <a:r>
                        <a:rPr lang="zh-CN" altLang="en-US" dirty="0"/>
                        <a:t>学生数量</a:t>
                      </a:r>
                      <a:endParaRPr lang="zh-CN" altLang="en-US" dirty="0"/>
                    </a:p>
                  </a:txBody>
                  <a:tcPr/>
                </a:tc>
                <a:tc>
                  <a:txBody>
                    <a:bodyPr/>
                    <a:lstStyle/>
                    <a:p>
                      <a:pPr algn="ctr"/>
                      <a:r>
                        <a:rPr lang="zh-CN" altLang="en-US" dirty="0"/>
                        <a:t>不为空</a:t>
                      </a:r>
                      <a:endParaRPr lang="zh-CN" altLang="en-US" dirty="0"/>
                    </a:p>
                  </a:txBody>
                  <a:tcPr/>
                </a:tc>
              </a:tr>
              <a:tr h="541265">
                <a:tc>
                  <a:txBody>
                    <a:bodyPr/>
                    <a:lstStyle/>
                    <a:p>
                      <a:pPr algn="ctr"/>
                      <a:r>
                        <a:rPr lang="en-US" altLang="zh-CN" dirty="0" err="1"/>
                        <a:t>classRoomId</a:t>
                      </a:r>
                      <a:endParaRPr lang="zh-CN" altLang="en-US" dirty="0"/>
                    </a:p>
                  </a:txBody>
                  <a:tcPr/>
                </a:tc>
                <a:tc>
                  <a:txBody>
                    <a:bodyPr/>
                    <a:lstStyle/>
                    <a:p>
                      <a:pPr algn="ctr"/>
                      <a:r>
                        <a:rPr lang="en-US" altLang="zh-CN" dirty="0"/>
                        <a:t>integer</a:t>
                      </a:r>
                      <a:endParaRPr lang="zh-CN" altLang="en-US" dirty="0"/>
                    </a:p>
                  </a:txBody>
                  <a:tcPr/>
                </a:tc>
                <a:tc>
                  <a:txBody>
                    <a:bodyPr/>
                    <a:lstStyle/>
                    <a:p>
                      <a:pPr algn="ctr"/>
                      <a:r>
                        <a:rPr lang="zh-CN" altLang="en-US" dirty="0"/>
                        <a:t>上课房间号</a:t>
                      </a:r>
                      <a:endParaRPr lang="zh-CN" altLang="en-US" dirty="0"/>
                    </a:p>
                  </a:txBody>
                  <a:tcPr/>
                </a:tc>
                <a:tc>
                  <a:txBody>
                    <a:bodyPr/>
                    <a:lstStyle/>
                    <a:p>
                      <a:pPr algn="ctr"/>
                      <a:r>
                        <a:rPr lang="zh-CN" altLang="en-US" dirty="0"/>
                        <a:t>外键</a:t>
                      </a:r>
                      <a:endParaRPr lang="zh-CN" altLang="en-US" dirty="0"/>
                    </a:p>
                  </a:txBody>
                  <a:tcPr/>
                </a:tc>
              </a:tr>
              <a:tr h="541265">
                <a:tc>
                  <a:txBody>
                    <a:bodyPr/>
                    <a:lstStyle/>
                    <a:p>
                      <a:pPr algn="ctr"/>
                      <a:r>
                        <a:rPr lang="en-US" altLang="zh-CN" dirty="0" err="1"/>
                        <a:t>teacherId</a:t>
                      </a:r>
                      <a:endParaRPr lang="zh-CN" altLang="en-US" dirty="0"/>
                    </a:p>
                  </a:txBody>
                  <a:tcPr/>
                </a:tc>
                <a:tc>
                  <a:txBody>
                    <a:bodyPr/>
                    <a:lstStyle/>
                    <a:p>
                      <a:pPr algn="ctr"/>
                      <a:r>
                        <a:rPr lang="en-US" altLang="zh-CN" dirty="0"/>
                        <a:t>integer</a:t>
                      </a:r>
                      <a:endParaRPr lang="zh-CN" altLang="en-US" dirty="0"/>
                    </a:p>
                  </a:txBody>
                  <a:tcPr/>
                </a:tc>
                <a:tc>
                  <a:txBody>
                    <a:bodyPr/>
                    <a:lstStyle/>
                    <a:p>
                      <a:pPr algn="ctr"/>
                      <a:r>
                        <a:rPr lang="zh-CN" altLang="en-US" dirty="0"/>
                        <a:t>主讲教师</a:t>
                      </a:r>
                      <a:r>
                        <a:rPr lang="en-US" altLang="zh-CN" dirty="0"/>
                        <a:t>id</a:t>
                      </a:r>
                      <a:endParaRPr lang="zh-CN" altLang="en-US" dirty="0"/>
                    </a:p>
                  </a:txBody>
                  <a:tcPr/>
                </a:tc>
                <a:tc>
                  <a:txBody>
                    <a:bodyPr/>
                    <a:lstStyle/>
                    <a:p>
                      <a:pPr algn="ctr"/>
                      <a:r>
                        <a:rPr lang="zh-CN" altLang="en-US" dirty="0"/>
                        <a:t>外键</a:t>
                      </a:r>
                      <a:endParaRPr lang="zh-CN" altLang="en-US" dirty="0"/>
                    </a:p>
                  </a:txBody>
                  <a:tcPr/>
                </a:tc>
              </a:tr>
              <a:tr h="541265">
                <a:tc>
                  <a:txBody>
                    <a:bodyPr/>
                    <a:lstStyle/>
                    <a:p>
                      <a:pPr algn="ctr"/>
                      <a:r>
                        <a:rPr lang="en-US" altLang="zh-CN" dirty="0"/>
                        <a:t>Schedule</a:t>
                      </a:r>
                      <a:endParaRPr lang="zh-CN" altLang="en-US" dirty="0"/>
                    </a:p>
                  </a:txBody>
                  <a:tcPr/>
                </a:tc>
                <a:tc>
                  <a:txBody>
                    <a:bodyPr/>
                    <a:lstStyle/>
                    <a:p>
                      <a:pPr algn="ctr"/>
                      <a:r>
                        <a:rPr lang="en-US" altLang="zh-CN" dirty="0" err="1"/>
                        <a:t>datatime</a:t>
                      </a:r>
                      <a:endParaRPr lang="zh-CN" altLang="en-US" dirty="0"/>
                    </a:p>
                  </a:txBody>
                  <a:tcPr/>
                </a:tc>
                <a:tc>
                  <a:txBody>
                    <a:bodyPr/>
                    <a:lstStyle/>
                    <a:p>
                      <a:pPr algn="ctr"/>
                      <a:r>
                        <a:rPr lang="zh-CN" altLang="en-US" dirty="0"/>
                        <a:t>上课时间</a:t>
                      </a:r>
                      <a:endParaRPr lang="zh-CN" altLang="en-US" dirty="0"/>
                    </a:p>
                  </a:txBody>
                  <a:tcPr/>
                </a:tc>
                <a:tc>
                  <a:txBody>
                    <a:bodyPr/>
                    <a:lstStyle/>
                    <a:p>
                      <a:pPr algn="ctr"/>
                      <a:r>
                        <a:rPr lang="zh-CN" altLang="en-US" dirty="0"/>
                        <a:t>不为空</a:t>
                      </a:r>
                      <a:endParaRPr lang="zh-CN" altLang="en-US" dirty="0"/>
                    </a:p>
                  </a:txBody>
                  <a:tcPr/>
                </a:tc>
              </a:tr>
            </a:tbl>
          </a:graphicData>
        </a:graphic>
      </p:graphicFrame>
      <p:sp>
        <p:nvSpPr>
          <p:cNvPr id="9" name="矩形 8"/>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结构化设计</a:t>
            </a:r>
            <a:endParaRPr kumimoji="1" lang="zh-CN" altLang="en-US" sz="3200" dirty="0">
              <a:sym typeface="+mn-ea"/>
            </a:endParaRPr>
          </a:p>
        </p:txBody>
      </p:sp>
      <p:sp>
        <p:nvSpPr>
          <p:cNvPr id="2" name="文本框 1"/>
          <p:cNvSpPr txBox="1"/>
          <p:nvPr/>
        </p:nvSpPr>
        <p:spPr>
          <a:xfrm>
            <a:off x="334911" y="781137"/>
            <a:ext cx="8957659" cy="559769"/>
          </a:xfrm>
          <a:prstGeom prst="rect">
            <a:avLst/>
          </a:prstGeom>
          <a:noFill/>
        </p:spPr>
        <p:txBody>
          <a:bodyPr wrap="square" rtlCol="0">
            <a:spAutoFit/>
          </a:bodyPr>
          <a:lstStyle/>
          <a:p>
            <a:pPr>
              <a:lnSpc>
                <a:spcPct val="150000"/>
              </a:lnSpc>
            </a:pP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3</a:t>
            </a:r>
            <a:r>
              <a:rPr lang="zh-CN" altLang="en-US" sz="2400" b="1" dirty="0">
                <a:latin typeface="仿宋" panose="02010609060101010101" pitchFamily="49" charset="-122"/>
                <a:ea typeface="仿宋" panose="02010609060101010101" pitchFamily="49" charset="-122"/>
              </a:rPr>
              <a:t>）数据设计</a:t>
            </a:r>
            <a:endParaRPr lang="zh-CN" altLang="zh-CN" sz="2400" b="1" dirty="0">
              <a:latin typeface="仿宋" panose="02010609060101010101" pitchFamily="49" charset="-122"/>
              <a:ea typeface="仿宋" panose="02010609060101010101" pitchFamily="49" charset="-122"/>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074032" y="1170463"/>
            <a:ext cx="3754759" cy="460375"/>
          </a:xfrm>
          <a:prstGeom prst="rect">
            <a:avLst/>
          </a:prstGeom>
          <a:noFill/>
        </p:spPr>
        <p:txBody>
          <a:bodyPr wrap="square" rtlCol="0">
            <a:spAutoFit/>
          </a:bodyPr>
          <a:lstStyle/>
          <a:p>
            <a:pPr algn="ctr"/>
            <a:r>
              <a:rPr lang="zh-CN" altLang="zh-CN" sz="2400" b="1" dirty="0">
                <a:latin typeface="仿宋" panose="02010609060101010101" pitchFamily="49" charset="-122"/>
                <a:ea typeface="仿宋" panose="02010609060101010101" pitchFamily="49" charset="-122"/>
              </a:rPr>
              <a:t>表</a:t>
            </a:r>
            <a:r>
              <a:rPr lang="en-US" altLang="zh-CN" sz="2400" b="1" dirty="0">
                <a:latin typeface="仿宋" panose="02010609060101010101" pitchFamily="49" charset="-122"/>
                <a:ea typeface="仿宋" panose="02010609060101010101" pitchFamily="49" charset="-122"/>
              </a:rPr>
              <a:t>6-11 </a:t>
            </a:r>
            <a:r>
              <a:rPr lang="zh-CN" altLang="en-US" sz="2400" b="1" dirty="0">
                <a:latin typeface="仿宋" panose="02010609060101010101" pitchFamily="49" charset="-122"/>
                <a:ea typeface="仿宋" panose="02010609060101010101" pitchFamily="49" charset="-122"/>
              </a:rPr>
              <a:t>云课堂</a:t>
            </a:r>
            <a:r>
              <a:rPr lang="zh-CN" altLang="zh-CN" sz="2400" b="1" dirty="0">
                <a:latin typeface="仿宋" panose="02010609060101010101" pitchFamily="49" charset="-122"/>
                <a:ea typeface="仿宋" panose="02010609060101010101" pitchFamily="49" charset="-122"/>
              </a:rPr>
              <a:t>表结构</a:t>
            </a:r>
            <a:endParaRPr lang="zh-CN" altLang="zh-CN" sz="2400" dirty="0">
              <a:latin typeface="仿宋" panose="02010609060101010101" pitchFamily="49" charset="-122"/>
              <a:ea typeface="仿宋" panose="02010609060101010101" pitchFamily="49" charset="-122"/>
            </a:endParaRPr>
          </a:p>
        </p:txBody>
      </p:sp>
      <p:graphicFrame>
        <p:nvGraphicFramePr>
          <p:cNvPr id="16" name="表格 15"/>
          <p:cNvGraphicFramePr>
            <a:graphicFrameLocks noGrp="1"/>
          </p:cNvGraphicFramePr>
          <p:nvPr/>
        </p:nvGraphicFramePr>
        <p:xfrm>
          <a:off x="1408190" y="1575050"/>
          <a:ext cx="7086442" cy="2332752"/>
        </p:xfrm>
        <a:graphic>
          <a:graphicData uri="http://schemas.openxmlformats.org/drawingml/2006/table">
            <a:tbl>
              <a:tblPr firstRow="1" bandRow="1">
                <a:tableStyleId>{5C22544A-7EE6-4342-B048-85BDC9FD1C3A}</a:tableStyleId>
              </a:tblPr>
              <a:tblGrid>
                <a:gridCol w="1605705"/>
                <a:gridCol w="1367954"/>
                <a:gridCol w="2625954"/>
                <a:gridCol w="1486829"/>
              </a:tblGrid>
              <a:tr h="388792">
                <a:tc>
                  <a:txBody>
                    <a:bodyPr/>
                    <a:lstStyle/>
                    <a:p>
                      <a:pPr algn="ctr"/>
                      <a:r>
                        <a:rPr lang="zh-CN" altLang="en-US" dirty="0"/>
                        <a:t>字段名</a:t>
                      </a:r>
                      <a:endParaRPr lang="zh-CN" altLang="en-US" dirty="0"/>
                    </a:p>
                  </a:txBody>
                  <a:tcPr/>
                </a:tc>
                <a:tc>
                  <a:txBody>
                    <a:bodyPr/>
                    <a:lstStyle/>
                    <a:p>
                      <a:pPr algn="ctr"/>
                      <a:r>
                        <a:rPr lang="zh-CN" altLang="en-US" dirty="0"/>
                        <a:t>字段类型</a:t>
                      </a:r>
                      <a:endParaRPr lang="zh-CN" altLang="en-US" dirty="0"/>
                    </a:p>
                  </a:txBody>
                  <a:tcPr/>
                </a:tc>
                <a:tc>
                  <a:txBody>
                    <a:bodyPr/>
                    <a:lstStyle/>
                    <a:p>
                      <a:pPr algn="ctr"/>
                      <a:r>
                        <a:rPr lang="zh-CN" altLang="en-US" dirty="0"/>
                        <a:t>描述</a:t>
                      </a:r>
                      <a:endParaRPr lang="zh-CN" altLang="en-US" dirty="0"/>
                    </a:p>
                  </a:txBody>
                  <a:tcPr/>
                </a:tc>
                <a:tc>
                  <a:txBody>
                    <a:bodyPr/>
                    <a:lstStyle/>
                    <a:p>
                      <a:pPr algn="ctr"/>
                      <a:r>
                        <a:rPr lang="zh-CN" altLang="en-US" dirty="0"/>
                        <a:t>约束</a:t>
                      </a:r>
                      <a:endParaRPr lang="zh-CN" altLang="en-US" dirty="0"/>
                    </a:p>
                  </a:txBody>
                  <a:tcPr/>
                </a:tc>
              </a:tr>
              <a:tr h="388792">
                <a:tc>
                  <a:txBody>
                    <a:bodyPr/>
                    <a:lstStyle/>
                    <a:p>
                      <a:pPr algn="ctr"/>
                      <a:r>
                        <a:rPr lang="en-US" altLang="zh-CN" dirty="0" err="1"/>
                        <a:t>cloudId</a:t>
                      </a:r>
                      <a:endParaRPr lang="zh-CN" altLang="en-US" dirty="0"/>
                    </a:p>
                  </a:txBody>
                  <a:tcPr/>
                </a:tc>
                <a:tc>
                  <a:txBody>
                    <a:bodyPr/>
                    <a:lstStyle/>
                    <a:p>
                      <a:pPr algn="ctr"/>
                      <a:r>
                        <a:rPr lang="en-US" altLang="zh-CN" dirty="0"/>
                        <a:t>integer</a:t>
                      </a:r>
                      <a:endParaRPr lang="zh-CN" altLang="en-US" dirty="0"/>
                    </a:p>
                  </a:txBody>
                  <a:tcPr/>
                </a:tc>
                <a:tc>
                  <a:txBody>
                    <a:bodyPr/>
                    <a:lstStyle/>
                    <a:p>
                      <a:pPr algn="ctr"/>
                      <a:r>
                        <a:rPr lang="zh-CN" altLang="en-US" dirty="0"/>
                        <a:t>云课堂编号</a:t>
                      </a:r>
                      <a:endParaRPr lang="zh-CN" altLang="en-US" dirty="0"/>
                    </a:p>
                  </a:txBody>
                  <a:tcPr/>
                </a:tc>
                <a:tc>
                  <a:txBody>
                    <a:bodyPr/>
                    <a:lstStyle/>
                    <a:p>
                      <a:pPr algn="ctr"/>
                      <a:r>
                        <a:rPr lang="zh-CN" altLang="en-US" dirty="0"/>
                        <a:t>主键</a:t>
                      </a:r>
                      <a:endParaRPr lang="zh-CN" altLang="en-US" dirty="0"/>
                    </a:p>
                  </a:txBody>
                  <a:tcPr/>
                </a:tc>
              </a:tr>
              <a:tr h="388792">
                <a:tc>
                  <a:txBody>
                    <a:bodyPr/>
                    <a:lstStyle/>
                    <a:p>
                      <a:pPr algn="ctr"/>
                      <a:r>
                        <a:rPr lang="en-US" altLang="zh-CN" dirty="0" err="1"/>
                        <a:t>classId</a:t>
                      </a:r>
                      <a:endParaRPr lang="zh-CN" altLang="en-US" dirty="0"/>
                    </a:p>
                  </a:txBody>
                  <a:tcPr/>
                </a:tc>
                <a:tc>
                  <a:txBody>
                    <a:bodyPr/>
                    <a:lstStyle/>
                    <a:p>
                      <a:pPr algn="ctr"/>
                      <a:r>
                        <a:rPr lang="en-US" altLang="zh-CN" dirty="0"/>
                        <a:t>integer</a:t>
                      </a:r>
                      <a:endParaRPr lang="zh-CN" altLang="en-US" dirty="0"/>
                    </a:p>
                  </a:txBody>
                  <a:tcPr/>
                </a:tc>
                <a:tc>
                  <a:txBody>
                    <a:bodyPr/>
                    <a:lstStyle/>
                    <a:p>
                      <a:pPr algn="ctr"/>
                      <a:r>
                        <a:rPr lang="zh-CN" altLang="en-US" dirty="0"/>
                        <a:t>教学班</a:t>
                      </a:r>
                      <a:r>
                        <a:rPr lang="en-US" altLang="zh-CN" dirty="0"/>
                        <a:t>id</a:t>
                      </a:r>
                      <a:endParaRPr lang="zh-CN" altLang="en-US" dirty="0"/>
                    </a:p>
                  </a:txBody>
                  <a:tcPr/>
                </a:tc>
                <a:tc>
                  <a:txBody>
                    <a:bodyPr/>
                    <a:lstStyle/>
                    <a:p>
                      <a:pPr algn="ctr"/>
                      <a:r>
                        <a:rPr lang="zh-CN" altLang="en-US" dirty="0"/>
                        <a:t>外键</a:t>
                      </a:r>
                      <a:endParaRPr lang="zh-CN" altLang="en-US" dirty="0"/>
                    </a:p>
                  </a:txBody>
                  <a:tcPr/>
                </a:tc>
              </a:tr>
              <a:tr h="388792">
                <a:tc>
                  <a:txBody>
                    <a:bodyPr/>
                    <a:lstStyle/>
                    <a:p>
                      <a:pPr algn="ctr"/>
                      <a:r>
                        <a:rPr lang="en-US" altLang="zh-CN" dirty="0" err="1"/>
                        <a:t>startTime</a:t>
                      </a:r>
                      <a:endParaRPr lang="zh-CN" altLang="en-US" dirty="0"/>
                    </a:p>
                  </a:txBody>
                  <a:tcPr/>
                </a:tc>
                <a:tc>
                  <a:txBody>
                    <a:bodyPr/>
                    <a:lstStyle/>
                    <a:p>
                      <a:pPr algn="ctr"/>
                      <a:r>
                        <a:rPr lang="en-US" altLang="zh-CN" dirty="0"/>
                        <a:t>datetime</a:t>
                      </a:r>
                      <a:endParaRPr lang="zh-CN" altLang="en-US" dirty="0"/>
                    </a:p>
                  </a:txBody>
                  <a:tcPr/>
                </a:tc>
                <a:tc>
                  <a:txBody>
                    <a:bodyPr/>
                    <a:lstStyle/>
                    <a:p>
                      <a:pPr algn="ctr"/>
                      <a:r>
                        <a:rPr lang="zh-CN" altLang="en-US" dirty="0"/>
                        <a:t>开始时间</a:t>
                      </a:r>
                      <a:endParaRPr lang="zh-CN" altLang="en-US" dirty="0"/>
                    </a:p>
                  </a:txBody>
                  <a:tcPr/>
                </a:tc>
                <a:tc>
                  <a:txBody>
                    <a:bodyPr/>
                    <a:lstStyle/>
                    <a:p>
                      <a:pPr algn="ctr"/>
                      <a:r>
                        <a:rPr lang="zh-CN" altLang="en-US" dirty="0"/>
                        <a:t>不为空</a:t>
                      </a:r>
                      <a:endParaRPr lang="zh-CN" altLang="en-US" dirty="0"/>
                    </a:p>
                  </a:txBody>
                  <a:tcPr/>
                </a:tc>
              </a:tr>
              <a:tr h="388792">
                <a:tc>
                  <a:txBody>
                    <a:bodyPr/>
                    <a:lstStyle/>
                    <a:p>
                      <a:pPr algn="ctr"/>
                      <a:r>
                        <a:rPr lang="en-US" altLang="zh-CN" dirty="0" err="1"/>
                        <a:t>endTime</a:t>
                      </a:r>
                      <a:endParaRPr lang="zh-CN" altLang="en-US" dirty="0"/>
                    </a:p>
                  </a:txBody>
                  <a:tcPr/>
                </a:tc>
                <a:tc>
                  <a:txBody>
                    <a:bodyPr/>
                    <a:lstStyle/>
                    <a:p>
                      <a:pPr algn="ctr"/>
                      <a:r>
                        <a:rPr lang="en-US" altLang="zh-CN" dirty="0"/>
                        <a:t>datetime</a:t>
                      </a:r>
                      <a:endParaRPr lang="zh-CN" altLang="en-US" dirty="0"/>
                    </a:p>
                  </a:txBody>
                  <a:tcPr/>
                </a:tc>
                <a:tc>
                  <a:txBody>
                    <a:bodyPr/>
                    <a:lstStyle/>
                    <a:p>
                      <a:pPr algn="ctr"/>
                      <a:r>
                        <a:rPr lang="zh-CN" altLang="en-US" dirty="0"/>
                        <a:t>结束时间</a:t>
                      </a:r>
                      <a:endParaRPr lang="zh-CN" altLang="en-US" dirty="0"/>
                    </a:p>
                  </a:txBody>
                  <a:tcPr/>
                </a:tc>
                <a:tc>
                  <a:txBody>
                    <a:bodyPr/>
                    <a:lstStyle/>
                    <a:p>
                      <a:pPr algn="ctr"/>
                      <a:r>
                        <a:rPr lang="zh-CN" altLang="en-US" dirty="0"/>
                        <a:t>不为空</a:t>
                      </a:r>
                      <a:endParaRPr lang="zh-CN" altLang="en-US" dirty="0"/>
                    </a:p>
                  </a:txBody>
                  <a:tcPr/>
                </a:tc>
              </a:tr>
              <a:tr h="388792">
                <a:tc>
                  <a:txBody>
                    <a:bodyPr/>
                    <a:lstStyle/>
                    <a:p>
                      <a:pPr algn="ctr"/>
                      <a:r>
                        <a:rPr lang="en-US" altLang="zh-CN" dirty="0" err="1"/>
                        <a:t>videoPath</a:t>
                      </a:r>
                      <a:endParaRPr lang="zh-CN" altLang="en-US" dirty="0"/>
                    </a:p>
                  </a:txBody>
                  <a:tcPr/>
                </a:tc>
                <a:tc>
                  <a:txBody>
                    <a:bodyPr/>
                    <a:lstStyle/>
                    <a:p>
                      <a:pPr algn="ctr"/>
                      <a:r>
                        <a:rPr lang="en-US" altLang="zh-CN" dirty="0"/>
                        <a:t>varchar</a:t>
                      </a:r>
                      <a:endParaRPr lang="zh-CN" altLang="en-US" dirty="0"/>
                    </a:p>
                  </a:txBody>
                  <a:tcPr/>
                </a:tc>
                <a:tc>
                  <a:txBody>
                    <a:bodyPr/>
                    <a:lstStyle/>
                    <a:p>
                      <a:pPr algn="ctr"/>
                      <a:r>
                        <a:rPr lang="zh-CN" altLang="en-US" dirty="0"/>
                        <a:t>视频路径文件</a:t>
                      </a:r>
                      <a:endParaRPr lang="zh-CN" altLang="en-US" dirty="0"/>
                    </a:p>
                  </a:txBody>
                  <a:tcPr/>
                </a:tc>
                <a:tc>
                  <a:txBody>
                    <a:bodyPr/>
                    <a:lstStyle/>
                    <a:p>
                      <a:pPr algn="ctr"/>
                      <a:r>
                        <a:rPr lang="zh-CN" altLang="en-US" dirty="0"/>
                        <a:t>不为空</a:t>
                      </a:r>
                      <a:endParaRPr lang="zh-CN" altLang="en-US" dirty="0"/>
                    </a:p>
                  </a:txBody>
                  <a:tcPr/>
                </a:tc>
              </a:tr>
            </a:tbl>
          </a:graphicData>
        </a:graphic>
      </p:graphicFrame>
      <p:graphicFrame>
        <p:nvGraphicFramePr>
          <p:cNvPr id="13" name="表格 12"/>
          <p:cNvGraphicFramePr>
            <a:graphicFrameLocks noGrp="1"/>
          </p:cNvGraphicFramePr>
          <p:nvPr/>
        </p:nvGraphicFramePr>
        <p:xfrm>
          <a:off x="1408190" y="4500292"/>
          <a:ext cx="7086442" cy="1943960"/>
        </p:xfrm>
        <a:graphic>
          <a:graphicData uri="http://schemas.openxmlformats.org/drawingml/2006/table">
            <a:tbl>
              <a:tblPr firstRow="1" bandRow="1">
                <a:tableStyleId>{5C22544A-7EE6-4342-B048-85BDC9FD1C3A}</a:tableStyleId>
              </a:tblPr>
              <a:tblGrid>
                <a:gridCol w="1605705"/>
                <a:gridCol w="1367954"/>
                <a:gridCol w="2625954"/>
                <a:gridCol w="1486829"/>
              </a:tblGrid>
              <a:tr h="388792">
                <a:tc>
                  <a:txBody>
                    <a:bodyPr/>
                    <a:lstStyle/>
                    <a:p>
                      <a:pPr algn="ctr"/>
                      <a:r>
                        <a:rPr lang="zh-CN" altLang="en-US" dirty="0"/>
                        <a:t>字段名</a:t>
                      </a:r>
                      <a:endParaRPr lang="zh-CN" altLang="en-US" dirty="0"/>
                    </a:p>
                  </a:txBody>
                  <a:tcPr/>
                </a:tc>
                <a:tc>
                  <a:txBody>
                    <a:bodyPr/>
                    <a:lstStyle/>
                    <a:p>
                      <a:pPr algn="ctr"/>
                      <a:r>
                        <a:rPr lang="zh-CN" altLang="en-US" dirty="0"/>
                        <a:t>字段类型</a:t>
                      </a:r>
                      <a:endParaRPr lang="zh-CN" altLang="en-US" dirty="0"/>
                    </a:p>
                  </a:txBody>
                  <a:tcPr/>
                </a:tc>
                <a:tc>
                  <a:txBody>
                    <a:bodyPr/>
                    <a:lstStyle/>
                    <a:p>
                      <a:pPr algn="ctr"/>
                      <a:r>
                        <a:rPr lang="zh-CN" altLang="en-US" dirty="0"/>
                        <a:t>描述</a:t>
                      </a:r>
                      <a:endParaRPr lang="zh-CN" altLang="en-US" dirty="0"/>
                    </a:p>
                  </a:txBody>
                  <a:tcPr/>
                </a:tc>
                <a:tc>
                  <a:txBody>
                    <a:bodyPr/>
                    <a:lstStyle/>
                    <a:p>
                      <a:pPr algn="ctr"/>
                      <a:r>
                        <a:rPr lang="zh-CN" altLang="en-US" dirty="0"/>
                        <a:t>约束</a:t>
                      </a:r>
                      <a:endParaRPr lang="zh-CN" altLang="en-US" dirty="0"/>
                    </a:p>
                  </a:txBody>
                  <a:tcPr/>
                </a:tc>
              </a:tr>
              <a:tr h="388792">
                <a:tc>
                  <a:txBody>
                    <a:bodyPr/>
                    <a:lstStyle/>
                    <a:p>
                      <a:pPr algn="ctr"/>
                      <a:r>
                        <a:rPr lang="en-US" altLang="zh-CN" dirty="0" err="1"/>
                        <a:t>noteId</a:t>
                      </a:r>
                      <a:endParaRPr lang="zh-CN" altLang="en-US" dirty="0"/>
                    </a:p>
                  </a:txBody>
                  <a:tcPr/>
                </a:tc>
                <a:tc>
                  <a:txBody>
                    <a:bodyPr/>
                    <a:lstStyle/>
                    <a:p>
                      <a:pPr algn="ctr"/>
                      <a:r>
                        <a:rPr lang="en-US" altLang="zh-CN" dirty="0"/>
                        <a:t>integer</a:t>
                      </a:r>
                      <a:endParaRPr lang="zh-CN" altLang="en-US" dirty="0"/>
                    </a:p>
                  </a:txBody>
                  <a:tcPr/>
                </a:tc>
                <a:tc>
                  <a:txBody>
                    <a:bodyPr/>
                    <a:lstStyle/>
                    <a:p>
                      <a:pPr algn="ctr"/>
                      <a:r>
                        <a:rPr lang="zh-CN" altLang="en-US" dirty="0"/>
                        <a:t>白板笔记编号</a:t>
                      </a:r>
                      <a:endParaRPr lang="zh-CN" altLang="en-US" dirty="0"/>
                    </a:p>
                  </a:txBody>
                  <a:tcPr/>
                </a:tc>
                <a:tc>
                  <a:txBody>
                    <a:bodyPr/>
                    <a:lstStyle/>
                    <a:p>
                      <a:pPr algn="ctr"/>
                      <a:r>
                        <a:rPr lang="zh-CN" altLang="en-US" dirty="0"/>
                        <a:t>主键</a:t>
                      </a:r>
                      <a:endParaRPr lang="zh-CN" altLang="en-US" dirty="0"/>
                    </a:p>
                  </a:txBody>
                  <a:tcPr/>
                </a:tc>
              </a:tr>
              <a:tr h="388792">
                <a:tc>
                  <a:txBody>
                    <a:bodyPr/>
                    <a:lstStyle/>
                    <a:p>
                      <a:pPr algn="ctr"/>
                      <a:r>
                        <a:rPr lang="en-US" altLang="zh-CN" dirty="0" err="1"/>
                        <a:t>cloudId</a:t>
                      </a:r>
                      <a:endParaRPr lang="zh-CN" altLang="en-US" dirty="0"/>
                    </a:p>
                  </a:txBody>
                  <a:tcPr/>
                </a:tc>
                <a:tc>
                  <a:txBody>
                    <a:bodyPr/>
                    <a:lstStyle/>
                    <a:p>
                      <a:pPr algn="ctr"/>
                      <a:r>
                        <a:rPr lang="en-US" altLang="zh-CN" dirty="0"/>
                        <a:t>integer</a:t>
                      </a:r>
                      <a:endParaRPr lang="zh-CN" altLang="en-US" dirty="0"/>
                    </a:p>
                  </a:txBody>
                  <a:tcPr/>
                </a:tc>
                <a:tc>
                  <a:txBody>
                    <a:bodyPr/>
                    <a:lstStyle/>
                    <a:p>
                      <a:pPr algn="ctr"/>
                      <a:r>
                        <a:rPr lang="zh-CN" altLang="en-US" dirty="0"/>
                        <a:t>云课堂</a:t>
                      </a:r>
                      <a:r>
                        <a:rPr lang="en-US" altLang="zh-CN" dirty="0"/>
                        <a:t>id</a:t>
                      </a:r>
                      <a:endParaRPr lang="zh-CN" altLang="en-US" dirty="0"/>
                    </a:p>
                  </a:txBody>
                  <a:tcPr/>
                </a:tc>
                <a:tc>
                  <a:txBody>
                    <a:bodyPr/>
                    <a:lstStyle/>
                    <a:p>
                      <a:pPr algn="ctr"/>
                      <a:r>
                        <a:rPr lang="zh-CN" altLang="en-US" dirty="0"/>
                        <a:t>外键</a:t>
                      </a:r>
                      <a:endParaRPr lang="zh-CN" altLang="en-US" dirty="0"/>
                    </a:p>
                  </a:txBody>
                  <a:tcPr/>
                </a:tc>
              </a:tr>
              <a:tr h="388792">
                <a:tc>
                  <a:txBody>
                    <a:bodyPr/>
                    <a:lstStyle/>
                    <a:p>
                      <a:pPr algn="ctr"/>
                      <a:r>
                        <a:rPr lang="en-US" altLang="zh-CN" dirty="0" err="1"/>
                        <a:t>imgPath</a:t>
                      </a:r>
                      <a:endParaRPr lang="zh-CN" altLang="en-US" dirty="0"/>
                    </a:p>
                  </a:txBody>
                  <a:tcPr/>
                </a:tc>
                <a:tc>
                  <a:txBody>
                    <a:bodyPr/>
                    <a:lstStyle/>
                    <a:p>
                      <a:pPr algn="ctr"/>
                      <a:r>
                        <a:rPr lang="en-US" altLang="zh-CN" dirty="0"/>
                        <a:t>varchar</a:t>
                      </a:r>
                      <a:endParaRPr lang="zh-CN" altLang="en-US" dirty="0"/>
                    </a:p>
                  </a:txBody>
                  <a:tcPr/>
                </a:tc>
                <a:tc>
                  <a:txBody>
                    <a:bodyPr/>
                    <a:lstStyle/>
                    <a:p>
                      <a:pPr algn="ctr"/>
                      <a:r>
                        <a:rPr lang="zh-CN" altLang="en-US" dirty="0"/>
                        <a:t>图片文件路径</a:t>
                      </a:r>
                      <a:endParaRPr lang="zh-CN" altLang="en-US" dirty="0"/>
                    </a:p>
                  </a:txBody>
                  <a:tcPr/>
                </a:tc>
                <a:tc>
                  <a:txBody>
                    <a:bodyPr/>
                    <a:lstStyle/>
                    <a:p>
                      <a:pPr algn="ctr"/>
                      <a:r>
                        <a:rPr lang="zh-CN" altLang="en-US" dirty="0"/>
                        <a:t>不为空</a:t>
                      </a:r>
                      <a:endParaRPr lang="zh-CN" altLang="en-US" dirty="0"/>
                    </a:p>
                  </a:txBody>
                  <a:tcPr/>
                </a:tc>
              </a:tr>
              <a:tr h="388792">
                <a:tc>
                  <a:txBody>
                    <a:bodyPr/>
                    <a:lstStyle/>
                    <a:p>
                      <a:pPr algn="ctr"/>
                      <a:r>
                        <a:rPr lang="en-US" altLang="zh-CN" dirty="0" err="1"/>
                        <a:t>noteTime</a:t>
                      </a:r>
                      <a:endParaRPr lang="en-US" altLang="zh-CN" dirty="0"/>
                    </a:p>
                  </a:txBody>
                  <a:tcPr/>
                </a:tc>
                <a:tc>
                  <a:txBody>
                    <a:bodyPr/>
                    <a:lstStyle/>
                    <a:p>
                      <a:pPr algn="ctr"/>
                      <a:r>
                        <a:rPr lang="en-US" altLang="zh-CN" dirty="0"/>
                        <a:t>datetime</a:t>
                      </a:r>
                      <a:endParaRPr lang="zh-CN" altLang="en-US" dirty="0"/>
                    </a:p>
                  </a:txBody>
                  <a:tcPr/>
                </a:tc>
                <a:tc>
                  <a:txBody>
                    <a:bodyPr/>
                    <a:lstStyle/>
                    <a:p>
                      <a:pPr algn="ctr"/>
                      <a:r>
                        <a:rPr lang="zh-CN" altLang="en-US" dirty="0"/>
                        <a:t>笔记时间</a:t>
                      </a:r>
                      <a:endParaRPr lang="zh-CN" altLang="en-US" dirty="0"/>
                    </a:p>
                  </a:txBody>
                  <a:tcPr/>
                </a:tc>
                <a:tc>
                  <a:txBody>
                    <a:bodyPr/>
                    <a:lstStyle/>
                    <a:p>
                      <a:pPr algn="ctr"/>
                      <a:r>
                        <a:rPr lang="zh-CN" altLang="en-US" dirty="0"/>
                        <a:t>不为空</a:t>
                      </a:r>
                      <a:endParaRPr lang="zh-CN" altLang="en-US" dirty="0"/>
                    </a:p>
                  </a:txBody>
                  <a:tcPr/>
                </a:tc>
              </a:tr>
            </a:tbl>
          </a:graphicData>
        </a:graphic>
      </p:graphicFrame>
      <p:sp>
        <p:nvSpPr>
          <p:cNvPr id="14" name="文本框 13"/>
          <p:cNvSpPr txBox="1"/>
          <p:nvPr/>
        </p:nvSpPr>
        <p:spPr>
          <a:xfrm>
            <a:off x="3367236" y="4038627"/>
            <a:ext cx="3754759" cy="460375"/>
          </a:xfrm>
          <a:prstGeom prst="rect">
            <a:avLst/>
          </a:prstGeom>
          <a:noFill/>
        </p:spPr>
        <p:txBody>
          <a:bodyPr wrap="square" rtlCol="0">
            <a:spAutoFit/>
          </a:bodyPr>
          <a:lstStyle/>
          <a:p>
            <a:pPr algn="ctr"/>
            <a:r>
              <a:rPr lang="zh-CN" altLang="zh-CN" sz="2400" b="1" dirty="0">
                <a:latin typeface="仿宋" panose="02010609060101010101" pitchFamily="49" charset="-122"/>
                <a:ea typeface="仿宋" panose="02010609060101010101" pitchFamily="49" charset="-122"/>
              </a:rPr>
              <a:t>表</a:t>
            </a:r>
            <a:r>
              <a:rPr lang="en-US" altLang="zh-CN" sz="2400" b="1" dirty="0">
                <a:latin typeface="仿宋" panose="02010609060101010101" pitchFamily="49" charset="-122"/>
                <a:ea typeface="仿宋" panose="02010609060101010101" pitchFamily="49" charset="-122"/>
              </a:rPr>
              <a:t>6-12 </a:t>
            </a:r>
            <a:r>
              <a:rPr lang="zh-CN" altLang="en-US" sz="2400" b="1" dirty="0">
                <a:latin typeface="仿宋" panose="02010609060101010101" pitchFamily="49" charset="-122"/>
                <a:ea typeface="仿宋" panose="02010609060101010101" pitchFamily="49" charset="-122"/>
              </a:rPr>
              <a:t>白板笔记录</a:t>
            </a:r>
            <a:r>
              <a:rPr lang="zh-CN" altLang="zh-CN" sz="2400" b="1" dirty="0">
                <a:latin typeface="仿宋" panose="02010609060101010101" pitchFamily="49" charset="-122"/>
                <a:ea typeface="仿宋" panose="02010609060101010101" pitchFamily="49" charset="-122"/>
              </a:rPr>
              <a:t>表结构</a:t>
            </a:r>
            <a:endParaRPr lang="zh-CN" altLang="zh-CN" sz="2400" dirty="0">
              <a:latin typeface="仿宋" panose="02010609060101010101" pitchFamily="49" charset="-122"/>
              <a:ea typeface="仿宋" panose="02010609060101010101" pitchFamily="49" charset="-122"/>
            </a:endParaRPr>
          </a:p>
        </p:txBody>
      </p:sp>
      <p:sp>
        <p:nvSpPr>
          <p:cNvPr id="9" name="矩形 8"/>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结构化设计</a:t>
            </a:r>
            <a:endParaRPr kumimoji="1" lang="zh-CN" altLang="en-US" sz="3200" dirty="0">
              <a:sym typeface="+mn-ea"/>
            </a:endParaRPr>
          </a:p>
        </p:txBody>
      </p:sp>
      <p:sp>
        <p:nvSpPr>
          <p:cNvPr id="2" name="文本框 1"/>
          <p:cNvSpPr txBox="1"/>
          <p:nvPr/>
        </p:nvSpPr>
        <p:spPr>
          <a:xfrm>
            <a:off x="334911" y="781137"/>
            <a:ext cx="8957659" cy="559769"/>
          </a:xfrm>
          <a:prstGeom prst="rect">
            <a:avLst/>
          </a:prstGeom>
          <a:noFill/>
        </p:spPr>
        <p:txBody>
          <a:bodyPr wrap="square" rtlCol="0">
            <a:spAutoFit/>
          </a:bodyPr>
          <a:lstStyle/>
          <a:p>
            <a:pPr>
              <a:lnSpc>
                <a:spcPct val="150000"/>
              </a:lnSpc>
            </a:pP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3</a:t>
            </a:r>
            <a:r>
              <a:rPr lang="zh-CN" altLang="en-US" sz="2400" b="1" dirty="0">
                <a:latin typeface="仿宋" panose="02010609060101010101" pitchFamily="49" charset="-122"/>
                <a:ea typeface="仿宋" panose="02010609060101010101" pitchFamily="49" charset="-122"/>
              </a:rPr>
              <a:t>）数据设计</a:t>
            </a:r>
            <a:endParaRPr lang="zh-CN" altLang="zh-CN" sz="2400" b="1" dirty="0">
              <a:latin typeface="仿宋" panose="02010609060101010101" pitchFamily="49" charset="-122"/>
              <a:ea typeface="仿宋" panose="02010609060101010101" pitchFamily="49" charset="-122"/>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074032" y="1439406"/>
            <a:ext cx="3754759" cy="460375"/>
          </a:xfrm>
          <a:prstGeom prst="rect">
            <a:avLst/>
          </a:prstGeom>
          <a:noFill/>
        </p:spPr>
        <p:txBody>
          <a:bodyPr wrap="square" rtlCol="0">
            <a:spAutoFit/>
          </a:bodyPr>
          <a:lstStyle/>
          <a:p>
            <a:pPr algn="ctr"/>
            <a:r>
              <a:rPr lang="zh-CN" altLang="zh-CN" sz="2400" b="1" dirty="0">
                <a:latin typeface="仿宋" panose="02010609060101010101" pitchFamily="49" charset="-122"/>
                <a:ea typeface="仿宋" panose="02010609060101010101" pitchFamily="49" charset="-122"/>
              </a:rPr>
              <a:t>表</a:t>
            </a:r>
            <a:r>
              <a:rPr lang="en-US" altLang="zh-CN" sz="2400" b="1" dirty="0">
                <a:latin typeface="仿宋" panose="02010609060101010101" pitchFamily="49" charset="-122"/>
                <a:ea typeface="仿宋" panose="02010609060101010101" pitchFamily="49" charset="-122"/>
              </a:rPr>
              <a:t>6-13 </a:t>
            </a:r>
            <a:r>
              <a:rPr lang="zh-CN" altLang="en-US" sz="2400" b="1" dirty="0">
                <a:latin typeface="仿宋" panose="02010609060101010101" pitchFamily="49" charset="-122"/>
                <a:ea typeface="仿宋" panose="02010609060101010101" pitchFamily="49" charset="-122"/>
              </a:rPr>
              <a:t>考勤记录</a:t>
            </a:r>
            <a:r>
              <a:rPr lang="zh-CN" altLang="zh-CN" sz="2400" b="1" dirty="0">
                <a:latin typeface="仿宋" panose="02010609060101010101" pitchFamily="49" charset="-122"/>
                <a:ea typeface="仿宋" panose="02010609060101010101" pitchFamily="49" charset="-122"/>
              </a:rPr>
              <a:t>表结构</a:t>
            </a:r>
            <a:endParaRPr lang="zh-CN" altLang="zh-CN" sz="2400" dirty="0">
              <a:latin typeface="仿宋" panose="02010609060101010101" pitchFamily="49" charset="-122"/>
              <a:ea typeface="仿宋" panose="02010609060101010101" pitchFamily="49" charset="-122"/>
            </a:endParaRPr>
          </a:p>
        </p:txBody>
      </p:sp>
      <p:graphicFrame>
        <p:nvGraphicFramePr>
          <p:cNvPr id="16" name="表格 15"/>
          <p:cNvGraphicFramePr>
            <a:graphicFrameLocks noGrp="1"/>
          </p:cNvGraphicFramePr>
          <p:nvPr/>
        </p:nvGraphicFramePr>
        <p:xfrm>
          <a:off x="990972" y="2001040"/>
          <a:ext cx="7920880" cy="4358301"/>
        </p:xfrm>
        <a:graphic>
          <a:graphicData uri="http://schemas.openxmlformats.org/drawingml/2006/table">
            <a:tbl>
              <a:tblPr firstRow="1" bandRow="1">
                <a:tableStyleId>{5C22544A-7EE6-4342-B048-85BDC9FD1C3A}</a:tableStyleId>
              </a:tblPr>
              <a:tblGrid>
                <a:gridCol w="1794779"/>
                <a:gridCol w="1529033"/>
                <a:gridCol w="2935163"/>
                <a:gridCol w="1661905"/>
              </a:tblGrid>
              <a:tr h="650756">
                <a:tc>
                  <a:txBody>
                    <a:bodyPr/>
                    <a:lstStyle/>
                    <a:p>
                      <a:pPr algn="ctr"/>
                      <a:r>
                        <a:rPr lang="zh-CN" altLang="en-US" dirty="0"/>
                        <a:t>字段名</a:t>
                      </a:r>
                      <a:endParaRPr lang="zh-CN" altLang="en-US" dirty="0"/>
                    </a:p>
                  </a:txBody>
                  <a:tcPr/>
                </a:tc>
                <a:tc>
                  <a:txBody>
                    <a:bodyPr/>
                    <a:lstStyle/>
                    <a:p>
                      <a:pPr algn="ctr"/>
                      <a:r>
                        <a:rPr lang="zh-CN" altLang="en-US" dirty="0"/>
                        <a:t>字段类型</a:t>
                      </a:r>
                      <a:endParaRPr lang="zh-CN" altLang="en-US" dirty="0"/>
                    </a:p>
                  </a:txBody>
                  <a:tcPr/>
                </a:tc>
                <a:tc>
                  <a:txBody>
                    <a:bodyPr/>
                    <a:lstStyle/>
                    <a:p>
                      <a:pPr algn="ctr"/>
                      <a:r>
                        <a:rPr lang="zh-CN" altLang="en-US" dirty="0"/>
                        <a:t>描述</a:t>
                      </a:r>
                      <a:endParaRPr lang="zh-CN" altLang="en-US" dirty="0"/>
                    </a:p>
                  </a:txBody>
                  <a:tcPr/>
                </a:tc>
                <a:tc>
                  <a:txBody>
                    <a:bodyPr/>
                    <a:lstStyle/>
                    <a:p>
                      <a:pPr algn="ctr"/>
                      <a:r>
                        <a:rPr lang="zh-CN" altLang="en-US" dirty="0"/>
                        <a:t>约束</a:t>
                      </a:r>
                      <a:endParaRPr lang="zh-CN" altLang="en-US" dirty="0"/>
                    </a:p>
                  </a:txBody>
                  <a:tcPr/>
                </a:tc>
              </a:tr>
              <a:tr h="650756">
                <a:tc>
                  <a:txBody>
                    <a:bodyPr/>
                    <a:lstStyle/>
                    <a:p>
                      <a:pPr algn="ctr"/>
                      <a:r>
                        <a:rPr lang="en-US" altLang="zh-CN" dirty="0" err="1"/>
                        <a:t>attenId</a:t>
                      </a:r>
                      <a:endParaRPr lang="zh-CN" altLang="en-US" dirty="0"/>
                    </a:p>
                  </a:txBody>
                  <a:tcPr/>
                </a:tc>
                <a:tc>
                  <a:txBody>
                    <a:bodyPr/>
                    <a:lstStyle/>
                    <a:p>
                      <a:pPr algn="ctr"/>
                      <a:r>
                        <a:rPr lang="en-US" altLang="zh-CN" dirty="0"/>
                        <a:t>integer</a:t>
                      </a:r>
                      <a:endParaRPr lang="zh-CN" altLang="en-US" dirty="0"/>
                    </a:p>
                  </a:txBody>
                  <a:tcPr/>
                </a:tc>
                <a:tc>
                  <a:txBody>
                    <a:bodyPr/>
                    <a:lstStyle/>
                    <a:p>
                      <a:pPr algn="ctr"/>
                      <a:r>
                        <a:rPr lang="zh-CN" altLang="en-US" dirty="0"/>
                        <a:t>记录编号</a:t>
                      </a:r>
                      <a:endParaRPr lang="zh-CN" altLang="en-US" dirty="0"/>
                    </a:p>
                  </a:txBody>
                  <a:tcPr/>
                </a:tc>
                <a:tc>
                  <a:txBody>
                    <a:bodyPr/>
                    <a:lstStyle/>
                    <a:p>
                      <a:pPr algn="ctr"/>
                      <a:r>
                        <a:rPr lang="zh-CN" altLang="en-US" dirty="0"/>
                        <a:t>主键</a:t>
                      </a:r>
                      <a:endParaRPr lang="zh-CN" altLang="en-US" dirty="0"/>
                    </a:p>
                  </a:txBody>
                  <a:tcPr/>
                </a:tc>
              </a:tr>
              <a:tr h="650756">
                <a:tc>
                  <a:txBody>
                    <a:bodyPr/>
                    <a:lstStyle/>
                    <a:p>
                      <a:pPr algn="ctr"/>
                      <a:r>
                        <a:rPr lang="en-US" altLang="zh-CN" dirty="0" err="1"/>
                        <a:t>userId</a:t>
                      </a:r>
                      <a:endParaRPr lang="zh-CN" altLang="en-US" dirty="0"/>
                    </a:p>
                  </a:txBody>
                  <a:tcPr/>
                </a:tc>
                <a:tc>
                  <a:txBody>
                    <a:bodyPr/>
                    <a:lstStyle/>
                    <a:p>
                      <a:pPr algn="ctr"/>
                      <a:r>
                        <a:rPr lang="en-US" altLang="zh-CN" dirty="0"/>
                        <a:t>integer</a:t>
                      </a:r>
                      <a:endParaRPr lang="zh-CN" altLang="en-US" dirty="0"/>
                    </a:p>
                  </a:txBody>
                  <a:tcPr/>
                </a:tc>
                <a:tc>
                  <a:txBody>
                    <a:bodyPr/>
                    <a:lstStyle/>
                    <a:p>
                      <a:pPr algn="ctr"/>
                      <a:r>
                        <a:rPr lang="zh-CN" altLang="en-US" dirty="0"/>
                        <a:t>学生</a:t>
                      </a:r>
                      <a:r>
                        <a:rPr lang="en-US" altLang="zh-CN" dirty="0"/>
                        <a:t>id</a:t>
                      </a:r>
                      <a:endParaRPr lang="zh-CN" altLang="en-US" dirty="0"/>
                    </a:p>
                  </a:txBody>
                  <a:tcPr/>
                </a:tc>
                <a:tc>
                  <a:txBody>
                    <a:bodyPr/>
                    <a:lstStyle/>
                    <a:p>
                      <a:pPr algn="ctr"/>
                      <a:r>
                        <a:rPr lang="zh-CN" altLang="en-US" dirty="0"/>
                        <a:t>外键</a:t>
                      </a:r>
                      <a:endParaRPr lang="zh-CN" altLang="en-US" dirty="0"/>
                    </a:p>
                  </a:txBody>
                  <a:tcPr/>
                </a:tc>
              </a:tr>
              <a:tr h="650756">
                <a:tc>
                  <a:txBody>
                    <a:bodyPr/>
                    <a:lstStyle/>
                    <a:p>
                      <a:pPr algn="ctr"/>
                      <a:r>
                        <a:rPr lang="en-US" altLang="zh-CN" dirty="0" err="1"/>
                        <a:t>classId</a:t>
                      </a:r>
                      <a:endParaRPr lang="zh-CN" altLang="en-US" dirty="0"/>
                    </a:p>
                  </a:txBody>
                  <a:tcPr/>
                </a:tc>
                <a:tc>
                  <a:txBody>
                    <a:bodyPr/>
                    <a:lstStyle/>
                    <a:p>
                      <a:pPr algn="ctr"/>
                      <a:r>
                        <a:rPr lang="en-US" altLang="zh-CN" dirty="0"/>
                        <a:t>integer</a:t>
                      </a:r>
                      <a:endParaRPr lang="zh-CN" altLang="en-US" dirty="0"/>
                    </a:p>
                  </a:txBody>
                  <a:tcPr/>
                </a:tc>
                <a:tc>
                  <a:txBody>
                    <a:bodyPr/>
                    <a:lstStyle/>
                    <a:p>
                      <a:pPr algn="ctr"/>
                      <a:r>
                        <a:rPr lang="zh-CN" altLang="en-US" dirty="0"/>
                        <a:t>教学班</a:t>
                      </a:r>
                      <a:r>
                        <a:rPr lang="en-US" altLang="zh-CN" dirty="0"/>
                        <a:t>id</a:t>
                      </a:r>
                      <a:endParaRPr lang="zh-CN" altLang="en-US" dirty="0"/>
                    </a:p>
                  </a:txBody>
                  <a:tcPr/>
                </a:tc>
                <a:tc>
                  <a:txBody>
                    <a:bodyPr/>
                    <a:lstStyle/>
                    <a:p>
                      <a:pPr algn="ctr"/>
                      <a:r>
                        <a:rPr lang="zh-CN" altLang="en-US" dirty="0"/>
                        <a:t>外键</a:t>
                      </a:r>
                      <a:endParaRPr lang="zh-CN" altLang="en-US" dirty="0"/>
                    </a:p>
                  </a:txBody>
                  <a:tcPr/>
                </a:tc>
              </a:tr>
              <a:tr h="650756">
                <a:tc>
                  <a:txBody>
                    <a:bodyPr/>
                    <a:lstStyle/>
                    <a:p>
                      <a:pPr algn="ctr"/>
                      <a:r>
                        <a:rPr lang="en-US" altLang="zh-CN" dirty="0" err="1"/>
                        <a:t>arrTime</a:t>
                      </a:r>
                      <a:endParaRPr lang="zh-CN" altLang="en-US" dirty="0"/>
                    </a:p>
                  </a:txBody>
                  <a:tcPr/>
                </a:tc>
                <a:tc>
                  <a:txBody>
                    <a:bodyPr/>
                    <a:lstStyle/>
                    <a:p>
                      <a:pPr algn="ctr"/>
                      <a:r>
                        <a:rPr lang="en-US" altLang="zh-CN" dirty="0"/>
                        <a:t>datetime</a:t>
                      </a:r>
                      <a:endParaRPr lang="zh-CN" altLang="en-US" dirty="0"/>
                    </a:p>
                  </a:txBody>
                  <a:tcPr/>
                </a:tc>
                <a:tc>
                  <a:txBody>
                    <a:bodyPr/>
                    <a:lstStyle/>
                    <a:p>
                      <a:pPr algn="ctr"/>
                      <a:r>
                        <a:rPr lang="zh-CN" altLang="en-US" dirty="0"/>
                        <a:t>到课时间</a:t>
                      </a:r>
                      <a:endParaRPr lang="zh-CN" altLang="en-US" dirty="0"/>
                    </a:p>
                  </a:txBody>
                  <a:tcPr/>
                </a:tc>
                <a:tc>
                  <a:txBody>
                    <a:bodyPr/>
                    <a:lstStyle/>
                    <a:p>
                      <a:pPr algn="ctr"/>
                      <a:r>
                        <a:rPr lang="zh-CN" altLang="en-US" dirty="0"/>
                        <a:t>不为空</a:t>
                      </a:r>
                      <a:endParaRPr lang="zh-CN" altLang="en-US" dirty="0"/>
                    </a:p>
                  </a:txBody>
                  <a:tcPr/>
                </a:tc>
              </a:tr>
              <a:tr h="1104521">
                <a:tc>
                  <a:txBody>
                    <a:bodyPr/>
                    <a:lstStyle/>
                    <a:p>
                      <a:pPr algn="ctr"/>
                      <a:r>
                        <a:rPr lang="en-US" altLang="zh-CN" dirty="0"/>
                        <a:t>state</a:t>
                      </a:r>
                      <a:endParaRPr lang="zh-CN" altLang="en-US" dirty="0"/>
                    </a:p>
                  </a:txBody>
                  <a:tcPr/>
                </a:tc>
                <a:tc>
                  <a:txBody>
                    <a:bodyPr/>
                    <a:lstStyle/>
                    <a:p>
                      <a:pPr algn="ctr"/>
                      <a:r>
                        <a:rPr lang="en-US" altLang="zh-CN" dirty="0"/>
                        <a:t>integer</a:t>
                      </a:r>
                      <a:endParaRPr lang="zh-CN" altLang="en-US" dirty="0"/>
                    </a:p>
                  </a:txBody>
                  <a:tcPr/>
                </a:tc>
                <a:tc>
                  <a:txBody>
                    <a:bodyPr/>
                    <a:lstStyle/>
                    <a:p>
                      <a:pPr algn="ctr"/>
                      <a:r>
                        <a:rPr lang="zh-CN" altLang="en-US" dirty="0"/>
                        <a:t>状态（正常</a:t>
                      </a:r>
                      <a:r>
                        <a:rPr lang="en-US" altLang="zh-CN" dirty="0"/>
                        <a:t>/</a:t>
                      </a:r>
                      <a:r>
                        <a:rPr lang="zh-CN" altLang="en-US" dirty="0"/>
                        <a:t>申诉</a:t>
                      </a:r>
                      <a:r>
                        <a:rPr lang="en-US" altLang="zh-CN" dirty="0"/>
                        <a:t>/</a:t>
                      </a:r>
                      <a:r>
                        <a:rPr lang="zh-CN" altLang="en-US" dirty="0"/>
                        <a:t>接受申诉</a:t>
                      </a:r>
                      <a:r>
                        <a:rPr lang="en-US" altLang="zh-CN" dirty="0"/>
                        <a:t>/</a:t>
                      </a:r>
                      <a:r>
                        <a:rPr lang="zh-CN" altLang="en-US" dirty="0"/>
                        <a:t>拒绝申诉）</a:t>
                      </a:r>
                      <a:endParaRPr lang="zh-CN" altLang="en-US" dirty="0"/>
                    </a:p>
                  </a:txBody>
                  <a:tcPr/>
                </a:tc>
                <a:tc>
                  <a:txBody>
                    <a:bodyPr/>
                    <a:lstStyle/>
                    <a:p>
                      <a:pPr algn="ctr"/>
                      <a:r>
                        <a:rPr lang="zh-CN" altLang="en-US" dirty="0"/>
                        <a:t>不为空</a:t>
                      </a:r>
                      <a:endParaRPr lang="zh-CN" altLang="en-US" dirty="0"/>
                    </a:p>
                  </a:txBody>
                  <a:tcPr/>
                </a:tc>
              </a:tr>
            </a:tbl>
          </a:graphicData>
        </a:graphic>
      </p:graphicFrame>
      <p:sp>
        <p:nvSpPr>
          <p:cNvPr id="9" name="矩形 8"/>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2" name="TextBox 6"/>
          <p:cNvSpPr txBox="1">
            <a:spLocks noChangeArrowheads="1"/>
          </p:cNvSpPr>
          <p:nvPr>
            <p:custDataLst>
              <p:tags r:id="rId4"/>
            </p:custDataLst>
          </p:nvPr>
        </p:nvSpPr>
        <p:spPr bwMode="auto">
          <a:xfrm>
            <a:off x="674096" y="266040"/>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序言</a:t>
            </a:r>
            <a:endParaRPr kumimoji="1" lang="zh-CN" altLang="en-US" sz="3200" dirty="0">
              <a:sym typeface="+mn-ea"/>
            </a:endParaRPr>
          </a:p>
        </p:txBody>
      </p:sp>
      <p:sp>
        <p:nvSpPr>
          <p:cNvPr id="2" name="文本框 1"/>
          <p:cNvSpPr txBox="1"/>
          <p:nvPr/>
        </p:nvSpPr>
        <p:spPr>
          <a:xfrm>
            <a:off x="739774" y="1210123"/>
            <a:ext cx="8423275" cy="3969385"/>
          </a:xfrm>
          <a:prstGeom prst="rect">
            <a:avLst/>
          </a:prstGeom>
          <a:noFill/>
        </p:spPr>
        <p:txBody>
          <a:bodyPr wrap="square" rtlCol="0">
            <a:spAutoFit/>
          </a:bodyPr>
          <a:lstStyle/>
          <a:p>
            <a:pPr>
              <a:lnSpc>
                <a:spcPct val="150000"/>
              </a:lnSpc>
            </a:pPr>
            <a:r>
              <a:rPr lang="en-US" altLang="zh-CN" sz="2800" b="1" dirty="0">
                <a:latin typeface="仿宋" panose="02010609060101010101" pitchFamily="49" charset="-122"/>
                <a:ea typeface="仿宋" panose="02010609060101010101" pitchFamily="49" charset="-122"/>
                <a:cs typeface="仿宋" panose="02010609060101010101" pitchFamily="49" charset="-122"/>
              </a:rPr>
              <a:t>    20</a:t>
            </a:r>
            <a:r>
              <a:rPr lang="zh-CN" altLang="en-US" sz="2800" b="1" dirty="0">
                <a:latin typeface="仿宋" panose="02010609060101010101" pitchFamily="49" charset="-122"/>
                <a:ea typeface="仿宋" panose="02010609060101010101" pitchFamily="49" charset="-122"/>
                <a:cs typeface="仿宋" panose="02010609060101010101" pitchFamily="49" charset="-122"/>
              </a:rPr>
              <a:t>世纪</a:t>
            </a:r>
            <a:r>
              <a:rPr lang="en-US" altLang="zh-CN" sz="2800" b="1" dirty="0">
                <a:latin typeface="仿宋" panose="02010609060101010101" pitchFamily="49" charset="-122"/>
                <a:ea typeface="仿宋" panose="02010609060101010101" pitchFamily="49" charset="-122"/>
                <a:cs typeface="仿宋" panose="02010609060101010101" pitchFamily="49" charset="-122"/>
              </a:rPr>
              <a:t>90</a:t>
            </a:r>
            <a:r>
              <a:rPr lang="zh-CN" altLang="en-US" sz="2800" b="1" dirty="0">
                <a:latin typeface="仿宋" panose="02010609060101010101" pitchFamily="49" charset="-122"/>
                <a:ea typeface="仿宋" panose="02010609060101010101" pitchFamily="49" charset="-122"/>
                <a:cs typeface="仿宋" panose="02010609060101010101" pitchFamily="49" charset="-122"/>
              </a:rPr>
              <a:t>年代初，</a:t>
            </a:r>
            <a:r>
              <a:rPr lang="en-US" altLang="zh-CN" sz="2800" b="1" dirty="0">
                <a:latin typeface="仿宋" panose="02010609060101010101" pitchFamily="49" charset="-122"/>
                <a:ea typeface="仿宋" panose="02010609060101010101" pitchFamily="49" charset="-122"/>
                <a:cs typeface="仿宋" panose="02010609060101010101" pitchFamily="49" charset="-122"/>
              </a:rPr>
              <a:t>Mitch </a:t>
            </a:r>
            <a:r>
              <a:rPr lang="en-US" altLang="zh-CN" sz="2800" b="1" dirty="0" err="1">
                <a:latin typeface="仿宋" panose="02010609060101010101" pitchFamily="49" charset="-122"/>
                <a:ea typeface="仿宋" panose="02010609060101010101" pitchFamily="49" charset="-122"/>
                <a:cs typeface="仿宋" panose="02010609060101010101" pitchFamily="49" charset="-122"/>
              </a:rPr>
              <a:t>Kapor</a:t>
            </a:r>
            <a:r>
              <a:rPr lang="zh-CN" altLang="en-US" sz="2800" b="1" dirty="0">
                <a:latin typeface="仿宋" panose="02010609060101010101" pitchFamily="49" charset="-122"/>
                <a:ea typeface="仿宋" panose="02010609060101010101" pitchFamily="49" charset="-122"/>
                <a:cs typeface="仿宋" panose="02010609060101010101" pitchFamily="49" charset="-122"/>
              </a:rPr>
              <a:t>发表的“软件设计宣言”中这样写道：</a:t>
            </a:r>
            <a:endParaRPr lang="zh-CN" altLang="en-US" sz="2800" b="1" dirty="0">
              <a:latin typeface="仿宋" panose="02010609060101010101" pitchFamily="49" charset="-122"/>
              <a:ea typeface="仿宋" panose="02010609060101010101" pitchFamily="49" charset="-122"/>
              <a:cs typeface="仿宋" panose="02010609060101010101" pitchFamily="49" charset="-122"/>
            </a:endParaRPr>
          </a:p>
          <a:p>
            <a:pPr indent="457200">
              <a:lnSpc>
                <a:spcPct val="150000"/>
              </a:lnSpc>
            </a:pPr>
            <a:endParaRPr lang="zh-CN" altLang="en-US" sz="2800" b="1" dirty="0">
              <a:latin typeface="仿宋" panose="02010609060101010101" pitchFamily="49" charset="-122"/>
              <a:ea typeface="仿宋" panose="02010609060101010101" pitchFamily="49" charset="-122"/>
              <a:cs typeface="仿宋" panose="02010609060101010101" pitchFamily="49" charset="-122"/>
            </a:endParaRPr>
          </a:p>
          <a:p>
            <a:pPr indent="457200">
              <a:lnSpc>
                <a:spcPct val="150000"/>
              </a:lnSpc>
            </a:pPr>
            <a:r>
              <a:rPr lang="zh-CN" altLang="en-US" sz="2800" b="1" dirty="0">
                <a:latin typeface="仿宋" panose="02010609060101010101" pitchFamily="49" charset="-122"/>
                <a:ea typeface="仿宋" panose="02010609060101010101" pitchFamily="49" charset="-122"/>
                <a:cs typeface="仿宋" panose="02010609060101010101" pitchFamily="49" charset="-122"/>
              </a:rPr>
              <a:t>什么是设计？设计就是你身处两个世界</a:t>
            </a:r>
            <a:r>
              <a:rPr lang="en-US" altLang="zh-CN" sz="2800" b="1" dirty="0">
                <a:latin typeface="仿宋" panose="02010609060101010101" pitchFamily="49" charset="-122"/>
                <a:ea typeface="仿宋" panose="02010609060101010101" pitchFamily="49" charset="-122"/>
                <a:cs typeface="仿宋" panose="02010609060101010101" pitchFamily="49" charset="-122"/>
              </a:rPr>
              <a:t>——</a:t>
            </a:r>
            <a:r>
              <a:rPr lang="zh-CN" altLang="en-US" sz="2800" b="1" dirty="0">
                <a:latin typeface="仿宋" panose="02010609060101010101" pitchFamily="49" charset="-122"/>
                <a:ea typeface="仿宋" panose="02010609060101010101" pitchFamily="49" charset="-122"/>
                <a:cs typeface="仿宋" panose="02010609060101010101" pitchFamily="49" charset="-122"/>
              </a:rPr>
              <a:t>技术世界和人类的目标世界，而你尝试将这两个世界结合在一起</a:t>
            </a:r>
            <a:r>
              <a:rPr lang="en-US" altLang="zh-CN" sz="2800" b="1" dirty="0">
                <a:latin typeface="仿宋" panose="02010609060101010101" pitchFamily="49" charset="-122"/>
                <a:ea typeface="仿宋" panose="02010609060101010101" pitchFamily="49" charset="-122"/>
                <a:cs typeface="仿宋" panose="02010609060101010101" pitchFamily="49" charset="-122"/>
              </a:rPr>
              <a:t>……</a:t>
            </a:r>
            <a:endParaRPr lang="en-US" altLang="zh-CN" sz="2800" b="1" dirty="0">
              <a:latin typeface="仿宋" panose="02010609060101010101" pitchFamily="49" charset="-122"/>
              <a:ea typeface="仿宋" panose="02010609060101010101" pitchFamily="49" charset="-122"/>
              <a:cs typeface="仿宋" panose="02010609060101010101" pitchFamily="49" charset="-122"/>
            </a:endParaRPr>
          </a:p>
        </p:txBody>
      </p:sp>
      <p:sp>
        <p:nvSpPr>
          <p:cNvPr id="3" name="矩形 2"/>
          <p:cNvSpPr/>
          <p:nvPr>
            <p:custDataLst>
              <p:tags r:id="rId5"/>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 name="图片 7"/>
          <p:cNvPicPr>
            <a:picLocks noChangeAspect="1"/>
          </p:cNvPicPr>
          <p:nvPr>
            <p:custDataLst>
              <p:tags r:id="rId6"/>
            </p:custDataLst>
          </p:nvPr>
        </p:nvPicPr>
        <p:blipFill>
          <a:blip r:embed="rId7"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8"/>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结构化设计</a:t>
            </a:r>
            <a:endParaRPr kumimoji="1" lang="zh-CN" altLang="en-US" sz="3200" dirty="0">
              <a:sym typeface="+mn-ea"/>
            </a:endParaRPr>
          </a:p>
        </p:txBody>
      </p:sp>
      <p:sp>
        <p:nvSpPr>
          <p:cNvPr id="2" name="文本框 1"/>
          <p:cNvSpPr txBox="1"/>
          <p:nvPr/>
        </p:nvSpPr>
        <p:spPr>
          <a:xfrm>
            <a:off x="334911" y="781137"/>
            <a:ext cx="8957659" cy="559769"/>
          </a:xfrm>
          <a:prstGeom prst="rect">
            <a:avLst/>
          </a:prstGeom>
          <a:noFill/>
        </p:spPr>
        <p:txBody>
          <a:bodyPr wrap="square" rtlCol="0">
            <a:spAutoFit/>
          </a:bodyPr>
          <a:lstStyle/>
          <a:p>
            <a:pPr>
              <a:lnSpc>
                <a:spcPct val="150000"/>
              </a:lnSpc>
            </a:pP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3</a:t>
            </a:r>
            <a:r>
              <a:rPr lang="zh-CN" altLang="en-US" sz="2400" b="1" dirty="0">
                <a:latin typeface="仿宋" panose="02010609060101010101" pitchFamily="49" charset="-122"/>
                <a:ea typeface="仿宋" panose="02010609060101010101" pitchFamily="49" charset="-122"/>
              </a:rPr>
              <a:t>）数据设计</a:t>
            </a:r>
            <a:endParaRPr lang="zh-CN" altLang="zh-CN" sz="2400" b="1" dirty="0">
              <a:latin typeface="仿宋" panose="02010609060101010101" pitchFamily="49" charset="-122"/>
              <a:ea typeface="仿宋" panose="02010609060101010101" pitchFamily="49" charset="-122"/>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074032" y="1439406"/>
            <a:ext cx="3754759" cy="460375"/>
          </a:xfrm>
          <a:prstGeom prst="rect">
            <a:avLst/>
          </a:prstGeom>
          <a:noFill/>
        </p:spPr>
        <p:txBody>
          <a:bodyPr wrap="square" rtlCol="0">
            <a:spAutoFit/>
          </a:bodyPr>
          <a:lstStyle/>
          <a:p>
            <a:pPr algn="ctr"/>
            <a:r>
              <a:rPr lang="zh-CN" altLang="zh-CN" sz="2400" b="1" dirty="0">
                <a:latin typeface="仿宋" panose="02010609060101010101" pitchFamily="49" charset="-122"/>
                <a:ea typeface="仿宋" panose="02010609060101010101" pitchFamily="49" charset="-122"/>
              </a:rPr>
              <a:t>表</a:t>
            </a:r>
            <a:r>
              <a:rPr lang="en-US" altLang="zh-CN" sz="2400" b="1" dirty="0">
                <a:latin typeface="仿宋" panose="02010609060101010101" pitchFamily="49" charset="-122"/>
                <a:ea typeface="仿宋" panose="02010609060101010101" pitchFamily="49" charset="-122"/>
              </a:rPr>
              <a:t>6-14 </a:t>
            </a:r>
            <a:r>
              <a:rPr lang="zh-CN" altLang="en-US" sz="2400" b="1" dirty="0">
                <a:latin typeface="仿宋" panose="02010609060101010101" pitchFamily="49" charset="-122"/>
                <a:ea typeface="仿宋" panose="02010609060101010101" pitchFamily="49" charset="-122"/>
              </a:rPr>
              <a:t>请假记录</a:t>
            </a:r>
            <a:r>
              <a:rPr lang="zh-CN" altLang="zh-CN" sz="2400" b="1" dirty="0">
                <a:latin typeface="仿宋" panose="02010609060101010101" pitchFamily="49" charset="-122"/>
                <a:ea typeface="仿宋" panose="02010609060101010101" pitchFamily="49" charset="-122"/>
              </a:rPr>
              <a:t>表结构</a:t>
            </a:r>
            <a:endParaRPr lang="zh-CN" altLang="zh-CN" sz="2400" dirty="0">
              <a:latin typeface="仿宋" panose="02010609060101010101" pitchFamily="49" charset="-122"/>
              <a:ea typeface="仿宋" panose="02010609060101010101" pitchFamily="49" charset="-122"/>
            </a:endParaRPr>
          </a:p>
        </p:txBody>
      </p:sp>
      <p:graphicFrame>
        <p:nvGraphicFramePr>
          <p:cNvPr id="16" name="表格 15"/>
          <p:cNvGraphicFramePr>
            <a:graphicFrameLocks noGrp="1"/>
          </p:cNvGraphicFramePr>
          <p:nvPr/>
        </p:nvGraphicFramePr>
        <p:xfrm>
          <a:off x="990972" y="2132856"/>
          <a:ext cx="7920880" cy="4164264"/>
        </p:xfrm>
        <a:graphic>
          <a:graphicData uri="http://schemas.openxmlformats.org/drawingml/2006/table">
            <a:tbl>
              <a:tblPr firstRow="1" bandRow="1">
                <a:tableStyleId>{5C22544A-7EE6-4342-B048-85BDC9FD1C3A}</a:tableStyleId>
              </a:tblPr>
              <a:tblGrid>
                <a:gridCol w="1794779"/>
                <a:gridCol w="1529033"/>
                <a:gridCol w="2935163"/>
                <a:gridCol w="1661905"/>
              </a:tblGrid>
              <a:tr h="599168">
                <a:tc>
                  <a:txBody>
                    <a:bodyPr/>
                    <a:lstStyle/>
                    <a:p>
                      <a:pPr algn="ctr"/>
                      <a:r>
                        <a:rPr lang="zh-CN" altLang="en-US" dirty="0"/>
                        <a:t>字段名</a:t>
                      </a:r>
                      <a:endParaRPr lang="zh-CN" altLang="en-US" dirty="0"/>
                    </a:p>
                  </a:txBody>
                  <a:tcPr/>
                </a:tc>
                <a:tc>
                  <a:txBody>
                    <a:bodyPr/>
                    <a:lstStyle/>
                    <a:p>
                      <a:pPr algn="ctr"/>
                      <a:r>
                        <a:rPr lang="zh-CN" altLang="en-US" dirty="0"/>
                        <a:t>字段类型</a:t>
                      </a:r>
                      <a:endParaRPr lang="zh-CN" altLang="en-US" dirty="0"/>
                    </a:p>
                  </a:txBody>
                  <a:tcPr/>
                </a:tc>
                <a:tc>
                  <a:txBody>
                    <a:bodyPr/>
                    <a:lstStyle/>
                    <a:p>
                      <a:pPr algn="ctr"/>
                      <a:r>
                        <a:rPr lang="zh-CN" altLang="en-US" dirty="0"/>
                        <a:t>描述</a:t>
                      </a:r>
                      <a:endParaRPr lang="zh-CN" altLang="en-US" dirty="0"/>
                    </a:p>
                  </a:txBody>
                  <a:tcPr/>
                </a:tc>
                <a:tc>
                  <a:txBody>
                    <a:bodyPr/>
                    <a:lstStyle/>
                    <a:p>
                      <a:pPr algn="ctr"/>
                      <a:r>
                        <a:rPr lang="zh-CN" altLang="en-US" dirty="0"/>
                        <a:t>约束</a:t>
                      </a:r>
                      <a:endParaRPr lang="zh-CN" altLang="en-US" dirty="0"/>
                    </a:p>
                  </a:txBody>
                  <a:tcPr/>
                </a:tc>
              </a:tr>
              <a:tr h="599168">
                <a:tc>
                  <a:txBody>
                    <a:bodyPr/>
                    <a:lstStyle/>
                    <a:p>
                      <a:pPr algn="ctr"/>
                      <a:r>
                        <a:rPr lang="en-US" altLang="zh-CN" dirty="0" err="1"/>
                        <a:t>leaveId</a:t>
                      </a:r>
                      <a:endParaRPr lang="zh-CN" altLang="en-US" dirty="0"/>
                    </a:p>
                  </a:txBody>
                  <a:tcPr/>
                </a:tc>
                <a:tc>
                  <a:txBody>
                    <a:bodyPr/>
                    <a:lstStyle/>
                    <a:p>
                      <a:pPr algn="ctr"/>
                      <a:r>
                        <a:rPr lang="en-US" altLang="zh-CN" dirty="0"/>
                        <a:t>integer</a:t>
                      </a:r>
                      <a:endParaRPr lang="zh-CN" altLang="en-US" dirty="0"/>
                    </a:p>
                  </a:txBody>
                  <a:tcPr/>
                </a:tc>
                <a:tc>
                  <a:txBody>
                    <a:bodyPr/>
                    <a:lstStyle/>
                    <a:p>
                      <a:pPr algn="ctr"/>
                      <a:r>
                        <a:rPr lang="zh-CN" altLang="en-US" dirty="0"/>
                        <a:t>记录编号</a:t>
                      </a:r>
                      <a:endParaRPr lang="zh-CN" altLang="en-US" dirty="0"/>
                    </a:p>
                  </a:txBody>
                  <a:tcPr/>
                </a:tc>
                <a:tc>
                  <a:txBody>
                    <a:bodyPr/>
                    <a:lstStyle/>
                    <a:p>
                      <a:pPr algn="ctr"/>
                      <a:r>
                        <a:rPr lang="zh-CN" altLang="en-US" dirty="0"/>
                        <a:t>主键</a:t>
                      </a:r>
                      <a:endParaRPr lang="zh-CN" altLang="en-US" dirty="0"/>
                    </a:p>
                  </a:txBody>
                  <a:tcPr/>
                </a:tc>
              </a:tr>
              <a:tr h="599168">
                <a:tc>
                  <a:txBody>
                    <a:bodyPr/>
                    <a:lstStyle/>
                    <a:p>
                      <a:pPr algn="ctr"/>
                      <a:r>
                        <a:rPr lang="en-US" altLang="zh-CN" dirty="0" err="1"/>
                        <a:t>userId</a:t>
                      </a:r>
                      <a:endParaRPr lang="zh-CN" altLang="en-US" dirty="0"/>
                    </a:p>
                  </a:txBody>
                  <a:tcPr/>
                </a:tc>
                <a:tc>
                  <a:txBody>
                    <a:bodyPr/>
                    <a:lstStyle/>
                    <a:p>
                      <a:pPr algn="ctr"/>
                      <a:r>
                        <a:rPr lang="en-US" altLang="zh-CN" dirty="0"/>
                        <a:t>integer</a:t>
                      </a:r>
                      <a:endParaRPr lang="zh-CN" altLang="en-US" dirty="0"/>
                    </a:p>
                  </a:txBody>
                  <a:tcPr/>
                </a:tc>
                <a:tc>
                  <a:txBody>
                    <a:bodyPr/>
                    <a:lstStyle/>
                    <a:p>
                      <a:pPr algn="ctr"/>
                      <a:r>
                        <a:rPr lang="zh-CN" altLang="en-US" dirty="0"/>
                        <a:t>学生</a:t>
                      </a:r>
                      <a:r>
                        <a:rPr lang="en-US" altLang="zh-CN" dirty="0"/>
                        <a:t>id</a:t>
                      </a:r>
                      <a:endParaRPr lang="zh-CN" altLang="en-US" dirty="0"/>
                    </a:p>
                  </a:txBody>
                  <a:tcPr/>
                </a:tc>
                <a:tc>
                  <a:txBody>
                    <a:bodyPr/>
                    <a:lstStyle/>
                    <a:p>
                      <a:pPr algn="ctr"/>
                      <a:r>
                        <a:rPr lang="zh-CN" altLang="en-US" dirty="0"/>
                        <a:t>外键</a:t>
                      </a:r>
                      <a:endParaRPr lang="zh-CN" altLang="en-US" dirty="0"/>
                    </a:p>
                  </a:txBody>
                  <a:tcPr/>
                </a:tc>
              </a:tr>
              <a:tr h="599168">
                <a:tc>
                  <a:txBody>
                    <a:bodyPr/>
                    <a:lstStyle/>
                    <a:p>
                      <a:pPr algn="ctr"/>
                      <a:r>
                        <a:rPr lang="en-US" altLang="zh-CN" dirty="0" err="1"/>
                        <a:t>classId</a:t>
                      </a:r>
                      <a:endParaRPr lang="zh-CN" altLang="en-US" dirty="0"/>
                    </a:p>
                  </a:txBody>
                  <a:tcPr/>
                </a:tc>
                <a:tc>
                  <a:txBody>
                    <a:bodyPr/>
                    <a:lstStyle/>
                    <a:p>
                      <a:pPr algn="ctr"/>
                      <a:r>
                        <a:rPr lang="en-US" altLang="zh-CN" dirty="0"/>
                        <a:t>varchar</a:t>
                      </a:r>
                      <a:endParaRPr lang="zh-CN" altLang="en-US" dirty="0"/>
                    </a:p>
                  </a:txBody>
                  <a:tcPr/>
                </a:tc>
                <a:tc>
                  <a:txBody>
                    <a:bodyPr/>
                    <a:lstStyle/>
                    <a:p>
                      <a:pPr algn="ctr"/>
                      <a:r>
                        <a:rPr lang="zh-CN" altLang="en-US" dirty="0"/>
                        <a:t>教学班</a:t>
                      </a:r>
                      <a:r>
                        <a:rPr lang="en-US" altLang="zh-CN" dirty="0"/>
                        <a:t>id</a:t>
                      </a:r>
                      <a:endParaRPr lang="zh-CN" altLang="en-US" dirty="0"/>
                    </a:p>
                  </a:txBody>
                  <a:tcPr/>
                </a:tc>
                <a:tc>
                  <a:txBody>
                    <a:bodyPr/>
                    <a:lstStyle/>
                    <a:p>
                      <a:pPr algn="ctr"/>
                      <a:r>
                        <a:rPr lang="zh-CN" altLang="en-US" dirty="0"/>
                        <a:t>外键</a:t>
                      </a:r>
                      <a:endParaRPr lang="zh-CN" altLang="en-US" dirty="0"/>
                    </a:p>
                  </a:txBody>
                  <a:tcPr/>
                </a:tc>
              </a:tr>
              <a:tr h="599168">
                <a:tc>
                  <a:txBody>
                    <a:bodyPr/>
                    <a:lstStyle/>
                    <a:p>
                      <a:pPr algn="ctr"/>
                      <a:r>
                        <a:rPr lang="en-US" altLang="zh-CN" dirty="0"/>
                        <a:t>info</a:t>
                      </a:r>
                      <a:endParaRPr lang="en-US" altLang="zh-CN" dirty="0"/>
                    </a:p>
                  </a:txBody>
                  <a:tcPr/>
                </a:tc>
                <a:tc>
                  <a:txBody>
                    <a:bodyPr/>
                    <a:lstStyle/>
                    <a:p>
                      <a:pPr algn="ctr"/>
                      <a:r>
                        <a:rPr lang="en-US" altLang="zh-CN" dirty="0"/>
                        <a:t>datetime</a:t>
                      </a:r>
                      <a:endParaRPr lang="zh-CN" altLang="en-US" dirty="0"/>
                    </a:p>
                  </a:txBody>
                  <a:tcPr/>
                </a:tc>
                <a:tc>
                  <a:txBody>
                    <a:bodyPr/>
                    <a:lstStyle/>
                    <a:p>
                      <a:pPr algn="ctr"/>
                      <a:r>
                        <a:rPr lang="zh-CN" altLang="en-US" dirty="0"/>
                        <a:t>请假说明</a:t>
                      </a:r>
                      <a:endParaRPr lang="zh-CN" altLang="en-US" dirty="0"/>
                    </a:p>
                  </a:txBody>
                  <a:tcPr/>
                </a:tc>
                <a:tc>
                  <a:txBody>
                    <a:bodyPr/>
                    <a:lstStyle/>
                    <a:p>
                      <a:pPr algn="ctr"/>
                      <a:r>
                        <a:rPr lang="zh-CN" altLang="en-US" dirty="0"/>
                        <a:t>不为空</a:t>
                      </a:r>
                      <a:endParaRPr lang="zh-CN" altLang="en-US" dirty="0"/>
                    </a:p>
                  </a:txBody>
                  <a:tcPr/>
                </a:tc>
              </a:tr>
              <a:tr h="599168">
                <a:tc>
                  <a:txBody>
                    <a:bodyPr/>
                    <a:lstStyle/>
                    <a:p>
                      <a:pPr algn="ctr"/>
                      <a:r>
                        <a:rPr lang="en-US" altLang="zh-CN" dirty="0" err="1"/>
                        <a:t>createTime</a:t>
                      </a:r>
                      <a:endParaRPr lang="en-US" altLang="zh-CN" dirty="0"/>
                    </a:p>
                  </a:txBody>
                  <a:tcPr/>
                </a:tc>
                <a:tc>
                  <a:txBody>
                    <a:bodyPr/>
                    <a:lstStyle/>
                    <a:p>
                      <a:pPr algn="ctr"/>
                      <a:r>
                        <a:rPr lang="en-US" altLang="zh-CN" dirty="0" err="1"/>
                        <a:t>datatime</a:t>
                      </a:r>
                      <a:endParaRPr lang="zh-CN" altLang="en-US" dirty="0"/>
                    </a:p>
                  </a:txBody>
                  <a:tcPr/>
                </a:tc>
                <a:tc>
                  <a:txBody>
                    <a:bodyPr/>
                    <a:lstStyle/>
                    <a:p>
                      <a:pPr algn="ctr"/>
                      <a:r>
                        <a:rPr lang="zh-CN" altLang="en-US" dirty="0"/>
                        <a:t>请假时间</a:t>
                      </a:r>
                      <a:endParaRPr lang="zh-CN" altLang="en-US" dirty="0"/>
                    </a:p>
                  </a:txBody>
                  <a:tcPr/>
                </a:tc>
                <a:tc>
                  <a:txBody>
                    <a:bodyPr/>
                    <a:lstStyle/>
                    <a:p>
                      <a:pPr algn="ctr"/>
                      <a:endParaRPr lang="zh-CN" altLang="en-US" dirty="0"/>
                    </a:p>
                  </a:txBody>
                  <a:tcPr/>
                </a:tc>
              </a:tr>
              <a:tr h="569256">
                <a:tc>
                  <a:txBody>
                    <a:bodyPr/>
                    <a:lstStyle/>
                    <a:p>
                      <a:pPr algn="ctr"/>
                      <a:r>
                        <a:rPr lang="en-US" altLang="zh-CN" dirty="0"/>
                        <a:t>state</a:t>
                      </a:r>
                      <a:endParaRPr lang="zh-CN" altLang="en-US" dirty="0"/>
                    </a:p>
                  </a:txBody>
                  <a:tcPr/>
                </a:tc>
                <a:tc>
                  <a:txBody>
                    <a:bodyPr/>
                    <a:lstStyle/>
                    <a:p>
                      <a:pPr algn="ctr"/>
                      <a:r>
                        <a:rPr lang="en-US" altLang="zh-CN" dirty="0"/>
                        <a:t>integer</a:t>
                      </a:r>
                      <a:endParaRPr lang="zh-CN" altLang="en-US" dirty="0"/>
                    </a:p>
                  </a:txBody>
                  <a:tcPr/>
                </a:tc>
                <a:tc>
                  <a:txBody>
                    <a:bodyPr/>
                    <a:lstStyle/>
                    <a:p>
                      <a:pPr algn="ctr"/>
                      <a:r>
                        <a:rPr lang="zh-CN" altLang="en-US" dirty="0"/>
                        <a:t>状态（未审核</a:t>
                      </a:r>
                      <a:r>
                        <a:rPr lang="en-US" altLang="zh-CN" dirty="0"/>
                        <a:t>/</a:t>
                      </a:r>
                      <a:r>
                        <a:rPr lang="zh-CN" altLang="en-US" dirty="0"/>
                        <a:t>批准</a:t>
                      </a:r>
                      <a:r>
                        <a:rPr lang="en-US" altLang="zh-CN" dirty="0"/>
                        <a:t>/</a:t>
                      </a:r>
                      <a:r>
                        <a:rPr lang="zh-CN" altLang="en-US" dirty="0"/>
                        <a:t>拒绝）</a:t>
                      </a:r>
                      <a:endParaRPr lang="zh-CN" altLang="en-US" dirty="0"/>
                    </a:p>
                  </a:txBody>
                  <a:tcPr/>
                </a:tc>
                <a:tc>
                  <a:txBody>
                    <a:bodyPr/>
                    <a:lstStyle/>
                    <a:p>
                      <a:pPr algn="ctr"/>
                      <a:r>
                        <a:rPr lang="zh-CN" altLang="en-US" dirty="0"/>
                        <a:t>不为空</a:t>
                      </a:r>
                      <a:endParaRPr lang="zh-CN" altLang="en-US" dirty="0"/>
                    </a:p>
                  </a:txBody>
                  <a:tcPr/>
                </a:tc>
              </a:tr>
            </a:tbl>
          </a:graphicData>
        </a:graphic>
      </p:graphicFrame>
      <p:sp>
        <p:nvSpPr>
          <p:cNvPr id="9" name="矩形 8"/>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面向对象的设计</a:t>
            </a:r>
            <a:endParaRPr kumimoji="1" lang="zh-CN" altLang="en-US" sz="3200" dirty="0">
              <a:sym typeface="+mn-ea"/>
            </a:endParaRPr>
          </a:p>
        </p:txBody>
      </p:sp>
      <p:sp>
        <p:nvSpPr>
          <p:cNvPr id="2" name="文本框 1"/>
          <p:cNvSpPr txBox="1"/>
          <p:nvPr/>
        </p:nvSpPr>
        <p:spPr>
          <a:xfrm>
            <a:off x="749935" y="1657350"/>
            <a:ext cx="8381365" cy="4638675"/>
          </a:xfrm>
          <a:prstGeom prst="rect">
            <a:avLst/>
          </a:prstGeom>
          <a:noFill/>
        </p:spPr>
        <p:txBody>
          <a:bodyPr wrap="square" rtlCol="0">
            <a:spAutoFit/>
          </a:bodyPr>
          <a:lstStyle/>
          <a:p>
            <a:pPr>
              <a:lnSpc>
                <a:spcPct val="150000"/>
              </a:lnSpc>
            </a:pPr>
            <a:r>
              <a:rPr lang="zh-CN" altLang="zh-CN" sz="2400" b="1" dirty="0">
                <a:latin typeface="仿宋" panose="02010609060101010101" pitchFamily="49" charset="-122"/>
                <a:ea typeface="仿宋" panose="02010609060101010101" pitchFamily="49" charset="-122"/>
              </a:rPr>
              <a:t>面向对象设计的步骤概括如下：</a:t>
            </a:r>
            <a:endParaRPr lang="zh-CN" altLang="zh-CN" sz="2400" b="1" dirty="0">
              <a:latin typeface="仿宋" panose="02010609060101010101" pitchFamily="49" charset="-122"/>
              <a:ea typeface="仿宋" panose="02010609060101010101" pitchFamily="49" charset="-122"/>
            </a:endParaRPr>
          </a:p>
          <a:p>
            <a:pPr>
              <a:lnSpc>
                <a:spcPct val="150000"/>
              </a:lnSpc>
            </a:pPr>
            <a:endParaRPr lang="zh-CN" altLang="zh-CN" sz="500" b="1" dirty="0">
              <a:latin typeface="仿宋" panose="02010609060101010101" pitchFamily="49" charset="-122"/>
              <a:ea typeface="仿宋" panose="02010609060101010101" pitchFamily="49" charset="-122"/>
            </a:endParaRPr>
          </a:p>
          <a:p>
            <a:pPr>
              <a:lnSpc>
                <a:spcPct val="150000"/>
              </a:lnSpc>
            </a:pPr>
            <a:r>
              <a:rPr lang="zh-CN" altLang="zh-CN" sz="2400" b="1" dirty="0">
                <a:latin typeface="仿宋" panose="02010609060101010101" pitchFamily="49" charset="-122"/>
                <a:ea typeface="仿宋" panose="02010609060101010101" pitchFamily="49" charset="-122"/>
              </a:rPr>
              <a:t>步骤</a:t>
            </a:r>
            <a:r>
              <a:rPr lang="en-US" altLang="zh-CN" sz="2400" b="1" dirty="0">
                <a:latin typeface="仿宋" panose="02010609060101010101" pitchFamily="49" charset="-122"/>
                <a:ea typeface="仿宋" panose="02010609060101010101" pitchFamily="49" charset="-122"/>
              </a:rPr>
              <a:t>1</a:t>
            </a:r>
            <a:r>
              <a:rPr lang="zh-CN" altLang="zh-CN" sz="2400" b="1" dirty="0">
                <a:latin typeface="仿宋" panose="02010609060101010101" pitchFamily="49" charset="-122"/>
                <a:ea typeface="仿宋" panose="02010609060101010101" pitchFamily="49" charset="-122"/>
              </a:rPr>
              <a:t>：细化重组类。</a:t>
            </a:r>
            <a:endParaRPr lang="en-US" altLang="zh-CN" sz="2400" b="1" dirty="0">
              <a:latin typeface="仿宋" panose="02010609060101010101" pitchFamily="49" charset="-122"/>
              <a:ea typeface="仿宋" panose="02010609060101010101" pitchFamily="49" charset="-122"/>
            </a:endParaRPr>
          </a:p>
          <a:p>
            <a:pPr>
              <a:lnSpc>
                <a:spcPct val="150000"/>
              </a:lnSpc>
            </a:pPr>
            <a:r>
              <a:rPr lang="zh-CN" altLang="zh-CN" sz="2400" b="1" dirty="0">
                <a:latin typeface="仿宋" panose="02010609060101010101" pitchFamily="49" charset="-122"/>
                <a:ea typeface="仿宋" panose="02010609060101010101" pitchFamily="49" charset="-122"/>
              </a:rPr>
              <a:t>步骤</a:t>
            </a:r>
            <a:r>
              <a:rPr lang="en-US" altLang="zh-CN" sz="2400" b="1" dirty="0">
                <a:latin typeface="仿宋" panose="02010609060101010101" pitchFamily="49" charset="-122"/>
                <a:ea typeface="仿宋" panose="02010609060101010101" pitchFamily="49" charset="-122"/>
              </a:rPr>
              <a:t>2</a:t>
            </a:r>
            <a:r>
              <a:rPr lang="zh-CN" altLang="zh-CN" sz="2400" b="1" dirty="0">
                <a:latin typeface="仿宋" panose="02010609060101010101" pitchFamily="49" charset="-122"/>
                <a:ea typeface="仿宋" panose="02010609060101010101" pitchFamily="49" charset="-122"/>
              </a:rPr>
              <a:t>：细化和实现类间关系，明确其可见性。</a:t>
            </a:r>
            <a:endParaRPr lang="en-US" altLang="zh-CN" sz="2400" b="1" dirty="0">
              <a:latin typeface="仿宋" panose="02010609060101010101" pitchFamily="49" charset="-122"/>
              <a:ea typeface="仿宋" panose="02010609060101010101" pitchFamily="49" charset="-122"/>
            </a:endParaRPr>
          </a:p>
          <a:p>
            <a:pPr>
              <a:lnSpc>
                <a:spcPct val="150000"/>
              </a:lnSpc>
            </a:pPr>
            <a:r>
              <a:rPr lang="zh-CN" altLang="zh-CN" sz="2400" b="1" dirty="0">
                <a:latin typeface="仿宋" panose="02010609060101010101" pitchFamily="49" charset="-122"/>
                <a:ea typeface="仿宋" panose="02010609060101010101" pitchFamily="49" charset="-122"/>
              </a:rPr>
              <a:t>步骤</a:t>
            </a:r>
            <a:r>
              <a:rPr lang="en-US" altLang="zh-CN" sz="2400" b="1" dirty="0">
                <a:latin typeface="仿宋" panose="02010609060101010101" pitchFamily="49" charset="-122"/>
                <a:ea typeface="仿宋" panose="02010609060101010101" pitchFamily="49" charset="-122"/>
              </a:rPr>
              <a:t>3</a:t>
            </a:r>
            <a:r>
              <a:rPr lang="zh-CN" altLang="zh-CN" sz="2400" b="1" dirty="0">
                <a:latin typeface="仿宋" panose="02010609060101010101" pitchFamily="49" charset="-122"/>
                <a:ea typeface="仿宋" panose="02010609060101010101" pitchFamily="49" charset="-122"/>
              </a:rPr>
              <a:t>：增加属性，指定属性的类型与可见性。</a:t>
            </a:r>
            <a:endParaRPr lang="en-US" altLang="zh-CN" sz="2400" b="1" dirty="0">
              <a:latin typeface="仿宋" panose="02010609060101010101" pitchFamily="49" charset="-122"/>
              <a:ea typeface="仿宋" panose="02010609060101010101" pitchFamily="49" charset="-122"/>
            </a:endParaRPr>
          </a:p>
          <a:p>
            <a:pPr>
              <a:lnSpc>
                <a:spcPct val="150000"/>
              </a:lnSpc>
            </a:pPr>
            <a:r>
              <a:rPr lang="zh-CN" altLang="zh-CN" sz="2400" b="1" dirty="0">
                <a:latin typeface="仿宋" panose="02010609060101010101" pitchFamily="49" charset="-122"/>
                <a:ea typeface="仿宋" panose="02010609060101010101" pitchFamily="49" charset="-122"/>
              </a:rPr>
              <a:t>步骤</a:t>
            </a:r>
            <a:r>
              <a:rPr lang="en-US" altLang="zh-CN" sz="2400" b="1" dirty="0">
                <a:latin typeface="仿宋" panose="02010609060101010101" pitchFamily="49" charset="-122"/>
                <a:ea typeface="仿宋" panose="02010609060101010101" pitchFamily="49" charset="-122"/>
              </a:rPr>
              <a:t>4</a:t>
            </a:r>
            <a:r>
              <a:rPr lang="zh-CN" altLang="zh-CN" sz="2400" b="1" dirty="0">
                <a:latin typeface="仿宋" panose="02010609060101010101" pitchFamily="49" charset="-122"/>
                <a:ea typeface="仿宋" panose="02010609060101010101" pitchFamily="49" charset="-122"/>
              </a:rPr>
              <a:t>：分配职责，定义执行每个职责的方法。</a:t>
            </a:r>
            <a:endParaRPr lang="en-US" altLang="zh-CN" sz="2400" b="1" dirty="0">
              <a:latin typeface="仿宋" panose="02010609060101010101" pitchFamily="49" charset="-122"/>
              <a:ea typeface="仿宋" panose="02010609060101010101" pitchFamily="49" charset="-122"/>
            </a:endParaRPr>
          </a:p>
          <a:p>
            <a:pPr>
              <a:lnSpc>
                <a:spcPct val="150000"/>
              </a:lnSpc>
            </a:pPr>
            <a:r>
              <a:rPr lang="zh-CN" altLang="zh-CN" sz="2400" b="1" dirty="0">
                <a:latin typeface="仿宋" panose="02010609060101010101" pitchFamily="49" charset="-122"/>
                <a:ea typeface="仿宋" panose="02010609060101010101" pitchFamily="49" charset="-122"/>
              </a:rPr>
              <a:t>步骤</a:t>
            </a:r>
            <a:r>
              <a:rPr lang="en-US" altLang="zh-CN" sz="2400" b="1" dirty="0">
                <a:latin typeface="仿宋" panose="02010609060101010101" pitchFamily="49" charset="-122"/>
                <a:ea typeface="仿宋" panose="02010609060101010101" pitchFamily="49" charset="-122"/>
              </a:rPr>
              <a:t>5</a:t>
            </a:r>
            <a:r>
              <a:rPr lang="zh-CN" altLang="zh-CN" sz="2400" b="1" dirty="0">
                <a:latin typeface="仿宋" panose="02010609060101010101" pitchFamily="49" charset="-122"/>
                <a:ea typeface="仿宋" panose="02010609060101010101" pitchFamily="49" charset="-122"/>
              </a:rPr>
              <a:t>：对消息驱动的系统，明确消息传递方式，避免对象之间的关系数目日益膨胀，形成复杂的网状结构。</a:t>
            </a:r>
            <a:endParaRPr lang="en-US" altLang="zh-CN" sz="4000" b="1" dirty="0">
              <a:latin typeface="仿宋" panose="02010609060101010101" pitchFamily="49" charset="-122"/>
              <a:ea typeface="仿宋" panose="02010609060101010101" pitchFamily="49" charset="-122"/>
            </a:endParaRPr>
          </a:p>
          <a:p>
            <a:pPr>
              <a:lnSpc>
                <a:spcPct val="150000"/>
              </a:lnSpc>
            </a:pPr>
            <a:r>
              <a:rPr lang="zh-CN" altLang="zh-CN" sz="2400" b="1" dirty="0">
                <a:latin typeface="仿宋" panose="02010609060101010101" pitchFamily="49" charset="-122"/>
                <a:ea typeface="仿宋" panose="02010609060101010101" pitchFamily="49" charset="-122"/>
              </a:rPr>
              <a:t>步骤</a:t>
            </a:r>
            <a:r>
              <a:rPr lang="en-US" altLang="zh-CN" sz="2400" b="1" dirty="0">
                <a:latin typeface="仿宋" panose="02010609060101010101" pitchFamily="49" charset="-122"/>
                <a:ea typeface="仿宋" panose="02010609060101010101" pitchFamily="49" charset="-122"/>
              </a:rPr>
              <a:t>7</a:t>
            </a:r>
            <a:r>
              <a:rPr lang="zh-CN" altLang="zh-CN" sz="2400" b="1" dirty="0">
                <a:latin typeface="仿宋" panose="02010609060101010101" pitchFamily="49" charset="-122"/>
                <a:ea typeface="仿宋" panose="02010609060101010101" pitchFamily="49" charset="-122"/>
              </a:rPr>
              <a:t>：画出详细的类图与时序图。</a:t>
            </a:r>
            <a:endParaRPr lang="zh-CN" altLang="zh-CN" sz="2400" b="1" dirty="0">
              <a:latin typeface="仿宋" panose="02010609060101010101" pitchFamily="49" charset="-122"/>
              <a:ea typeface="仿宋" panose="02010609060101010101" pitchFamily="49" charset="-122"/>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内容占位符 4"/>
          <p:cNvSpPr txBox="1"/>
          <p:nvPr>
            <p:custDataLst>
              <p:tags r:id="rId2"/>
            </p:custDataLst>
          </p:nvPr>
        </p:nvSpPr>
        <p:spPr>
          <a:xfrm>
            <a:off x="472691" y="1044514"/>
            <a:ext cx="4995862"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6.3.1 </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面向对象软件设计的步骤</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矩形 2"/>
          <p:cNvSpPr/>
          <p:nvPr>
            <p:custDataLst>
              <p:tags r:id="rId3"/>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面向对象的设计</a:t>
            </a:r>
            <a:endParaRPr kumimoji="1" lang="zh-CN" altLang="en-US" sz="3200" dirty="0">
              <a:sym typeface="+mn-ea"/>
            </a:endParaRPr>
          </a:p>
        </p:txBody>
      </p:sp>
      <p:sp>
        <p:nvSpPr>
          <p:cNvPr id="2" name="文本框 1"/>
          <p:cNvSpPr txBox="1"/>
          <p:nvPr/>
        </p:nvSpPr>
        <p:spPr>
          <a:xfrm>
            <a:off x="472691" y="909226"/>
            <a:ext cx="8957659" cy="4523105"/>
          </a:xfrm>
          <a:prstGeom prst="rect">
            <a:avLst/>
          </a:prstGeom>
          <a:noFill/>
        </p:spPr>
        <p:txBody>
          <a:bodyPr wrap="square" rtlCol="0">
            <a:spAutoFit/>
          </a:bodyPr>
          <a:lstStyle/>
          <a:p>
            <a:pPr>
              <a:lnSpc>
                <a:spcPct val="150000"/>
              </a:lnSpc>
            </a:pPr>
            <a:r>
              <a:rPr lang="zh-CN" altLang="zh-CN" sz="2400" b="1" dirty="0">
                <a:latin typeface="仿宋" panose="02010609060101010101" pitchFamily="49" charset="-122"/>
                <a:ea typeface="仿宋" panose="02010609060101010101" pitchFamily="49" charset="-122"/>
              </a:rPr>
              <a:t>面向对象设计还有如下启发式规则：</a:t>
            </a:r>
            <a:endParaRPr lang="en-US" altLang="zh-CN" sz="2400" b="1" dirty="0">
              <a:latin typeface="仿宋" panose="02010609060101010101" pitchFamily="49" charset="-122"/>
              <a:ea typeface="仿宋" panose="02010609060101010101" pitchFamily="49" charset="-122"/>
            </a:endParaRPr>
          </a:p>
          <a:p>
            <a:pPr>
              <a:lnSpc>
                <a:spcPct val="150000"/>
              </a:lnSpc>
            </a:pPr>
            <a:r>
              <a:rPr lang="zh-CN" altLang="zh-CN" sz="2400" b="1" dirty="0">
                <a:solidFill>
                  <a:srgbClr val="FF0000"/>
                </a:solidFill>
                <a:latin typeface="仿宋" panose="02010609060101010101" pitchFamily="49" charset="-122"/>
                <a:ea typeface="仿宋" panose="02010609060101010101" pitchFamily="49" charset="-122"/>
              </a:rPr>
              <a:t>（</a:t>
            </a:r>
            <a:r>
              <a:rPr lang="en-US" altLang="zh-CN" sz="2400" b="1" dirty="0">
                <a:solidFill>
                  <a:srgbClr val="FF0000"/>
                </a:solidFill>
                <a:latin typeface="仿宋" panose="02010609060101010101" pitchFamily="49" charset="-122"/>
                <a:ea typeface="仿宋" panose="02010609060101010101" pitchFamily="49" charset="-122"/>
              </a:rPr>
              <a:t>1</a:t>
            </a:r>
            <a:r>
              <a:rPr lang="zh-CN" altLang="zh-CN" sz="2400" b="1" dirty="0">
                <a:solidFill>
                  <a:srgbClr val="FF0000"/>
                </a:solidFill>
                <a:latin typeface="仿宋" panose="02010609060101010101" pitchFamily="49" charset="-122"/>
                <a:ea typeface="仿宋" panose="02010609060101010101" pitchFamily="49" charset="-122"/>
              </a:rPr>
              <a:t>）设计结果应该清晰易懂</a:t>
            </a:r>
            <a:endParaRPr lang="en-US" altLang="zh-CN" sz="4000" b="1" dirty="0">
              <a:solidFill>
                <a:srgbClr val="FF0000"/>
              </a:solidFill>
              <a:latin typeface="仿宋" panose="02010609060101010101" pitchFamily="49" charset="-122"/>
              <a:ea typeface="仿宋" panose="02010609060101010101" pitchFamily="49" charset="-122"/>
            </a:endParaRPr>
          </a:p>
          <a:p>
            <a:pPr indent="457200">
              <a:lnSpc>
                <a:spcPct val="150000"/>
              </a:lnSpc>
            </a:pPr>
            <a:r>
              <a:rPr lang="zh-CN" altLang="zh-CN" sz="2400" b="1" dirty="0">
                <a:latin typeface="仿宋" panose="02010609060101010101" pitchFamily="49" charset="-122"/>
                <a:ea typeface="仿宋" panose="02010609060101010101" pitchFamily="49" charset="-122"/>
              </a:rPr>
              <a:t>①用词一致。</a:t>
            </a:r>
            <a:endParaRPr lang="en-US" altLang="zh-CN" sz="2400" b="1" dirty="0">
              <a:latin typeface="仿宋" panose="02010609060101010101" pitchFamily="49" charset="-122"/>
              <a:ea typeface="仿宋" panose="02010609060101010101" pitchFamily="49" charset="-122"/>
            </a:endParaRPr>
          </a:p>
          <a:p>
            <a:pPr indent="457200">
              <a:lnSpc>
                <a:spcPct val="150000"/>
              </a:lnSpc>
            </a:pPr>
            <a:r>
              <a:rPr lang="zh-CN" altLang="zh-CN" sz="2400" b="1" dirty="0">
                <a:latin typeface="仿宋" panose="02010609060101010101" pitchFamily="49" charset="-122"/>
                <a:ea typeface="仿宋" panose="02010609060101010101" pitchFamily="49" charset="-122"/>
              </a:rPr>
              <a:t>②使用已有的协议。</a:t>
            </a:r>
            <a:endParaRPr lang="en-US" altLang="zh-CN" sz="2400" b="1" dirty="0">
              <a:latin typeface="仿宋" panose="02010609060101010101" pitchFamily="49" charset="-122"/>
              <a:ea typeface="仿宋" panose="02010609060101010101" pitchFamily="49" charset="-122"/>
            </a:endParaRPr>
          </a:p>
          <a:p>
            <a:pPr indent="457200">
              <a:lnSpc>
                <a:spcPct val="150000"/>
              </a:lnSpc>
            </a:pPr>
            <a:r>
              <a:rPr lang="zh-CN" altLang="zh-CN" sz="2400" b="1" dirty="0">
                <a:latin typeface="仿宋" panose="02010609060101010101" pitchFamily="49" charset="-122"/>
                <a:ea typeface="仿宋" panose="02010609060101010101" pitchFamily="49" charset="-122"/>
              </a:rPr>
              <a:t>③减少消息模式的数目。</a:t>
            </a:r>
            <a:endParaRPr lang="en-US" altLang="zh-CN" sz="2400" b="1" dirty="0">
              <a:latin typeface="仿宋" panose="02010609060101010101" pitchFamily="49" charset="-122"/>
              <a:ea typeface="仿宋" panose="02010609060101010101" pitchFamily="49" charset="-122"/>
            </a:endParaRPr>
          </a:p>
          <a:p>
            <a:pPr indent="457200">
              <a:lnSpc>
                <a:spcPct val="150000"/>
              </a:lnSpc>
            </a:pPr>
            <a:r>
              <a:rPr lang="zh-CN" altLang="zh-CN" sz="2400" b="1" dirty="0">
                <a:latin typeface="仿宋" panose="02010609060101010101" pitchFamily="49" charset="-122"/>
                <a:ea typeface="仿宋" panose="02010609060101010101" pitchFamily="49" charset="-122"/>
              </a:rPr>
              <a:t>④避免模糊的定义。</a:t>
            </a:r>
            <a:endParaRPr lang="en-US" altLang="zh-CN" sz="2400" b="1" dirty="0">
              <a:latin typeface="仿宋" panose="02010609060101010101" pitchFamily="49" charset="-122"/>
              <a:ea typeface="仿宋" panose="02010609060101010101" pitchFamily="49" charset="-122"/>
            </a:endParaRPr>
          </a:p>
          <a:p>
            <a:pPr>
              <a:lnSpc>
                <a:spcPct val="150000"/>
              </a:lnSpc>
            </a:pPr>
            <a:r>
              <a:rPr lang="zh-CN" altLang="zh-CN" sz="2400" b="1" dirty="0">
                <a:solidFill>
                  <a:srgbClr val="FF0000"/>
                </a:solidFill>
                <a:latin typeface="仿宋" panose="02010609060101010101" pitchFamily="49" charset="-122"/>
                <a:ea typeface="仿宋" panose="02010609060101010101" pitchFamily="49" charset="-122"/>
              </a:rPr>
              <a:t>（</a:t>
            </a:r>
            <a:r>
              <a:rPr lang="en-US" altLang="zh-CN" sz="2400" b="1" dirty="0">
                <a:solidFill>
                  <a:srgbClr val="FF0000"/>
                </a:solidFill>
                <a:latin typeface="仿宋" panose="02010609060101010101" pitchFamily="49" charset="-122"/>
                <a:ea typeface="仿宋" panose="02010609060101010101" pitchFamily="49" charset="-122"/>
              </a:rPr>
              <a:t>2</a:t>
            </a:r>
            <a:r>
              <a:rPr lang="zh-CN" altLang="zh-CN" sz="2400" b="1" dirty="0">
                <a:solidFill>
                  <a:srgbClr val="FF0000"/>
                </a:solidFill>
                <a:latin typeface="仿宋" panose="02010609060101010101" pitchFamily="49" charset="-122"/>
                <a:ea typeface="仿宋" panose="02010609060101010101" pitchFamily="49" charset="-122"/>
              </a:rPr>
              <a:t>）一般—特殊结构的深度应适当</a:t>
            </a:r>
            <a:endParaRPr lang="en-US" altLang="zh-CN" sz="2400" b="1" dirty="0">
              <a:solidFill>
                <a:srgbClr val="FF0000"/>
              </a:solidFill>
              <a:latin typeface="仿宋" panose="02010609060101010101" pitchFamily="49" charset="-122"/>
              <a:ea typeface="仿宋" panose="02010609060101010101" pitchFamily="49" charset="-122"/>
            </a:endParaRPr>
          </a:p>
          <a:p>
            <a:pPr>
              <a:lnSpc>
                <a:spcPct val="150000"/>
              </a:lnSpc>
            </a:pPr>
            <a:endParaRPr lang="en-US" altLang="zh-CN" sz="2400" b="1" dirty="0">
              <a:latin typeface="仿宋" panose="02010609060101010101" pitchFamily="49" charset="-122"/>
              <a:ea typeface="仿宋" panose="02010609060101010101" pitchFamily="49" charset="-122"/>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矩形 2"/>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面向对象的设计</a:t>
            </a:r>
            <a:endParaRPr kumimoji="1" lang="zh-CN" altLang="en-US" sz="3200" dirty="0">
              <a:sym typeface="+mn-ea"/>
            </a:endParaRPr>
          </a:p>
        </p:txBody>
      </p:sp>
      <p:sp>
        <p:nvSpPr>
          <p:cNvPr id="2" name="文本框 1"/>
          <p:cNvSpPr txBox="1"/>
          <p:nvPr/>
        </p:nvSpPr>
        <p:spPr>
          <a:xfrm>
            <a:off x="991235" y="1196975"/>
            <a:ext cx="7171690" cy="4523105"/>
          </a:xfrm>
          <a:prstGeom prst="rect">
            <a:avLst/>
          </a:prstGeom>
          <a:noFill/>
        </p:spPr>
        <p:txBody>
          <a:bodyPr wrap="square" rtlCol="0">
            <a:spAutoFit/>
          </a:bodyPr>
          <a:lstStyle/>
          <a:p>
            <a:pPr>
              <a:lnSpc>
                <a:spcPct val="150000"/>
              </a:lnSpc>
            </a:pPr>
            <a:r>
              <a:rPr lang="zh-CN" altLang="zh-CN" sz="2400" b="1" dirty="0">
                <a:solidFill>
                  <a:srgbClr val="FF0000"/>
                </a:solidFill>
                <a:latin typeface="仿宋" panose="02010609060101010101" pitchFamily="49" charset="-122"/>
                <a:ea typeface="仿宋" panose="02010609060101010101" pitchFamily="49" charset="-122"/>
                <a:sym typeface="+mn-ea"/>
              </a:rPr>
              <a:t>（</a:t>
            </a:r>
            <a:r>
              <a:rPr lang="en-US" altLang="zh-CN" sz="2400" b="1" dirty="0">
                <a:solidFill>
                  <a:srgbClr val="FF0000"/>
                </a:solidFill>
                <a:latin typeface="仿宋" panose="02010609060101010101" pitchFamily="49" charset="-122"/>
                <a:ea typeface="仿宋" panose="02010609060101010101" pitchFamily="49" charset="-122"/>
                <a:sym typeface="+mn-ea"/>
              </a:rPr>
              <a:t>3</a:t>
            </a:r>
            <a:r>
              <a:rPr lang="zh-CN" altLang="zh-CN" sz="2400" b="1" dirty="0">
                <a:solidFill>
                  <a:srgbClr val="FF0000"/>
                </a:solidFill>
                <a:latin typeface="仿宋" panose="02010609060101010101" pitchFamily="49" charset="-122"/>
                <a:ea typeface="仿宋" panose="02010609060101010101" pitchFamily="49" charset="-122"/>
                <a:sym typeface="+mn-ea"/>
              </a:rPr>
              <a:t>）设计简单的类</a:t>
            </a:r>
            <a:endParaRPr lang="zh-CN" altLang="zh-CN" sz="2400" b="1" dirty="0">
              <a:solidFill>
                <a:srgbClr val="FF0000"/>
              </a:solidFill>
              <a:latin typeface="仿宋" panose="02010609060101010101" pitchFamily="49" charset="-122"/>
              <a:ea typeface="仿宋" panose="02010609060101010101" pitchFamily="49" charset="-122"/>
            </a:endParaRPr>
          </a:p>
          <a:p>
            <a:pPr indent="457200">
              <a:lnSpc>
                <a:spcPct val="150000"/>
              </a:lnSpc>
            </a:pPr>
            <a:r>
              <a:rPr lang="zh-CN" altLang="zh-CN" sz="2400" b="1" dirty="0">
                <a:latin typeface="仿宋" panose="02010609060101010101" pitchFamily="49" charset="-122"/>
                <a:ea typeface="仿宋" panose="02010609060101010101" pitchFamily="49" charset="-122"/>
                <a:sym typeface="+mn-ea"/>
              </a:rPr>
              <a:t>①避免包含过多的属性。</a:t>
            </a:r>
            <a:endParaRPr lang="en-US" altLang="zh-CN" sz="2400" b="1" dirty="0">
              <a:latin typeface="仿宋" panose="02010609060101010101" pitchFamily="49" charset="-122"/>
              <a:ea typeface="仿宋" panose="02010609060101010101" pitchFamily="49" charset="-122"/>
            </a:endParaRPr>
          </a:p>
          <a:p>
            <a:pPr indent="457200">
              <a:lnSpc>
                <a:spcPct val="150000"/>
              </a:lnSpc>
            </a:pPr>
            <a:r>
              <a:rPr lang="zh-CN" altLang="zh-CN" sz="2400" b="1" dirty="0">
                <a:latin typeface="仿宋" panose="02010609060101010101" pitchFamily="49" charset="-122"/>
                <a:ea typeface="仿宋" panose="02010609060101010101" pitchFamily="49" charset="-122"/>
                <a:sym typeface="+mn-ea"/>
              </a:rPr>
              <a:t>②有明确的定义。</a:t>
            </a:r>
            <a:endParaRPr lang="zh-CN" altLang="zh-CN" sz="2400" b="1" dirty="0">
              <a:latin typeface="仿宋" panose="02010609060101010101" pitchFamily="49" charset="-122"/>
              <a:ea typeface="仿宋" panose="02010609060101010101" pitchFamily="49" charset="-122"/>
            </a:endParaRPr>
          </a:p>
          <a:p>
            <a:pPr indent="457200">
              <a:lnSpc>
                <a:spcPct val="150000"/>
              </a:lnSpc>
            </a:pPr>
            <a:r>
              <a:rPr lang="zh-CN" altLang="zh-CN" sz="2400" b="1" dirty="0">
                <a:latin typeface="仿宋" panose="02010609060101010101" pitchFamily="49" charset="-122"/>
                <a:ea typeface="仿宋" panose="02010609060101010101" pitchFamily="49" charset="-122"/>
              </a:rPr>
              <a:t>③尽量简化对象之间的协作关系。</a:t>
            </a:r>
            <a:endParaRPr lang="en-US" altLang="zh-CN" sz="2400" b="1" dirty="0">
              <a:latin typeface="仿宋" panose="02010609060101010101" pitchFamily="49" charset="-122"/>
              <a:ea typeface="仿宋" panose="02010609060101010101" pitchFamily="49" charset="-122"/>
            </a:endParaRPr>
          </a:p>
          <a:p>
            <a:pPr indent="457200">
              <a:lnSpc>
                <a:spcPct val="150000"/>
              </a:lnSpc>
            </a:pPr>
            <a:r>
              <a:rPr lang="zh-CN" altLang="zh-CN" sz="2400" b="1" dirty="0">
                <a:latin typeface="仿宋" panose="02010609060101010101" pitchFamily="49" charset="-122"/>
                <a:ea typeface="仿宋" panose="02010609060101010101" pitchFamily="49" charset="-122"/>
              </a:rPr>
              <a:t>④不要提供太多服务。</a:t>
            </a:r>
            <a:endParaRPr lang="en-US" altLang="zh-CN" sz="2400" b="1" dirty="0">
              <a:latin typeface="仿宋" panose="02010609060101010101" pitchFamily="49" charset="-122"/>
              <a:ea typeface="仿宋" panose="02010609060101010101" pitchFamily="49" charset="-122"/>
            </a:endParaRPr>
          </a:p>
          <a:p>
            <a:pPr>
              <a:lnSpc>
                <a:spcPct val="150000"/>
              </a:lnSpc>
            </a:pPr>
            <a:r>
              <a:rPr lang="zh-CN" altLang="zh-CN" sz="2400" b="1" dirty="0">
                <a:solidFill>
                  <a:srgbClr val="FF0000"/>
                </a:solidFill>
                <a:latin typeface="仿宋" panose="02010609060101010101" pitchFamily="49" charset="-122"/>
                <a:ea typeface="仿宋" panose="02010609060101010101" pitchFamily="49" charset="-122"/>
              </a:rPr>
              <a:t>（</a:t>
            </a:r>
            <a:r>
              <a:rPr lang="en-US" altLang="zh-CN" sz="2400" b="1" dirty="0">
                <a:solidFill>
                  <a:srgbClr val="FF0000"/>
                </a:solidFill>
                <a:latin typeface="仿宋" panose="02010609060101010101" pitchFamily="49" charset="-122"/>
                <a:ea typeface="仿宋" panose="02010609060101010101" pitchFamily="49" charset="-122"/>
              </a:rPr>
              <a:t>4</a:t>
            </a:r>
            <a:r>
              <a:rPr lang="zh-CN" altLang="zh-CN" sz="2400" b="1" dirty="0">
                <a:solidFill>
                  <a:srgbClr val="FF0000"/>
                </a:solidFill>
                <a:latin typeface="仿宋" panose="02010609060101010101" pitchFamily="49" charset="-122"/>
                <a:ea typeface="仿宋" panose="02010609060101010101" pitchFamily="49" charset="-122"/>
              </a:rPr>
              <a:t>）</a:t>
            </a:r>
            <a:r>
              <a:rPr lang="zh-CN" altLang="en-US" sz="2400" b="1" dirty="0">
                <a:solidFill>
                  <a:srgbClr val="FF0000"/>
                </a:solidFill>
                <a:latin typeface="仿宋" panose="02010609060101010101" pitchFamily="49" charset="-122"/>
                <a:ea typeface="仿宋" panose="02010609060101010101" pitchFamily="49" charset="-122"/>
              </a:rPr>
              <a:t>使用简单的消息传递</a:t>
            </a:r>
            <a:endParaRPr lang="en-US" altLang="zh-CN" sz="4000" b="1" dirty="0">
              <a:solidFill>
                <a:srgbClr val="FF0000"/>
              </a:solidFill>
              <a:latin typeface="仿宋" panose="02010609060101010101" pitchFamily="49" charset="-122"/>
              <a:ea typeface="仿宋" panose="02010609060101010101" pitchFamily="49" charset="-122"/>
            </a:endParaRPr>
          </a:p>
          <a:p>
            <a:pPr>
              <a:lnSpc>
                <a:spcPct val="150000"/>
              </a:lnSpc>
            </a:pPr>
            <a:r>
              <a:rPr lang="zh-CN" altLang="zh-CN" sz="2400" b="1" dirty="0">
                <a:solidFill>
                  <a:srgbClr val="FF0000"/>
                </a:solidFill>
                <a:latin typeface="仿宋" panose="02010609060101010101" pitchFamily="49" charset="-122"/>
                <a:ea typeface="仿宋" panose="02010609060101010101" pitchFamily="49" charset="-122"/>
              </a:rPr>
              <a:t>（</a:t>
            </a:r>
            <a:r>
              <a:rPr lang="en-US" altLang="zh-CN" sz="2400" b="1" dirty="0">
                <a:solidFill>
                  <a:srgbClr val="FF0000"/>
                </a:solidFill>
                <a:latin typeface="仿宋" panose="02010609060101010101" pitchFamily="49" charset="-122"/>
                <a:ea typeface="仿宋" panose="02010609060101010101" pitchFamily="49" charset="-122"/>
              </a:rPr>
              <a:t>5</a:t>
            </a:r>
            <a:r>
              <a:rPr lang="zh-CN" altLang="zh-CN" sz="2400" b="1" dirty="0">
                <a:solidFill>
                  <a:srgbClr val="FF0000"/>
                </a:solidFill>
                <a:latin typeface="仿宋" panose="02010609060101010101" pitchFamily="49" charset="-122"/>
                <a:ea typeface="仿宋" panose="02010609060101010101" pitchFamily="49" charset="-122"/>
              </a:rPr>
              <a:t>）</a:t>
            </a:r>
            <a:r>
              <a:rPr lang="zh-CN" altLang="en-US" sz="2400" b="1" dirty="0">
                <a:solidFill>
                  <a:srgbClr val="FF0000"/>
                </a:solidFill>
                <a:latin typeface="仿宋" panose="02010609060101010101" pitchFamily="49" charset="-122"/>
                <a:ea typeface="仿宋" panose="02010609060101010101" pitchFamily="49" charset="-122"/>
              </a:rPr>
              <a:t>使用简单</a:t>
            </a:r>
            <a:r>
              <a:rPr lang="zh-CN" altLang="en-US" sz="2400" b="1" dirty="0">
                <a:solidFill>
                  <a:srgbClr val="FF0000"/>
                </a:solidFill>
                <a:latin typeface="仿宋" panose="02010609060101010101" pitchFamily="49" charset="-122"/>
                <a:ea typeface="仿宋" panose="02010609060101010101" pitchFamily="49" charset="-122"/>
              </a:rPr>
              <a:t>的服务</a:t>
            </a:r>
            <a:endParaRPr lang="en-US" altLang="zh-CN" sz="2400" b="1" dirty="0">
              <a:solidFill>
                <a:srgbClr val="FF0000"/>
              </a:solidFill>
              <a:latin typeface="仿宋" panose="02010609060101010101" pitchFamily="49" charset="-122"/>
              <a:ea typeface="仿宋" panose="02010609060101010101" pitchFamily="49" charset="-122"/>
            </a:endParaRPr>
          </a:p>
          <a:p>
            <a:pPr>
              <a:lnSpc>
                <a:spcPct val="150000"/>
              </a:lnSpc>
            </a:pPr>
            <a:r>
              <a:rPr lang="zh-CN" altLang="zh-CN" sz="2400" b="1" dirty="0">
                <a:solidFill>
                  <a:srgbClr val="FF0000"/>
                </a:solidFill>
                <a:latin typeface="仿宋" panose="02010609060101010101" pitchFamily="49" charset="-122"/>
                <a:ea typeface="仿宋" panose="02010609060101010101" pitchFamily="49" charset="-122"/>
              </a:rPr>
              <a:t>（</a:t>
            </a:r>
            <a:r>
              <a:rPr lang="en-US" altLang="zh-CN" sz="2400" b="1" dirty="0">
                <a:solidFill>
                  <a:srgbClr val="FF0000"/>
                </a:solidFill>
                <a:latin typeface="仿宋" panose="02010609060101010101" pitchFamily="49" charset="-122"/>
                <a:ea typeface="仿宋" panose="02010609060101010101" pitchFamily="49" charset="-122"/>
              </a:rPr>
              <a:t>6</a:t>
            </a:r>
            <a:r>
              <a:rPr lang="zh-CN" altLang="zh-CN" sz="2400" b="1" dirty="0">
                <a:solidFill>
                  <a:srgbClr val="FF0000"/>
                </a:solidFill>
                <a:latin typeface="仿宋" panose="02010609060101010101" pitchFamily="49" charset="-122"/>
                <a:ea typeface="仿宋" panose="02010609060101010101" pitchFamily="49" charset="-122"/>
              </a:rPr>
              <a:t>）</a:t>
            </a:r>
            <a:r>
              <a:rPr lang="zh-CN" altLang="en-US" sz="2400" b="1" dirty="0">
                <a:solidFill>
                  <a:srgbClr val="FF0000"/>
                </a:solidFill>
                <a:latin typeface="仿宋" panose="02010609060101010101" pitchFamily="49" charset="-122"/>
                <a:ea typeface="仿宋" panose="02010609060101010101" pitchFamily="49" charset="-122"/>
              </a:rPr>
              <a:t>把设计变动减至最小</a:t>
            </a:r>
            <a:endParaRPr lang="zh-CN" altLang="en-US" sz="2400" b="1" dirty="0">
              <a:solidFill>
                <a:srgbClr val="FF0000"/>
              </a:solidFill>
              <a:latin typeface="仿宋" panose="02010609060101010101" pitchFamily="49" charset="-122"/>
              <a:ea typeface="仿宋" panose="02010609060101010101" pitchFamily="49" charset="-122"/>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矩形 2"/>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面向对象的设计</a:t>
            </a:r>
            <a:endParaRPr kumimoji="1" lang="zh-CN" altLang="en-US" sz="3200" dirty="0">
              <a:sym typeface="+mn-ea"/>
            </a:endParaRPr>
          </a:p>
        </p:txBody>
      </p:sp>
      <p:sp>
        <p:nvSpPr>
          <p:cNvPr id="2" name="文本框 1"/>
          <p:cNvSpPr txBox="1"/>
          <p:nvPr/>
        </p:nvSpPr>
        <p:spPr>
          <a:xfrm>
            <a:off x="472691" y="1434086"/>
            <a:ext cx="8957659" cy="559769"/>
          </a:xfrm>
          <a:prstGeom prst="rect">
            <a:avLst/>
          </a:prstGeom>
          <a:noFill/>
        </p:spPr>
        <p:txBody>
          <a:bodyPr wrap="square" rtlCol="0">
            <a:spAutoFit/>
          </a:bodyPr>
          <a:lstStyle/>
          <a:p>
            <a:pPr>
              <a:lnSpc>
                <a:spcPct val="150000"/>
              </a:lnSpc>
            </a:pP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1</a:t>
            </a:r>
            <a:r>
              <a:rPr lang="zh-CN" altLang="en-US" sz="2400" b="1" dirty="0">
                <a:latin typeface="仿宋" panose="02010609060101010101" pitchFamily="49" charset="-122"/>
                <a:ea typeface="仿宋" panose="02010609060101010101" pitchFamily="49" charset="-122"/>
              </a:rPr>
              <a:t>）类的调整和详细设计</a:t>
            </a:r>
            <a:endParaRPr lang="zh-CN" altLang="zh-CN" sz="2400" b="1" dirty="0">
              <a:latin typeface="仿宋" panose="02010609060101010101" pitchFamily="49" charset="-122"/>
              <a:ea typeface="仿宋" panose="02010609060101010101" pitchFamily="49" charset="-122"/>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内容占位符 4"/>
          <p:cNvSpPr txBox="1"/>
          <p:nvPr>
            <p:custDataLst>
              <p:tags r:id="rId2"/>
            </p:custDataLst>
          </p:nvPr>
        </p:nvSpPr>
        <p:spPr>
          <a:xfrm>
            <a:off x="472691" y="1044514"/>
            <a:ext cx="4995862"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6.3.2 </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面向对象软件设计实例</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文本框 10"/>
          <p:cNvSpPr txBox="1"/>
          <p:nvPr/>
        </p:nvSpPr>
        <p:spPr>
          <a:xfrm>
            <a:off x="2464792" y="2052740"/>
            <a:ext cx="4973237" cy="460375"/>
          </a:xfrm>
          <a:prstGeom prst="rect">
            <a:avLst/>
          </a:prstGeom>
          <a:noFill/>
        </p:spPr>
        <p:txBody>
          <a:bodyPr wrap="square" rtlCol="0">
            <a:spAutoFit/>
          </a:bodyPr>
          <a:lstStyle/>
          <a:p>
            <a:pPr algn="ctr"/>
            <a:r>
              <a:rPr lang="zh-CN" altLang="zh-CN" sz="2400" b="1" dirty="0">
                <a:latin typeface="仿宋" panose="02010609060101010101" pitchFamily="49" charset="-122"/>
                <a:ea typeface="仿宋" panose="02010609060101010101" pitchFamily="49" charset="-122"/>
              </a:rPr>
              <a:t>表</a:t>
            </a:r>
            <a:r>
              <a:rPr lang="en-US" altLang="zh-CN" sz="2400" b="1" dirty="0">
                <a:latin typeface="仿宋" panose="02010609060101010101" pitchFamily="49" charset="-122"/>
                <a:ea typeface="仿宋" panose="02010609060101010101" pitchFamily="49" charset="-122"/>
              </a:rPr>
              <a:t>6-15 </a:t>
            </a:r>
            <a:r>
              <a:rPr lang="zh-CN" altLang="en-US" sz="2400" b="1" dirty="0">
                <a:latin typeface="仿宋" panose="02010609060101010101" pitchFamily="49" charset="-122"/>
                <a:ea typeface="仿宋" panose="02010609060101010101" pitchFamily="49" charset="-122"/>
              </a:rPr>
              <a:t>智慧教室系统中部分实体类</a:t>
            </a:r>
            <a:endParaRPr lang="zh-CN" altLang="zh-CN" sz="2400" dirty="0">
              <a:latin typeface="仿宋" panose="02010609060101010101" pitchFamily="49" charset="-122"/>
              <a:ea typeface="仿宋" panose="02010609060101010101" pitchFamily="49" charset="-122"/>
            </a:endParaRPr>
          </a:p>
        </p:txBody>
      </p:sp>
      <p:graphicFrame>
        <p:nvGraphicFramePr>
          <p:cNvPr id="10" name="表格 9"/>
          <p:cNvGraphicFramePr>
            <a:graphicFrameLocks noGrp="1"/>
          </p:cNvGraphicFramePr>
          <p:nvPr/>
        </p:nvGraphicFramePr>
        <p:xfrm>
          <a:off x="676669" y="2501536"/>
          <a:ext cx="8549485" cy="3877818"/>
        </p:xfrm>
        <a:graphic>
          <a:graphicData uri="http://schemas.openxmlformats.org/drawingml/2006/table">
            <a:tbl>
              <a:tblPr firstRow="1" bandRow="1">
                <a:tableStyleId>{5C22544A-7EE6-4342-B048-85BDC9FD1C3A}</a:tableStyleId>
              </a:tblPr>
              <a:tblGrid>
                <a:gridCol w="1650471"/>
                <a:gridCol w="2121353"/>
                <a:gridCol w="2617421"/>
                <a:gridCol w="2160240"/>
              </a:tblGrid>
              <a:tr h="370840">
                <a:tc>
                  <a:txBody>
                    <a:bodyPr/>
                    <a:lstStyle/>
                    <a:p>
                      <a:pPr algn="ctr"/>
                      <a:r>
                        <a:rPr lang="zh-CN" altLang="zh-CN" sz="1865" b="1" kern="1200" dirty="0">
                          <a:solidFill>
                            <a:schemeClr val="lt1"/>
                          </a:solidFill>
                          <a:effectLst/>
                          <a:latin typeface="+mn-lt"/>
                          <a:ea typeface="+mn-ea"/>
                          <a:cs typeface="+mn-cs"/>
                        </a:rPr>
                        <a:t>类名</a:t>
                      </a:r>
                      <a:endParaRPr lang="zh-CN" altLang="en-US" dirty="0"/>
                    </a:p>
                  </a:txBody>
                  <a:tcPr/>
                </a:tc>
                <a:tc>
                  <a:txBody>
                    <a:bodyPr/>
                    <a:lstStyle/>
                    <a:p>
                      <a:pPr algn="ctr"/>
                      <a:r>
                        <a:rPr lang="zh-CN" altLang="zh-CN" sz="1865" b="1" kern="1200" dirty="0">
                          <a:solidFill>
                            <a:schemeClr val="lt1"/>
                          </a:solidFill>
                          <a:effectLst/>
                          <a:latin typeface="+mn-lt"/>
                          <a:ea typeface="+mn-ea"/>
                          <a:cs typeface="+mn-cs"/>
                        </a:rPr>
                        <a:t>属性</a:t>
                      </a:r>
                      <a:endParaRPr lang="zh-CN" altLang="en-US" dirty="0"/>
                    </a:p>
                  </a:txBody>
                  <a:tcPr/>
                </a:tc>
                <a:tc>
                  <a:txBody>
                    <a:bodyPr/>
                    <a:lstStyle/>
                    <a:p>
                      <a:pPr algn="ctr"/>
                      <a:r>
                        <a:rPr lang="zh-CN" altLang="zh-CN" sz="1865" b="1" kern="1200" dirty="0">
                          <a:solidFill>
                            <a:schemeClr val="lt1"/>
                          </a:solidFill>
                          <a:effectLst/>
                          <a:latin typeface="+mn-lt"/>
                          <a:ea typeface="+mn-ea"/>
                          <a:cs typeface="+mn-cs"/>
                        </a:rPr>
                        <a:t>基本方法</a:t>
                      </a:r>
                      <a:endParaRPr lang="zh-CN" altLang="en-US" dirty="0"/>
                    </a:p>
                  </a:txBody>
                  <a:tcPr/>
                </a:tc>
                <a:tc>
                  <a:txBody>
                    <a:bodyPr/>
                    <a:lstStyle/>
                    <a:p>
                      <a:pPr algn="ctr"/>
                      <a:r>
                        <a:rPr lang="zh-CN" altLang="zh-CN" sz="1865" b="1" kern="1200" dirty="0">
                          <a:solidFill>
                            <a:schemeClr val="lt1"/>
                          </a:solidFill>
                          <a:effectLst/>
                          <a:latin typeface="+mn-lt"/>
                          <a:ea typeface="+mn-ea"/>
                          <a:cs typeface="+mn-cs"/>
                        </a:rPr>
                        <a:t>方法说明</a:t>
                      </a:r>
                      <a:endParaRPr lang="zh-CN" altLang="en-US" dirty="0"/>
                    </a:p>
                  </a:txBody>
                  <a:tcPr/>
                </a:tc>
              </a:tr>
              <a:tr h="370840">
                <a:tc>
                  <a:txBody>
                    <a:bodyPr/>
                    <a:lstStyle/>
                    <a:p>
                      <a:pPr algn="ctr"/>
                      <a:endParaRPr lang="en-US" altLang="zh-CN" sz="1865" kern="1200" dirty="0">
                        <a:solidFill>
                          <a:schemeClr val="dk1"/>
                        </a:solidFill>
                        <a:effectLst/>
                        <a:latin typeface="+mn-lt"/>
                        <a:ea typeface="+mn-ea"/>
                        <a:cs typeface="+mn-cs"/>
                      </a:endParaRPr>
                    </a:p>
                    <a:p>
                      <a:pPr algn="ctr"/>
                      <a:endParaRPr lang="en-US" altLang="zh-CN" sz="1865" kern="1200" dirty="0">
                        <a:solidFill>
                          <a:schemeClr val="dk1"/>
                        </a:solidFill>
                        <a:effectLst/>
                        <a:latin typeface="+mn-lt"/>
                        <a:ea typeface="+mn-ea"/>
                        <a:cs typeface="+mn-cs"/>
                      </a:endParaRPr>
                    </a:p>
                    <a:p>
                      <a:pPr algn="ctr"/>
                      <a:endParaRPr lang="en-US" altLang="zh-CN" sz="1865" kern="1200" dirty="0">
                        <a:solidFill>
                          <a:schemeClr val="dk1"/>
                        </a:solidFill>
                        <a:effectLst/>
                        <a:latin typeface="+mn-lt"/>
                        <a:ea typeface="+mn-ea"/>
                        <a:cs typeface="+mn-cs"/>
                      </a:endParaRPr>
                    </a:p>
                    <a:p>
                      <a:pPr algn="ctr"/>
                      <a:endParaRPr lang="en-US" altLang="zh-CN" sz="1865" kern="1200" dirty="0">
                        <a:solidFill>
                          <a:schemeClr val="dk1"/>
                        </a:solidFill>
                        <a:effectLst/>
                        <a:latin typeface="+mn-lt"/>
                        <a:ea typeface="+mn-ea"/>
                        <a:cs typeface="+mn-cs"/>
                      </a:endParaRPr>
                    </a:p>
                    <a:p>
                      <a:pPr algn="ctr"/>
                      <a:endParaRPr lang="en-US"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用户</a:t>
                      </a:r>
                      <a:endParaRPr lang="zh-CN" altLang="zh-CN" sz="1865" kern="1200" dirty="0">
                        <a:solidFill>
                          <a:schemeClr val="dk1"/>
                        </a:solidFill>
                        <a:effectLst/>
                        <a:latin typeface="+mn-lt"/>
                        <a:ea typeface="+mn-ea"/>
                        <a:cs typeface="+mn-cs"/>
                      </a:endParaRPr>
                    </a:p>
                    <a:p>
                      <a:pPr algn="ctr"/>
                      <a:r>
                        <a:rPr lang="en-US" altLang="zh-CN" sz="1865" kern="1200" dirty="0">
                          <a:solidFill>
                            <a:schemeClr val="dk1"/>
                          </a:solidFill>
                          <a:effectLst/>
                          <a:latin typeface="+mn-lt"/>
                          <a:ea typeface="+mn-ea"/>
                          <a:cs typeface="+mn-cs"/>
                        </a:rPr>
                        <a:t>User</a:t>
                      </a:r>
                      <a:endParaRPr lang="zh-CN" altLang="en-US" dirty="0"/>
                    </a:p>
                  </a:txBody>
                  <a:tcPr/>
                </a:tc>
                <a:tc>
                  <a:txBody>
                    <a:bodyPr/>
                    <a:lstStyle/>
                    <a:p>
                      <a:pPr algn="l"/>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id:String</a:t>
                      </a:r>
                      <a:endParaRPr lang="en-US" altLang="zh-CN" sz="1865" kern="1200" dirty="0">
                        <a:solidFill>
                          <a:schemeClr val="dk1"/>
                        </a:solidFill>
                        <a:effectLst/>
                        <a:latin typeface="+mn-lt"/>
                        <a:ea typeface="+mn-ea"/>
                        <a:cs typeface="+mn-cs"/>
                      </a:endParaRPr>
                    </a:p>
                    <a:p>
                      <a:pPr algn="l"/>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name:String</a:t>
                      </a:r>
                      <a:endParaRPr lang="zh-CN" altLang="zh-CN" sz="1865" kern="1200" dirty="0">
                        <a:solidFill>
                          <a:schemeClr val="dk1"/>
                        </a:solidFill>
                        <a:effectLst/>
                        <a:latin typeface="+mn-lt"/>
                        <a:ea typeface="+mn-ea"/>
                        <a:cs typeface="+mn-cs"/>
                      </a:endParaRPr>
                    </a:p>
                    <a:p>
                      <a:pPr algn="l"/>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sex:String</a:t>
                      </a:r>
                      <a:endParaRPr lang="zh-CN" altLang="zh-CN" sz="1865" kern="1200" dirty="0">
                        <a:solidFill>
                          <a:schemeClr val="dk1"/>
                        </a:solidFill>
                        <a:effectLst/>
                        <a:latin typeface="+mn-lt"/>
                        <a:ea typeface="+mn-ea"/>
                        <a:cs typeface="+mn-cs"/>
                      </a:endParaRPr>
                    </a:p>
                    <a:p>
                      <a:pPr algn="l"/>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password:String</a:t>
                      </a:r>
                      <a:endParaRPr lang="zh-CN" altLang="zh-CN" sz="1865" kern="1200" dirty="0">
                        <a:solidFill>
                          <a:schemeClr val="dk1"/>
                        </a:solidFill>
                        <a:effectLst/>
                        <a:latin typeface="+mn-lt"/>
                        <a:ea typeface="+mn-ea"/>
                        <a:cs typeface="+mn-cs"/>
                      </a:endParaRPr>
                    </a:p>
                    <a:p>
                      <a:pPr algn="l"/>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state:integer</a:t>
                      </a:r>
                      <a:endParaRPr lang="zh-CN" altLang="zh-CN" sz="1865" kern="1200" dirty="0">
                        <a:solidFill>
                          <a:schemeClr val="dk1"/>
                        </a:solidFill>
                        <a:effectLst/>
                        <a:latin typeface="+mn-lt"/>
                        <a:ea typeface="+mn-ea"/>
                        <a:cs typeface="+mn-cs"/>
                      </a:endParaRPr>
                    </a:p>
                    <a:p>
                      <a:pPr algn="l"/>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userType:String</a:t>
                      </a:r>
                      <a:endParaRPr lang="zh-CN" altLang="zh-CN" sz="1865" kern="1200" dirty="0">
                        <a:solidFill>
                          <a:schemeClr val="dk1"/>
                        </a:solidFill>
                        <a:effectLst/>
                        <a:latin typeface="+mn-lt"/>
                        <a:ea typeface="+mn-ea"/>
                        <a:cs typeface="+mn-cs"/>
                      </a:endParaRPr>
                    </a:p>
                    <a:p>
                      <a:pPr algn="l"/>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permission:String</a:t>
                      </a:r>
                      <a:endParaRPr lang="zh-CN" altLang="zh-CN" sz="1865" kern="1200" dirty="0">
                        <a:solidFill>
                          <a:schemeClr val="dk1"/>
                        </a:solidFill>
                        <a:effectLst/>
                        <a:latin typeface="+mn-lt"/>
                        <a:ea typeface="+mn-ea"/>
                        <a:cs typeface="+mn-cs"/>
                      </a:endParaRPr>
                    </a:p>
                    <a:p>
                      <a:pPr algn="l"/>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faceFeature:String</a:t>
                      </a:r>
                      <a:endParaRPr lang="zh-CN" altLang="zh-CN" sz="1865" kern="1200" dirty="0">
                        <a:solidFill>
                          <a:schemeClr val="dk1"/>
                        </a:solidFill>
                        <a:effectLst/>
                        <a:latin typeface="+mn-lt"/>
                        <a:ea typeface="+mn-ea"/>
                        <a:cs typeface="+mn-cs"/>
                      </a:endParaRPr>
                    </a:p>
                    <a:p>
                      <a:pPr algn="l"/>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faceInfo:String</a:t>
                      </a:r>
                      <a:endParaRPr lang="zh-CN" altLang="en-US" dirty="0"/>
                    </a:p>
                  </a:txBody>
                  <a:tcPr/>
                </a:tc>
                <a:tc>
                  <a:txBody>
                    <a:bodyPr/>
                    <a:lstStyle/>
                    <a:p>
                      <a:pPr algn="l"/>
                      <a:r>
                        <a:rPr lang="en-US" altLang="zh-CN" sz="1865" kern="1200" dirty="0">
                          <a:solidFill>
                            <a:schemeClr val="dk1"/>
                          </a:solidFill>
                          <a:effectLst/>
                          <a:latin typeface="+mn-lt"/>
                          <a:ea typeface="+mn-ea"/>
                          <a:cs typeface="+mn-cs"/>
                        </a:rPr>
                        <a:t>+ login():void</a:t>
                      </a:r>
                      <a:endParaRPr lang="zh-CN" altLang="zh-CN" sz="1865" kern="1200" dirty="0">
                        <a:solidFill>
                          <a:schemeClr val="dk1"/>
                        </a:solidFill>
                        <a:effectLst/>
                        <a:latin typeface="+mn-lt"/>
                        <a:ea typeface="+mn-ea"/>
                        <a:cs typeface="+mn-cs"/>
                      </a:endParaRPr>
                    </a:p>
                    <a:p>
                      <a:pPr algn="l"/>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getPermission</a:t>
                      </a:r>
                      <a:r>
                        <a:rPr lang="en-US" altLang="zh-CN" sz="1865" kern="1200" dirty="0">
                          <a:solidFill>
                            <a:schemeClr val="dk1"/>
                          </a:solidFill>
                          <a:effectLst/>
                          <a:latin typeface="+mn-lt"/>
                          <a:ea typeface="+mn-ea"/>
                          <a:cs typeface="+mn-cs"/>
                        </a:rPr>
                        <a:t>():Object</a:t>
                      </a:r>
                      <a:endParaRPr lang="zh-CN" altLang="zh-CN" sz="1865" kern="1200" dirty="0">
                        <a:solidFill>
                          <a:schemeClr val="dk1"/>
                        </a:solidFill>
                        <a:effectLst/>
                        <a:latin typeface="+mn-lt"/>
                        <a:ea typeface="+mn-ea"/>
                        <a:cs typeface="+mn-cs"/>
                      </a:endParaRPr>
                    </a:p>
                    <a:p>
                      <a:pPr algn="l"/>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getFaceFeature</a:t>
                      </a:r>
                      <a:r>
                        <a:rPr lang="en-US" altLang="zh-CN" sz="1865" kern="1200" dirty="0">
                          <a:solidFill>
                            <a:schemeClr val="dk1"/>
                          </a:solidFill>
                          <a:effectLst/>
                          <a:latin typeface="+mn-lt"/>
                          <a:ea typeface="+mn-ea"/>
                          <a:cs typeface="+mn-cs"/>
                        </a:rPr>
                        <a:t>():String</a:t>
                      </a:r>
                      <a:endParaRPr lang="zh-CN" altLang="zh-CN" sz="1865" kern="1200" dirty="0">
                        <a:solidFill>
                          <a:schemeClr val="dk1"/>
                        </a:solidFill>
                        <a:effectLst/>
                        <a:latin typeface="+mn-lt"/>
                        <a:ea typeface="+mn-ea"/>
                        <a:cs typeface="+mn-cs"/>
                      </a:endParaRPr>
                    </a:p>
                    <a:p>
                      <a:pPr algn="l"/>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getFaceInfo</a:t>
                      </a:r>
                      <a:r>
                        <a:rPr lang="en-US" altLang="zh-CN" sz="1865" kern="1200" dirty="0">
                          <a:solidFill>
                            <a:schemeClr val="dk1"/>
                          </a:solidFill>
                          <a:effectLst/>
                          <a:latin typeface="+mn-lt"/>
                          <a:ea typeface="+mn-ea"/>
                          <a:cs typeface="+mn-cs"/>
                        </a:rPr>
                        <a:t>():String</a:t>
                      </a:r>
                      <a:endParaRPr lang="zh-CN" altLang="zh-CN" sz="1865" kern="1200" dirty="0">
                        <a:solidFill>
                          <a:schemeClr val="dk1"/>
                        </a:solidFill>
                        <a:effectLst/>
                        <a:latin typeface="+mn-lt"/>
                        <a:ea typeface="+mn-ea"/>
                        <a:cs typeface="+mn-cs"/>
                      </a:endParaRPr>
                    </a:p>
                    <a:p>
                      <a:pPr algn="l"/>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setUserInfo</a:t>
                      </a:r>
                      <a:r>
                        <a:rPr lang="en-US" altLang="zh-CN" sz="1865" kern="1200" dirty="0">
                          <a:solidFill>
                            <a:schemeClr val="dk1"/>
                          </a:solidFill>
                          <a:effectLst/>
                          <a:latin typeface="+mn-lt"/>
                          <a:ea typeface="+mn-ea"/>
                          <a:cs typeface="+mn-cs"/>
                        </a:rPr>
                        <a:t>():void</a:t>
                      </a:r>
                      <a:endParaRPr lang="zh-CN" altLang="zh-CN" sz="1865" kern="1200" dirty="0">
                        <a:solidFill>
                          <a:schemeClr val="dk1"/>
                        </a:solidFill>
                        <a:effectLst/>
                        <a:latin typeface="+mn-lt"/>
                        <a:ea typeface="+mn-ea"/>
                        <a:cs typeface="+mn-cs"/>
                      </a:endParaRPr>
                    </a:p>
                    <a:p>
                      <a:pPr algn="l"/>
                      <a:endParaRPr lang="zh-CN" altLang="en-US" dirty="0"/>
                    </a:p>
                  </a:txBody>
                  <a:tcPr/>
                </a:tc>
                <a:tc>
                  <a:txBody>
                    <a:bodyPr/>
                    <a:lstStyle/>
                    <a:p>
                      <a:pPr algn="l"/>
                      <a:endParaRPr lang="en-US" altLang="zh-CN" sz="1865" kern="1200" dirty="0">
                        <a:solidFill>
                          <a:schemeClr val="dk1"/>
                        </a:solidFill>
                        <a:effectLst/>
                        <a:latin typeface="+mn-lt"/>
                        <a:ea typeface="+mn-ea"/>
                        <a:cs typeface="+mn-cs"/>
                      </a:endParaRPr>
                    </a:p>
                    <a:p>
                      <a:pPr algn="l"/>
                      <a:endParaRPr lang="en-US" altLang="zh-CN" sz="1865" kern="1200" dirty="0">
                        <a:solidFill>
                          <a:schemeClr val="dk1"/>
                        </a:solidFill>
                        <a:effectLst/>
                        <a:latin typeface="+mn-lt"/>
                        <a:ea typeface="+mn-ea"/>
                        <a:cs typeface="+mn-cs"/>
                      </a:endParaRPr>
                    </a:p>
                    <a:p>
                      <a:pPr algn="l"/>
                      <a:endParaRPr lang="en-US" altLang="zh-CN" sz="1865" kern="1200" dirty="0">
                        <a:solidFill>
                          <a:schemeClr val="dk1"/>
                        </a:solidFill>
                        <a:effectLst/>
                        <a:latin typeface="+mn-lt"/>
                        <a:ea typeface="+mn-ea"/>
                        <a:cs typeface="+mn-cs"/>
                      </a:endParaRPr>
                    </a:p>
                    <a:p>
                      <a:pPr algn="l"/>
                      <a:r>
                        <a:rPr lang="zh-CN" altLang="zh-CN" sz="1865" kern="1200" dirty="0">
                          <a:solidFill>
                            <a:schemeClr val="dk1"/>
                          </a:solidFill>
                          <a:effectLst/>
                          <a:latin typeface="+mn-lt"/>
                          <a:ea typeface="+mn-ea"/>
                          <a:cs typeface="+mn-cs"/>
                        </a:rPr>
                        <a:t>登录验证</a:t>
                      </a:r>
                      <a:endParaRPr lang="zh-CN" altLang="zh-CN" sz="1865" kern="1200" dirty="0">
                        <a:solidFill>
                          <a:schemeClr val="dk1"/>
                        </a:solidFill>
                        <a:effectLst/>
                        <a:latin typeface="+mn-lt"/>
                        <a:ea typeface="+mn-ea"/>
                        <a:cs typeface="+mn-cs"/>
                      </a:endParaRPr>
                    </a:p>
                    <a:p>
                      <a:pPr algn="l"/>
                      <a:r>
                        <a:rPr lang="zh-CN" altLang="zh-CN" sz="1865" kern="1200" dirty="0">
                          <a:solidFill>
                            <a:schemeClr val="dk1"/>
                          </a:solidFill>
                          <a:effectLst/>
                          <a:latin typeface="+mn-lt"/>
                          <a:ea typeface="+mn-ea"/>
                          <a:cs typeface="+mn-cs"/>
                        </a:rPr>
                        <a:t>获取权限</a:t>
                      </a:r>
                      <a:endParaRPr lang="zh-CN" altLang="zh-CN" sz="1865" kern="1200" dirty="0">
                        <a:solidFill>
                          <a:schemeClr val="dk1"/>
                        </a:solidFill>
                        <a:effectLst/>
                        <a:latin typeface="+mn-lt"/>
                        <a:ea typeface="+mn-ea"/>
                        <a:cs typeface="+mn-cs"/>
                      </a:endParaRPr>
                    </a:p>
                    <a:p>
                      <a:pPr algn="l"/>
                      <a:r>
                        <a:rPr lang="zh-CN" altLang="zh-CN" sz="1865" kern="1200" dirty="0">
                          <a:solidFill>
                            <a:schemeClr val="dk1"/>
                          </a:solidFill>
                          <a:effectLst/>
                          <a:latin typeface="+mn-lt"/>
                          <a:ea typeface="+mn-ea"/>
                          <a:cs typeface="+mn-cs"/>
                        </a:rPr>
                        <a:t>获取人脸特征</a:t>
                      </a:r>
                      <a:endParaRPr lang="zh-CN" altLang="zh-CN" sz="1865" kern="1200" dirty="0">
                        <a:solidFill>
                          <a:schemeClr val="dk1"/>
                        </a:solidFill>
                        <a:effectLst/>
                        <a:latin typeface="+mn-lt"/>
                        <a:ea typeface="+mn-ea"/>
                        <a:cs typeface="+mn-cs"/>
                      </a:endParaRPr>
                    </a:p>
                    <a:p>
                      <a:pPr algn="l"/>
                      <a:r>
                        <a:rPr lang="zh-CN" altLang="zh-CN" sz="1865" kern="1200" dirty="0">
                          <a:solidFill>
                            <a:schemeClr val="dk1"/>
                          </a:solidFill>
                          <a:effectLst/>
                          <a:latin typeface="+mn-lt"/>
                          <a:ea typeface="+mn-ea"/>
                          <a:cs typeface="+mn-cs"/>
                        </a:rPr>
                        <a:t>获取人脸信息</a:t>
                      </a:r>
                      <a:endParaRPr lang="zh-CN" altLang="zh-CN" sz="1865" kern="1200" dirty="0">
                        <a:solidFill>
                          <a:schemeClr val="dk1"/>
                        </a:solidFill>
                        <a:effectLst/>
                        <a:latin typeface="+mn-lt"/>
                        <a:ea typeface="+mn-ea"/>
                        <a:cs typeface="+mn-cs"/>
                      </a:endParaRPr>
                    </a:p>
                    <a:p>
                      <a:pPr algn="l"/>
                      <a:r>
                        <a:rPr lang="zh-CN" altLang="zh-CN" sz="1865" kern="1200" dirty="0">
                          <a:solidFill>
                            <a:schemeClr val="dk1"/>
                          </a:solidFill>
                          <a:effectLst/>
                          <a:latin typeface="+mn-lt"/>
                          <a:ea typeface="+mn-ea"/>
                          <a:cs typeface="+mn-cs"/>
                        </a:rPr>
                        <a:t>设置用户信息</a:t>
                      </a:r>
                      <a:endParaRPr lang="zh-CN" altLang="zh-CN" sz="1865" kern="1200" dirty="0">
                        <a:solidFill>
                          <a:schemeClr val="dk1"/>
                        </a:solidFill>
                        <a:effectLst/>
                        <a:latin typeface="+mn-lt"/>
                        <a:ea typeface="+mn-ea"/>
                        <a:cs typeface="+mn-cs"/>
                      </a:endParaRPr>
                    </a:p>
                    <a:p>
                      <a:pPr algn="l"/>
                      <a:endParaRPr lang="zh-CN" altLang="en-US" dirty="0"/>
                    </a:p>
                  </a:txBody>
                  <a:tcPr/>
                </a:tc>
              </a:tr>
            </a:tbl>
          </a:graphicData>
        </a:graphic>
      </p:graphicFrame>
      <p:sp>
        <p:nvSpPr>
          <p:cNvPr id="3" name="矩形 2"/>
          <p:cNvSpPr/>
          <p:nvPr>
            <p:custDataLst>
              <p:tags r:id="rId3"/>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面向对象的设计</a:t>
            </a:r>
            <a:endParaRPr kumimoji="1" lang="zh-CN" altLang="en-US" sz="3200" dirty="0">
              <a:sym typeface="+mn-ea"/>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287817" y="747978"/>
            <a:ext cx="5319828" cy="460375"/>
          </a:xfrm>
          <a:prstGeom prst="rect">
            <a:avLst/>
          </a:prstGeom>
          <a:noFill/>
        </p:spPr>
        <p:txBody>
          <a:bodyPr wrap="square" rtlCol="0">
            <a:spAutoFit/>
          </a:bodyPr>
          <a:lstStyle/>
          <a:p>
            <a:pPr algn="ctr"/>
            <a:r>
              <a:rPr lang="zh-CN" altLang="en-US" sz="2400" b="1" dirty="0">
                <a:latin typeface="仿宋" panose="02010609060101010101" pitchFamily="49" charset="-122"/>
                <a:ea typeface="仿宋" panose="02010609060101010101" pitchFamily="49" charset="-122"/>
              </a:rPr>
              <a:t>续</a:t>
            </a:r>
            <a:r>
              <a:rPr lang="zh-CN" altLang="zh-CN" sz="2400" b="1" dirty="0">
                <a:latin typeface="仿宋" panose="02010609060101010101" pitchFamily="49" charset="-122"/>
                <a:ea typeface="仿宋" panose="02010609060101010101" pitchFamily="49" charset="-122"/>
              </a:rPr>
              <a:t>表</a:t>
            </a:r>
            <a:r>
              <a:rPr lang="en-US" altLang="zh-CN" sz="2400" b="1" dirty="0">
                <a:latin typeface="仿宋" panose="02010609060101010101" pitchFamily="49" charset="-122"/>
                <a:ea typeface="仿宋" panose="02010609060101010101" pitchFamily="49" charset="-122"/>
              </a:rPr>
              <a:t>6-15 </a:t>
            </a:r>
            <a:r>
              <a:rPr lang="zh-CN" altLang="en-US" sz="2400" b="1" dirty="0">
                <a:latin typeface="仿宋" panose="02010609060101010101" pitchFamily="49" charset="-122"/>
                <a:ea typeface="仿宋" panose="02010609060101010101" pitchFamily="49" charset="-122"/>
              </a:rPr>
              <a:t>智慧教室系统中部分实体类</a:t>
            </a:r>
            <a:endParaRPr lang="zh-CN" altLang="zh-CN" sz="2400" dirty="0">
              <a:latin typeface="仿宋" panose="02010609060101010101" pitchFamily="49" charset="-122"/>
              <a:ea typeface="仿宋" panose="02010609060101010101" pitchFamily="49" charset="-122"/>
            </a:endParaRPr>
          </a:p>
        </p:txBody>
      </p:sp>
      <p:graphicFrame>
        <p:nvGraphicFramePr>
          <p:cNvPr id="10" name="表格 9"/>
          <p:cNvGraphicFramePr>
            <a:graphicFrameLocks noGrp="1"/>
          </p:cNvGraphicFramePr>
          <p:nvPr/>
        </p:nvGraphicFramePr>
        <p:xfrm>
          <a:off x="297994" y="1180455"/>
          <a:ext cx="9299474" cy="5289042"/>
        </p:xfrm>
        <a:graphic>
          <a:graphicData uri="http://schemas.openxmlformats.org/drawingml/2006/table">
            <a:tbl>
              <a:tblPr firstRow="1" bandRow="1">
                <a:tableStyleId>{5C22544A-7EE6-4342-B048-85BDC9FD1C3A}</a:tableStyleId>
              </a:tblPr>
              <a:tblGrid>
                <a:gridCol w="1650471"/>
                <a:gridCol w="2777826"/>
                <a:gridCol w="3245777"/>
                <a:gridCol w="1625400"/>
              </a:tblGrid>
              <a:tr h="370840">
                <a:tc>
                  <a:txBody>
                    <a:bodyPr/>
                    <a:lstStyle/>
                    <a:p>
                      <a:pPr algn="ctr"/>
                      <a:r>
                        <a:rPr lang="zh-CN" altLang="zh-CN" sz="1865" b="1" kern="1200" dirty="0">
                          <a:solidFill>
                            <a:schemeClr val="lt1"/>
                          </a:solidFill>
                          <a:effectLst/>
                          <a:latin typeface="+mn-lt"/>
                          <a:ea typeface="+mn-ea"/>
                          <a:cs typeface="+mn-cs"/>
                        </a:rPr>
                        <a:t>类名</a:t>
                      </a:r>
                      <a:endParaRPr lang="zh-CN" altLang="en-US" dirty="0"/>
                    </a:p>
                  </a:txBody>
                  <a:tcPr/>
                </a:tc>
                <a:tc>
                  <a:txBody>
                    <a:bodyPr/>
                    <a:lstStyle/>
                    <a:p>
                      <a:pPr algn="ctr"/>
                      <a:r>
                        <a:rPr lang="zh-CN" altLang="zh-CN" sz="1865" b="1" kern="1200" dirty="0">
                          <a:solidFill>
                            <a:schemeClr val="lt1"/>
                          </a:solidFill>
                          <a:effectLst/>
                          <a:latin typeface="+mn-lt"/>
                          <a:ea typeface="+mn-ea"/>
                          <a:cs typeface="+mn-cs"/>
                        </a:rPr>
                        <a:t>属性</a:t>
                      </a:r>
                      <a:endParaRPr lang="zh-CN" altLang="en-US" dirty="0"/>
                    </a:p>
                  </a:txBody>
                  <a:tcPr/>
                </a:tc>
                <a:tc>
                  <a:txBody>
                    <a:bodyPr/>
                    <a:lstStyle/>
                    <a:p>
                      <a:pPr algn="ctr"/>
                      <a:r>
                        <a:rPr lang="zh-CN" altLang="zh-CN" sz="1865" b="1" kern="1200" dirty="0">
                          <a:solidFill>
                            <a:schemeClr val="lt1"/>
                          </a:solidFill>
                          <a:effectLst/>
                          <a:latin typeface="+mn-lt"/>
                          <a:ea typeface="+mn-ea"/>
                          <a:cs typeface="+mn-cs"/>
                        </a:rPr>
                        <a:t>基本方法</a:t>
                      </a:r>
                      <a:endParaRPr lang="zh-CN" altLang="en-US" dirty="0"/>
                    </a:p>
                  </a:txBody>
                  <a:tcPr/>
                </a:tc>
                <a:tc>
                  <a:txBody>
                    <a:bodyPr/>
                    <a:lstStyle/>
                    <a:p>
                      <a:pPr algn="ctr"/>
                      <a:r>
                        <a:rPr lang="zh-CN" altLang="zh-CN" sz="1865" b="1" kern="1200" dirty="0">
                          <a:solidFill>
                            <a:schemeClr val="lt1"/>
                          </a:solidFill>
                          <a:effectLst/>
                          <a:latin typeface="+mn-lt"/>
                          <a:ea typeface="+mn-ea"/>
                          <a:cs typeface="+mn-cs"/>
                        </a:rPr>
                        <a:t>方法说明</a:t>
                      </a:r>
                      <a:endParaRPr lang="zh-CN" altLang="en-US" dirty="0"/>
                    </a:p>
                  </a:txBody>
                  <a:tcPr/>
                </a:tc>
              </a:tr>
              <a:tr h="370840">
                <a:tc>
                  <a:txBody>
                    <a:bodyPr/>
                    <a:lstStyle/>
                    <a:p>
                      <a:pPr algn="ctr"/>
                      <a:r>
                        <a:rPr lang="zh-CN" altLang="zh-CN" sz="1865" kern="1200" dirty="0">
                          <a:solidFill>
                            <a:schemeClr val="dk1"/>
                          </a:solidFill>
                          <a:effectLst/>
                          <a:latin typeface="+mn-lt"/>
                          <a:ea typeface="+mn-ea"/>
                          <a:cs typeface="+mn-cs"/>
                        </a:rPr>
                        <a:t>学生</a:t>
                      </a:r>
                      <a:endParaRPr lang="zh-CN" altLang="zh-CN" sz="1865" kern="1200" dirty="0">
                        <a:solidFill>
                          <a:schemeClr val="dk1"/>
                        </a:solidFill>
                        <a:effectLst/>
                        <a:latin typeface="+mn-lt"/>
                        <a:ea typeface="+mn-ea"/>
                        <a:cs typeface="+mn-cs"/>
                      </a:endParaRPr>
                    </a:p>
                    <a:p>
                      <a:pPr algn="ctr"/>
                      <a:r>
                        <a:rPr lang="en-US" altLang="zh-CN" sz="1865" kern="1200" dirty="0">
                          <a:solidFill>
                            <a:schemeClr val="dk1"/>
                          </a:solidFill>
                          <a:effectLst/>
                          <a:latin typeface="+mn-lt"/>
                          <a:ea typeface="+mn-ea"/>
                          <a:cs typeface="+mn-cs"/>
                        </a:rPr>
                        <a:t>Student</a:t>
                      </a:r>
                      <a:endParaRPr lang="zh-CN" altLang="zh-CN" sz="1865" kern="1200" dirty="0">
                        <a:solidFill>
                          <a:schemeClr val="dk1"/>
                        </a:solidFill>
                        <a:effectLst/>
                        <a:latin typeface="+mn-lt"/>
                        <a:ea typeface="+mn-ea"/>
                        <a:cs typeface="+mn-cs"/>
                      </a:endParaRPr>
                    </a:p>
                    <a:p>
                      <a:pPr algn="ctr"/>
                      <a:r>
                        <a:rPr lang="en-US" altLang="zh-CN" sz="1865" kern="1200" dirty="0">
                          <a:solidFill>
                            <a:schemeClr val="dk1"/>
                          </a:solidFill>
                          <a:effectLst/>
                          <a:latin typeface="+mn-lt"/>
                          <a:ea typeface="+mn-ea"/>
                          <a:cs typeface="+mn-cs"/>
                        </a:rPr>
                        <a:t>(</a:t>
                      </a:r>
                      <a:r>
                        <a:rPr lang="zh-CN" altLang="zh-CN" sz="1865" kern="1200" dirty="0">
                          <a:solidFill>
                            <a:schemeClr val="dk1"/>
                          </a:solidFill>
                          <a:effectLst/>
                          <a:latin typeface="+mn-lt"/>
                          <a:ea typeface="+mn-ea"/>
                          <a:cs typeface="+mn-cs"/>
                        </a:rPr>
                        <a:t>父类</a:t>
                      </a:r>
                      <a:r>
                        <a:rPr lang="en-US" altLang="zh-CN" sz="1865" kern="1200" dirty="0">
                          <a:solidFill>
                            <a:schemeClr val="dk1"/>
                          </a:solidFill>
                          <a:effectLst/>
                          <a:latin typeface="+mn-lt"/>
                          <a:ea typeface="+mn-ea"/>
                          <a:cs typeface="+mn-cs"/>
                        </a:rPr>
                        <a:t>:User)</a:t>
                      </a:r>
                      <a:endParaRPr lang="zh-CN" altLang="en-US" dirty="0"/>
                    </a:p>
                  </a:txBody>
                  <a:tcPr/>
                </a:tc>
                <a:tc>
                  <a:txBody>
                    <a:bodyPr/>
                    <a:lstStyle/>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gradeClass:String</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avatar:varchar</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phoneNumber</a:t>
                      </a:r>
                      <a:r>
                        <a:rPr lang="en-US" altLang="zh-CN" sz="1865" kern="1200" dirty="0">
                          <a:solidFill>
                            <a:schemeClr val="dk1"/>
                          </a:solidFill>
                          <a:effectLst/>
                          <a:latin typeface="+mn-lt"/>
                          <a:ea typeface="+mn-ea"/>
                          <a:cs typeface="+mn-cs"/>
                        </a:rPr>
                        <a:t>: varchar</a:t>
                      </a:r>
                      <a:endParaRPr lang="zh-CN" altLang="zh-CN" sz="1865" kern="1200" dirty="0">
                        <a:solidFill>
                          <a:schemeClr val="dk1"/>
                        </a:solidFill>
                        <a:effectLst/>
                        <a:latin typeface="+mn-lt"/>
                        <a:ea typeface="+mn-ea"/>
                        <a:cs typeface="+mn-cs"/>
                      </a:endParaRPr>
                    </a:p>
                  </a:txBody>
                  <a:tcPr/>
                </a:tc>
                <a:tc>
                  <a:txBody>
                    <a:bodyPr/>
                    <a:lstStyle/>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getgradeClass</a:t>
                      </a:r>
                      <a:r>
                        <a:rPr lang="en-US" altLang="zh-CN" sz="1865" kern="1200" dirty="0">
                          <a:solidFill>
                            <a:schemeClr val="dk1"/>
                          </a:solidFill>
                          <a:effectLst/>
                          <a:latin typeface="+mn-lt"/>
                          <a:ea typeface="+mn-ea"/>
                          <a:cs typeface="+mn-cs"/>
                        </a:rPr>
                        <a:t> ():String</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setStudentInfo</a:t>
                      </a:r>
                      <a:r>
                        <a:rPr lang="en-US" altLang="zh-CN" sz="1865" kern="1200" dirty="0">
                          <a:solidFill>
                            <a:schemeClr val="dk1"/>
                          </a:solidFill>
                          <a:effectLst/>
                          <a:latin typeface="+mn-lt"/>
                          <a:ea typeface="+mn-ea"/>
                          <a:cs typeface="+mn-cs"/>
                        </a:rPr>
                        <a:t>():void</a:t>
                      </a:r>
                      <a:endParaRPr lang="zh-CN" altLang="en-US" dirty="0"/>
                    </a:p>
                  </a:txBody>
                  <a:tcPr/>
                </a:tc>
                <a:tc>
                  <a:txBody>
                    <a:bodyPr/>
                    <a:lstStyle/>
                    <a:p>
                      <a:pPr algn="ctr"/>
                      <a:r>
                        <a:rPr lang="zh-CN" altLang="zh-CN" sz="1865" kern="1200" dirty="0">
                          <a:solidFill>
                            <a:schemeClr val="dk1"/>
                          </a:solidFill>
                          <a:effectLst/>
                          <a:latin typeface="+mn-lt"/>
                          <a:ea typeface="+mn-ea"/>
                          <a:cs typeface="+mn-cs"/>
                        </a:rPr>
                        <a:t>获取学生班级</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设置学生信息</a:t>
                      </a:r>
                      <a:endParaRPr lang="zh-CN" altLang="en-US" dirty="0"/>
                    </a:p>
                  </a:txBody>
                  <a:tcPr/>
                </a:tc>
              </a:tr>
              <a:tr h="370840">
                <a:tc>
                  <a:txBody>
                    <a:bodyPr/>
                    <a:lstStyle/>
                    <a:p>
                      <a:pPr algn="ctr"/>
                      <a:r>
                        <a:rPr lang="zh-CN" altLang="zh-CN" sz="1865" kern="1200" dirty="0">
                          <a:solidFill>
                            <a:schemeClr val="dk1"/>
                          </a:solidFill>
                          <a:effectLst/>
                          <a:latin typeface="+mn-lt"/>
                          <a:ea typeface="+mn-ea"/>
                          <a:cs typeface="+mn-cs"/>
                        </a:rPr>
                        <a:t>教师</a:t>
                      </a:r>
                      <a:endParaRPr lang="zh-CN" altLang="zh-CN" sz="1865" kern="1200" dirty="0">
                        <a:solidFill>
                          <a:schemeClr val="dk1"/>
                        </a:solidFill>
                        <a:effectLst/>
                        <a:latin typeface="+mn-lt"/>
                        <a:ea typeface="+mn-ea"/>
                        <a:cs typeface="+mn-cs"/>
                      </a:endParaRPr>
                    </a:p>
                    <a:p>
                      <a:pPr algn="ctr"/>
                      <a:r>
                        <a:rPr lang="en-US" altLang="zh-CN" sz="1865" kern="1200" dirty="0">
                          <a:solidFill>
                            <a:schemeClr val="dk1"/>
                          </a:solidFill>
                          <a:effectLst/>
                          <a:latin typeface="+mn-lt"/>
                          <a:ea typeface="+mn-ea"/>
                          <a:cs typeface="+mn-cs"/>
                        </a:rPr>
                        <a:t>Teacher</a:t>
                      </a:r>
                      <a:endParaRPr lang="zh-CN" altLang="zh-CN" sz="1865" kern="1200" dirty="0">
                        <a:solidFill>
                          <a:schemeClr val="dk1"/>
                        </a:solidFill>
                        <a:effectLst/>
                        <a:latin typeface="+mn-lt"/>
                        <a:ea typeface="+mn-ea"/>
                        <a:cs typeface="+mn-cs"/>
                      </a:endParaRPr>
                    </a:p>
                    <a:p>
                      <a:pPr algn="ctr"/>
                      <a:r>
                        <a:rPr lang="en-US" altLang="zh-CN" sz="1865" kern="1200" dirty="0">
                          <a:solidFill>
                            <a:schemeClr val="dk1"/>
                          </a:solidFill>
                          <a:effectLst/>
                          <a:latin typeface="+mn-lt"/>
                          <a:ea typeface="+mn-ea"/>
                          <a:cs typeface="+mn-cs"/>
                        </a:rPr>
                        <a:t>(</a:t>
                      </a:r>
                      <a:r>
                        <a:rPr lang="zh-CN" altLang="zh-CN" sz="1865" kern="1200" dirty="0">
                          <a:solidFill>
                            <a:schemeClr val="dk1"/>
                          </a:solidFill>
                          <a:effectLst/>
                          <a:latin typeface="+mn-lt"/>
                          <a:ea typeface="+mn-ea"/>
                          <a:cs typeface="+mn-cs"/>
                        </a:rPr>
                        <a:t>父类</a:t>
                      </a:r>
                      <a:r>
                        <a:rPr lang="en-US" altLang="zh-CN" sz="1865" kern="1200" dirty="0">
                          <a:solidFill>
                            <a:schemeClr val="dk1"/>
                          </a:solidFill>
                          <a:effectLst/>
                          <a:latin typeface="+mn-lt"/>
                          <a:ea typeface="+mn-ea"/>
                          <a:cs typeface="+mn-cs"/>
                        </a:rPr>
                        <a:t>:User)</a:t>
                      </a:r>
                      <a:endParaRPr lang="zh-CN" altLang="en-US" dirty="0"/>
                    </a:p>
                  </a:txBody>
                  <a:tcPr/>
                </a:tc>
                <a:tc>
                  <a:txBody>
                    <a:bodyPr/>
                    <a:lstStyle/>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avatar:varchar</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phoneNumber</a:t>
                      </a:r>
                      <a:r>
                        <a:rPr lang="en-US" altLang="zh-CN" sz="1865" kern="1200" dirty="0">
                          <a:solidFill>
                            <a:schemeClr val="dk1"/>
                          </a:solidFill>
                          <a:effectLst/>
                          <a:latin typeface="+mn-lt"/>
                          <a:ea typeface="+mn-ea"/>
                          <a:cs typeface="+mn-cs"/>
                        </a:rPr>
                        <a:t>: varchar</a:t>
                      </a:r>
                      <a:endParaRPr lang="zh-CN" altLang="zh-CN" sz="1865" kern="1200" dirty="0">
                        <a:solidFill>
                          <a:schemeClr val="dk1"/>
                        </a:solidFill>
                        <a:effectLst/>
                        <a:latin typeface="+mn-lt"/>
                        <a:ea typeface="+mn-ea"/>
                        <a:cs typeface="+mn-cs"/>
                      </a:endParaRPr>
                    </a:p>
                  </a:txBody>
                  <a:tcPr/>
                </a:tc>
                <a:tc>
                  <a:txBody>
                    <a:bodyPr/>
                    <a:lstStyle/>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getRelClass</a:t>
                      </a:r>
                      <a:r>
                        <a:rPr lang="en-US" altLang="zh-CN" sz="1865" kern="1200" dirty="0">
                          <a:solidFill>
                            <a:schemeClr val="dk1"/>
                          </a:solidFill>
                          <a:effectLst/>
                          <a:latin typeface="+mn-lt"/>
                          <a:ea typeface="+mn-ea"/>
                          <a:cs typeface="+mn-cs"/>
                        </a:rPr>
                        <a:t>():String</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setTeacherInfo</a:t>
                      </a:r>
                      <a:r>
                        <a:rPr lang="en-US" altLang="zh-CN" sz="1865" kern="1200" dirty="0">
                          <a:solidFill>
                            <a:schemeClr val="dk1"/>
                          </a:solidFill>
                          <a:effectLst/>
                          <a:latin typeface="+mn-lt"/>
                          <a:ea typeface="+mn-ea"/>
                          <a:cs typeface="+mn-cs"/>
                        </a:rPr>
                        <a:t>():void</a:t>
                      </a:r>
                      <a:endParaRPr lang="zh-CN" altLang="en-US" dirty="0"/>
                    </a:p>
                  </a:txBody>
                  <a:tcPr/>
                </a:tc>
                <a:tc>
                  <a:txBody>
                    <a:bodyPr/>
                    <a:lstStyle/>
                    <a:p>
                      <a:pPr algn="ctr"/>
                      <a:r>
                        <a:rPr lang="zh-CN" altLang="zh-CN" sz="1865" kern="1200" dirty="0">
                          <a:solidFill>
                            <a:schemeClr val="dk1"/>
                          </a:solidFill>
                          <a:effectLst/>
                          <a:latin typeface="+mn-lt"/>
                          <a:ea typeface="+mn-ea"/>
                          <a:cs typeface="+mn-cs"/>
                        </a:rPr>
                        <a:t>获取相关课程</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设置教师信息</a:t>
                      </a:r>
                      <a:endParaRPr lang="zh-CN" altLang="en-US" dirty="0"/>
                    </a:p>
                  </a:txBody>
                  <a:tcPr/>
                </a:tc>
              </a:tr>
              <a:tr h="370840">
                <a:tc>
                  <a:txBody>
                    <a:bodyPr/>
                    <a:lstStyle/>
                    <a:p>
                      <a:pPr algn="ctr"/>
                      <a:r>
                        <a:rPr lang="zh-CN" altLang="zh-CN" sz="1865" kern="1200" dirty="0">
                          <a:solidFill>
                            <a:schemeClr val="dk1"/>
                          </a:solidFill>
                          <a:effectLst/>
                          <a:latin typeface="+mn-lt"/>
                          <a:ea typeface="+mn-ea"/>
                          <a:cs typeface="+mn-cs"/>
                        </a:rPr>
                        <a:t>楼管</a:t>
                      </a:r>
                      <a:endParaRPr lang="zh-CN" altLang="zh-CN" sz="1865" kern="1200" dirty="0">
                        <a:solidFill>
                          <a:schemeClr val="dk1"/>
                        </a:solidFill>
                        <a:effectLst/>
                        <a:latin typeface="+mn-lt"/>
                        <a:ea typeface="+mn-ea"/>
                        <a:cs typeface="+mn-cs"/>
                      </a:endParaRPr>
                    </a:p>
                    <a:p>
                      <a:pPr algn="ctr"/>
                      <a:r>
                        <a:rPr lang="en-US" altLang="zh-CN" sz="1865" kern="1200" dirty="0" err="1">
                          <a:solidFill>
                            <a:schemeClr val="dk1"/>
                          </a:solidFill>
                          <a:effectLst/>
                          <a:latin typeface="+mn-lt"/>
                          <a:ea typeface="+mn-ea"/>
                          <a:cs typeface="+mn-cs"/>
                        </a:rPr>
                        <a:t>BuildingManagement</a:t>
                      </a:r>
                      <a:r>
                        <a:rPr lang="en-US" altLang="zh-CN" sz="1865" kern="1200" dirty="0">
                          <a:solidFill>
                            <a:schemeClr val="dk1"/>
                          </a:solidFill>
                          <a:effectLst/>
                          <a:latin typeface="+mn-lt"/>
                          <a:ea typeface="+mn-ea"/>
                          <a:cs typeface="+mn-cs"/>
                        </a:rPr>
                        <a:t> </a:t>
                      </a:r>
                      <a:endParaRPr lang="zh-CN" altLang="zh-CN" sz="1865" kern="1200" dirty="0">
                        <a:solidFill>
                          <a:schemeClr val="dk1"/>
                        </a:solidFill>
                        <a:effectLst/>
                        <a:latin typeface="+mn-lt"/>
                        <a:ea typeface="+mn-ea"/>
                        <a:cs typeface="+mn-cs"/>
                      </a:endParaRPr>
                    </a:p>
                    <a:p>
                      <a:pPr algn="ctr"/>
                      <a:r>
                        <a:rPr lang="en-US" altLang="zh-CN" sz="1865" kern="1200" dirty="0">
                          <a:solidFill>
                            <a:schemeClr val="dk1"/>
                          </a:solidFill>
                          <a:effectLst/>
                          <a:latin typeface="+mn-lt"/>
                          <a:ea typeface="+mn-ea"/>
                          <a:cs typeface="+mn-cs"/>
                        </a:rPr>
                        <a:t>(</a:t>
                      </a:r>
                      <a:r>
                        <a:rPr lang="zh-CN" altLang="zh-CN" sz="1865" kern="1200" dirty="0">
                          <a:solidFill>
                            <a:schemeClr val="dk1"/>
                          </a:solidFill>
                          <a:effectLst/>
                          <a:latin typeface="+mn-lt"/>
                          <a:ea typeface="+mn-ea"/>
                          <a:cs typeface="+mn-cs"/>
                        </a:rPr>
                        <a:t>父类</a:t>
                      </a:r>
                      <a:r>
                        <a:rPr lang="en-US" altLang="zh-CN" sz="1865" kern="1200" dirty="0">
                          <a:solidFill>
                            <a:schemeClr val="dk1"/>
                          </a:solidFill>
                          <a:effectLst/>
                          <a:latin typeface="+mn-lt"/>
                          <a:ea typeface="+mn-ea"/>
                          <a:cs typeface="+mn-cs"/>
                        </a:rPr>
                        <a:t>:User)</a:t>
                      </a:r>
                      <a:endParaRPr lang="zh-CN" altLang="en-US" dirty="0"/>
                    </a:p>
                  </a:txBody>
                  <a:tcPr/>
                </a:tc>
                <a:tc>
                  <a:txBody>
                    <a:bodyPr/>
                    <a:lstStyle/>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location:String</a:t>
                      </a:r>
                      <a:endParaRPr lang="zh-CN" altLang="zh-CN" sz="1865" kern="1200" dirty="0">
                        <a:solidFill>
                          <a:schemeClr val="dk1"/>
                        </a:solidFill>
                        <a:effectLst/>
                        <a:latin typeface="+mn-lt"/>
                        <a:ea typeface="+mn-ea"/>
                        <a:cs typeface="+mn-cs"/>
                      </a:endParaRPr>
                    </a:p>
                  </a:txBody>
                  <a:tcPr/>
                </a:tc>
                <a:tc>
                  <a:txBody>
                    <a:bodyPr/>
                    <a:lstStyle/>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getLocation</a:t>
                      </a:r>
                      <a:r>
                        <a:rPr lang="en-US" altLang="zh-CN" sz="1865" kern="1200" dirty="0">
                          <a:solidFill>
                            <a:schemeClr val="dk1"/>
                          </a:solidFill>
                          <a:effectLst/>
                          <a:latin typeface="+mn-lt"/>
                          <a:ea typeface="+mn-ea"/>
                          <a:cs typeface="+mn-cs"/>
                        </a:rPr>
                        <a:t>():String</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updateLocation</a:t>
                      </a:r>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boolean</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setBuildingManagementInfo</a:t>
                      </a:r>
                      <a:r>
                        <a:rPr lang="en-US" altLang="zh-CN" sz="1865" kern="1200" dirty="0">
                          <a:solidFill>
                            <a:schemeClr val="dk1"/>
                          </a:solidFill>
                          <a:effectLst/>
                          <a:latin typeface="+mn-lt"/>
                          <a:ea typeface="+mn-ea"/>
                          <a:cs typeface="+mn-cs"/>
                        </a:rPr>
                        <a:t>():void</a:t>
                      </a:r>
                      <a:endParaRPr lang="zh-CN" altLang="en-US" dirty="0"/>
                    </a:p>
                  </a:txBody>
                  <a:tcPr/>
                </a:tc>
                <a:tc>
                  <a:txBody>
                    <a:bodyPr/>
                    <a:lstStyle/>
                    <a:p>
                      <a:pPr algn="ctr"/>
                      <a:r>
                        <a:rPr lang="zh-CN" altLang="zh-CN" sz="1865" kern="1200" dirty="0">
                          <a:solidFill>
                            <a:schemeClr val="dk1"/>
                          </a:solidFill>
                          <a:effectLst/>
                          <a:latin typeface="+mn-lt"/>
                          <a:ea typeface="+mn-ea"/>
                          <a:cs typeface="+mn-cs"/>
                        </a:rPr>
                        <a:t>获取管理大楼</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更改管理大楼</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设置楼管信息</a:t>
                      </a:r>
                      <a:endParaRPr lang="zh-CN" altLang="en-US" dirty="0"/>
                    </a:p>
                  </a:txBody>
                  <a:tcPr/>
                </a:tc>
              </a:tr>
              <a:tr h="370840">
                <a:tc>
                  <a:txBody>
                    <a:bodyPr/>
                    <a:lstStyle/>
                    <a:p>
                      <a:pPr algn="ctr"/>
                      <a:r>
                        <a:rPr lang="zh-CN" altLang="zh-CN" sz="1865" kern="1200" dirty="0">
                          <a:solidFill>
                            <a:schemeClr val="dk1"/>
                          </a:solidFill>
                          <a:effectLst/>
                          <a:latin typeface="+mn-lt"/>
                          <a:ea typeface="+mn-ea"/>
                          <a:cs typeface="+mn-cs"/>
                        </a:rPr>
                        <a:t>系统管理员</a:t>
                      </a:r>
                      <a:endParaRPr lang="zh-CN" altLang="zh-CN" sz="1865" kern="1200" dirty="0">
                        <a:solidFill>
                          <a:schemeClr val="dk1"/>
                        </a:solidFill>
                        <a:effectLst/>
                        <a:latin typeface="+mn-lt"/>
                        <a:ea typeface="+mn-ea"/>
                        <a:cs typeface="+mn-cs"/>
                      </a:endParaRPr>
                    </a:p>
                    <a:p>
                      <a:pPr algn="ctr"/>
                      <a:r>
                        <a:rPr lang="en-US" altLang="zh-CN" sz="1865" kern="1200" dirty="0" err="1">
                          <a:solidFill>
                            <a:schemeClr val="dk1"/>
                          </a:solidFill>
                          <a:effectLst/>
                          <a:latin typeface="+mn-lt"/>
                          <a:ea typeface="+mn-ea"/>
                          <a:cs typeface="+mn-cs"/>
                        </a:rPr>
                        <a:t>SystemManagement</a:t>
                      </a:r>
                      <a:r>
                        <a:rPr lang="en-US" altLang="zh-CN" sz="1865" kern="1200" dirty="0">
                          <a:solidFill>
                            <a:schemeClr val="dk1"/>
                          </a:solidFill>
                          <a:effectLst/>
                          <a:latin typeface="+mn-lt"/>
                          <a:ea typeface="+mn-ea"/>
                          <a:cs typeface="+mn-cs"/>
                        </a:rPr>
                        <a:t> </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（父类</a:t>
                      </a:r>
                      <a:r>
                        <a:rPr lang="en-US" altLang="zh-CN" sz="1865" kern="1200" dirty="0">
                          <a:solidFill>
                            <a:schemeClr val="dk1"/>
                          </a:solidFill>
                          <a:effectLst/>
                          <a:latin typeface="+mn-lt"/>
                          <a:ea typeface="+mn-ea"/>
                          <a:cs typeface="+mn-cs"/>
                        </a:rPr>
                        <a:t>:User</a:t>
                      </a:r>
                      <a:r>
                        <a:rPr lang="zh-CN" altLang="zh-CN" sz="1865" kern="1200" dirty="0">
                          <a:solidFill>
                            <a:schemeClr val="dk1"/>
                          </a:solidFill>
                          <a:effectLst/>
                          <a:latin typeface="+mn-lt"/>
                          <a:ea typeface="+mn-ea"/>
                          <a:cs typeface="+mn-cs"/>
                        </a:rPr>
                        <a:t>）</a:t>
                      </a:r>
                      <a:endParaRPr lang="zh-CN" altLang="en-US" dirty="0"/>
                    </a:p>
                  </a:txBody>
                  <a:tcPr/>
                </a:tc>
                <a:tc>
                  <a:txBody>
                    <a:bodyPr/>
                    <a:lstStyle/>
                    <a:p>
                      <a:endParaRPr lang="zh-CN" altLang="zh-CN" sz="1865" kern="1200" dirty="0">
                        <a:solidFill>
                          <a:schemeClr val="dk1"/>
                        </a:solidFill>
                        <a:effectLst/>
                        <a:latin typeface="+mn-lt"/>
                        <a:ea typeface="+mn-ea"/>
                        <a:cs typeface="+mn-cs"/>
                      </a:endParaRPr>
                    </a:p>
                  </a:txBody>
                  <a:tcPr/>
                </a:tc>
                <a:tc>
                  <a:txBody>
                    <a:bodyPr/>
                    <a:lstStyle/>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insertUser</a:t>
                      </a:r>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boolean</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deleteUser</a:t>
                      </a:r>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boolean</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updateUser</a:t>
                      </a:r>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boolean</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returnUserInfo</a:t>
                      </a:r>
                      <a:r>
                        <a:rPr lang="en-US" altLang="zh-CN" sz="1865" kern="1200" dirty="0">
                          <a:solidFill>
                            <a:schemeClr val="dk1"/>
                          </a:solidFill>
                          <a:effectLst/>
                          <a:latin typeface="+mn-lt"/>
                          <a:ea typeface="+mn-ea"/>
                          <a:cs typeface="+mn-cs"/>
                        </a:rPr>
                        <a:t>():String</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setSystemManagementInfo</a:t>
                      </a:r>
                      <a:r>
                        <a:rPr lang="en-US" altLang="zh-CN" sz="1865" kern="1200" dirty="0">
                          <a:solidFill>
                            <a:schemeClr val="dk1"/>
                          </a:solidFill>
                          <a:effectLst/>
                          <a:latin typeface="+mn-lt"/>
                          <a:ea typeface="+mn-ea"/>
                          <a:cs typeface="+mn-cs"/>
                        </a:rPr>
                        <a:t>(): void</a:t>
                      </a:r>
                      <a:endParaRPr lang="zh-CN" altLang="en-US" dirty="0"/>
                    </a:p>
                  </a:txBody>
                  <a:tcPr/>
                </a:tc>
                <a:tc>
                  <a:txBody>
                    <a:bodyPr/>
                    <a:lstStyle/>
                    <a:p>
                      <a:pPr algn="ctr"/>
                      <a:r>
                        <a:rPr lang="zh-CN" altLang="zh-CN" sz="1865" kern="1200" dirty="0">
                          <a:solidFill>
                            <a:schemeClr val="dk1"/>
                          </a:solidFill>
                          <a:effectLst/>
                          <a:latin typeface="+mn-lt"/>
                          <a:ea typeface="+mn-ea"/>
                          <a:cs typeface="+mn-cs"/>
                        </a:rPr>
                        <a:t>新建一个用户</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删除一个用户</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修改用户信息</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返回用户信息</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设置系统管理员信息</a:t>
                      </a:r>
                      <a:endParaRPr lang="zh-CN" altLang="en-US" dirty="0"/>
                    </a:p>
                  </a:txBody>
                  <a:tcPr/>
                </a:tc>
              </a:tr>
            </a:tbl>
          </a:graphicData>
        </a:graphic>
      </p:graphicFrame>
      <p:sp>
        <p:nvSpPr>
          <p:cNvPr id="2" name="矩形 1"/>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面向对象的设计</a:t>
            </a:r>
            <a:endParaRPr kumimoji="1" lang="zh-CN" altLang="en-US" sz="3200" dirty="0">
              <a:sym typeface="+mn-ea"/>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291498" y="1391465"/>
            <a:ext cx="5319828" cy="460375"/>
          </a:xfrm>
          <a:prstGeom prst="rect">
            <a:avLst/>
          </a:prstGeom>
          <a:noFill/>
        </p:spPr>
        <p:txBody>
          <a:bodyPr wrap="square" rtlCol="0">
            <a:spAutoFit/>
          </a:bodyPr>
          <a:lstStyle/>
          <a:p>
            <a:pPr algn="ctr"/>
            <a:r>
              <a:rPr lang="zh-CN" altLang="en-US" sz="2400" b="1" dirty="0">
                <a:latin typeface="仿宋" panose="02010609060101010101" pitchFamily="49" charset="-122"/>
                <a:ea typeface="仿宋" panose="02010609060101010101" pitchFamily="49" charset="-122"/>
              </a:rPr>
              <a:t>续</a:t>
            </a:r>
            <a:r>
              <a:rPr lang="zh-CN" altLang="zh-CN" sz="2400" b="1" dirty="0">
                <a:latin typeface="仿宋" panose="02010609060101010101" pitchFamily="49" charset="-122"/>
                <a:ea typeface="仿宋" panose="02010609060101010101" pitchFamily="49" charset="-122"/>
              </a:rPr>
              <a:t>表</a:t>
            </a:r>
            <a:r>
              <a:rPr lang="en-US" altLang="zh-CN" sz="2400" b="1" dirty="0">
                <a:latin typeface="仿宋" panose="02010609060101010101" pitchFamily="49" charset="-122"/>
                <a:ea typeface="仿宋" panose="02010609060101010101" pitchFamily="49" charset="-122"/>
              </a:rPr>
              <a:t>6-15 </a:t>
            </a:r>
            <a:r>
              <a:rPr lang="zh-CN" altLang="en-US" sz="2400" b="1" dirty="0">
                <a:latin typeface="仿宋" panose="02010609060101010101" pitchFamily="49" charset="-122"/>
                <a:ea typeface="仿宋" panose="02010609060101010101" pitchFamily="49" charset="-122"/>
              </a:rPr>
              <a:t>智慧教室系统中部分实体类</a:t>
            </a:r>
            <a:endParaRPr lang="zh-CN" altLang="zh-CN" sz="2400" dirty="0">
              <a:latin typeface="仿宋" panose="02010609060101010101" pitchFamily="49" charset="-122"/>
              <a:ea typeface="仿宋" panose="02010609060101010101" pitchFamily="49" charset="-122"/>
            </a:endParaRPr>
          </a:p>
        </p:txBody>
      </p:sp>
      <p:graphicFrame>
        <p:nvGraphicFramePr>
          <p:cNvPr id="10" name="表格 9"/>
          <p:cNvGraphicFramePr>
            <a:graphicFrameLocks noGrp="1"/>
          </p:cNvGraphicFramePr>
          <p:nvPr/>
        </p:nvGraphicFramePr>
        <p:xfrm>
          <a:off x="331863" y="2069009"/>
          <a:ext cx="9299474" cy="3969258"/>
        </p:xfrm>
        <a:graphic>
          <a:graphicData uri="http://schemas.openxmlformats.org/drawingml/2006/table">
            <a:tbl>
              <a:tblPr firstRow="1" bandRow="1">
                <a:tableStyleId>{5C22544A-7EE6-4342-B048-85BDC9FD1C3A}</a:tableStyleId>
              </a:tblPr>
              <a:tblGrid>
                <a:gridCol w="1650471"/>
                <a:gridCol w="2777826"/>
                <a:gridCol w="3245777"/>
                <a:gridCol w="1625400"/>
              </a:tblGrid>
              <a:tr h="370840">
                <a:tc>
                  <a:txBody>
                    <a:bodyPr/>
                    <a:lstStyle/>
                    <a:p>
                      <a:pPr algn="ctr"/>
                      <a:r>
                        <a:rPr lang="zh-CN" altLang="zh-CN" sz="1865" b="1" kern="1200" dirty="0">
                          <a:solidFill>
                            <a:schemeClr val="lt1"/>
                          </a:solidFill>
                          <a:effectLst/>
                          <a:latin typeface="+mn-lt"/>
                          <a:ea typeface="+mn-ea"/>
                          <a:cs typeface="+mn-cs"/>
                        </a:rPr>
                        <a:t>类名</a:t>
                      </a:r>
                      <a:endParaRPr lang="zh-CN" altLang="en-US" dirty="0"/>
                    </a:p>
                  </a:txBody>
                  <a:tcPr/>
                </a:tc>
                <a:tc>
                  <a:txBody>
                    <a:bodyPr/>
                    <a:lstStyle/>
                    <a:p>
                      <a:pPr algn="ctr"/>
                      <a:r>
                        <a:rPr lang="zh-CN" altLang="zh-CN" sz="1865" b="1" kern="1200" dirty="0">
                          <a:solidFill>
                            <a:schemeClr val="lt1"/>
                          </a:solidFill>
                          <a:effectLst/>
                          <a:latin typeface="+mn-lt"/>
                          <a:ea typeface="+mn-ea"/>
                          <a:cs typeface="+mn-cs"/>
                        </a:rPr>
                        <a:t>属性</a:t>
                      </a:r>
                      <a:endParaRPr lang="zh-CN" altLang="en-US" dirty="0"/>
                    </a:p>
                  </a:txBody>
                  <a:tcPr/>
                </a:tc>
                <a:tc>
                  <a:txBody>
                    <a:bodyPr/>
                    <a:lstStyle/>
                    <a:p>
                      <a:pPr algn="ctr"/>
                      <a:r>
                        <a:rPr lang="zh-CN" altLang="zh-CN" sz="1865" b="1" kern="1200" dirty="0">
                          <a:solidFill>
                            <a:schemeClr val="lt1"/>
                          </a:solidFill>
                          <a:effectLst/>
                          <a:latin typeface="+mn-lt"/>
                          <a:ea typeface="+mn-ea"/>
                          <a:cs typeface="+mn-cs"/>
                        </a:rPr>
                        <a:t>基本方法</a:t>
                      </a:r>
                      <a:endParaRPr lang="zh-CN" altLang="en-US" dirty="0"/>
                    </a:p>
                  </a:txBody>
                  <a:tcPr/>
                </a:tc>
                <a:tc>
                  <a:txBody>
                    <a:bodyPr/>
                    <a:lstStyle/>
                    <a:p>
                      <a:pPr algn="ctr"/>
                      <a:r>
                        <a:rPr lang="zh-CN" altLang="zh-CN" sz="1865" b="1" kern="1200" dirty="0">
                          <a:solidFill>
                            <a:schemeClr val="lt1"/>
                          </a:solidFill>
                          <a:effectLst/>
                          <a:latin typeface="+mn-lt"/>
                          <a:ea typeface="+mn-ea"/>
                          <a:cs typeface="+mn-cs"/>
                        </a:rPr>
                        <a:t>方法说明</a:t>
                      </a:r>
                      <a:endParaRPr lang="zh-CN" altLang="en-US" dirty="0"/>
                    </a:p>
                  </a:txBody>
                  <a:tcPr/>
                </a:tc>
              </a:tr>
              <a:tr h="370840">
                <a:tc>
                  <a:txBody>
                    <a:bodyPr/>
                    <a:lstStyle/>
                    <a:p>
                      <a:pPr algn="ctr"/>
                      <a:r>
                        <a:rPr lang="zh-CN" altLang="zh-CN" sz="1865" kern="1200" dirty="0">
                          <a:solidFill>
                            <a:schemeClr val="dk1"/>
                          </a:solidFill>
                          <a:effectLst/>
                          <a:latin typeface="+mn-lt"/>
                          <a:ea typeface="+mn-ea"/>
                          <a:cs typeface="+mn-cs"/>
                        </a:rPr>
                        <a:t>设备</a:t>
                      </a:r>
                      <a:endParaRPr lang="zh-CN" altLang="zh-CN" sz="1865" kern="1200" dirty="0">
                        <a:solidFill>
                          <a:schemeClr val="dk1"/>
                        </a:solidFill>
                        <a:effectLst/>
                        <a:latin typeface="+mn-lt"/>
                        <a:ea typeface="+mn-ea"/>
                        <a:cs typeface="+mn-cs"/>
                      </a:endParaRPr>
                    </a:p>
                    <a:p>
                      <a:pPr algn="ctr"/>
                      <a:r>
                        <a:rPr lang="en-US" altLang="zh-CN" sz="1865" kern="1200" dirty="0">
                          <a:solidFill>
                            <a:schemeClr val="dk1"/>
                          </a:solidFill>
                          <a:effectLst/>
                          <a:latin typeface="+mn-lt"/>
                          <a:ea typeface="+mn-ea"/>
                          <a:cs typeface="+mn-cs"/>
                        </a:rPr>
                        <a:t>Device</a:t>
                      </a:r>
                      <a:endParaRPr lang="zh-CN" altLang="en-US" dirty="0"/>
                    </a:p>
                  </a:txBody>
                  <a:tcPr/>
                </a:tc>
                <a:tc>
                  <a:txBody>
                    <a:bodyPr/>
                    <a:lstStyle/>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deviceId:integer</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name:String</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type:String</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runStatus:boolean</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roomId:String</a:t>
                      </a:r>
                      <a:endParaRPr lang="zh-CN" altLang="zh-CN" sz="1865" kern="1200" dirty="0">
                        <a:solidFill>
                          <a:schemeClr val="dk1"/>
                        </a:solidFill>
                        <a:effectLst/>
                        <a:latin typeface="+mn-lt"/>
                        <a:ea typeface="+mn-ea"/>
                        <a:cs typeface="+mn-cs"/>
                      </a:endParaRPr>
                    </a:p>
                  </a:txBody>
                  <a:tcPr/>
                </a:tc>
                <a:tc>
                  <a:txBody>
                    <a:bodyPr/>
                    <a:lstStyle/>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freshStatus</a:t>
                      </a:r>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boolean</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updateStatus</a:t>
                      </a:r>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boolean</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insertDevice</a:t>
                      </a:r>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boolean</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deleteDevice</a:t>
                      </a:r>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boolean</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getDeviceInfo</a:t>
                      </a:r>
                      <a:r>
                        <a:rPr lang="en-US" altLang="zh-CN" sz="1865" kern="1200" dirty="0">
                          <a:solidFill>
                            <a:schemeClr val="dk1"/>
                          </a:solidFill>
                          <a:effectLst/>
                          <a:latin typeface="+mn-lt"/>
                          <a:ea typeface="+mn-ea"/>
                          <a:cs typeface="+mn-cs"/>
                        </a:rPr>
                        <a:t>():String</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setDeviceInfo</a:t>
                      </a:r>
                      <a:r>
                        <a:rPr lang="en-US" altLang="zh-CN" sz="1865" kern="1200" dirty="0">
                          <a:solidFill>
                            <a:schemeClr val="dk1"/>
                          </a:solidFill>
                          <a:effectLst/>
                          <a:latin typeface="+mn-lt"/>
                          <a:ea typeface="+mn-ea"/>
                          <a:cs typeface="+mn-cs"/>
                        </a:rPr>
                        <a:t>():void</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checkDevice</a:t>
                      </a:r>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boolean</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repairDevice</a:t>
                      </a:r>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boolean</a:t>
                      </a:r>
                      <a:endParaRPr lang="zh-CN" altLang="en-US" dirty="0"/>
                    </a:p>
                  </a:txBody>
                  <a:tcPr/>
                </a:tc>
                <a:tc>
                  <a:txBody>
                    <a:bodyPr/>
                    <a:lstStyle/>
                    <a:p>
                      <a:pPr algn="ctr"/>
                      <a:r>
                        <a:rPr lang="zh-CN" altLang="zh-CN" sz="1865" kern="1200" dirty="0">
                          <a:solidFill>
                            <a:schemeClr val="dk1"/>
                          </a:solidFill>
                          <a:effectLst/>
                          <a:latin typeface="+mn-lt"/>
                          <a:ea typeface="+mn-ea"/>
                          <a:cs typeface="+mn-cs"/>
                        </a:rPr>
                        <a:t>刷新设备状态</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更改设备状态</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增添设备</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删除设备</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返回设备信息</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设置设备信息</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检查设备</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维修设备</a:t>
                      </a:r>
                      <a:endParaRPr lang="zh-CN" altLang="en-US" dirty="0"/>
                    </a:p>
                  </a:txBody>
                  <a:tcPr/>
                </a:tc>
              </a:tr>
              <a:tr h="370840">
                <a:tc>
                  <a:txBody>
                    <a:bodyPr/>
                    <a:lstStyle/>
                    <a:p>
                      <a:pPr algn="ctr"/>
                      <a:r>
                        <a:rPr lang="zh-CN" altLang="zh-CN" sz="1865" kern="1200" dirty="0">
                          <a:solidFill>
                            <a:schemeClr val="dk1"/>
                          </a:solidFill>
                          <a:effectLst/>
                          <a:latin typeface="+mn-lt"/>
                          <a:ea typeface="+mn-ea"/>
                          <a:cs typeface="+mn-cs"/>
                        </a:rPr>
                        <a:t>环境设备</a:t>
                      </a:r>
                      <a:endParaRPr lang="zh-CN" altLang="zh-CN" sz="1865" kern="1200" dirty="0">
                        <a:solidFill>
                          <a:schemeClr val="dk1"/>
                        </a:solidFill>
                        <a:effectLst/>
                        <a:latin typeface="+mn-lt"/>
                        <a:ea typeface="+mn-ea"/>
                        <a:cs typeface="+mn-cs"/>
                      </a:endParaRPr>
                    </a:p>
                    <a:p>
                      <a:pPr algn="ctr"/>
                      <a:r>
                        <a:rPr lang="en-US" altLang="zh-CN" sz="1865" kern="1200" dirty="0" err="1">
                          <a:solidFill>
                            <a:schemeClr val="dk1"/>
                          </a:solidFill>
                          <a:effectLst/>
                          <a:latin typeface="+mn-lt"/>
                          <a:ea typeface="+mn-ea"/>
                          <a:cs typeface="+mn-cs"/>
                        </a:rPr>
                        <a:t>EnvironmentDev</a:t>
                      </a:r>
                      <a:r>
                        <a:rPr lang="zh-CN" altLang="zh-CN" sz="1865" kern="1200" dirty="0">
                          <a:solidFill>
                            <a:schemeClr val="dk1"/>
                          </a:solidFill>
                          <a:effectLst/>
                          <a:latin typeface="+mn-lt"/>
                          <a:ea typeface="+mn-ea"/>
                          <a:cs typeface="+mn-cs"/>
                        </a:rPr>
                        <a:t>（父类：</a:t>
                      </a:r>
                      <a:r>
                        <a:rPr lang="en-US" altLang="zh-CN" sz="1865" kern="1200" dirty="0">
                          <a:solidFill>
                            <a:schemeClr val="dk1"/>
                          </a:solidFill>
                          <a:effectLst/>
                          <a:latin typeface="+mn-lt"/>
                          <a:ea typeface="+mn-ea"/>
                          <a:cs typeface="+mn-cs"/>
                        </a:rPr>
                        <a:t>Device</a:t>
                      </a:r>
                      <a:r>
                        <a:rPr lang="zh-CN" altLang="zh-CN" sz="1865" kern="1200" dirty="0">
                          <a:solidFill>
                            <a:schemeClr val="dk1"/>
                          </a:solidFill>
                          <a:effectLst/>
                          <a:latin typeface="+mn-lt"/>
                          <a:ea typeface="+mn-ea"/>
                          <a:cs typeface="+mn-cs"/>
                        </a:rPr>
                        <a:t>）</a:t>
                      </a:r>
                      <a:endParaRPr lang="zh-CN" altLang="zh-CN" sz="1865" kern="1200" dirty="0">
                        <a:solidFill>
                          <a:schemeClr val="dk1"/>
                        </a:solidFill>
                        <a:effectLst/>
                        <a:latin typeface="+mn-lt"/>
                        <a:ea typeface="+mn-ea"/>
                        <a:cs typeface="+mn-cs"/>
                      </a:endParaRPr>
                    </a:p>
                  </a:txBody>
                  <a:tcPr/>
                </a:tc>
                <a:tc>
                  <a:txBody>
                    <a:bodyPr/>
                    <a:lstStyle/>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direction:integer</a:t>
                      </a:r>
                      <a:endParaRPr lang="zh-CN" altLang="zh-CN" sz="1865" kern="1200" dirty="0">
                        <a:solidFill>
                          <a:schemeClr val="dk1"/>
                        </a:solidFill>
                        <a:effectLst/>
                        <a:latin typeface="+mn-lt"/>
                        <a:ea typeface="+mn-ea"/>
                        <a:cs typeface="+mn-cs"/>
                      </a:endParaRPr>
                    </a:p>
                  </a:txBody>
                  <a:tcPr/>
                </a:tc>
                <a:tc>
                  <a:txBody>
                    <a:bodyPr/>
                    <a:lstStyle/>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getTemperature</a:t>
                      </a:r>
                      <a:r>
                        <a:rPr lang="en-US" altLang="zh-CN" sz="1865" kern="1200" dirty="0">
                          <a:solidFill>
                            <a:schemeClr val="dk1"/>
                          </a:solidFill>
                          <a:effectLst/>
                          <a:latin typeface="+mn-lt"/>
                          <a:ea typeface="+mn-ea"/>
                          <a:cs typeface="+mn-cs"/>
                        </a:rPr>
                        <a:t>():float</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getHumidity</a:t>
                      </a:r>
                      <a:r>
                        <a:rPr lang="en-US" altLang="zh-CN" sz="1865" kern="1200" dirty="0">
                          <a:solidFill>
                            <a:schemeClr val="dk1"/>
                          </a:solidFill>
                          <a:effectLst/>
                          <a:latin typeface="+mn-lt"/>
                          <a:ea typeface="+mn-ea"/>
                          <a:cs typeface="+mn-cs"/>
                        </a:rPr>
                        <a:t>():float</a:t>
                      </a:r>
                      <a:endParaRPr lang="en-US"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setEnvironmentDeviceInfo</a:t>
                      </a:r>
                      <a:r>
                        <a:rPr lang="en-US" altLang="zh-CN" sz="1865" kern="1200" dirty="0">
                          <a:solidFill>
                            <a:schemeClr val="dk1"/>
                          </a:solidFill>
                          <a:effectLst/>
                          <a:latin typeface="+mn-lt"/>
                          <a:ea typeface="+mn-ea"/>
                          <a:cs typeface="+mn-cs"/>
                        </a:rPr>
                        <a:t>():void</a:t>
                      </a:r>
                      <a:endParaRPr lang="zh-CN" altLang="zh-CN" sz="1865" kern="1200" dirty="0">
                        <a:solidFill>
                          <a:schemeClr val="dk1"/>
                        </a:solidFill>
                        <a:effectLst/>
                        <a:latin typeface="+mn-lt"/>
                        <a:ea typeface="+mn-ea"/>
                        <a:cs typeface="+mn-cs"/>
                      </a:endParaRPr>
                    </a:p>
                  </a:txBody>
                  <a:tcPr/>
                </a:tc>
                <a:tc>
                  <a:txBody>
                    <a:bodyPr/>
                    <a:lstStyle/>
                    <a:p>
                      <a:pPr algn="ctr"/>
                      <a:r>
                        <a:rPr lang="zh-CN" altLang="zh-CN" sz="1865" kern="1200" dirty="0">
                          <a:solidFill>
                            <a:schemeClr val="dk1"/>
                          </a:solidFill>
                          <a:effectLst/>
                          <a:latin typeface="+mn-lt"/>
                          <a:ea typeface="+mn-ea"/>
                          <a:cs typeface="+mn-cs"/>
                        </a:rPr>
                        <a:t>获取环境温度</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获取环境湿度</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设置环境设备</a:t>
                      </a:r>
                      <a:endParaRPr lang="en-US" altLang="zh-CN" sz="1865" kern="1200" dirty="0">
                        <a:solidFill>
                          <a:schemeClr val="dk1"/>
                        </a:solidFill>
                        <a:effectLst/>
                        <a:latin typeface="+mn-lt"/>
                        <a:ea typeface="+mn-ea"/>
                        <a:cs typeface="+mn-cs"/>
                      </a:endParaRPr>
                    </a:p>
                    <a:p>
                      <a:pPr algn="ctr"/>
                      <a:r>
                        <a:rPr lang="zh-CN" altLang="en-US" sz="1865" kern="1200" dirty="0">
                          <a:solidFill>
                            <a:schemeClr val="dk1"/>
                          </a:solidFill>
                          <a:effectLst/>
                          <a:latin typeface="+mn-lt"/>
                          <a:ea typeface="+mn-ea"/>
                          <a:cs typeface="+mn-cs"/>
                        </a:rPr>
                        <a:t>信息</a:t>
                      </a:r>
                      <a:endParaRPr lang="zh-CN" altLang="en-US" dirty="0"/>
                    </a:p>
                  </a:txBody>
                  <a:tcPr/>
                </a:tc>
              </a:tr>
            </a:tbl>
          </a:graphicData>
        </a:graphic>
      </p:graphicFrame>
      <p:sp>
        <p:nvSpPr>
          <p:cNvPr id="2" name="矩形 1"/>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面向对象的设计</a:t>
            </a:r>
            <a:endParaRPr kumimoji="1" lang="zh-CN" altLang="en-US" sz="3200" dirty="0">
              <a:sym typeface="+mn-ea"/>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287817" y="1355192"/>
            <a:ext cx="5319828" cy="460375"/>
          </a:xfrm>
          <a:prstGeom prst="rect">
            <a:avLst/>
          </a:prstGeom>
          <a:noFill/>
        </p:spPr>
        <p:txBody>
          <a:bodyPr wrap="square" rtlCol="0">
            <a:spAutoFit/>
          </a:bodyPr>
          <a:lstStyle/>
          <a:p>
            <a:pPr algn="ctr"/>
            <a:r>
              <a:rPr lang="zh-CN" altLang="en-US" sz="2400" b="1" dirty="0">
                <a:latin typeface="仿宋" panose="02010609060101010101" pitchFamily="49" charset="-122"/>
                <a:ea typeface="仿宋" panose="02010609060101010101" pitchFamily="49" charset="-122"/>
              </a:rPr>
              <a:t>续</a:t>
            </a:r>
            <a:r>
              <a:rPr lang="zh-CN" altLang="zh-CN" sz="2400" b="1" dirty="0">
                <a:latin typeface="仿宋" panose="02010609060101010101" pitchFamily="49" charset="-122"/>
                <a:ea typeface="仿宋" panose="02010609060101010101" pitchFamily="49" charset="-122"/>
              </a:rPr>
              <a:t>表</a:t>
            </a:r>
            <a:r>
              <a:rPr lang="en-US" altLang="zh-CN" sz="2400" b="1" dirty="0">
                <a:latin typeface="仿宋" panose="02010609060101010101" pitchFamily="49" charset="-122"/>
                <a:ea typeface="仿宋" panose="02010609060101010101" pitchFamily="49" charset="-122"/>
              </a:rPr>
              <a:t>6-15 </a:t>
            </a:r>
            <a:r>
              <a:rPr lang="zh-CN" altLang="en-US" sz="2400" b="1" dirty="0">
                <a:latin typeface="仿宋" panose="02010609060101010101" pitchFamily="49" charset="-122"/>
                <a:ea typeface="仿宋" panose="02010609060101010101" pitchFamily="49" charset="-122"/>
              </a:rPr>
              <a:t>智慧教室系统中部分实体类</a:t>
            </a:r>
            <a:endParaRPr lang="zh-CN" altLang="zh-CN" sz="2400" dirty="0">
              <a:latin typeface="仿宋" panose="02010609060101010101" pitchFamily="49" charset="-122"/>
              <a:ea typeface="仿宋" panose="02010609060101010101" pitchFamily="49" charset="-122"/>
            </a:endParaRPr>
          </a:p>
        </p:txBody>
      </p:sp>
      <p:graphicFrame>
        <p:nvGraphicFramePr>
          <p:cNvPr id="10" name="表格 9"/>
          <p:cNvGraphicFramePr>
            <a:graphicFrameLocks noGrp="1"/>
          </p:cNvGraphicFramePr>
          <p:nvPr/>
        </p:nvGraphicFramePr>
        <p:xfrm>
          <a:off x="297994" y="2043518"/>
          <a:ext cx="9299474" cy="4253484"/>
        </p:xfrm>
        <a:graphic>
          <a:graphicData uri="http://schemas.openxmlformats.org/drawingml/2006/table">
            <a:tbl>
              <a:tblPr firstRow="1" bandRow="1">
                <a:tableStyleId>{5C22544A-7EE6-4342-B048-85BDC9FD1C3A}</a:tableStyleId>
              </a:tblPr>
              <a:tblGrid>
                <a:gridCol w="1650471"/>
                <a:gridCol w="2777826"/>
                <a:gridCol w="3245777"/>
                <a:gridCol w="1625400"/>
              </a:tblGrid>
              <a:tr h="370840">
                <a:tc>
                  <a:txBody>
                    <a:bodyPr/>
                    <a:lstStyle/>
                    <a:p>
                      <a:pPr algn="ctr"/>
                      <a:r>
                        <a:rPr lang="zh-CN" altLang="zh-CN" sz="1865" b="1" kern="1200" dirty="0">
                          <a:solidFill>
                            <a:schemeClr val="lt1"/>
                          </a:solidFill>
                          <a:effectLst/>
                          <a:latin typeface="+mn-lt"/>
                          <a:ea typeface="+mn-ea"/>
                          <a:cs typeface="+mn-cs"/>
                        </a:rPr>
                        <a:t>类名</a:t>
                      </a:r>
                      <a:endParaRPr lang="zh-CN" altLang="en-US" dirty="0"/>
                    </a:p>
                  </a:txBody>
                  <a:tcPr/>
                </a:tc>
                <a:tc>
                  <a:txBody>
                    <a:bodyPr/>
                    <a:lstStyle/>
                    <a:p>
                      <a:pPr algn="ctr"/>
                      <a:r>
                        <a:rPr lang="zh-CN" altLang="zh-CN" sz="1865" b="1" kern="1200" dirty="0">
                          <a:solidFill>
                            <a:schemeClr val="lt1"/>
                          </a:solidFill>
                          <a:effectLst/>
                          <a:latin typeface="+mn-lt"/>
                          <a:ea typeface="+mn-ea"/>
                          <a:cs typeface="+mn-cs"/>
                        </a:rPr>
                        <a:t>属性</a:t>
                      </a:r>
                      <a:endParaRPr lang="zh-CN" altLang="en-US" dirty="0"/>
                    </a:p>
                  </a:txBody>
                  <a:tcPr/>
                </a:tc>
                <a:tc>
                  <a:txBody>
                    <a:bodyPr/>
                    <a:lstStyle/>
                    <a:p>
                      <a:pPr algn="ctr"/>
                      <a:r>
                        <a:rPr lang="zh-CN" altLang="zh-CN" sz="1865" b="1" kern="1200" dirty="0">
                          <a:solidFill>
                            <a:schemeClr val="lt1"/>
                          </a:solidFill>
                          <a:effectLst/>
                          <a:latin typeface="+mn-lt"/>
                          <a:ea typeface="+mn-ea"/>
                          <a:cs typeface="+mn-cs"/>
                        </a:rPr>
                        <a:t>基本方法</a:t>
                      </a:r>
                      <a:endParaRPr lang="zh-CN" altLang="en-US" dirty="0"/>
                    </a:p>
                  </a:txBody>
                  <a:tcPr/>
                </a:tc>
                <a:tc>
                  <a:txBody>
                    <a:bodyPr/>
                    <a:lstStyle/>
                    <a:p>
                      <a:pPr algn="ctr"/>
                      <a:r>
                        <a:rPr lang="zh-CN" altLang="zh-CN" sz="1865" b="1" kern="1200" dirty="0">
                          <a:solidFill>
                            <a:schemeClr val="lt1"/>
                          </a:solidFill>
                          <a:effectLst/>
                          <a:latin typeface="+mn-lt"/>
                          <a:ea typeface="+mn-ea"/>
                          <a:cs typeface="+mn-cs"/>
                        </a:rPr>
                        <a:t>方法说明</a:t>
                      </a:r>
                      <a:endParaRPr lang="zh-CN" altLang="en-US" dirty="0"/>
                    </a:p>
                  </a:txBody>
                  <a:tcPr/>
                </a:tc>
              </a:tr>
              <a:tr h="370840">
                <a:tc>
                  <a:txBody>
                    <a:bodyPr/>
                    <a:lstStyle/>
                    <a:p>
                      <a:pPr algn="ctr"/>
                      <a:r>
                        <a:rPr lang="zh-CN" altLang="zh-CN" sz="1865" kern="1200" dirty="0">
                          <a:solidFill>
                            <a:schemeClr val="dk1"/>
                          </a:solidFill>
                          <a:effectLst/>
                          <a:latin typeface="+mn-lt"/>
                          <a:ea typeface="+mn-ea"/>
                          <a:cs typeface="+mn-cs"/>
                        </a:rPr>
                        <a:t>摄像头</a:t>
                      </a:r>
                      <a:endParaRPr lang="zh-CN" altLang="zh-CN" sz="1865" kern="1200" dirty="0">
                        <a:solidFill>
                          <a:schemeClr val="dk1"/>
                        </a:solidFill>
                        <a:effectLst/>
                        <a:latin typeface="+mn-lt"/>
                        <a:ea typeface="+mn-ea"/>
                        <a:cs typeface="+mn-cs"/>
                      </a:endParaRPr>
                    </a:p>
                    <a:p>
                      <a:pPr algn="ctr"/>
                      <a:r>
                        <a:rPr lang="en-US" altLang="zh-CN" sz="1865" kern="1200" dirty="0">
                          <a:solidFill>
                            <a:schemeClr val="dk1"/>
                          </a:solidFill>
                          <a:effectLst/>
                          <a:latin typeface="+mn-lt"/>
                          <a:ea typeface="+mn-ea"/>
                          <a:cs typeface="+mn-cs"/>
                        </a:rPr>
                        <a:t>Camera</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（父类：</a:t>
                      </a:r>
                      <a:r>
                        <a:rPr lang="en-US" altLang="zh-CN" sz="1865" kern="1200" dirty="0">
                          <a:solidFill>
                            <a:schemeClr val="dk1"/>
                          </a:solidFill>
                          <a:effectLst/>
                          <a:latin typeface="+mn-lt"/>
                          <a:ea typeface="+mn-ea"/>
                          <a:cs typeface="+mn-cs"/>
                        </a:rPr>
                        <a:t>Device</a:t>
                      </a:r>
                      <a:r>
                        <a:rPr lang="zh-CN" altLang="zh-CN" sz="1865" kern="1200" dirty="0">
                          <a:solidFill>
                            <a:schemeClr val="dk1"/>
                          </a:solidFill>
                          <a:effectLst/>
                          <a:latin typeface="+mn-lt"/>
                          <a:ea typeface="+mn-ea"/>
                          <a:cs typeface="+mn-cs"/>
                        </a:rPr>
                        <a:t>）</a:t>
                      </a:r>
                      <a:endParaRPr lang="zh-CN" altLang="en-US" dirty="0"/>
                    </a:p>
                  </a:txBody>
                  <a:tcPr/>
                </a:tc>
                <a:tc>
                  <a:txBody>
                    <a:bodyPr/>
                    <a:lstStyle/>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direction:integer</a:t>
                      </a:r>
                      <a:endParaRPr lang="zh-CN" altLang="zh-CN" sz="1865" kern="1200" dirty="0">
                        <a:solidFill>
                          <a:schemeClr val="dk1"/>
                        </a:solidFill>
                        <a:effectLst/>
                        <a:latin typeface="+mn-lt"/>
                        <a:ea typeface="+mn-ea"/>
                        <a:cs typeface="+mn-cs"/>
                      </a:endParaRPr>
                    </a:p>
                  </a:txBody>
                  <a:tcPr/>
                </a:tc>
                <a:tc>
                  <a:txBody>
                    <a:bodyPr/>
                    <a:lstStyle/>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openCamera</a:t>
                      </a:r>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boolean</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stopCamera</a:t>
                      </a:r>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boolean</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setDirection</a:t>
                      </a:r>
                      <a:r>
                        <a:rPr lang="en-US" altLang="zh-CN" sz="1865" kern="1200" dirty="0">
                          <a:solidFill>
                            <a:schemeClr val="dk1"/>
                          </a:solidFill>
                          <a:effectLst/>
                          <a:latin typeface="+mn-lt"/>
                          <a:ea typeface="+mn-ea"/>
                          <a:cs typeface="+mn-cs"/>
                        </a:rPr>
                        <a:t>():void</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setCameraInfo</a:t>
                      </a:r>
                      <a:r>
                        <a:rPr lang="en-US" altLang="zh-CN" sz="1865" kern="1200" dirty="0">
                          <a:solidFill>
                            <a:schemeClr val="dk1"/>
                          </a:solidFill>
                          <a:effectLst/>
                          <a:latin typeface="+mn-lt"/>
                          <a:ea typeface="+mn-ea"/>
                          <a:cs typeface="+mn-cs"/>
                        </a:rPr>
                        <a:t>():void</a:t>
                      </a:r>
                      <a:endParaRPr lang="zh-CN" altLang="zh-CN" sz="1865" kern="1200" dirty="0">
                        <a:solidFill>
                          <a:schemeClr val="dk1"/>
                        </a:solidFill>
                        <a:effectLst/>
                        <a:latin typeface="+mn-lt"/>
                        <a:ea typeface="+mn-ea"/>
                        <a:cs typeface="+mn-cs"/>
                      </a:endParaRPr>
                    </a:p>
                  </a:txBody>
                  <a:tcPr/>
                </a:tc>
                <a:tc>
                  <a:txBody>
                    <a:bodyPr/>
                    <a:lstStyle/>
                    <a:p>
                      <a:pPr algn="ctr"/>
                      <a:r>
                        <a:rPr lang="zh-CN" altLang="zh-CN" sz="1865" kern="1200" dirty="0">
                          <a:solidFill>
                            <a:schemeClr val="dk1"/>
                          </a:solidFill>
                          <a:effectLst/>
                          <a:latin typeface="+mn-lt"/>
                          <a:ea typeface="+mn-ea"/>
                          <a:cs typeface="+mn-cs"/>
                        </a:rPr>
                        <a:t>开启摄像头</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关闭摄像头</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设置摄像头角度</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设置摄像头信息</a:t>
                      </a:r>
                      <a:endParaRPr lang="zh-CN" altLang="en-US" dirty="0"/>
                    </a:p>
                  </a:txBody>
                  <a:tcPr/>
                </a:tc>
              </a:tr>
              <a:tr h="370840">
                <a:tc>
                  <a:txBody>
                    <a:bodyPr/>
                    <a:lstStyle/>
                    <a:p>
                      <a:pPr algn="ctr"/>
                      <a:r>
                        <a:rPr lang="zh-CN" altLang="zh-CN" sz="1865" kern="1200" dirty="0">
                          <a:solidFill>
                            <a:schemeClr val="dk1"/>
                          </a:solidFill>
                          <a:effectLst/>
                          <a:latin typeface="+mn-lt"/>
                          <a:ea typeface="+mn-ea"/>
                          <a:cs typeface="+mn-cs"/>
                        </a:rPr>
                        <a:t>教室</a:t>
                      </a:r>
                      <a:endParaRPr lang="zh-CN" altLang="zh-CN" sz="1865" kern="1200" dirty="0">
                        <a:solidFill>
                          <a:schemeClr val="dk1"/>
                        </a:solidFill>
                        <a:effectLst/>
                        <a:latin typeface="+mn-lt"/>
                        <a:ea typeface="+mn-ea"/>
                        <a:cs typeface="+mn-cs"/>
                      </a:endParaRPr>
                    </a:p>
                    <a:p>
                      <a:pPr algn="ctr"/>
                      <a:r>
                        <a:rPr lang="en-US" altLang="zh-CN" sz="1865" kern="1200" dirty="0" err="1">
                          <a:solidFill>
                            <a:schemeClr val="dk1"/>
                          </a:solidFill>
                          <a:effectLst/>
                          <a:latin typeface="+mn-lt"/>
                          <a:ea typeface="+mn-ea"/>
                          <a:cs typeface="+mn-cs"/>
                        </a:rPr>
                        <a:t>ClassRoom</a:t>
                      </a:r>
                      <a:endParaRPr lang="zh-CN" altLang="en-US" dirty="0"/>
                    </a:p>
                  </a:txBody>
                  <a:tcPr/>
                </a:tc>
                <a:tc>
                  <a:txBody>
                    <a:bodyPr/>
                    <a:lstStyle/>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roomId:integer</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location:String</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status:integer</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relDev:List</a:t>
                      </a:r>
                      <a:endParaRPr lang="zh-CN" altLang="zh-CN" sz="1865" kern="1200" dirty="0">
                        <a:solidFill>
                          <a:schemeClr val="dk1"/>
                        </a:solidFill>
                        <a:effectLst/>
                        <a:latin typeface="+mn-lt"/>
                        <a:ea typeface="+mn-ea"/>
                        <a:cs typeface="+mn-cs"/>
                      </a:endParaRPr>
                    </a:p>
                  </a:txBody>
                  <a:tcPr/>
                </a:tc>
                <a:tc>
                  <a:txBody>
                    <a:bodyPr/>
                    <a:lstStyle/>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updateStatus</a:t>
                      </a:r>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boolean</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updateRoom</a:t>
                      </a:r>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boolean</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getRoomInfo</a:t>
                      </a:r>
                      <a:r>
                        <a:rPr lang="en-US" altLang="zh-CN" sz="1865" kern="1200" dirty="0">
                          <a:solidFill>
                            <a:schemeClr val="dk1"/>
                          </a:solidFill>
                          <a:effectLst/>
                          <a:latin typeface="+mn-lt"/>
                          <a:ea typeface="+mn-ea"/>
                          <a:cs typeface="+mn-cs"/>
                        </a:rPr>
                        <a:t>():String</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insertRoom</a:t>
                      </a:r>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boolean</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getRelDev</a:t>
                      </a:r>
                      <a:r>
                        <a:rPr lang="en-US" altLang="zh-CN" sz="1865" kern="1200" dirty="0">
                          <a:solidFill>
                            <a:schemeClr val="dk1"/>
                          </a:solidFill>
                          <a:effectLst/>
                          <a:latin typeface="+mn-lt"/>
                          <a:ea typeface="+mn-ea"/>
                          <a:cs typeface="+mn-cs"/>
                        </a:rPr>
                        <a:t>():List</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updateRelDev</a:t>
                      </a:r>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boolean</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setClassRoomInfo</a:t>
                      </a:r>
                      <a:r>
                        <a:rPr lang="en-US" altLang="zh-CN" sz="1865" kern="1200" dirty="0">
                          <a:solidFill>
                            <a:schemeClr val="dk1"/>
                          </a:solidFill>
                          <a:effectLst/>
                          <a:latin typeface="+mn-lt"/>
                          <a:ea typeface="+mn-ea"/>
                          <a:cs typeface="+mn-cs"/>
                        </a:rPr>
                        <a:t>():void</a:t>
                      </a:r>
                      <a:endParaRPr lang="zh-CN" altLang="en-US" dirty="0"/>
                    </a:p>
                  </a:txBody>
                  <a:tcPr/>
                </a:tc>
                <a:tc>
                  <a:txBody>
                    <a:bodyPr/>
                    <a:lstStyle/>
                    <a:p>
                      <a:pPr algn="ctr"/>
                      <a:r>
                        <a:rPr lang="zh-CN" altLang="zh-CN" sz="1865" kern="1200" dirty="0">
                          <a:solidFill>
                            <a:schemeClr val="dk1"/>
                          </a:solidFill>
                          <a:effectLst/>
                          <a:latin typeface="+mn-lt"/>
                          <a:ea typeface="+mn-ea"/>
                          <a:cs typeface="+mn-cs"/>
                        </a:rPr>
                        <a:t>更新使用状态</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更新教室信息</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返回教室信息</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添加教室</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获取设备列表</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更新设备列表</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设置教室信息</a:t>
                      </a:r>
                      <a:endParaRPr lang="zh-CN" altLang="en-US" dirty="0"/>
                    </a:p>
                  </a:txBody>
                  <a:tcPr/>
                </a:tc>
              </a:tr>
            </a:tbl>
          </a:graphicData>
        </a:graphic>
      </p:graphicFrame>
      <p:sp>
        <p:nvSpPr>
          <p:cNvPr id="2" name="矩形 1"/>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面向对象的设计</a:t>
            </a:r>
            <a:endParaRPr kumimoji="1" lang="zh-CN" altLang="en-US" sz="3200" dirty="0">
              <a:sym typeface="+mn-ea"/>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287817" y="1355192"/>
            <a:ext cx="5319828" cy="460375"/>
          </a:xfrm>
          <a:prstGeom prst="rect">
            <a:avLst/>
          </a:prstGeom>
          <a:noFill/>
        </p:spPr>
        <p:txBody>
          <a:bodyPr wrap="square" rtlCol="0">
            <a:spAutoFit/>
          </a:bodyPr>
          <a:lstStyle/>
          <a:p>
            <a:pPr algn="ctr"/>
            <a:r>
              <a:rPr lang="zh-CN" altLang="en-US" sz="2400" b="1" dirty="0">
                <a:latin typeface="仿宋" panose="02010609060101010101" pitchFamily="49" charset="-122"/>
                <a:ea typeface="仿宋" panose="02010609060101010101" pitchFamily="49" charset="-122"/>
              </a:rPr>
              <a:t>续</a:t>
            </a:r>
            <a:r>
              <a:rPr lang="zh-CN" altLang="zh-CN" sz="2400" b="1" dirty="0">
                <a:latin typeface="仿宋" panose="02010609060101010101" pitchFamily="49" charset="-122"/>
                <a:ea typeface="仿宋" panose="02010609060101010101" pitchFamily="49" charset="-122"/>
              </a:rPr>
              <a:t>表</a:t>
            </a:r>
            <a:r>
              <a:rPr lang="en-US" altLang="zh-CN" sz="2400" b="1" dirty="0">
                <a:latin typeface="仿宋" panose="02010609060101010101" pitchFamily="49" charset="-122"/>
                <a:ea typeface="仿宋" panose="02010609060101010101" pitchFamily="49" charset="-122"/>
              </a:rPr>
              <a:t>6-15 </a:t>
            </a:r>
            <a:r>
              <a:rPr lang="zh-CN" altLang="en-US" sz="2400" b="1" dirty="0">
                <a:latin typeface="仿宋" panose="02010609060101010101" pitchFamily="49" charset="-122"/>
                <a:ea typeface="仿宋" panose="02010609060101010101" pitchFamily="49" charset="-122"/>
              </a:rPr>
              <a:t>智慧教室系统中部分实体类</a:t>
            </a:r>
            <a:endParaRPr lang="zh-CN" altLang="zh-CN" sz="2400" dirty="0">
              <a:latin typeface="仿宋" panose="02010609060101010101" pitchFamily="49" charset="-122"/>
              <a:ea typeface="仿宋" panose="02010609060101010101" pitchFamily="49" charset="-122"/>
            </a:endParaRPr>
          </a:p>
        </p:txBody>
      </p:sp>
      <p:graphicFrame>
        <p:nvGraphicFramePr>
          <p:cNvPr id="10" name="表格 9"/>
          <p:cNvGraphicFramePr>
            <a:graphicFrameLocks noGrp="1"/>
          </p:cNvGraphicFramePr>
          <p:nvPr/>
        </p:nvGraphicFramePr>
        <p:xfrm>
          <a:off x="297994" y="2043518"/>
          <a:ext cx="9299474" cy="4253484"/>
        </p:xfrm>
        <a:graphic>
          <a:graphicData uri="http://schemas.openxmlformats.org/drawingml/2006/table">
            <a:tbl>
              <a:tblPr firstRow="1" bandRow="1">
                <a:tableStyleId>{5C22544A-7EE6-4342-B048-85BDC9FD1C3A}</a:tableStyleId>
              </a:tblPr>
              <a:tblGrid>
                <a:gridCol w="1650471"/>
                <a:gridCol w="2777826"/>
                <a:gridCol w="3245777"/>
                <a:gridCol w="1625400"/>
              </a:tblGrid>
              <a:tr h="370840">
                <a:tc>
                  <a:txBody>
                    <a:bodyPr/>
                    <a:lstStyle/>
                    <a:p>
                      <a:pPr algn="ctr"/>
                      <a:r>
                        <a:rPr lang="zh-CN" altLang="zh-CN" sz="1865" b="1" kern="1200" dirty="0">
                          <a:solidFill>
                            <a:schemeClr val="lt1"/>
                          </a:solidFill>
                          <a:effectLst/>
                          <a:latin typeface="+mn-lt"/>
                          <a:ea typeface="+mn-ea"/>
                          <a:cs typeface="+mn-cs"/>
                        </a:rPr>
                        <a:t>类名</a:t>
                      </a:r>
                      <a:endParaRPr lang="zh-CN" altLang="en-US" dirty="0"/>
                    </a:p>
                  </a:txBody>
                  <a:tcPr/>
                </a:tc>
                <a:tc>
                  <a:txBody>
                    <a:bodyPr/>
                    <a:lstStyle/>
                    <a:p>
                      <a:pPr algn="ctr"/>
                      <a:r>
                        <a:rPr lang="zh-CN" altLang="zh-CN" sz="1865" b="1" kern="1200" dirty="0">
                          <a:solidFill>
                            <a:schemeClr val="lt1"/>
                          </a:solidFill>
                          <a:effectLst/>
                          <a:latin typeface="+mn-lt"/>
                          <a:ea typeface="+mn-ea"/>
                          <a:cs typeface="+mn-cs"/>
                        </a:rPr>
                        <a:t>属性</a:t>
                      </a:r>
                      <a:endParaRPr lang="zh-CN" altLang="en-US" dirty="0"/>
                    </a:p>
                  </a:txBody>
                  <a:tcPr/>
                </a:tc>
                <a:tc>
                  <a:txBody>
                    <a:bodyPr/>
                    <a:lstStyle/>
                    <a:p>
                      <a:pPr algn="ctr"/>
                      <a:r>
                        <a:rPr lang="zh-CN" altLang="zh-CN" sz="1865" b="1" kern="1200" dirty="0">
                          <a:solidFill>
                            <a:schemeClr val="lt1"/>
                          </a:solidFill>
                          <a:effectLst/>
                          <a:latin typeface="+mn-lt"/>
                          <a:ea typeface="+mn-ea"/>
                          <a:cs typeface="+mn-cs"/>
                        </a:rPr>
                        <a:t>基本方法</a:t>
                      </a:r>
                      <a:endParaRPr lang="zh-CN" altLang="en-US" dirty="0"/>
                    </a:p>
                  </a:txBody>
                  <a:tcPr/>
                </a:tc>
                <a:tc>
                  <a:txBody>
                    <a:bodyPr/>
                    <a:lstStyle/>
                    <a:p>
                      <a:pPr algn="ctr"/>
                      <a:r>
                        <a:rPr lang="zh-CN" altLang="zh-CN" sz="1865" b="1" kern="1200" dirty="0">
                          <a:solidFill>
                            <a:schemeClr val="lt1"/>
                          </a:solidFill>
                          <a:effectLst/>
                          <a:latin typeface="+mn-lt"/>
                          <a:ea typeface="+mn-ea"/>
                          <a:cs typeface="+mn-cs"/>
                        </a:rPr>
                        <a:t>方法说明</a:t>
                      </a:r>
                      <a:endParaRPr lang="zh-CN" altLang="en-US" dirty="0"/>
                    </a:p>
                  </a:txBody>
                  <a:tcPr/>
                </a:tc>
              </a:tr>
              <a:tr h="370840">
                <a:tc>
                  <a:txBody>
                    <a:bodyPr/>
                    <a:lstStyle/>
                    <a:p>
                      <a:pPr algn="ctr"/>
                      <a:r>
                        <a:rPr lang="zh-CN" altLang="zh-CN" sz="1865" kern="1200" dirty="0">
                          <a:solidFill>
                            <a:schemeClr val="dk1"/>
                          </a:solidFill>
                          <a:effectLst/>
                          <a:latin typeface="+mn-lt"/>
                          <a:ea typeface="+mn-ea"/>
                          <a:cs typeface="+mn-cs"/>
                        </a:rPr>
                        <a:t>教室</a:t>
                      </a:r>
                      <a:endParaRPr lang="zh-CN" altLang="zh-CN" sz="1865" kern="1200" dirty="0">
                        <a:solidFill>
                          <a:schemeClr val="dk1"/>
                        </a:solidFill>
                        <a:effectLst/>
                        <a:latin typeface="+mn-lt"/>
                        <a:ea typeface="+mn-ea"/>
                        <a:cs typeface="+mn-cs"/>
                      </a:endParaRPr>
                    </a:p>
                    <a:p>
                      <a:pPr algn="ctr"/>
                      <a:r>
                        <a:rPr lang="en-US" altLang="zh-CN" sz="1865" kern="1200" dirty="0" err="1">
                          <a:solidFill>
                            <a:schemeClr val="dk1"/>
                          </a:solidFill>
                          <a:effectLst/>
                          <a:latin typeface="+mn-lt"/>
                          <a:ea typeface="+mn-ea"/>
                          <a:cs typeface="+mn-cs"/>
                        </a:rPr>
                        <a:t>ClassRoom</a:t>
                      </a:r>
                      <a:endParaRPr lang="zh-CN" altLang="en-US" dirty="0"/>
                    </a:p>
                  </a:txBody>
                  <a:tcPr/>
                </a:tc>
                <a:tc>
                  <a:txBody>
                    <a:bodyPr/>
                    <a:lstStyle/>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roomId:integer</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location:String</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status:integer</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relDev:List</a:t>
                      </a:r>
                      <a:endParaRPr lang="zh-CN" altLang="zh-CN" sz="1865" kern="1200" dirty="0">
                        <a:solidFill>
                          <a:schemeClr val="dk1"/>
                        </a:solidFill>
                        <a:effectLst/>
                        <a:latin typeface="+mn-lt"/>
                        <a:ea typeface="+mn-ea"/>
                        <a:cs typeface="+mn-cs"/>
                      </a:endParaRPr>
                    </a:p>
                  </a:txBody>
                  <a:tcPr/>
                </a:tc>
                <a:tc>
                  <a:txBody>
                    <a:bodyPr/>
                    <a:lstStyle/>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updateStatus</a:t>
                      </a:r>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boolean</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updateRoom</a:t>
                      </a:r>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boolean</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getRoomInfo</a:t>
                      </a:r>
                      <a:r>
                        <a:rPr lang="en-US" altLang="zh-CN" sz="1865" kern="1200" dirty="0">
                          <a:solidFill>
                            <a:schemeClr val="dk1"/>
                          </a:solidFill>
                          <a:effectLst/>
                          <a:latin typeface="+mn-lt"/>
                          <a:ea typeface="+mn-ea"/>
                          <a:cs typeface="+mn-cs"/>
                        </a:rPr>
                        <a:t>():String</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insertRoom</a:t>
                      </a:r>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boolean</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getRelDev</a:t>
                      </a:r>
                      <a:r>
                        <a:rPr lang="en-US" altLang="zh-CN" sz="1865" kern="1200" dirty="0">
                          <a:solidFill>
                            <a:schemeClr val="dk1"/>
                          </a:solidFill>
                          <a:effectLst/>
                          <a:latin typeface="+mn-lt"/>
                          <a:ea typeface="+mn-ea"/>
                          <a:cs typeface="+mn-cs"/>
                        </a:rPr>
                        <a:t>():List</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updateRelDev</a:t>
                      </a:r>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boolean</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setClassRoomInfo</a:t>
                      </a:r>
                      <a:r>
                        <a:rPr lang="en-US" altLang="zh-CN" sz="1865" kern="1200" dirty="0">
                          <a:solidFill>
                            <a:schemeClr val="dk1"/>
                          </a:solidFill>
                          <a:effectLst/>
                          <a:latin typeface="+mn-lt"/>
                          <a:ea typeface="+mn-ea"/>
                          <a:cs typeface="+mn-cs"/>
                        </a:rPr>
                        <a:t>():void</a:t>
                      </a:r>
                      <a:endParaRPr lang="zh-CN" altLang="zh-CN" sz="1865" kern="1200" dirty="0">
                        <a:solidFill>
                          <a:schemeClr val="dk1"/>
                        </a:solidFill>
                        <a:effectLst/>
                        <a:latin typeface="+mn-lt"/>
                        <a:ea typeface="+mn-ea"/>
                        <a:cs typeface="+mn-cs"/>
                      </a:endParaRPr>
                    </a:p>
                  </a:txBody>
                  <a:tcPr/>
                </a:tc>
                <a:tc>
                  <a:txBody>
                    <a:bodyPr/>
                    <a:lstStyle/>
                    <a:p>
                      <a:pPr algn="ctr"/>
                      <a:r>
                        <a:rPr lang="zh-CN" altLang="zh-CN" sz="1865" kern="1200" dirty="0">
                          <a:solidFill>
                            <a:schemeClr val="dk1"/>
                          </a:solidFill>
                          <a:effectLst/>
                          <a:latin typeface="+mn-lt"/>
                          <a:ea typeface="+mn-ea"/>
                          <a:cs typeface="+mn-cs"/>
                        </a:rPr>
                        <a:t>更新使用状态</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更新教室信息</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返回教室信息</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添加教室</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获取设备列表</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更新设备列表</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设置教室信息</a:t>
                      </a:r>
                      <a:endParaRPr lang="zh-CN" altLang="en-US" dirty="0"/>
                    </a:p>
                  </a:txBody>
                  <a:tcPr/>
                </a:tc>
              </a:tr>
              <a:tr h="370840">
                <a:tc>
                  <a:txBody>
                    <a:bodyPr/>
                    <a:lstStyle/>
                    <a:p>
                      <a:pPr algn="ctr"/>
                      <a:r>
                        <a:rPr lang="zh-CN" altLang="zh-CN" sz="1865" kern="1200" dirty="0">
                          <a:solidFill>
                            <a:schemeClr val="dk1"/>
                          </a:solidFill>
                          <a:effectLst/>
                          <a:latin typeface="+mn-lt"/>
                          <a:ea typeface="+mn-ea"/>
                          <a:cs typeface="+mn-cs"/>
                        </a:rPr>
                        <a:t>课程</a:t>
                      </a:r>
                      <a:endParaRPr lang="zh-CN" altLang="zh-CN" sz="1865" kern="1200" dirty="0">
                        <a:solidFill>
                          <a:schemeClr val="dk1"/>
                        </a:solidFill>
                        <a:effectLst/>
                        <a:latin typeface="+mn-lt"/>
                        <a:ea typeface="+mn-ea"/>
                        <a:cs typeface="+mn-cs"/>
                      </a:endParaRPr>
                    </a:p>
                    <a:p>
                      <a:pPr algn="ctr"/>
                      <a:r>
                        <a:rPr lang="en-US" altLang="zh-CN" sz="1865" kern="1200" dirty="0">
                          <a:solidFill>
                            <a:schemeClr val="dk1"/>
                          </a:solidFill>
                          <a:effectLst/>
                          <a:latin typeface="+mn-lt"/>
                          <a:ea typeface="+mn-ea"/>
                          <a:cs typeface="+mn-cs"/>
                        </a:rPr>
                        <a:t>Course</a:t>
                      </a:r>
                      <a:endParaRPr lang="zh-CN" altLang="en-US" dirty="0"/>
                    </a:p>
                  </a:txBody>
                  <a:tcPr/>
                </a:tc>
                <a:tc>
                  <a:txBody>
                    <a:bodyPr/>
                    <a:lstStyle/>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courseId:integer</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teacherId:integer</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name:String</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courseHours:integer</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credit:float</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intro:String</a:t>
                      </a:r>
                      <a:endParaRPr lang="zh-CN" altLang="zh-CN" sz="1865" kern="1200" dirty="0">
                        <a:solidFill>
                          <a:schemeClr val="dk1"/>
                        </a:solidFill>
                        <a:effectLst/>
                        <a:latin typeface="+mn-lt"/>
                        <a:ea typeface="+mn-ea"/>
                        <a:cs typeface="+mn-cs"/>
                      </a:endParaRPr>
                    </a:p>
                  </a:txBody>
                  <a:tcPr/>
                </a:tc>
                <a:tc>
                  <a:txBody>
                    <a:bodyPr/>
                    <a:lstStyle/>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insertCourse</a:t>
                      </a:r>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boolean</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deleteCourse</a:t>
                      </a:r>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boolean</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updateCourse</a:t>
                      </a:r>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boolean</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getCourseInfo</a:t>
                      </a:r>
                      <a:r>
                        <a:rPr lang="en-US" altLang="zh-CN" sz="1865" kern="1200" dirty="0">
                          <a:solidFill>
                            <a:schemeClr val="dk1"/>
                          </a:solidFill>
                          <a:effectLst/>
                          <a:latin typeface="+mn-lt"/>
                          <a:ea typeface="+mn-ea"/>
                          <a:cs typeface="+mn-cs"/>
                        </a:rPr>
                        <a:t>():String</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setCourseInfo</a:t>
                      </a:r>
                      <a:r>
                        <a:rPr lang="en-US" altLang="zh-CN" sz="1865" kern="1200" dirty="0">
                          <a:solidFill>
                            <a:schemeClr val="dk1"/>
                          </a:solidFill>
                          <a:effectLst/>
                          <a:latin typeface="+mn-lt"/>
                          <a:ea typeface="+mn-ea"/>
                          <a:cs typeface="+mn-cs"/>
                        </a:rPr>
                        <a:t>():void</a:t>
                      </a:r>
                      <a:endParaRPr lang="zh-CN" altLang="en-US" dirty="0"/>
                    </a:p>
                  </a:txBody>
                  <a:tcPr/>
                </a:tc>
                <a:tc>
                  <a:txBody>
                    <a:bodyPr/>
                    <a:lstStyle/>
                    <a:p>
                      <a:pPr algn="ctr"/>
                      <a:r>
                        <a:rPr lang="zh-CN" altLang="zh-CN" sz="1865" kern="1200" dirty="0">
                          <a:solidFill>
                            <a:schemeClr val="dk1"/>
                          </a:solidFill>
                          <a:effectLst/>
                          <a:latin typeface="+mn-lt"/>
                          <a:ea typeface="+mn-ea"/>
                          <a:cs typeface="+mn-cs"/>
                        </a:rPr>
                        <a:t>添加课程</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删除课程</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更新课程信息</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获取课程信息</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设置课程信息</a:t>
                      </a:r>
                      <a:endParaRPr lang="zh-CN" altLang="en-US" dirty="0"/>
                    </a:p>
                  </a:txBody>
                  <a:tcPr/>
                </a:tc>
              </a:tr>
            </a:tbl>
          </a:graphicData>
        </a:graphic>
      </p:graphicFrame>
      <p:sp>
        <p:nvSpPr>
          <p:cNvPr id="2" name="矩形 1"/>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面向对象的设计</a:t>
            </a:r>
            <a:endParaRPr kumimoji="1" lang="zh-CN" altLang="en-US" sz="3200" dirty="0">
              <a:sym typeface="+mn-ea"/>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290731" y="1916832"/>
            <a:ext cx="5319828" cy="460375"/>
          </a:xfrm>
          <a:prstGeom prst="rect">
            <a:avLst/>
          </a:prstGeom>
          <a:noFill/>
        </p:spPr>
        <p:txBody>
          <a:bodyPr wrap="square" rtlCol="0">
            <a:spAutoFit/>
          </a:bodyPr>
          <a:lstStyle/>
          <a:p>
            <a:pPr algn="ctr"/>
            <a:r>
              <a:rPr lang="zh-CN" altLang="en-US" sz="2400" b="1" dirty="0">
                <a:latin typeface="仿宋" panose="02010609060101010101" pitchFamily="49" charset="-122"/>
                <a:ea typeface="仿宋" panose="02010609060101010101" pitchFamily="49" charset="-122"/>
              </a:rPr>
              <a:t>续</a:t>
            </a:r>
            <a:r>
              <a:rPr lang="zh-CN" altLang="zh-CN" sz="2400" b="1" dirty="0">
                <a:latin typeface="仿宋" panose="02010609060101010101" pitchFamily="49" charset="-122"/>
                <a:ea typeface="仿宋" panose="02010609060101010101" pitchFamily="49" charset="-122"/>
              </a:rPr>
              <a:t>表</a:t>
            </a:r>
            <a:r>
              <a:rPr lang="en-US" altLang="zh-CN" sz="2400" b="1" dirty="0">
                <a:latin typeface="仿宋" panose="02010609060101010101" pitchFamily="49" charset="-122"/>
                <a:ea typeface="仿宋" panose="02010609060101010101" pitchFamily="49" charset="-122"/>
              </a:rPr>
              <a:t>6-15 </a:t>
            </a:r>
            <a:r>
              <a:rPr lang="zh-CN" altLang="en-US" sz="2400" b="1" dirty="0">
                <a:latin typeface="仿宋" panose="02010609060101010101" pitchFamily="49" charset="-122"/>
                <a:ea typeface="仿宋" panose="02010609060101010101" pitchFamily="49" charset="-122"/>
              </a:rPr>
              <a:t>智慧教室系统中部分实体类</a:t>
            </a:r>
            <a:endParaRPr lang="zh-CN" altLang="zh-CN" sz="2400" dirty="0">
              <a:latin typeface="仿宋" panose="02010609060101010101" pitchFamily="49" charset="-122"/>
              <a:ea typeface="仿宋" panose="02010609060101010101" pitchFamily="49" charset="-122"/>
            </a:endParaRPr>
          </a:p>
        </p:txBody>
      </p:sp>
      <p:graphicFrame>
        <p:nvGraphicFramePr>
          <p:cNvPr id="10" name="表格 9"/>
          <p:cNvGraphicFramePr>
            <a:graphicFrameLocks noGrp="1"/>
          </p:cNvGraphicFramePr>
          <p:nvPr/>
        </p:nvGraphicFramePr>
        <p:xfrm>
          <a:off x="139660" y="2636912"/>
          <a:ext cx="9621970" cy="3116580"/>
        </p:xfrm>
        <a:graphic>
          <a:graphicData uri="http://schemas.openxmlformats.org/drawingml/2006/table">
            <a:tbl>
              <a:tblPr firstRow="1" bandRow="1">
                <a:tableStyleId>{5C22544A-7EE6-4342-B048-85BDC9FD1C3A}</a:tableStyleId>
              </a:tblPr>
              <a:tblGrid>
                <a:gridCol w="1650471"/>
                <a:gridCol w="2777826"/>
                <a:gridCol w="3393473"/>
                <a:gridCol w="1800200"/>
              </a:tblGrid>
              <a:tr h="370840">
                <a:tc>
                  <a:txBody>
                    <a:bodyPr/>
                    <a:lstStyle/>
                    <a:p>
                      <a:pPr algn="ctr"/>
                      <a:r>
                        <a:rPr lang="zh-CN" altLang="zh-CN" sz="1865" b="1" kern="1200" dirty="0">
                          <a:solidFill>
                            <a:schemeClr val="lt1"/>
                          </a:solidFill>
                          <a:effectLst/>
                          <a:latin typeface="+mn-lt"/>
                          <a:ea typeface="+mn-ea"/>
                          <a:cs typeface="+mn-cs"/>
                        </a:rPr>
                        <a:t>类名</a:t>
                      </a:r>
                      <a:endParaRPr lang="zh-CN" altLang="en-US" dirty="0"/>
                    </a:p>
                  </a:txBody>
                  <a:tcPr/>
                </a:tc>
                <a:tc>
                  <a:txBody>
                    <a:bodyPr/>
                    <a:lstStyle/>
                    <a:p>
                      <a:pPr algn="ctr"/>
                      <a:r>
                        <a:rPr lang="zh-CN" altLang="zh-CN" sz="1865" b="1" kern="1200" dirty="0">
                          <a:solidFill>
                            <a:schemeClr val="lt1"/>
                          </a:solidFill>
                          <a:effectLst/>
                          <a:latin typeface="+mn-lt"/>
                          <a:ea typeface="+mn-ea"/>
                          <a:cs typeface="+mn-cs"/>
                        </a:rPr>
                        <a:t>属性</a:t>
                      </a:r>
                      <a:endParaRPr lang="zh-CN" altLang="en-US" dirty="0"/>
                    </a:p>
                  </a:txBody>
                  <a:tcPr/>
                </a:tc>
                <a:tc>
                  <a:txBody>
                    <a:bodyPr/>
                    <a:lstStyle/>
                    <a:p>
                      <a:pPr algn="ctr"/>
                      <a:r>
                        <a:rPr lang="zh-CN" altLang="zh-CN" sz="1865" b="1" kern="1200" dirty="0">
                          <a:solidFill>
                            <a:schemeClr val="lt1"/>
                          </a:solidFill>
                          <a:effectLst/>
                          <a:latin typeface="+mn-lt"/>
                          <a:ea typeface="+mn-ea"/>
                          <a:cs typeface="+mn-cs"/>
                        </a:rPr>
                        <a:t>基本方法</a:t>
                      </a:r>
                      <a:endParaRPr lang="zh-CN" altLang="en-US" dirty="0"/>
                    </a:p>
                  </a:txBody>
                  <a:tcPr/>
                </a:tc>
                <a:tc>
                  <a:txBody>
                    <a:bodyPr/>
                    <a:lstStyle/>
                    <a:p>
                      <a:pPr algn="ctr"/>
                      <a:r>
                        <a:rPr lang="zh-CN" altLang="zh-CN" sz="1865" b="1" kern="1200" dirty="0">
                          <a:solidFill>
                            <a:schemeClr val="lt1"/>
                          </a:solidFill>
                          <a:effectLst/>
                          <a:latin typeface="+mn-lt"/>
                          <a:ea typeface="+mn-ea"/>
                          <a:cs typeface="+mn-cs"/>
                        </a:rPr>
                        <a:t>方法说明</a:t>
                      </a:r>
                      <a:endParaRPr lang="zh-CN" altLang="en-US" dirty="0"/>
                    </a:p>
                  </a:txBody>
                  <a:tcPr/>
                </a:tc>
              </a:tr>
              <a:tr h="370840">
                <a:tc>
                  <a:txBody>
                    <a:bodyPr/>
                    <a:lstStyle/>
                    <a:p>
                      <a:pPr algn="ctr"/>
                      <a:r>
                        <a:rPr lang="zh-CN" altLang="zh-CN" sz="1865" kern="1200" dirty="0">
                          <a:solidFill>
                            <a:schemeClr val="dk1"/>
                          </a:solidFill>
                          <a:effectLst/>
                          <a:latin typeface="+mn-lt"/>
                          <a:ea typeface="+mn-ea"/>
                          <a:cs typeface="+mn-cs"/>
                        </a:rPr>
                        <a:t>教学班</a:t>
                      </a:r>
                      <a:endParaRPr lang="zh-CN" altLang="zh-CN" sz="1865" kern="1200" dirty="0">
                        <a:solidFill>
                          <a:schemeClr val="dk1"/>
                        </a:solidFill>
                        <a:effectLst/>
                        <a:latin typeface="+mn-lt"/>
                        <a:ea typeface="+mn-ea"/>
                        <a:cs typeface="+mn-cs"/>
                      </a:endParaRPr>
                    </a:p>
                    <a:p>
                      <a:pPr algn="ctr"/>
                      <a:r>
                        <a:rPr lang="en-US" altLang="zh-CN" sz="1865" kern="1200" dirty="0">
                          <a:solidFill>
                            <a:schemeClr val="dk1"/>
                          </a:solidFill>
                          <a:effectLst/>
                          <a:latin typeface="+mn-lt"/>
                          <a:ea typeface="+mn-ea"/>
                          <a:cs typeface="+mn-cs"/>
                        </a:rPr>
                        <a:t>Class</a:t>
                      </a:r>
                      <a:endParaRPr lang="zh-CN" altLang="en-US" dirty="0"/>
                    </a:p>
                  </a:txBody>
                  <a:tcPr/>
                </a:tc>
                <a:tc>
                  <a:txBody>
                    <a:bodyPr/>
                    <a:lstStyle/>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classId:integer</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name:String</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classRoomId:integer</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courseId:integer</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studentId</a:t>
                      </a:r>
                      <a:r>
                        <a:rPr lang="en-US" altLang="zh-CN" sz="1865" kern="1200" dirty="0">
                          <a:solidFill>
                            <a:schemeClr val="dk1"/>
                          </a:solidFill>
                          <a:effectLst/>
                          <a:latin typeface="+mn-lt"/>
                          <a:ea typeface="+mn-ea"/>
                          <a:cs typeface="+mn-cs"/>
                        </a:rPr>
                        <a:t>[]:integer</a:t>
                      </a:r>
                      <a:endParaRPr lang="zh-CN" altLang="zh-CN" sz="1865" kern="1200" dirty="0">
                        <a:solidFill>
                          <a:schemeClr val="dk1"/>
                        </a:solidFill>
                        <a:effectLst/>
                        <a:latin typeface="+mn-lt"/>
                        <a:ea typeface="+mn-ea"/>
                        <a:cs typeface="+mn-cs"/>
                      </a:endParaRPr>
                    </a:p>
                  </a:txBody>
                  <a:tcPr/>
                </a:tc>
                <a:tc>
                  <a:txBody>
                    <a:bodyPr/>
                    <a:lstStyle/>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addStudent</a:t>
                      </a:r>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boolean</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getStudentList</a:t>
                      </a:r>
                      <a:r>
                        <a:rPr lang="en-US" altLang="zh-CN" sz="1865" kern="1200" dirty="0">
                          <a:solidFill>
                            <a:schemeClr val="dk1"/>
                          </a:solidFill>
                          <a:effectLst/>
                          <a:latin typeface="+mn-lt"/>
                          <a:ea typeface="+mn-ea"/>
                          <a:cs typeface="+mn-cs"/>
                        </a:rPr>
                        <a:t>():List</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setClassInfo</a:t>
                      </a:r>
                      <a:r>
                        <a:rPr lang="en-US" altLang="zh-CN" sz="1865" kern="1200" dirty="0">
                          <a:solidFill>
                            <a:schemeClr val="dk1"/>
                          </a:solidFill>
                          <a:effectLst/>
                          <a:latin typeface="+mn-lt"/>
                          <a:ea typeface="+mn-ea"/>
                          <a:cs typeface="+mn-cs"/>
                        </a:rPr>
                        <a:t>():void</a:t>
                      </a:r>
                      <a:endParaRPr lang="zh-CN" altLang="zh-CN" sz="1865" kern="1200" dirty="0">
                        <a:solidFill>
                          <a:schemeClr val="dk1"/>
                        </a:solidFill>
                        <a:effectLst/>
                        <a:latin typeface="+mn-lt"/>
                        <a:ea typeface="+mn-ea"/>
                        <a:cs typeface="+mn-cs"/>
                      </a:endParaRPr>
                    </a:p>
                  </a:txBody>
                  <a:tcPr/>
                </a:tc>
                <a:tc>
                  <a:txBody>
                    <a:bodyPr/>
                    <a:lstStyle/>
                    <a:p>
                      <a:pPr algn="ctr"/>
                      <a:r>
                        <a:rPr lang="zh-CN" altLang="zh-CN" sz="1865" kern="1200" dirty="0">
                          <a:solidFill>
                            <a:schemeClr val="dk1"/>
                          </a:solidFill>
                          <a:effectLst/>
                          <a:latin typeface="+mn-lt"/>
                          <a:ea typeface="+mn-ea"/>
                          <a:cs typeface="+mn-cs"/>
                        </a:rPr>
                        <a:t>增加学生</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获取学生列表</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设置教学班信息</a:t>
                      </a:r>
                      <a:endParaRPr lang="zh-CN" altLang="en-US" dirty="0"/>
                    </a:p>
                  </a:txBody>
                  <a:tcPr/>
                </a:tc>
              </a:tr>
              <a:tr h="370840">
                <a:tc>
                  <a:txBody>
                    <a:bodyPr/>
                    <a:lstStyle/>
                    <a:p>
                      <a:pPr algn="ctr"/>
                      <a:r>
                        <a:rPr lang="zh-CN" altLang="zh-CN" sz="1865" kern="1200" dirty="0">
                          <a:solidFill>
                            <a:schemeClr val="dk1"/>
                          </a:solidFill>
                          <a:effectLst/>
                          <a:latin typeface="+mn-lt"/>
                          <a:ea typeface="+mn-ea"/>
                          <a:cs typeface="+mn-cs"/>
                        </a:rPr>
                        <a:t>人脸库</a:t>
                      </a:r>
                      <a:endParaRPr lang="zh-CN" altLang="zh-CN" sz="1865" kern="1200" dirty="0">
                        <a:solidFill>
                          <a:schemeClr val="dk1"/>
                        </a:solidFill>
                        <a:effectLst/>
                        <a:latin typeface="+mn-lt"/>
                        <a:ea typeface="+mn-ea"/>
                        <a:cs typeface="+mn-cs"/>
                      </a:endParaRPr>
                    </a:p>
                    <a:p>
                      <a:pPr algn="ctr"/>
                      <a:r>
                        <a:rPr lang="en-US" altLang="zh-CN" sz="1865" kern="1200" dirty="0" err="1">
                          <a:solidFill>
                            <a:schemeClr val="dk1"/>
                          </a:solidFill>
                          <a:effectLst/>
                          <a:latin typeface="+mn-lt"/>
                          <a:ea typeface="+mn-ea"/>
                          <a:cs typeface="+mn-cs"/>
                        </a:rPr>
                        <a:t>FaceDB</a:t>
                      </a:r>
                      <a:endParaRPr lang="zh-CN" altLang="zh-CN" sz="1865" kern="1200" dirty="0">
                        <a:solidFill>
                          <a:schemeClr val="dk1"/>
                        </a:solidFill>
                        <a:effectLst/>
                        <a:latin typeface="+mn-lt"/>
                        <a:ea typeface="+mn-ea"/>
                        <a:cs typeface="+mn-cs"/>
                      </a:endParaRPr>
                    </a:p>
                  </a:txBody>
                  <a:tcPr/>
                </a:tc>
                <a:tc>
                  <a:txBody>
                    <a:bodyPr/>
                    <a:lstStyle/>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faceId:integer</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faceFeature:String</a:t>
                      </a:r>
                      <a:endParaRPr lang="zh-CN" altLang="zh-CN" sz="1865" kern="1200" dirty="0">
                        <a:solidFill>
                          <a:schemeClr val="dk1"/>
                        </a:solidFill>
                        <a:effectLst/>
                        <a:latin typeface="+mn-lt"/>
                        <a:ea typeface="+mn-ea"/>
                        <a:cs typeface="+mn-cs"/>
                      </a:endParaRPr>
                    </a:p>
                  </a:txBody>
                  <a:tcPr/>
                </a:tc>
                <a:tc>
                  <a:txBody>
                    <a:bodyPr/>
                    <a:lstStyle/>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addFaceFeature</a:t>
                      </a:r>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boolean</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deleteFaceFeature</a:t>
                      </a:r>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boolean</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setFaceDBInfo</a:t>
                      </a:r>
                      <a:r>
                        <a:rPr lang="en-US" altLang="zh-CN" sz="1865" kern="1200" dirty="0">
                          <a:solidFill>
                            <a:schemeClr val="dk1"/>
                          </a:solidFill>
                          <a:effectLst/>
                          <a:latin typeface="+mn-lt"/>
                          <a:ea typeface="+mn-ea"/>
                          <a:cs typeface="+mn-cs"/>
                        </a:rPr>
                        <a:t>():void</a:t>
                      </a:r>
                      <a:endParaRPr lang="zh-CN" altLang="zh-CN" sz="1865" kern="1200" dirty="0">
                        <a:solidFill>
                          <a:schemeClr val="dk1"/>
                        </a:solidFill>
                        <a:effectLst/>
                        <a:latin typeface="+mn-lt"/>
                        <a:ea typeface="+mn-ea"/>
                        <a:cs typeface="+mn-cs"/>
                      </a:endParaRPr>
                    </a:p>
                  </a:txBody>
                  <a:tcPr/>
                </a:tc>
                <a:tc>
                  <a:txBody>
                    <a:bodyPr/>
                    <a:lstStyle/>
                    <a:p>
                      <a:pPr algn="ctr"/>
                      <a:r>
                        <a:rPr lang="zh-CN" altLang="zh-CN" sz="1865" kern="1200" dirty="0">
                          <a:solidFill>
                            <a:schemeClr val="dk1"/>
                          </a:solidFill>
                          <a:effectLst/>
                          <a:latin typeface="+mn-lt"/>
                          <a:ea typeface="+mn-ea"/>
                          <a:cs typeface="+mn-cs"/>
                        </a:rPr>
                        <a:t>添加人脸特征</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删除人脸特征</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设置人脸库信息</a:t>
                      </a:r>
                      <a:endParaRPr lang="zh-CN" altLang="en-US" dirty="0"/>
                    </a:p>
                  </a:txBody>
                  <a:tcPr/>
                </a:tc>
              </a:tr>
            </a:tbl>
          </a:graphicData>
        </a:graphic>
      </p:graphicFrame>
      <p:sp>
        <p:nvSpPr>
          <p:cNvPr id="2" name="矩形 1"/>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2" name="TextBox 6"/>
          <p:cNvSpPr txBox="1">
            <a:spLocks noChangeArrowheads="1"/>
          </p:cNvSpPr>
          <p:nvPr>
            <p:custDataLst>
              <p:tags r:id="rId4"/>
            </p:custDataLst>
          </p:nvPr>
        </p:nvSpPr>
        <p:spPr bwMode="auto">
          <a:xfrm>
            <a:off x="674096" y="266040"/>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序言</a:t>
            </a:r>
            <a:endParaRPr kumimoji="1" lang="zh-CN" altLang="en-US" sz="3200" dirty="0">
              <a:sym typeface="+mn-ea"/>
            </a:endParaRPr>
          </a:p>
        </p:txBody>
      </p:sp>
      <p:sp>
        <p:nvSpPr>
          <p:cNvPr id="2" name="文本框 1"/>
          <p:cNvSpPr txBox="1"/>
          <p:nvPr/>
        </p:nvSpPr>
        <p:spPr>
          <a:xfrm>
            <a:off x="739774" y="1210123"/>
            <a:ext cx="8423275" cy="3322955"/>
          </a:xfrm>
          <a:prstGeom prst="rect">
            <a:avLst/>
          </a:prstGeom>
          <a:noFill/>
        </p:spPr>
        <p:txBody>
          <a:bodyPr wrap="square" rtlCol="0">
            <a:spAutoFit/>
          </a:bodyPr>
          <a:lstStyle/>
          <a:p>
            <a:pPr>
              <a:lnSpc>
                <a:spcPct val="150000"/>
              </a:lnSpc>
            </a:pPr>
            <a:r>
              <a:rPr lang="zh-CN" altLang="en-US" sz="2800" b="1" dirty="0">
                <a:latin typeface="仿宋" panose="02010609060101010101" pitchFamily="49" charset="-122"/>
                <a:ea typeface="仿宋" panose="02010609060101010101" pitchFamily="49" charset="-122"/>
                <a:cs typeface="仿宋" panose="02010609060101010101" pitchFamily="49" charset="-122"/>
              </a:rPr>
              <a:t>    软件设计是软件工程过程中的核心技术。在这个阶段，软件工程师设计出软件的“蓝图”，创建各种软件模型，让这些模型能正确反映出客户的需求，并为系统实现提供软件体系结构、数据结构、接口和构件的细节。</a:t>
            </a:r>
            <a:endParaRPr lang="zh-CN" altLang="en-US" sz="2800" b="1" dirty="0">
              <a:latin typeface="仿宋" panose="02010609060101010101" pitchFamily="49" charset="-122"/>
              <a:ea typeface="仿宋" panose="02010609060101010101" pitchFamily="49" charset="-122"/>
              <a:cs typeface="仿宋" panose="02010609060101010101" pitchFamily="49" charset="-122"/>
            </a:endParaRPr>
          </a:p>
        </p:txBody>
      </p:sp>
      <p:sp>
        <p:nvSpPr>
          <p:cNvPr id="3" name="矩形 2"/>
          <p:cNvSpPr/>
          <p:nvPr>
            <p:custDataLst>
              <p:tags r:id="rId5"/>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 name="图片 7"/>
          <p:cNvPicPr>
            <a:picLocks noChangeAspect="1"/>
          </p:cNvPicPr>
          <p:nvPr>
            <p:custDataLst>
              <p:tags r:id="rId6"/>
            </p:custDataLst>
          </p:nvPr>
        </p:nvPicPr>
        <p:blipFill>
          <a:blip r:embed="rId7"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8"/>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面向对象的设计</a:t>
            </a:r>
            <a:endParaRPr kumimoji="1" lang="zh-CN" altLang="en-US" sz="3200" dirty="0">
              <a:sym typeface="+mn-ea"/>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287817" y="1355192"/>
            <a:ext cx="5319828" cy="460375"/>
          </a:xfrm>
          <a:prstGeom prst="rect">
            <a:avLst/>
          </a:prstGeom>
          <a:noFill/>
        </p:spPr>
        <p:txBody>
          <a:bodyPr wrap="square" rtlCol="0">
            <a:spAutoFit/>
          </a:bodyPr>
          <a:lstStyle/>
          <a:p>
            <a:pPr algn="ctr"/>
            <a:r>
              <a:rPr lang="zh-CN" altLang="en-US" sz="2400" b="1" dirty="0">
                <a:latin typeface="仿宋" panose="02010609060101010101" pitchFamily="49" charset="-122"/>
                <a:ea typeface="仿宋" panose="02010609060101010101" pitchFamily="49" charset="-122"/>
              </a:rPr>
              <a:t>续</a:t>
            </a:r>
            <a:r>
              <a:rPr lang="zh-CN" altLang="zh-CN" sz="2400" b="1" dirty="0">
                <a:latin typeface="仿宋" panose="02010609060101010101" pitchFamily="49" charset="-122"/>
                <a:ea typeface="仿宋" panose="02010609060101010101" pitchFamily="49" charset="-122"/>
              </a:rPr>
              <a:t>表</a:t>
            </a:r>
            <a:r>
              <a:rPr lang="en-US" altLang="zh-CN" sz="2400" b="1" dirty="0">
                <a:latin typeface="仿宋" panose="02010609060101010101" pitchFamily="49" charset="-122"/>
                <a:ea typeface="仿宋" panose="02010609060101010101" pitchFamily="49" charset="-122"/>
              </a:rPr>
              <a:t>6-15 </a:t>
            </a:r>
            <a:r>
              <a:rPr lang="zh-CN" altLang="en-US" sz="2400" b="1" dirty="0">
                <a:latin typeface="仿宋" panose="02010609060101010101" pitchFamily="49" charset="-122"/>
                <a:ea typeface="仿宋" panose="02010609060101010101" pitchFamily="49" charset="-122"/>
              </a:rPr>
              <a:t>智慧教室系统中部分实体类</a:t>
            </a:r>
            <a:endParaRPr lang="zh-CN" altLang="zh-CN" sz="2400" dirty="0">
              <a:latin typeface="仿宋" panose="02010609060101010101" pitchFamily="49" charset="-122"/>
              <a:ea typeface="仿宋" panose="02010609060101010101" pitchFamily="49" charset="-122"/>
            </a:endParaRPr>
          </a:p>
        </p:txBody>
      </p:sp>
      <p:graphicFrame>
        <p:nvGraphicFramePr>
          <p:cNvPr id="10" name="表格 9"/>
          <p:cNvGraphicFramePr>
            <a:graphicFrameLocks noGrp="1"/>
          </p:cNvGraphicFramePr>
          <p:nvPr/>
        </p:nvGraphicFramePr>
        <p:xfrm>
          <a:off x="297994" y="2043518"/>
          <a:ext cx="9299474" cy="2456688"/>
        </p:xfrm>
        <a:graphic>
          <a:graphicData uri="http://schemas.openxmlformats.org/drawingml/2006/table">
            <a:tbl>
              <a:tblPr firstRow="1" bandRow="1">
                <a:tableStyleId>{5C22544A-7EE6-4342-B048-85BDC9FD1C3A}</a:tableStyleId>
              </a:tblPr>
              <a:tblGrid>
                <a:gridCol w="1650471"/>
                <a:gridCol w="2777826"/>
                <a:gridCol w="3245777"/>
                <a:gridCol w="1625400"/>
              </a:tblGrid>
              <a:tr h="370840">
                <a:tc>
                  <a:txBody>
                    <a:bodyPr/>
                    <a:lstStyle/>
                    <a:p>
                      <a:pPr algn="ctr"/>
                      <a:r>
                        <a:rPr lang="zh-CN" altLang="zh-CN" sz="1865" b="1" kern="1200" dirty="0">
                          <a:solidFill>
                            <a:schemeClr val="lt1"/>
                          </a:solidFill>
                          <a:effectLst/>
                          <a:latin typeface="+mn-lt"/>
                          <a:ea typeface="+mn-ea"/>
                          <a:cs typeface="+mn-cs"/>
                        </a:rPr>
                        <a:t>类名</a:t>
                      </a:r>
                      <a:endParaRPr lang="zh-CN" altLang="en-US" dirty="0"/>
                    </a:p>
                  </a:txBody>
                  <a:tcPr/>
                </a:tc>
                <a:tc>
                  <a:txBody>
                    <a:bodyPr/>
                    <a:lstStyle/>
                    <a:p>
                      <a:pPr algn="ctr"/>
                      <a:r>
                        <a:rPr lang="zh-CN" altLang="zh-CN" sz="1865" b="1" kern="1200" dirty="0">
                          <a:solidFill>
                            <a:schemeClr val="lt1"/>
                          </a:solidFill>
                          <a:effectLst/>
                          <a:latin typeface="+mn-lt"/>
                          <a:ea typeface="+mn-ea"/>
                          <a:cs typeface="+mn-cs"/>
                        </a:rPr>
                        <a:t>属性</a:t>
                      </a:r>
                      <a:endParaRPr lang="zh-CN" altLang="en-US" dirty="0"/>
                    </a:p>
                  </a:txBody>
                  <a:tcPr/>
                </a:tc>
                <a:tc>
                  <a:txBody>
                    <a:bodyPr/>
                    <a:lstStyle/>
                    <a:p>
                      <a:pPr algn="ctr"/>
                      <a:r>
                        <a:rPr lang="zh-CN" altLang="zh-CN" sz="1865" b="1" kern="1200" dirty="0">
                          <a:solidFill>
                            <a:schemeClr val="lt1"/>
                          </a:solidFill>
                          <a:effectLst/>
                          <a:latin typeface="+mn-lt"/>
                          <a:ea typeface="+mn-ea"/>
                          <a:cs typeface="+mn-cs"/>
                        </a:rPr>
                        <a:t>基本方法</a:t>
                      </a:r>
                      <a:endParaRPr lang="zh-CN" altLang="en-US" dirty="0"/>
                    </a:p>
                  </a:txBody>
                  <a:tcPr/>
                </a:tc>
                <a:tc>
                  <a:txBody>
                    <a:bodyPr/>
                    <a:lstStyle/>
                    <a:p>
                      <a:pPr algn="ctr"/>
                      <a:r>
                        <a:rPr lang="zh-CN" altLang="zh-CN" sz="1865" b="1" kern="1200" dirty="0">
                          <a:solidFill>
                            <a:schemeClr val="lt1"/>
                          </a:solidFill>
                          <a:effectLst/>
                          <a:latin typeface="+mn-lt"/>
                          <a:ea typeface="+mn-ea"/>
                          <a:cs typeface="+mn-cs"/>
                        </a:rPr>
                        <a:t>方法说明</a:t>
                      </a:r>
                      <a:endParaRPr lang="zh-CN" altLang="en-US" dirty="0"/>
                    </a:p>
                  </a:txBody>
                  <a:tcPr/>
                </a:tc>
              </a:tr>
              <a:tr h="370840">
                <a:tc>
                  <a:txBody>
                    <a:bodyPr/>
                    <a:lstStyle/>
                    <a:p>
                      <a:pPr algn="ctr"/>
                      <a:r>
                        <a:rPr lang="zh-CN" altLang="zh-CN" sz="1865" kern="1200" dirty="0">
                          <a:solidFill>
                            <a:schemeClr val="dk1"/>
                          </a:solidFill>
                          <a:effectLst/>
                          <a:latin typeface="+mn-lt"/>
                          <a:ea typeface="+mn-ea"/>
                          <a:cs typeface="+mn-cs"/>
                        </a:rPr>
                        <a:t>考勤</a:t>
                      </a:r>
                      <a:endParaRPr lang="zh-CN" altLang="zh-CN" sz="1865" kern="1200" dirty="0">
                        <a:solidFill>
                          <a:schemeClr val="dk1"/>
                        </a:solidFill>
                        <a:effectLst/>
                        <a:latin typeface="+mn-lt"/>
                        <a:ea typeface="+mn-ea"/>
                        <a:cs typeface="+mn-cs"/>
                      </a:endParaRPr>
                    </a:p>
                    <a:p>
                      <a:pPr algn="ctr"/>
                      <a:r>
                        <a:rPr lang="en-US" altLang="zh-CN" sz="1865" kern="1200" dirty="0">
                          <a:solidFill>
                            <a:schemeClr val="dk1"/>
                          </a:solidFill>
                          <a:effectLst/>
                          <a:latin typeface="+mn-lt"/>
                          <a:ea typeface="+mn-ea"/>
                          <a:cs typeface="+mn-cs"/>
                        </a:rPr>
                        <a:t>Attendance</a:t>
                      </a:r>
                      <a:endParaRPr lang="zh-CN" altLang="en-US" dirty="0"/>
                    </a:p>
                  </a:txBody>
                  <a:tcPr/>
                </a:tc>
                <a:tc>
                  <a:txBody>
                    <a:bodyPr/>
                    <a:lstStyle/>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attenId:integer</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userId:integer</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courseId:integer</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arrTime:datetime</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state:integer</a:t>
                      </a:r>
                      <a:endParaRPr lang="zh-CN" altLang="zh-CN" sz="1865" kern="1200" dirty="0">
                        <a:solidFill>
                          <a:schemeClr val="dk1"/>
                        </a:solidFill>
                        <a:effectLst/>
                        <a:latin typeface="+mn-lt"/>
                        <a:ea typeface="+mn-ea"/>
                        <a:cs typeface="+mn-cs"/>
                      </a:endParaRPr>
                    </a:p>
                  </a:txBody>
                  <a:tcPr/>
                </a:tc>
                <a:tc>
                  <a:txBody>
                    <a:bodyPr/>
                    <a:lstStyle/>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insertAtten</a:t>
                      </a:r>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boolean</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updateAtten</a:t>
                      </a:r>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boolean</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deleteAtten</a:t>
                      </a:r>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boolean</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analysisAtten</a:t>
                      </a:r>
                      <a:r>
                        <a:rPr lang="en-US" altLang="zh-CN" sz="1865" kern="1200" dirty="0">
                          <a:solidFill>
                            <a:schemeClr val="dk1"/>
                          </a:solidFill>
                          <a:effectLst/>
                          <a:latin typeface="+mn-lt"/>
                          <a:ea typeface="+mn-ea"/>
                          <a:cs typeface="+mn-cs"/>
                        </a:rPr>
                        <a:t>():String</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appealAtten</a:t>
                      </a:r>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boolean</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acceptAtten</a:t>
                      </a:r>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boolean</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setAttendanceInfo</a:t>
                      </a:r>
                      <a:r>
                        <a:rPr lang="en-US" altLang="zh-CN" sz="1865" kern="1200" dirty="0">
                          <a:solidFill>
                            <a:schemeClr val="dk1"/>
                          </a:solidFill>
                          <a:effectLst/>
                          <a:latin typeface="+mn-lt"/>
                          <a:ea typeface="+mn-ea"/>
                          <a:cs typeface="+mn-cs"/>
                        </a:rPr>
                        <a:t>():void</a:t>
                      </a:r>
                      <a:endParaRPr lang="zh-CN" altLang="zh-CN" sz="1865" kern="1200" dirty="0">
                        <a:solidFill>
                          <a:schemeClr val="dk1"/>
                        </a:solidFill>
                        <a:effectLst/>
                        <a:latin typeface="+mn-lt"/>
                        <a:ea typeface="+mn-ea"/>
                        <a:cs typeface="+mn-cs"/>
                      </a:endParaRPr>
                    </a:p>
                  </a:txBody>
                  <a:tcPr/>
                </a:tc>
                <a:tc>
                  <a:txBody>
                    <a:bodyPr/>
                    <a:lstStyle/>
                    <a:p>
                      <a:r>
                        <a:rPr lang="zh-CN" altLang="zh-CN" sz="1865" kern="1200" dirty="0">
                          <a:solidFill>
                            <a:schemeClr val="dk1"/>
                          </a:solidFill>
                          <a:effectLst/>
                          <a:latin typeface="+mn-lt"/>
                          <a:ea typeface="+mn-ea"/>
                          <a:cs typeface="+mn-cs"/>
                        </a:rPr>
                        <a:t>添加到课记录</a:t>
                      </a:r>
                      <a:endParaRPr lang="zh-CN" altLang="zh-CN" sz="1865" kern="1200" dirty="0">
                        <a:solidFill>
                          <a:schemeClr val="dk1"/>
                        </a:solidFill>
                        <a:effectLst/>
                        <a:latin typeface="+mn-lt"/>
                        <a:ea typeface="+mn-ea"/>
                        <a:cs typeface="+mn-cs"/>
                      </a:endParaRPr>
                    </a:p>
                    <a:p>
                      <a:r>
                        <a:rPr lang="zh-CN" altLang="zh-CN" sz="1865" kern="1200" dirty="0">
                          <a:solidFill>
                            <a:schemeClr val="dk1"/>
                          </a:solidFill>
                          <a:effectLst/>
                          <a:latin typeface="+mn-lt"/>
                          <a:ea typeface="+mn-ea"/>
                          <a:cs typeface="+mn-cs"/>
                        </a:rPr>
                        <a:t>更新到课记录</a:t>
                      </a:r>
                      <a:endParaRPr lang="zh-CN" altLang="zh-CN" sz="1865" kern="1200" dirty="0">
                        <a:solidFill>
                          <a:schemeClr val="dk1"/>
                        </a:solidFill>
                        <a:effectLst/>
                        <a:latin typeface="+mn-lt"/>
                        <a:ea typeface="+mn-ea"/>
                        <a:cs typeface="+mn-cs"/>
                      </a:endParaRPr>
                    </a:p>
                    <a:p>
                      <a:r>
                        <a:rPr lang="zh-CN" altLang="zh-CN" sz="1865" kern="1200" dirty="0">
                          <a:solidFill>
                            <a:schemeClr val="dk1"/>
                          </a:solidFill>
                          <a:effectLst/>
                          <a:latin typeface="+mn-lt"/>
                          <a:ea typeface="+mn-ea"/>
                          <a:cs typeface="+mn-cs"/>
                        </a:rPr>
                        <a:t>删除到课记录</a:t>
                      </a:r>
                      <a:endParaRPr lang="zh-CN" altLang="zh-CN" sz="1865" kern="1200" dirty="0">
                        <a:solidFill>
                          <a:schemeClr val="dk1"/>
                        </a:solidFill>
                        <a:effectLst/>
                        <a:latin typeface="+mn-lt"/>
                        <a:ea typeface="+mn-ea"/>
                        <a:cs typeface="+mn-cs"/>
                      </a:endParaRPr>
                    </a:p>
                    <a:p>
                      <a:r>
                        <a:rPr lang="zh-CN" altLang="zh-CN" sz="1865" kern="1200" dirty="0">
                          <a:solidFill>
                            <a:schemeClr val="dk1"/>
                          </a:solidFill>
                          <a:effectLst/>
                          <a:latin typeface="+mn-lt"/>
                          <a:ea typeface="+mn-ea"/>
                          <a:cs typeface="+mn-cs"/>
                        </a:rPr>
                        <a:t>获取统计结果</a:t>
                      </a:r>
                      <a:endParaRPr lang="zh-CN" altLang="zh-CN" sz="1865" kern="1200" dirty="0">
                        <a:solidFill>
                          <a:schemeClr val="dk1"/>
                        </a:solidFill>
                        <a:effectLst/>
                        <a:latin typeface="+mn-lt"/>
                        <a:ea typeface="+mn-ea"/>
                        <a:cs typeface="+mn-cs"/>
                      </a:endParaRPr>
                    </a:p>
                    <a:p>
                      <a:r>
                        <a:rPr lang="zh-CN" altLang="zh-CN" sz="1865" kern="1200" dirty="0">
                          <a:solidFill>
                            <a:schemeClr val="dk1"/>
                          </a:solidFill>
                          <a:effectLst/>
                          <a:latin typeface="+mn-lt"/>
                          <a:ea typeface="+mn-ea"/>
                          <a:cs typeface="+mn-cs"/>
                        </a:rPr>
                        <a:t>申诉到课记录</a:t>
                      </a:r>
                      <a:endParaRPr lang="zh-CN" altLang="zh-CN" sz="1865" kern="1200" dirty="0">
                        <a:solidFill>
                          <a:schemeClr val="dk1"/>
                        </a:solidFill>
                        <a:effectLst/>
                        <a:latin typeface="+mn-lt"/>
                        <a:ea typeface="+mn-ea"/>
                        <a:cs typeface="+mn-cs"/>
                      </a:endParaRPr>
                    </a:p>
                    <a:p>
                      <a:r>
                        <a:rPr lang="zh-CN" altLang="zh-CN" sz="1865" kern="1200" dirty="0">
                          <a:solidFill>
                            <a:schemeClr val="dk1"/>
                          </a:solidFill>
                          <a:effectLst/>
                          <a:latin typeface="+mn-lt"/>
                          <a:ea typeface="+mn-ea"/>
                          <a:cs typeface="+mn-cs"/>
                        </a:rPr>
                        <a:t>接受申诉到课</a:t>
                      </a:r>
                      <a:endParaRPr lang="zh-CN" altLang="zh-CN" sz="1865" kern="1200" dirty="0">
                        <a:solidFill>
                          <a:schemeClr val="dk1"/>
                        </a:solidFill>
                        <a:effectLst/>
                        <a:latin typeface="+mn-lt"/>
                        <a:ea typeface="+mn-ea"/>
                        <a:cs typeface="+mn-cs"/>
                      </a:endParaRPr>
                    </a:p>
                    <a:p>
                      <a:r>
                        <a:rPr lang="zh-CN" altLang="zh-CN" sz="1865" kern="1200" dirty="0">
                          <a:solidFill>
                            <a:schemeClr val="dk1"/>
                          </a:solidFill>
                          <a:effectLst/>
                          <a:latin typeface="+mn-lt"/>
                          <a:ea typeface="+mn-ea"/>
                          <a:cs typeface="+mn-cs"/>
                        </a:rPr>
                        <a:t>设置考勤信息</a:t>
                      </a:r>
                      <a:endParaRPr lang="zh-CN" altLang="en-US" dirty="0"/>
                    </a:p>
                  </a:txBody>
                  <a:tcPr/>
                </a:tc>
              </a:tr>
            </a:tbl>
          </a:graphicData>
        </a:graphic>
      </p:graphicFrame>
      <p:sp>
        <p:nvSpPr>
          <p:cNvPr id="2" name="文本框 1"/>
          <p:cNvSpPr txBox="1"/>
          <p:nvPr/>
        </p:nvSpPr>
        <p:spPr>
          <a:xfrm>
            <a:off x="506383" y="4601831"/>
            <a:ext cx="8940415" cy="1753235"/>
          </a:xfrm>
          <a:prstGeom prst="rect">
            <a:avLst/>
          </a:prstGeom>
          <a:noFill/>
        </p:spPr>
        <p:txBody>
          <a:bodyPr wrap="square" rtlCol="0">
            <a:spAutoFit/>
          </a:bodyPr>
          <a:lstStyle/>
          <a:p>
            <a:pPr>
              <a:lnSpc>
                <a:spcPct val="15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在确定每一个类的具体属性后，在设计相关类的具体方法时</a:t>
            </a:r>
            <a:r>
              <a:rPr lang="zh-CN" altLang="zh-CN" sz="2400" b="1" dirty="0">
                <a:solidFill>
                  <a:srgbClr val="FF0000"/>
                </a:solidFill>
                <a:latin typeface="仿宋" panose="02010609060101010101" pitchFamily="49" charset="-122"/>
                <a:ea typeface="仿宋" panose="02010609060101010101" pitchFamily="49" charset="-122"/>
              </a:rPr>
              <a:t>需要注意如下几点</a:t>
            </a:r>
            <a:r>
              <a:rPr lang="zh-CN" altLang="zh-CN" sz="2400" b="1" dirty="0">
                <a:latin typeface="仿宋" panose="02010609060101010101" pitchFamily="49" charset="-122"/>
                <a:ea typeface="仿宋" panose="02010609060101010101" pitchFamily="49" charset="-122"/>
              </a:rPr>
              <a:t>：</a:t>
            </a:r>
            <a:endParaRPr lang="zh-CN" altLang="zh-CN" sz="2400" b="1" dirty="0">
              <a:latin typeface="仿宋" panose="02010609060101010101" pitchFamily="49" charset="-122"/>
              <a:ea typeface="仿宋" panose="02010609060101010101" pitchFamily="49" charset="-122"/>
            </a:endParaRPr>
          </a:p>
          <a:p>
            <a:pPr>
              <a:lnSpc>
                <a:spcPct val="150000"/>
              </a:lnSpc>
            </a:pPr>
            <a:r>
              <a:rPr lang="zh-CN" altLang="zh-CN" sz="2400" b="1" dirty="0">
                <a:latin typeface="仿宋" panose="02010609060101010101" pitchFamily="49" charset="-122"/>
                <a:ea typeface="仿宋" panose="02010609060101010101" pitchFamily="49" charset="-122"/>
              </a:rPr>
              <a:t>①需考虑所有用户信息的增、删、改、查功能，设定相应的方法。</a:t>
            </a:r>
            <a:endParaRPr lang="zh-CN" altLang="en-US" sz="2400" b="1" dirty="0">
              <a:latin typeface="仿宋" panose="02010609060101010101" pitchFamily="49" charset="-122"/>
              <a:ea typeface="仿宋" panose="02010609060101010101" pitchFamily="49" charset="-122"/>
            </a:endParaRPr>
          </a:p>
        </p:txBody>
      </p:sp>
      <p:sp>
        <p:nvSpPr>
          <p:cNvPr id="3" name="矩形 2"/>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面向对象的设计</a:t>
            </a:r>
            <a:endParaRPr kumimoji="1" lang="zh-CN" altLang="en-US" sz="3200" dirty="0">
              <a:sym typeface="+mn-ea"/>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34340" y="1064895"/>
            <a:ext cx="9135110" cy="5139055"/>
          </a:xfrm>
          <a:prstGeom prst="rect">
            <a:avLst/>
          </a:prstGeom>
          <a:noFill/>
        </p:spPr>
        <p:txBody>
          <a:bodyPr wrap="square" rtlCol="0">
            <a:spAutoFit/>
          </a:bodyPr>
          <a:lstStyle/>
          <a:p>
            <a:pPr>
              <a:lnSpc>
                <a:spcPct val="150000"/>
              </a:lnSpc>
            </a:pPr>
            <a:r>
              <a:rPr lang="zh-CN" altLang="zh-CN" sz="2400" b="1" dirty="0">
                <a:latin typeface="仿宋" panose="02010609060101010101" pitchFamily="49" charset="-122"/>
                <a:ea typeface="仿宋" panose="02010609060101010101" pitchFamily="49" charset="-122"/>
              </a:rPr>
              <a:t>②确认上课时首先将所有学生考勤状态设置为缺勤，将已请假并通过审批的学生考勤状态设置为已请假。上课过程中摄像头自动捕捉学生头像进行匹配，匹配后更新当前课堂对应学生的考勤记录。</a:t>
            </a:r>
            <a:endParaRPr lang="en-US" altLang="zh-CN" sz="24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用户类详细设计</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public class User {</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private String id; //</a:t>
            </a:r>
            <a:r>
              <a:rPr lang="zh-CN" altLang="zh-CN" sz="2000" b="1" dirty="0">
                <a:latin typeface="仿宋" panose="02010609060101010101" pitchFamily="49" charset="-122"/>
                <a:ea typeface="仿宋" panose="02010609060101010101" pitchFamily="49" charset="-122"/>
              </a:rPr>
              <a:t>用户</a:t>
            </a:r>
            <a:r>
              <a:rPr lang="en-US" altLang="zh-CN" sz="2000" b="1" dirty="0">
                <a:latin typeface="仿宋" panose="02010609060101010101" pitchFamily="49" charset="-122"/>
                <a:ea typeface="仿宋" panose="02010609060101010101" pitchFamily="49" charset="-122"/>
              </a:rPr>
              <a:t>ID</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private String name; //</a:t>
            </a:r>
            <a:r>
              <a:rPr lang="zh-CN" altLang="zh-CN" sz="2000" b="1" dirty="0">
                <a:latin typeface="仿宋" panose="02010609060101010101" pitchFamily="49" charset="-122"/>
                <a:ea typeface="仿宋" panose="02010609060101010101" pitchFamily="49" charset="-122"/>
              </a:rPr>
              <a:t>用户名称</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private String sex; //</a:t>
            </a:r>
            <a:r>
              <a:rPr lang="zh-CN" altLang="zh-CN" sz="2000" b="1" dirty="0">
                <a:latin typeface="仿宋" panose="02010609060101010101" pitchFamily="49" charset="-122"/>
                <a:ea typeface="仿宋" panose="02010609060101010101" pitchFamily="49" charset="-122"/>
              </a:rPr>
              <a:t>用户性别</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private String password; //</a:t>
            </a:r>
            <a:r>
              <a:rPr lang="zh-CN" altLang="zh-CN" sz="2000" b="1" dirty="0">
                <a:latin typeface="仿宋" panose="02010609060101010101" pitchFamily="49" charset="-122"/>
                <a:ea typeface="仿宋" panose="02010609060101010101" pitchFamily="49" charset="-122"/>
              </a:rPr>
              <a:t>用户密码</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private String state; //</a:t>
            </a:r>
            <a:r>
              <a:rPr lang="zh-CN" altLang="zh-CN" sz="2000" b="1" dirty="0">
                <a:latin typeface="仿宋" panose="02010609060101010101" pitchFamily="49" charset="-122"/>
                <a:ea typeface="仿宋" panose="02010609060101010101" pitchFamily="49" charset="-122"/>
              </a:rPr>
              <a:t>用户状态</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private String </a:t>
            </a:r>
            <a:r>
              <a:rPr lang="en-US" altLang="zh-CN" sz="2000" b="1" dirty="0" err="1">
                <a:latin typeface="仿宋" panose="02010609060101010101" pitchFamily="49" charset="-122"/>
                <a:ea typeface="仿宋" panose="02010609060101010101" pitchFamily="49" charset="-122"/>
              </a:rPr>
              <a:t>userType</a:t>
            </a: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用户类型</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private String permission; //</a:t>
            </a:r>
            <a:r>
              <a:rPr lang="zh-CN" altLang="zh-CN" sz="2000" b="1" dirty="0">
                <a:latin typeface="仿宋" panose="02010609060101010101" pitchFamily="49" charset="-122"/>
                <a:ea typeface="仿宋" panose="02010609060101010101" pitchFamily="49" charset="-122"/>
              </a:rPr>
              <a:t>用户权限</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private String </a:t>
            </a:r>
            <a:r>
              <a:rPr lang="en-US" altLang="zh-CN" sz="2000" b="1" dirty="0" err="1">
                <a:latin typeface="仿宋" panose="02010609060101010101" pitchFamily="49" charset="-122"/>
                <a:ea typeface="仿宋" panose="02010609060101010101" pitchFamily="49" charset="-122"/>
              </a:rPr>
              <a:t>faceFeature</a:t>
            </a:r>
            <a:r>
              <a:rPr lang="en-US" altLang="zh-CN"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人脸特征</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private String </a:t>
            </a:r>
            <a:r>
              <a:rPr lang="en-US" altLang="zh-CN" sz="2000" b="1" dirty="0" err="1">
                <a:latin typeface="仿宋" panose="02010609060101010101" pitchFamily="49" charset="-122"/>
                <a:ea typeface="仿宋" panose="02010609060101010101" pitchFamily="49" charset="-122"/>
              </a:rPr>
              <a:t>faceInfo</a:t>
            </a:r>
            <a:r>
              <a:rPr lang="en-US" altLang="zh-CN"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人脸信息</a:t>
            </a:r>
            <a:endParaRPr lang="zh-CN" altLang="en-US" sz="2400" b="1" dirty="0">
              <a:latin typeface="仿宋" panose="02010609060101010101" pitchFamily="49" charset="-122"/>
              <a:ea typeface="仿宋" panose="02010609060101010101" pitchFamily="49" charset="-122"/>
            </a:endParaRPr>
          </a:p>
        </p:txBody>
      </p:sp>
      <p:sp>
        <p:nvSpPr>
          <p:cNvPr id="3" name="矩形 2"/>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面向对象的设计</a:t>
            </a:r>
            <a:endParaRPr kumimoji="1" lang="zh-CN" altLang="en-US" sz="3200" dirty="0">
              <a:sym typeface="+mn-ea"/>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506383" y="921144"/>
            <a:ext cx="8940415" cy="5632311"/>
          </a:xfrm>
          <a:prstGeom prst="rect">
            <a:avLst/>
          </a:prstGeom>
          <a:noFill/>
        </p:spPr>
        <p:txBody>
          <a:bodyPr wrap="square" rtlCol="0">
            <a:spAutoFit/>
          </a:bodyPr>
          <a:lstStyle/>
          <a:p>
            <a:r>
              <a:rPr lang="en-US" altLang="zh-CN" sz="2000" b="1" dirty="0">
                <a:latin typeface="仿宋" panose="02010609060101010101" pitchFamily="49" charset="-122"/>
                <a:ea typeface="仿宋" panose="02010609060101010101" pitchFamily="49" charset="-122"/>
              </a:rPr>
              <a:t>public void login(String name, String password, String </a:t>
            </a:r>
            <a:r>
              <a:rPr lang="en-US" altLang="zh-CN" sz="2000" b="1" dirty="0" err="1">
                <a:latin typeface="仿宋" panose="02010609060101010101" pitchFamily="49" charset="-122"/>
                <a:ea typeface="仿宋" panose="02010609060101010101" pitchFamily="49" charset="-122"/>
              </a:rPr>
              <a:t>userType</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switch (</a:t>
            </a:r>
            <a:r>
              <a:rPr lang="zh-CN" altLang="zh-CN" sz="2000" b="1" dirty="0">
                <a:latin typeface="仿宋" panose="02010609060101010101" pitchFamily="49" charset="-122"/>
                <a:ea typeface="仿宋" panose="02010609060101010101" pitchFamily="49" charset="-122"/>
              </a:rPr>
              <a:t>用户类型</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case </a:t>
            </a:r>
            <a:r>
              <a:rPr lang="zh-CN" altLang="zh-CN" sz="2000" b="1" dirty="0">
                <a:latin typeface="仿宋" panose="02010609060101010101" pitchFamily="49" charset="-122"/>
                <a:ea typeface="仿宋" panose="02010609060101010101" pitchFamily="49" charset="-122"/>
              </a:rPr>
              <a:t>学生</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if (verify(</a:t>
            </a:r>
            <a:r>
              <a:rPr lang="zh-CN" altLang="zh-CN" sz="2000" b="1" dirty="0">
                <a:latin typeface="仿宋" panose="02010609060101010101" pitchFamily="49" charset="-122"/>
                <a:ea typeface="仿宋" panose="02010609060101010101" pitchFamily="49" charset="-122"/>
              </a:rPr>
              <a:t>账号</a:t>
            </a: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密码</a:t>
            </a:r>
            <a:r>
              <a:rPr lang="en-US" altLang="zh-CN" sz="2000" b="1" dirty="0">
                <a:latin typeface="仿宋" panose="02010609060101010101" pitchFamily="49" charset="-122"/>
                <a:ea typeface="仿宋" panose="02010609060101010101" pitchFamily="49" charset="-122"/>
              </a:rPr>
              <a:t>) == true) {//verify</a:t>
            </a:r>
            <a:r>
              <a:rPr lang="zh-CN" altLang="zh-CN" sz="2000" b="1" dirty="0">
                <a:latin typeface="仿宋" panose="02010609060101010101" pitchFamily="49" charset="-122"/>
                <a:ea typeface="仿宋" panose="02010609060101010101" pitchFamily="49" charset="-122"/>
              </a:rPr>
              <a:t>将账号密码与数据库对应信息对比</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页面跳转到</a:t>
            </a: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学生页面</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 else {</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页面跳转到错误页面</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break;</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case </a:t>
            </a:r>
            <a:r>
              <a:rPr lang="zh-CN" altLang="zh-CN" sz="2000" b="1" dirty="0">
                <a:latin typeface="仿宋" panose="02010609060101010101" pitchFamily="49" charset="-122"/>
                <a:ea typeface="仿宋" panose="02010609060101010101" pitchFamily="49" charset="-122"/>
              </a:rPr>
              <a:t>教师或楼管或系统管理员</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if (verify(</a:t>
            </a:r>
            <a:r>
              <a:rPr lang="zh-CN" altLang="zh-CN" sz="2000" b="1" dirty="0">
                <a:latin typeface="仿宋" panose="02010609060101010101" pitchFamily="49" charset="-122"/>
                <a:ea typeface="仿宋" panose="02010609060101010101" pitchFamily="49" charset="-122"/>
              </a:rPr>
              <a:t>账号</a:t>
            </a: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密码</a:t>
            </a:r>
            <a:r>
              <a:rPr lang="en-US" altLang="zh-CN" sz="2000" b="1" dirty="0">
                <a:latin typeface="仿宋" panose="02010609060101010101" pitchFamily="49" charset="-122"/>
                <a:ea typeface="仿宋" panose="02010609060101010101" pitchFamily="49" charset="-122"/>
              </a:rPr>
              <a:t>) == true) {//verify</a:t>
            </a:r>
            <a:r>
              <a:rPr lang="zh-CN" altLang="zh-CN" sz="2000" b="1" dirty="0">
                <a:latin typeface="仿宋" panose="02010609060101010101" pitchFamily="49" charset="-122"/>
                <a:ea typeface="仿宋" panose="02010609060101010101" pitchFamily="49" charset="-122"/>
              </a:rPr>
              <a:t>将账号密码与数据库对应信息对比</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页面跳转到对应角色页面</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 else {</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页面跳转到错误页面</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endParaRPr lang="zh-CN" altLang="zh-CN" sz="3600" b="1" dirty="0">
              <a:latin typeface="仿宋" panose="02010609060101010101" pitchFamily="49" charset="-122"/>
              <a:ea typeface="仿宋" panose="02010609060101010101" pitchFamily="49" charset="-122"/>
            </a:endParaRPr>
          </a:p>
        </p:txBody>
      </p:sp>
      <p:sp>
        <p:nvSpPr>
          <p:cNvPr id="3" name="矩形 2"/>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面向对象的设计</a:t>
            </a:r>
            <a:endParaRPr kumimoji="1" lang="zh-CN" altLang="en-US" sz="3200" dirty="0">
              <a:sym typeface="+mn-ea"/>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34340" y="851535"/>
            <a:ext cx="9269095" cy="5631180"/>
          </a:xfrm>
          <a:prstGeom prst="rect">
            <a:avLst/>
          </a:prstGeom>
          <a:noFill/>
        </p:spPr>
        <p:txBody>
          <a:bodyPr wrap="square" rtlCol="0">
            <a:spAutoFit/>
          </a:bodyPr>
          <a:lstStyle/>
          <a:p>
            <a:r>
              <a:rPr lang="en-US" altLang="zh-CN" sz="1800" b="1" dirty="0">
                <a:latin typeface="仿宋" panose="02010609060101010101" pitchFamily="49" charset="-122"/>
                <a:ea typeface="仿宋" panose="02010609060101010101" pitchFamily="49" charset="-122"/>
              </a:rPr>
              <a:t> public Object </a:t>
            </a:r>
            <a:r>
              <a:rPr lang="en-US" altLang="zh-CN" sz="1800" b="1" dirty="0" err="1">
                <a:latin typeface="仿宋" panose="02010609060101010101" pitchFamily="49" charset="-122"/>
                <a:ea typeface="仿宋" panose="02010609060101010101" pitchFamily="49" charset="-122"/>
              </a:rPr>
              <a:t>getPermission</a:t>
            </a:r>
            <a:r>
              <a:rPr lang="en-US" altLang="zh-CN" sz="1800" b="1" dirty="0">
                <a:latin typeface="仿宋" panose="02010609060101010101" pitchFamily="49" charset="-122"/>
                <a:ea typeface="仿宋" panose="02010609060101010101" pitchFamily="49" charset="-122"/>
              </a:rPr>
              <a:t>(String name, String </a:t>
            </a:r>
            <a:r>
              <a:rPr lang="en-US" altLang="zh-CN" sz="1800" b="1" dirty="0" err="1">
                <a:latin typeface="仿宋" panose="02010609060101010101" pitchFamily="49" charset="-122"/>
                <a:ea typeface="仿宋" panose="02010609060101010101" pitchFamily="49" charset="-122"/>
              </a:rPr>
              <a:t>userType</a:t>
            </a:r>
            <a:r>
              <a:rPr lang="en-US" altLang="zh-CN" sz="1800" b="1" dirty="0">
                <a:latin typeface="仿宋" panose="02010609060101010101" pitchFamily="49" charset="-122"/>
                <a:ea typeface="仿宋" panose="02010609060101010101" pitchFamily="49" charset="-122"/>
              </a:rPr>
              <a:t>){</a:t>
            </a:r>
            <a:endParaRPr lang="zh-CN" altLang="zh-CN" sz="1800" b="1" dirty="0">
              <a:latin typeface="仿宋" panose="02010609060101010101" pitchFamily="49" charset="-122"/>
              <a:ea typeface="仿宋" panose="02010609060101010101" pitchFamily="49" charset="-122"/>
            </a:endParaRPr>
          </a:p>
          <a:p>
            <a:r>
              <a:rPr lang="en-US" altLang="zh-CN" sz="1800" b="1" dirty="0">
                <a:latin typeface="仿宋" panose="02010609060101010101" pitchFamily="49" charset="-122"/>
                <a:ea typeface="仿宋" panose="02010609060101010101" pitchFamily="49" charset="-122"/>
              </a:rPr>
              <a:t>        if (</a:t>
            </a:r>
            <a:r>
              <a:rPr lang="en-US" altLang="zh-CN" sz="1800" b="1" dirty="0" err="1">
                <a:latin typeface="仿宋" panose="02010609060101010101" pitchFamily="49" charset="-122"/>
                <a:ea typeface="仿宋" panose="02010609060101010101" pitchFamily="49" charset="-122"/>
              </a:rPr>
              <a:t>userIsExist</a:t>
            </a:r>
            <a:r>
              <a:rPr lang="en-US" altLang="zh-CN" sz="1800" b="1" dirty="0">
                <a:latin typeface="仿宋" panose="02010609060101010101" pitchFamily="49" charset="-122"/>
                <a:ea typeface="仿宋" panose="02010609060101010101" pitchFamily="49" charset="-122"/>
              </a:rPr>
              <a:t>() == false) { //</a:t>
            </a:r>
            <a:r>
              <a:rPr lang="zh-CN" altLang="zh-CN" sz="1800" b="1" dirty="0">
                <a:latin typeface="仿宋" panose="02010609060101010101" pitchFamily="49" charset="-122"/>
                <a:ea typeface="仿宋" panose="02010609060101010101" pitchFamily="49" charset="-122"/>
              </a:rPr>
              <a:t>用户是否存在</a:t>
            </a:r>
            <a:endParaRPr lang="zh-CN" altLang="zh-CN" sz="1800" b="1" dirty="0">
              <a:latin typeface="仿宋" panose="02010609060101010101" pitchFamily="49" charset="-122"/>
              <a:ea typeface="仿宋" panose="02010609060101010101" pitchFamily="49" charset="-122"/>
            </a:endParaRPr>
          </a:p>
          <a:p>
            <a:r>
              <a:rPr lang="en-US" altLang="zh-CN" sz="1800" b="1" dirty="0">
                <a:latin typeface="仿宋" panose="02010609060101010101" pitchFamily="49" charset="-122"/>
                <a:ea typeface="仿宋" panose="02010609060101010101" pitchFamily="49" charset="-122"/>
              </a:rPr>
              <a:t>            return null;</a:t>
            </a:r>
            <a:endParaRPr lang="zh-CN" altLang="zh-CN" sz="1800" b="1" dirty="0">
              <a:latin typeface="仿宋" panose="02010609060101010101" pitchFamily="49" charset="-122"/>
              <a:ea typeface="仿宋" panose="02010609060101010101" pitchFamily="49" charset="-122"/>
            </a:endParaRPr>
          </a:p>
          <a:p>
            <a:r>
              <a:rPr lang="en-US" altLang="zh-CN" sz="1800" b="1" dirty="0">
                <a:latin typeface="仿宋" panose="02010609060101010101" pitchFamily="49" charset="-122"/>
                <a:ea typeface="仿宋" panose="02010609060101010101" pitchFamily="49" charset="-122"/>
              </a:rPr>
              <a:t>        } else {</a:t>
            </a:r>
            <a:endParaRPr lang="zh-CN" altLang="zh-CN" sz="1800" b="1" dirty="0">
              <a:latin typeface="仿宋" panose="02010609060101010101" pitchFamily="49" charset="-122"/>
              <a:ea typeface="仿宋" panose="02010609060101010101" pitchFamily="49" charset="-122"/>
            </a:endParaRPr>
          </a:p>
          <a:p>
            <a:r>
              <a:rPr lang="en-US" altLang="zh-CN" sz="1800" b="1" dirty="0">
                <a:latin typeface="仿宋" panose="02010609060101010101" pitchFamily="49" charset="-122"/>
                <a:ea typeface="仿宋" panose="02010609060101010101" pitchFamily="49" charset="-122"/>
              </a:rPr>
              <a:t>            </a:t>
            </a:r>
            <a:r>
              <a:rPr lang="en-US" altLang="zh-CN" sz="1800" b="1" dirty="0" err="1">
                <a:latin typeface="仿宋" panose="02010609060101010101" pitchFamily="49" charset="-122"/>
                <a:ea typeface="仿宋" panose="02010609060101010101" pitchFamily="49" charset="-122"/>
              </a:rPr>
              <a:t>permissionList</a:t>
            </a:r>
            <a:r>
              <a:rPr lang="en-US" altLang="zh-CN" sz="1800" b="1" dirty="0">
                <a:latin typeface="仿宋" panose="02010609060101010101" pitchFamily="49" charset="-122"/>
                <a:ea typeface="仿宋" panose="02010609060101010101" pitchFamily="49" charset="-122"/>
              </a:rPr>
              <a:t> =  </a:t>
            </a:r>
            <a:r>
              <a:rPr lang="en-US" altLang="zh-CN" sz="1800" b="1" dirty="0" err="1">
                <a:latin typeface="仿宋" panose="02010609060101010101" pitchFamily="49" charset="-122"/>
                <a:ea typeface="仿宋" panose="02010609060101010101" pitchFamily="49" charset="-122"/>
              </a:rPr>
              <a:t>getUserPermissionByType</a:t>
            </a:r>
            <a:r>
              <a:rPr lang="en-US" altLang="zh-CN" sz="1800" b="1" dirty="0">
                <a:latin typeface="仿宋" panose="02010609060101010101" pitchFamily="49" charset="-122"/>
                <a:ea typeface="仿宋" panose="02010609060101010101" pitchFamily="49" charset="-122"/>
              </a:rPr>
              <a:t>(name, </a:t>
            </a:r>
            <a:r>
              <a:rPr lang="en-US" altLang="zh-CN" sz="1800" b="1" dirty="0" err="1">
                <a:latin typeface="仿宋" panose="02010609060101010101" pitchFamily="49" charset="-122"/>
                <a:ea typeface="仿宋" panose="02010609060101010101" pitchFamily="49" charset="-122"/>
              </a:rPr>
              <a:t>userType</a:t>
            </a:r>
            <a:r>
              <a:rPr lang="en-US" altLang="zh-CN" sz="1800" b="1" dirty="0">
                <a:latin typeface="仿宋" panose="02010609060101010101" pitchFamily="49" charset="-122"/>
                <a:ea typeface="仿宋" panose="02010609060101010101" pitchFamily="49" charset="-122"/>
              </a:rPr>
              <a:t>);//</a:t>
            </a:r>
            <a:r>
              <a:rPr lang="zh-CN" altLang="zh-CN" sz="1800" b="1" dirty="0">
                <a:latin typeface="仿宋" panose="02010609060101010101" pitchFamily="49" charset="-122"/>
                <a:ea typeface="仿宋" panose="02010609060101010101" pitchFamily="49" charset="-122"/>
              </a:rPr>
              <a:t>根据用户和类型返回权限列表</a:t>
            </a:r>
            <a:endParaRPr lang="zh-CN" altLang="zh-CN" sz="1800" b="1" dirty="0">
              <a:latin typeface="仿宋" panose="02010609060101010101" pitchFamily="49" charset="-122"/>
              <a:ea typeface="仿宋" panose="02010609060101010101" pitchFamily="49" charset="-122"/>
            </a:endParaRPr>
          </a:p>
          <a:p>
            <a:r>
              <a:rPr lang="en-US" altLang="zh-CN" sz="1800" b="1" dirty="0">
                <a:latin typeface="仿宋" panose="02010609060101010101" pitchFamily="49" charset="-122"/>
                <a:ea typeface="仿宋" panose="02010609060101010101" pitchFamily="49" charset="-122"/>
              </a:rPr>
              <a:t>            return </a:t>
            </a:r>
            <a:r>
              <a:rPr lang="en-US" altLang="zh-CN" sz="1800" b="1" dirty="0" err="1">
                <a:latin typeface="仿宋" panose="02010609060101010101" pitchFamily="49" charset="-122"/>
                <a:ea typeface="仿宋" panose="02010609060101010101" pitchFamily="49" charset="-122"/>
              </a:rPr>
              <a:t>permissionList</a:t>
            </a:r>
            <a:r>
              <a:rPr lang="en-US" altLang="zh-CN" sz="1800" b="1" dirty="0">
                <a:latin typeface="仿宋" panose="02010609060101010101" pitchFamily="49" charset="-122"/>
                <a:ea typeface="仿宋" panose="02010609060101010101" pitchFamily="49" charset="-122"/>
              </a:rPr>
              <a:t>;</a:t>
            </a:r>
            <a:endParaRPr lang="zh-CN" altLang="zh-CN" sz="1800" b="1" dirty="0">
              <a:latin typeface="仿宋" panose="02010609060101010101" pitchFamily="49" charset="-122"/>
              <a:ea typeface="仿宋" panose="02010609060101010101" pitchFamily="49" charset="-122"/>
            </a:endParaRPr>
          </a:p>
          <a:p>
            <a:r>
              <a:rPr lang="en-US" altLang="zh-CN" sz="1800" b="1" dirty="0">
                <a:latin typeface="仿宋" panose="02010609060101010101" pitchFamily="49" charset="-122"/>
                <a:ea typeface="仿宋" panose="02010609060101010101" pitchFamily="49" charset="-122"/>
              </a:rPr>
              <a:t>        }</a:t>
            </a:r>
            <a:endParaRPr lang="zh-CN" altLang="zh-CN" sz="1800" b="1" dirty="0">
              <a:latin typeface="仿宋" panose="02010609060101010101" pitchFamily="49" charset="-122"/>
              <a:ea typeface="仿宋" panose="02010609060101010101" pitchFamily="49" charset="-122"/>
            </a:endParaRPr>
          </a:p>
          <a:p>
            <a:r>
              <a:rPr lang="en-US" altLang="zh-CN" sz="1800" b="1" dirty="0">
                <a:latin typeface="仿宋" panose="02010609060101010101" pitchFamily="49" charset="-122"/>
                <a:ea typeface="仿宋" panose="02010609060101010101" pitchFamily="49" charset="-122"/>
              </a:rPr>
              <a:t>      }</a:t>
            </a:r>
            <a:endParaRPr lang="zh-CN" altLang="zh-CN" sz="1800" b="1" dirty="0">
              <a:latin typeface="仿宋" panose="02010609060101010101" pitchFamily="49" charset="-122"/>
              <a:ea typeface="仿宋" panose="02010609060101010101" pitchFamily="49" charset="-122"/>
            </a:endParaRPr>
          </a:p>
          <a:p>
            <a:r>
              <a:rPr lang="en-US" altLang="zh-CN" sz="1800" b="1" dirty="0">
                <a:latin typeface="仿宋" panose="02010609060101010101" pitchFamily="49" charset="-122"/>
                <a:ea typeface="仿宋" panose="02010609060101010101" pitchFamily="49" charset="-122"/>
              </a:rPr>
              <a:t> </a:t>
            </a:r>
            <a:endParaRPr lang="zh-CN" altLang="zh-CN" sz="1800" b="1" dirty="0">
              <a:latin typeface="仿宋" panose="02010609060101010101" pitchFamily="49" charset="-122"/>
              <a:ea typeface="仿宋" panose="02010609060101010101" pitchFamily="49" charset="-122"/>
            </a:endParaRPr>
          </a:p>
          <a:p>
            <a:r>
              <a:rPr lang="en-US" altLang="zh-CN" sz="1800" b="1" dirty="0">
                <a:latin typeface="仿宋" panose="02010609060101010101" pitchFamily="49" charset="-122"/>
                <a:ea typeface="仿宋" panose="02010609060101010101" pitchFamily="49" charset="-122"/>
              </a:rPr>
              <a:t>public String </a:t>
            </a:r>
            <a:r>
              <a:rPr lang="en-US" altLang="zh-CN" sz="1800" b="1" dirty="0" err="1">
                <a:latin typeface="仿宋" panose="02010609060101010101" pitchFamily="49" charset="-122"/>
                <a:ea typeface="仿宋" panose="02010609060101010101" pitchFamily="49" charset="-122"/>
              </a:rPr>
              <a:t>getFaceFeature</a:t>
            </a:r>
            <a:r>
              <a:rPr lang="en-US" altLang="zh-CN" sz="1800" b="1" dirty="0">
                <a:latin typeface="仿宋" panose="02010609060101010101" pitchFamily="49" charset="-122"/>
                <a:ea typeface="仿宋" panose="02010609060101010101" pitchFamily="49" charset="-122"/>
              </a:rPr>
              <a:t>(String name, String </a:t>
            </a:r>
            <a:r>
              <a:rPr lang="en-US" altLang="zh-CN" sz="1800" b="1" dirty="0" err="1">
                <a:latin typeface="仿宋" panose="02010609060101010101" pitchFamily="49" charset="-122"/>
                <a:ea typeface="仿宋" panose="02010609060101010101" pitchFamily="49" charset="-122"/>
              </a:rPr>
              <a:t>userTpye</a:t>
            </a:r>
            <a:r>
              <a:rPr lang="en-US" altLang="zh-CN" sz="1800" b="1" dirty="0">
                <a:latin typeface="仿宋" panose="02010609060101010101" pitchFamily="49" charset="-122"/>
                <a:ea typeface="仿宋" panose="02010609060101010101" pitchFamily="49" charset="-122"/>
              </a:rPr>
              <a:t>, String permission){</a:t>
            </a:r>
            <a:endParaRPr lang="zh-CN" altLang="zh-CN" sz="1800" b="1" dirty="0">
              <a:latin typeface="仿宋" panose="02010609060101010101" pitchFamily="49" charset="-122"/>
              <a:ea typeface="仿宋" panose="02010609060101010101" pitchFamily="49" charset="-122"/>
            </a:endParaRPr>
          </a:p>
          <a:p>
            <a:r>
              <a:rPr lang="en-US" altLang="zh-CN" sz="1800" b="1" dirty="0">
                <a:latin typeface="仿宋" panose="02010609060101010101" pitchFamily="49" charset="-122"/>
                <a:ea typeface="仿宋" panose="02010609060101010101" pitchFamily="49" charset="-122"/>
              </a:rPr>
              <a:t>    if(</a:t>
            </a:r>
            <a:r>
              <a:rPr lang="en-US" altLang="zh-CN" sz="1800" b="1" dirty="0" err="1">
                <a:latin typeface="仿宋" panose="02010609060101010101" pitchFamily="49" charset="-122"/>
                <a:ea typeface="仿宋" panose="02010609060101010101" pitchFamily="49" charset="-122"/>
              </a:rPr>
              <a:t>userIdExit</a:t>
            </a:r>
            <a:r>
              <a:rPr lang="en-US" altLang="zh-CN" sz="1800" b="1" dirty="0">
                <a:latin typeface="仿宋" panose="02010609060101010101" pitchFamily="49" charset="-122"/>
                <a:ea typeface="仿宋" panose="02010609060101010101" pitchFamily="49" charset="-122"/>
              </a:rPr>
              <a:t>()==false){//</a:t>
            </a:r>
            <a:r>
              <a:rPr lang="zh-CN" altLang="zh-CN" sz="1800" b="1" dirty="0">
                <a:latin typeface="仿宋" panose="02010609060101010101" pitchFamily="49" charset="-122"/>
                <a:ea typeface="仿宋" panose="02010609060101010101" pitchFamily="49" charset="-122"/>
              </a:rPr>
              <a:t>用户是否存在</a:t>
            </a:r>
            <a:endParaRPr lang="zh-CN" altLang="zh-CN" sz="1800" b="1" dirty="0">
              <a:latin typeface="仿宋" panose="02010609060101010101" pitchFamily="49" charset="-122"/>
              <a:ea typeface="仿宋" panose="02010609060101010101" pitchFamily="49" charset="-122"/>
            </a:endParaRPr>
          </a:p>
          <a:p>
            <a:r>
              <a:rPr lang="en-US" altLang="zh-CN" sz="1800" b="1" dirty="0">
                <a:latin typeface="仿宋" panose="02010609060101010101" pitchFamily="49" charset="-122"/>
                <a:ea typeface="仿宋" panose="02010609060101010101" pitchFamily="49" charset="-122"/>
              </a:rPr>
              <a:t>        return null;</a:t>
            </a:r>
            <a:endParaRPr lang="zh-CN" altLang="zh-CN" sz="1800" b="1" dirty="0">
              <a:latin typeface="仿宋" panose="02010609060101010101" pitchFamily="49" charset="-122"/>
              <a:ea typeface="仿宋" panose="02010609060101010101" pitchFamily="49" charset="-122"/>
            </a:endParaRPr>
          </a:p>
          <a:p>
            <a:r>
              <a:rPr lang="en-US" altLang="zh-CN" sz="1800" b="1" dirty="0">
                <a:latin typeface="仿宋" panose="02010609060101010101" pitchFamily="49" charset="-122"/>
                <a:ea typeface="仿宋" panose="02010609060101010101" pitchFamily="49" charset="-122"/>
              </a:rPr>
              <a:t>    }else if(</a:t>
            </a:r>
            <a:r>
              <a:rPr lang="en-US" altLang="zh-CN" sz="1800" b="1" dirty="0" err="1">
                <a:latin typeface="仿宋" panose="02010609060101010101" pitchFamily="49" charset="-122"/>
                <a:ea typeface="仿宋" panose="02010609060101010101" pitchFamily="49" charset="-122"/>
              </a:rPr>
              <a:t>userHasPermission</a:t>
            </a:r>
            <a:r>
              <a:rPr lang="en-US" altLang="zh-CN" sz="1800" b="1" dirty="0">
                <a:latin typeface="仿宋" panose="02010609060101010101" pitchFamily="49" charset="-122"/>
                <a:ea typeface="仿宋" panose="02010609060101010101" pitchFamily="49" charset="-122"/>
              </a:rPr>
              <a:t>()==false){// </a:t>
            </a:r>
            <a:r>
              <a:rPr lang="zh-CN" altLang="zh-CN" sz="1800" b="1" dirty="0">
                <a:latin typeface="仿宋" panose="02010609060101010101" pitchFamily="49" charset="-122"/>
                <a:ea typeface="仿宋" panose="02010609060101010101" pitchFamily="49" charset="-122"/>
              </a:rPr>
              <a:t>用户是否有权限</a:t>
            </a:r>
            <a:endParaRPr lang="zh-CN" altLang="zh-CN" sz="1800" b="1" dirty="0">
              <a:latin typeface="仿宋" panose="02010609060101010101" pitchFamily="49" charset="-122"/>
              <a:ea typeface="仿宋" panose="02010609060101010101" pitchFamily="49" charset="-122"/>
            </a:endParaRPr>
          </a:p>
          <a:p>
            <a:r>
              <a:rPr lang="en-US" altLang="zh-CN" sz="1800" b="1" dirty="0">
                <a:latin typeface="仿宋" panose="02010609060101010101" pitchFamily="49" charset="-122"/>
                <a:ea typeface="仿宋" panose="02010609060101010101" pitchFamily="49" charset="-122"/>
              </a:rPr>
              <a:t>        return null;</a:t>
            </a:r>
            <a:endParaRPr lang="zh-CN" altLang="zh-CN" sz="1800" b="1" dirty="0">
              <a:latin typeface="仿宋" panose="02010609060101010101" pitchFamily="49" charset="-122"/>
              <a:ea typeface="仿宋" panose="02010609060101010101" pitchFamily="49" charset="-122"/>
            </a:endParaRPr>
          </a:p>
          <a:p>
            <a:r>
              <a:rPr lang="en-US" altLang="zh-CN" sz="1800" b="1" dirty="0">
                <a:latin typeface="仿宋" panose="02010609060101010101" pitchFamily="49" charset="-122"/>
                <a:ea typeface="仿宋" panose="02010609060101010101" pitchFamily="49" charset="-122"/>
              </a:rPr>
              <a:t>    }else{</a:t>
            </a:r>
            <a:endParaRPr lang="zh-CN" altLang="zh-CN" sz="1800" b="1" dirty="0">
              <a:latin typeface="仿宋" panose="02010609060101010101" pitchFamily="49" charset="-122"/>
              <a:ea typeface="仿宋" panose="02010609060101010101" pitchFamily="49" charset="-122"/>
            </a:endParaRPr>
          </a:p>
          <a:p>
            <a:r>
              <a:rPr lang="en-US" altLang="zh-CN" sz="1800" b="1" dirty="0">
                <a:latin typeface="仿宋" panose="02010609060101010101" pitchFamily="49" charset="-122"/>
                <a:ea typeface="仿宋" panose="02010609060101010101" pitchFamily="49" charset="-122"/>
              </a:rPr>
              <a:t>        String </a:t>
            </a:r>
            <a:r>
              <a:rPr lang="en-US" altLang="zh-CN" sz="1800" b="1" dirty="0" err="1">
                <a:latin typeface="仿宋" panose="02010609060101010101" pitchFamily="49" charset="-122"/>
                <a:ea typeface="仿宋" panose="02010609060101010101" pitchFamily="49" charset="-122"/>
              </a:rPr>
              <a:t>faceFeature</a:t>
            </a:r>
            <a:r>
              <a:rPr lang="en-US" altLang="zh-CN" sz="1800" b="1" dirty="0">
                <a:latin typeface="仿宋" panose="02010609060101010101" pitchFamily="49" charset="-122"/>
                <a:ea typeface="仿宋" panose="02010609060101010101" pitchFamily="49" charset="-122"/>
              </a:rPr>
              <a:t> = </a:t>
            </a:r>
            <a:r>
              <a:rPr lang="en-US" altLang="zh-CN" sz="1800" b="1" dirty="0" err="1">
                <a:latin typeface="仿宋" panose="02010609060101010101" pitchFamily="49" charset="-122"/>
                <a:ea typeface="仿宋" panose="02010609060101010101" pitchFamily="49" charset="-122"/>
              </a:rPr>
              <a:t>getUserFaceFeature</a:t>
            </a:r>
            <a:r>
              <a:rPr lang="en-US" altLang="zh-CN" sz="1800" b="1" dirty="0">
                <a:latin typeface="仿宋" panose="02010609060101010101" pitchFamily="49" charset="-122"/>
                <a:ea typeface="仿宋" panose="02010609060101010101" pitchFamily="49" charset="-122"/>
              </a:rPr>
              <a:t>(name, </a:t>
            </a:r>
            <a:r>
              <a:rPr lang="en-US" altLang="zh-CN" sz="1800" b="1" dirty="0" err="1">
                <a:latin typeface="仿宋" panose="02010609060101010101" pitchFamily="49" charset="-122"/>
                <a:ea typeface="仿宋" panose="02010609060101010101" pitchFamily="49" charset="-122"/>
              </a:rPr>
              <a:t>userType</a:t>
            </a:r>
            <a:r>
              <a:rPr lang="en-US" altLang="zh-CN" sz="1800" b="1" dirty="0">
                <a:latin typeface="仿宋" panose="02010609060101010101" pitchFamily="49" charset="-122"/>
                <a:ea typeface="仿宋" panose="02010609060101010101" pitchFamily="49" charset="-122"/>
              </a:rPr>
              <a:t>, permission);</a:t>
            </a:r>
            <a:endParaRPr lang="en-US" altLang="zh-CN" sz="1800" b="1" dirty="0">
              <a:latin typeface="仿宋" panose="02010609060101010101" pitchFamily="49" charset="-122"/>
              <a:ea typeface="仿宋" panose="02010609060101010101" pitchFamily="49" charset="-122"/>
            </a:endParaRPr>
          </a:p>
          <a:p>
            <a:r>
              <a:rPr lang="en-US" altLang="zh-CN" sz="1800" b="1" dirty="0">
                <a:latin typeface="仿宋" panose="02010609060101010101" pitchFamily="49" charset="-122"/>
                <a:ea typeface="仿宋" panose="02010609060101010101" pitchFamily="49" charset="-122"/>
              </a:rPr>
              <a:t>                                          //</a:t>
            </a:r>
            <a:r>
              <a:rPr lang="zh-CN" altLang="zh-CN" sz="1800" b="1" dirty="0">
                <a:latin typeface="仿宋" panose="02010609060101010101" pitchFamily="49" charset="-122"/>
                <a:ea typeface="仿宋" panose="02010609060101010101" pitchFamily="49" charset="-122"/>
              </a:rPr>
              <a:t>根据用户类型和权限返回人脸特征</a:t>
            </a:r>
            <a:endParaRPr lang="zh-CN" altLang="zh-CN" sz="1800" b="1" dirty="0">
              <a:latin typeface="仿宋" panose="02010609060101010101" pitchFamily="49" charset="-122"/>
              <a:ea typeface="仿宋" panose="02010609060101010101" pitchFamily="49" charset="-122"/>
            </a:endParaRPr>
          </a:p>
          <a:p>
            <a:r>
              <a:rPr lang="en-US" altLang="zh-CN" sz="1800" b="1" dirty="0">
                <a:latin typeface="仿宋" panose="02010609060101010101" pitchFamily="49" charset="-122"/>
                <a:ea typeface="仿宋" panose="02010609060101010101" pitchFamily="49" charset="-122"/>
              </a:rPr>
              <a:t>        return </a:t>
            </a:r>
            <a:r>
              <a:rPr lang="en-US" altLang="zh-CN" sz="1800" b="1" dirty="0" err="1">
                <a:latin typeface="仿宋" panose="02010609060101010101" pitchFamily="49" charset="-122"/>
                <a:ea typeface="仿宋" panose="02010609060101010101" pitchFamily="49" charset="-122"/>
              </a:rPr>
              <a:t>faceFeature</a:t>
            </a:r>
            <a:r>
              <a:rPr lang="en-US" altLang="zh-CN" sz="1800" b="1" dirty="0">
                <a:latin typeface="仿宋" panose="02010609060101010101" pitchFamily="49" charset="-122"/>
                <a:ea typeface="仿宋" panose="02010609060101010101" pitchFamily="49" charset="-122"/>
              </a:rPr>
              <a:t>;</a:t>
            </a:r>
            <a:endParaRPr lang="zh-CN" altLang="zh-CN" sz="1800" b="1" dirty="0">
              <a:latin typeface="仿宋" panose="02010609060101010101" pitchFamily="49" charset="-122"/>
              <a:ea typeface="仿宋" panose="02010609060101010101" pitchFamily="49" charset="-122"/>
            </a:endParaRPr>
          </a:p>
          <a:p>
            <a:r>
              <a:rPr lang="en-US" altLang="zh-CN" sz="1800" b="1" dirty="0">
                <a:latin typeface="仿宋" panose="02010609060101010101" pitchFamily="49" charset="-122"/>
                <a:ea typeface="仿宋" panose="02010609060101010101" pitchFamily="49" charset="-122"/>
              </a:rPr>
              <a:t>    }}</a:t>
            </a:r>
            <a:endParaRPr lang="zh-CN" altLang="zh-CN" sz="4400" b="1" dirty="0">
              <a:latin typeface="仿宋" panose="02010609060101010101" pitchFamily="49" charset="-122"/>
              <a:ea typeface="仿宋" panose="02010609060101010101" pitchFamily="49" charset="-122"/>
            </a:endParaRPr>
          </a:p>
        </p:txBody>
      </p:sp>
      <p:sp>
        <p:nvSpPr>
          <p:cNvPr id="3" name="矩形 2"/>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面向对象的设计</a:t>
            </a:r>
            <a:endParaRPr kumimoji="1" lang="zh-CN" altLang="en-US" sz="3200" dirty="0">
              <a:sym typeface="+mn-ea"/>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506383" y="851475"/>
            <a:ext cx="8940415" cy="5632311"/>
          </a:xfrm>
          <a:prstGeom prst="rect">
            <a:avLst/>
          </a:prstGeom>
          <a:noFill/>
        </p:spPr>
        <p:txBody>
          <a:bodyPr wrap="square" rtlCol="0">
            <a:spAutoFit/>
          </a:bodyPr>
          <a:lstStyle/>
          <a:p>
            <a:r>
              <a:rPr lang="en-US" altLang="zh-CN" sz="2000" b="1" dirty="0">
                <a:latin typeface="仿宋" panose="02010609060101010101" pitchFamily="49" charset="-122"/>
                <a:ea typeface="仿宋" panose="02010609060101010101" pitchFamily="49" charset="-122"/>
              </a:rPr>
              <a:t>public String </a:t>
            </a:r>
            <a:r>
              <a:rPr lang="en-US" altLang="zh-CN" sz="2000" b="1" dirty="0" err="1">
                <a:latin typeface="仿宋" panose="02010609060101010101" pitchFamily="49" charset="-122"/>
                <a:ea typeface="仿宋" panose="02010609060101010101" pitchFamily="49" charset="-122"/>
              </a:rPr>
              <a:t>getFaceInfo</a:t>
            </a:r>
            <a:r>
              <a:rPr lang="en-US" altLang="zh-CN" sz="2000" b="1" dirty="0">
                <a:latin typeface="仿宋" panose="02010609060101010101" pitchFamily="49" charset="-122"/>
                <a:ea typeface="仿宋" panose="02010609060101010101" pitchFamily="49" charset="-122"/>
              </a:rPr>
              <a:t>(String name, String </a:t>
            </a:r>
            <a:r>
              <a:rPr lang="en-US" altLang="zh-CN" sz="2000" b="1" dirty="0" err="1">
                <a:latin typeface="仿宋" panose="02010609060101010101" pitchFamily="49" charset="-122"/>
                <a:ea typeface="仿宋" panose="02010609060101010101" pitchFamily="49" charset="-122"/>
              </a:rPr>
              <a:t>userTpye</a:t>
            </a:r>
            <a:r>
              <a:rPr lang="en-US" altLang="zh-CN" sz="2000" b="1" dirty="0">
                <a:latin typeface="仿宋" panose="02010609060101010101" pitchFamily="49" charset="-122"/>
                <a:ea typeface="仿宋" panose="02010609060101010101" pitchFamily="49" charset="-122"/>
              </a:rPr>
              <a:t>, String permission){</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if(</a:t>
            </a:r>
            <a:r>
              <a:rPr lang="en-US" altLang="zh-CN" sz="2000" b="1" dirty="0" err="1">
                <a:latin typeface="仿宋" panose="02010609060101010101" pitchFamily="49" charset="-122"/>
                <a:ea typeface="仿宋" panose="02010609060101010101" pitchFamily="49" charset="-122"/>
              </a:rPr>
              <a:t>userIdExit</a:t>
            </a:r>
            <a:r>
              <a:rPr lang="en-US" altLang="zh-CN" sz="2000" b="1" dirty="0">
                <a:latin typeface="仿宋" panose="02010609060101010101" pitchFamily="49" charset="-122"/>
                <a:ea typeface="仿宋" panose="02010609060101010101" pitchFamily="49" charset="-122"/>
              </a:rPr>
              <a:t>()==false){//</a:t>
            </a:r>
            <a:r>
              <a:rPr lang="zh-CN" altLang="zh-CN" sz="2000" b="1" dirty="0">
                <a:latin typeface="仿宋" panose="02010609060101010101" pitchFamily="49" charset="-122"/>
                <a:ea typeface="仿宋" panose="02010609060101010101" pitchFamily="49" charset="-122"/>
              </a:rPr>
              <a:t>用户是否存在</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return null;</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 else if(</a:t>
            </a:r>
            <a:r>
              <a:rPr lang="en-US" altLang="zh-CN" sz="2000" b="1" dirty="0" err="1">
                <a:latin typeface="仿宋" panose="02010609060101010101" pitchFamily="49" charset="-122"/>
                <a:ea typeface="仿宋" panose="02010609060101010101" pitchFamily="49" charset="-122"/>
              </a:rPr>
              <a:t>userHasPermission</a:t>
            </a:r>
            <a:r>
              <a:rPr lang="en-US" altLang="zh-CN" sz="2000" b="1" dirty="0">
                <a:latin typeface="仿宋" panose="02010609060101010101" pitchFamily="49" charset="-122"/>
                <a:ea typeface="仿宋" panose="02010609060101010101" pitchFamily="49" charset="-122"/>
              </a:rPr>
              <a:t>()==false){// </a:t>
            </a:r>
            <a:r>
              <a:rPr lang="zh-CN" altLang="zh-CN" sz="2000" b="1" dirty="0">
                <a:latin typeface="仿宋" panose="02010609060101010101" pitchFamily="49" charset="-122"/>
                <a:ea typeface="仿宋" panose="02010609060101010101" pitchFamily="49" charset="-122"/>
              </a:rPr>
              <a:t>用户是否有权限</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return null;</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}else{</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String </a:t>
            </a:r>
            <a:r>
              <a:rPr lang="en-US" altLang="zh-CN" sz="2000" b="1" dirty="0" err="1">
                <a:latin typeface="仿宋" panose="02010609060101010101" pitchFamily="49" charset="-122"/>
                <a:ea typeface="仿宋" panose="02010609060101010101" pitchFamily="49" charset="-122"/>
              </a:rPr>
              <a:t>faceInfo</a:t>
            </a:r>
            <a:r>
              <a:rPr lang="en-US" altLang="zh-CN" sz="2000" b="1" dirty="0">
                <a:latin typeface="仿宋" panose="02010609060101010101" pitchFamily="49" charset="-122"/>
                <a:ea typeface="仿宋" panose="02010609060101010101" pitchFamily="49" charset="-122"/>
              </a:rPr>
              <a:t> = </a:t>
            </a:r>
            <a:r>
              <a:rPr lang="en-US" altLang="zh-CN" sz="2000" b="1" dirty="0" err="1">
                <a:latin typeface="仿宋" panose="02010609060101010101" pitchFamily="49" charset="-122"/>
                <a:ea typeface="仿宋" panose="02010609060101010101" pitchFamily="49" charset="-122"/>
              </a:rPr>
              <a:t>getUserFaceInfo</a:t>
            </a:r>
            <a:r>
              <a:rPr lang="en-US" altLang="zh-CN" sz="2000" b="1" dirty="0">
                <a:latin typeface="仿宋" panose="02010609060101010101" pitchFamily="49" charset="-122"/>
                <a:ea typeface="仿宋" panose="02010609060101010101" pitchFamily="49" charset="-122"/>
              </a:rPr>
              <a:t>(name, </a:t>
            </a:r>
            <a:r>
              <a:rPr lang="en-US" altLang="zh-CN" sz="2000" b="1" dirty="0" err="1">
                <a:latin typeface="仿宋" panose="02010609060101010101" pitchFamily="49" charset="-122"/>
                <a:ea typeface="仿宋" panose="02010609060101010101" pitchFamily="49" charset="-122"/>
              </a:rPr>
              <a:t>userType</a:t>
            </a:r>
            <a:r>
              <a:rPr lang="en-US" altLang="zh-CN" sz="2000" b="1" dirty="0">
                <a:latin typeface="仿宋" panose="02010609060101010101" pitchFamily="49" charset="-122"/>
                <a:ea typeface="仿宋" panose="02010609060101010101" pitchFamily="49" charset="-122"/>
              </a:rPr>
              <a:t>, permission);//</a:t>
            </a:r>
            <a:r>
              <a:rPr lang="zh-CN" altLang="zh-CN" sz="2000" b="1" dirty="0">
                <a:latin typeface="仿宋" panose="02010609060101010101" pitchFamily="49" charset="-122"/>
                <a:ea typeface="仿宋" panose="02010609060101010101" pitchFamily="49" charset="-122"/>
              </a:rPr>
              <a:t>根据用户类型和权限返回人脸信息</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return </a:t>
            </a:r>
            <a:r>
              <a:rPr lang="en-US" altLang="zh-CN" sz="2000" b="1" dirty="0" err="1">
                <a:latin typeface="仿宋" panose="02010609060101010101" pitchFamily="49" charset="-122"/>
                <a:ea typeface="仿宋" panose="02010609060101010101" pitchFamily="49" charset="-122"/>
              </a:rPr>
              <a:t>faceInfo</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public void </a:t>
            </a:r>
            <a:r>
              <a:rPr lang="en-US" altLang="zh-CN" sz="2000" b="1" dirty="0" err="1">
                <a:latin typeface="仿宋" panose="02010609060101010101" pitchFamily="49" charset="-122"/>
                <a:ea typeface="仿宋" panose="02010609060101010101" pitchFamily="49" charset="-122"/>
              </a:rPr>
              <a:t>setUserInfo</a:t>
            </a:r>
            <a:r>
              <a:rPr lang="en-US" altLang="zh-CN" sz="2000" b="1" dirty="0">
                <a:latin typeface="仿宋" panose="02010609060101010101" pitchFamily="49" charset="-122"/>
                <a:ea typeface="仿宋" panose="02010609060101010101" pitchFamily="49" charset="-122"/>
              </a:rPr>
              <a:t>(User user){</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if(</a:t>
            </a:r>
            <a:r>
              <a:rPr lang="en-US" altLang="zh-CN" sz="2000" b="1" dirty="0" err="1">
                <a:latin typeface="仿宋" panose="02010609060101010101" pitchFamily="49" charset="-122"/>
                <a:ea typeface="仿宋" panose="02010609060101010101" pitchFamily="49" charset="-122"/>
              </a:rPr>
              <a:t>userIdExit</a:t>
            </a:r>
            <a:r>
              <a:rPr lang="en-US" altLang="zh-CN" sz="2000" b="1" dirty="0">
                <a:latin typeface="仿宋" panose="02010609060101010101" pitchFamily="49" charset="-122"/>
                <a:ea typeface="仿宋" panose="02010609060101010101" pitchFamily="49" charset="-122"/>
              </a:rPr>
              <a:t>()==true){//</a:t>
            </a:r>
            <a:r>
              <a:rPr lang="zh-CN" altLang="zh-CN" sz="2000" b="1" dirty="0">
                <a:latin typeface="仿宋" panose="02010609060101010101" pitchFamily="49" charset="-122"/>
                <a:ea typeface="仿宋" panose="02010609060101010101" pitchFamily="49" charset="-122"/>
              </a:rPr>
              <a:t>用户是否存在</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setUserInfo</a:t>
            </a:r>
            <a:r>
              <a:rPr lang="en-US" altLang="zh-CN" sz="2000" b="1" dirty="0">
                <a:latin typeface="仿宋" panose="02010609060101010101" pitchFamily="49" charset="-122"/>
                <a:ea typeface="仿宋" panose="02010609060101010101" pitchFamily="49" charset="-122"/>
              </a:rPr>
              <a:t>(user);//</a:t>
            </a:r>
            <a:r>
              <a:rPr lang="zh-CN" altLang="zh-CN" sz="2000" b="1" dirty="0">
                <a:latin typeface="仿宋" panose="02010609060101010101" pitchFamily="49" charset="-122"/>
                <a:ea typeface="仿宋" panose="02010609060101010101" pitchFamily="49" charset="-122"/>
              </a:rPr>
              <a:t>设置有用信息</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endParaRPr lang="zh-CN" altLang="zh-CN" sz="6000" b="1" dirty="0">
              <a:latin typeface="仿宋" panose="02010609060101010101" pitchFamily="49" charset="-122"/>
              <a:ea typeface="仿宋" panose="02010609060101010101" pitchFamily="49" charset="-122"/>
            </a:endParaRPr>
          </a:p>
        </p:txBody>
      </p:sp>
      <p:sp>
        <p:nvSpPr>
          <p:cNvPr id="3" name="矩形 2"/>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面向对象的设计</a:t>
            </a:r>
            <a:endParaRPr kumimoji="1" lang="zh-CN" altLang="en-US" sz="3200" dirty="0">
              <a:sym typeface="+mn-ea"/>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999434" y="1289331"/>
            <a:ext cx="5903955" cy="461665"/>
          </a:xfrm>
          <a:prstGeom prst="rect">
            <a:avLst/>
          </a:prstGeom>
          <a:noFill/>
        </p:spPr>
        <p:txBody>
          <a:bodyPr wrap="square" rtlCol="0">
            <a:spAutoFit/>
          </a:bodyPr>
          <a:lstStyle/>
          <a:p>
            <a:r>
              <a:rPr lang="zh-CN" altLang="zh-CN" sz="2400" b="1" dirty="0">
                <a:latin typeface="仿宋" panose="02010609060101010101" pitchFamily="49" charset="-122"/>
                <a:ea typeface="仿宋" panose="02010609060101010101" pitchFamily="49" charset="-122"/>
              </a:rPr>
              <a:t>表</a:t>
            </a:r>
            <a:r>
              <a:rPr lang="en-US" altLang="zh-CN" sz="2400" b="1" dirty="0">
                <a:latin typeface="仿宋" panose="02010609060101010101" pitchFamily="49" charset="-122"/>
                <a:ea typeface="仿宋" panose="02010609060101010101" pitchFamily="49" charset="-122"/>
              </a:rPr>
              <a:t>6-16 </a:t>
            </a:r>
            <a:r>
              <a:rPr lang="zh-CN" altLang="zh-CN" sz="2400" b="1" dirty="0">
                <a:latin typeface="仿宋" panose="02010609060101010101" pitchFamily="49" charset="-122"/>
                <a:ea typeface="仿宋" panose="02010609060101010101" pitchFamily="49" charset="-122"/>
              </a:rPr>
              <a:t>智慧教室系统中的部分控制类设计</a:t>
            </a:r>
            <a:endParaRPr lang="zh-CN" altLang="zh-CN" sz="2400" dirty="0">
              <a:latin typeface="仿宋" panose="02010609060101010101" pitchFamily="49" charset="-122"/>
              <a:ea typeface="仿宋" panose="02010609060101010101" pitchFamily="49" charset="-122"/>
            </a:endParaRPr>
          </a:p>
        </p:txBody>
      </p:sp>
      <p:graphicFrame>
        <p:nvGraphicFramePr>
          <p:cNvPr id="10" name="表格 9"/>
          <p:cNvGraphicFramePr>
            <a:graphicFrameLocks noGrp="1"/>
          </p:cNvGraphicFramePr>
          <p:nvPr/>
        </p:nvGraphicFramePr>
        <p:xfrm>
          <a:off x="0" y="1832855"/>
          <a:ext cx="9875539" cy="4459986"/>
        </p:xfrm>
        <a:graphic>
          <a:graphicData uri="http://schemas.openxmlformats.org/drawingml/2006/table">
            <a:tbl>
              <a:tblPr firstRow="1" bandRow="1">
                <a:tableStyleId>{5C22544A-7EE6-4342-B048-85BDC9FD1C3A}</a:tableStyleId>
              </a:tblPr>
              <a:tblGrid>
                <a:gridCol w="1752711"/>
                <a:gridCol w="2949901"/>
                <a:gridCol w="3444734"/>
                <a:gridCol w="1728193"/>
              </a:tblGrid>
              <a:tr h="370840">
                <a:tc>
                  <a:txBody>
                    <a:bodyPr/>
                    <a:lstStyle/>
                    <a:p>
                      <a:pPr algn="ctr"/>
                      <a:r>
                        <a:rPr lang="zh-CN" altLang="zh-CN" sz="1865" b="1" kern="1200" dirty="0">
                          <a:solidFill>
                            <a:schemeClr val="lt1"/>
                          </a:solidFill>
                          <a:effectLst/>
                          <a:latin typeface="+mn-lt"/>
                          <a:ea typeface="+mn-ea"/>
                          <a:cs typeface="+mn-cs"/>
                        </a:rPr>
                        <a:t>类名</a:t>
                      </a:r>
                      <a:endParaRPr lang="zh-CN" altLang="en-US" dirty="0"/>
                    </a:p>
                  </a:txBody>
                  <a:tcPr/>
                </a:tc>
                <a:tc>
                  <a:txBody>
                    <a:bodyPr/>
                    <a:lstStyle/>
                    <a:p>
                      <a:pPr algn="ctr"/>
                      <a:r>
                        <a:rPr lang="zh-CN" altLang="zh-CN" sz="1865" b="1" kern="1200" dirty="0">
                          <a:solidFill>
                            <a:schemeClr val="lt1"/>
                          </a:solidFill>
                          <a:effectLst/>
                          <a:latin typeface="+mn-lt"/>
                          <a:ea typeface="+mn-ea"/>
                          <a:cs typeface="+mn-cs"/>
                        </a:rPr>
                        <a:t>属性</a:t>
                      </a:r>
                      <a:endParaRPr lang="zh-CN" altLang="en-US" dirty="0"/>
                    </a:p>
                  </a:txBody>
                  <a:tcPr/>
                </a:tc>
                <a:tc>
                  <a:txBody>
                    <a:bodyPr/>
                    <a:lstStyle/>
                    <a:p>
                      <a:pPr algn="ctr"/>
                      <a:r>
                        <a:rPr lang="zh-CN" altLang="zh-CN" sz="1865" b="1" kern="1200" dirty="0">
                          <a:solidFill>
                            <a:schemeClr val="lt1"/>
                          </a:solidFill>
                          <a:effectLst/>
                          <a:latin typeface="+mn-lt"/>
                          <a:ea typeface="+mn-ea"/>
                          <a:cs typeface="+mn-cs"/>
                        </a:rPr>
                        <a:t>基本方法</a:t>
                      </a:r>
                      <a:endParaRPr lang="zh-CN" altLang="en-US" dirty="0"/>
                    </a:p>
                  </a:txBody>
                  <a:tcPr/>
                </a:tc>
                <a:tc>
                  <a:txBody>
                    <a:bodyPr/>
                    <a:lstStyle/>
                    <a:p>
                      <a:pPr algn="ctr"/>
                      <a:r>
                        <a:rPr lang="zh-CN" altLang="zh-CN" sz="1865" b="1" kern="1200" dirty="0">
                          <a:solidFill>
                            <a:schemeClr val="lt1"/>
                          </a:solidFill>
                          <a:effectLst/>
                          <a:latin typeface="+mn-lt"/>
                          <a:ea typeface="+mn-ea"/>
                          <a:cs typeface="+mn-cs"/>
                        </a:rPr>
                        <a:t>方法说明</a:t>
                      </a:r>
                      <a:endParaRPr lang="zh-CN" altLang="en-US" dirty="0"/>
                    </a:p>
                  </a:txBody>
                  <a:tcPr/>
                </a:tc>
              </a:tr>
              <a:tr h="370840">
                <a:tc>
                  <a:txBody>
                    <a:bodyPr/>
                    <a:lstStyle/>
                    <a:p>
                      <a:pPr algn="ctr"/>
                      <a:r>
                        <a:rPr lang="zh-CN" altLang="zh-CN" sz="1865" kern="1200" dirty="0">
                          <a:solidFill>
                            <a:schemeClr val="dk1"/>
                          </a:solidFill>
                          <a:effectLst/>
                          <a:latin typeface="+mn-lt"/>
                          <a:ea typeface="+mn-ea"/>
                          <a:cs typeface="+mn-cs"/>
                        </a:rPr>
                        <a:t>云课堂</a:t>
                      </a:r>
                      <a:endParaRPr lang="zh-CN" altLang="zh-CN" sz="1865" kern="1200" dirty="0">
                        <a:solidFill>
                          <a:schemeClr val="dk1"/>
                        </a:solidFill>
                        <a:effectLst/>
                        <a:latin typeface="+mn-lt"/>
                        <a:ea typeface="+mn-ea"/>
                        <a:cs typeface="+mn-cs"/>
                      </a:endParaRPr>
                    </a:p>
                    <a:p>
                      <a:pPr algn="ctr"/>
                      <a:r>
                        <a:rPr lang="en-US" altLang="zh-CN" sz="1865" kern="1200" dirty="0" err="1">
                          <a:solidFill>
                            <a:schemeClr val="dk1"/>
                          </a:solidFill>
                          <a:effectLst/>
                          <a:latin typeface="+mn-lt"/>
                          <a:ea typeface="+mn-ea"/>
                          <a:cs typeface="+mn-cs"/>
                        </a:rPr>
                        <a:t>CloudClass</a:t>
                      </a:r>
                      <a:endParaRPr lang="zh-CN" altLang="en-US" dirty="0"/>
                    </a:p>
                  </a:txBody>
                  <a:tcPr/>
                </a:tc>
                <a:tc>
                  <a:txBody>
                    <a:bodyPr/>
                    <a:lstStyle/>
                    <a:p>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cloudId:integer</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courseId:integer</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startTime:datetime</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endTime:datetime</a:t>
                      </a:r>
                      <a:endParaRPr lang="zh-CN" altLang="zh-CN" sz="1865" kern="1200" dirty="0">
                        <a:solidFill>
                          <a:schemeClr val="dk1"/>
                        </a:solidFill>
                        <a:effectLst/>
                        <a:latin typeface="+mn-lt"/>
                        <a:ea typeface="+mn-ea"/>
                        <a:cs typeface="+mn-cs"/>
                      </a:endParaRPr>
                    </a:p>
                  </a:txBody>
                  <a:tcPr/>
                </a:tc>
                <a:tc>
                  <a:txBody>
                    <a:bodyPr/>
                    <a:lstStyle/>
                    <a:p>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insertCloud</a:t>
                      </a:r>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boolean</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deleteCloud</a:t>
                      </a:r>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boolean</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getVideo</a:t>
                      </a:r>
                      <a:r>
                        <a:rPr lang="en-US" altLang="zh-CN" sz="1865" kern="1200" dirty="0">
                          <a:solidFill>
                            <a:schemeClr val="dk1"/>
                          </a:solidFill>
                          <a:effectLst/>
                          <a:latin typeface="+mn-lt"/>
                          <a:ea typeface="+mn-ea"/>
                          <a:cs typeface="+mn-cs"/>
                        </a:rPr>
                        <a:t>():byte[]</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analysisCloud</a:t>
                      </a:r>
                      <a:r>
                        <a:rPr lang="en-US" altLang="zh-CN" sz="1865" kern="1200" dirty="0">
                          <a:solidFill>
                            <a:schemeClr val="dk1"/>
                          </a:solidFill>
                          <a:effectLst/>
                          <a:latin typeface="+mn-lt"/>
                          <a:ea typeface="+mn-ea"/>
                          <a:cs typeface="+mn-cs"/>
                        </a:rPr>
                        <a:t>():List</a:t>
                      </a:r>
                      <a:endParaRPr lang="zh-CN" altLang="zh-CN" sz="1865" kern="1200" dirty="0">
                        <a:solidFill>
                          <a:schemeClr val="dk1"/>
                        </a:solidFill>
                        <a:effectLst/>
                        <a:latin typeface="+mn-lt"/>
                        <a:ea typeface="+mn-ea"/>
                        <a:cs typeface="+mn-cs"/>
                      </a:endParaRPr>
                    </a:p>
                  </a:txBody>
                  <a:tcPr/>
                </a:tc>
                <a:tc>
                  <a:txBody>
                    <a:bodyPr/>
                    <a:lstStyle/>
                    <a:p>
                      <a:pPr algn="ctr"/>
                      <a:r>
                        <a:rPr lang="zh-CN" altLang="zh-CN" sz="1600" kern="1200" dirty="0">
                          <a:solidFill>
                            <a:schemeClr val="dk1"/>
                          </a:solidFill>
                          <a:effectLst/>
                          <a:latin typeface="+mn-lt"/>
                          <a:ea typeface="+mn-ea"/>
                          <a:cs typeface="+mn-cs"/>
                        </a:rPr>
                        <a:t>添加一条课堂信息</a:t>
                      </a:r>
                      <a:endParaRPr lang="zh-CN" altLang="zh-CN" sz="1600" kern="1200" dirty="0">
                        <a:solidFill>
                          <a:schemeClr val="dk1"/>
                        </a:solidFill>
                        <a:effectLst/>
                        <a:latin typeface="+mn-lt"/>
                        <a:ea typeface="+mn-ea"/>
                        <a:cs typeface="+mn-cs"/>
                      </a:endParaRPr>
                    </a:p>
                    <a:p>
                      <a:pPr algn="ctr"/>
                      <a:r>
                        <a:rPr lang="zh-CN" altLang="zh-CN" sz="1600" kern="1200" dirty="0">
                          <a:solidFill>
                            <a:schemeClr val="dk1"/>
                          </a:solidFill>
                          <a:effectLst/>
                          <a:latin typeface="+mn-lt"/>
                          <a:ea typeface="+mn-ea"/>
                          <a:cs typeface="+mn-cs"/>
                        </a:rPr>
                        <a:t>删除一条课堂信息</a:t>
                      </a:r>
                      <a:endParaRPr lang="zh-CN" altLang="zh-CN" sz="1600" kern="1200" dirty="0">
                        <a:solidFill>
                          <a:schemeClr val="dk1"/>
                        </a:solidFill>
                        <a:effectLst/>
                        <a:latin typeface="+mn-lt"/>
                        <a:ea typeface="+mn-ea"/>
                        <a:cs typeface="+mn-cs"/>
                      </a:endParaRPr>
                    </a:p>
                    <a:p>
                      <a:pPr algn="ctr"/>
                      <a:r>
                        <a:rPr lang="zh-CN" altLang="zh-CN" sz="1600" kern="1200" dirty="0">
                          <a:solidFill>
                            <a:schemeClr val="dk1"/>
                          </a:solidFill>
                          <a:effectLst/>
                          <a:latin typeface="+mn-lt"/>
                          <a:ea typeface="+mn-ea"/>
                          <a:cs typeface="+mn-cs"/>
                        </a:rPr>
                        <a:t>获取课堂录像</a:t>
                      </a:r>
                      <a:endParaRPr lang="zh-CN" altLang="zh-CN" sz="1600" kern="1200" dirty="0">
                        <a:solidFill>
                          <a:schemeClr val="dk1"/>
                        </a:solidFill>
                        <a:effectLst/>
                        <a:latin typeface="+mn-lt"/>
                        <a:ea typeface="+mn-ea"/>
                        <a:cs typeface="+mn-cs"/>
                      </a:endParaRPr>
                    </a:p>
                    <a:p>
                      <a:pPr algn="ctr"/>
                      <a:r>
                        <a:rPr lang="zh-CN" altLang="zh-CN" sz="1600" kern="1200" dirty="0">
                          <a:solidFill>
                            <a:schemeClr val="dk1"/>
                          </a:solidFill>
                          <a:effectLst/>
                          <a:latin typeface="+mn-lt"/>
                          <a:ea typeface="+mn-ea"/>
                          <a:cs typeface="+mn-cs"/>
                        </a:rPr>
                        <a:t>获取统计分析结果</a:t>
                      </a:r>
                      <a:endParaRPr lang="zh-CN" altLang="en-US" sz="1600" dirty="0"/>
                    </a:p>
                  </a:txBody>
                  <a:tcPr/>
                </a:tc>
              </a:tr>
              <a:tr h="0">
                <a:tc>
                  <a:txBody>
                    <a:bodyPr/>
                    <a:lstStyle/>
                    <a:p>
                      <a:pPr algn="ctr"/>
                      <a:r>
                        <a:rPr lang="zh-CN" altLang="zh-CN" sz="1865" kern="1200" dirty="0">
                          <a:solidFill>
                            <a:schemeClr val="dk1"/>
                          </a:solidFill>
                          <a:effectLst/>
                          <a:latin typeface="+mn-lt"/>
                          <a:ea typeface="+mn-ea"/>
                          <a:cs typeface="+mn-cs"/>
                        </a:rPr>
                        <a:t>人脸考勤</a:t>
                      </a:r>
                      <a:endParaRPr lang="zh-CN" altLang="zh-CN" sz="1865" kern="1200" dirty="0">
                        <a:solidFill>
                          <a:schemeClr val="dk1"/>
                        </a:solidFill>
                        <a:effectLst/>
                        <a:latin typeface="+mn-lt"/>
                        <a:ea typeface="+mn-ea"/>
                        <a:cs typeface="+mn-cs"/>
                      </a:endParaRPr>
                    </a:p>
                    <a:p>
                      <a:pPr algn="ctr"/>
                      <a:r>
                        <a:rPr lang="en-US" altLang="zh-CN" sz="1865" kern="1200" dirty="0" err="1">
                          <a:solidFill>
                            <a:schemeClr val="dk1"/>
                          </a:solidFill>
                          <a:effectLst/>
                          <a:latin typeface="+mn-lt"/>
                          <a:ea typeface="+mn-ea"/>
                          <a:cs typeface="+mn-cs"/>
                        </a:rPr>
                        <a:t>FaceAttendance</a:t>
                      </a:r>
                      <a:endParaRPr lang="zh-CN" altLang="en-US" dirty="0"/>
                    </a:p>
                  </a:txBody>
                  <a:tcPr/>
                </a:tc>
                <a:tc>
                  <a:txBody>
                    <a:bodyPr/>
                    <a:lstStyle/>
                    <a:p>
                      <a:endParaRPr lang="zh-CN" altLang="zh-CN" sz="1865" kern="1200" dirty="0">
                        <a:solidFill>
                          <a:schemeClr val="dk1"/>
                        </a:solidFill>
                        <a:effectLst/>
                        <a:latin typeface="+mn-lt"/>
                        <a:ea typeface="+mn-ea"/>
                        <a:cs typeface="+mn-cs"/>
                      </a:endParaRPr>
                    </a:p>
                  </a:txBody>
                  <a:tcPr/>
                </a:tc>
                <a:tc>
                  <a:txBody>
                    <a:bodyPr/>
                    <a:lstStyle/>
                    <a:p>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getFaceMatch</a:t>
                      </a:r>
                      <a:r>
                        <a:rPr lang="en-US" altLang="zh-CN" sz="1865" kern="1200" dirty="0">
                          <a:solidFill>
                            <a:schemeClr val="dk1"/>
                          </a:solidFill>
                          <a:effectLst/>
                          <a:latin typeface="+mn-lt"/>
                          <a:ea typeface="+mn-ea"/>
                          <a:cs typeface="+mn-cs"/>
                        </a:rPr>
                        <a:t>(integer </a:t>
                      </a:r>
                      <a:r>
                        <a:rPr lang="en-US" altLang="zh-CN" sz="1865" kern="1200" dirty="0" err="1">
                          <a:solidFill>
                            <a:schemeClr val="dk1"/>
                          </a:solidFill>
                          <a:effectLst/>
                          <a:latin typeface="+mn-lt"/>
                          <a:ea typeface="+mn-ea"/>
                          <a:cs typeface="+mn-cs"/>
                        </a:rPr>
                        <a:t>studentid</a:t>
                      </a:r>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boolean</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addFaceFeature</a:t>
                      </a:r>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boolean</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deleteFaceFeature</a:t>
                      </a:r>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boolean</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matchFace</a:t>
                      </a:r>
                      <a:r>
                        <a:rPr lang="en-US" altLang="zh-CN" sz="1865" kern="1200" dirty="0">
                          <a:solidFill>
                            <a:schemeClr val="dk1"/>
                          </a:solidFill>
                          <a:effectLst/>
                          <a:latin typeface="+mn-lt"/>
                          <a:ea typeface="+mn-ea"/>
                          <a:cs typeface="+mn-cs"/>
                        </a:rPr>
                        <a:t>():Boolean</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getStudentByFace</a:t>
                      </a:r>
                      <a:r>
                        <a:rPr lang="en-US" altLang="zh-CN" sz="1865" kern="1200" dirty="0">
                          <a:solidFill>
                            <a:schemeClr val="dk1"/>
                          </a:solidFill>
                          <a:effectLst/>
                          <a:latin typeface="+mn-lt"/>
                          <a:ea typeface="+mn-ea"/>
                          <a:cs typeface="+mn-cs"/>
                        </a:rPr>
                        <a:t>():Student</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saveToAttendance</a:t>
                      </a:r>
                      <a:r>
                        <a:rPr lang="en-US" altLang="zh-CN" sz="1865" kern="1200" dirty="0">
                          <a:solidFill>
                            <a:schemeClr val="dk1"/>
                          </a:solidFill>
                          <a:effectLst/>
                          <a:latin typeface="+mn-lt"/>
                          <a:ea typeface="+mn-ea"/>
                          <a:cs typeface="+mn-cs"/>
                        </a:rPr>
                        <a:t>():void</a:t>
                      </a:r>
                      <a:endParaRPr lang="zh-CN" altLang="en-US" dirty="0"/>
                    </a:p>
                  </a:txBody>
                  <a:tcPr/>
                </a:tc>
                <a:tc>
                  <a:txBody>
                    <a:bodyPr/>
                    <a:lstStyle/>
                    <a:p>
                      <a:pPr algn="ctr"/>
                      <a:r>
                        <a:rPr lang="zh-CN" altLang="zh-CN" sz="1600" kern="1200" dirty="0">
                          <a:solidFill>
                            <a:schemeClr val="dk1"/>
                          </a:solidFill>
                          <a:effectLst/>
                          <a:latin typeface="+mn-lt"/>
                          <a:ea typeface="+mn-ea"/>
                          <a:cs typeface="+mn-cs"/>
                        </a:rPr>
                        <a:t>返回指定学生是否考勤</a:t>
                      </a:r>
                      <a:endParaRPr lang="zh-CN" altLang="zh-CN" sz="1600" kern="1200" dirty="0">
                        <a:solidFill>
                          <a:schemeClr val="dk1"/>
                        </a:solidFill>
                        <a:effectLst/>
                        <a:latin typeface="+mn-lt"/>
                        <a:ea typeface="+mn-ea"/>
                        <a:cs typeface="+mn-cs"/>
                      </a:endParaRPr>
                    </a:p>
                    <a:p>
                      <a:pPr algn="ctr"/>
                      <a:r>
                        <a:rPr lang="zh-CN" altLang="zh-CN" sz="1600" kern="1200" dirty="0">
                          <a:solidFill>
                            <a:schemeClr val="dk1"/>
                          </a:solidFill>
                          <a:effectLst/>
                          <a:latin typeface="+mn-lt"/>
                          <a:ea typeface="+mn-ea"/>
                          <a:cs typeface="+mn-cs"/>
                        </a:rPr>
                        <a:t>添加人脸特征</a:t>
                      </a:r>
                      <a:endParaRPr lang="zh-CN" altLang="zh-CN" sz="1600" kern="1200" dirty="0">
                        <a:solidFill>
                          <a:schemeClr val="dk1"/>
                        </a:solidFill>
                        <a:effectLst/>
                        <a:latin typeface="+mn-lt"/>
                        <a:ea typeface="+mn-ea"/>
                        <a:cs typeface="+mn-cs"/>
                      </a:endParaRPr>
                    </a:p>
                    <a:p>
                      <a:pPr algn="ctr"/>
                      <a:r>
                        <a:rPr lang="zh-CN" altLang="zh-CN" sz="1600" kern="1200" dirty="0">
                          <a:solidFill>
                            <a:schemeClr val="dk1"/>
                          </a:solidFill>
                          <a:effectLst/>
                          <a:latin typeface="+mn-lt"/>
                          <a:ea typeface="+mn-ea"/>
                          <a:cs typeface="+mn-cs"/>
                        </a:rPr>
                        <a:t>删除人脸特征</a:t>
                      </a:r>
                      <a:endParaRPr lang="zh-CN" altLang="zh-CN" sz="1600" kern="1200" dirty="0">
                        <a:solidFill>
                          <a:schemeClr val="dk1"/>
                        </a:solidFill>
                        <a:effectLst/>
                        <a:latin typeface="+mn-lt"/>
                        <a:ea typeface="+mn-ea"/>
                        <a:cs typeface="+mn-cs"/>
                      </a:endParaRPr>
                    </a:p>
                    <a:p>
                      <a:pPr algn="ctr"/>
                      <a:r>
                        <a:rPr lang="zh-CN" altLang="zh-CN" sz="1600" kern="1200" dirty="0">
                          <a:solidFill>
                            <a:schemeClr val="dk1"/>
                          </a:solidFill>
                          <a:effectLst/>
                          <a:latin typeface="+mn-lt"/>
                          <a:ea typeface="+mn-ea"/>
                          <a:cs typeface="+mn-cs"/>
                        </a:rPr>
                        <a:t>匹配人脸图像</a:t>
                      </a:r>
                      <a:endParaRPr lang="zh-CN" altLang="zh-CN" sz="1600" kern="1200" dirty="0">
                        <a:solidFill>
                          <a:schemeClr val="dk1"/>
                        </a:solidFill>
                        <a:effectLst/>
                        <a:latin typeface="+mn-lt"/>
                        <a:ea typeface="+mn-ea"/>
                        <a:cs typeface="+mn-cs"/>
                      </a:endParaRPr>
                    </a:p>
                    <a:p>
                      <a:pPr algn="ctr"/>
                      <a:r>
                        <a:rPr lang="zh-CN" altLang="zh-CN" sz="1600" kern="1200" dirty="0">
                          <a:solidFill>
                            <a:schemeClr val="dk1"/>
                          </a:solidFill>
                          <a:effectLst/>
                          <a:latin typeface="+mn-lt"/>
                          <a:ea typeface="+mn-ea"/>
                          <a:cs typeface="+mn-cs"/>
                        </a:rPr>
                        <a:t>根据人脸获取学生信息</a:t>
                      </a:r>
                      <a:endParaRPr lang="zh-CN" altLang="zh-CN" sz="1600" kern="1200" dirty="0">
                        <a:solidFill>
                          <a:schemeClr val="dk1"/>
                        </a:solidFill>
                        <a:effectLst/>
                        <a:latin typeface="+mn-lt"/>
                        <a:ea typeface="+mn-ea"/>
                        <a:cs typeface="+mn-cs"/>
                      </a:endParaRPr>
                    </a:p>
                    <a:p>
                      <a:pPr algn="ctr"/>
                      <a:r>
                        <a:rPr lang="zh-CN" altLang="zh-CN" sz="1600" kern="1200" dirty="0">
                          <a:solidFill>
                            <a:schemeClr val="dk1"/>
                          </a:solidFill>
                          <a:effectLst/>
                          <a:latin typeface="+mn-lt"/>
                          <a:ea typeface="+mn-ea"/>
                          <a:cs typeface="+mn-cs"/>
                        </a:rPr>
                        <a:t>保存学生考勤信息</a:t>
                      </a:r>
                      <a:endParaRPr lang="zh-CN" altLang="en-US" sz="1600" dirty="0"/>
                    </a:p>
                  </a:txBody>
                  <a:tcPr/>
                </a:tc>
              </a:tr>
            </a:tbl>
          </a:graphicData>
        </a:graphic>
      </p:graphicFrame>
      <p:sp>
        <p:nvSpPr>
          <p:cNvPr id="2" name="矩形 1"/>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面向对象的设计</a:t>
            </a:r>
            <a:endParaRPr kumimoji="1" lang="zh-CN" altLang="en-US" sz="3200" dirty="0">
              <a:sym typeface="+mn-ea"/>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832882" y="1175205"/>
            <a:ext cx="6264346" cy="461665"/>
          </a:xfrm>
          <a:prstGeom prst="rect">
            <a:avLst/>
          </a:prstGeom>
          <a:noFill/>
        </p:spPr>
        <p:txBody>
          <a:bodyPr wrap="square" rtlCol="0">
            <a:spAutoFit/>
          </a:bodyPr>
          <a:lstStyle/>
          <a:p>
            <a:r>
              <a:rPr lang="zh-CN" altLang="en-US" sz="2400" b="1" dirty="0">
                <a:latin typeface="仿宋" panose="02010609060101010101" pitchFamily="49" charset="-122"/>
                <a:ea typeface="仿宋" panose="02010609060101010101" pitchFamily="49" charset="-122"/>
              </a:rPr>
              <a:t>续</a:t>
            </a:r>
            <a:r>
              <a:rPr lang="zh-CN" altLang="zh-CN" sz="2400" b="1" dirty="0">
                <a:latin typeface="仿宋" panose="02010609060101010101" pitchFamily="49" charset="-122"/>
                <a:ea typeface="仿宋" panose="02010609060101010101" pitchFamily="49" charset="-122"/>
              </a:rPr>
              <a:t>表</a:t>
            </a:r>
            <a:r>
              <a:rPr lang="en-US" altLang="zh-CN" sz="2400" b="1" dirty="0">
                <a:latin typeface="仿宋" panose="02010609060101010101" pitchFamily="49" charset="-122"/>
                <a:ea typeface="仿宋" panose="02010609060101010101" pitchFamily="49" charset="-122"/>
              </a:rPr>
              <a:t>6-16 </a:t>
            </a:r>
            <a:r>
              <a:rPr lang="zh-CN" altLang="zh-CN" sz="2400" b="1" dirty="0">
                <a:latin typeface="仿宋" panose="02010609060101010101" pitchFamily="49" charset="-122"/>
                <a:ea typeface="仿宋" panose="02010609060101010101" pitchFamily="49" charset="-122"/>
              </a:rPr>
              <a:t>智慧教室系统中的部分控制类设计</a:t>
            </a:r>
            <a:endParaRPr lang="zh-CN" altLang="zh-CN" sz="2400" dirty="0">
              <a:latin typeface="仿宋" panose="02010609060101010101" pitchFamily="49" charset="-122"/>
              <a:ea typeface="仿宋" panose="02010609060101010101" pitchFamily="49" charset="-122"/>
            </a:endParaRPr>
          </a:p>
        </p:txBody>
      </p:sp>
      <p:graphicFrame>
        <p:nvGraphicFramePr>
          <p:cNvPr id="10" name="表格 9"/>
          <p:cNvGraphicFramePr>
            <a:graphicFrameLocks noGrp="1"/>
          </p:cNvGraphicFramePr>
          <p:nvPr/>
        </p:nvGraphicFramePr>
        <p:xfrm>
          <a:off x="27286" y="1700808"/>
          <a:ext cx="9875539" cy="4446270"/>
        </p:xfrm>
        <a:graphic>
          <a:graphicData uri="http://schemas.openxmlformats.org/drawingml/2006/table">
            <a:tbl>
              <a:tblPr firstRow="1" bandRow="1">
                <a:tableStyleId>{5C22544A-7EE6-4342-B048-85BDC9FD1C3A}</a:tableStyleId>
              </a:tblPr>
              <a:tblGrid>
                <a:gridCol w="1752711"/>
                <a:gridCol w="2320963"/>
                <a:gridCol w="4073672"/>
                <a:gridCol w="1728193"/>
              </a:tblGrid>
              <a:tr h="370840">
                <a:tc>
                  <a:txBody>
                    <a:bodyPr/>
                    <a:lstStyle/>
                    <a:p>
                      <a:pPr algn="ctr"/>
                      <a:r>
                        <a:rPr lang="zh-CN" altLang="zh-CN" sz="1865" b="1" kern="1200" dirty="0">
                          <a:solidFill>
                            <a:schemeClr val="lt1"/>
                          </a:solidFill>
                          <a:effectLst/>
                          <a:latin typeface="+mn-lt"/>
                          <a:ea typeface="+mn-ea"/>
                          <a:cs typeface="+mn-cs"/>
                        </a:rPr>
                        <a:t>类名</a:t>
                      </a:r>
                      <a:endParaRPr lang="zh-CN" altLang="en-US" dirty="0"/>
                    </a:p>
                  </a:txBody>
                  <a:tcPr/>
                </a:tc>
                <a:tc>
                  <a:txBody>
                    <a:bodyPr/>
                    <a:lstStyle/>
                    <a:p>
                      <a:pPr algn="ctr"/>
                      <a:r>
                        <a:rPr lang="zh-CN" altLang="zh-CN" sz="1865" b="1" kern="1200" dirty="0">
                          <a:solidFill>
                            <a:schemeClr val="lt1"/>
                          </a:solidFill>
                          <a:effectLst/>
                          <a:latin typeface="+mn-lt"/>
                          <a:ea typeface="+mn-ea"/>
                          <a:cs typeface="+mn-cs"/>
                        </a:rPr>
                        <a:t>属性</a:t>
                      </a:r>
                      <a:endParaRPr lang="zh-CN" altLang="en-US" dirty="0"/>
                    </a:p>
                  </a:txBody>
                  <a:tcPr/>
                </a:tc>
                <a:tc>
                  <a:txBody>
                    <a:bodyPr/>
                    <a:lstStyle/>
                    <a:p>
                      <a:pPr algn="ctr"/>
                      <a:r>
                        <a:rPr lang="zh-CN" altLang="zh-CN" sz="1865" b="1" kern="1200" dirty="0">
                          <a:solidFill>
                            <a:schemeClr val="lt1"/>
                          </a:solidFill>
                          <a:effectLst/>
                          <a:latin typeface="+mn-lt"/>
                          <a:ea typeface="+mn-ea"/>
                          <a:cs typeface="+mn-cs"/>
                        </a:rPr>
                        <a:t>基本方法</a:t>
                      </a:r>
                      <a:endParaRPr lang="zh-CN" altLang="en-US" dirty="0"/>
                    </a:p>
                  </a:txBody>
                  <a:tcPr/>
                </a:tc>
                <a:tc>
                  <a:txBody>
                    <a:bodyPr/>
                    <a:lstStyle/>
                    <a:p>
                      <a:pPr algn="ctr"/>
                      <a:r>
                        <a:rPr lang="zh-CN" altLang="zh-CN" sz="1865" b="1" kern="1200" dirty="0">
                          <a:solidFill>
                            <a:schemeClr val="lt1"/>
                          </a:solidFill>
                          <a:effectLst/>
                          <a:latin typeface="+mn-lt"/>
                          <a:ea typeface="+mn-ea"/>
                          <a:cs typeface="+mn-cs"/>
                        </a:rPr>
                        <a:t>方法说明</a:t>
                      </a:r>
                      <a:endParaRPr lang="zh-CN" altLang="en-US" dirty="0"/>
                    </a:p>
                  </a:txBody>
                  <a:tcPr/>
                </a:tc>
              </a:tr>
              <a:tr h="370840">
                <a:tc>
                  <a:txBody>
                    <a:bodyPr/>
                    <a:lstStyle/>
                    <a:p>
                      <a:pPr algn="ctr"/>
                      <a:r>
                        <a:rPr lang="zh-CN" altLang="zh-CN" sz="1865" kern="1200" dirty="0">
                          <a:solidFill>
                            <a:schemeClr val="dk1"/>
                          </a:solidFill>
                          <a:effectLst/>
                          <a:latin typeface="+mn-lt"/>
                          <a:ea typeface="+mn-ea"/>
                          <a:cs typeface="+mn-cs"/>
                        </a:rPr>
                        <a:t>用户管理</a:t>
                      </a:r>
                      <a:endParaRPr lang="zh-CN" altLang="zh-CN" sz="1865" kern="1200" dirty="0">
                        <a:solidFill>
                          <a:schemeClr val="dk1"/>
                        </a:solidFill>
                        <a:effectLst/>
                        <a:latin typeface="+mn-lt"/>
                        <a:ea typeface="+mn-ea"/>
                        <a:cs typeface="+mn-cs"/>
                      </a:endParaRPr>
                    </a:p>
                    <a:p>
                      <a:pPr algn="ctr"/>
                      <a:r>
                        <a:rPr lang="en-US" altLang="zh-CN" sz="1865" kern="1200" dirty="0" err="1">
                          <a:solidFill>
                            <a:schemeClr val="dk1"/>
                          </a:solidFill>
                          <a:effectLst/>
                          <a:latin typeface="+mn-lt"/>
                          <a:ea typeface="+mn-ea"/>
                          <a:cs typeface="+mn-cs"/>
                        </a:rPr>
                        <a:t>UserManage</a:t>
                      </a:r>
                      <a:endParaRPr lang="zh-CN" altLang="en-US" dirty="0"/>
                    </a:p>
                  </a:txBody>
                  <a:tcPr/>
                </a:tc>
                <a:tc>
                  <a:txBody>
                    <a:bodyPr/>
                    <a:lstStyle/>
                    <a:p>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userType</a:t>
                      </a:r>
                      <a:r>
                        <a:rPr lang="zh-CN" altLang="zh-CN" sz="1865" kern="1200" dirty="0">
                          <a:solidFill>
                            <a:schemeClr val="dk1"/>
                          </a:solidFill>
                          <a:effectLst/>
                          <a:latin typeface="+mn-lt"/>
                          <a:ea typeface="+mn-ea"/>
                          <a:cs typeface="+mn-cs"/>
                        </a:rPr>
                        <a:t>：</a:t>
                      </a:r>
                      <a:r>
                        <a:rPr lang="en-US" altLang="zh-CN" sz="1865" kern="1200" dirty="0">
                          <a:solidFill>
                            <a:schemeClr val="dk1"/>
                          </a:solidFill>
                          <a:effectLst/>
                          <a:latin typeface="+mn-lt"/>
                          <a:ea typeface="+mn-ea"/>
                          <a:cs typeface="+mn-cs"/>
                        </a:rPr>
                        <a:t>integer</a:t>
                      </a:r>
                      <a:endParaRPr lang="zh-CN" altLang="zh-CN" sz="1865" kern="1200" dirty="0">
                        <a:solidFill>
                          <a:schemeClr val="dk1"/>
                        </a:solidFill>
                        <a:effectLst/>
                        <a:latin typeface="+mn-lt"/>
                        <a:ea typeface="+mn-ea"/>
                        <a:cs typeface="+mn-cs"/>
                      </a:endParaRPr>
                    </a:p>
                  </a:txBody>
                  <a:tcPr/>
                </a:tc>
                <a:tc>
                  <a:txBody>
                    <a:bodyPr/>
                    <a:lstStyle/>
                    <a:p>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addUser</a:t>
                      </a:r>
                      <a:r>
                        <a:rPr lang="en-US" altLang="zh-CN" sz="1865" kern="1200" dirty="0">
                          <a:solidFill>
                            <a:schemeClr val="dk1"/>
                          </a:solidFill>
                          <a:effectLst/>
                          <a:latin typeface="+mn-lt"/>
                          <a:ea typeface="+mn-ea"/>
                          <a:cs typeface="+mn-cs"/>
                        </a:rPr>
                        <a:t>(String name, String info, Integer </a:t>
                      </a:r>
                      <a:r>
                        <a:rPr lang="en-US" altLang="zh-CN" sz="1865" kern="1200" dirty="0" err="1">
                          <a:solidFill>
                            <a:schemeClr val="dk1"/>
                          </a:solidFill>
                          <a:effectLst/>
                          <a:latin typeface="+mn-lt"/>
                          <a:ea typeface="+mn-ea"/>
                          <a:cs typeface="+mn-cs"/>
                        </a:rPr>
                        <a:t>userType</a:t>
                      </a:r>
                      <a:r>
                        <a:rPr lang="en-US" altLang="zh-CN" sz="1865" kern="1200" dirty="0">
                          <a:solidFill>
                            <a:schemeClr val="dk1"/>
                          </a:solidFill>
                          <a:effectLst/>
                          <a:latin typeface="+mn-lt"/>
                          <a:ea typeface="+mn-ea"/>
                          <a:cs typeface="+mn-cs"/>
                        </a:rPr>
                        <a:t> ) :</a:t>
                      </a:r>
                      <a:r>
                        <a:rPr lang="en-US" altLang="zh-CN" sz="1865" kern="1200" dirty="0" err="1">
                          <a:solidFill>
                            <a:schemeClr val="dk1"/>
                          </a:solidFill>
                          <a:effectLst/>
                          <a:latin typeface="+mn-lt"/>
                          <a:ea typeface="+mn-ea"/>
                          <a:cs typeface="+mn-cs"/>
                        </a:rPr>
                        <a:t>boolean</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updateUser</a:t>
                      </a:r>
                      <a:r>
                        <a:rPr lang="en-US" altLang="zh-CN" sz="1865" kern="1200" dirty="0">
                          <a:solidFill>
                            <a:schemeClr val="dk1"/>
                          </a:solidFill>
                          <a:effectLst/>
                          <a:latin typeface="+mn-lt"/>
                          <a:ea typeface="+mn-ea"/>
                          <a:cs typeface="+mn-cs"/>
                        </a:rPr>
                        <a:t>(String </a:t>
                      </a:r>
                      <a:r>
                        <a:rPr lang="en-US" altLang="zh-CN" sz="1865" kern="1200" dirty="0" err="1">
                          <a:solidFill>
                            <a:schemeClr val="dk1"/>
                          </a:solidFill>
                          <a:effectLst/>
                          <a:latin typeface="+mn-lt"/>
                          <a:ea typeface="+mn-ea"/>
                          <a:cs typeface="+mn-cs"/>
                        </a:rPr>
                        <a:t>userid</a:t>
                      </a:r>
                      <a:r>
                        <a:rPr lang="en-US" altLang="zh-CN" sz="1865" kern="1200" dirty="0">
                          <a:solidFill>
                            <a:schemeClr val="dk1"/>
                          </a:solidFill>
                          <a:effectLst/>
                          <a:latin typeface="+mn-lt"/>
                          <a:ea typeface="+mn-ea"/>
                          <a:cs typeface="+mn-cs"/>
                        </a:rPr>
                        <a:t>, String info, Integer </a:t>
                      </a:r>
                      <a:r>
                        <a:rPr lang="en-US" altLang="zh-CN" sz="1865" kern="1200" dirty="0" err="1">
                          <a:solidFill>
                            <a:schemeClr val="dk1"/>
                          </a:solidFill>
                          <a:effectLst/>
                          <a:latin typeface="+mn-lt"/>
                          <a:ea typeface="+mn-ea"/>
                          <a:cs typeface="+mn-cs"/>
                        </a:rPr>
                        <a:t>userType</a:t>
                      </a:r>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boolean</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deleteUser</a:t>
                      </a:r>
                      <a:r>
                        <a:rPr lang="en-US" altLang="zh-CN" sz="1865" kern="1200" dirty="0">
                          <a:solidFill>
                            <a:schemeClr val="dk1"/>
                          </a:solidFill>
                          <a:effectLst/>
                          <a:latin typeface="+mn-lt"/>
                          <a:ea typeface="+mn-ea"/>
                          <a:cs typeface="+mn-cs"/>
                        </a:rPr>
                        <a:t>(Integer </a:t>
                      </a:r>
                      <a:r>
                        <a:rPr lang="en-US" altLang="zh-CN" sz="1865" kern="1200" dirty="0" err="1">
                          <a:solidFill>
                            <a:schemeClr val="dk1"/>
                          </a:solidFill>
                          <a:effectLst/>
                          <a:latin typeface="+mn-lt"/>
                          <a:ea typeface="+mn-ea"/>
                          <a:cs typeface="+mn-cs"/>
                        </a:rPr>
                        <a:t>userid</a:t>
                      </a:r>
                      <a:r>
                        <a:rPr lang="en-US" altLang="zh-CN" sz="1865" kern="1200" dirty="0">
                          <a:solidFill>
                            <a:schemeClr val="dk1"/>
                          </a:solidFill>
                          <a:effectLst/>
                          <a:latin typeface="+mn-lt"/>
                          <a:ea typeface="+mn-ea"/>
                          <a:cs typeface="+mn-cs"/>
                        </a:rPr>
                        <a:t>, Integer </a:t>
                      </a:r>
                      <a:r>
                        <a:rPr lang="en-US" altLang="zh-CN" sz="1865" kern="1200" dirty="0" err="1">
                          <a:solidFill>
                            <a:schemeClr val="dk1"/>
                          </a:solidFill>
                          <a:effectLst/>
                          <a:latin typeface="+mn-lt"/>
                          <a:ea typeface="+mn-ea"/>
                          <a:cs typeface="+mn-cs"/>
                        </a:rPr>
                        <a:t>userType</a:t>
                      </a:r>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boolean</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searchUser</a:t>
                      </a:r>
                      <a:r>
                        <a:rPr lang="en-US" altLang="zh-CN" sz="1865" kern="1200" dirty="0">
                          <a:solidFill>
                            <a:schemeClr val="dk1"/>
                          </a:solidFill>
                          <a:effectLst/>
                          <a:latin typeface="+mn-lt"/>
                          <a:ea typeface="+mn-ea"/>
                          <a:cs typeface="+mn-cs"/>
                        </a:rPr>
                        <a:t>(Integer </a:t>
                      </a:r>
                      <a:r>
                        <a:rPr lang="en-US" altLang="zh-CN" sz="1865" kern="1200" dirty="0" err="1">
                          <a:solidFill>
                            <a:schemeClr val="dk1"/>
                          </a:solidFill>
                          <a:effectLst/>
                          <a:latin typeface="+mn-lt"/>
                          <a:ea typeface="+mn-ea"/>
                          <a:cs typeface="+mn-cs"/>
                        </a:rPr>
                        <a:t>userid</a:t>
                      </a:r>
                      <a:r>
                        <a:rPr lang="en-US" altLang="zh-CN" sz="1865" kern="1200" dirty="0">
                          <a:solidFill>
                            <a:schemeClr val="dk1"/>
                          </a:solidFill>
                          <a:effectLst/>
                          <a:latin typeface="+mn-lt"/>
                          <a:ea typeface="+mn-ea"/>
                          <a:cs typeface="+mn-cs"/>
                        </a:rPr>
                        <a:t>, Integer </a:t>
                      </a:r>
                      <a:r>
                        <a:rPr lang="en-US" altLang="zh-CN" sz="1865" kern="1200" dirty="0" err="1">
                          <a:solidFill>
                            <a:schemeClr val="dk1"/>
                          </a:solidFill>
                          <a:effectLst/>
                          <a:latin typeface="+mn-lt"/>
                          <a:ea typeface="+mn-ea"/>
                          <a:cs typeface="+mn-cs"/>
                        </a:rPr>
                        <a:t>userType</a:t>
                      </a:r>
                      <a:r>
                        <a:rPr lang="en-US" altLang="zh-CN" sz="1865" kern="1200" dirty="0">
                          <a:solidFill>
                            <a:schemeClr val="dk1"/>
                          </a:solidFill>
                          <a:effectLst/>
                          <a:latin typeface="+mn-lt"/>
                          <a:ea typeface="+mn-ea"/>
                          <a:cs typeface="+mn-cs"/>
                        </a:rPr>
                        <a:t>):String</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changePassword</a:t>
                      </a:r>
                      <a:r>
                        <a:rPr lang="en-US" altLang="zh-CN" sz="1865" kern="1200" dirty="0">
                          <a:solidFill>
                            <a:schemeClr val="dk1"/>
                          </a:solidFill>
                          <a:effectLst/>
                          <a:latin typeface="+mn-lt"/>
                          <a:ea typeface="+mn-ea"/>
                          <a:cs typeface="+mn-cs"/>
                        </a:rPr>
                        <a:t>(String username, String password, Integer </a:t>
                      </a:r>
                      <a:r>
                        <a:rPr lang="en-US" altLang="zh-CN" sz="1865" kern="1200" dirty="0" err="1">
                          <a:solidFill>
                            <a:schemeClr val="dk1"/>
                          </a:solidFill>
                          <a:effectLst/>
                          <a:latin typeface="+mn-lt"/>
                          <a:ea typeface="+mn-ea"/>
                          <a:cs typeface="+mn-cs"/>
                        </a:rPr>
                        <a:t>userType</a:t>
                      </a:r>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boolean</a:t>
                      </a:r>
                      <a:endParaRPr lang="zh-CN" altLang="zh-CN" sz="1865" kern="1200" dirty="0">
                        <a:solidFill>
                          <a:schemeClr val="dk1"/>
                        </a:solidFill>
                        <a:effectLst/>
                        <a:latin typeface="+mn-lt"/>
                        <a:ea typeface="+mn-ea"/>
                        <a:cs typeface="+mn-cs"/>
                      </a:endParaRPr>
                    </a:p>
                    <a:p>
                      <a:r>
                        <a:rPr lang="en-US" altLang="zh-CN" sz="1865" kern="1200" dirty="0">
                          <a:solidFill>
                            <a:schemeClr val="dk1"/>
                          </a:solidFill>
                          <a:effectLst/>
                          <a:latin typeface="+mn-lt"/>
                          <a:ea typeface="+mn-ea"/>
                          <a:cs typeface="+mn-cs"/>
                        </a:rPr>
                        <a:t>+</a:t>
                      </a:r>
                      <a:r>
                        <a:rPr lang="en-US" altLang="zh-CN" sz="1865" kern="1200" dirty="0" err="1">
                          <a:solidFill>
                            <a:schemeClr val="dk1"/>
                          </a:solidFill>
                          <a:effectLst/>
                          <a:latin typeface="+mn-lt"/>
                          <a:ea typeface="+mn-ea"/>
                          <a:cs typeface="+mn-cs"/>
                        </a:rPr>
                        <a:t>changePermission</a:t>
                      </a:r>
                      <a:r>
                        <a:rPr lang="en-US" altLang="zh-CN" sz="1865" kern="1200" dirty="0">
                          <a:solidFill>
                            <a:schemeClr val="dk1"/>
                          </a:solidFill>
                          <a:effectLst/>
                          <a:latin typeface="+mn-lt"/>
                          <a:ea typeface="+mn-ea"/>
                          <a:cs typeface="+mn-cs"/>
                        </a:rPr>
                        <a:t>(String name, String permission, Integer </a:t>
                      </a:r>
                      <a:r>
                        <a:rPr lang="en-US" altLang="zh-CN" sz="1865" kern="1200" dirty="0" err="1">
                          <a:solidFill>
                            <a:schemeClr val="dk1"/>
                          </a:solidFill>
                          <a:effectLst/>
                          <a:latin typeface="+mn-lt"/>
                          <a:ea typeface="+mn-ea"/>
                          <a:cs typeface="+mn-cs"/>
                        </a:rPr>
                        <a:t>userType</a:t>
                      </a:r>
                      <a:r>
                        <a:rPr lang="en-US" altLang="zh-CN" sz="1865" kern="1200" dirty="0">
                          <a:solidFill>
                            <a:schemeClr val="dk1"/>
                          </a:solidFill>
                          <a:effectLst/>
                          <a:latin typeface="+mn-lt"/>
                          <a:ea typeface="+mn-ea"/>
                          <a:cs typeface="+mn-cs"/>
                        </a:rPr>
                        <a:t>) :</a:t>
                      </a:r>
                      <a:r>
                        <a:rPr lang="en-US" altLang="zh-CN" sz="1865" kern="1200" dirty="0" err="1">
                          <a:solidFill>
                            <a:schemeClr val="dk1"/>
                          </a:solidFill>
                          <a:effectLst/>
                          <a:latin typeface="+mn-lt"/>
                          <a:ea typeface="+mn-ea"/>
                          <a:cs typeface="+mn-cs"/>
                        </a:rPr>
                        <a:t>boolean</a:t>
                      </a:r>
                      <a:endParaRPr lang="zh-CN" altLang="zh-CN" sz="1865" kern="1200" dirty="0">
                        <a:solidFill>
                          <a:schemeClr val="dk1"/>
                        </a:solidFill>
                        <a:effectLst/>
                        <a:latin typeface="+mn-lt"/>
                        <a:ea typeface="+mn-ea"/>
                        <a:cs typeface="+mn-cs"/>
                      </a:endParaRPr>
                    </a:p>
                  </a:txBody>
                  <a:tcPr/>
                </a:tc>
                <a:tc>
                  <a:txBody>
                    <a:bodyPr/>
                    <a:lstStyle/>
                    <a:p>
                      <a:pPr algn="ctr"/>
                      <a:r>
                        <a:rPr lang="zh-CN" altLang="zh-CN" sz="1865" kern="1200" dirty="0">
                          <a:solidFill>
                            <a:schemeClr val="dk1"/>
                          </a:solidFill>
                          <a:effectLst/>
                          <a:latin typeface="+mn-lt"/>
                          <a:ea typeface="+mn-ea"/>
                          <a:cs typeface="+mn-cs"/>
                        </a:rPr>
                        <a:t>添加用户</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更新用户信息</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删除用户</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查询用户信息</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修改用户密码</a:t>
                      </a:r>
                      <a:endParaRPr lang="zh-CN" altLang="zh-CN" sz="1865" kern="1200" dirty="0">
                        <a:solidFill>
                          <a:schemeClr val="dk1"/>
                        </a:solidFill>
                        <a:effectLst/>
                        <a:latin typeface="+mn-lt"/>
                        <a:ea typeface="+mn-ea"/>
                        <a:cs typeface="+mn-cs"/>
                      </a:endParaRPr>
                    </a:p>
                    <a:p>
                      <a:pPr algn="ctr"/>
                      <a:r>
                        <a:rPr lang="zh-CN" altLang="zh-CN" sz="1865" kern="1200" dirty="0">
                          <a:solidFill>
                            <a:schemeClr val="dk1"/>
                          </a:solidFill>
                          <a:effectLst/>
                          <a:latin typeface="+mn-lt"/>
                          <a:ea typeface="+mn-ea"/>
                          <a:cs typeface="+mn-cs"/>
                        </a:rPr>
                        <a:t>修改用户权限</a:t>
                      </a:r>
                      <a:endParaRPr lang="zh-CN" altLang="en-US" sz="1600" dirty="0"/>
                    </a:p>
                  </a:txBody>
                  <a:tcPr/>
                </a:tc>
              </a:tr>
            </a:tbl>
          </a:graphicData>
        </a:graphic>
      </p:graphicFrame>
      <p:sp>
        <p:nvSpPr>
          <p:cNvPr id="2" name="矩形 1"/>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面向对象的设计</a:t>
            </a:r>
            <a:endParaRPr kumimoji="1" lang="zh-CN" altLang="en-US" sz="3200" dirty="0">
              <a:sym typeface="+mn-ea"/>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506383" y="707965"/>
            <a:ext cx="8940415" cy="5844357"/>
          </a:xfrm>
          <a:prstGeom prst="rect">
            <a:avLst/>
          </a:prstGeom>
          <a:noFill/>
        </p:spPr>
        <p:txBody>
          <a:bodyPr wrap="square" rtlCol="0">
            <a:spAutoFit/>
          </a:bodyPr>
          <a:lstStyle/>
          <a:p>
            <a:pPr>
              <a:lnSpc>
                <a:spcPct val="150000"/>
              </a:lnSpc>
            </a:pPr>
            <a:r>
              <a:rPr lang="en-US" altLang="zh-CN" sz="1800" b="1" dirty="0">
                <a:latin typeface="仿宋" panose="02010609060101010101" pitchFamily="49" charset="-122"/>
                <a:ea typeface="仿宋" panose="02010609060101010101" pitchFamily="49" charset="-122"/>
              </a:rPr>
              <a:t>// </a:t>
            </a:r>
            <a:r>
              <a:rPr lang="en-US" altLang="zh-CN" sz="1800" b="1" dirty="0" err="1">
                <a:latin typeface="仿宋" panose="02010609060101010101" pitchFamily="49" charset="-122"/>
                <a:ea typeface="仿宋" panose="02010609060101010101" pitchFamily="49" charset="-122"/>
              </a:rPr>
              <a:t>matchFace</a:t>
            </a:r>
            <a:r>
              <a:rPr lang="zh-CN" altLang="zh-CN" sz="1800" b="1" dirty="0">
                <a:latin typeface="仿宋" panose="02010609060101010101" pitchFamily="49" charset="-122"/>
                <a:ea typeface="仿宋" panose="02010609060101010101" pitchFamily="49" charset="-122"/>
              </a:rPr>
              <a:t>方法</a:t>
            </a:r>
            <a:r>
              <a:rPr lang="en-US" altLang="zh-CN" sz="1800" b="1" dirty="0">
                <a:latin typeface="仿宋" panose="02010609060101010101" pitchFamily="49" charset="-122"/>
                <a:ea typeface="仿宋" panose="02010609060101010101" pitchFamily="49" charset="-122"/>
              </a:rPr>
              <a:t>: </a:t>
            </a:r>
            <a:r>
              <a:rPr lang="zh-CN" altLang="zh-CN" sz="1800" b="1" dirty="0">
                <a:latin typeface="仿宋" panose="02010609060101010101" pitchFamily="49" charset="-122"/>
                <a:ea typeface="仿宋" panose="02010609060101010101" pitchFamily="49" charset="-122"/>
              </a:rPr>
              <a:t>将视频单帧图片的人脸信息与学生信息库的当前课堂应到学生人脸数据进行匹配，得到考勤记录</a:t>
            </a:r>
            <a:endParaRPr lang="zh-CN" altLang="zh-CN" sz="1800" b="1" dirty="0">
              <a:latin typeface="仿宋" panose="02010609060101010101" pitchFamily="49" charset="-122"/>
              <a:ea typeface="仿宋" panose="02010609060101010101" pitchFamily="49" charset="-122"/>
            </a:endParaRPr>
          </a:p>
          <a:p>
            <a:pPr>
              <a:lnSpc>
                <a:spcPct val="150000"/>
              </a:lnSpc>
            </a:pPr>
            <a:r>
              <a:rPr lang="en-US" altLang="zh-CN" sz="1800" b="1" dirty="0">
                <a:latin typeface="仿宋" panose="02010609060101010101" pitchFamily="49" charset="-122"/>
                <a:ea typeface="仿宋" panose="02010609060101010101" pitchFamily="49" charset="-122"/>
              </a:rPr>
              <a:t>public void </a:t>
            </a:r>
            <a:r>
              <a:rPr lang="en-US" altLang="zh-CN" sz="1800" b="1" dirty="0" err="1">
                <a:latin typeface="仿宋" panose="02010609060101010101" pitchFamily="49" charset="-122"/>
                <a:ea typeface="仿宋" panose="02010609060101010101" pitchFamily="49" charset="-122"/>
              </a:rPr>
              <a:t>matchFace</a:t>
            </a:r>
            <a:r>
              <a:rPr lang="en-US" altLang="zh-CN" sz="1800" b="1" dirty="0">
                <a:latin typeface="仿宋" panose="02010609060101010101" pitchFamily="49" charset="-122"/>
                <a:ea typeface="仿宋" panose="02010609060101010101" pitchFamily="49" charset="-122"/>
              </a:rPr>
              <a:t>(List faces, List </a:t>
            </a:r>
            <a:r>
              <a:rPr lang="en-US" altLang="zh-CN" sz="1800" b="1" dirty="0" err="1">
                <a:latin typeface="仿宋" panose="02010609060101010101" pitchFamily="49" charset="-122"/>
                <a:ea typeface="仿宋" panose="02010609060101010101" pitchFamily="49" charset="-122"/>
              </a:rPr>
              <a:t>signStudentFaces</a:t>
            </a:r>
            <a:r>
              <a:rPr lang="en-US" altLang="zh-CN" sz="1800" b="1" dirty="0">
                <a:latin typeface="仿宋" panose="02010609060101010101" pitchFamily="49" charset="-122"/>
                <a:ea typeface="仿宋" panose="02010609060101010101" pitchFamily="49" charset="-122"/>
              </a:rPr>
              <a:t>) {</a:t>
            </a:r>
            <a:endParaRPr lang="zh-CN" altLang="zh-CN" sz="1800" b="1" dirty="0">
              <a:latin typeface="仿宋" panose="02010609060101010101" pitchFamily="49" charset="-122"/>
              <a:ea typeface="仿宋" panose="02010609060101010101" pitchFamily="49" charset="-122"/>
            </a:endParaRPr>
          </a:p>
          <a:p>
            <a:pPr>
              <a:lnSpc>
                <a:spcPct val="150000"/>
              </a:lnSpc>
            </a:pPr>
            <a:r>
              <a:rPr lang="en-US" altLang="zh-CN" sz="1800" b="1" dirty="0">
                <a:latin typeface="仿宋" panose="02010609060101010101" pitchFamily="49" charset="-122"/>
                <a:ea typeface="仿宋" panose="02010609060101010101" pitchFamily="49" charset="-122"/>
              </a:rPr>
              <a:t>  foreach(face in faces) {</a:t>
            </a:r>
            <a:endParaRPr lang="zh-CN" altLang="zh-CN" sz="1800" b="1" dirty="0">
              <a:latin typeface="仿宋" panose="02010609060101010101" pitchFamily="49" charset="-122"/>
              <a:ea typeface="仿宋" panose="02010609060101010101" pitchFamily="49" charset="-122"/>
            </a:endParaRPr>
          </a:p>
          <a:p>
            <a:pPr>
              <a:lnSpc>
                <a:spcPct val="150000"/>
              </a:lnSpc>
            </a:pPr>
            <a:r>
              <a:rPr lang="en-US" altLang="zh-CN" sz="1800" b="1" dirty="0">
                <a:latin typeface="仿宋" panose="02010609060101010101" pitchFamily="49" charset="-122"/>
                <a:ea typeface="仿宋" panose="02010609060101010101" pitchFamily="49" charset="-122"/>
              </a:rPr>
              <a:t>     </a:t>
            </a:r>
            <a:r>
              <a:rPr lang="en-US" altLang="zh-CN" sz="1800" b="1" dirty="0" err="1">
                <a:latin typeface="仿宋" panose="02010609060101010101" pitchFamily="49" charset="-122"/>
                <a:ea typeface="仿宋" panose="02010609060101010101" pitchFamily="49" charset="-122"/>
              </a:rPr>
              <a:t>FaceAttendance</a:t>
            </a:r>
            <a:r>
              <a:rPr lang="en-US" altLang="zh-CN" sz="1800" b="1" dirty="0">
                <a:latin typeface="仿宋" panose="02010609060101010101" pitchFamily="49" charset="-122"/>
                <a:ea typeface="仿宋" panose="02010609060101010101" pitchFamily="49" charset="-122"/>
              </a:rPr>
              <a:t> </a:t>
            </a:r>
            <a:r>
              <a:rPr lang="en-US" altLang="zh-CN" sz="1800" b="1" dirty="0" err="1">
                <a:latin typeface="仿宋" panose="02010609060101010101" pitchFamily="49" charset="-122"/>
                <a:ea typeface="仿宋" panose="02010609060101010101" pitchFamily="49" charset="-122"/>
              </a:rPr>
              <a:t>faceAttendance</a:t>
            </a:r>
            <a:r>
              <a:rPr lang="en-US" altLang="zh-CN" sz="1800" b="1" dirty="0">
                <a:latin typeface="仿宋" panose="02010609060101010101" pitchFamily="49" charset="-122"/>
                <a:ea typeface="仿宋" panose="02010609060101010101" pitchFamily="49" charset="-122"/>
              </a:rPr>
              <a:t> = new </a:t>
            </a:r>
            <a:r>
              <a:rPr lang="en-US" altLang="zh-CN" sz="1800" b="1" dirty="0" err="1">
                <a:latin typeface="仿宋" panose="02010609060101010101" pitchFamily="49" charset="-122"/>
                <a:ea typeface="仿宋" panose="02010609060101010101" pitchFamily="49" charset="-122"/>
              </a:rPr>
              <a:t>FaceAttendance</a:t>
            </a:r>
            <a:r>
              <a:rPr lang="en-US" altLang="zh-CN" sz="1800" b="1" dirty="0">
                <a:latin typeface="仿宋" panose="02010609060101010101" pitchFamily="49" charset="-122"/>
                <a:ea typeface="仿宋" panose="02010609060101010101" pitchFamily="49" charset="-122"/>
              </a:rPr>
              <a:t> ();</a:t>
            </a:r>
            <a:endParaRPr lang="zh-CN" altLang="zh-CN" sz="1800" b="1" dirty="0">
              <a:latin typeface="仿宋" panose="02010609060101010101" pitchFamily="49" charset="-122"/>
              <a:ea typeface="仿宋" panose="02010609060101010101" pitchFamily="49" charset="-122"/>
            </a:endParaRPr>
          </a:p>
          <a:p>
            <a:pPr>
              <a:lnSpc>
                <a:spcPct val="150000"/>
              </a:lnSpc>
            </a:pPr>
            <a:r>
              <a:rPr lang="en-US" altLang="zh-CN" sz="1800" b="1" dirty="0">
                <a:latin typeface="仿宋" panose="02010609060101010101" pitchFamily="49" charset="-122"/>
                <a:ea typeface="仿宋" panose="02010609060101010101" pitchFamily="49" charset="-122"/>
              </a:rPr>
              <a:t>     if (</a:t>
            </a:r>
            <a:r>
              <a:rPr lang="en-US" altLang="zh-CN" sz="1800" b="1" dirty="0" err="1">
                <a:latin typeface="仿宋" panose="02010609060101010101" pitchFamily="49" charset="-122"/>
                <a:ea typeface="仿宋" panose="02010609060101010101" pitchFamily="49" charset="-122"/>
              </a:rPr>
              <a:t>isInUnsignStudents</a:t>
            </a:r>
            <a:r>
              <a:rPr lang="en-US" altLang="zh-CN" sz="1800" b="1" dirty="0">
                <a:latin typeface="仿宋" panose="02010609060101010101" pitchFamily="49" charset="-122"/>
                <a:ea typeface="仿宋" panose="02010609060101010101" pitchFamily="49" charset="-122"/>
              </a:rPr>
              <a:t>(face, </a:t>
            </a:r>
            <a:r>
              <a:rPr lang="en-US" altLang="zh-CN" sz="1800" b="1" dirty="0" err="1">
                <a:latin typeface="仿宋" panose="02010609060101010101" pitchFamily="49" charset="-122"/>
                <a:ea typeface="仿宋" panose="02010609060101010101" pitchFamily="49" charset="-122"/>
              </a:rPr>
              <a:t>signStudentFaces</a:t>
            </a:r>
            <a:r>
              <a:rPr lang="en-US" altLang="zh-CN" sz="1800" b="1" dirty="0">
                <a:latin typeface="仿宋" panose="02010609060101010101" pitchFamily="49" charset="-122"/>
                <a:ea typeface="仿宋" panose="02010609060101010101" pitchFamily="49" charset="-122"/>
              </a:rPr>
              <a:t>)){ //</a:t>
            </a:r>
            <a:r>
              <a:rPr lang="zh-CN" altLang="zh-CN" sz="1800" b="1" dirty="0">
                <a:latin typeface="仿宋" panose="02010609060101010101" pitchFamily="49" charset="-122"/>
                <a:ea typeface="仿宋" panose="02010609060101010101" pitchFamily="49" charset="-122"/>
              </a:rPr>
              <a:t>若该人脸在未签到的学生人脸集合中</a:t>
            </a:r>
            <a:endParaRPr lang="zh-CN" altLang="zh-CN" sz="1800" b="1" dirty="0">
              <a:latin typeface="仿宋" panose="02010609060101010101" pitchFamily="49" charset="-122"/>
              <a:ea typeface="仿宋" panose="02010609060101010101" pitchFamily="49" charset="-122"/>
            </a:endParaRPr>
          </a:p>
          <a:p>
            <a:pPr>
              <a:lnSpc>
                <a:spcPct val="150000"/>
              </a:lnSpc>
            </a:pPr>
            <a:r>
              <a:rPr lang="en-US" altLang="zh-CN" sz="1800" b="1" dirty="0">
                <a:latin typeface="仿宋" panose="02010609060101010101" pitchFamily="49" charset="-122"/>
                <a:ea typeface="仿宋" panose="02010609060101010101" pitchFamily="49" charset="-122"/>
              </a:rPr>
              <a:t>        </a:t>
            </a:r>
            <a:r>
              <a:rPr lang="en-US" altLang="zh-CN" sz="1800" b="1" dirty="0" err="1">
                <a:latin typeface="仿宋" panose="02010609060101010101" pitchFamily="49" charset="-122"/>
                <a:ea typeface="仿宋" panose="02010609060101010101" pitchFamily="49" charset="-122"/>
              </a:rPr>
              <a:t>unsignStudents.remove</a:t>
            </a:r>
            <a:r>
              <a:rPr lang="en-US" altLang="zh-CN" sz="1800" b="1" dirty="0">
                <a:latin typeface="仿宋" panose="02010609060101010101" pitchFamily="49" charset="-122"/>
                <a:ea typeface="仿宋" panose="02010609060101010101" pitchFamily="49" charset="-122"/>
              </a:rPr>
              <a:t>(face); //</a:t>
            </a:r>
            <a:r>
              <a:rPr lang="zh-CN" altLang="zh-CN" sz="1800" b="1" dirty="0">
                <a:latin typeface="仿宋" panose="02010609060101010101" pitchFamily="49" charset="-122"/>
                <a:ea typeface="仿宋" panose="02010609060101010101" pitchFamily="49" charset="-122"/>
              </a:rPr>
              <a:t>从未签到的学生人脸集合中移除</a:t>
            </a:r>
            <a:endParaRPr lang="zh-CN" altLang="zh-CN" sz="1800" b="1" dirty="0">
              <a:latin typeface="仿宋" panose="02010609060101010101" pitchFamily="49" charset="-122"/>
              <a:ea typeface="仿宋" panose="02010609060101010101" pitchFamily="49" charset="-122"/>
            </a:endParaRPr>
          </a:p>
          <a:p>
            <a:pPr>
              <a:lnSpc>
                <a:spcPct val="150000"/>
              </a:lnSpc>
            </a:pPr>
            <a:r>
              <a:rPr lang="en-US" altLang="zh-CN" sz="1800" b="1" dirty="0">
                <a:latin typeface="仿宋" panose="02010609060101010101" pitchFamily="49" charset="-122"/>
                <a:ea typeface="仿宋" panose="02010609060101010101" pitchFamily="49" charset="-122"/>
              </a:rPr>
              <a:t>        Student </a:t>
            </a:r>
            <a:r>
              <a:rPr lang="en-US" altLang="zh-CN" sz="1800" b="1" dirty="0" err="1">
                <a:latin typeface="仿宋" panose="02010609060101010101" pitchFamily="49" charset="-122"/>
                <a:ea typeface="仿宋" panose="02010609060101010101" pitchFamily="49" charset="-122"/>
              </a:rPr>
              <a:t>student</a:t>
            </a:r>
            <a:r>
              <a:rPr lang="en-US" altLang="zh-CN" sz="1800" b="1" dirty="0">
                <a:latin typeface="仿宋" panose="02010609060101010101" pitchFamily="49" charset="-122"/>
                <a:ea typeface="仿宋" panose="02010609060101010101" pitchFamily="49" charset="-122"/>
              </a:rPr>
              <a:t> = </a:t>
            </a:r>
            <a:r>
              <a:rPr lang="en-US" altLang="zh-CN" sz="1800" b="1" dirty="0" err="1">
                <a:latin typeface="仿宋" panose="02010609060101010101" pitchFamily="49" charset="-122"/>
                <a:ea typeface="仿宋" panose="02010609060101010101" pitchFamily="49" charset="-122"/>
              </a:rPr>
              <a:t>faceAttendance.getStudentByFace</a:t>
            </a:r>
            <a:r>
              <a:rPr lang="en-US" altLang="zh-CN" sz="1800" b="1" dirty="0">
                <a:latin typeface="仿宋" panose="02010609060101010101" pitchFamily="49" charset="-122"/>
                <a:ea typeface="仿宋" panose="02010609060101010101" pitchFamily="49" charset="-122"/>
              </a:rPr>
              <a:t>(face);//</a:t>
            </a:r>
            <a:r>
              <a:rPr lang="zh-CN" altLang="zh-CN" sz="1800" b="1" dirty="0">
                <a:latin typeface="仿宋" panose="02010609060101010101" pitchFamily="49" charset="-122"/>
                <a:ea typeface="仿宋" panose="02010609060101010101" pitchFamily="49" charset="-122"/>
              </a:rPr>
              <a:t>根据人脸获取学生信息</a:t>
            </a:r>
            <a:endParaRPr lang="zh-CN" altLang="zh-CN" sz="1800" b="1" dirty="0">
              <a:latin typeface="仿宋" panose="02010609060101010101" pitchFamily="49" charset="-122"/>
              <a:ea typeface="仿宋" panose="02010609060101010101" pitchFamily="49" charset="-122"/>
            </a:endParaRPr>
          </a:p>
          <a:p>
            <a:pPr>
              <a:lnSpc>
                <a:spcPct val="150000"/>
              </a:lnSpc>
            </a:pPr>
            <a:r>
              <a:rPr lang="en-US" altLang="zh-CN" sz="1800" b="1" dirty="0">
                <a:latin typeface="仿宋" panose="02010609060101010101" pitchFamily="49" charset="-122"/>
                <a:ea typeface="仿宋" panose="02010609060101010101" pitchFamily="49" charset="-122"/>
              </a:rPr>
              <a:t>        </a:t>
            </a:r>
            <a:r>
              <a:rPr lang="en-US" altLang="zh-CN" sz="1800" b="1" dirty="0" err="1">
                <a:latin typeface="仿宋" panose="02010609060101010101" pitchFamily="49" charset="-122"/>
                <a:ea typeface="仿宋" panose="02010609060101010101" pitchFamily="49" charset="-122"/>
              </a:rPr>
              <a:t>signStudents</a:t>
            </a:r>
            <a:r>
              <a:rPr lang="en-US" altLang="zh-CN" sz="1800" b="1" dirty="0">
                <a:latin typeface="仿宋" panose="02010609060101010101" pitchFamily="49" charset="-122"/>
                <a:ea typeface="仿宋" panose="02010609060101010101" pitchFamily="49" charset="-122"/>
              </a:rPr>
              <a:t> .add(student); //</a:t>
            </a:r>
            <a:r>
              <a:rPr lang="zh-CN" altLang="zh-CN" sz="1800" b="1" dirty="0">
                <a:latin typeface="仿宋" panose="02010609060101010101" pitchFamily="49" charset="-122"/>
                <a:ea typeface="仿宋" panose="02010609060101010101" pitchFamily="49" charset="-122"/>
              </a:rPr>
              <a:t>将该学生添加至已签到学生集合中</a:t>
            </a:r>
            <a:endParaRPr lang="zh-CN" altLang="zh-CN" sz="1800" b="1" dirty="0">
              <a:latin typeface="仿宋" panose="02010609060101010101" pitchFamily="49" charset="-122"/>
              <a:ea typeface="仿宋" panose="02010609060101010101" pitchFamily="49" charset="-122"/>
            </a:endParaRPr>
          </a:p>
          <a:p>
            <a:pPr>
              <a:lnSpc>
                <a:spcPct val="150000"/>
              </a:lnSpc>
            </a:pPr>
            <a:r>
              <a:rPr lang="en-US" altLang="zh-CN" sz="1800" b="1" dirty="0">
                <a:latin typeface="仿宋" panose="02010609060101010101" pitchFamily="49" charset="-122"/>
                <a:ea typeface="仿宋" panose="02010609060101010101" pitchFamily="49" charset="-122"/>
              </a:rPr>
              <a:t>    }</a:t>
            </a:r>
            <a:endParaRPr lang="zh-CN" altLang="zh-CN" sz="1800" b="1" dirty="0">
              <a:latin typeface="仿宋" panose="02010609060101010101" pitchFamily="49" charset="-122"/>
              <a:ea typeface="仿宋" panose="02010609060101010101" pitchFamily="49" charset="-122"/>
            </a:endParaRPr>
          </a:p>
          <a:p>
            <a:pPr>
              <a:lnSpc>
                <a:spcPct val="150000"/>
              </a:lnSpc>
            </a:pPr>
            <a:r>
              <a:rPr lang="en-US" altLang="zh-CN" sz="1800" b="1" dirty="0">
                <a:latin typeface="仿宋" panose="02010609060101010101" pitchFamily="49" charset="-122"/>
                <a:ea typeface="仿宋" panose="02010609060101010101" pitchFamily="49" charset="-122"/>
              </a:rPr>
              <a:t>  }</a:t>
            </a:r>
            <a:endParaRPr lang="zh-CN" altLang="zh-CN" sz="1800" b="1" dirty="0">
              <a:latin typeface="仿宋" panose="02010609060101010101" pitchFamily="49" charset="-122"/>
              <a:ea typeface="仿宋" panose="02010609060101010101" pitchFamily="49" charset="-122"/>
            </a:endParaRPr>
          </a:p>
          <a:p>
            <a:pPr>
              <a:lnSpc>
                <a:spcPct val="150000"/>
              </a:lnSpc>
            </a:pPr>
            <a:r>
              <a:rPr lang="en-US" altLang="zh-CN" sz="1800" b="1" dirty="0">
                <a:latin typeface="仿宋" panose="02010609060101010101" pitchFamily="49" charset="-122"/>
                <a:ea typeface="仿宋" panose="02010609060101010101" pitchFamily="49" charset="-122"/>
              </a:rPr>
              <a:t>  </a:t>
            </a:r>
            <a:r>
              <a:rPr lang="en-US" altLang="zh-CN" sz="1800" b="1" dirty="0" err="1">
                <a:latin typeface="仿宋" panose="02010609060101010101" pitchFamily="49" charset="-122"/>
                <a:ea typeface="仿宋" panose="02010609060101010101" pitchFamily="49" charset="-122"/>
              </a:rPr>
              <a:t>faceAttendance.saveToAttendance</a:t>
            </a:r>
            <a:r>
              <a:rPr lang="en-US" altLang="zh-CN" sz="1800" b="1" dirty="0">
                <a:latin typeface="仿宋" panose="02010609060101010101" pitchFamily="49" charset="-122"/>
                <a:ea typeface="仿宋" panose="02010609060101010101" pitchFamily="49" charset="-122"/>
              </a:rPr>
              <a:t>(</a:t>
            </a:r>
            <a:r>
              <a:rPr lang="en-US" altLang="zh-CN" sz="1800" b="1" dirty="0" err="1">
                <a:latin typeface="仿宋" panose="02010609060101010101" pitchFamily="49" charset="-122"/>
                <a:ea typeface="仿宋" panose="02010609060101010101" pitchFamily="49" charset="-122"/>
              </a:rPr>
              <a:t>signStudents</a:t>
            </a:r>
            <a:r>
              <a:rPr lang="en-US" altLang="zh-CN" sz="1800" b="1" dirty="0">
                <a:latin typeface="仿宋" panose="02010609060101010101" pitchFamily="49" charset="-122"/>
                <a:ea typeface="仿宋" panose="02010609060101010101" pitchFamily="49" charset="-122"/>
              </a:rPr>
              <a:t>);//</a:t>
            </a:r>
            <a:r>
              <a:rPr lang="zh-CN" altLang="zh-CN" sz="1800" b="1" dirty="0">
                <a:latin typeface="仿宋" panose="02010609060101010101" pitchFamily="49" charset="-122"/>
                <a:ea typeface="仿宋" panose="02010609060101010101" pitchFamily="49" charset="-122"/>
              </a:rPr>
              <a:t>存储到考勤信息库</a:t>
            </a:r>
            <a:r>
              <a:rPr lang="en-US" altLang="zh-CN" sz="1800" b="1" dirty="0">
                <a:latin typeface="仿宋" panose="02010609060101010101" pitchFamily="49" charset="-122"/>
                <a:ea typeface="仿宋" panose="02010609060101010101" pitchFamily="49" charset="-122"/>
              </a:rPr>
              <a:t>}</a:t>
            </a:r>
            <a:endParaRPr lang="zh-CN" altLang="zh-CN" sz="7200" b="1" dirty="0">
              <a:latin typeface="仿宋" panose="02010609060101010101" pitchFamily="49" charset="-122"/>
              <a:ea typeface="仿宋" panose="02010609060101010101" pitchFamily="49" charset="-122"/>
            </a:endParaRPr>
          </a:p>
        </p:txBody>
      </p:sp>
      <p:sp>
        <p:nvSpPr>
          <p:cNvPr id="3" name="矩形 2"/>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面向对象的设计</a:t>
            </a:r>
            <a:endParaRPr kumimoji="1" lang="zh-CN" altLang="en-US" sz="3200" dirty="0">
              <a:sym typeface="+mn-ea"/>
            </a:endParaRPr>
          </a:p>
        </p:txBody>
      </p:sp>
      <p:sp>
        <p:nvSpPr>
          <p:cNvPr id="2" name="文本框 1"/>
          <p:cNvSpPr txBox="1"/>
          <p:nvPr/>
        </p:nvSpPr>
        <p:spPr>
          <a:xfrm>
            <a:off x="506383" y="1066203"/>
            <a:ext cx="8957659" cy="559769"/>
          </a:xfrm>
          <a:prstGeom prst="rect">
            <a:avLst/>
          </a:prstGeom>
          <a:noFill/>
        </p:spPr>
        <p:txBody>
          <a:bodyPr wrap="square" rtlCol="0">
            <a:spAutoFit/>
          </a:bodyPr>
          <a:lstStyle/>
          <a:p>
            <a:pPr>
              <a:lnSpc>
                <a:spcPct val="150000"/>
              </a:lnSpc>
            </a:pP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2</a:t>
            </a:r>
            <a:r>
              <a:rPr lang="zh-CN" altLang="en-US" sz="2400" b="1" dirty="0">
                <a:latin typeface="仿宋" panose="02010609060101010101" pitchFamily="49" charset="-122"/>
                <a:ea typeface="仿宋" panose="02010609060101010101" pitchFamily="49" charset="-122"/>
              </a:rPr>
              <a:t>）协作图的精化</a:t>
            </a:r>
            <a:endParaRPr lang="zh-CN" altLang="zh-CN" sz="2400" b="1" dirty="0">
              <a:latin typeface="仿宋" panose="02010609060101010101" pitchFamily="49" charset="-122"/>
              <a:ea typeface="仿宋" panose="02010609060101010101" pitchFamily="49" charset="-122"/>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655920" y="5965255"/>
            <a:ext cx="4973237" cy="461665"/>
          </a:xfrm>
          <a:prstGeom prst="rect">
            <a:avLst/>
          </a:prstGeom>
          <a:noFill/>
        </p:spPr>
        <p:txBody>
          <a:bodyPr wrap="square" rtlCol="0">
            <a:spAutoFit/>
          </a:bodyPr>
          <a:lstStyle/>
          <a:p>
            <a:r>
              <a:rPr lang="zh-CN" altLang="zh-CN" sz="2400" b="1" dirty="0">
                <a:latin typeface="仿宋" panose="02010609060101010101" pitchFamily="49" charset="-122"/>
                <a:ea typeface="仿宋" panose="02010609060101010101" pitchFamily="49" charset="-122"/>
              </a:rPr>
              <a:t>图</a:t>
            </a:r>
            <a:r>
              <a:rPr lang="en-US" altLang="zh-CN" sz="2400" b="1" dirty="0">
                <a:latin typeface="仿宋" panose="02010609060101010101" pitchFamily="49" charset="-122"/>
                <a:ea typeface="仿宋" panose="02010609060101010101" pitchFamily="49" charset="-122"/>
              </a:rPr>
              <a:t>6-9 </a:t>
            </a:r>
            <a:r>
              <a:rPr lang="zh-CN" altLang="zh-CN" sz="2400" b="1" dirty="0">
                <a:latin typeface="仿宋" panose="02010609060101010101" pitchFamily="49" charset="-122"/>
                <a:ea typeface="仿宋" panose="02010609060101010101" pitchFamily="49" charset="-122"/>
              </a:rPr>
              <a:t>查询考勤记录协作图迭代</a:t>
            </a:r>
            <a:endParaRPr lang="zh-CN" altLang="zh-CN" sz="2400" dirty="0">
              <a:latin typeface="仿宋" panose="02010609060101010101" pitchFamily="49" charset="-122"/>
              <a:ea typeface="仿宋" panose="02010609060101010101" pitchFamily="49" charset="-122"/>
            </a:endParaRPr>
          </a:p>
        </p:txBody>
      </p:sp>
      <p:pic>
        <p:nvPicPr>
          <p:cNvPr id="13" name="图片 12"/>
          <p:cNvPicPr/>
          <p:nvPr/>
        </p:nvPicPr>
        <p:blipFill>
          <a:blip r:embed="rId2"/>
          <a:stretch>
            <a:fillRect/>
          </a:stretch>
        </p:blipFill>
        <p:spPr>
          <a:xfrm>
            <a:off x="846956" y="1799429"/>
            <a:ext cx="8208912" cy="4165826"/>
          </a:xfrm>
          <a:prstGeom prst="rect">
            <a:avLst/>
          </a:prstGeom>
          <a:noFill/>
          <a:ln>
            <a:noFill/>
          </a:ln>
        </p:spPr>
      </p:pic>
      <p:sp>
        <p:nvSpPr>
          <p:cNvPr id="3" name="矩形 2"/>
          <p:cNvSpPr/>
          <p:nvPr>
            <p:custDataLst>
              <p:tags r:id="rId3"/>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面向对象的设计</a:t>
            </a:r>
            <a:endParaRPr kumimoji="1" lang="zh-CN" altLang="en-US" sz="3200" dirty="0">
              <a:sym typeface="+mn-ea"/>
            </a:endParaRPr>
          </a:p>
        </p:txBody>
      </p:sp>
      <p:sp>
        <p:nvSpPr>
          <p:cNvPr id="2" name="文本框 1"/>
          <p:cNvSpPr txBox="1"/>
          <p:nvPr/>
        </p:nvSpPr>
        <p:spPr>
          <a:xfrm>
            <a:off x="506383" y="1066203"/>
            <a:ext cx="8957659" cy="559769"/>
          </a:xfrm>
          <a:prstGeom prst="rect">
            <a:avLst/>
          </a:prstGeom>
          <a:noFill/>
        </p:spPr>
        <p:txBody>
          <a:bodyPr wrap="square" rtlCol="0">
            <a:spAutoFit/>
          </a:bodyPr>
          <a:lstStyle/>
          <a:p>
            <a:pPr>
              <a:lnSpc>
                <a:spcPct val="150000"/>
              </a:lnSpc>
            </a:pP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3</a:t>
            </a:r>
            <a:r>
              <a:rPr lang="zh-CN" altLang="en-US" sz="2400" b="1" dirty="0">
                <a:latin typeface="仿宋" panose="02010609060101010101" pitchFamily="49" charset="-122"/>
                <a:ea typeface="仿宋" panose="02010609060101010101" pitchFamily="49" charset="-122"/>
              </a:rPr>
              <a:t>）顺序图的精化</a:t>
            </a:r>
            <a:endParaRPr lang="zh-CN" altLang="zh-CN" sz="2400" b="1" dirty="0">
              <a:latin typeface="仿宋" panose="02010609060101010101" pitchFamily="49" charset="-122"/>
              <a:ea typeface="仿宋" panose="02010609060101010101" pitchFamily="49" charset="-122"/>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655920" y="6175363"/>
            <a:ext cx="4973237" cy="461665"/>
          </a:xfrm>
          <a:prstGeom prst="rect">
            <a:avLst/>
          </a:prstGeom>
          <a:noFill/>
        </p:spPr>
        <p:txBody>
          <a:bodyPr wrap="square" rtlCol="0">
            <a:spAutoFit/>
          </a:bodyPr>
          <a:lstStyle/>
          <a:p>
            <a:r>
              <a:rPr lang="zh-CN" altLang="zh-CN" sz="2400" b="1" dirty="0">
                <a:latin typeface="仿宋" panose="02010609060101010101" pitchFamily="49" charset="-122"/>
                <a:ea typeface="仿宋" panose="02010609060101010101" pitchFamily="49" charset="-122"/>
              </a:rPr>
              <a:t>图</a:t>
            </a:r>
            <a:r>
              <a:rPr lang="en-US" altLang="zh-CN" sz="2400" b="1" dirty="0">
                <a:latin typeface="仿宋" panose="02010609060101010101" pitchFamily="49" charset="-122"/>
                <a:ea typeface="仿宋" panose="02010609060101010101" pitchFamily="49" charset="-122"/>
              </a:rPr>
              <a:t>6-10 </a:t>
            </a:r>
            <a:r>
              <a:rPr lang="zh-CN" altLang="en-US" sz="2400" b="1" dirty="0">
                <a:latin typeface="仿宋" panose="02010609060101010101" pitchFamily="49" charset="-122"/>
                <a:ea typeface="仿宋" panose="02010609060101010101" pitchFamily="49" charset="-122"/>
              </a:rPr>
              <a:t>人脸考勤用例顺序</a:t>
            </a:r>
            <a:r>
              <a:rPr lang="zh-CN" altLang="zh-CN" sz="2400" b="1" dirty="0">
                <a:latin typeface="仿宋" panose="02010609060101010101" pitchFamily="49" charset="-122"/>
                <a:ea typeface="仿宋" panose="02010609060101010101" pitchFamily="49" charset="-122"/>
              </a:rPr>
              <a:t>图迭代</a:t>
            </a:r>
            <a:endParaRPr lang="zh-CN" altLang="zh-CN" sz="2400" dirty="0">
              <a:latin typeface="仿宋" panose="02010609060101010101" pitchFamily="49" charset="-122"/>
              <a:ea typeface="仿宋" panose="02010609060101010101" pitchFamily="49" charset="-122"/>
            </a:endParaRPr>
          </a:p>
        </p:txBody>
      </p:sp>
      <p:pic>
        <p:nvPicPr>
          <p:cNvPr id="14" name="图片 13" descr="图示&#10;&#10;中度可信度描述已自动生成"/>
          <p:cNvPicPr/>
          <p:nvPr/>
        </p:nvPicPr>
        <p:blipFill>
          <a:blip r:embed="rId2" cstate="print">
            <a:extLst>
              <a:ext uri="{28A0092B-C50C-407E-A947-70E740481C1C}">
                <a14:useLocalDpi xmlns:a14="http://schemas.microsoft.com/office/drawing/2010/main" val="0"/>
              </a:ext>
            </a:extLst>
          </a:blip>
          <a:stretch>
            <a:fillRect/>
          </a:stretch>
        </p:blipFill>
        <p:spPr>
          <a:xfrm>
            <a:off x="206375" y="1700530"/>
            <a:ext cx="9543415" cy="4474845"/>
          </a:xfrm>
          <a:prstGeom prst="rect">
            <a:avLst/>
          </a:prstGeom>
        </p:spPr>
      </p:pic>
      <p:sp>
        <p:nvSpPr>
          <p:cNvPr id="3" name="矩形 2"/>
          <p:cNvSpPr/>
          <p:nvPr>
            <p:custDataLst>
              <p:tags r:id="rId3"/>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2" name="TextBox 6"/>
          <p:cNvSpPr txBox="1">
            <a:spLocks noChangeArrowheads="1"/>
          </p:cNvSpPr>
          <p:nvPr>
            <p:custDataLst>
              <p:tags r:id="rId4"/>
            </p:custDataLst>
          </p:nvPr>
        </p:nvSpPr>
        <p:spPr bwMode="auto">
          <a:xfrm>
            <a:off x="674096" y="266040"/>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序言</a:t>
            </a:r>
            <a:endParaRPr kumimoji="1" lang="zh-CN" altLang="en-US" sz="3200" dirty="0">
              <a:sym typeface="+mn-ea"/>
            </a:endParaRPr>
          </a:p>
        </p:txBody>
      </p:sp>
      <p:sp>
        <p:nvSpPr>
          <p:cNvPr id="2" name="文本框 1"/>
          <p:cNvSpPr txBox="1"/>
          <p:nvPr/>
        </p:nvSpPr>
        <p:spPr>
          <a:xfrm>
            <a:off x="775045" y="1157835"/>
            <a:ext cx="8423275" cy="4523105"/>
          </a:xfrm>
          <a:prstGeom prst="rect">
            <a:avLst/>
          </a:prstGeom>
          <a:noFill/>
        </p:spPr>
        <p:txBody>
          <a:bodyPr wrap="square" rtlCol="0">
            <a:spAutoFit/>
          </a:bodyPr>
          <a:lstStyle/>
          <a:p>
            <a:pPr>
              <a:lnSpc>
                <a:spcPct val="150000"/>
              </a:lnSpc>
            </a:pPr>
            <a:r>
              <a:rPr lang="zh-CN" altLang="en-US" sz="2400" b="1" dirty="0">
                <a:latin typeface="仿宋" panose="02010609060101010101" pitchFamily="49" charset="-122"/>
                <a:ea typeface="仿宋" panose="02010609060101010101" pitchFamily="49" charset="-122"/>
                <a:cs typeface="仿宋" panose="02010609060101010101" pitchFamily="49" charset="-122"/>
              </a:rPr>
              <a:t>    面向对象的软件设计方法把</a:t>
            </a:r>
            <a:r>
              <a:rPr lang="en-US" altLang="zh-CN" sz="2400" b="1" dirty="0">
                <a:latin typeface="仿宋" panose="02010609060101010101" pitchFamily="49" charset="-122"/>
                <a:ea typeface="仿宋" panose="02010609060101010101" pitchFamily="49" charset="-122"/>
                <a:cs typeface="仿宋" panose="02010609060101010101" pitchFamily="49" charset="-122"/>
              </a:rPr>
              <a:t>OOA</a:t>
            </a:r>
            <a:r>
              <a:rPr lang="zh-CN" altLang="en-US" sz="2400" b="1" dirty="0">
                <a:latin typeface="仿宋" panose="02010609060101010101" pitchFamily="49" charset="-122"/>
                <a:ea typeface="仿宋" panose="02010609060101010101" pitchFamily="49" charset="-122"/>
                <a:cs typeface="仿宋" panose="02010609060101010101" pitchFamily="49" charset="-122"/>
              </a:rPr>
              <a:t>阶段得到的需求模型进行逐步扩充：</a:t>
            </a:r>
            <a:endParaRPr lang="zh-CN" altLang="en-US" sz="2400" b="1" dirty="0">
              <a:latin typeface="仿宋" panose="02010609060101010101" pitchFamily="49" charset="-122"/>
              <a:ea typeface="仿宋" panose="02010609060101010101" pitchFamily="49" charset="-122"/>
              <a:cs typeface="仿宋" panose="02010609060101010101" pitchFamily="49" charset="-122"/>
            </a:endParaRPr>
          </a:p>
          <a:p>
            <a:pPr indent="457200">
              <a:lnSpc>
                <a:spcPct val="150000"/>
              </a:lnSpc>
            </a:pPr>
            <a:r>
              <a:rPr lang="zh-CN" altLang="en-US" sz="2400" b="1" dirty="0">
                <a:solidFill>
                  <a:srgbClr val="FF0000"/>
                </a:solidFill>
                <a:latin typeface="仿宋" panose="02010609060101010101" pitchFamily="49" charset="-122"/>
                <a:ea typeface="仿宋" panose="02010609060101010101" pitchFamily="49" charset="-122"/>
                <a:cs typeface="仿宋" panose="02010609060101010101" pitchFamily="49" charset="-122"/>
              </a:rPr>
              <a:t>把类或对象进一步修改和细化，设计属性、方法，以及类或者对象之间的联系，由一组协同工作的对象共同完成整个系统功能。</a:t>
            </a:r>
            <a:endParaRPr lang="zh-CN" altLang="en-US" sz="2400" b="1" dirty="0">
              <a:solidFill>
                <a:srgbClr val="FF0000"/>
              </a:solidFill>
              <a:latin typeface="仿宋" panose="02010609060101010101" pitchFamily="49" charset="-122"/>
              <a:ea typeface="仿宋" panose="02010609060101010101" pitchFamily="49" charset="-122"/>
              <a:cs typeface="仿宋" panose="02010609060101010101" pitchFamily="49" charset="-122"/>
            </a:endParaRPr>
          </a:p>
          <a:p>
            <a:pPr>
              <a:lnSpc>
                <a:spcPct val="150000"/>
              </a:lnSpc>
            </a:pPr>
            <a:endParaRPr lang="zh-CN" altLang="en-US" sz="2400" b="1" dirty="0">
              <a:latin typeface="仿宋" panose="02010609060101010101" pitchFamily="49" charset="-122"/>
              <a:ea typeface="仿宋" panose="02010609060101010101" pitchFamily="49" charset="-122"/>
              <a:cs typeface="仿宋" panose="02010609060101010101" pitchFamily="49" charset="-122"/>
            </a:endParaRPr>
          </a:p>
          <a:p>
            <a:pPr indent="457200">
              <a:lnSpc>
                <a:spcPct val="150000"/>
              </a:lnSpc>
            </a:pPr>
            <a:r>
              <a:rPr lang="zh-CN" altLang="en-US" sz="2400" b="1" dirty="0">
                <a:latin typeface="仿宋" panose="02010609060101010101" pitchFamily="49" charset="-122"/>
                <a:ea typeface="仿宋" panose="02010609060101010101" pitchFamily="49" charset="-122"/>
                <a:cs typeface="仿宋" panose="02010609060101010101" pitchFamily="49" charset="-122"/>
              </a:rPr>
              <a:t>面向对象的设计模型一般包括四个部分：问题论域、人机交互、任务管理和数据管理。</a:t>
            </a:r>
            <a:endParaRPr lang="en-US" altLang="zh-CN" sz="2400" b="1" dirty="0">
              <a:latin typeface="仿宋" panose="02010609060101010101" pitchFamily="49" charset="-122"/>
              <a:ea typeface="仿宋" panose="02010609060101010101" pitchFamily="49" charset="-122"/>
              <a:cs typeface="仿宋" panose="02010609060101010101" pitchFamily="49" charset="-122"/>
            </a:endParaRPr>
          </a:p>
        </p:txBody>
      </p:sp>
      <p:sp>
        <p:nvSpPr>
          <p:cNvPr id="3" name="矩形 2"/>
          <p:cNvSpPr/>
          <p:nvPr>
            <p:custDataLst>
              <p:tags r:id="rId5"/>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 name="图片 7"/>
          <p:cNvPicPr>
            <a:picLocks noChangeAspect="1"/>
          </p:cNvPicPr>
          <p:nvPr>
            <p:custDataLst>
              <p:tags r:id="rId6"/>
            </p:custDataLst>
          </p:nvPr>
        </p:nvPicPr>
        <p:blipFill>
          <a:blip r:embed="rId7"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8"/>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用户界面设计</a:t>
            </a:r>
            <a:endParaRPr kumimoji="1" lang="zh-CN" altLang="en-US" sz="3200" dirty="0">
              <a:sym typeface="+mn-ea"/>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06095" y="2061210"/>
            <a:ext cx="8997315" cy="2676525"/>
          </a:xfrm>
          <a:prstGeom prst="rect">
            <a:avLst/>
          </a:prstGeom>
          <a:noFill/>
        </p:spPr>
        <p:txBody>
          <a:bodyPr wrap="square" rtlCol="0">
            <a:spAutoFit/>
          </a:bodyPr>
          <a:lstStyle/>
          <a:p>
            <a:r>
              <a:rPr lang="en-US" altLang="zh-CN" sz="2800" b="1" dirty="0">
                <a:latin typeface="仿宋" panose="02010609060101010101" pitchFamily="49" charset="-122"/>
                <a:ea typeface="仿宋" panose="02010609060101010101" pitchFamily="49" charset="-122"/>
              </a:rPr>
              <a:t>    </a:t>
            </a:r>
            <a:r>
              <a:rPr lang="zh-CN" altLang="zh-CN" sz="2800" b="1" dirty="0">
                <a:latin typeface="仿宋" panose="02010609060101010101" pitchFamily="49" charset="-122"/>
                <a:ea typeface="仿宋" panose="02010609060101010101" pitchFamily="49" charset="-122"/>
              </a:rPr>
              <a:t>用户界面又称人机界面，是人与计算机之间传递和交流信息的媒介。</a:t>
            </a:r>
            <a:endParaRPr lang="zh-CN" altLang="zh-CN" sz="2800" b="1" dirty="0">
              <a:latin typeface="仿宋" panose="02010609060101010101" pitchFamily="49" charset="-122"/>
              <a:ea typeface="仿宋" panose="02010609060101010101" pitchFamily="49" charset="-122"/>
            </a:endParaRPr>
          </a:p>
          <a:p>
            <a:endParaRPr lang="zh-CN" altLang="zh-CN" sz="2800" b="1" dirty="0">
              <a:latin typeface="仿宋" panose="02010609060101010101" pitchFamily="49" charset="-122"/>
              <a:ea typeface="仿宋" panose="02010609060101010101" pitchFamily="49" charset="-122"/>
            </a:endParaRPr>
          </a:p>
          <a:p>
            <a:pPr indent="457200"/>
            <a:r>
              <a:rPr lang="zh-CN" altLang="zh-CN" sz="2800" b="1" dirty="0">
                <a:latin typeface="仿宋" panose="02010609060101010101" pitchFamily="49" charset="-122"/>
                <a:ea typeface="仿宋" panose="02010609060101010101" pitchFamily="49" charset="-122"/>
              </a:rPr>
              <a:t> 用户界面设计是一项涉及技术、艺术和心理学等学科交叉融合的高难度工作，最终实现用户对计算机系统的应用。</a:t>
            </a:r>
            <a:endParaRPr lang="zh-CN" altLang="zh-CN" sz="2800" b="1" dirty="0">
              <a:latin typeface="仿宋" panose="02010609060101010101" pitchFamily="49" charset="-122"/>
              <a:ea typeface="仿宋" panose="02010609060101010101" pitchFamily="49" charset="-122"/>
            </a:endParaRPr>
          </a:p>
        </p:txBody>
      </p:sp>
      <p:sp>
        <p:nvSpPr>
          <p:cNvPr id="3" name="矩形 2"/>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用户界面设计</a:t>
            </a:r>
            <a:endParaRPr kumimoji="1" lang="zh-CN" altLang="en-US" sz="3200" dirty="0">
              <a:sym typeface="+mn-ea"/>
            </a:endParaRPr>
          </a:p>
        </p:txBody>
      </p:sp>
      <p:sp>
        <p:nvSpPr>
          <p:cNvPr id="2" name="文本框 1"/>
          <p:cNvSpPr txBox="1"/>
          <p:nvPr/>
        </p:nvSpPr>
        <p:spPr>
          <a:xfrm>
            <a:off x="0" y="1522095"/>
            <a:ext cx="9427210" cy="452310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    Theo Mandel</a:t>
            </a:r>
            <a:r>
              <a:rPr lang="zh-CN" altLang="zh-CN" sz="2400" b="1" dirty="0">
                <a:latin typeface="仿宋" panose="02010609060101010101" pitchFamily="49" charset="-122"/>
                <a:ea typeface="仿宋" panose="02010609060101010101" pitchFamily="49" charset="-122"/>
              </a:rPr>
              <a:t>在</a:t>
            </a:r>
            <a:r>
              <a:rPr lang="en-US" altLang="zh-CN" sz="2400" b="1" dirty="0">
                <a:latin typeface="仿宋" panose="02010609060101010101" pitchFamily="49" charset="-122"/>
                <a:ea typeface="仿宋" panose="02010609060101010101" pitchFamily="49" charset="-122"/>
              </a:rPr>
              <a:t>1997</a:t>
            </a:r>
            <a:r>
              <a:rPr lang="zh-CN" altLang="zh-CN" sz="2400" b="1" dirty="0">
                <a:latin typeface="仿宋" panose="02010609060101010101" pitchFamily="49" charset="-122"/>
                <a:ea typeface="仿宋" panose="02010609060101010101" pitchFamily="49" charset="-122"/>
              </a:rPr>
              <a:t>年提出了界面设计的三条黄金规则。</a:t>
            </a:r>
            <a:endParaRPr lang="zh-CN" altLang="zh-CN" sz="2400" b="1" dirty="0">
              <a:latin typeface="仿宋" panose="02010609060101010101" pitchFamily="49" charset="-122"/>
              <a:ea typeface="仿宋" panose="02010609060101010101" pitchFamily="49" charset="-122"/>
            </a:endParaRPr>
          </a:p>
          <a:p>
            <a:endParaRPr lang="en-US" altLang="zh-CN" sz="2400" b="1" dirty="0">
              <a:latin typeface="仿宋" panose="02010609060101010101" pitchFamily="49" charset="-122"/>
              <a:ea typeface="仿宋" panose="02010609060101010101" pitchFamily="49" charset="-122"/>
            </a:endParaRPr>
          </a:p>
          <a:p>
            <a:r>
              <a:rPr lang="zh-CN" altLang="en-US" sz="2400" b="1" dirty="0">
                <a:latin typeface="仿宋" panose="02010609060101010101" pitchFamily="49" charset="-122"/>
                <a:ea typeface="仿宋" panose="02010609060101010101" pitchFamily="49" charset="-122"/>
              </a:rPr>
              <a:t> </a:t>
            </a:r>
            <a:r>
              <a:rPr lang="zh-CN" altLang="en-US" sz="2400" b="1" dirty="0">
                <a:solidFill>
                  <a:srgbClr val="FF0000"/>
                </a:solidFill>
                <a:latin typeface="仿宋" panose="02010609060101010101" pitchFamily="49" charset="-122"/>
                <a:ea typeface="仿宋" panose="02010609060101010101" pitchFamily="49" charset="-122"/>
              </a:rPr>
              <a:t>  （</a:t>
            </a:r>
            <a:r>
              <a:rPr lang="en-US" altLang="zh-CN" sz="2400" b="1" dirty="0">
                <a:solidFill>
                  <a:srgbClr val="FF0000"/>
                </a:solidFill>
                <a:latin typeface="仿宋" panose="02010609060101010101" pitchFamily="49" charset="-122"/>
                <a:ea typeface="仿宋" panose="02010609060101010101" pitchFamily="49" charset="-122"/>
              </a:rPr>
              <a:t>1</a:t>
            </a:r>
            <a:r>
              <a:rPr lang="zh-CN" altLang="en-US" sz="2400" b="1" dirty="0">
                <a:solidFill>
                  <a:srgbClr val="FF0000"/>
                </a:solidFill>
                <a:latin typeface="仿宋" panose="02010609060101010101" pitchFamily="49" charset="-122"/>
                <a:ea typeface="仿宋" panose="02010609060101010101" pitchFamily="49" charset="-122"/>
              </a:rPr>
              <a:t>）</a:t>
            </a:r>
            <a:r>
              <a:rPr lang="zh-CN" altLang="zh-CN" sz="2400" b="1" dirty="0">
                <a:solidFill>
                  <a:srgbClr val="FF0000"/>
                </a:solidFill>
                <a:latin typeface="仿宋" panose="02010609060101010101" pitchFamily="49" charset="-122"/>
                <a:ea typeface="仿宋" panose="02010609060101010101" pitchFamily="49" charset="-122"/>
              </a:rPr>
              <a:t>用户操纵控制</a:t>
            </a:r>
            <a:endParaRPr lang="zh-CN" altLang="zh-CN" sz="2400" b="1" dirty="0">
              <a:latin typeface="仿宋" panose="02010609060101010101" pitchFamily="49" charset="-122"/>
              <a:ea typeface="仿宋" panose="02010609060101010101" pitchFamily="49" charset="-122"/>
            </a:endParaRPr>
          </a:p>
          <a:p>
            <a:endParaRPr lang="en-US" altLang="zh-CN" sz="2400" b="1" dirty="0">
              <a:latin typeface="仿宋" panose="02010609060101010101" pitchFamily="49" charset="-122"/>
              <a:ea typeface="仿宋" panose="02010609060101010101" pitchFamily="49" charset="-122"/>
            </a:endParaRPr>
          </a:p>
          <a:p>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允许用户操作控制的原则：</a:t>
            </a:r>
            <a:endParaRPr lang="zh-CN" altLang="zh-CN" sz="2400" b="1" dirty="0">
              <a:latin typeface="仿宋" panose="02010609060101010101" pitchFamily="49" charset="-122"/>
              <a:ea typeface="仿宋" panose="02010609060101010101" pitchFamily="49" charset="-122"/>
            </a:endParaRPr>
          </a:p>
          <a:p>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①以不强迫用户进入不必要的或不希望的动作的方式来定义交互</a:t>
            </a: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模式。</a:t>
            </a:r>
            <a:endParaRPr lang="zh-CN" altLang="zh-CN" sz="2400" b="1" dirty="0">
              <a:latin typeface="仿宋" panose="02010609060101010101" pitchFamily="49" charset="-122"/>
              <a:ea typeface="仿宋" panose="02010609060101010101" pitchFamily="49" charset="-122"/>
            </a:endParaRPr>
          </a:p>
          <a:p>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②提供灵活的交互。</a:t>
            </a:r>
            <a:endParaRPr lang="zh-CN" altLang="zh-CN" sz="2400" b="1" dirty="0">
              <a:latin typeface="仿宋" panose="02010609060101010101" pitchFamily="49" charset="-122"/>
              <a:ea typeface="仿宋" panose="02010609060101010101" pitchFamily="49" charset="-122"/>
            </a:endParaRPr>
          </a:p>
          <a:p>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③允许用户交互可以被中断和撤消。</a:t>
            </a:r>
            <a:endParaRPr lang="zh-CN" altLang="zh-CN" sz="2400" b="1" dirty="0">
              <a:latin typeface="仿宋" panose="02010609060101010101" pitchFamily="49" charset="-122"/>
              <a:ea typeface="仿宋" panose="02010609060101010101" pitchFamily="49" charset="-122"/>
            </a:endParaRPr>
          </a:p>
          <a:p>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④当用户技能级别增加时可以使交互流水化并允许定制交互。</a:t>
            </a:r>
            <a:endParaRPr lang="zh-CN" altLang="zh-CN" sz="2400" b="1" dirty="0">
              <a:latin typeface="仿宋" panose="02010609060101010101" pitchFamily="49" charset="-122"/>
              <a:ea typeface="仿宋" panose="02010609060101010101" pitchFamily="49" charset="-122"/>
            </a:endParaRPr>
          </a:p>
          <a:p>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⑤使用户与内部技术细节隔离开来。</a:t>
            </a:r>
            <a:endParaRPr lang="zh-CN" altLang="zh-CN" sz="2400" b="1" dirty="0">
              <a:latin typeface="仿宋" panose="02010609060101010101" pitchFamily="49" charset="-122"/>
              <a:ea typeface="仿宋" panose="02010609060101010101" pitchFamily="49" charset="-122"/>
            </a:endParaRPr>
          </a:p>
          <a:p>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⑥设计应允许用户与出现在屏幕上的对象直接交互。</a:t>
            </a:r>
            <a:endParaRPr lang="zh-CN" altLang="zh-CN" sz="2400" b="1" dirty="0">
              <a:latin typeface="仿宋" panose="02010609060101010101" pitchFamily="49" charset="-122"/>
              <a:ea typeface="仿宋" panose="02010609060101010101" pitchFamily="49" charset="-122"/>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内容占位符 4"/>
          <p:cNvSpPr txBox="1"/>
          <p:nvPr>
            <p:custDataLst>
              <p:tags r:id="rId2"/>
            </p:custDataLst>
          </p:nvPr>
        </p:nvSpPr>
        <p:spPr>
          <a:xfrm>
            <a:off x="662363" y="978123"/>
            <a:ext cx="4995862"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6.4.1 </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黄金规则</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矩形 2"/>
          <p:cNvSpPr/>
          <p:nvPr>
            <p:custDataLst>
              <p:tags r:id="rId3"/>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用户界面设计</a:t>
            </a:r>
            <a:endParaRPr kumimoji="1" lang="zh-CN" altLang="en-US" sz="3200" dirty="0">
              <a:sym typeface="+mn-ea"/>
            </a:endParaRPr>
          </a:p>
        </p:txBody>
      </p:sp>
      <p:sp>
        <p:nvSpPr>
          <p:cNvPr id="2" name="文本框 1"/>
          <p:cNvSpPr txBox="1"/>
          <p:nvPr/>
        </p:nvSpPr>
        <p:spPr>
          <a:xfrm>
            <a:off x="283187" y="836159"/>
            <a:ext cx="9619638" cy="3969385"/>
          </a:xfrm>
          <a:prstGeom prst="rect">
            <a:avLst/>
          </a:prstGeom>
          <a:noFill/>
        </p:spPr>
        <p:txBody>
          <a:bodyPr wrap="square" rtlCol="0">
            <a:spAutoFit/>
          </a:bodyPr>
          <a:lstStyle/>
          <a:p>
            <a:pPr>
              <a:lnSpc>
                <a:spcPct val="150000"/>
              </a:lnSpc>
            </a:pPr>
            <a:r>
              <a:rPr lang="zh-CN" altLang="en-US" sz="2400" b="1" dirty="0">
                <a:solidFill>
                  <a:srgbClr val="FF0000"/>
                </a:solidFill>
                <a:latin typeface="仿宋" panose="02010609060101010101" pitchFamily="49" charset="-122"/>
                <a:ea typeface="仿宋" panose="02010609060101010101" pitchFamily="49" charset="-122"/>
              </a:rPr>
              <a:t>（</a:t>
            </a:r>
            <a:r>
              <a:rPr lang="en-US" altLang="zh-CN" sz="2400" b="1" dirty="0">
                <a:solidFill>
                  <a:srgbClr val="FF0000"/>
                </a:solidFill>
                <a:latin typeface="仿宋" panose="02010609060101010101" pitchFamily="49" charset="-122"/>
                <a:ea typeface="仿宋" panose="02010609060101010101" pitchFamily="49" charset="-122"/>
              </a:rPr>
              <a:t>2</a:t>
            </a:r>
            <a:r>
              <a:rPr lang="zh-CN" altLang="en-US" sz="2400" b="1" dirty="0">
                <a:solidFill>
                  <a:srgbClr val="FF0000"/>
                </a:solidFill>
                <a:latin typeface="仿宋" panose="02010609060101010101" pitchFamily="49" charset="-122"/>
                <a:ea typeface="仿宋" panose="02010609060101010101" pitchFamily="49" charset="-122"/>
              </a:rPr>
              <a:t>）减少用户的记忆负担</a:t>
            </a:r>
            <a:endParaRPr lang="en-US" altLang="zh-CN" sz="2400" b="1" dirty="0">
              <a:solidFill>
                <a:srgbClr val="FF0000"/>
              </a:solidFill>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减少用户记忆负担的设计原则：</a:t>
            </a:r>
            <a:endParaRPr lang="zh-CN"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①减少对短期记忆的要求。</a:t>
            </a:r>
            <a:endParaRPr lang="zh-CN"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②建立有意义的缺省。</a:t>
            </a:r>
            <a:endParaRPr lang="zh-CN"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③定义直观的快捷方式。</a:t>
            </a:r>
            <a:endParaRPr lang="zh-CN"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④界面的视觉布局应该基于真实世界的象征。</a:t>
            </a:r>
            <a:endParaRPr lang="zh-CN"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⑤以不断进展的方式揭示信息。</a:t>
            </a:r>
            <a:endParaRPr lang="zh-CN" altLang="zh-CN" sz="2400" b="1" dirty="0">
              <a:latin typeface="仿宋" panose="02010609060101010101" pitchFamily="49" charset="-122"/>
              <a:ea typeface="仿宋" panose="02010609060101010101" pitchFamily="49" charset="-122"/>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矩形 2"/>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用户界面设计</a:t>
            </a:r>
            <a:endParaRPr kumimoji="1" lang="zh-CN" altLang="en-US" sz="3200" dirty="0">
              <a:sym typeface="+mn-ea"/>
            </a:endParaRPr>
          </a:p>
        </p:txBody>
      </p:sp>
      <p:sp>
        <p:nvSpPr>
          <p:cNvPr id="2" name="文本框 1"/>
          <p:cNvSpPr txBox="1"/>
          <p:nvPr/>
        </p:nvSpPr>
        <p:spPr>
          <a:xfrm>
            <a:off x="283210" y="836295"/>
            <a:ext cx="9054465" cy="3415030"/>
          </a:xfrm>
          <a:prstGeom prst="rect">
            <a:avLst/>
          </a:prstGeom>
          <a:noFill/>
        </p:spPr>
        <p:txBody>
          <a:bodyPr wrap="square" rtlCol="0">
            <a:spAutoFit/>
          </a:bodyPr>
          <a:lstStyle/>
          <a:p>
            <a:pPr>
              <a:lnSpc>
                <a:spcPct val="150000"/>
              </a:lnSpc>
            </a:pPr>
            <a:r>
              <a:rPr lang="zh-CN" altLang="zh-CN" sz="2400" b="1" dirty="0">
                <a:solidFill>
                  <a:srgbClr val="FF0000"/>
                </a:solidFill>
                <a:latin typeface="仿宋" panose="02010609060101010101" pitchFamily="49" charset="-122"/>
                <a:ea typeface="仿宋" panose="02010609060101010101" pitchFamily="49" charset="-122"/>
              </a:rPr>
              <a:t>（</a:t>
            </a:r>
            <a:r>
              <a:rPr lang="en-US" altLang="zh-CN" sz="2400" b="1" dirty="0">
                <a:solidFill>
                  <a:srgbClr val="FF0000"/>
                </a:solidFill>
                <a:latin typeface="仿宋" panose="02010609060101010101" pitchFamily="49" charset="-122"/>
                <a:ea typeface="仿宋" panose="02010609060101010101" pitchFamily="49" charset="-122"/>
              </a:rPr>
              <a:t>3</a:t>
            </a:r>
            <a:r>
              <a:rPr lang="zh-CN" altLang="zh-CN" sz="2400" b="1" dirty="0">
                <a:solidFill>
                  <a:srgbClr val="FF0000"/>
                </a:solidFill>
                <a:latin typeface="仿宋" panose="02010609060101010101" pitchFamily="49" charset="-122"/>
                <a:ea typeface="仿宋" panose="02010609060101010101" pitchFamily="49" charset="-122"/>
              </a:rPr>
              <a:t>）保持界面一致</a:t>
            </a:r>
            <a:endParaRPr lang="zh-CN" altLang="zh-CN" sz="2400" b="1" dirty="0">
              <a:solidFill>
                <a:srgbClr val="FF0000"/>
              </a:solidFill>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帮助保持界面一致性的设计原则：</a:t>
            </a:r>
            <a:endParaRPr lang="zh-CN"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①允许用户将当前任务放入有意义的语境。</a:t>
            </a:r>
            <a:endParaRPr lang="zh-CN"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②在应用系列内保持一致性。</a:t>
            </a:r>
            <a:endParaRPr lang="zh-CN"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③如过去的交互模型已建立起了用户期望，除非有迫不得已</a:t>
            </a: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的理由，不要改变它。</a:t>
            </a:r>
            <a:endParaRPr lang="zh-CN" altLang="zh-CN" sz="2400" b="1" dirty="0">
              <a:latin typeface="仿宋" panose="02010609060101010101" pitchFamily="49" charset="-122"/>
              <a:ea typeface="仿宋" panose="02010609060101010101" pitchFamily="49" charset="-122"/>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矩形 2"/>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用户界面设计</a:t>
            </a:r>
            <a:endParaRPr kumimoji="1" lang="zh-CN" altLang="en-US" sz="3200" dirty="0">
              <a:sym typeface="+mn-ea"/>
            </a:endParaRPr>
          </a:p>
        </p:txBody>
      </p:sp>
      <p:sp>
        <p:nvSpPr>
          <p:cNvPr id="2" name="文本框 1"/>
          <p:cNvSpPr txBox="1"/>
          <p:nvPr/>
        </p:nvSpPr>
        <p:spPr>
          <a:xfrm>
            <a:off x="474980" y="1844675"/>
            <a:ext cx="8987155" cy="3969385"/>
          </a:xfrm>
          <a:prstGeom prst="rect">
            <a:avLst/>
          </a:prstGeom>
          <a:noFill/>
        </p:spPr>
        <p:txBody>
          <a:bodyPr wrap="square" rtlCol="0">
            <a:spAutoFit/>
          </a:bodyPr>
          <a:lstStyle/>
          <a:p>
            <a:pPr>
              <a:lnSpc>
                <a:spcPct val="15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分析和设计用户界面时要考虑四种不同的模型：软件工程师创建的</a:t>
            </a:r>
            <a:r>
              <a:rPr lang="zh-CN" altLang="zh-CN" sz="2400" b="1" dirty="0">
                <a:solidFill>
                  <a:srgbClr val="FF0000"/>
                </a:solidFill>
                <a:latin typeface="仿宋" panose="02010609060101010101" pitchFamily="49" charset="-122"/>
                <a:ea typeface="仿宋" panose="02010609060101010101" pitchFamily="49" charset="-122"/>
              </a:rPr>
              <a:t>设计模型</a:t>
            </a:r>
            <a:r>
              <a:rPr lang="zh-CN" altLang="zh-CN" sz="2400" b="1" dirty="0">
                <a:latin typeface="仿宋" panose="02010609060101010101" pitchFamily="49" charset="-122"/>
                <a:ea typeface="仿宋" panose="02010609060101010101" pitchFamily="49" charset="-122"/>
              </a:rPr>
              <a:t>、工程师创建的</a:t>
            </a:r>
            <a:r>
              <a:rPr lang="zh-CN" altLang="zh-CN" sz="2400" b="1" dirty="0">
                <a:solidFill>
                  <a:srgbClr val="FF0000"/>
                </a:solidFill>
                <a:latin typeface="仿宋" panose="02010609060101010101" pitchFamily="49" charset="-122"/>
                <a:ea typeface="仿宋" panose="02010609060101010101" pitchFamily="49" charset="-122"/>
              </a:rPr>
              <a:t>用户模型</a:t>
            </a:r>
            <a:r>
              <a:rPr lang="zh-CN" altLang="zh-CN" sz="2400" b="1" dirty="0">
                <a:latin typeface="仿宋" panose="02010609060101010101" pitchFamily="49" charset="-122"/>
                <a:ea typeface="仿宋" panose="02010609060101010101" pitchFamily="49" charset="-122"/>
              </a:rPr>
              <a:t>、终端用户的</a:t>
            </a:r>
            <a:r>
              <a:rPr lang="zh-CN" altLang="zh-CN" sz="2400" b="1" dirty="0">
                <a:solidFill>
                  <a:srgbClr val="FF0000"/>
                </a:solidFill>
                <a:latin typeface="仿宋" panose="02010609060101010101" pitchFamily="49" charset="-122"/>
                <a:ea typeface="仿宋" panose="02010609060101010101" pitchFamily="49" charset="-122"/>
              </a:rPr>
              <a:t>心理模型</a:t>
            </a:r>
            <a:r>
              <a:rPr lang="zh-CN" altLang="zh-CN" sz="2400" b="1" dirty="0">
                <a:latin typeface="仿宋" panose="02010609060101010101" pitchFamily="49" charset="-122"/>
                <a:ea typeface="仿宋" panose="02010609060101010101" pitchFamily="49" charset="-122"/>
              </a:rPr>
              <a:t>（终端用户对未来系统的假想）、系统实现后得到的</a:t>
            </a:r>
            <a:r>
              <a:rPr lang="zh-CN" altLang="zh-CN" sz="2400" b="1" dirty="0">
                <a:solidFill>
                  <a:srgbClr val="FF0000"/>
                </a:solidFill>
                <a:latin typeface="仿宋" panose="02010609060101010101" pitchFamily="49" charset="-122"/>
                <a:ea typeface="仿宋" panose="02010609060101010101" pitchFamily="49" charset="-122"/>
              </a:rPr>
              <a:t>实现模型</a:t>
            </a:r>
            <a:r>
              <a:rPr lang="zh-CN" altLang="zh-CN" sz="2400" b="1" dirty="0">
                <a:latin typeface="仿宋" panose="02010609060101010101" pitchFamily="49" charset="-122"/>
                <a:ea typeface="仿宋" panose="02010609060101010101" pitchFamily="49" charset="-122"/>
              </a:rPr>
              <a:t>（系统映象）。</a:t>
            </a:r>
            <a:endParaRPr lang="zh-CN" altLang="zh-CN" sz="2400" b="1" dirty="0">
              <a:latin typeface="仿宋" panose="02010609060101010101" pitchFamily="49" charset="-122"/>
              <a:ea typeface="仿宋" panose="02010609060101010101" pitchFamily="49" charset="-122"/>
            </a:endParaRPr>
          </a:p>
          <a:p>
            <a:pPr>
              <a:lnSpc>
                <a:spcPct val="150000"/>
              </a:lnSpc>
            </a:pPr>
            <a:endParaRPr lang="zh-CN"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这四种模型可能相差甚远，界面设计人员的任务就是</a:t>
            </a:r>
            <a:r>
              <a:rPr lang="zh-CN" altLang="zh-CN" sz="2400" b="1" dirty="0">
                <a:solidFill>
                  <a:srgbClr val="FF0000"/>
                </a:solidFill>
                <a:latin typeface="仿宋" panose="02010609060101010101" pitchFamily="49" charset="-122"/>
                <a:ea typeface="仿宋" panose="02010609060101010101" pitchFamily="49" charset="-122"/>
              </a:rPr>
              <a:t>消除这些差距，导出一致的界面表示</a:t>
            </a:r>
            <a:r>
              <a:rPr lang="zh-CN" altLang="zh-CN" sz="2400" b="1" dirty="0">
                <a:latin typeface="仿宋" panose="02010609060101010101" pitchFamily="49" charset="-122"/>
                <a:ea typeface="仿宋" panose="02010609060101010101" pitchFamily="49" charset="-122"/>
              </a:rPr>
              <a:t>。</a:t>
            </a:r>
            <a:endParaRPr lang="zh-CN" altLang="zh-CN" sz="2400" b="1" dirty="0">
              <a:latin typeface="仿宋" panose="02010609060101010101" pitchFamily="49" charset="-122"/>
              <a:ea typeface="仿宋" panose="02010609060101010101" pitchFamily="49" charset="-122"/>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内容占位符 4"/>
          <p:cNvSpPr txBox="1"/>
          <p:nvPr>
            <p:custDataLst>
              <p:tags r:id="rId2"/>
            </p:custDataLst>
          </p:nvPr>
        </p:nvSpPr>
        <p:spPr>
          <a:xfrm>
            <a:off x="506383" y="977078"/>
            <a:ext cx="4995862"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6.4.2 </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用户界面设计过程</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矩形 2"/>
          <p:cNvSpPr/>
          <p:nvPr>
            <p:custDataLst>
              <p:tags r:id="rId3"/>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用户界面设计</a:t>
            </a:r>
            <a:endParaRPr kumimoji="1" lang="zh-CN" altLang="en-US" sz="3200" dirty="0">
              <a:sym typeface="+mn-ea"/>
            </a:endParaRPr>
          </a:p>
        </p:txBody>
      </p:sp>
      <p:sp>
        <p:nvSpPr>
          <p:cNvPr id="2" name="文本框 1"/>
          <p:cNvSpPr txBox="1"/>
          <p:nvPr/>
        </p:nvSpPr>
        <p:spPr>
          <a:xfrm>
            <a:off x="631190" y="1988820"/>
            <a:ext cx="8580755" cy="3415030"/>
          </a:xfrm>
          <a:prstGeom prst="rect">
            <a:avLst/>
          </a:prstGeom>
          <a:noFill/>
        </p:spPr>
        <p:txBody>
          <a:bodyPr wrap="square" rtlCol="0">
            <a:spAutoFit/>
          </a:bodyPr>
          <a:lstStyle/>
          <a:p>
            <a:pPr>
              <a:lnSpc>
                <a:spcPct val="15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用户界面的分析和设计过程是</a:t>
            </a:r>
            <a:r>
              <a:rPr lang="zh-CN" altLang="zh-CN" sz="2400" b="1" dirty="0">
                <a:solidFill>
                  <a:srgbClr val="FF0000"/>
                </a:solidFill>
                <a:latin typeface="仿宋" panose="02010609060101010101" pitchFamily="49" charset="-122"/>
                <a:ea typeface="仿宋" panose="02010609060101010101" pitchFamily="49" charset="-122"/>
              </a:rPr>
              <a:t>迭代</a:t>
            </a:r>
            <a:r>
              <a:rPr lang="zh-CN" altLang="zh-CN" sz="2400" b="1" dirty="0">
                <a:latin typeface="仿宋" panose="02010609060101010101" pitchFamily="49" charset="-122"/>
                <a:ea typeface="仿宋" panose="02010609060101010101" pitchFamily="49" charset="-122"/>
              </a:rPr>
              <a:t>的，包括四个框架性活动：用户、任务和环境分析及建模；界面设计；界面构造；界面确认。</a:t>
            </a:r>
            <a:endParaRPr lang="zh-CN" altLang="zh-CN" sz="2400" b="1" dirty="0">
              <a:latin typeface="仿宋" panose="02010609060101010101" pitchFamily="49" charset="-122"/>
              <a:ea typeface="仿宋" panose="02010609060101010101" pitchFamily="49" charset="-122"/>
            </a:endParaRPr>
          </a:p>
          <a:p>
            <a:pPr>
              <a:lnSpc>
                <a:spcPct val="150000"/>
              </a:lnSpc>
            </a:pPr>
            <a:endParaRPr lang="en-US"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用户界面开发始于一组分析任务：用户分析、任务分析、显示内容分析和环境分析。</a:t>
            </a:r>
            <a:endParaRPr lang="zh-CN" altLang="zh-CN" sz="2400" b="1" dirty="0">
              <a:latin typeface="仿宋" panose="02010609060101010101" pitchFamily="49" charset="-122"/>
              <a:ea typeface="仿宋" panose="02010609060101010101" pitchFamily="49" charset="-122"/>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内容占位符 4"/>
          <p:cNvSpPr txBox="1"/>
          <p:nvPr>
            <p:custDataLst>
              <p:tags r:id="rId2"/>
            </p:custDataLst>
          </p:nvPr>
        </p:nvSpPr>
        <p:spPr>
          <a:xfrm>
            <a:off x="506383" y="977078"/>
            <a:ext cx="4995862"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6.4.2 </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用户界面设计过程</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矩形 2"/>
          <p:cNvSpPr/>
          <p:nvPr>
            <p:custDataLst>
              <p:tags r:id="rId3"/>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用户界面设计</a:t>
            </a:r>
            <a:endParaRPr kumimoji="1" lang="zh-CN" altLang="en-US" sz="3200" dirty="0">
              <a:sym typeface="+mn-ea"/>
            </a:endParaRPr>
          </a:p>
        </p:txBody>
      </p:sp>
      <p:sp>
        <p:nvSpPr>
          <p:cNvPr id="2" name="文本框 1"/>
          <p:cNvSpPr txBox="1"/>
          <p:nvPr/>
        </p:nvSpPr>
        <p:spPr>
          <a:xfrm>
            <a:off x="847090" y="1341120"/>
            <a:ext cx="8122285" cy="3969385"/>
          </a:xfrm>
          <a:prstGeom prst="rect">
            <a:avLst/>
          </a:prstGeom>
          <a:noFill/>
        </p:spPr>
        <p:txBody>
          <a:bodyPr wrap="square" rtlCol="0">
            <a:spAutoFit/>
          </a:bodyPr>
          <a:lstStyle/>
          <a:p>
            <a:pPr>
              <a:lnSpc>
                <a:spcPct val="150000"/>
              </a:lnSpc>
            </a:pP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1</a:t>
            </a:r>
            <a:r>
              <a:rPr lang="zh-CN" altLang="zh-CN" sz="2400" b="1" dirty="0">
                <a:latin typeface="仿宋" panose="02010609060101010101" pitchFamily="49" charset="-122"/>
                <a:ea typeface="仿宋" panose="02010609060101010101" pitchFamily="49" charset="-122"/>
              </a:rPr>
              <a:t>）用户分析：设计人员要抓住用户的特征，发现用户的需求。</a:t>
            </a:r>
            <a:endParaRPr lang="en-US" altLang="zh-CN" sz="2400" b="1" dirty="0">
              <a:latin typeface="仿宋" panose="02010609060101010101" pitchFamily="49" charset="-122"/>
              <a:ea typeface="仿宋" panose="02010609060101010101" pitchFamily="49" charset="-122"/>
            </a:endParaRPr>
          </a:p>
          <a:p>
            <a:pPr>
              <a:lnSpc>
                <a:spcPct val="150000"/>
              </a:lnSpc>
            </a:pP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2</a:t>
            </a:r>
            <a:r>
              <a:rPr lang="zh-CN" altLang="zh-CN" sz="2400" b="1" dirty="0">
                <a:latin typeface="仿宋" panose="02010609060101010101" pitchFamily="49" charset="-122"/>
                <a:ea typeface="仿宋" panose="02010609060101010101" pitchFamily="49" charset="-122"/>
              </a:rPr>
              <a:t>）任务分析：需要定义用户任务和行为</a:t>
            </a:r>
            <a:endParaRPr lang="en-US" altLang="zh-CN" sz="2400" b="1" dirty="0">
              <a:latin typeface="仿宋" panose="02010609060101010101" pitchFamily="49" charset="-122"/>
              <a:ea typeface="仿宋" panose="02010609060101010101" pitchFamily="49" charset="-122"/>
            </a:endParaRPr>
          </a:p>
          <a:p>
            <a:pPr>
              <a:lnSpc>
                <a:spcPct val="150000"/>
              </a:lnSpc>
            </a:pP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3</a:t>
            </a:r>
            <a:r>
              <a:rPr lang="zh-CN" altLang="zh-CN" sz="2400" b="1" dirty="0">
                <a:latin typeface="仿宋" panose="02010609060101010101" pitchFamily="49" charset="-122"/>
                <a:ea typeface="仿宋" panose="02010609060101010101" pitchFamily="49" charset="-122"/>
              </a:rPr>
              <a:t>）显示内容分析：界面显示内容包括文字报告、图形化显示、音视频显示等</a:t>
            </a:r>
            <a:endParaRPr lang="en-US" altLang="zh-CN" sz="2400" b="1" dirty="0">
              <a:latin typeface="仿宋" panose="02010609060101010101" pitchFamily="49" charset="-122"/>
              <a:ea typeface="仿宋" panose="02010609060101010101" pitchFamily="49" charset="-122"/>
            </a:endParaRPr>
          </a:p>
          <a:p>
            <a:pPr>
              <a:lnSpc>
                <a:spcPct val="150000"/>
              </a:lnSpc>
            </a:pP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4</a:t>
            </a:r>
            <a:r>
              <a:rPr lang="zh-CN" altLang="zh-CN" sz="2400" b="1" dirty="0">
                <a:latin typeface="仿宋" panose="02010609060101010101" pitchFamily="49" charset="-122"/>
                <a:ea typeface="仿宋" panose="02010609060101010101" pitchFamily="49" charset="-122"/>
              </a:rPr>
              <a:t>）环境分析：需要清楚界面必须操作的物理结构和社会结构。</a:t>
            </a:r>
            <a:endParaRPr lang="en-US" altLang="zh-CN" sz="2400" b="1" dirty="0">
              <a:latin typeface="仿宋" panose="02010609060101010101" pitchFamily="49" charset="-122"/>
              <a:ea typeface="仿宋" panose="02010609060101010101" pitchFamily="49" charset="-122"/>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矩形 8"/>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用户界面设计</a:t>
            </a:r>
            <a:endParaRPr kumimoji="1" lang="zh-CN" altLang="en-US" sz="3200" dirty="0">
              <a:sym typeface="+mn-ea"/>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58800" y="951230"/>
            <a:ext cx="9039860" cy="5415280"/>
          </a:xfrm>
          <a:prstGeom prst="rect">
            <a:avLst/>
          </a:prstGeom>
          <a:noFill/>
        </p:spPr>
        <p:txBody>
          <a:bodyPr wrap="square" rtlCol="0">
            <a:noAutofit/>
          </a:bodyPr>
          <a:lstStyle/>
          <a:p>
            <a:pPr>
              <a:lnSpc>
                <a:spcPct val="150000"/>
              </a:lnSpc>
            </a:pPr>
            <a:r>
              <a:rPr lang="zh-CN" altLang="zh-CN" sz="2000" b="1" dirty="0">
                <a:latin typeface="仿宋" panose="02010609060101010101" pitchFamily="49" charset="-122"/>
                <a:ea typeface="仿宋" panose="02010609060101010101" pitchFamily="49" charset="-122"/>
              </a:rPr>
              <a:t>界面设计过程的步骤可以概括如下：</a:t>
            </a:r>
            <a:endParaRPr lang="en-US" altLang="zh-CN" sz="2000" b="1" dirty="0">
              <a:latin typeface="仿宋" panose="02010609060101010101" pitchFamily="49" charset="-122"/>
              <a:ea typeface="仿宋" panose="02010609060101010101" pitchFamily="49" charset="-122"/>
            </a:endParaRPr>
          </a:p>
          <a:p>
            <a:pPr>
              <a:lnSpc>
                <a:spcPct val="150000"/>
              </a:lnSpc>
            </a:pP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1</a:t>
            </a:r>
            <a:r>
              <a:rPr lang="zh-CN" altLang="zh-CN" sz="2000" b="1" dirty="0">
                <a:latin typeface="仿宋" panose="02010609060101010101" pitchFamily="49" charset="-122"/>
                <a:ea typeface="仿宋" panose="02010609060101010101" pitchFamily="49" charset="-122"/>
              </a:rPr>
              <a:t>）使用界面分析中获得的信息，通过创建和分析用户场景来定义一组界面对象和作用于对象上的动作，为创建屏幕布局提供基础。</a:t>
            </a:r>
            <a:endParaRPr lang="zh-CN" altLang="zh-CN" sz="2000" b="1" dirty="0">
              <a:latin typeface="仿宋" panose="02010609060101010101" pitchFamily="49" charset="-122"/>
              <a:ea typeface="仿宋" panose="02010609060101010101" pitchFamily="49" charset="-122"/>
            </a:endParaRPr>
          </a:p>
          <a:p>
            <a:pPr>
              <a:lnSpc>
                <a:spcPct val="150000"/>
              </a:lnSpc>
            </a:pP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2</a:t>
            </a:r>
            <a:r>
              <a:rPr lang="zh-CN" altLang="zh-CN" sz="2000" b="1" dirty="0">
                <a:latin typeface="仿宋" panose="02010609060101010101" pitchFamily="49" charset="-122"/>
                <a:ea typeface="仿宋" panose="02010609060101010101" pitchFamily="49" charset="-122"/>
              </a:rPr>
              <a:t>）定义导致用户界面状态发生变化的事件，并对行为建模。</a:t>
            </a:r>
            <a:endParaRPr lang="zh-CN" altLang="zh-CN" sz="2000" b="1" dirty="0">
              <a:latin typeface="仿宋" panose="02010609060101010101" pitchFamily="49" charset="-122"/>
              <a:ea typeface="仿宋" panose="02010609060101010101" pitchFamily="49" charset="-122"/>
            </a:endParaRPr>
          </a:p>
          <a:p>
            <a:pPr>
              <a:lnSpc>
                <a:spcPct val="150000"/>
              </a:lnSpc>
            </a:pP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3</a:t>
            </a:r>
            <a:r>
              <a:rPr lang="zh-CN" altLang="zh-CN" sz="2000" b="1" dirty="0">
                <a:latin typeface="仿宋" panose="02010609060101010101" pitchFamily="49" charset="-122"/>
                <a:ea typeface="仿宋" panose="02010609060101010101" pitchFamily="49" charset="-122"/>
                <a:sym typeface="+mn-ea"/>
              </a:rPr>
              <a:t>）如最终用户实际看到的那样，描述每个界面状态，进行屏幕布局。</a:t>
            </a:r>
            <a:endParaRPr lang="zh-CN" altLang="zh-CN" sz="2000" b="1" dirty="0">
              <a:latin typeface="仿宋" panose="02010609060101010101" pitchFamily="49" charset="-122"/>
              <a:ea typeface="仿宋" panose="02010609060101010101" pitchFamily="49" charset="-122"/>
            </a:endParaRPr>
          </a:p>
          <a:p>
            <a:pPr>
              <a:lnSpc>
                <a:spcPct val="150000"/>
              </a:lnSpc>
            </a:pP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4</a:t>
            </a:r>
            <a:r>
              <a:rPr lang="zh-CN" altLang="zh-CN" sz="2000" b="1" dirty="0">
                <a:latin typeface="仿宋" panose="02010609060101010101" pitchFamily="49" charset="-122"/>
                <a:ea typeface="仿宋" panose="02010609060101010101" pitchFamily="49" charset="-122"/>
                <a:sym typeface="+mn-ea"/>
              </a:rPr>
              <a:t>）简要说明用户如何从界面提供的界面信息来获得系统状态解释。</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endParaRPr lang="en-US" altLang="zh-CN" sz="2000" b="1" dirty="0">
              <a:latin typeface="仿宋" panose="02010609060101010101" pitchFamily="49" charset="-122"/>
              <a:ea typeface="仿宋" panose="02010609060101010101" pitchFamily="49" charset="-122"/>
              <a:sym typeface="+mn-ea"/>
            </a:endParaRPr>
          </a:p>
          <a:p>
            <a:pPr indent="457200">
              <a:lnSpc>
                <a:spcPct val="150000"/>
              </a:lnSpc>
            </a:pPr>
            <a:r>
              <a:rPr lang="zh-CN" altLang="zh-CN" sz="2000" b="1" dirty="0">
                <a:latin typeface="仿宋" panose="02010609060101010101" pitchFamily="49" charset="-122"/>
                <a:ea typeface="仿宋" panose="02010609060101010101" pitchFamily="49" charset="-122"/>
                <a:sym typeface="+mn-ea"/>
              </a:rPr>
              <a:t>在这个过程中，用户界面的设计具体内容可能包括：系统启动封面设计、软件框架设计、软件按钮设计、软件面板设计、菜单设计、标签设计、图标设计、滚动条设计、状态栏设计、安装过程设计以及产品包装等。</a:t>
            </a:r>
            <a:endParaRPr lang="zh-CN" altLang="zh-CN" sz="2000" b="1" dirty="0">
              <a:latin typeface="仿宋" panose="02010609060101010101" pitchFamily="49" charset="-122"/>
              <a:ea typeface="仿宋" panose="02010609060101010101" pitchFamily="49" charset="-122"/>
            </a:endParaRPr>
          </a:p>
        </p:txBody>
      </p:sp>
      <p:sp>
        <p:nvSpPr>
          <p:cNvPr id="9" name="矩形 8"/>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用户界面设计</a:t>
            </a:r>
            <a:endParaRPr kumimoji="1" lang="zh-CN" altLang="en-US" sz="3200" dirty="0">
              <a:sym typeface="+mn-ea"/>
            </a:endParaRPr>
          </a:p>
        </p:txBody>
      </p:sp>
      <p:sp>
        <p:nvSpPr>
          <p:cNvPr id="2" name="文本框 1"/>
          <p:cNvSpPr txBox="1"/>
          <p:nvPr/>
        </p:nvSpPr>
        <p:spPr>
          <a:xfrm>
            <a:off x="1135380" y="2061210"/>
            <a:ext cx="7701280" cy="2306955"/>
          </a:xfrm>
          <a:prstGeom prst="rect">
            <a:avLst/>
          </a:prstGeom>
          <a:noFill/>
        </p:spPr>
        <p:txBody>
          <a:bodyPr wrap="square" rtlCol="0">
            <a:spAutoFit/>
          </a:bodyPr>
          <a:lstStyle/>
          <a:p>
            <a:pPr>
              <a:lnSpc>
                <a:spcPct val="15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目前主流的交互方式是</a:t>
            </a:r>
            <a:r>
              <a:rPr lang="en-US" altLang="zh-CN" sz="2400" b="1" dirty="0">
                <a:solidFill>
                  <a:srgbClr val="FF0000"/>
                </a:solidFill>
                <a:latin typeface="仿宋" panose="02010609060101010101" pitchFamily="49" charset="-122"/>
                <a:ea typeface="仿宋" panose="02010609060101010101" pitchFamily="49" charset="-122"/>
              </a:rPr>
              <a:t>WIMP</a:t>
            </a:r>
            <a:r>
              <a:rPr lang="zh-CN" altLang="zh-CN" sz="2400" b="1" dirty="0">
                <a:solidFill>
                  <a:srgbClr val="FF0000"/>
                </a:solidFill>
                <a:latin typeface="仿宋" panose="02010609060101010101" pitchFamily="49" charset="-122"/>
                <a:ea typeface="仿宋" panose="02010609060101010101" pitchFamily="49" charset="-122"/>
              </a:rPr>
              <a:t>交互界面</a:t>
            </a: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WIMP</a:t>
            </a:r>
            <a:r>
              <a:rPr lang="zh-CN" altLang="zh-CN" sz="2400" b="1" dirty="0">
                <a:latin typeface="仿宋" panose="02010609060101010101" pitchFamily="49" charset="-122"/>
                <a:ea typeface="仿宋" panose="02010609060101010101" pitchFamily="49" charset="-122"/>
              </a:rPr>
              <a:t>是窗口（</a:t>
            </a:r>
            <a:r>
              <a:rPr lang="en-US" altLang="zh-CN" sz="2400" b="1" dirty="0">
                <a:latin typeface="仿宋" panose="02010609060101010101" pitchFamily="49" charset="-122"/>
                <a:ea typeface="仿宋" panose="02010609060101010101" pitchFamily="49" charset="-122"/>
              </a:rPr>
              <a:t>Windows</a:t>
            </a:r>
            <a:r>
              <a:rPr lang="zh-CN" altLang="zh-CN" sz="2400" b="1" dirty="0">
                <a:latin typeface="仿宋" panose="02010609060101010101" pitchFamily="49" charset="-122"/>
                <a:ea typeface="仿宋" panose="02010609060101010101" pitchFamily="49" charset="-122"/>
              </a:rPr>
              <a:t>）、图标（</a:t>
            </a:r>
            <a:r>
              <a:rPr lang="en-US" altLang="zh-CN" sz="2400" b="1" dirty="0">
                <a:latin typeface="仿宋" panose="02010609060101010101" pitchFamily="49" charset="-122"/>
                <a:ea typeface="仿宋" panose="02010609060101010101" pitchFamily="49" charset="-122"/>
              </a:rPr>
              <a:t>Icon</a:t>
            </a:r>
            <a:r>
              <a:rPr lang="zh-CN" altLang="zh-CN" sz="2400" b="1" dirty="0">
                <a:latin typeface="仿宋" panose="02010609060101010101" pitchFamily="49" charset="-122"/>
                <a:ea typeface="仿宋" panose="02010609060101010101" pitchFamily="49" charset="-122"/>
              </a:rPr>
              <a:t>）、选单（</a:t>
            </a:r>
            <a:r>
              <a:rPr lang="en-US" altLang="zh-CN" sz="2400" b="1" dirty="0">
                <a:latin typeface="仿宋" panose="02010609060101010101" pitchFamily="49" charset="-122"/>
                <a:ea typeface="仿宋" panose="02010609060101010101" pitchFamily="49" charset="-122"/>
              </a:rPr>
              <a:t>Menu</a:t>
            </a:r>
            <a:r>
              <a:rPr lang="zh-CN" altLang="zh-CN" sz="2400" b="1" dirty="0">
                <a:latin typeface="仿宋" panose="02010609060101010101" pitchFamily="49" charset="-122"/>
                <a:ea typeface="仿宋" panose="02010609060101010101" pitchFamily="49" charset="-122"/>
              </a:rPr>
              <a:t>）、指针选取（</a:t>
            </a:r>
            <a:r>
              <a:rPr lang="en-US" altLang="zh-CN" sz="2400" b="1" dirty="0">
                <a:latin typeface="仿宋" panose="02010609060101010101" pitchFamily="49" charset="-122"/>
                <a:ea typeface="仿宋" panose="02010609060101010101" pitchFamily="49" charset="-122"/>
              </a:rPr>
              <a:t>Pointing Device</a:t>
            </a:r>
            <a:r>
              <a:rPr lang="zh-CN" altLang="zh-CN" sz="2400" b="1" dirty="0">
                <a:latin typeface="仿宋" panose="02010609060101010101" pitchFamily="49" charset="-122"/>
                <a:ea typeface="仿宋" panose="02010609060101010101" pitchFamily="49" charset="-122"/>
              </a:rPr>
              <a:t>）这</a:t>
            </a:r>
            <a:r>
              <a:rPr lang="en-US" altLang="zh-CN" sz="2400" b="1" dirty="0">
                <a:latin typeface="仿宋" panose="02010609060101010101" pitchFamily="49" charset="-122"/>
                <a:ea typeface="仿宋" panose="02010609060101010101" pitchFamily="49" charset="-122"/>
              </a:rPr>
              <a:t>4</a:t>
            </a:r>
            <a:r>
              <a:rPr lang="zh-CN" altLang="zh-CN" sz="2400" b="1" dirty="0">
                <a:latin typeface="仿宋" panose="02010609060101010101" pitchFamily="49" charset="-122"/>
                <a:ea typeface="仿宋" panose="02010609060101010101" pitchFamily="49" charset="-122"/>
              </a:rPr>
              <a:t>个英文单词的缩写，表示</a:t>
            </a:r>
            <a:r>
              <a:rPr lang="en-US" altLang="zh-CN" sz="2400" b="1" dirty="0">
                <a:latin typeface="仿宋" panose="02010609060101010101" pitchFamily="49" charset="-122"/>
                <a:ea typeface="仿宋" panose="02010609060101010101" pitchFamily="49" charset="-122"/>
              </a:rPr>
              <a:t>WIMP</a:t>
            </a:r>
            <a:r>
              <a:rPr lang="zh-CN" altLang="zh-CN" sz="2400" b="1" dirty="0">
                <a:latin typeface="仿宋" panose="02010609060101010101" pitchFamily="49" charset="-122"/>
                <a:ea typeface="仿宋" panose="02010609060101010101" pitchFamily="49" charset="-122"/>
              </a:rPr>
              <a:t>交互界面中所依赖的</a:t>
            </a:r>
            <a:r>
              <a:rPr lang="en-US" altLang="zh-CN" sz="2400" b="1" dirty="0">
                <a:latin typeface="仿宋" panose="02010609060101010101" pitchFamily="49" charset="-122"/>
                <a:ea typeface="仿宋" panose="02010609060101010101" pitchFamily="49" charset="-122"/>
              </a:rPr>
              <a:t>4</a:t>
            </a:r>
            <a:r>
              <a:rPr lang="zh-CN" altLang="zh-CN" sz="2400" b="1" dirty="0">
                <a:latin typeface="仿宋" panose="02010609060101010101" pitchFamily="49" charset="-122"/>
                <a:ea typeface="仿宋" panose="02010609060101010101" pitchFamily="49" charset="-122"/>
              </a:rPr>
              <a:t>种元素。</a:t>
            </a:r>
            <a:endParaRPr lang="zh-CN" altLang="zh-CN" sz="2400" b="1" dirty="0">
              <a:latin typeface="仿宋" panose="02010609060101010101" pitchFamily="49" charset="-122"/>
              <a:ea typeface="仿宋" panose="02010609060101010101" pitchFamily="49" charset="-122"/>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内容占位符 4"/>
          <p:cNvSpPr txBox="1"/>
          <p:nvPr>
            <p:custDataLst>
              <p:tags r:id="rId2"/>
            </p:custDataLst>
          </p:nvPr>
        </p:nvSpPr>
        <p:spPr>
          <a:xfrm>
            <a:off x="506383" y="977078"/>
            <a:ext cx="4995862"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6.4.3</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GUI</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设计规则</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矩形 9"/>
          <p:cNvSpPr/>
          <p:nvPr>
            <p:custDataLst>
              <p:tags r:id="rId3"/>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用户界面设计</a:t>
            </a:r>
            <a:endParaRPr kumimoji="1" lang="zh-CN" altLang="en-US" sz="3200" dirty="0">
              <a:sym typeface="+mn-ea"/>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内容占位符 4"/>
          <p:cNvSpPr txBox="1"/>
          <p:nvPr>
            <p:custDataLst>
              <p:tags r:id="rId2"/>
            </p:custDataLst>
          </p:nvPr>
        </p:nvSpPr>
        <p:spPr>
          <a:xfrm>
            <a:off x="506383" y="977078"/>
            <a:ext cx="4995862"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6.4.3</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GUI</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设计规则</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506095" y="1617345"/>
            <a:ext cx="8650605" cy="3784600"/>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图形用户界面设计的基本原则是要遵循用户需求，具体实施的原则每个</a:t>
            </a:r>
            <a:r>
              <a:rPr lang="zh-CN" altLang="zh-CN" sz="2400" b="1" dirty="0">
                <a:latin typeface="仿宋" panose="02010609060101010101" pitchFamily="49" charset="-122"/>
                <a:ea typeface="仿宋" panose="02010609060101010101" pitchFamily="49" charset="-122"/>
              </a:rPr>
              <a:t>机构可能有所不同，一般都会要求遵循以下规则：</a:t>
            </a:r>
            <a:endParaRPr lang="zh-CN" altLang="zh-CN" sz="2400" b="1" dirty="0">
              <a:latin typeface="仿宋" panose="02010609060101010101" pitchFamily="49" charset="-122"/>
              <a:ea typeface="仿宋" panose="02010609060101010101" pitchFamily="49" charset="-122"/>
            </a:endParaRPr>
          </a:p>
          <a:p>
            <a:endParaRPr lang="zh-CN" altLang="zh-CN" sz="2400" b="1" dirty="0">
              <a:latin typeface="仿宋" panose="02010609060101010101" pitchFamily="49" charset="-122"/>
              <a:ea typeface="仿宋" panose="02010609060101010101" pitchFamily="49" charset="-122"/>
            </a:endParaRPr>
          </a:p>
          <a:p>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1</a:t>
            </a:r>
            <a:r>
              <a:rPr lang="zh-CN" altLang="zh-CN" sz="2400" b="1" dirty="0">
                <a:latin typeface="仿宋" panose="02010609060101010101" pitchFamily="49" charset="-122"/>
                <a:ea typeface="仿宋" panose="02010609060101010101" pitchFamily="49" charset="-122"/>
              </a:rPr>
              <a:t>）一致性</a:t>
            </a:r>
            <a:endParaRPr lang="en-US" altLang="zh-CN" sz="2400" b="1" dirty="0">
              <a:latin typeface="仿宋" panose="02010609060101010101" pitchFamily="49" charset="-122"/>
              <a:ea typeface="仿宋" panose="02010609060101010101" pitchFamily="49" charset="-122"/>
            </a:endParaRPr>
          </a:p>
          <a:p>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2</a:t>
            </a:r>
            <a:r>
              <a:rPr lang="zh-CN" altLang="zh-CN" sz="2400" b="1" dirty="0">
                <a:latin typeface="仿宋" panose="02010609060101010101" pitchFamily="49" charset="-122"/>
                <a:ea typeface="仿宋" panose="02010609060101010101" pitchFamily="49" charset="-122"/>
              </a:rPr>
              <a:t>）通用性</a:t>
            </a:r>
            <a:endParaRPr lang="zh-CN" altLang="zh-CN" sz="2400" b="1" dirty="0">
              <a:latin typeface="仿宋" panose="02010609060101010101" pitchFamily="49" charset="-122"/>
              <a:ea typeface="仿宋" panose="02010609060101010101" pitchFamily="49" charset="-122"/>
            </a:endParaRPr>
          </a:p>
          <a:p>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3</a:t>
            </a:r>
            <a:r>
              <a:rPr lang="zh-CN" altLang="zh-CN" sz="2400" b="1" dirty="0">
                <a:latin typeface="仿宋" panose="02010609060101010101" pitchFamily="49" charset="-122"/>
                <a:ea typeface="仿宋" panose="02010609060101010101" pitchFamily="49" charset="-122"/>
              </a:rPr>
              <a:t>）功能性</a:t>
            </a:r>
            <a:endParaRPr lang="en-US" altLang="zh-CN" sz="2400" b="1" dirty="0">
              <a:latin typeface="仿宋" panose="02010609060101010101" pitchFamily="49" charset="-122"/>
              <a:ea typeface="仿宋" panose="02010609060101010101" pitchFamily="49" charset="-122"/>
            </a:endParaRPr>
          </a:p>
          <a:p>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4</a:t>
            </a:r>
            <a:r>
              <a:rPr lang="zh-CN" altLang="zh-CN" sz="2400" b="1" dirty="0">
                <a:latin typeface="仿宋" panose="02010609060101010101" pitchFamily="49" charset="-122"/>
                <a:ea typeface="仿宋" panose="02010609060101010101" pitchFamily="49" charset="-122"/>
              </a:rPr>
              <a:t>）视觉组织结构</a:t>
            </a:r>
            <a:endParaRPr lang="zh-CN" altLang="zh-CN" sz="2400" b="1" dirty="0">
              <a:latin typeface="仿宋" panose="02010609060101010101" pitchFamily="49" charset="-122"/>
              <a:ea typeface="仿宋" panose="02010609060101010101" pitchFamily="49" charset="-122"/>
            </a:endParaRPr>
          </a:p>
          <a:p>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5</a:t>
            </a:r>
            <a:r>
              <a:rPr lang="zh-CN" altLang="zh-CN" sz="2400" b="1" dirty="0">
                <a:latin typeface="仿宋" panose="02010609060101010101" pitchFamily="49" charset="-122"/>
                <a:ea typeface="仿宋" panose="02010609060101010101" pitchFamily="49" charset="-122"/>
              </a:rPr>
              <a:t>）减轻短期记忆负担</a:t>
            </a:r>
            <a:endParaRPr lang="zh-CN" altLang="zh-CN" sz="2400" b="1" dirty="0">
              <a:latin typeface="仿宋" panose="02010609060101010101" pitchFamily="49" charset="-122"/>
              <a:ea typeface="仿宋" panose="02010609060101010101" pitchFamily="49" charset="-122"/>
            </a:endParaRPr>
          </a:p>
          <a:p>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6</a:t>
            </a:r>
            <a:r>
              <a:rPr lang="zh-CN" altLang="zh-CN" sz="2400" b="1" dirty="0">
                <a:latin typeface="仿宋" panose="02010609060101010101" pitchFamily="49" charset="-122"/>
                <a:ea typeface="仿宋" panose="02010609060101010101" pitchFamily="49" charset="-122"/>
              </a:rPr>
              <a:t>）预防操作错误，有效反馈</a:t>
            </a:r>
            <a:endParaRPr lang="en-US" altLang="zh-CN" sz="2400" b="1" dirty="0">
              <a:latin typeface="仿宋" panose="02010609060101010101" pitchFamily="49" charset="-122"/>
              <a:ea typeface="仿宋" panose="02010609060101010101" pitchFamily="49" charset="-122"/>
            </a:endParaRPr>
          </a:p>
          <a:p>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7</a:t>
            </a:r>
            <a:r>
              <a:rPr lang="zh-CN" altLang="zh-CN" sz="2400" b="1" dirty="0">
                <a:latin typeface="仿宋" panose="02010609060101010101" pitchFamily="49" charset="-122"/>
                <a:ea typeface="仿宋" panose="02010609060101010101" pitchFamily="49" charset="-122"/>
              </a:rPr>
              <a:t>）风格创新性，鼓励探索</a:t>
            </a:r>
            <a:endParaRPr lang="zh-CN" altLang="zh-CN" sz="2400" b="1" dirty="0">
              <a:latin typeface="仿宋" panose="02010609060101010101" pitchFamily="49" charset="-122"/>
              <a:ea typeface="仿宋" panose="02010609060101010101" pitchFamily="49" charset="-122"/>
            </a:endParaRPr>
          </a:p>
        </p:txBody>
      </p:sp>
      <p:sp>
        <p:nvSpPr>
          <p:cNvPr id="10" name="矩形 9"/>
          <p:cNvSpPr/>
          <p:nvPr>
            <p:custDataLst>
              <p:tags r:id="rId3"/>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软件工程的设计</a:t>
            </a:r>
            <a:endParaRPr kumimoji="1" lang="zh-CN" altLang="en-US" sz="3200" dirty="0">
              <a:sym typeface="+mn-ea"/>
            </a:endParaRPr>
          </a:p>
        </p:txBody>
      </p:sp>
      <p:sp>
        <p:nvSpPr>
          <p:cNvPr id="8" name="内容占位符 4"/>
          <p:cNvSpPr txBox="1"/>
          <p:nvPr/>
        </p:nvSpPr>
        <p:spPr>
          <a:xfrm>
            <a:off x="374650" y="1007155"/>
            <a:ext cx="4268788"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6.1.1</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设计原理</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矩形 9"/>
          <p:cNvSpPr/>
          <p:nvPr/>
        </p:nvSpPr>
        <p:spPr>
          <a:xfrm>
            <a:off x="485410" y="1638300"/>
            <a:ext cx="8932003" cy="3107690"/>
          </a:xfrm>
          <a:prstGeom prst="rect">
            <a:avLst/>
          </a:prstGeom>
        </p:spPr>
        <p:txBody>
          <a:bodyPr wrap="square">
            <a:spAutoFit/>
          </a:bodyPr>
          <a:lstStyle/>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800" b="1" dirty="0">
                <a:latin typeface="仿宋" panose="02010609060101010101" pitchFamily="49" charset="-122"/>
                <a:ea typeface="仿宋" panose="02010609060101010101" pitchFamily="49" charset="-122"/>
              </a:rPr>
              <a:t>    在传统软件工程方法学中形成的软件设计的基本原理，在面向对象设计时依然成立，此外还增加了一些与面向对象方法特征相关的新特点。</a:t>
            </a:r>
            <a:endParaRPr lang="zh-CN" altLang="en-US" sz="2800" b="1" dirty="0">
              <a:latin typeface="仿宋" panose="02010609060101010101" pitchFamily="49" charset="-122"/>
              <a:ea typeface="仿宋" panose="02010609060101010101" pitchFamily="49" charset="-122"/>
            </a:endParaRPr>
          </a:p>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altLang="zh-CN" sz="2800" b="1" dirty="0">
              <a:latin typeface="仿宋" panose="02010609060101010101" pitchFamily="49" charset="-122"/>
              <a:ea typeface="仿宋" panose="02010609060101010101" pitchFamily="49" charset="-122"/>
            </a:endParaRPr>
          </a:p>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800" b="1" dirty="0">
                <a:solidFill>
                  <a:srgbClr val="FF0000"/>
                </a:solidFill>
                <a:latin typeface="仿宋" panose="02010609060101010101" pitchFamily="49" charset="-122"/>
                <a:ea typeface="仿宋" panose="02010609060101010101" pitchFamily="49" charset="-122"/>
              </a:rPr>
              <a:t>（</a:t>
            </a:r>
            <a:r>
              <a:rPr lang="en-US" altLang="zh-CN" sz="2800" b="1" dirty="0">
                <a:solidFill>
                  <a:srgbClr val="FF0000"/>
                </a:solidFill>
                <a:latin typeface="仿宋" panose="02010609060101010101" pitchFamily="49" charset="-122"/>
                <a:ea typeface="仿宋" panose="02010609060101010101" pitchFamily="49" charset="-122"/>
              </a:rPr>
              <a:t>1</a:t>
            </a:r>
            <a:r>
              <a:rPr lang="zh-CN" altLang="en-US" sz="2800" b="1" dirty="0">
                <a:solidFill>
                  <a:srgbClr val="FF0000"/>
                </a:solidFill>
                <a:latin typeface="仿宋" panose="02010609060101010101" pitchFamily="49" charset="-122"/>
                <a:ea typeface="仿宋" panose="02010609060101010101" pitchFamily="49" charset="-122"/>
              </a:rPr>
              <a:t>）模块化</a:t>
            </a:r>
            <a:endParaRPr lang="en-US" altLang="zh-CN" sz="2800" b="1" dirty="0">
              <a:solidFill>
                <a:srgbClr val="FF0000"/>
              </a:solidFill>
              <a:latin typeface="仿宋" panose="02010609060101010101" pitchFamily="49" charset="-122"/>
              <a:ea typeface="仿宋" panose="02010609060101010101" pitchFamily="49" charset="-122"/>
            </a:endParaRPr>
          </a:p>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800" b="1" dirty="0">
                <a:latin typeface="仿宋" panose="02010609060101010101" pitchFamily="49" charset="-122"/>
                <a:ea typeface="仿宋" panose="02010609060101010101" pitchFamily="49" charset="-122"/>
              </a:rPr>
              <a:t>    在软件工程领域，软件可以被划分成为一系列独立命名、可处理的部件，有时也被称为模块。</a:t>
            </a:r>
            <a:endParaRPr lang="zh-CN" altLang="en-US" sz="2800" b="1" dirty="0">
              <a:latin typeface="仿宋" panose="02010609060101010101" pitchFamily="49" charset="-122"/>
              <a:ea typeface="仿宋" panose="02010609060101010101" pitchFamily="49" charset="-122"/>
            </a:endParaRPr>
          </a:p>
        </p:txBody>
      </p:sp>
      <p:sp>
        <p:nvSpPr>
          <p:cNvPr id="3" name="矩形 2"/>
          <p:cNvSpPr/>
          <p:nvPr>
            <p:custDataLst>
              <p:tags r:id="rId1"/>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2" name="图片 1"/>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6.5</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软件设计优化</a:t>
            </a:r>
            <a:endParaRPr kumimoji="1" lang="zh-CN" altLang="en-US" sz="3200" dirty="0">
              <a:sym typeface="+mn-ea"/>
            </a:endParaRPr>
          </a:p>
        </p:txBody>
      </p:sp>
      <p:sp>
        <p:nvSpPr>
          <p:cNvPr id="2" name="文本框 1"/>
          <p:cNvSpPr txBox="1"/>
          <p:nvPr/>
        </p:nvSpPr>
        <p:spPr>
          <a:xfrm>
            <a:off x="1" y="1473324"/>
            <a:ext cx="9902824" cy="4523105"/>
          </a:xfrm>
          <a:prstGeom prst="rect">
            <a:avLst/>
          </a:prstGeom>
          <a:noFill/>
        </p:spPr>
        <p:txBody>
          <a:bodyPr wrap="square" rtlCol="0">
            <a:spAutoFit/>
          </a:bodyPr>
          <a:lstStyle/>
          <a:p>
            <a:pPr>
              <a:lnSpc>
                <a:spcPct val="15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为了让这些类的设计在未来能更适应变更并减少变更带来的副作用的传播，在面向对象方法研究中形成了如下基本的设计原则。</a:t>
            </a:r>
            <a:endParaRPr lang="zh-CN" altLang="zh-CN" sz="2400" b="1" dirty="0">
              <a:latin typeface="仿宋" panose="02010609060101010101" pitchFamily="49" charset="-122"/>
              <a:ea typeface="仿宋" panose="02010609060101010101" pitchFamily="49" charset="-122"/>
            </a:endParaRPr>
          </a:p>
          <a:p>
            <a:pPr>
              <a:lnSpc>
                <a:spcPct val="150000"/>
              </a:lnSpc>
            </a:pPr>
            <a:endParaRPr lang="zh-CN"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1</a:t>
            </a:r>
            <a:r>
              <a:rPr lang="zh-CN" altLang="zh-CN" sz="2400" b="1" dirty="0">
                <a:latin typeface="仿宋" panose="02010609060101010101" pitchFamily="49" charset="-122"/>
                <a:ea typeface="仿宋" panose="02010609060101010101" pitchFamily="49" charset="-122"/>
              </a:rPr>
              <a:t>）</a:t>
            </a:r>
            <a:r>
              <a:rPr lang="zh-CN" altLang="zh-CN" sz="2400" b="1" dirty="0">
                <a:solidFill>
                  <a:srgbClr val="FF0000"/>
                </a:solidFill>
                <a:latin typeface="仿宋" panose="02010609060101010101" pitchFamily="49" charset="-122"/>
                <a:ea typeface="仿宋" panose="02010609060101010101" pitchFamily="49" charset="-122"/>
              </a:rPr>
              <a:t>单一职责原则</a:t>
            </a: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Simple Responsibility Principle</a:t>
            </a:r>
            <a:r>
              <a:rPr lang="zh-CN" altLang="zh-CN" sz="2400" b="1" dirty="0">
                <a:latin typeface="仿宋" panose="02010609060101010101" pitchFamily="49" charset="-122"/>
                <a:ea typeface="仿宋" panose="02010609060101010101" pitchFamily="49" charset="-122"/>
              </a:rPr>
              <a:t>，简称</a:t>
            </a:r>
            <a:r>
              <a:rPr lang="en-US" altLang="zh-CN" sz="2400" b="1" dirty="0">
                <a:latin typeface="仿宋" panose="02010609060101010101" pitchFamily="49" charset="-122"/>
                <a:ea typeface="仿宋" panose="02010609060101010101" pitchFamily="49" charset="-122"/>
              </a:rPr>
              <a:t>SRP</a:t>
            </a:r>
            <a:r>
              <a:rPr lang="zh-CN" altLang="zh-CN" sz="2400" b="1" dirty="0">
                <a:latin typeface="仿宋" panose="02010609060101010101" pitchFamily="49" charset="-122"/>
                <a:ea typeface="仿宋" panose="02010609060101010101" pitchFamily="49" charset="-122"/>
              </a:rPr>
              <a:t>）</a:t>
            </a:r>
            <a:endParaRPr lang="zh-CN"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就一个类而言，</a:t>
            </a:r>
            <a:r>
              <a:rPr lang="zh-CN" altLang="zh-CN" sz="2400" b="1" dirty="0">
                <a:solidFill>
                  <a:schemeClr val="tx1"/>
                </a:solidFill>
                <a:latin typeface="仿宋" panose="02010609060101010101" pitchFamily="49" charset="-122"/>
                <a:ea typeface="仿宋" panose="02010609060101010101" pitchFamily="49" charset="-122"/>
              </a:rPr>
              <a:t>应该仅有一个引起它变化的原因</a:t>
            </a:r>
            <a:r>
              <a:rPr lang="zh-CN" altLang="zh-CN" sz="2400" b="1" dirty="0">
                <a:latin typeface="仿宋" panose="02010609060101010101" pitchFamily="49" charset="-122"/>
                <a:ea typeface="仿宋" panose="02010609060101010101" pitchFamily="49" charset="-122"/>
              </a:rPr>
              <a:t>。</a:t>
            </a:r>
            <a:endParaRPr lang="en-US"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2</a:t>
            </a:r>
            <a:r>
              <a:rPr lang="zh-CN" altLang="zh-CN" sz="2400" b="1" dirty="0">
                <a:latin typeface="仿宋" panose="02010609060101010101" pitchFamily="49" charset="-122"/>
                <a:ea typeface="仿宋" panose="02010609060101010101" pitchFamily="49" charset="-122"/>
              </a:rPr>
              <a:t>）</a:t>
            </a:r>
            <a:r>
              <a:rPr lang="zh-CN" altLang="zh-CN" sz="2400" b="1" dirty="0">
                <a:solidFill>
                  <a:srgbClr val="FF0000"/>
                </a:solidFill>
                <a:latin typeface="仿宋" panose="02010609060101010101" pitchFamily="49" charset="-122"/>
                <a:ea typeface="仿宋" panose="02010609060101010101" pitchFamily="49" charset="-122"/>
              </a:rPr>
              <a:t>开—闭原则</a:t>
            </a: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Open-Closed Principle</a:t>
            </a:r>
            <a:r>
              <a:rPr lang="zh-CN" altLang="zh-CN" sz="2400" b="1" dirty="0">
                <a:latin typeface="仿宋" panose="02010609060101010101" pitchFamily="49" charset="-122"/>
                <a:ea typeface="仿宋" panose="02010609060101010101" pitchFamily="49" charset="-122"/>
              </a:rPr>
              <a:t>，简称</a:t>
            </a:r>
            <a:r>
              <a:rPr lang="en-US" altLang="zh-CN" sz="2400" b="1" dirty="0">
                <a:latin typeface="仿宋" panose="02010609060101010101" pitchFamily="49" charset="-122"/>
                <a:ea typeface="仿宋" panose="02010609060101010101" pitchFamily="49" charset="-122"/>
              </a:rPr>
              <a:t>OCP</a:t>
            </a:r>
            <a:r>
              <a:rPr lang="zh-CN" altLang="zh-CN" sz="2400" b="1" dirty="0">
                <a:latin typeface="仿宋" panose="02010609060101010101" pitchFamily="49" charset="-122"/>
                <a:ea typeface="仿宋" panose="02010609060101010101" pitchFamily="49" charset="-122"/>
              </a:rPr>
              <a:t>）</a:t>
            </a:r>
            <a:endParaRPr lang="zh-CN"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一个软件实体</a:t>
            </a:r>
            <a:r>
              <a:rPr lang="zh-CN" altLang="zh-CN" sz="2400" b="1" dirty="0">
                <a:solidFill>
                  <a:schemeClr val="tx1"/>
                </a:solidFill>
                <a:latin typeface="仿宋" panose="02010609060101010101" pitchFamily="49" charset="-122"/>
                <a:ea typeface="仿宋" panose="02010609060101010101" pitchFamily="49" charset="-122"/>
              </a:rPr>
              <a:t>应当对扩展开放，对修改关闭</a:t>
            </a:r>
            <a:r>
              <a:rPr lang="zh-CN" altLang="zh-CN" sz="2400" b="1" dirty="0">
                <a:latin typeface="仿宋" panose="02010609060101010101" pitchFamily="49" charset="-122"/>
                <a:ea typeface="仿宋" panose="02010609060101010101" pitchFamily="49" charset="-122"/>
              </a:rPr>
              <a:t>。</a:t>
            </a:r>
            <a:endParaRPr lang="zh-CN" altLang="zh-CN" sz="2400" b="1" dirty="0">
              <a:latin typeface="仿宋" panose="02010609060101010101" pitchFamily="49" charset="-122"/>
              <a:ea typeface="仿宋" panose="02010609060101010101" pitchFamily="49" charset="-122"/>
            </a:endParaRPr>
          </a:p>
          <a:p>
            <a:pPr>
              <a:lnSpc>
                <a:spcPct val="150000"/>
              </a:lnSpc>
            </a:pPr>
            <a:endParaRPr lang="zh-CN" altLang="zh-CN" sz="2400" b="1" dirty="0">
              <a:latin typeface="仿宋" panose="02010609060101010101" pitchFamily="49" charset="-122"/>
              <a:ea typeface="仿宋" panose="02010609060101010101" pitchFamily="49" charset="-122"/>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内容占位符 4"/>
          <p:cNvSpPr txBox="1"/>
          <p:nvPr>
            <p:custDataLst>
              <p:tags r:id="rId2"/>
            </p:custDataLst>
          </p:nvPr>
        </p:nvSpPr>
        <p:spPr>
          <a:xfrm>
            <a:off x="506383" y="977078"/>
            <a:ext cx="4995862"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6.5.1</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 软件设计原则</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矩形 2"/>
          <p:cNvSpPr/>
          <p:nvPr>
            <p:custDataLst>
              <p:tags r:id="rId3"/>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6.5</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软件设计优化</a:t>
            </a:r>
            <a:endParaRPr kumimoji="1" lang="zh-CN" altLang="en-US" sz="3200" dirty="0">
              <a:sym typeface="+mn-ea"/>
            </a:endParaRPr>
          </a:p>
        </p:txBody>
      </p:sp>
      <p:sp>
        <p:nvSpPr>
          <p:cNvPr id="2" name="文本框 1"/>
          <p:cNvSpPr txBox="1"/>
          <p:nvPr/>
        </p:nvSpPr>
        <p:spPr>
          <a:xfrm>
            <a:off x="1" y="1473324"/>
            <a:ext cx="9902824" cy="4523105"/>
          </a:xfrm>
          <a:prstGeom prst="rect">
            <a:avLst/>
          </a:prstGeom>
          <a:noFill/>
        </p:spPr>
        <p:txBody>
          <a:bodyPr wrap="square" rtlCol="0">
            <a:spAutoFit/>
          </a:bodyPr>
          <a:lstStyle/>
          <a:p>
            <a:pPr>
              <a:lnSpc>
                <a:spcPct val="15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3</a:t>
            </a:r>
            <a:r>
              <a:rPr lang="zh-CN" altLang="zh-CN" sz="2400" b="1" dirty="0">
                <a:latin typeface="仿宋" panose="02010609060101010101" pitchFamily="49" charset="-122"/>
                <a:ea typeface="仿宋" panose="02010609060101010101" pitchFamily="49" charset="-122"/>
              </a:rPr>
              <a:t>）</a:t>
            </a:r>
            <a:r>
              <a:rPr lang="zh-CN" altLang="zh-CN" sz="2400" b="1" dirty="0">
                <a:solidFill>
                  <a:srgbClr val="FF0000"/>
                </a:solidFill>
                <a:latin typeface="仿宋" panose="02010609060101010101" pitchFamily="49" charset="-122"/>
                <a:ea typeface="仿宋" panose="02010609060101010101" pitchFamily="49" charset="-122"/>
              </a:rPr>
              <a:t>里氏代换原则</a:t>
            </a:r>
            <a:r>
              <a:rPr lang="zh-CN" altLang="zh-CN"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Liskov</a:t>
            </a:r>
            <a:r>
              <a:rPr lang="en-US" altLang="zh-CN" sz="2400" b="1" dirty="0">
                <a:latin typeface="仿宋" panose="02010609060101010101" pitchFamily="49" charset="-122"/>
                <a:ea typeface="仿宋" panose="02010609060101010101" pitchFamily="49" charset="-122"/>
              </a:rPr>
              <a:t> Substitution Principle</a:t>
            </a:r>
            <a:r>
              <a:rPr lang="zh-CN" altLang="zh-CN" sz="2400" b="1" dirty="0">
                <a:latin typeface="仿宋" panose="02010609060101010101" pitchFamily="49" charset="-122"/>
                <a:ea typeface="仿宋" panose="02010609060101010101" pitchFamily="49" charset="-122"/>
              </a:rPr>
              <a:t>，简称</a:t>
            </a:r>
            <a:r>
              <a:rPr lang="en-US" altLang="zh-CN" sz="2400" b="1" dirty="0">
                <a:latin typeface="仿宋" panose="02010609060101010101" pitchFamily="49" charset="-122"/>
                <a:ea typeface="仿宋" panose="02010609060101010101" pitchFamily="49" charset="-122"/>
              </a:rPr>
              <a:t>LSP</a:t>
            </a:r>
            <a:r>
              <a:rPr lang="zh-CN" altLang="zh-CN" sz="2400" b="1" dirty="0">
                <a:latin typeface="仿宋" panose="02010609060101010101" pitchFamily="49" charset="-122"/>
                <a:ea typeface="仿宋" panose="02010609060101010101" pitchFamily="49" charset="-122"/>
              </a:rPr>
              <a:t>）</a:t>
            </a:r>
            <a:endParaRPr lang="zh-CN"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一个软件实体如果使用的是一个基类的话，那么一定适用于其</a:t>
            </a: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子类。应当尽量从抽象类继承，而不是从具体类继承。</a:t>
            </a:r>
            <a:endParaRPr lang="zh-CN"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a:t>
            </a:r>
            <a:r>
              <a:rPr lang="en-US" altLang="zh-CN" sz="2400" b="1" dirty="0">
                <a:latin typeface="仿宋" panose="02010609060101010101" pitchFamily="49" charset="-122"/>
                <a:ea typeface="仿宋" panose="02010609060101010101" pitchFamily="49" charset="-122"/>
                <a:sym typeface="+mn-ea"/>
              </a:rPr>
              <a:t>4</a:t>
            </a:r>
            <a:r>
              <a:rPr lang="zh-CN" altLang="zh-CN" sz="2400" b="1" dirty="0">
                <a:latin typeface="仿宋" panose="02010609060101010101" pitchFamily="49" charset="-122"/>
                <a:ea typeface="仿宋" panose="02010609060101010101" pitchFamily="49" charset="-122"/>
                <a:sym typeface="+mn-ea"/>
              </a:rPr>
              <a:t>）</a:t>
            </a:r>
            <a:r>
              <a:rPr lang="zh-CN" altLang="zh-CN" sz="2400" b="1" dirty="0">
                <a:solidFill>
                  <a:srgbClr val="FF0000"/>
                </a:solidFill>
                <a:latin typeface="仿宋" panose="02010609060101010101" pitchFamily="49" charset="-122"/>
                <a:ea typeface="仿宋" panose="02010609060101010101" pitchFamily="49" charset="-122"/>
                <a:sym typeface="+mn-ea"/>
              </a:rPr>
              <a:t>依赖倒置原则</a:t>
            </a:r>
            <a:r>
              <a:rPr lang="zh-CN" altLang="zh-CN" sz="2400" b="1" dirty="0">
                <a:latin typeface="仿宋" panose="02010609060101010101" pitchFamily="49" charset="-122"/>
                <a:ea typeface="仿宋" panose="02010609060101010101" pitchFamily="49" charset="-122"/>
                <a:sym typeface="+mn-ea"/>
              </a:rPr>
              <a:t>（</a:t>
            </a:r>
            <a:r>
              <a:rPr lang="en-US" altLang="zh-CN" sz="2400" b="1" dirty="0">
                <a:latin typeface="仿宋" panose="02010609060101010101" pitchFamily="49" charset="-122"/>
                <a:ea typeface="仿宋" panose="02010609060101010101" pitchFamily="49" charset="-122"/>
                <a:sym typeface="+mn-ea"/>
              </a:rPr>
              <a:t>Dependence Inversion Principle</a:t>
            </a:r>
            <a:r>
              <a:rPr lang="zh-CN" altLang="zh-CN" sz="2400" b="1" dirty="0">
                <a:latin typeface="仿宋" panose="02010609060101010101" pitchFamily="49" charset="-122"/>
                <a:ea typeface="仿宋" panose="02010609060101010101" pitchFamily="49" charset="-122"/>
                <a:sym typeface="+mn-ea"/>
              </a:rPr>
              <a:t>，简称</a:t>
            </a:r>
            <a:r>
              <a:rPr lang="en-US" altLang="zh-CN" sz="2400" b="1" dirty="0">
                <a:latin typeface="仿宋" panose="02010609060101010101" pitchFamily="49" charset="-122"/>
                <a:ea typeface="仿宋" panose="02010609060101010101" pitchFamily="49" charset="-122"/>
                <a:sym typeface="+mn-ea"/>
              </a:rPr>
              <a:t>DIP</a:t>
            </a:r>
            <a:r>
              <a:rPr lang="zh-CN" altLang="zh-CN" sz="2400" b="1" dirty="0">
                <a:latin typeface="仿宋" panose="02010609060101010101" pitchFamily="49" charset="-122"/>
                <a:ea typeface="仿宋" panose="02010609060101010101" pitchFamily="49" charset="-122"/>
                <a:sym typeface="+mn-ea"/>
              </a:rPr>
              <a:t>）</a:t>
            </a:r>
            <a:endParaRPr lang="zh-CN"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抽象不应当依赖于细节，细节应当依赖于抽象。</a:t>
            </a:r>
            <a:endParaRPr lang="zh-CN"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a:t>
            </a:r>
            <a:r>
              <a:rPr lang="en-US" altLang="zh-CN" sz="2400" b="1" dirty="0">
                <a:latin typeface="仿宋" panose="02010609060101010101" pitchFamily="49" charset="-122"/>
                <a:ea typeface="仿宋" panose="02010609060101010101" pitchFamily="49" charset="-122"/>
                <a:sym typeface="+mn-ea"/>
              </a:rPr>
              <a:t>5</a:t>
            </a:r>
            <a:r>
              <a:rPr lang="zh-CN" altLang="zh-CN" sz="2400" b="1" dirty="0">
                <a:latin typeface="仿宋" panose="02010609060101010101" pitchFamily="49" charset="-122"/>
                <a:ea typeface="仿宋" panose="02010609060101010101" pitchFamily="49" charset="-122"/>
                <a:sym typeface="+mn-ea"/>
              </a:rPr>
              <a:t>）</a:t>
            </a:r>
            <a:r>
              <a:rPr lang="zh-CN" altLang="zh-CN" sz="2400" b="1" dirty="0">
                <a:solidFill>
                  <a:srgbClr val="FF0000"/>
                </a:solidFill>
                <a:latin typeface="仿宋" panose="02010609060101010101" pitchFamily="49" charset="-122"/>
                <a:ea typeface="仿宋" panose="02010609060101010101" pitchFamily="49" charset="-122"/>
                <a:sym typeface="+mn-ea"/>
              </a:rPr>
              <a:t>接口隔离原则</a:t>
            </a:r>
            <a:r>
              <a:rPr lang="zh-CN" altLang="zh-CN" sz="2400" b="1" dirty="0">
                <a:latin typeface="仿宋" panose="02010609060101010101" pitchFamily="49" charset="-122"/>
                <a:ea typeface="仿宋" panose="02010609060101010101" pitchFamily="49" charset="-122"/>
                <a:sym typeface="+mn-ea"/>
              </a:rPr>
              <a:t>（</a:t>
            </a:r>
            <a:r>
              <a:rPr lang="en-US" altLang="zh-CN" sz="2400" b="1" dirty="0">
                <a:latin typeface="仿宋" panose="02010609060101010101" pitchFamily="49" charset="-122"/>
                <a:ea typeface="仿宋" panose="02010609060101010101" pitchFamily="49" charset="-122"/>
                <a:sym typeface="+mn-ea"/>
              </a:rPr>
              <a:t>Interface Segregation Principle</a:t>
            </a:r>
            <a:r>
              <a:rPr lang="zh-CN" altLang="zh-CN" sz="2400" b="1" dirty="0">
                <a:latin typeface="仿宋" panose="02010609060101010101" pitchFamily="49" charset="-122"/>
                <a:ea typeface="仿宋" panose="02010609060101010101" pitchFamily="49" charset="-122"/>
                <a:sym typeface="+mn-ea"/>
              </a:rPr>
              <a:t>，简称</a:t>
            </a:r>
            <a:r>
              <a:rPr lang="en-US" altLang="zh-CN" sz="2400" b="1" dirty="0">
                <a:latin typeface="仿宋" panose="02010609060101010101" pitchFamily="49" charset="-122"/>
                <a:ea typeface="仿宋" panose="02010609060101010101" pitchFamily="49" charset="-122"/>
                <a:sym typeface="+mn-ea"/>
              </a:rPr>
              <a:t>ISP</a:t>
            </a:r>
            <a:r>
              <a:rPr lang="zh-CN" altLang="zh-CN" sz="2400" b="1" dirty="0">
                <a:latin typeface="仿宋" panose="02010609060101010101" pitchFamily="49" charset="-122"/>
                <a:ea typeface="仿宋" panose="02010609060101010101" pitchFamily="49" charset="-122"/>
                <a:sym typeface="+mn-ea"/>
              </a:rPr>
              <a:t>）</a:t>
            </a:r>
            <a:endParaRPr lang="zh-CN"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一个类对另外一个类的依赖是建立在最小的接口上，使用多个</a:t>
            </a:r>
            <a:r>
              <a:rPr lang="en-US" altLang="zh-CN" sz="24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专门的接口比使用单一的总接口要好。</a:t>
            </a:r>
            <a:endParaRPr lang="zh-CN" altLang="zh-CN" sz="2400" b="1" dirty="0">
              <a:latin typeface="仿宋" panose="02010609060101010101" pitchFamily="49" charset="-122"/>
              <a:ea typeface="仿宋" panose="02010609060101010101" pitchFamily="49" charset="-122"/>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内容占位符 4"/>
          <p:cNvSpPr txBox="1"/>
          <p:nvPr>
            <p:custDataLst>
              <p:tags r:id="rId2"/>
            </p:custDataLst>
          </p:nvPr>
        </p:nvSpPr>
        <p:spPr>
          <a:xfrm>
            <a:off x="506383" y="977078"/>
            <a:ext cx="4995862"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6.5.1</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 软件设计原则</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矩形 2"/>
          <p:cNvSpPr/>
          <p:nvPr>
            <p:custDataLst>
              <p:tags r:id="rId3"/>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6.5</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软件设计优化</a:t>
            </a:r>
            <a:endParaRPr kumimoji="1" lang="zh-CN" altLang="en-US" sz="3200" dirty="0">
              <a:sym typeface="+mn-ea"/>
            </a:endParaRPr>
          </a:p>
        </p:txBody>
      </p:sp>
      <p:sp>
        <p:nvSpPr>
          <p:cNvPr id="2" name="文本框 1"/>
          <p:cNvSpPr txBox="1"/>
          <p:nvPr/>
        </p:nvSpPr>
        <p:spPr>
          <a:xfrm>
            <a:off x="-1270" y="1691005"/>
            <a:ext cx="9302115" cy="3969385"/>
          </a:xfrm>
          <a:prstGeom prst="rect">
            <a:avLst/>
          </a:prstGeom>
          <a:noFill/>
        </p:spPr>
        <p:txBody>
          <a:bodyPr wrap="square" rtlCol="0">
            <a:spAutoFit/>
          </a:bodyPr>
          <a:lstStyle/>
          <a:p>
            <a:pPr>
              <a:lnSpc>
                <a:spcPct val="15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6</a:t>
            </a:r>
            <a:r>
              <a:rPr lang="zh-CN" altLang="zh-CN" sz="2400" b="1" dirty="0">
                <a:latin typeface="仿宋" panose="02010609060101010101" pitchFamily="49" charset="-122"/>
                <a:ea typeface="仿宋" panose="02010609060101010101" pitchFamily="49" charset="-122"/>
              </a:rPr>
              <a:t>）</a:t>
            </a:r>
            <a:r>
              <a:rPr lang="zh-CN" altLang="zh-CN" sz="2400" b="1" dirty="0">
                <a:solidFill>
                  <a:srgbClr val="FF0000"/>
                </a:solidFill>
                <a:latin typeface="仿宋" panose="02010609060101010101" pitchFamily="49" charset="-122"/>
                <a:ea typeface="仿宋" panose="02010609060101010101" pitchFamily="49" charset="-122"/>
              </a:rPr>
              <a:t>合成</a:t>
            </a:r>
            <a:r>
              <a:rPr lang="en-US" altLang="zh-CN" sz="2400" b="1" dirty="0">
                <a:solidFill>
                  <a:srgbClr val="FF0000"/>
                </a:solidFill>
                <a:latin typeface="仿宋" panose="02010609060101010101" pitchFamily="49" charset="-122"/>
                <a:ea typeface="仿宋" panose="02010609060101010101" pitchFamily="49" charset="-122"/>
              </a:rPr>
              <a:t>/</a:t>
            </a:r>
            <a:r>
              <a:rPr lang="zh-CN" altLang="zh-CN" sz="2400" b="1" dirty="0">
                <a:solidFill>
                  <a:srgbClr val="FF0000"/>
                </a:solidFill>
                <a:latin typeface="仿宋" panose="02010609060101010101" pitchFamily="49" charset="-122"/>
                <a:ea typeface="仿宋" panose="02010609060101010101" pitchFamily="49" charset="-122"/>
              </a:rPr>
              <a:t>聚合复用原则</a:t>
            </a: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Composite/Aggregate Reuse 	Principle</a:t>
            </a:r>
            <a:r>
              <a:rPr lang="zh-CN" altLang="zh-CN" sz="2400" b="1" dirty="0">
                <a:latin typeface="仿宋" panose="02010609060101010101" pitchFamily="49" charset="-122"/>
                <a:ea typeface="仿宋" panose="02010609060101010101" pitchFamily="49" charset="-122"/>
              </a:rPr>
              <a:t>，简称</a:t>
            </a:r>
            <a:r>
              <a:rPr lang="en-US" altLang="zh-CN" sz="2400" b="1" dirty="0">
                <a:latin typeface="仿宋" panose="02010609060101010101" pitchFamily="49" charset="-122"/>
                <a:ea typeface="仿宋" panose="02010609060101010101" pitchFamily="49" charset="-122"/>
              </a:rPr>
              <a:t>CARP</a:t>
            </a:r>
            <a:r>
              <a:rPr lang="zh-CN" altLang="zh-CN" sz="2400" b="1" dirty="0">
                <a:latin typeface="仿宋" panose="02010609060101010101" pitchFamily="49" charset="-122"/>
                <a:ea typeface="仿宋" panose="02010609060101010101" pitchFamily="49" charset="-122"/>
              </a:rPr>
              <a:t>）</a:t>
            </a:r>
            <a:endParaRPr lang="zh-CN"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在一个新的对象里面使用一些已有的对象，使之成为新对</a:t>
            </a: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象的一部分；新对象通过向这些对象的委派达到复用的目的。</a:t>
            </a:r>
            <a:endParaRPr lang="zh-CN" altLang="zh-CN" sz="2400" b="1" dirty="0">
              <a:latin typeface="仿宋" panose="02010609060101010101" pitchFamily="49" charset="-122"/>
              <a:ea typeface="仿宋" panose="02010609060101010101" pitchFamily="49" charset="-122"/>
            </a:endParaRPr>
          </a:p>
          <a:p>
            <a:pPr>
              <a:lnSpc>
                <a:spcPct val="150000"/>
              </a:lnSpc>
            </a:pPr>
            <a:endParaRPr lang="zh-CN"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7</a:t>
            </a:r>
            <a:r>
              <a:rPr lang="zh-CN" altLang="zh-CN" sz="2400" b="1" dirty="0">
                <a:latin typeface="仿宋" panose="02010609060101010101" pitchFamily="49" charset="-122"/>
                <a:ea typeface="仿宋" panose="02010609060101010101" pitchFamily="49" charset="-122"/>
              </a:rPr>
              <a:t>）</a:t>
            </a:r>
            <a:r>
              <a:rPr lang="zh-CN" altLang="zh-CN" sz="2400" b="1" dirty="0">
                <a:solidFill>
                  <a:srgbClr val="FF0000"/>
                </a:solidFill>
                <a:latin typeface="仿宋" panose="02010609060101010101" pitchFamily="49" charset="-122"/>
                <a:ea typeface="仿宋" panose="02010609060101010101" pitchFamily="49" charset="-122"/>
              </a:rPr>
              <a:t>迪米特法则</a:t>
            </a: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Law of Demeter</a:t>
            </a:r>
            <a:r>
              <a:rPr lang="zh-CN" altLang="zh-CN" sz="2400" b="1" dirty="0">
                <a:latin typeface="仿宋" panose="02010609060101010101" pitchFamily="49" charset="-122"/>
                <a:ea typeface="仿宋" panose="02010609060101010101" pitchFamily="49" charset="-122"/>
              </a:rPr>
              <a:t>，简称</a:t>
            </a:r>
            <a:r>
              <a:rPr lang="en-US" altLang="zh-CN" sz="2400" b="1" dirty="0" err="1">
                <a:latin typeface="仿宋" panose="02010609060101010101" pitchFamily="49" charset="-122"/>
                <a:ea typeface="仿宋" panose="02010609060101010101" pitchFamily="49" charset="-122"/>
              </a:rPr>
              <a:t>LoD</a:t>
            </a:r>
            <a:r>
              <a:rPr lang="zh-CN" altLang="zh-CN" sz="2400" b="1" dirty="0">
                <a:latin typeface="仿宋" panose="02010609060101010101" pitchFamily="49" charset="-122"/>
                <a:ea typeface="仿宋" panose="02010609060101010101" pitchFamily="49" charset="-122"/>
              </a:rPr>
              <a:t>）</a:t>
            </a:r>
            <a:endParaRPr lang="zh-CN"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一个对象应当对其他对象有尽可能少的了解。</a:t>
            </a:r>
            <a:endParaRPr lang="zh-CN" altLang="zh-CN" sz="2400" b="1" dirty="0">
              <a:latin typeface="仿宋" panose="02010609060101010101" pitchFamily="49" charset="-122"/>
              <a:ea typeface="仿宋" panose="02010609060101010101" pitchFamily="49" charset="-122"/>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矩形 2"/>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9" name="内容占位符 4"/>
          <p:cNvSpPr txBox="1"/>
          <p:nvPr>
            <p:custDataLst>
              <p:tags r:id="rId5"/>
            </p:custDataLst>
          </p:nvPr>
        </p:nvSpPr>
        <p:spPr>
          <a:xfrm>
            <a:off x="506383" y="977078"/>
            <a:ext cx="4995862"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6.5.1</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 软件设计原则</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6.5</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软件设计优化</a:t>
            </a:r>
            <a:endParaRPr kumimoji="1" lang="zh-CN" altLang="en-US" sz="3200" dirty="0">
              <a:sym typeface="+mn-ea"/>
            </a:endParaRPr>
          </a:p>
        </p:txBody>
      </p:sp>
      <p:sp>
        <p:nvSpPr>
          <p:cNvPr id="2" name="文本框 1"/>
          <p:cNvSpPr txBox="1"/>
          <p:nvPr/>
        </p:nvSpPr>
        <p:spPr>
          <a:xfrm>
            <a:off x="358775" y="1390015"/>
            <a:ext cx="9310370" cy="4887595"/>
          </a:xfrm>
          <a:prstGeom prst="rect">
            <a:avLst/>
          </a:prstGeom>
          <a:noFill/>
        </p:spPr>
        <p:txBody>
          <a:bodyPr wrap="square" rtlCol="0">
            <a:spAutoFit/>
          </a:bodyPr>
          <a:lstStyle/>
          <a:p>
            <a:pPr indent="0" fontAlgn="auto">
              <a:lnSpc>
                <a:spcPct val="13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软件设计模式是为特定设计环境中重复出现的设计问题提供的一个解决方案，是面向对象软件的设计经验总结。通常一个软件设计模式有四个基本要素：</a:t>
            </a:r>
            <a:endParaRPr lang="zh-CN" altLang="zh-CN" sz="2400" b="1" dirty="0">
              <a:latin typeface="仿宋" panose="02010609060101010101" pitchFamily="49" charset="-122"/>
              <a:ea typeface="仿宋" panose="02010609060101010101" pitchFamily="49" charset="-122"/>
            </a:endParaRPr>
          </a:p>
          <a:p>
            <a:pPr indent="0" fontAlgn="auto">
              <a:lnSpc>
                <a:spcPct val="13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1</a:t>
            </a:r>
            <a:r>
              <a:rPr lang="zh-CN" altLang="zh-CN" sz="2400" b="1" dirty="0">
                <a:latin typeface="仿宋" panose="02010609060101010101" pitchFamily="49" charset="-122"/>
                <a:ea typeface="仿宋" panose="02010609060101010101" pitchFamily="49" charset="-122"/>
              </a:rPr>
              <a:t>）</a:t>
            </a:r>
            <a:r>
              <a:rPr lang="zh-CN" altLang="zh-CN" sz="2400" b="1" dirty="0">
                <a:solidFill>
                  <a:srgbClr val="FF0000"/>
                </a:solidFill>
                <a:latin typeface="仿宋" panose="02010609060101010101" pitchFamily="49" charset="-122"/>
                <a:ea typeface="仿宋" panose="02010609060101010101" pitchFamily="49" charset="-122"/>
              </a:rPr>
              <a:t>模式名称</a:t>
            </a: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pattern name</a:t>
            </a:r>
            <a:r>
              <a:rPr lang="zh-CN" altLang="zh-CN" sz="2400" b="1" dirty="0">
                <a:latin typeface="仿宋" panose="02010609060101010101" pitchFamily="49" charset="-122"/>
                <a:ea typeface="仿宋" panose="02010609060101010101" pitchFamily="49" charset="-122"/>
              </a:rPr>
              <a:t>）：助记名，用来描述模式的问题、解决方案和效果。</a:t>
            </a:r>
            <a:endParaRPr lang="en-US" altLang="zh-CN" sz="2400" b="1" dirty="0">
              <a:latin typeface="仿宋" panose="02010609060101010101" pitchFamily="49" charset="-122"/>
              <a:ea typeface="仿宋" panose="02010609060101010101" pitchFamily="49" charset="-122"/>
            </a:endParaRPr>
          </a:p>
          <a:p>
            <a:pPr indent="0" fontAlgn="auto">
              <a:lnSpc>
                <a:spcPct val="13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2</a:t>
            </a:r>
            <a:r>
              <a:rPr lang="zh-CN" altLang="zh-CN" sz="2400" b="1" dirty="0">
                <a:latin typeface="仿宋" panose="02010609060101010101" pitchFamily="49" charset="-122"/>
                <a:ea typeface="仿宋" panose="02010609060101010101" pitchFamily="49" charset="-122"/>
              </a:rPr>
              <a:t>）</a:t>
            </a:r>
            <a:r>
              <a:rPr lang="zh-CN" altLang="zh-CN" sz="2400" b="1" dirty="0">
                <a:solidFill>
                  <a:srgbClr val="FF0000"/>
                </a:solidFill>
                <a:latin typeface="仿宋" panose="02010609060101010101" pitchFamily="49" charset="-122"/>
                <a:ea typeface="仿宋" panose="02010609060101010101" pitchFamily="49" charset="-122"/>
              </a:rPr>
              <a:t>问题</a:t>
            </a: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problem</a:t>
            </a:r>
            <a:r>
              <a:rPr lang="zh-CN" altLang="zh-CN" sz="2400" b="1" dirty="0">
                <a:latin typeface="仿宋" panose="02010609060101010101" pitchFamily="49" charset="-122"/>
                <a:ea typeface="仿宋" panose="02010609060101010101" pitchFamily="49" charset="-122"/>
              </a:rPr>
              <a:t>）：描述了应该在何时使用该模式。</a:t>
            </a:r>
            <a:endParaRPr lang="en-US" altLang="zh-CN" sz="2400" b="1" dirty="0">
              <a:latin typeface="仿宋" panose="02010609060101010101" pitchFamily="49" charset="-122"/>
              <a:ea typeface="仿宋" panose="02010609060101010101" pitchFamily="49" charset="-122"/>
            </a:endParaRPr>
          </a:p>
          <a:p>
            <a:pPr indent="0" fontAlgn="auto">
              <a:lnSpc>
                <a:spcPct val="13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3</a:t>
            </a:r>
            <a:r>
              <a:rPr lang="zh-CN" altLang="zh-CN" sz="2400" b="1" dirty="0">
                <a:latin typeface="仿宋" panose="02010609060101010101" pitchFamily="49" charset="-122"/>
                <a:ea typeface="仿宋" panose="02010609060101010101" pitchFamily="49" charset="-122"/>
              </a:rPr>
              <a:t>）</a:t>
            </a:r>
            <a:r>
              <a:rPr lang="zh-CN" altLang="zh-CN" sz="2400" b="1" dirty="0">
                <a:solidFill>
                  <a:srgbClr val="FF0000"/>
                </a:solidFill>
                <a:latin typeface="仿宋" panose="02010609060101010101" pitchFamily="49" charset="-122"/>
                <a:ea typeface="仿宋" panose="02010609060101010101" pitchFamily="49" charset="-122"/>
              </a:rPr>
              <a:t>解决方案</a:t>
            </a: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solution</a:t>
            </a:r>
            <a:r>
              <a:rPr lang="zh-CN" altLang="zh-CN" sz="2400" b="1" dirty="0">
                <a:latin typeface="仿宋" panose="02010609060101010101" pitchFamily="49" charset="-122"/>
                <a:ea typeface="仿宋" panose="02010609060101010101" pitchFamily="49" charset="-122"/>
              </a:rPr>
              <a:t>）：描述了设计的组成成分，它们之间的相互关系及各自的职责和协作方式。</a:t>
            </a:r>
            <a:endParaRPr lang="en-US" altLang="zh-CN" sz="2400" b="1" dirty="0">
              <a:latin typeface="仿宋" panose="02010609060101010101" pitchFamily="49" charset="-122"/>
              <a:ea typeface="仿宋" panose="02010609060101010101" pitchFamily="49" charset="-122"/>
            </a:endParaRPr>
          </a:p>
          <a:p>
            <a:pPr indent="0" fontAlgn="auto">
              <a:lnSpc>
                <a:spcPct val="13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4</a:t>
            </a:r>
            <a:r>
              <a:rPr lang="zh-CN" altLang="zh-CN" sz="2400" b="1" dirty="0">
                <a:latin typeface="仿宋" panose="02010609060101010101" pitchFamily="49" charset="-122"/>
                <a:ea typeface="仿宋" panose="02010609060101010101" pitchFamily="49" charset="-122"/>
              </a:rPr>
              <a:t>）</a:t>
            </a:r>
            <a:r>
              <a:rPr lang="zh-CN" altLang="zh-CN" sz="2400" b="1" dirty="0">
                <a:solidFill>
                  <a:srgbClr val="FF0000"/>
                </a:solidFill>
                <a:latin typeface="仿宋" panose="02010609060101010101" pitchFamily="49" charset="-122"/>
                <a:ea typeface="仿宋" panose="02010609060101010101" pitchFamily="49" charset="-122"/>
              </a:rPr>
              <a:t>效果</a:t>
            </a: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consequences</a:t>
            </a:r>
            <a:r>
              <a:rPr lang="zh-CN" altLang="zh-CN" sz="2400" b="1" dirty="0">
                <a:latin typeface="仿宋" panose="02010609060101010101" pitchFamily="49" charset="-122"/>
                <a:ea typeface="仿宋" panose="02010609060101010101" pitchFamily="49" charset="-122"/>
              </a:rPr>
              <a:t>）：描述了模式应用的效果及使用模式应权衡的问题。</a:t>
            </a:r>
            <a:endParaRPr lang="zh-CN" altLang="zh-CN" sz="4000" b="1" dirty="0">
              <a:latin typeface="仿宋" panose="02010609060101010101" pitchFamily="49" charset="-122"/>
              <a:ea typeface="仿宋" panose="02010609060101010101" pitchFamily="49" charset="-122"/>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内容占位符 4"/>
          <p:cNvSpPr txBox="1"/>
          <p:nvPr>
            <p:custDataLst>
              <p:tags r:id="rId2"/>
            </p:custDataLst>
          </p:nvPr>
        </p:nvSpPr>
        <p:spPr>
          <a:xfrm>
            <a:off x="472691" y="868487"/>
            <a:ext cx="4995862"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6.5.2</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 软件设计模式</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矩形 2"/>
          <p:cNvSpPr/>
          <p:nvPr>
            <p:custDataLst>
              <p:tags r:id="rId3"/>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6.5</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软件设计优化</a:t>
            </a:r>
            <a:endParaRPr kumimoji="1" lang="zh-CN" altLang="en-US" sz="3200" dirty="0">
              <a:sym typeface="+mn-ea"/>
            </a:endParaRPr>
          </a:p>
        </p:txBody>
      </p:sp>
      <p:sp>
        <p:nvSpPr>
          <p:cNvPr id="2" name="文本框 1"/>
          <p:cNvSpPr txBox="1"/>
          <p:nvPr/>
        </p:nvSpPr>
        <p:spPr>
          <a:xfrm>
            <a:off x="358775" y="822960"/>
            <a:ext cx="9177020" cy="5367020"/>
          </a:xfrm>
          <a:prstGeom prst="rect">
            <a:avLst/>
          </a:prstGeom>
          <a:noFill/>
        </p:spPr>
        <p:txBody>
          <a:bodyPr wrap="square" rtlCol="0">
            <a:spAutoFit/>
          </a:bodyPr>
          <a:lstStyle/>
          <a:p>
            <a:pPr indent="0" fontAlgn="auto">
              <a:lnSpc>
                <a:spcPct val="13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按照设计模式目的——即反映模式是干什么的，可以将</a:t>
            </a:r>
            <a:r>
              <a:rPr lang="en-US" altLang="zh-CN" sz="2400" b="1" dirty="0">
                <a:latin typeface="仿宋" panose="02010609060101010101" pitchFamily="49" charset="-122"/>
                <a:ea typeface="仿宋" panose="02010609060101010101" pitchFamily="49" charset="-122"/>
              </a:rPr>
              <a:t>23</a:t>
            </a:r>
            <a:r>
              <a:rPr lang="zh-CN" altLang="zh-CN" sz="2400" b="1" dirty="0">
                <a:latin typeface="仿宋" panose="02010609060101010101" pitchFamily="49" charset="-122"/>
                <a:ea typeface="仿宋" panose="02010609060101010101" pitchFamily="49" charset="-122"/>
              </a:rPr>
              <a:t>种设计模式分成三类：</a:t>
            </a:r>
            <a:endParaRPr lang="en-US" altLang="zh-CN" sz="2400" b="1" dirty="0">
              <a:latin typeface="仿宋" panose="02010609060101010101" pitchFamily="49" charset="-122"/>
              <a:ea typeface="仿宋" panose="02010609060101010101" pitchFamily="49" charset="-122"/>
            </a:endParaRPr>
          </a:p>
          <a:p>
            <a:pPr indent="0" fontAlgn="auto">
              <a:lnSpc>
                <a:spcPct val="13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1</a:t>
            </a:r>
            <a:r>
              <a:rPr lang="zh-CN" altLang="zh-CN" sz="2400" b="1" dirty="0">
                <a:latin typeface="仿宋" panose="02010609060101010101" pitchFamily="49" charset="-122"/>
                <a:ea typeface="仿宋" panose="02010609060101010101" pitchFamily="49" charset="-122"/>
              </a:rPr>
              <a:t>）</a:t>
            </a:r>
            <a:r>
              <a:rPr lang="zh-CN" altLang="zh-CN" sz="2400" b="1" dirty="0">
                <a:solidFill>
                  <a:srgbClr val="FF0000"/>
                </a:solidFill>
                <a:latin typeface="仿宋" panose="02010609060101010101" pitchFamily="49" charset="-122"/>
                <a:ea typeface="仿宋" panose="02010609060101010101" pitchFamily="49" charset="-122"/>
              </a:rPr>
              <a:t>创建性模式</a:t>
            </a: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creational</a:t>
            </a:r>
            <a:r>
              <a:rPr lang="zh-CN" altLang="zh-CN" sz="2400" b="1" dirty="0">
                <a:latin typeface="仿宋" panose="02010609060101010101" pitchFamily="49" charset="-122"/>
                <a:ea typeface="仿宋" panose="02010609060101010101" pitchFamily="49" charset="-122"/>
              </a:rPr>
              <a:t>）：这类模式封装动态产生对象的过程和所使用的类的信息，解决系统在创建对象时，抽象化类的实例化过程。</a:t>
            </a:r>
            <a:endParaRPr lang="en-US" altLang="zh-CN" sz="2400" b="1" dirty="0">
              <a:latin typeface="仿宋" panose="02010609060101010101" pitchFamily="49" charset="-122"/>
              <a:ea typeface="仿宋" panose="02010609060101010101" pitchFamily="49" charset="-122"/>
            </a:endParaRPr>
          </a:p>
          <a:p>
            <a:pPr indent="0" fontAlgn="auto">
              <a:lnSpc>
                <a:spcPct val="13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2</a:t>
            </a:r>
            <a:r>
              <a:rPr lang="zh-CN" altLang="zh-CN" sz="2400" b="1" dirty="0">
                <a:latin typeface="仿宋" panose="02010609060101010101" pitchFamily="49" charset="-122"/>
                <a:ea typeface="仿宋" panose="02010609060101010101" pitchFamily="49" charset="-122"/>
              </a:rPr>
              <a:t>）</a:t>
            </a:r>
            <a:r>
              <a:rPr lang="zh-CN" altLang="zh-CN" sz="2400" b="1" dirty="0">
                <a:solidFill>
                  <a:srgbClr val="FF0000"/>
                </a:solidFill>
                <a:latin typeface="仿宋" panose="02010609060101010101" pitchFamily="49" charset="-122"/>
                <a:ea typeface="仿宋" panose="02010609060101010101" pitchFamily="49" charset="-122"/>
              </a:rPr>
              <a:t>行为性模式</a:t>
            </a: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behavioral</a:t>
            </a:r>
            <a:r>
              <a:rPr lang="zh-CN" altLang="zh-CN" sz="2400" b="1" dirty="0">
                <a:latin typeface="仿宋" panose="02010609060101010101" pitchFamily="49" charset="-122"/>
                <a:ea typeface="仿宋" panose="02010609060101010101" pitchFamily="49" charset="-122"/>
              </a:rPr>
              <a:t>）：这类模式处理类和对象间的交互方式和任务分布，主要解决算法和对象之间的责任分配问题，描述对象或类以及它们之间的通信模式。</a:t>
            </a:r>
            <a:endParaRPr lang="zh-CN" altLang="zh-CN" sz="2400" b="1" dirty="0">
              <a:latin typeface="仿宋" panose="02010609060101010101" pitchFamily="49" charset="-122"/>
              <a:ea typeface="仿宋" panose="02010609060101010101" pitchFamily="49" charset="-122"/>
            </a:endParaRPr>
          </a:p>
          <a:p>
            <a:pPr indent="0" fontAlgn="auto">
              <a:lnSpc>
                <a:spcPct val="13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3</a:t>
            </a:r>
            <a:r>
              <a:rPr lang="zh-CN" altLang="zh-CN" sz="2400" b="1" dirty="0">
                <a:latin typeface="仿宋" panose="02010609060101010101" pitchFamily="49" charset="-122"/>
                <a:ea typeface="仿宋" panose="02010609060101010101" pitchFamily="49" charset="-122"/>
              </a:rPr>
              <a:t>）</a:t>
            </a:r>
            <a:r>
              <a:rPr lang="zh-CN" altLang="zh-CN" sz="2400" b="1" dirty="0">
                <a:solidFill>
                  <a:srgbClr val="FF0000"/>
                </a:solidFill>
                <a:latin typeface="仿宋" panose="02010609060101010101" pitchFamily="49" charset="-122"/>
                <a:ea typeface="仿宋" panose="02010609060101010101" pitchFamily="49" charset="-122"/>
              </a:rPr>
              <a:t>结构性模式</a:t>
            </a: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structural</a:t>
            </a:r>
            <a:r>
              <a:rPr lang="zh-CN" altLang="zh-CN" sz="2400" b="1" dirty="0">
                <a:latin typeface="仿宋" panose="02010609060101010101" pitchFamily="49" charset="-122"/>
                <a:ea typeface="仿宋" panose="02010609060101010101" pitchFamily="49" charset="-122"/>
              </a:rPr>
              <a:t>）：这类模式考虑如何组合类和对象构成较大的结构。使用继承来组合接口或实现新类，或使用对象合成来实现新功能。</a:t>
            </a:r>
            <a:endParaRPr lang="zh-CN" altLang="zh-CN" sz="2400" b="1" dirty="0">
              <a:latin typeface="仿宋" panose="02010609060101010101" pitchFamily="49" charset="-122"/>
              <a:ea typeface="仿宋" panose="02010609060101010101" pitchFamily="49" charset="-122"/>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矩形 2"/>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6.5</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软件设计优化</a:t>
            </a:r>
            <a:endParaRPr kumimoji="1" lang="zh-CN" altLang="en-US" sz="3200" dirty="0">
              <a:sym typeface="+mn-ea"/>
            </a:endParaRPr>
          </a:p>
        </p:txBody>
      </p:sp>
      <p:sp>
        <p:nvSpPr>
          <p:cNvPr id="2" name="文本框 1"/>
          <p:cNvSpPr txBox="1"/>
          <p:nvPr/>
        </p:nvSpPr>
        <p:spPr>
          <a:xfrm>
            <a:off x="645795" y="751205"/>
            <a:ext cx="8889365" cy="2399665"/>
          </a:xfrm>
          <a:prstGeom prst="rect">
            <a:avLst/>
          </a:prstGeom>
          <a:noFill/>
        </p:spPr>
        <p:txBody>
          <a:bodyPr wrap="square" rtlCol="0">
            <a:spAutoFit/>
          </a:bodyPr>
          <a:lstStyle/>
          <a:p>
            <a:pPr>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以</a:t>
            </a:r>
            <a:r>
              <a:rPr lang="zh-CN" altLang="zh-CN" sz="2000" b="1" dirty="0">
                <a:solidFill>
                  <a:srgbClr val="FF0000"/>
                </a:solidFill>
                <a:latin typeface="仿宋" panose="02010609060101010101" pitchFamily="49" charset="-122"/>
                <a:ea typeface="仿宋" panose="02010609060101010101" pitchFamily="49" charset="-122"/>
              </a:rPr>
              <a:t>外观模式（</a:t>
            </a:r>
            <a:r>
              <a:rPr lang="en-US" altLang="zh-CN" sz="2000" b="1" dirty="0">
                <a:solidFill>
                  <a:srgbClr val="FF0000"/>
                </a:solidFill>
                <a:latin typeface="仿宋" panose="02010609060101010101" pitchFamily="49" charset="-122"/>
                <a:ea typeface="仿宋" panose="02010609060101010101" pitchFamily="49" charset="-122"/>
              </a:rPr>
              <a:t>Facade</a:t>
            </a:r>
            <a:r>
              <a:rPr lang="zh-CN" altLang="zh-CN" sz="2000" b="1" dirty="0">
                <a:solidFill>
                  <a:srgbClr val="FF0000"/>
                </a:solidFill>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来举例说明。</a:t>
            </a:r>
            <a:endParaRPr lang="en-US"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外观模式（又称门面模式）提供一个高层次的接口，使得子系统更易于使用。就如同接待员一样，外观模式的门面类将客户端与子系统的内部复杂性分隔开，使得客户端只需要与门面对象交互，而不需要与子系统内部的很多对象交互。</a:t>
            </a:r>
            <a:endParaRPr lang="zh-CN" altLang="zh-CN" sz="2000" b="1" dirty="0">
              <a:latin typeface="仿宋" panose="02010609060101010101" pitchFamily="49" charset="-122"/>
              <a:ea typeface="仿宋" panose="02010609060101010101" pitchFamily="49" charset="-122"/>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图片 9"/>
          <p:cNvPicPr/>
          <p:nvPr/>
        </p:nvPicPr>
        <p:blipFill>
          <a:blip r:embed="rId2"/>
          <a:stretch>
            <a:fillRect/>
          </a:stretch>
        </p:blipFill>
        <p:spPr>
          <a:xfrm>
            <a:off x="2143125" y="2853055"/>
            <a:ext cx="5705475" cy="2929890"/>
          </a:xfrm>
          <a:prstGeom prst="rect">
            <a:avLst/>
          </a:prstGeom>
          <a:noFill/>
          <a:ln>
            <a:noFill/>
          </a:ln>
        </p:spPr>
      </p:pic>
      <p:sp>
        <p:nvSpPr>
          <p:cNvPr id="3" name="文本框 2"/>
          <p:cNvSpPr txBox="1"/>
          <p:nvPr/>
        </p:nvSpPr>
        <p:spPr>
          <a:xfrm>
            <a:off x="3469157" y="5843559"/>
            <a:ext cx="3059743" cy="400110"/>
          </a:xfrm>
          <a:prstGeom prst="rect">
            <a:avLst/>
          </a:prstGeom>
          <a:noFill/>
        </p:spPr>
        <p:txBody>
          <a:bodyPr wrap="square" rtlCol="0">
            <a:spAutoFit/>
          </a:bodyPr>
          <a:lstStyle/>
          <a:p>
            <a:r>
              <a:rPr lang="zh-CN" altLang="zh-CN" sz="2000" b="1" dirty="0">
                <a:latin typeface="仿宋" panose="02010609060101010101" pitchFamily="49" charset="-122"/>
                <a:ea typeface="仿宋" panose="02010609060101010101" pitchFamily="49" charset="-122"/>
              </a:rPr>
              <a:t>图</a:t>
            </a:r>
            <a:r>
              <a:rPr lang="en-US" altLang="zh-CN" sz="2000" b="1" dirty="0">
                <a:latin typeface="仿宋" panose="02010609060101010101" pitchFamily="49" charset="-122"/>
                <a:ea typeface="仿宋" panose="02010609060101010101" pitchFamily="49" charset="-122"/>
              </a:rPr>
              <a:t>6-11 </a:t>
            </a:r>
            <a:r>
              <a:rPr lang="zh-CN" altLang="zh-CN" sz="2000" b="1" dirty="0">
                <a:latin typeface="仿宋" panose="02010609060101010101" pitchFamily="49" charset="-122"/>
                <a:ea typeface="仿宋" panose="02010609060101010101" pitchFamily="49" charset="-122"/>
              </a:rPr>
              <a:t>外观模式结构图</a:t>
            </a:r>
            <a:endParaRPr lang="zh-CN" altLang="zh-CN" sz="2000" dirty="0">
              <a:latin typeface="仿宋" panose="02010609060101010101" pitchFamily="49" charset="-122"/>
              <a:ea typeface="仿宋" panose="02010609060101010101" pitchFamily="49" charset="-122"/>
            </a:endParaRPr>
          </a:p>
        </p:txBody>
      </p:sp>
      <p:sp>
        <p:nvSpPr>
          <p:cNvPr id="9" name="矩形 8"/>
          <p:cNvSpPr/>
          <p:nvPr>
            <p:custDataLst>
              <p:tags r:id="rId3"/>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6.5</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软件设计优化</a:t>
            </a:r>
            <a:endParaRPr kumimoji="1" lang="zh-CN" altLang="en-US" sz="3200" dirty="0">
              <a:sym typeface="+mn-ea"/>
            </a:endParaRPr>
          </a:p>
        </p:txBody>
      </p:sp>
      <p:sp>
        <p:nvSpPr>
          <p:cNvPr id="2" name="文本框 1"/>
          <p:cNvSpPr txBox="1"/>
          <p:nvPr/>
        </p:nvSpPr>
        <p:spPr>
          <a:xfrm>
            <a:off x="474980" y="2132965"/>
            <a:ext cx="8949690" cy="2861310"/>
          </a:xfrm>
          <a:prstGeom prst="rect">
            <a:avLst/>
          </a:prstGeom>
          <a:noFill/>
        </p:spPr>
        <p:txBody>
          <a:bodyPr wrap="square" rtlCol="0">
            <a:spAutoFit/>
          </a:bodyPr>
          <a:lstStyle/>
          <a:p>
            <a:pPr>
              <a:lnSpc>
                <a:spcPct val="15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以智慧教室管理子系统的一个例子来说明</a:t>
            </a:r>
            <a:r>
              <a:rPr lang="zh-CN" altLang="zh-CN" sz="2400" b="1" dirty="0">
                <a:solidFill>
                  <a:srgbClr val="FF0000"/>
                </a:solidFill>
                <a:latin typeface="仿宋" panose="02010609060101010101" pitchFamily="49" charset="-122"/>
                <a:ea typeface="仿宋" panose="02010609060101010101" pitchFamily="49" charset="-122"/>
              </a:rPr>
              <a:t>外观模式</a:t>
            </a:r>
            <a:r>
              <a:rPr lang="zh-CN" altLang="zh-CN" sz="2400" b="1" dirty="0">
                <a:latin typeface="仿宋" panose="02010609060101010101" pitchFamily="49" charset="-122"/>
                <a:ea typeface="仿宋" panose="02010609060101010101" pitchFamily="49" charset="-122"/>
              </a:rPr>
              <a:t>的作用。</a:t>
            </a:r>
            <a:endParaRPr lang="zh-CN" altLang="zh-CN" sz="2400" b="1" dirty="0">
              <a:latin typeface="仿宋" panose="02010609060101010101" pitchFamily="49" charset="-122"/>
              <a:ea typeface="仿宋" panose="02010609060101010101" pitchFamily="49" charset="-122"/>
            </a:endParaRPr>
          </a:p>
          <a:p>
            <a:pPr>
              <a:lnSpc>
                <a:spcPct val="150000"/>
              </a:lnSpc>
            </a:pPr>
            <a:endParaRPr lang="zh-CN" altLang="zh-CN" sz="2400" b="1" dirty="0">
              <a:latin typeface="仿宋" panose="02010609060101010101" pitchFamily="49" charset="-122"/>
              <a:ea typeface="仿宋" panose="02010609060101010101" pitchFamily="49" charset="-122"/>
            </a:endParaRPr>
          </a:p>
          <a:p>
            <a:pPr indent="457200">
              <a:lnSpc>
                <a:spcPct val="150000"/>
              </a:lnSpc>
            </a:pPr>
            <a:r>
              <a:rPr lang="zh-CN" altLang="zh-CN" sz="2400" b="1" dirty="0">
                <a:latin typeface="仿宋" panose="02010609060101010101" pitchFamily="49" charset="-122"/>
                <a:ea typeface="仿宋" panose="02010609060101010101" pitchFamily="49" charset="-122"/>
              </a:rPr>
              <a:t> 智慧教室管理子系统由用户管理系统、教室管理系统、考勤管理系统和设备管理系统组成。智慧教室管理子系统的操作人员需要经常审核、调配各个子系统的内容。</a:t>
            </a:r>
            <a:endParaRPr lang="zh-CN" altLang="zh-CN" sz="2400" b="1" dirty="0">
              <a:latin typeface="仿宋" panose="02010609060101010101" pitchFamily="49" charset="-122"/>
              <a:ea typeface="仿宋" panose="02010609060101010101" pitchFamily="49" charset="-122"/>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矩形 2"/>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6.5</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软件设计优化</a:t>
            </a:r>
            <a:endParaRPr kumimoji="1" lang="zh-CN" altLang="en-US" sz="3200" dirty="0">
              <a:sym typeface="+mn-ea"/>
            </a:endParaRPr>
          </a:p>
        </p:txBody>
      </p:sp>
      <p:sp>
        <p:nvSpPr>
          <p:cNvPr id="2" name="文本框 1"/>
          <p:cNvSpPr txBox="1"/>
          <p:nvPr/>
        </p:nvSpPr>
        <p:spPr>
          <a:xfrm>
            <a:off x="469547" y="706964"/>
            <a:ext cx="4156997" cy="559769"/>
          </a:xfrm>
          <a:prstGeom prst="rect">
            <a:avLst/>
          </a:prstGeom>
          <a:noFill/>
        </p:spPr>
        <p:txBody>
          <a:bodyPr wrap="square" rtlCol="0">
            <a:spAutoFit/>
          </a:bodyPr>
          <a:lstStyle/>
          <a:p>
            <a:pPr>
              <a:lnSpc>
                <a:spcPct val="150000"/>
              </a:lnSpc>
            </a:pP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1</a:t>
            </a:r>
            <a:r>
              <a:rPr lang="zh-CN" altLang="zh-CN" sz="2400" b="1" dirty="0">
                <a:latin typeface="仿宋" panose="02010609060101010101" pitchFamily="49" charset="-122"/>
                <a:ea typeface="仿宋" panose="02010609060101010101" pitchFamily="49" charset="-122"/>
              </a:rPr>
              <a:t>）不使用外观模式的设计</a:t>
            </a:r>
            <a:endParaRPr lang="zh-CN" altLang="zh-CN" sz="2400" b="1" dirty="0">
              <a:latin typeface="仿宋" panose="02010609060101010101" pitchFamily="49" charset="-122"/>
              <a:ea typeface="仿宋" panose="02010609060101010101" pitchFamily="49" charset="-122"/>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图片 10" descr="61c4b059ed870317fe0a940580f236a"/>
          <p:cNvPicPr/>
          <p:nvPr/>
        </p:nvPicPr>
        <p:blipFill>
          <a:blip r:embed="rId2"/>
          <a:stretch>
            <a:fillRect/>
          </a:stretch>
        </p:blipFill>
        <p:spPr>
          <a:xfrm>
            <a:off x="198755" y="1325880"/>
            <a:ext cx="9424035" cy="4669790"/>
          </a:xfrm>
          <a:prstGeom prst="rect">
            <a:avLst/>
          </a:prstGeom>
        </p:spPr>
      </p:pic>
      <p:sp>
        <p:nvSpPr>
          <p:cNvPr id="12" name="文本框 11"/>
          <p:cNvSpPr txBox="1"/>
          <p:nvPr/>
        </p:nvSpPr>
        <p:spPr>
          <a:xfrm>
            <a:off x="2426800" y="6108753"/>
            <a:ext cx="5431478" cy="461665"/>
          </a:xfrm>
          <a:prstGeom prst="rect">
            <a:avLst/>
          </a:prstGeom>
          <a:noFill/>
        </p:spPr>
        <p:txBody>
          <a:bodyPr wrap="square" rtlCol="0">
            <a:spAutoFit/>
          </a:bodyPr>
          <a:lstStyle/>
          <a:p>
            <a:r>
              <a:rPr lang="zh-CN" altLang="zh-CN" sz="2400" b="1" dirty="0">
                <a:latin typeface="仿宋" panose="02010609060101010101" pitchFamily="49" charset="-122"/>
                <a:ea typeface="仿宋" panose="02010609060101010101" pitchFamily="49" charset="-122"/>
              </a:rPr>
              <a:t>图</a:t>
            </a:r>
            <a:r>
              <a:rPr lang="en-US" altLang="zh-CN" sz="2400" b="1" dirty="0">
                <a:latin typeface="仿宋" panose="02010609060101010101" pitchFamily="49" charset="-122"/>
                <a:ea typeface="仿宋" panose="02010609060101010101" pitchFamily="49" charset="-122"/>
              </a:rPr>
              <a:t>6-12 </a:t>
            </a:r>
            <a:r>
              <a:rPr lang="zh-CN" altLang="zh-CN" sz="2400" b="1" dirty="0">
                <a:latin typeface="仿宋" panose="02010609060101010101" pitchFamily="49" charset="-122"/>
                <a:ea typeface="仿宋" panose="02010609060101010101" pitchFamily="49" charset="-122"/>
              </a:rPr>
              <a:t>没有使用设计模式的类图设计</a:t>
            </a:r>
            <a:endParaRPr lang="zh-CN" altLang="zh-CN" sz="2400" dirty="0">
              <a:latin typeface="仿宋" panose="02010609060101010101" pitchFamily="49" charset="-122"/>
              <a:ea typeface="仿宋" panose="02010609060101010101" pitchFamily="49" charset="-122"/>
            </a:endParaRPr>
          </a:p>
        </p:txBody>
      </p:sp>
      <p:sp>
        <p:nvSpPr>
          <p:cNvPr id="3" name="矩形 2"/>
          <p:cNvSpPr/>
          <p:nvPr>
            <p:custDataLst>
              <p:tags r:id="rId3"/>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6.5</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软件设计优化</a:t>
            </a:r>
            <a:endParaRPr kumimoji="1" lang="zh-CN" altLang="en-US" sz="3200" dirty="0">
              <a:sym typeface="+mn-ea"/>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426800" y="6103608"/>
            <a:ext cx="5431478" cy="461665"/>
          </a:xfrm>
          <a:prstGeom prst="rect">
            <a:avLst/>
          </a:prstGeom>
          <a:noFill/>
        </p:spPr>
        <p:txBody>
          <a:bodyPr wrap="square" rtlCol="0">
            <a:spAutoFit/>
          </a:bodyPr>
          <a:lstStyle/>
          <a:p>
            <a:r>
              <a:rPr lang="zh-CN" altLang="zh-CN" sz="2400" b="1" dirty="0">
                <a:latin typeface="仿宋" panose="02010609060101010101" pitchFamily="49" charset="-122"/>
                <a:ea typeface="仿宋" panose="02010609060101010101" pitchFamily="49" charset="-122"/>
              </a:rPr>
              <a:t>图</a:t>
            </a:r>
            <a:r>
              <a:rPr lang="en-US" altLang="zh-CN" sz="2400" b="1" dirty="0">
                <a:latin typeface="仿宋" panose="02010609060101010101" pitchFamily="49" charset="-122"/>
                <a:ea typeface="仿宋" panose="02010609060101010101" pitchFamily="49" charset="-122"/>
              </a:rPr>
              <a:t>6-13 </a:t>
            </a:r>
            <a:r>
              <a:rPr lang="zh-CN" altLang="zh-CN" sz="2400" b="1" dirty="0">
                <a:latin typeface="仿宋" panose="02010609060101010101" pitchFamily="49" charset="-122"/>
                <a:ea typeface="仿宋" panose="02010609060101010101" pitchFamily="49" charset="-122"/>
              </a:rPr>
              <a:t>使用</a:t>
            </a:r>
            <a:r>
              <a:rPr lang="zh-CN" altLang="en-US" sz="2400" b="1" dirty="0">
                <a:latin typeface="仿宋" panose="02010609060101010101" pitchFamily="49" charset="-122"/>
                <a:ea typeface="仿宋" panose="02010609060101010101" pitchFamily="49" charset="-122"/>
              </a:rPr>
              <a:t>外观</a:t>
            </a:r>
            <a:r>
              <a:rPr lang="zh-CN" altLang="zh-CN" sz="2400" b="1" dirty="0">
                <a:latin typeface="仿宋" panose="02010609060101010101" pitchFamily="49" charset="-122"/>
                <a:ea typeface="仿宋" panose="02010609060101010101" pitchFamily="49" charset="-122"/>
              </a:rPr>
              <a:t>模式的设计</a:t>
            </a:r>
            <a:r>
              <a:rPr lang="zh-CN" altLang="en-US" sz="2400" b="1" dirty="0">
                <a:latin typeface="仿宋" panose="02010609060101010101" pitchFamily="49" charset="-122"/>
                <a:ea typeface="仿宋" panose="02010609060101010101" pitchFamily="49" charset="-122"/>
              </a:rPr>
              <a:t>类图</a:t>
            </a:r>
            <a:endParaRPr lang="zh-CN" altLang="zh-CN" sz="2400" dirty="0">
              <a:latin typeface="仿宋" panose="02010609060101010101" pitchFamily="49" charset="-122"/>
              <a:ea typeface="仿宋" panose="02010609060101010101" pitchFamily="49" charset="-122"/>
            </a:endParaRPr>
          </a:p>
        </p:txBody>
      </p:sp>
      <p:pic>
        <p:nvPicPr>
          <p:cNvPr id="14" name="图片 13" descr="854077c18c918f25acfed18c7dd5aaf"/>
          <p:cNvPicPr/>
          <p:nvPr/>
        </p:nvPicPr>
        <p:blipFill>
          <a:blip r:embed="rId2"/>
          <a:stretch>
            <a:fillRect/>
          </a:stretch>
        </p:blipFill>
        <p:spPr>
          <a:xfrm>
            <a:off x="316865" y="905510"/>
            <a:ext cx="9471025" cy="5111750"/>
          </a:xfrm>
          <a:prstGeom prst="rect">
            <a:avLst/>
          </a:prstGeom>
        </p:spPr>
      </p:pic>
      <p:sp>
        <p:nvSpPr>
          <p:cNvPr id="2" name="矩形 1"/>
          <p:cNvSpPr/>
          <p:nvPr>
            <p:custDataLst>
              <p:tags r:id="rId3"/>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p:cNvSpPr/>
          <p:nvPr/>
        </p:nvSpPr>
        <p:spPr>
          <a:xfrm>
            <a:off x="0" y="6597351"/>
            <a:ext cx="9899015" cy="26255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722516" y="14101"/>
            <a:ext cx="3063875" cy="873760"/>
          </a:xfrm>
          <a:prstGeom prst="rect">
            <a:avLst/>
          </a:prstGeom>
        </p:spPr>
      </p:pic>
      <p:sp>
        <p:nvSpPr>
          <p:cNvPr id="2" name="标题 1"/>
          <p:cNvSpPr txBox="1"/>
          <p:nvPr/>
        </p:nvSpPr>
        <p:spPr>
          <a:xfrm>
            <a:off x="918964" y="92971"/>
            <a:ext cx="7490086" cy="818657"/>
          </a:xfrm>
          <a:prstGeom prst="rect">
            <a:avLst/>
          </a:prstGeom>
        </p:spPr>
        <p:txBody>
          <a:bodyPr vert="horz" lIns="68571" tIns="34285" rIns="68571" bIns="34285"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b="1" dirty="0"/>
              <a:t>小结</a:t>
            </a:r>
            <a:endParaRPr lang="zh-CN" altLang="en-US" b="1" dirty="0"/>
          </a:p>
        </p:txBody>
      </p:sp>
      <p:sp>
        <p:nvSpPr>
          <p:cNvPr id="3" name="内容占位符 2"/>
          <p:cNvSpPr txBox="1"/>
          <p:nvPr/>
        </p:nvSpPr>
        <p:spPr>
          <a:xfrm>
            <a:off x="1438910" y="954405"/>
            <a:ext cx="6012815" cy="5518785"/>
          </a:xfrm>
          <a:prstGeom prst="rect">
            <a:avLst/>
          </a:prstGeom>
        </p:spPr>
        <p:txBody>
          <a:bodyPr vert="horz" lIns="68571" tIns="34285" rIns="68571" bIns="34285" rtlCol="0"/>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fontAlgn="auto">
              <a:lnSpc>
                <a:spcPct val="200000"/>
              </a:lnSpc>
              <a:spcBef>
                <a:spcPts val="100"/>
              </a:spcBef>
              <a:buFont typeface="Arial" panose="020B0604020202020204" pitchFamily="34" charset="0"/>
              <a:buNone/>
              <a:defRPr/>
            </a:pP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了解软件设计的主要目标。</a:t>
            </a:r>
            <a:endParaRPr lang="zh-CN" altLang="en-US" sz="2400" dirty="0">
              <a:latin typeface="黑体" panose="02010609060101010101" pitchFamily="49" charset="-122"/>
              <a:ea typeface="黑体" panose="02010609060101010101" pitchFamily="49" charset="-122"/>
            </a:endParaRPr>
          </a:p>
          <a:p>
            <a:pPr marL="0" indent="0" fontAlgn="auto">
              <a:lnSpc>
                <a:spcPct val="200000"/>
              </a:lnSpc>
              <a:spcBef>
                <a:spcPts val="100"/>
              </a:spcBef>
              <a:buFont typeface="Arial" panose="020B0604020202020204" pitchFamily="34" charset="0"/>
              <a:buNone/>
              <a:defRPr/>
            </a:pP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掌握有关软件设计的基本概念。</a:t>
            </a:r>
            <a:endParaRPr lang="zh-CN" altLang="en-US" sz="2400" dirty="0">
              <a:latin typeface="黑体" panose="02010609060101010101" pitchFamily="49" charset="-122"/>
              <a:ea typeface="黑体" panose="02010609060101010101" pitchFamily="49" charset="-122"/>
            </a:endParaRPr>
          </a:p>
          <a:p>
            <a:pPr marL="0" indent="0" fontAlgn="auto">
              <a:lnSpc>
                <a:spcPct val="200000"/>
              </a:lnSpc>
              <a:spcBef>
                <a:spcPts val="100"/>
              </a:spcBef>
              <a:buFont typeface="Arial" panose="020B0604020202020204" pitchFamily="34" charset="0"/>
              <a:buNone/>
              <a:defRPr/>
            </a:pP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掌握结构化软件设计的基本概念。</a:t>
            </a:r>
            <a:endParaRPr lang="zh-CN" altLang="en-US" sz="2400" dirty="0">
              <a:latin typeface="黑体" panose="02010609060101010101" pitchFamily="49" charset="-122"/>
              <a:ea typeface="黑体" panose="02010609060101010101" pitchFamily="49" charset="-122"/>
            </a:endParaRPr>
          </a:p>
          <a:p>
            <a:pPr marL="0" indent="0" fontAlgn="auto">
              <a:lnSpc>
                <a:spcPct val="200000"/>
              </a:lnSpc>
              <a:spcBef>
                <a:spcPts val="100"/>
              </a:spcBef>
              <a:buFont typeface="Arial" panose="020B0604020202020204" pitchFamily="34" charset="0"/>
              <a:buNone/>
              <a:defRPr/>
            </a:pP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重点掌握面向对象设计方法。</a:t>
            </a:r>
            <a:endParaRPr lang="zh-CN" altLang="en-US" sz="2400" dirty="0">
              <a:latin typeface="黑体" panose="02010609060101010101" pitchFamily="49" charset="-122"/>
              <a:ea typeface="黑体" panose="02010609060101010101" pitchFamily="49" charset="-122"/>
            </a:endParaRPr>
          </a:p>
          <a:p>
            <a:pPr marL="0" indent="0" fontAlgn="auto">
              <a:lnSpc>
                <a:spcPct val="200000"/>
              </a:lnSpc>
              <a:spcBef>
                <a:spcPts val="100"/>
              </a:spcBef>
              <a:buFont typeface="Arial" panose="020B0604020202020204" pitchFamily="34" charset="0"/>
              <a:buNone/>
              <a:defRPr/>
            </a:pPr>
            <a:r>
              <a:rPr lang="en-US" altLang="zh-CN" sz="2400" dirty="0">
                <a:latin typeface="黑体" panose="02010609060101010101" pitchFamily="49" charset="-122"/>
                <a:ea typeface="黑体" panose="02010609060101010101" pitchFamily="49" charset="-122"/>
              </a:rPr>
              <a:t>5.</a:t>
            </a:r>
            <a:r>
              <a:rPr lang="zh-CN" altLang="en-US" sz="2400" dirty="0">
                <a:latin typeface="黑体" panose="02010609060101010101" pitchFamily="49" charset="-122"/>
                <a:ea typeface="黑体" panose="02010609060101010101" pitchFamily="49" charset="-122"/>
              </a:rPr>
              <a:t>掌握软件详细设计方法。</a:t>
            </a:r>
            <a:endParaRPr lang="en-US" altLang="zh-CN" sz="2400" dirty="0">
              <a:latin typeface="黑体" panose="02010609060101010101" pitchFamily="49" charset="-122"/>
              <a:ea typeface="黑体" panose="02010609060101010101" pitchFamily="49" charset="-122"/>
            </a:endParaRPr>
          </a:p>
          <a:p>
            <a:pPr marL="0" indent="0" fontAlgn="auto">
              <a:lnSpc>
                <a:spcPct val="200000"/>
              </a:lnSpc>
              <a:spcBef>
                <a:spcPts val="100"/>
              </a:spcBef>
              <a:buFont typeface="Arial" panose="020B0604020202020204" pitchFamily="34" charset="0"/>
              <a:buNone/>
              <a:defRPr/>
            </a:pPr>
            <a:r>
              <a:rPr lang="en-US" altLang="zh-CN" sz="2400" dirty="0">
                <a:latin typeface="黑体" panose="02010609060101010101" pitchFamily="49" charset="-122"/>
                <a:ea typeface="黑体" panose="02010609060101010101" pitchFamily="49" charset="-122"/>
              </a:rPr>
              <a:t>6.</a:t>
            </a:r>
            <a:r>
              <a:rPr lang="zh-CN" altLang="en-US" sz="2400" dirty="0">
                <a:latin typeface="黑体" panose="02010609060101010101" pitchFamily="49" charset="-122"/>
                <a:ea typeface="黑体" panose="02010609060101010101" pitchFamily="49" charset="-122"/>
              </a:rPr>
              <a:t>掌握人机交互界面设计的基本原则</a:t>
            </a:r>
            <a:endParaRPr lang="en-US" altLang="zh-CN" sz="2400" dirty="0">
              <a:latin typeface="黑体" panose="02010609060101010101" pitchFamily="49" charset="-122"/>
              <a:ea typeface="黑体" panose="02010609060101010101" pitchFamily="49" charset="-122"/>
            </a:endParaRPr>
          </a:p>
          <a:p>
            <a:pPr marL="0" indent="0" fontAlgn="auto">
              <a:lnSpc>
                <a:spcPct val="200000"/>
              </a:lnSpc>
              <a:spcBef>
                <a:spcPts val="100"/>
              </a:spcBef>
              <a:buFont typeface="Arial" panose="020B0604020202020204" pitchFamily="34" charset="0"/>
              <a:buNone/>
              <a:defRPr/>
            </a:pPr>
            <a:r>
              <a:rPr lang="en-US" altLang="zh-CN" sz="2400" dirty="0">
                <a:latin typeface="黑体" panose="02010609060101010101" pitchFamily="49" charset="-122"/>
                <a:ea typeface="黑体" panose="02010609060101010101" pitchFamily="49" charset="-122"/>
              </a:rPr>
              <a:t>7.</a:t>
            </a:r>
            <a:r>
              <a:rPr lang="zh-CN" altLang="en-US" sz="2400" dirty="0">
                <a:latin typeface="黑体" panose="02010609060101010101" pitchFamily="49" charset="-122"/>
                <a:ea typeface="黑体" panose="02010609060101010101" pitchFamily="49" charset="-122"/>
              </a:rPr>
              <a:t>了解软件设计模式的基本概念</a:t>
            </a:r>
            <a:endParaRPr lang="zh-CN" altLang="en-US" sz="2400" dirty="0">
              <a:latin typeface="黑体" panose="02010609060101010101" pitchFamily="49" charset="-122"/>
              <a:ea typeface="黑体" panose="02010609060101010101" pitchFamily="49" charset="-122"/>
            </a:endParaRPr>
          </a:p>
        </p:txBody>
      </p:sp>
      <p:cxnSp>
        <p:nvCxnSpPr>
          <p:cNvPr id="4" name="直接连接符 3"/>
          <p:cNvCxnSpPr/>
          <p:nvPr>
            <p:custDataLst>
              <p:tags r:id="rId2"/>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3"/>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4"/>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8" name="矩形 7"/>
          <p:cNvSpPr/>
          <p:nvPr>
            <p:custDataLst>
              <p:tags r:id="rId5"/>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软件工程的设计</a:t>
            </a:r>
            <a:endParaRPr kumimoji="1" lang="zh-CN" altLang="en-US" sz="3200" dirty="0">
              <a:sym typeface="+mn-ea"/>
            </a:endParaRPr>
          </a:p>
        </p:txBody>
      </p:sp>
      <p:sp>
        <p:nvSpPr>
          <p:cNvPr id="8" name="内容占位符 4"/>
          <p:cNvSpPr txBox="1"/>
          <p:nvPr/>
        </p:nvSpPr>
        <p:spPr>
          <a:xfrm>
            <a:off x="374650" y="1007155"/>
            <a:ext cx="4268788"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6.1.1</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设计原理</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矩形 9"/>
          <p:cNvSpPr/>
          <p:nvPr/>
        </p:nvSpPr>
        <p:spPr>
          <a:xfrm>
            <a:off x="485410" y="1638300"/>
            <a:ext cx="8932003" cy="4831080"/>
          </a:xfrm>
          <a:prstGeom prst="rect">
            <a:avLst/>
          </a:prstGeom>
        </p:spPr>
        <p:txBody>
          <a:bodyPr wrap="square">
            <a:spAutoFit/>
          </a:bodyPr>
          <a:lstStyle/>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800" b="1" dirty="0">
                <a:solidFill>
                  <a:srgbClr val="FF0000"/>
                </a:solidFill>
                <a:latin typeface="仿宋" panose="02010609060101010101" pitchFamily="49" charset="-122"/>
                <a:ea typeface="仿宋" panose="02010609060101010101" pitchFamily="49" charset="-122"/>
              </a:rPr>
              <a:t>（</a:t>
            </a:r>
            <a:r>
              <a:rPr lang="en-US" altLang="zh-CN" sz="2800" b="1" dirty="0">
                <a:solidFill>
                  <a:srgbClr val="FF0000"/>
                </a:solidFill>
                <a:latin typeface="仿宋" panose="02010609060101010101" pitchFamily="49" charset="-122"/>
                <a:ea typeface="仿宋" panose="02010609060101010101" pitchFamily="49" charset="-122"/>
              </a:rPr>
              <a:t>1</a:t>
            </a:r>
            <a:r>
              <a:rPr lang="zh-CN" altLang="en-US" sz="2800" b="1" dirty="0">
                <a:solidFill>
                  <a:srgbClr val="FF0000"/>
                </a:solidFill>
                <a:latin typeface="仿宋" panose="02010609060101010101" pitchFamily="49" charset="-122"/>
                <a:ea typeface="仿宋" panose="02010609060101010101" pitchFamily="49" charset="-122"/>
              </a:rPr>
              <a:t>）模块化</a:t>
            </a:r>
            <a:endParaRPr lang="en-US" altLang="zh-CN" sz="2800" b="1" dirty="0">
              <a:solidFill>
                <a:srgbClr val="FF0000"/>
              </a:solidFill>
              <a:latin typeface="仿宋" panose="02010609060101010101" pitchFamily="49" charset="-122"/>
              <a:ea typeface="仿宋" panose="02010609060101010101" pitchFamily="49" charset="-122"/>
            </a:endParaRPr>
          </a:p>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800" b="1" dirty="0">
                <a:latin typeface="仿宋" panose="02010609060101010101" pitchFamily="49" charset="-122"/>
                <a:ea typeface="仿宋" panose="02010609060101010101" pitchFamily="49" charset="-122"/>
              </a:rPr>
              <a:t>    在</a:t>
            </a:r>
            <a:r>
              <a:rPr lang="zh-CN" altLang="en-US" sz="2800" b="1" dirty="0">
                <a:solidFill>
                  <a:srgbClr val="FF0000"/>
                </a:solidFill>
                <a:latin typeface="仿宋" panose="02010609060101010101" pitchFamily="49" charset="-122"/>
                <a:ea typeface="仿宋" panose="02010609060101010101" pitchFamily="49" charset="-122"/>
              </a:rPr>
              <a:t>过程化语言</a:t>
            </a:r>
            <a:r>
              <a:rPr lang="zh-CN" altLang="en-US" sz="2800" b="1" dirty="0">
                <a:latin typeface="仿宋" panose="02010609060101010101" pitchFamily="49" charset="-122"/>
                <a:ea typeface="仿宋" panose="02010609060101010101" pitchFamily="49" charset="-122"/>
              </a:rPr>
              <a:t>中过程、函数、子程序、宏等都可以看作模块。在</a:t>
            </a:r>
            <a:r>
              <a:rPr lang="zh-CN" altLang="en-US" sz="2800" b="1" dirty="0">
                <a:solidFill>
                  <a:srgbClr val="FF0000"/>
                </a:solidFill>
                <a:latin typeface="仿宋" panose="02010609060101010101" pitchFamily="49" charset="-122"/>
                <a:ea typeface="仿宋" panose="02010609060101010101" pitchFamily="49" charset="-122"/>
              </a:rPr>
              <a:t>面向对象程序</a:t>
            </a:r>
            <a:r>
              <a:rPr lang="zh-CN" altLang="en-US" sz="2800" b="1" dirty="0">
                <a:latin typeface="仿宋" panose="02010609060101010101" pitchFamily="49" charset="-122"/>
                <a:ea typeface="仿宋" panose="02010609060101010101" pitchFamily="49" charset="-122"/>
              </a:rPr>
              <a:t>设计中的类或类的方法也可以称之为模块。</a:t>
            </a:r>
            <a:endParaRPr lang="zh-CN" altLang="en-US" sz="2800" b="1" dirty="0">
              <a:latin typeface="仿宋" panose="02010609060101010101" pitchFamily="49" charset="-122"/>
              <a:ea typeface="仿宋" panose="02010609060101010101" pitchFamily="49" charset="-122"/>
            </a:endParaRPr>
          </a:p>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altLang="zh-CN" sz="2800" b="1" dirty="0">
              <a:latin typeface="仿宋" panose="02010609060101010101" pitchFamily="49" charset="-122"/>
              <a:ea typeface="仿宋" panose="02010609060101010101" pitchFamily="49" charset="-122"/>
            </a:endParaRPr>
          </a:p>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800" b="1" dirty="0">
                <a:latin typeface="仿宋" panose="02010609060101010101" pitchFamily="49" charset="-122"/>
                <a:ea typeface="仿宋" panose="02010609060101010101" pitchFamily="49" charset="-122"/>
              </a:rPr>
              <a:t>    模块化是一种将复杂系统分解为可管理模块的方式。这种处理问题的方式体现了设计中“</a:t>
            </a:r>
            <a:r>
              <a:rPr lang="zh-CN" altLang="en-US" sz="2800" b="1" dirty="0">
                <a:solidFill>
                  <a:srgbClr val="FF0000"/>
                </a:solidFill>
                <a:latin typeface="仿宋" panose="02010609060101010101" pitchFamily="49" charset="-122"/>
                <a:ea typeface="仿宋" panose="02010609060101010101" pitchFamily="49" charset="-122"/>
              </a:rPr>
              <a:t>关注点分离</a:t>
            </a:r>
            <a:r>
              <a:rPr lang="zh-CN" altLang="en-US" sz="2800" b="1" dirty="0">
                <a:latin typeface="仿宋" panose="02010609060101010101" pitchFamily="49" charset="-122"/>
                <a:ea typeface="仿宋" panose="02010609060101010101" pitchFamily="49" charset="-122"/>
              </a:rPr>
              <a:t>”的概念，即希望将复杂问题分解为可以独立解决和（或）优化的若干块，从而使得这个复杂问题能够更容易地被处理。</a:t>
            </a:r>
            <a:endParaRPr lang="en-US" altLang="zh-CN" sz="2800" b="1" dirty="0">
              <a:latin typeface="仿宋" panose="02010609060101010101" pitchFamily="49" charset="-122"/>
              <a:ea typeface="仿宋" panose="02010609060101010101" pitchFamily="49" charset="-122"/>
            </a:endParaRPr>
          </a:p>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altLang="zh-CN" sz="2800" b="1" dirty="0">
              <a:latin typeface="仿宋" panose="02010609060101010101" pitchFamily="49" charset="-122"/>
              <a:ea typeface="仿宋" panose="02010609060101010101" pitchFamily="49" charset="-122"/>
            </a:endParaRPr>
          </a:p>
        </p:txBody>
      </p:sp>
      <p:sp>
        <p:nvSpPr>
          <p:cNvPr id="3" name="矩形 2"/>
          <p:cNvSpPr/>
          <p:nvPr>
            <p:custDataLst>
              <p:tags r:id="rId1"/>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2" name="图片 1"/>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6.1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custDataLst>
              <p:tags r:id="rId5"/>
            </p:custDataLst>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软件工程的设计</a:t>
            </a:r>
            <a:endParaRPr kumimoji="1" lang="zh-CN" altLang="en-US" sz="3200" dirty="0">
              <a:sym typeface="+mn-ea"/>
            </a:endParaRPr>
          </a:p>
        </p:txBody>
      </p:sp>
      <p:sp>
        <p:nvSpPr>
          <p:cNvPr id="2" name="文本框 1"/>
          <p:cNvSpPr txBox="1"/>
          <p:nvPr/>
        </p:nvSpPr>
        <p:spPr>
          <a:xfrm>
            <a:off x="-1" y="4884145"/>
            <a:ext cx="9902825" cy="1198880"/>
          </a:xfrm>
          <a:prstGeom prst="rect">
            <a:avLst/>
          </a:prstGeom>
          <a:noFill/>
        </p:spPr>
        <p:txBody>
          <a:bodyPr wrap="square" rtlCol="0">
            <a:spAutoFit/>
          </a:bodyPr>
          <a:lstStyle/>
          <a:p>
            <a:pPr>
              <a:lnSpc>
                <a:spcPct val="150000"/>
              </a:lnSpc>
            </a:pPr>
            <a:endParaRPr lang="en-US" altLang="zh-CN" sz="2400" b="1" dirty="0">
              <a:latin typeface="仿宋" panose="02010609060101010101" pitchFamily="49" charset="-122"/>
              <a:ea typeface="仿宋" panose="02010609060101010101" pitchFamily="49" charset="-122"/>
              <a:cs typeface="仿宋" panose="02010609060101010101" pitchFamily="49" charset="-122"/>
            </a:endParaRPr>
          </a:p>
          <a:p>
            <a:pPr algn="ctr">
              <a:lnSpc>
                <a:spcPct val="150000"/>
              </a:lnSpc>
            </a:pPr>
            <a:r>
              <a:rPr lang="zh-CN" altLang="en-US" sz="2400" b="1" dirty="0">
                <a:latin typeface="仿宋" panose="02010609060101010101" pitchFamily="49" charset="-122"/>
                <a:ea typeface="仿宋" panose="02010609060101010101" pitchFamily="49" charset="-122"/>
                <a:cs typeface="仿宋" panose="02010609060101010101" pitchFamily="49" charset="-122"/>
              </a:rPr>
              <a:t>图</a:t>
            </a:r>
            <a:r>
              <a:rPr lang="en-US" altLang="zh-CN" sz="2400" b="1" dirty="0">
                <a:latin typeface="仿宋" panose="02010609060101010101" pitchFamily="49" charset="-122"/>
                <a:ea typeface="仿宋" panose="02010609060101010101" pitchFamily="49" charset="-122"/>
                <a:cs typeface="仿宋" panose="02010609060101010101" pitchFamily="49" charset="-122"/>
              </a:rPr>
              <a:t>6-1 </a:t>
            </a:r>
            <a:r>
              <a:rPr lang="zh-CN" altLang="en-US" sz="2400" b="1" dirty="0">
                <a:latin typeface="仿宋" panose="02010609060101010101" pitchFamily="49" charset="-122"/>
                <a:ea typeface="仿宋" panose="02010609060101010101" pitchFamily="49" charset="-122"/>
                <a:cs typeface="仿宋" panose="02010609060101010101" pitchFamily="49" charset="-122"/>
              </a:rPr>
              <a:t>模块化和软件成本</a:t>
            </a:r>
            <a:endPar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p:txBody>
      </p:sp>
      <p:sp>
        <p:nvSpPr>
          <p:cNvPr id="3" name="矩形 2"/>
          <p:cNvSpPr/>
          <p:nvPr>
            <p:custDataLst>
              <p:tags r:id="rId6"/>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14" name="图片 13"/>
          <p:cNvPicPr/>
          <p:nvPr/>
        </p:nvPicPr>
        <p:blipFill>
          <a:blip r:embed="rId7"/>
          <a:stretch>
            <a:fillRect/>
          </a:stretch>
        </p:blipFill>
        <p:spPr>
          <a:xfrm>
            <a:off x="1118870" y="1196975"/>
            <a:ext cx="8134350" cy="3977005"/>
          </a:xfrm>
          <a:prstGeom prst="rect">
            <a:avLst/>
          </a:prstGeom>
          <a:noFill/>
          <a:ln>
            <a:noFill/>
          </a:ln>
        </p:spPr>
      </p:pic>
      <p:pic>
        <p:nvPicPr>
          <p:cNvPr id="8" name="图片 7"/>
          <p:cNvPicPr>
            <a:picLocks noChangeAspect="1"/>
          </p:cNvPicPr>
          <p:nvPr>
            <p:custDataLst>
              <p:tags r:id="rId8"/>
            </p:custDataLst>
          </p:nvPr>
        </p:nvPicPr>
        <p:blipFill>
          <a:blip r:embed="rId9"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10"/>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KSO_WM_UNIT_PLACING_PICTURE_USER_VIEWPORT" val="{&quot;height&quot;:871,&quot;width&quot;:15597}"/>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UNIT_PLACING_PICTURE_USER_VIEWPORT" val="{&quot;height&quot;:871,&quot;width&quot;:15597}"/>
  <p:tag name="KSO_WM_BEAUTIFY_FLAG" val=""/>
</p:tagLst>
</file>

<file path=ppt/tags/tag105.xml><?xml version="1.0" encoding="utf-8"?>
<p:tagLst xmlns:p="http://schemas.openxmlformats.org/presentationml/2006/main">
  <p:tag name="KSO_WM_SPECIAL_SOURCE" val="bdnul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SLIDE_ID" val="diagram20212714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2714"/>
  <p:tag name="KSO_WM_SLIDE_LAYOUT" val="a_f"/>
  <p:tag name="KSO_WM_SLIDE_LAYOUT_CNT" val="1_1"/>
  <p:tag name="KSO_WM_SLIDE_TYPE" val="text"/>
  <p:tag name="KSO_WM_SLIDE_SUBTYPE" val="pureTxt"/>
  <p:tag name="KSO_WM_SLIDE_SIZE" val="840*539"/>
  <p:tag name="KSO_WM_SLIDE_POSITION" val="72*0"/>
  <p:tag name="KSO_WM_SLIDE_LAYOUT_INFO" val="{&quot;direction&quot;:1,&quot;id&quot;:&quot;2021-04-01T15:44:13&quot;,&quot;maxSize&quot;:{&quot;size1&quot;:32.5},&quot;minSize&quot;:{&quot;size1&quot;:27.6},&quot;normalSize&quot;:{&quot;size1&quot;:32.5},&quot;subLayout&quot;:[{&quot;id&quot;:&quot;2021-04-01T15:44:13&quot;,&quot;margin&quot;:{&quot;bottom&quot;:8.043000221252441,&quot;left&quot;:2.0630886554718018,&quot;right&quot;:0.02111823298037052,&quot;top&quot;:5.502999782562256},&quot;type&quot;:0},{&quot;id&quot;:&quot;2021-04-01T15:44:13&quot;,&quot;margin&quot;:{&quot;bottom&quot;:1.6929999589920044,&quot;left&quot;:1.3540035486221313,&quot;right&quot;:1.3751217126846313,&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e53747e3ea6e293f8b1"/>
  <p:tag name="KSO_WM_CHIP_FILLPROP" val="[[{&quot;text_align&quot;:&quot;cm&quot;,&quot;text_direction&quot;:&quot;horizontal&quot;,&quot;support_big_font&quot;:false,&quot;picture_toward&quot;:0,&quot;picture_dockside&quot;:[],&quot;fill_id&quot;:&quot;df5c712fc297497380a16f2214b4abb2&quot;,&quot;fill_align&quot;:&quot;cm&quot;,&quot;chip_types&quot;:[&quot;picture&quot;,&quot;header&quot;]},{&quot;text_align&quot;:&quot;lm&quot;,&quot;text_direction&quot;:&quot;horizontal&quot;,&quot;support_features&quot;:[&quot;collage&quot;,&quot;carousel&quot;],&quot;support_big_font&quot;:false,&quot;picture_toward&quot;:0,&quot;picture_dockside&quot;:[],&quot;fill_id&quot;:&quot;3e9e6b7343cb4479804798c20b3c2800&quot;,&quot;fill_align&quot;:&quot;cm&quot;,&quot;chip_types&quot;:[&quot;text&quot;,&quot;picture&quot;]}],[{&quot;text_align&quot;:&quot;cm&quot;,&quot;text_direction&quot;:&quot;horizontal&quot;,&quot;support_big_font&quot;:false,&quot;picture_toward&quot;:0,&quot;picture_dockside&quot;:[],&quot;fill_id&quot;:&quot;df5c712fc297497380a16f2214b4abb2&quot;,&quot;fill_align&quot;:&quot;cm&quot;,&quot;chip_types&quot;:[&quot;header&quot;]},{&quot;text_align&quot;:&quot;lm&quot;,&quot;text_direction&quot;:&quot;horizontal&quot;,&quot;support_big_font&quot;:false,&quot;picture_toward&quot;:0,&quot;picture_dockside&quot;:[],&quot;fill_id&quot;:&quot;3e9e6b7343cb4479804798c20b3c2800&quot;,&quot;fill_align&quot;:&quot;cm&quot;,&quot;chip_types&quot;:[&quot;diagram&quot;,&quot;chart&quot;,&quot;table&quot;,&quot;video&quot;]}]]"/>
  <p:tag name="KSO_WM_CHIP_DECFILLPROP" val="[]"/>
  <p:tag name="KSO_WM_SLIDE_CAN_ADD_NAVIGATION" val="1"/>
  <p:tag name="KSO_WM_CHIP_GROUPID" val="5f71a5bf747e3ea6e293b57c"/>
  <p:tag name="KSO_WM_SLIDE_BK_DARK_LIGHT" val="2"/>
  <p:tag name="KSO_WM_SLIDE_BACKGROUND_TYPE" val="general"/>
  <p:tag name="KSO_WM_SLIDE_SUPPORT_FEATURE_TYPE" val="0"/>
  <p:tag name="KSO_WM_TEMPLATE_ASSEMBLE_XID" val="60656f654054ed1e2fb80950"/>
  <p:tag name="KSO_WM_TEMPLATE_ASSEMBLE_GROUPID" val="60656f654054ed1e2fb80950"/>
  <p:tag name="KSO_WM_SPECIAL_SOURCE" val="bdnul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UNIT_PLACING_PICTURE_USER_VIEWPORT" val="{&quot;height&quot;:871,&quot;width&quot;:15597}"/>
  <p:tag name="KSO_WM_BEAUTIFY_FLAG" val=""/>
</p:tagLst>
</file>

<file path=ppt/tags/tag113.xml><?xml version="1.0" encoding="utf-8"?>
<p:tagLst xmlns:p="http://schemas.openxmlformats.org/presentationml/2006/main">
  <p:tag name="KSO_WM_SPECIAL_SOURCE" val="bdnull"/>
</p:tagLst>
</file>

<file path=ppt/tags/tag114.xml><?xml version="1.0" encoding="utf-8"?>
<p:tagLst xmlns:p="http://schemas.openxmlformats.org/presentationml/2006/main">
  <p:tag name="KSO_WM_UNIT_PLACING_PICTURE_USER_VIEWPORT" val="{&quot;height&quot;:871,&quot;width&quot;:15597}"/>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SPECIAL_SOURCE" val="bdnull"/>
</p:tagLst>
</file>

<file path=ppt/tags/tag117.xml><?xml version="1.0" encoding="utf-8"?>
<p:tagLst xmlns:p="http://schemas.openxmlformats.org/presentationml/2006/main">
  <p:tag name="KSO_WM_UNIT_PLACING_PICTURE_USER_VIEWPORT" val="{&quot;height&quot;:871,&quot;width&quot;:15597}"/>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SPECIAL_SOURCE" val="bdnull"/>
</p:tagLst>
</file>

<file path=ppt/tags/tag12.xml><?xml version="1.0" encoding="utf-8"?>
<p:tagLst xmlns:p="http://schemas.openxmlformats.org/presentationml/2006/main">
  <p:tag name="KSO_WM_UNIT_PLACING_PICTURE_USER_VIEWPORT" val="{&quot;height&quot;:871,&quot;width&quot;:15597}"/>
  <p:tag name="KSO_WM_BEAUTIFY_FLAG" val=""/>
</p:tagLst>
</file>

<file path=ppt/tags/tag120.xml><?xml version="1.0" encoding="utf-8"?>
<p:tagLst xmlns:p="http://schemas.openxmlformats.org/presentationml/2006/main">
  <p:tag name="KSO_WM_UNIT_PLACING_PICTURE_USER_VIEWPORT" val="{&quot;height&quot;:871,&quot;width&quot;:15597}"/>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SPECIAL_SOURCE" val="bdnull"/>
</p:tagLst>
</file>

<file path=ppt/tags/tag124.xml><?xml version="1.0" encoding="utf-8"?>
<p:tagLst xmlns:p="http://schemas.openxmlformats.org/presentationml/2006/main">
  <p:tag name="KSO_WM_UNIT_PLACING_PICTURE_USER_VIEWPORT" val="{&quot;height&quot;:871,&quot;width&quot;:15597}"/>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SPECIAL_SOURCE" val="bdnull"/>
</p:tagLst>
</file>

<file path=ppt/tags/tag127.xml><?xml version="1.0" encoding="utf-8"?>
<p:tagLst xmlns:p="http://schemas.openxmlformats.org/presentationml/2006/main">
  <p:tag name="KSO_WM_UNIT_PLACING_PICTURE_USER_VIEWPORT" val="{&quot;height&quot;:871,&quot;width&quot;:15597}"/>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SPECIAL_SOURCE" val="bdnul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UNIT_PLACING_PICTURE_USER_VIEWPORT" val="{&quot;height&quot;:871,&quot;width&quot;:15597}"/>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SPECIAL_SOURCE" val="bdnul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UNIT_PLACING_PICTURE_USER_VIEWPORT" val="{&quot;height&quot;:871,&quot;width&quot;:15597}"/>
  <p:tag name="KSO_WM_BEAUTIFY_FLAG" val=""/>
</p:tagLst>
</file>

<file path=ppt/tags/tag14.xml><?xml version="1.0" encoding="utf-8"?>
<p:tagLst xmlns:p="http://schemas.openxmlformats.org/presentationml/2006/main">
  <p:tag name="KSO_WM_SPECIAL_SOURCE" val="bdnul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SPECIAL_SOURCE" val="bdnul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UNIT_PLACING_PICTURE_USER_VIEWPORT" val="{&quot;height&quot;:871,&quot;width&quot;:15597}"/>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SPECIAL_SOURCE" val="bdnul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UNIT_PLACING_PICTURE_USER_VIEWPORT" val="{&quot;height&quot;:871,&quot;width&quot;:15597}"/>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SPECIAL_SOURCE" val="bdnul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UNIT_PLACING_PICTURE_USER_VIEWPORT" val="{&quot;height&quot;:871,&quot;width&quot;:15597}"/>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SPECIAL_SOURCE" val="bdnul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UNIT_PLACING_PICTURE_USER_VIEWPORT" val="{&quot;height&quot;:871,&quot;width&quot;:15597}"/>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SPECIAL_SOURCE" val="bdnul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UNIT_PLACING_PICTURE_USER_VIEWPORT" val="{&quot;height&quot;:871,&quot;width&quot;:15597}"/>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SPECIAL_SOURCE" val="bdnul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UNIT_PLACING_PICTURE_USER_VIEWPORT" val="{&quot;height&quot;:871,&quot;width&quot;:15597}"/>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SPECIAL_SOURCE" val="bdnul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UNIT_PLACING_PICTURE_USER_VIEWPORT" val="{&quot;height&quot;:871,&quot;width&quot;:15597}"/>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SPECIAL_SOURCE" val="bdnul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UNIT_PLACING_PICTURE_USER_VIEWPORT" val="{&quot;height&quot;:871,&quot;width&quot;:15597}"/>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SPECIAL_SOURCE" val="bdnul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UNIT_PLACING_PICTURE_USER_VIEWPORT" val="{&quot;height&quot;:871,&quot;width&quot;:15597}"/>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SPECIAL_SOURCE" val="bdnul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UNIT_PLACING_PICTURE_USER_VIEWPORT" val="{&quot;height&quot;:871,&quot;width&quot;:15597}"/>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SPECIAL_SOURCE" val="bdnul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UNIT_PLACING_PICTURE_USER_VIEWPORT" val="{&quot;height&quot;:871,&quot;width&quot;:15597}"/>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SPECIAL_SOURCE" val="bdnul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UNIT_PLACING_PICTURE_USER_VIEWPORT" val="{&quot;height&quot;:871,&quot;width&quot;:15597}"/>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UNIT_PLACING_PICTURE_USER_VIEWPORT" val="{&quot;height&quot;:871,&quot;width&quot;:15597}"/>
  <p:tag name="KSO_WM_BEAUTIFY_FLAG" val=""/>
</p:tagLst>
</file>

<file path=ppt/tags/tag190.xml><?xml version="1.0" encoding="utf-8"?>
<p:tagLst xmlns:p="http://schemas.openxmlformats.org/presentationml/2006/main">
  <p:tag name="KSO_WM_SPECIAL_SOURCE" val="bdnul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UNIT_PLACING_PICTURE_USER_VIEWPORT" val="{&quot;height&quot;:871,&quot;width&quot;:15597}"/>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SPECIAL_SOURCE" val="bdnul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UNIT_PLACING_PICTURE_USER_VIEWPORT" val="{&quot;height&quot;:871,&quot;width&quot;:15597}"/>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SPECIAL_SOURCE" val="bdnul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UNIT_PLACING_PICTURE_USER_VIEWPORT" val="{&quot;height&quot;:1505.451968503937,&quot;width&quot;:5276.897637795276}"/>
</p:tagLst>
</file>

<file path=ppt/tags/tag20.xml><?xml version="1.0" encoding="utf-8"?>
<p:tagLst xmlns:p="http://schemas.openxmlformats.org/presentationml/2006/main">
  <p:tag name="KSO_WM_BEAUTIFY_FLAG" val=""/>
</p:tagLst>
</file>

<file path=ppt/tags/tag200.xml><?xml version="1.0" encoding="utf-8"?>
<p:tagLst xmlns:p="http://schemas.openxmlformats.org/presentationml/2006/main">
  <p:tag name="KSO_WM_UNIT_PLACING_PICTURE_USER_VIEWPORT" val="{&quot;height&quot;:871,&quot;width&quot;:15597}"/>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SPECIAL_SOURCE" val="bdnul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UNIT_PLACING_PICTURE_USER_VIEWPORT" val="{&quot;height&quot;:871,&quot;width&quot;:15597}"/>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SPECIAL_SOURCE" val="bdnul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UNIT_PLACING_PICTURE_USER_VIEWPORT" val="{&quot;height&quot;:871,&quot;width&quot;:15597}"/>
  <p:tag name="KSO_WM_BEAUTIFY_FLAG" val=""/>
</p:tagLst>
</file>

<file path=ppt/tags/tag21.xml><?xml version="1.0" encoding="utf-8"?>
<p:tagLst xmlns:p="http://schemas.openxmlformats.org/presentationml/2006/main">
  <p:tag name="KSO_WM_SPECIAL_SOURCE" val="bdnul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SPECIAL_SOURCE" val="bdnul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UNIT_PLACING_PICTURE_USER_VIEWPORT" val="{&quot;height&quot;:871,&quot;width&quot;:15597}"/>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SPECIAL_SOURCE" val="bdnul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UNIT_PLACING_PICTURE_USER_VIEWPORT" val="{&quot;height&quot;:871,&quot;width&quot;:15597}"/>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SPECIAL_SOURCE" val="bdnul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UNIT_PLACING_PICTURE_USER_VIEWPORT" val="{&quot;height&quot;:871,&quot;width&quot;:15597}"/>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SPECIAL_SOURCE" val="bdnul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UNIT_PLACING_PICTURE_USER_VIEWPORT" val="{&quot;height&quot;:871,&quot;width&quot;:15597}"/>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SPECIAL_SOURCE" val="bdnul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UNIT_PLACING_PICTURE_USER_VIEWPORT" val="{&quot;height&quot;:871,&quot;width&quot;:15597}"/>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SPECIAL_SOURCE" val="bdnul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UNIT_PLACING_PICTURE_USER_VIEWPORT" val="{&quot;height&quot;:871,&quot;width&quot;:15597}"/>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SPECIAL_SOURCE" val="bdnul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UNIT_PLACING_PICTURE_USER_VIEWPORT" val="{&quot;height&quot;:871,&quot;width&quot;:15597}"/>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SPECIAL_SOURCE" val="bdnul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UNIT_PLACING_PICTURE_USER_VIEWPORT" val="{&quot;height&quot;:871,&quot;width&quot;:15597}"/>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SPECIAL_SOURCE" val="bdnul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UNIT_PLACING_PICTURE_USER_VIEWPORT" val="{&quot;height&quot;:871,&quot;width&quot;:15597}"/>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SPECIAL_SOURCE" val="bdnul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UNIT_PLACING_PICTURE_USER_VIEWPORT" val="{&quot;height&quot;:871,&quot;width&quot;:15597}"/>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SPECIAL_SOURCE" val="bdnul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UNIT_PLACING_PICTURE_USER_VIEWPORT" val="{&quot;height&quot;:871,&quot;width&quot;:15597}"/>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SPECIAL_SOURCE" val="bdnul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UNIT_PLACING_PICTURE_USER_VIEWPORT" val="{&quot;height&quot;:871,&quot;width&quot;:15597}"/>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UNIT_PLACING_PICTURE_USER_VIEWPORT" val="{&quot;height&quot;:871,&quot;width&quot;:15597}"/>
  <p:tag name="KSO_WM_BEAUTIFY_FLAG" val=""/>
</p:tagLst>
</file>

<file path=ppt/tags/tag260.xml><?xml version="1.0" encoding="utf-8"?>
<p:tagLst xmlns:p="http://schemas.openxmlformats.org/presentationml/2006/main">
  <p:tag name="KSO_WM_SPECIAL_SOURCE" val="bdnul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UNIT_PLACING_PICTURE_USER_VIEWPORT" val="{&quot;height&quot;:871,&quot;width&quot;:15597}"/>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SPECIAL_SOURCE" val="bdnul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UNIT_PLACING_PICTURE_USER_VIEWPORT" val="{&quot;height&quot;:871,&quot;width&quot;:15597}"/>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SPECIAL_SOURCE" val="bdnul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70.xml><?xml version="1.0" encoding="utf-8"?>
<p:tagLst xmlns:p="http://schemas.openxmlformats.org/presentationml/2006/main">
  <p:tag name="KSO_WM_UNIT_PLACING_PICTURE_USER_VIEWPORT" val="{&quot;height&quot;:871,&quot;width&quot;:15597}"/>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SPECIAL_SOURCE" val="bdnul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UNIT_PLACING_PICTURE_USER_VIEWPORT" val="{&quot;height&quot;:871,&quot;width&quot;:15597}"/>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SPECIAL_SOURCE" val="bdnul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UNIT_PLACING_PICTURE_USER_VIEWPORT" val="{&quot;height&quot;:871,&quot;width&quot;:15597}"/>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SPECIAL_SOURCE" val="bdnull"/>
</p:tagLst>
</file>

<file path=ppt/tags/tag280.xml><?xml version="1.0" encoding="utf-8"?>
<p:tagLst xmlns:p="http://schemas.openxmlformats.org/presentationml/2006/main">
  <p:tag name="KSO_WM_SPECIAL_SOURCE" val="bdnul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UNIT_PLACING_PICTURE_USER_VIEWPORT" val="{&quot;height&quot;:871,&quot;width&quot;:15597}"/>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SPECIAL_SOURCE" val="bdnull"/>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UNIT_PLACING_PICTURE_USER_VIEWPORT" val="{&quot;height&quot;:871,&quot;width&quot;:15597}"/>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SPECIAL_SOURCE" val="bdnul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UNIT_PLACING_PICTURE_USER_VIEWPORT" val="{&quot;height&quot;:871,&quot;width&quot;:15597}"/>
  <p:tag name="KSO_WM_BEAUTIFY_FLAG" val=""/>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SPECIAL_SOURCE" val="bdnull"/>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UNIT_PLACING_PICTURE_USER_VIEWPORT" val="{&quot;height&quot;:871,&quot;width&quot;:15597}"/>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SPECIAL_SOURCE" val="bdnull"/>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UNIT_PLACING_PICTURE_USER_VIEWPORT" val="{&quot;height&quot;:871,&quot;width&quot;:15597}"/>
  <p:tag name="KSO_WM_BEAUTIFY_FLAG" val=""/>
</p:tagLst>
</file>

<file path=ppt/tags/tag3.xml><?xml version="1.0" encoding="utf-8"?>
<p:tagLst xmlns:p="http://schemas.openxmlformats.org/presentationml/2006/main">
  <p:tag name="KSO_WM_SPECIAL_SOURCE" val="bdnull"/>
</p:tagLst>
</file>

<file path=ppt/tags/tag30.xml><?xml version="1.0" encoding="utf-8"?>
<p:tagLst xmlns:p="http://schemas.openxmlformats.org/presentationml/2006/main">
  <p:tag name="KSO_WM_BEAUTIFY_FLAG" val=""/>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SPECIAL_SOURCE" val="bdnull"/>
</p:tagLst>
</file>

<file path=ppt/tags/tag302.xml><?xml version="1.0" encoding="utf-8"?>
<p:tagLst xmlns:p="http://schemas.openxmlformats.org/presentationml/2006/main">
  <p:tag name="KSO_WM_BEAUTIFY_FLAG" val=""/>
</p:tagLst>
</file>

<file path=ppt/tags/tag303.xml><?xml version="1.0" encoding="utf-8"?>
<p:tagLst xmlns:p="http://schemas.openxmlformats.org/presentationml/2006/main">
  <p:tag name="KSO_WM_BEAUTIFY_FLAG" val=""/>
</p:tagLst>
</file>

<file path=ppt/tags/tag304.xml><?xml version="1.0" encoding="utf-8"?>
<p:tagLst xmlns:p="http://schemas.openxmlformats.org/presentationml/2006/main">
  <p:tag name="KSO_WM_UNIT_PLACING_PICTURE_USER_VIEWPORT" val="{&quot;height&quot;:871,&quot;width&quot;:15597}"/>
  <p:tag name="KSO_WM_BEAUTIFY_FLAG" val=""/>
</p:tagLst>
</file>

<file path=ppt/tags/tag305.xml><?xml version="1.0" encoding="utf-8"?>
<p:tagLst xmlns:p="http://schemas.openxmlformats.org/presentationml/2006/main">
  <p:tag name="KSO_WM_BEAUTIFY_FLAG" val=""/>
</p:tagLst>
</file>

<file path=ppt/tags/tag306.xml><?xml version="1.0" encoding="utf-8"?>
<p:tagLst xmlns:p="http://schemas.openxmlformats.org/presentationml/2006/main">
  <p:tag name="KSO_WM_SPECIAL_SOURCE" val="bdnull"/>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UNIT_PLACING_PICTURE_USER_VIEWPORT" val="{&quot;height&quot;:871,&quot;width&quot;:15597}"/>
  <p:tag name="KSO_WM_BEAUTIFY_FLAG" val=""/>
</p:tagLst>
</file>

<file path=ppt/tags/tag31.xml><?xml version="1.0" encoding="utf-8"?>
<p:tagLst xmlns:p="http://schemas.openxmlformats.org/presentationml/2006/main">
  <p:tag name="KSO_WM_BEAUTIFY_FLAG" val=""/>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SPECIAL_SOURCE" val="bdnull"/>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UNIT_PLACING_PICTURE_USER_VIEWPORT" val="{&quot;height&quot;:871,&quot;width&quot;:15597}"/>
  <p:tag name="KSO_WM_BEAUTIFY_FLAG" val=""/>
</p:tagLst>
</file>

<file path=ppt/tags/tag314.xml><?xml version="1.0" encoding="utf-8"?>
<p:tagLst xmlns:p="http://schemas.openxmlformats.org/presentationml/2006/main">
  <p:tag name="KSO_WM_BEAUTIFY_FLAG" val=""/>
</p:tagLst>
</file>

<file path=ppt/tags/tag315.xml><?xml version="1.0" encoding="utf-8"?>
<p:tagLst xmlns:p="http://schemas.openxmlformats.org/presentationml/2006/main">
  <p:tag name="KSO_WM_SPECIAL_SOURCE" val="bdnull"/>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UNIT_PLACING_PICTURE_USER_VIEWPORT" val="{&quot;height&quot;:871,&quot;width&quot;:15597}"/>
  <p:tag name="KSO_WM_BEAUTIFY_FLAG" val=""/>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SPECIAL_SOURCE" val="bdnull"/>
</p:tagLst>
</file>

<file path=ppt/tags/tag32.xml><?xml version="1.0" encoding="utf-8"?>
<p:tagLst xmlns:p="http://schemas.openxmlformats.org/presentationml/2006/main">
  <p:tag name="KSO_WM_BEAUTIFY_FLAG" val=""/>
</p:tagLst>
</file>

<file path=ppt/tags/tag320.xml><?xml version="1.0" encoding="utf-8"?>
<p:tagLst xmlns:p="http://schemas.openxmlformats.org/presentationml/2006/main">
  <p:tag name="KSO_WM_BEAUTIFY_FLAG" val=""/>
</p:tagLst>
</file>

<file path=ppt/tags/tag321.xml><?xml version="1.0" encoding="utf-8"?>
<p:tagLst xmlns:p="http://schemas.openxmlformats.org/presentationml/2006/main">
  <p:tag name="KSO_WM_BEAUTIFY_FLAG" val=""/>
</p:tagLst>
</file>

<file path=ppt/tags/tag322.xml><?xml version="1.0" encoding="utf-8"?>
<p:tagLst xmlns:p="http://schemas.openxmlformats.org/presentationml/2006/main">
  <p:tag name="KSO_WM_UNIT_PLACING_PICTURE_USER_VIEWPORT" val="{&quot;height&quot;:871,&quot;width&quot;:15597}"/>
  <p:tag name="KSO_WM_BEAUTIFY_FLAG" val=""/>
</p:tagLst>
</file>

<file path=ppt/tags/tag323.xml><?xml version="1.0" encoding="utf-8"?>
<p:tagLst xmlns:p="http://schemas.openxmlformats.org/presentationml/2006/main">
  <p:tag name="KSO_WM_BEAUTIFY_FLAG" val=""/>
</p:tagLst>
</file>

<file path=ppt/tags/tag324.xml><?xml version="1.0" encoding="utf-8"?>
<p:tagLst xmlns:p="http://schemas.openxmlformats.org/presentationml/2006/main">
  <p:tag name="KSO_WM_SPECIAL_SOURCE" val="bdnull"/>
</p:tagLst>
</file>

<file path=ppt/tags/tag325.xml><?xml version="1.0" encoding="utf-8"?>
<p:tagLst xmlns:p="http://schemas.openxmlformats.org/presentationml/2006/main">
  <p:tag name="KSO_WM_BEAUTIFY_FLAG" val=""/>
</p:tagLst>
</file>

<file path=ppt/tags/tag326.xml><?xml version="1.0" encoding="utf-8"?>
<p:tagLst xmlns:p="http://schemas.openxmlformats.org/presentationml/2006/main">
  <p:tag name="KSO_WM_BEAUTIFY_FLAG" val=""/>
</p:tagLst>
</file>

<file path=ppt/tags/tag327.xml><?xml version="1.0" encoding="utf-8"?>
<p:tagLst xmlns:p="http://schemas.openxmlformats.org/presentationml/2006/main">
  <p:tag name="KSO_WM_UNIT_PLACING_PICTURE_USER_VIEWPORT" val="{&quot;height&quot;:871,&quot;width&quot;:15597}"/>
  <p:tag name="KSO_WM_BEAUTIFY_FLAG" val=""/>
</p:tagLst>
</file>

<file path=ppt/tags/tag328.xml><?xml version="1.0" encoding="utf-8"?>
<p:tagLst xmlns:p="http://schemas.openxmlformats.org/presentationml/2006/main">
  <p:tag name="KSO_WM_BEAUTIFY_FLAG" val=""/>
</p:tagLst>
</file>

<file path=ppt/tags/tag329.xml><?xml version="1.0" encoding="utf-8"?>
<p:tagLst xmlns:p="http://schemas.openxmlformats.org/presentationml/2006/main">
  <p:tag name="KSO_WM_SPECIAL_SOURCE" val="bdnull"/>
</p:tagLst>
</file>

<file path=ppt/tags/tag33.xml><?xml version="1.0" encoding="utf-8"?>
<p:tagLst xmlns:p="http://schemas.openxmlformats.org/presentationml/2006/main">
  <p:tag name="KSO_WM_UNIT_PLACING_PICTURE_USER_VIEWPORT" val="{&quot;height&quot;:871,&quot;width&quot;:15597}"/>
  <p:tag name="KSO_WM_BEAUTIFY_FLAG" val=""/>
</p:tagLst>
</file>

<file path=ppt/tags/tag330.xml><?xml version="1.0" encoding="utf-8"?>
<p:tagLst xmlns:p="http://schemas.openxmlformats.org/presentationml/2006/main">
  <p:tag name="KSO_WM_BEAUTIFY_FLAG" val=""/>
</p:tagLst>
</file>

<file path=ppt/tags/tag331.xml><?xml version="1.0" encoding="utf-8"?>
<p:tagLst xmlns:p="http://schemas.openxmlformats.org/presentationml/2006/main">
  <p:tag name="KSO_WM_BEAUTIFY_FLAG" val=""/>
</p:tagLst>
</file>

<file path=ppt/tags/tag332.xml><?xml version="1.0" encoding="utf-8"?>
<p:tagLst xmlns:p="http://schemas.openxmlformats.org/presentationml/2006/main">
  <p:tag name="KSO_WM_UNIT_PLACING_PICTURE_USER_VIEWPORT" val="{&quot;height&quot;:871,&quot;width&quot;:15597}"/>
  <p:tag name="KSO_WM_BEAUTIFY_FLAG" val=""/>
</p:tagLst>
</file>

<file path=ppt/tags/tag333.xml><?xml version="1.0" encoding="utf-8"?>
<p:tagLst xmlns:p="http://schemas.openxmlformats.org/presentationml/2006/main">
  <p:tag name="KSO_WM_BEAUTIFY_FLAG" val=""/>
</p:tagLst>
</file>

<file path=ppt/tags/tag334.xml><?xml version="1.0" encoding="utf-8"?>
<p:tagLst xmlns:p="http://schemas.openxmlformats.org/presentationml/2006/main">
  <p:tag name="KSO_WM_SPECIAL_SOURCE" val="bdnull"/>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KSO_WM_BEAUTIFY_FLAG" val=""/>
</p:tagLst>
</file>

<file path=ppt/tags/tag337.xml><?xml version="1.0" encoding="utf-8"?>
<p:tagLst xmlns:p="http://schemas.openxmlformats.org/presentationml/2006/main">
  <p:tag name="KSO_WM_UNIT_PLACING_PICTURE_USER_VIEWPORT" val="{&quot;height&quot;:871,&quot;width&quot;:15597}"/>
  <p:tag name="KSO_WM_BEAUTIFY_FLAG" val=""/>
</p:tagLst>
</file>

<file path=ppt/tags/tag338.xml><?xml version="1.0" encoding="utf-8"?>
<p:tagLst xmlns:p="http://schemas.openxmlformats.org/presentationml/2006/main">
  <p:tag name="KSO_WM_BEAUTIFY_FLAG" val=""/>
</p:tagLst>
</file>

<file path=ppt/tags/tag339.xml><?xml version="1.0" encoding="utf-8"?>
<p:tagLst xmlns:p="http://schemas.openxmlformats.org/presentationml/2006/main">
  <p:tag name="KSO_WM_SPECIAL_SOURCE" val="bdnull"/>
</p:tagLst>
</file>

<file path=ppt/tags/tag34.xml><?xml version="1.0" encoding="utf-8"?>
<p:tagLst xmlns:p="http://schemas.openxmlformats.org/presentationml/2006/main">
  <p:tag name="KSO_WM_BEAUTIFY_FLAG" val=""/>
</p:tagLst>
</file>

<file path=ppt/tags/tag340.xml><?xml version="1.0" encoding="utf-8"?>
<p:tagLst xmlns:p="http://schemas.openxmlformats.org/presentationml/2006/main">
  <p:tag name="KSO_WM_BEAUTIFY_FLAG" val=""/>
</p:tagLst>
</file>

<file path=ppt/tags/tag341.xml><?xml version="1.0" encoding="utf-8"?>
<p:tagLst xmlns:p="http://schemas.openxmlformats.org/presentationml/2006/main">
  <p:tag name="KSO_WM_UNIT_PLACING_PICTURE_USER_VIEWPORT" val="{&quot;height&quot;:871,&quot;width&quot;:15597}"/>
  <p:tag name="KSO_WM_BEAUTIFY_FLAG" val=""/>
</p:tagLst>
</file>

<file path=ppt/tags/tag342.xml><?xml version="1.0" encoding="utf-8"?>
<p:tagLst xmlns:p="http://schemas.openxmlformats.org/presentationml/2006/main">
  <p:tag name="KSO_WM_BEAUTIFY_FLAG" val=""/>
</p:tagLst>
</file>

<file path=ppt/tags/tag343.xml><?xml version="1.0" encoding="utf-8"?>
<p:tagLst xmlns:p="http://schemas.openxmlformats.org/presentationml/2006/main">
  <p:tag name="KSO_WM_BEAUTIFY_FLAG" val=""/>
</p:tagLst>
</file>

<file path=ppt/tags/tag344.xml><?xml version="1.0" encoding="utf-8"?>
<p:tagLst xmlns:p="http://schemas.openxmlformats.org/presentationml/2006/main">
  <p:tag name="KSO_WM_SPECIAL_SOURCE" val="bdnull"/>
</p:tagLst>
</file>

<file path=ppt/tags/tag345.xml><?xml version="1.0" encoding="utf-8"?>
<p:tagLst xmlns:p="http://schemas.openxmlformats.org/presentationml/2006/main">
  <p:tag name="KSO_WM_BEAUTIFY_FLAG" val=""/>
</p:tagLst>
</file>

<file path=ppt/tags/tag346.xml><?xml version="1.0" encoding="utf-8"?>
<p:tagLst xmlns:p="http://schemas.openxmlformats.org/presentationml/2006/main">
  <p:tag name="KSO_WM_BEAUTIFY_FLAG" val=""/>
</p:tagLst>
</file>

<file path=ppt/tags/tag347.xml><?xml version="1.0" encoding="utf-8"?>
<p:tagLst xmlns:p="http://schemas.openxmlformats.org/presentationml/2006/main">
  <p:tag name="KSO_WM_UNIT_PLACING_PICTURE_USER_VIEWPORT" val="{&quot;height&quot;:871,&quot;width&quot;:15597}"/>
  <p:tag name="KSO_WM_BEAUTIFY_FLAG" val=""/>
</p:tagLst>
</file>

<file path=ppt/tags/tag348.xml><?xml version="1.0" encoding="utf-8"?>
<p:tagLst xmlns:p="http://schemas.openxmlformats.org/presentationml/2006/main">
  <p:tag name="KSO_WM_BEAUTIFY_FLAG" val=""/>
</p:tagLst>
</file>

<file path=ppt/tags/tag349.xml><?xml version="1.0" encoding="utf-8"?>
<p:tagLst xmlns:p="http://schemas.openxmlformats.org/presentationml/2006/main">
  <p:tag name="KSO_WM_SPECIAL_SOURCE" val="bdnull"/>
</p:tagLst>
</file>

<file path=ppt/tags/tag35.xml><?xml version="1.0" encoding="utf-8"?>
<p:tagLst xmlns:p="http://schemas.openxmlformats.org/presentationml/2006/main">
  <p:tag name="KSO_WM_SPECIAL_SOURCE" val="bdnull"/>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UNIT_PLACING_PICTURE_USER_VIEWPORT" val="{&quot;height&quot;:871,&quot;width&quot;:15597}"/>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SPECIAL_SOURCE" val="bdnull"/>
</p:tagLst>
</file>

<file path=ppt/tags/tag354.xml><?xml version="1.0" encoding="utf-8"?>
<p:tagLst xmlns:p="http://schemas.openxmlformats.org/presentationml/2006/main">
  <p:tag name="KSO_WM_BEAUTIFY_FLAG" val=""/>
</p:tagLst>
</file>

<file path=ppt/tags/tag355.xml><?xml version="1.0" encoding="utf-8"?>
<p:tagLst xmlns:p="http://schemas.openxmlformats.org/presentationml/2006/main">
  <p:tag name="KSO_WM_UNIT_PLACING_PICTURE_USER_VIEWPORT" val="{&quot;height&quot;:871,&quot;width&quot;:15597}"/>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SPECIAL_SOURCE" val="bdnull"/>
</p:tagLst>
</file>

<file path=ppt/tags/tag358.xml><?xml version="1.0" encoding="utf-8"?>
<p:tagLst xmlns:p="http://schemas.openxmlformats.org/presentationml/2006/main">
  <p:tag name="KSO_WM_BEAUTIFY_FLAG" val=""/>
</p:tagLst>
</file>

<file path=ppt/tags/tag359.xml><?xml version="1.0" encoding="utf-8"?>
<p:tagLst xmlns:p="http://schemas.openxmlformats.org/presentationml/2006/main">
  <p:tag name="KSO_WM_UNIT_PLACING_PICTURE_USER_VIEWPORT" val="{&quot;height&quot;:871,&quot;width&quot;:15597}"/>
  <p:tag name="KSO_WM_BEAUTIFY_FLAG" val=""/>
</p:tagLst>
</file>

<file path=ppt/tags/tag36.xml><?xml version="1.0" encoding="utf-8"?>
<p:tagLst xmlns:p="http://schemas.openxmlformats.org/presentationml/2006/main">
  <p:tag name="KSO_WM_UNIT_PLACING_PICTURE_USER_VIEWPORT" val="{&quot;height&quot;:871,&quot;width&quot;:15597}"/>
  <p:tag name="KSO_WM_BEAUTIFY_FLAG" val=""/>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SPECIAL_SOURCE" val="bdnull"/>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UNIT_PLACING_PICTURE_USER_VIEWPORT" val="{&quot;height&quot;:871,&quot;width&quot;:15597}"/>
  <p:tag name="KSO_WM_BEAUTIFY_FLAG" val=""/>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SPECIAL_SOURCE" val="bdnul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UNIT_PLACING_PICTURE_USER_VIEWPORT" val="{&quot;height&quot;:871,&quot;width&quot;:15597}"/>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SPECIAL_SOURCE" val="bdnull"/>
</p:tagLst>
</file>

<file path=ppt/tags/tag37.xml><?xml version="1.0" encoding="utf-8"?>
<p:tagLst xmlns:p="http://schemas.openxmlformats.org/presentationml/2006/main">
  <p:tag name="KSO_WM_BEAUTIFY_FLAG" val=""/>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UNIT_PLACING_PICTURE_USER_VIEWPORT" val="{&quot;height&quot;:871,&quot;width&quot;:15597}"/>
  <p:tag name="KSO_WM_BEAUTIFY_FLAG" val=""/>
</p:tagLst>
</file>

<file path=ppt/tags/tag374.xml><?xml version="1.0" encoding="utf-8"?>
<p:tagLst xmlns:p="http://schemas.openxmlformats.org/presentationml/2006/main">
  <p:tag name="KSO_WM_SPECIAL_SOURCE" val="bdnull"/>
</p:tagLst>
</file>

<file path=ppt/tags/tag375.xml><?xml version="1.0" encoding="utf-8"?>
<p:tagLst xmlns:p="http://schemas.openxmlformats.org/presentationml/2006/main">
  <p:tag name="COMMONDATA" val="eyJoZGlkIjoiYjYxZGE5NGViYTBiNDY5NWNjM2U1Nzc0YmIwOTdlNjQifQ=="/>
  <p:tag name="KSO_WPP_MARK_KEY" val="f21afcc6-e7c2-4ed4-bb9c-4b274fc317d6"/>
  <p:tag name="commondata" val="eyJoZGlkIjoiNmNkZjNjZmY5MWYzYTBjZDExNjU2NDM5YmI0ZjQ3ZjUifQ=="/>
</p:tagLst>
</file>

<file path=ppt/tags/tag38.xml><?xml version="1.0" encoding="utf-8"?>
<p:tagLst xmlns:p="http://schemas.openxmlformats.org/presentationml/2006/main">
  <p:tag name="KSO_WM_SPECIAL_SOURCE" val="bdnull"/>
</p:tagLst>
</file>

<file path=ppt/tags/tag39.xml><?xml version="1.0" encoding="utf-8"?>
<p:tagLst xmlns:p="http://schemas.openxmlformats.org/presentationml/2006/main">
  <p:tag name="KSO_WM_UNIT_PLACING_PICTURE_USER_VIEWPORT" val="{&quot;height&quot;:871,&quot;width&quot;:15597}"/>
  <p:tag name="KSO_WM_BEAUTIFY_FLAG" val=""/>
</p:tagLst>
</file>

<file path=ppt/tags/tag4.xml><?xml version="1.0" encoding="utf-8"?>
<p:tagLst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12714_1*a*1"/>
  <p:tag name="KSO_WM_TEMPLATE_CATEGORY" val="diagram"/>
  <p:tag name="KSO_WM_TEMPLATE_INDEX" val="20212714"/>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e3986779d47b437e9a7bcceaa079931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04962f4bf2324ef3b09e7cf60b5eeece"/>
  <p:tag name="KSO_WM_UNIT_SUPPORT_UNIT_TYPE" val="[&quot;d&quot;]"/>
  <p:tag name="KSO_WM_UNIT_TEXT_FILL_FORE_SCHEMECOLOR_INDEX_BRIGHTNESS" val="0"/>
  <p:tag name="KSO_WM_UNIT_TEXT_FILL_FORE_SCHEMECOLOR_INDEX" val="13"/>
  <p:tag name="KSO_WM_UNIT_TEXT_FILL_TYPE" val="1"/>
  <p:tag name="KSO_WM_TEMPLATE_ASSEMBLE_XID" val="60656f654054ed1e2fb80950"/>
  <p:tag name="KSO_WM_TEMPLATE_ASSEMBLE_GROUPID" val="60656f654054ed1e2fb80950"/>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SPECIAL_SOURCE" val="bdnul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UNIT_PLACING_PICTURE_USER_VIEWPORT" val="{&quot;height&quot;:871,&quot;width&quot;:15597}"/>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SPECIAL_SOURCE" val="bdnull"/>
</p:tagLst>
</file>

<file path=ppt/tags/tag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4_1*f*1"/>
  <p:tag name="KSO_WM_TEMPLATE_CATEGORY" val="diagram"/>
  <p:tag name="KSO_WM_TEMPLATE_INDEX" val="2021271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UNIT_DEC_AREA_ID" val="ceba2ff137764a2cb099cf38dcc5e06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5be29bdeaee45e7b8930b6da511961f"/>
  <p:tag name="KSO_WM_UNIT_SUPPORT_UNIT_TYPE" val="[&quot;d&quot;]"/>
  <p:tag name="KSO_WM_UNIT_TEXT_FILL_FORE_SCHEMECOLOR_INDEX_BRIGHTNESS" val="0.25"/>
  <p:tag name="KSO_WM_UNIT_TEXT_FILL_FORE_SCHEMECOLOR_INDEX" val="13"/>
  <p:tag name="KSO_WM_UNIT_TEXT_FILL_TYPE" val="1"/>
  <p:tag name="KSO_WM_TEMPLATE_ASSEMBLE_XID" val="60656f654054ed1e2fb80950"/>
  <p:tag name="KSO_WM_TEMPLATE_ASSEMBLE_GROUPID" val="60656f654054ed1e2fb80950"/>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UNIT_PLACING_PICTURE_USER_VIEWPORT" val="{&quot;height&quot;:871,&quot;width&quot;:15597}"/>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SPECIAL_SOURCE" val="bdnul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4_1*i*2"/>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a00468fe66f44b08aef719e85195a2dc"/>
  <p:tag name="KSO_WM_UNIT_DECORATE_INFO" val="{&quot;DecorateInfoH&quot;:{&quot;IsAbs&quot;:true},&quot;DecorateInfoW&quot;:{&quot;IsAbs&quot;:false},&quot;DecorateInfoX&quot;:{&quot;IsAbs&quot;:true,&quot;Pos&quot;:1},&quot;DecorateInfoY&quot;:{&quot;IsAbs&quot;:true,&quot;Pos&quot;:0},&quot;ReferentInfo&quot;:{&quot;Id&quot;:&quot;e3986779d47b437e9a7bcceaa0799318&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f654054ed1e2fb80950"/>
  <p:tag name="KSO_WM_TEMPLATE_ASSEMBLE_GROUPID" val="60656f654054ed1e2fb80950"/>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UNIT_PLACING_PICTURE_USER_VIEWPORT" val="{&quot;height&quot;:871,&quot;width&quot;:15597}"/>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SPECIAL_SOURCE" val="bdnul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4_1*i*2"/>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a00468fe66f44b08aef719e85195a2dc"/>
  <p:tag name="KSO_WM_UNIT_DECORATE_INFO" val="{&quot;DecorateInfoH&quot;:{&quot;IsAbs&quot;:true},&quot;DecorateInfoW&quot;:{&quot;IsAbs&quot;:false},&quot;DecorateInfoX&quot;:{&quot;IsAbs&quot;:true,&quot;Pos&quot;:1},&quot;DecorateInfoY&quot;:{&quot;IsAbs&quot;:true,&quot;Pos&quot;:0},&quot;ReferentInfo&quot;:{&quot;Id&quot;:&quot;e3986779d47b437e9a7bcceaa0799318&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f654054ed1e2fb80950"/>
  <p:tag name="KSO_WM_TEMPLATE_ASSEMBLE_GROUPID" val="60656f654054ed1e2fb80950"/>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UNIT_PLACING_PICTURE_USER_VIEWPORT" val="{&quot;height&quot;:871,&quot;width&quot;:15597}"/>
  <p:tag name="KSO_WM_BEAUTIFY_FLAG" val=""/>
</p:tagLst>
</file>

<file path=ppt/tags/tag73.xml><?xml version="1.0" encoding="utf-8"?>
<p:tagLst xmlns:p="http://schemas.openxmlformats.org/presentationml/2006/main">
  <p:tag name="KSO_WM_SPECIAL_SOURCE" val="bdnul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3673_1*i*2"/>
  <p:tag name="KSO_WM_TEMPLATE_CATEGORY" val="diagram"/>
  <p:tag name="KSO_WM_TEMPLATE_INDEX" val="20213673"/>
  <p:tag name="KSO_WM_UNIT_LAYERLEVEL" val="1"/>
  <p:tag name="KSO_WM_TAG_VERSION" val="1.0"/>
  <p:tag name="KSO_WM_BEAUTIFY_FLAG" val="#wm#"/>
  <p:tag name="KSO_WM_UNIT_BLOCK" val="0"/>
  <p:tag name="KSO_WM_UNIT_SM_LIMIT_TYPE" val="0"/>
  <p:tag name="KSO_WM_UNIT_DEC_AREA_ID" val="f8361c95c6a14706b337364fb1f6f01e"/>
  <p:tag name="KSO_WM_UNIT_DECORATE_INFO" val="{&quot;DecorateInfoH&quot;:{&quot;IsAbs&quot;:true},&quot;DecorateInfoW&quot;:{&quot;IsAbs&quot;:true},&quot;DecorateInfoX&quot;:{&quot;IsAbs&quot;:true,&quot;Pos&quot;:0},&quot;DecorateInfoY&quot;:{&quot;IsAbs&quot;:true,&quot;Pos&quot;:0},&quot;ReferentInfo&quot;:{&quot;Id&quot;:&quot;c5974a3a47a7438db28ffdaeb587b99c&quot;,&quot;X&quot;:{&quot;Pos&quot;:2},&quot;Y&quot;:{&quot;Pos&quot;:0}},&quot;whChangeMode&quot;:0}"/>
  <p:tag name="KSO_WM_CHIP_GROUPID" val="5f5ee1ca4d6848d78f644aed"/>
  <p:tag name="KSO_WM_CHIP_XID" val="5f69675b553136823a5e61e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6eb54054ed1e2fb7fe8f"/>
  <p:tag name="KSO_WM_TEMPLATE_ASSEMBLE_GROUPID" val="60656eb54054ed1e2fb7fe8f"/>
</p:tagLst>
</file>

<file path=ppt/tags/tag80.xml><?xml version="1.0" encoding="utf-8"?>
<p:tagLst xmlns:p="http://schemas.openxmlformats.org/presentationml/2006/main">
  <p:tag name="KSO_WM_UNIT_PLACING_PICTURE_USER_VIEWPORT" val="{&quot;height&quot;:871,&quot;width&quot;:15597}"/>
  <p:tag name="KSO_WM_BEAUTIFY_FLAG" val=""/>
</p:tagLst>
</file>

<file path=ppt/tags/tag81.xml><?xml version="1.0" encoding="utf-8"?>
<p:tagLst xmlns:p="http://schemas.openxmlformats.org/presentationml/2006/main">
  <p:tag name="KSO_WM_SPECIAL_SOURCE" val="bdnul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UNIT_PLACING_PICTURE_USER_VIEWPORT" val="{&quot;height&quot;:871,&quot;width&quot;:15597}"/>
  <p:tag name="KSO_WM_BEAUTIFY_FLAG" val=""/>
</p:tagLst>
</file>

<file path=ppt/tags/tag89.xml><?xml version="1.0" encoding="utf-8"?>
<p:tagLst xmlns:p="http://schemas.openxmlformats.org/presentationml/2006/main">
  <p:tag name="KSO_WM_SPECIAL_SOURCE" val="bdnull"/>
</p:tagLst>
</file>

<file path=ppt/tags/tag9.xml><?xml version="1.0" encoding="utf-8"?>
<p:tagLst xmlns:p="http://schemas.openxmlformats.org/presentationml/2006/main">
  <p:tag name="KSO_WM_UNIT_PLACING_PICTURE_USER_VIEWPORT" val="{&quot;height&quot;:871,&quot;width&quot;:15597}"/>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UNIT_PLACING_PICTURE_USER_VIEWPORT" val="{&quot;height&quot;:871,&quot;width&quot;:15597}"/>
  <p:tag name="KSO_WM_BEAUTIFY_FLAG" val=""/>
</p:tagLst>
</file>

<file path=ppt/tags/tag97.xml><?xml version="1.0" encoding="utf-8"?>
<p:tagLst xmlns:p="http://schemas.openxmlformats.org/presentationml/2006/main">
  <p:tag name="KSO_WM_SPECIAL_SOURCE" val="bdnul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自定义 4">
      <a:dk1>
        <a:sysClr val="windowText" lastClr="000000"/>
      </a:dk1>
      <a:lt1>
        <a:sysClr val="window" lastClr="FFFFFF"/>
      </a:lt1>
      <a:dk2>
        <a:srgbClr val="1F497D"/>
      </a:dk2>
      <a:lt2>
        <a:srgbClr val="EEECE1"/>
      </a:lt2>
      <a:accent1>
        <a:srgbClr val="0070C0"/>
      </a:accent1>
      <a:accent2>
        <a:srgbClr val="00B0F0"/>
      </a:accent2>
      <a:accent3>
        <a:srgbClr val="0070C0"/>
      </a:accent3>
      <a:accent4>
        <a:srgbClr val="00B0F0"/>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17036</Words>
  <Application>WPS 演示</Application>
  <PresentationFormat>自定义</PresentationFormat>
  <Paragraphs>1976</Paragraphs>
  <Slides>79</Slides>
  <Notes>60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79</vt:i4>
      </vt:variant>
    </vt:vector>
  </HeadingPairs>
  <TitlesOfParts>
    <vt:vector size="91" baseType="lpstr">
      <vt:lpstr>Arial</vt:lpstr>
      <vt:lpstr>宋体</vt:lpstr>
      <vt:lpstr>Wingdings</vt:lpstr>
      <vt:lpstr>仿宋</vt:lpstr>
      <vt:lpstr>微软雅黑</vt:lpstr>
      <vt:lpstr>Segoe UI</vt:lpstr>
      <vt:lpstr>黑体</vt:lpstr>
      <vt:lpstr>Impact</vt:lpstr>
      <vt:lpstr>Arial Unicode MS</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1012</dc:title>
  <dc:creator>admin</dc:creator>
  <cp:lastModifiedBy>王婷</cp:lastModifiedBy>
  <cp:revision>874</cp:revision>
  <cp:lastPrinted>2021-12-14T02:46:00Z</cp:lastPrinted>
  <dcterms:created xsi:type="dcterms:W3CDTF">2021-12-14T02:46:00Z</dcterms:created>
  <dcterms:modified xsi:type="dcterms:W3CDTF">2023-10-07T03:51:48Z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C58DB5D729074062885111962A41FB4E_13</vt:lpwstr>
  </property>
</Properties>
</file>