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4.xml" ContentType="application/vnd.openxmlformats-officedocument.presentationml.notesSlide+xml"/>
  <Override PartName="/ppt/tags/tag97.xml" ContentType="application/vnd.openxmlformats-officedocument.presentationml.tags+xml"/>
  <Override PartName="/ppt/notesSlides/notesSlide5.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6.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7.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8.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9.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notesSlides/notesSlide10.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notesSlides/notesSlide11.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12.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3.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notesSlides/notesSlide14.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notesSlides/notesSlide15.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notesSlides/notesSlide16.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notesSlides/notesSlide17.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notesSlides/notesSlide18.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notesSlides/notesSlide19.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notesSlides/notesSlide20.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notesSlides/notesSlide21.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notesSlides/notesSlide22.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23.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24.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notesSlides/notesSlide25.xml" ContentType="application/vnd.openxmlformats-officedocument.presentationml.notesSlide+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317" r:id="rId2"/>
    <p:sldId id="740" r:id="rId3"/>
    <p:sldId id="805" r:id="rId4"/>
    <p:sldId id="341" r:id="rId5"/>
    <p:sldId id="526" r:id="rId6"/>
    <p:sldId id="872" r:id="rId7"/>
    <p:sldId id="874" r:id="rId8"/>
    <p:sldId id="931" r:id="rId9"/>
    <p:sldId id="875" r:id="rId10"/>
    <p:sldId id="876" r:id="rId11"/>
    <p:sldId id="877" r:id="rId12"/>
    <p:sldId id="932" r:id="rId13"/>
    <p:sldId id="878" r:id="rId14"/>
    <p:sldId id="933" r:id="rId15"/>
    <p:sldId id="565" r:id="rId16"/>
    <p:sldId id="566" r:id="rId17"/>
    <p:sldId id="879" r:id="rId18"/>
    <p:sldId id="934" r:id="rId19"/>
    <p:sldId id="935" r:id="rId20"/>
    <p:sldId id="569" r:id="rId21"/>
    <p:sldId id="936" r:id="rId22"/>
    <p:sldId id="937" r:id="rId23"/>
    <p:sldId id="938" r:id="rId24"/>
    <p:sldId id="873" r:id="rId25"/>
    <p:sldId id="939" r:id="rId26"/>
    <p:sldId id="940" r:id="rId27"/>
    <p:sldId id="941" r:id="rId28"/>
    <p:sldId id="576" r:id="rId29"/>
    <p:sldId id="942" r:id="rId30"/>
    <p:sldId id="943" r:id="rId31"/>
    <p:sldId id="944" r:id="rId32"/>
    <p:sldId id="945" r:id="rId33"/>
    <p:sldId id="946" r:id="rId34"/>
    <p:sldId id="947" r:id="rId35"/>
    <p:sldId id="948" r:id="rId36"/>
    <p:sldId id="949" r:id="rId37"/>
    <p:sldId id="950" r:id="rId38"/>
    <p:sldId id="951" r:id="rId39"/>
    <p:sldId id="952" r:id="rId40"/>
    <p:sldId id="953" r:id="rId41"/>
    <p:sldId id="402" r:id="rId42"/>
    <p:sldId id="744" r:id="rId43"/>
    <p:sldId id="954" r:id="rId44"/>
    <p:sldId id="955" r:id="rId45"/>
  </p:sldIdLst>
  <p:sldSz cx="9902825" cy="6858000"/>
  <p:notesSz cx="6797675" cy="9925050"/>
  <p:custDataLst>
    <p:tags r:id="rId47"/>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2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risweng@qq.com" initials="d" lastIdx="1" clrIdx="0"/>
  <p:cmAuthor id="2" name="作者" initials="A" lastIdx="0" clrIdx="1"/>
  <p:cmAuthor id="3" name="江颉(jiangj)" initials="Jie"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E0EBFF"/>
    <a:srgbClr val="DFEAFF"/>
    <a:srgbClr val="9DC1FF"/>
    <a:srgbClr val="9CC0FF"/>
    <a:srgbClr val="FF0066"/>
    <a:srgbClr val="724D83"/>
    <a:srgbClr val="622DA3"/>
    <a:srgbClr val="FFCCFF"/>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70" autoAdjust="0"/>
    <p:restoredTop sz="95340" autoAdjust="0"/>
  </p:normalViewPr>
  <p:slideViewPr>
    <p:cSldViewPr showGuides="1">
      <p:cViewPr varScale="1">
        <p:scale>
          <a:sx n="111" d="100"/>
          <a:sy n="111" d="100"/>
        </p:scale>
        <p:origin x="1185" y="45"/>
      </p:cViewPr>
      <p:guideLst>
        <p:guide orient="horz" pos="2161"/>
        <p:guide pos="3239"/>
      </p:guideLst>
    </p:cSldViewPr>
  </p:slideViewPr>
  <p:notesTextViewPr>
    <p:cViewPr>
      <p:scale>
        <a:sx n="1" d="1"/>
        <a:sy n="1" d="1"/>
      </p:scale>
      <p:origin x="0" y="0"/>
    </p:cViewPr>
  </p:notesTextViewPr>
  <p:sorterViewPr>
    <p:cViewPr>
      <p:scale>
        <a:sx n="151" d="100"/>
        <a:sy n="15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3BB23F8-81C3-429C-91C8-8B03FA70728D}" type="doc">
      <dgm:prSet loTypeId="urn:microsoft.com/office/officeart/2005/8/layout/process1" loCatId="process" qsTypeId="urn:microsoft.com/office/officeart/2005/8/quickstyle/simple1#1" qsCatId="simple" csTypeId="urn:microsoft.com/office/officeart/2005/8/colors/accent1_2#1" csCatId="accent1" phldr="1"/>
      <dgm:spPr/>
    </dgm:pt>
    <dgm:pt modelId="{D17D5D38-049A-440C-A0C6-A365BC45425F}">
      <dgm:prSet phldrT="[文本]" phldr="0" custT="1">
        <dgm:style>
          <a:lnRef idx="2">
            <a:schemeClr val="dk1"/>
          </a:lnRef>
          <a:fillRef idx="1">
            <a:schemeClr val="lt1"/>
          </a:fillRef>
          <a:effectRef idx="0">
            <a:schemeClr val="dk1"/>
          </a:effectRef>
          <a:fontRef idx="minor">
            <a:schemeClr val="dk1"/>
          </a:fontRef>
        </dgm:style>
      </dgm:prSet>
      <dgm:spPr/>
      <dgm:t>
        <a:bodyPr vert="horz" wrap="square"/>
        <a:lstStyle/>
        <a:p>
          <a:pPr>
            <a:lnSpc>
              <a:spcPct val="100000"/>
            </a:lnSpc>
            <a:spcBef>
              <a:spcPct val="0"/>
            </a:spcBef>
            <a:spcAft>
              <a:spcPct val="35000"/>
            </a:spcAft>
          </a:pPr>
          <a:r>
            <a:rPr lang="zh-CN" altLang="en-US" sz="1800" b="1" dirty="0">
              <a:latin typeface="宋体" panose="02010600030101010101" pitchFamily="2" charset="-122"/>
              <a:ea typeface="宋体" panose="02010600030101010101" pitchFamily="2" charset="-122"/>
            </a:rPr>
            <a:t>识别活动</a:t>
          </a:r>
          <a:endParaRPr sz="1800" b="1" dirty="0"/>
        </a:p>
      </dgm:t>
    </dgm:pt>
    <dgm:pt modelId="{CB1DDEAD-B33B-48D4-9DE5-2836130DA8ED}" type="parTrans" cxnId="{E26B27A4-2969-4540-9FDE-C04FC7BF3474}">
      <dgm:prSet/>
      <dgm:spPr/>
      <dgm:t>
        <a:bodyPr/>
        <a:lstStyle/>
        <a:p>
          <a:endParaRPr lang="zh-CN" altLang="en-US" sz="4000" b="1"/>
        </a:p>
      </dgm:t>
    </dgm:pt>
    <dgm:pt modelId="{69B41590-9820-4FCA-965F-03DCA3D06BA2}" type="sibTrans" cxnId="{E26B27A4-2969-4540-9FDE-C04FC7BF3474}">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3200" b="1"/>
        </a:p>
      </dgm:t>
    </dgm:pt>
    <dgm:pt modelId="{81CF9B40-9DCD-4663-96D6-F5DCE8BDB612}">
      <dgm:prSet phldrT="[文本]" phldr="0" custT="1">
        <dgm:style>
          <a:lnRef idx="2">
            <a:schemeClr val="dk1"/>
          </a:lnRef>
          <a:fillRef idx="1">
            <a:schemeClr val="lt1"/>
          </a:fillRef>
          <a:effectRef idx="0">
            <a:schemeClr val="dk1"/>
          </a:effectRef>
          <a:fontRef idx="minor">
            <a:schemeClr val="dk1"/>
          </a:fontRef>
        </dgm:style>
      </dgm:prSet>
      <dgm:spPr/>
      <dgm:t>
        <a:bodyPr vert="horz" wrap="square"/>
        <a:lstStyle/>
        <a:p>
          <a:pPr>
            <a:lnSpc>
              <a:spcPct val="100000"/>
            </a:lnSpc>
            <a:spcBef>
              <a:spcPct val="0"/>
            </a:spcBef>
            <a:spcAft>
              <a:spcPct val="35000"/>
            </a:spcAft>
          </a:pPr>
          <a:r>
            <a:rPr lang="zh-CN" sz="1800" b="1">
              <a:latin typeface="宋体" panose="02010600030101010101" pitchFamily="2" charset="-122"/>
              <a:ea typeface="宋体" panose="02010600030101010101" pitchFamily="2" charset="-122"/>
            </a:rPr>
            <a:t>识别活动依赖关系</a:t>
          </a:r>
          <a:endParaRPr lang="zh-CN" altLang="en-US" sz="1800" b="1">
            <a:latin typeface="宋体" panose="02010600030101010101" pitchFamily="2" charset="-122"/>
            <a:ea typeface="宋体" panose="02010600030101010101" pitchFamily="2" charset="-122"/>
          </a:endParaRPr>
        </a:p>
      </dgm:t>
    </dgm:pt>
    <dgm:pt modelId="{5C925ABE-F77D-4E35-B414-EA20F7F528B2}" type="parTrans" cxnId="{495A8568-848A-4291-BD0B-21BE27316065}">
      <dgm:prSet/>
      <dgm:spPr/>
      <dgm:t>
        <a:bodyPr/>
        <a:lstStyle/>
        <a:p>
          <a:endParaRPr lang="zh-CN" altLang="en-US" sz="4000" b="1"/>
        </a:p>
      </dgm:t>
    </dgm:pt>
    <dgm:pt modelId="{084ED228-CB01-486A-8707-294BC00A2F26}" type="sibTrans" cxnId="{495A8568-848A-4291-BD0B-21BE27316065}">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3200" b="1"/>
        </a:p>
      </dgm:t>
    </dgm:pt>
    <dgm:pt modelId="{C37EE57B-1CD6-4B71-88C2-AE5225C39D3F}">
      <dgm:prSet phldrT="[文本]" phldr="0" custT="1">
        <dgm:style>
          <a:lnRef idx="2">
            <a:schemeClr val="dk1"/>
          </a:lnRef>
          <a:fillRef idx="1">
            <a:schemeClr val="lt1"/>
          </a:fillRef>
          <a:effectRef idx="0">
            <a:schemeClr val="dk1"/>
          </a:effectRef>
          <a:fontRef idx="minor">
            <a:schemeClr val="dk1"/>
          </a:fontRef>
        </dgm:style>
      </dgm:prSet>
      <dgm:spPr/>
      <dgm:t>
        <a:bodyPr vert="horz" wrap="square"/>
        <a:lstStyle/>
        <a:p>
          <a:pPr>
            <a:lnSpc>
              <a:spcPct val="100000"/>
            </a:lnSpc>
            <a:spcBef>
              <a:spcPct val="0"/>
            </a:spcBef>
            <a:spcAft>
              <a:spcPct val="35000"/>
            </a:spcAft>
          </a:pPr>
          <a:r>
            <a:rPr lang="zh-CN" altLang="en-US" sz="1800" b="1">
              <a:latin typeface="宋体" panose="02010600030101010101" pitchFamily="2" charset="-122"/>
              <a:ea typeface="宋体" panose="02010600030101010101" pitchFamily="2" charset="-122"/>
            </a:rPr>
            <a:t>估算活动</a:t>
          </a:r>
          <a:r>
            <a:rPr lang="zh-CN" sz="1800" b="1">
              <a:latin typeface="宋体" panose="02010600030101010101" pitchFamily="2" charset="-122"/>
              <a:ea typeface="宋体" panose="02010600030101010101" pitchFamily="2" charset="-122"/>
            </a:rPr>
            <a:t>资源</a:t>
          </a:r>
          <a:endParaRPr lang="zh-CN" altLang="en-US" sz="1800" b="1">
            <a:latin typeface="宋体" panose="02010600030101010101" pitchFamily="2" charset="-122"/>
            <a:ea typeface="宋体" panose="02010600030101010101" pitchFamily="2" charset="-122"/>
          </a:endParaRPr>
        </a:p>
      </dgm:t>
    </dgm:pt>
    <dgm:pt modelId="{37949E31-DB4B-4787-8324-D766179F4A27}" type="parTrans" cxnId="{1D4174E7-54AE-40AD-9B11-39E518C447CF}">
      <dgm:prSet/>
      <dgm:spPr/>
      <dgm:t>
        <a:bodyPr/>
        <a:lstStyle/>
        <a:p>
          <a:endParaRPr lang="zh-CN" altLang="en-US" sz="4000" b="1"/>
        </a:p>
      </dgm:t>
    </dgm:pt>
    <dgm:pt modelId="{4054B541-D5C9-4FEA-8513-5753F80C1B15}" type="sibTrans" cxnId="{1D4174E7-54AE-40AD-9B11-39E518C447CF}">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3200" b="1"/>
        </a:p>
      </dgm:t>
    </dgm:pt>
    <dgm:pt modelId="{FA14D201-BA2C-4236-89CC-B85D16B992FD}">
      <dgm:prSet phldr="0" custT="1">
        <dgm:style>
          <a:lnRef idx="2">
            <a:schemeClr val="dk1"/>
          </a:lnRef>
          <a:fillRef idx="1">
            <a:schemeClr val="lt1"/>
          </a:fillRef>
          <a:effectRef idx="0">
            <a:schemeClr val="dk1"/>
          </a:effectRef>
          <a:fontRef idx="minor">
            <a:schemeClr val="dk1"/>
          </a:fontRef>
        </dgm:style>
      </dgm:prSet>
      <dgm:spPr/>
      <dgm:t>
        <a:bodyPr vert="horz" wrap="square"/>
        <a:lstStyle/>
        <a:p>
          <a:pPr>
            <a:lnSpc>
              <a:spcPct val="100000"/>
            </a:lnSpc>
            <a:spcBef>
              <a:spcPct val="0"/>
            </a:spcBef>
            <a:spcAft>
              <a:spcPct val="35000"/>
            </a:spcAft>
          </a:pPr>
          <a:r>
            <a:rPr lang="zh-CN" sz="1800" b="1">
              <a:latin typeface="宋体" panose="02010600030101010101" pitchFamily="2" charset="-122"/>
              <a:ea typeface="宋体" panose="02010600030101010101" pitchFamily="2" charset="-122"/>
            </a:rPr>
            <a:t>为活动分配人员</a:t>
          </a:r>
          <a:endParaRPr lang="zh-CN" altLang="en-US" sz="1800" b="1">
            <a:latin typeface="宋体" panose="02010600030101010101" pitchFamily="2" charset="-122"/>
            <a:ea typeface="宋体" panose="02010600030101010101" pitchFamily="2" charset="-122"/>
          </a:endParaRPr>
        </a:p>
      </dgm:t>
    </dgm:pt>
    <dgm:pt modelId="{2F080F70-F73A-44B8-AD02-338EE4B7F9D3}" type="parTrans" cxnId="{69D30BA9-181C-4780-896E-A2E4A0DC357B}">
      <dgm:prSet/>
      <dgm:spPr/>
      <dgm:t>
        <a:bodyPr/>
        <a:lstStyle/>
        <a:p>
          <a:endParaRPr lang="zh-CN" altLang="en-US" sz="4000" b="1"/>
        </a:p>
      </dgm:t>
    </dgm:pt>
    <dgm:pt modelId="{34A792EE-5789-456F-9511-C033D6252536}" type="sibTrans" cxnId="{69D30BA9-181C-4780-896E-A2E4A0DC357B}">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3200" b="1"/>
        </a:p>
      </dgm:t>
    </dgm:pt>
    <dgm:pt modelId="{760DE14E-48CC-4F93-849E-5C5CEC8E8CB0}">
      <dgm:prSet phldr="0" custT="1">
        <dgm:style>
          <a:lnRef idx="2">
            <a:schemeClr val="dk1"/>
          </a:lnRef>
          <a:fillRef idx="1">
            <a:schemeClr val="lt1"/>
          </a:fillRef>
          <a:effectRef idx="0">
            <a:schemeClr val="dk1"/>
          </a:effectRef>
          <a:fontRef idx="minor">
            <a:schemeClr val="dk1"/>
          </a:fontRef>
        </dgm:style>
      </dgm:prSet>
      <dgm:spPr/>
      <dgm:t>
        <a:bodyPr vert="horz" wrap="square"/>
        <a:lstStyle/>
        <a:p>
          <a:pPr>
            <a:lnSpc>
              <a:spcPct val="100000"/>
            </a:lnSpc>
            <a:spcBef>
              <a:spcPct val="0"/>
            </a:spcBef>
            <a:spcAft>
              <a:spcPct val="35000"/>
            </a:spcAft>
          </a:pPr>
          <a:r>
            <a:rPr lang="zh-CN" sz="1800" b="1">
              <a:latin typeface="宋体" panose="02010600030101010101" pitchFamily="2" charset="-122"/>
              <a:ea typeface="宋体" panose="02010600030101010101" pitchFamily="2" charset="-122"/>
            </a:rPr>
            <a:t>创建进度图表</a:t>
          </a:r>
          <a:endParaRPr lang="zh-CN" altLang="en-US" sz="1800" b="1">
            <a:latin typeface="宋体" panose="02010600030101010101" pitchFamily="2" charset="-122"/>
            <a:ea typeface="宋体" panose="02010600030101010101" pitchFamily="2" charset="-122"/>
          </a:endParaRPr>
        </a:p>
      </dgm:t>
    </dgm:pt>
    <dgm:pt modelId="{5CAF4066-EAFA-48B3-BD75-BF8332703C4C}" type="parTrans" cxnId="{B2E319B4-F5B5-4DD5-8C01-FF5EC1A7A0A8}">
      <dgm:prSet/>
      <dgm:spPr/>
      <dgm:t>
        <a:bodyPr/>
        <a:lstStyle/>
        <a:p>
          <a:endParaRPr lang="zh-CN" altLang="en-US" sz="4000" b="1"/>
        </a:p>
      </dgm:t>
    </dgm:pt>
    <dgm:pt modelId="{F8ABA381-F022-4B4D-AB27-665F884890B3}" type="sibTrans" cxnId="{B2E319B4-F5B5-4DD5-8C01-FF5EC1A7A0A8}">
      <dgm:prSet/>
      <dgm:spPr/>
      <dgm:t>
        <a:bodyPr/>
        <a:lstStyle/>
        <a:p>
          <a:endParaRPr lang="zh-CN" altLang="en-US" sz="4000" b="1"/>
        </a:p>
      </dgm:t>
    </dgm:pt>
    <dgm:pt modelId="{EB1DB040-1A9B-44D2-9494-ACD1E34367EF}" type="pres">
      <dgm:prSet presAssocID="{83BB23F8-81C3-429C-91C8-8B03FA70728D}" presName="Name0" presStyleCnt="0">
        <dgm:presLayoutVars>
          <dgm:dir/>
          <dgm:resizeHandles val="exact"/>
        </dgm:presLayoutVars>
      </dgm:prSet>
      <dgm:spPr/>
    </dgm:pt>
    <dgm:pt modelId="{221A6FFC-1C71-48DA-9F7D-2F386AC27722}" type="pres">
      <dgm:prSet presAssocID="{D17D5D38-049A-440C-A0C6-A365BC45425F}" presName="node" presStyleLbl="node1" presStyleIdx="0" presStyleCnt="5">
        <dgm:presLayoutVars>
          <dgm:bulletEnabled val="1"/>
        </dgm:presLayoutVars>
      </dgm:prSet>
      <dgm:spPr/>
    </dgm:pt>
    <dgm:pt modelId="{1067679F-247F-49A8-A43C-E4568CCC5912}" type="pres">
      <dgm:prSet presAssocID="{69B41590-9820-4FCA-965F-03DCA3D06BA2}" presName="sibTrans" presStyleLbl="sibTrans2D1" presStyleIdx="0" presStyleCnt="4"/>
      <dgm:spPr/>
    </dgm:pt>
    <dgm:pt modelId="{BE01C91A-D573-49BC-A998-D3464EEA2CA5}" type="pres">
      <dgm:prSet presAssocID="{69B41590-9820-4FCA-965F-03DCA3D06BA2}" presName="connectorText" presStyleLbl="sibTrans2D1" presStyleIdx="0" presStyleCnt="4"/>
      <dgm:spPr/>
    </dgm:pt>
    <dgm:pt modelId="{062A030B-4A8D-4D11-9A7A-FF1BAD1DFCBB}" type="pres">
      <dgm:prSet presAssocID="{81CF9B40-9DCD-4663-96D6-F5DCE8BDB612}" presName="node" presStyleLbl="node1" presStyleIdx="1" presStyleCnt="5">
        <dgm:presLayoutVars>
          <dgm:bulletEnabled val="1"/>
        </dgm:presLayoutVars>
      </dgm:prSet>
      <dgm:spPr/>
    </dgm:pt>
    <dgm:pt modelId="{BFAC56D8-1F0A-49BE-AE55-FCF02E996ABD}" type="pres">
      <dgm:prSet presAssocID="{084ED228-CB01-486A-8707-294BC00A2F26}" presName="sibTrans" presStyleLbl="sibTrans2D1" presStyleIdx="1" presStyleCnt="4"/>
      <dgm:spPr/>
    </dgm:pt>
    <dgm:pt modelId="{C339168A-A884-42FF-A62B-7A383036F014}" type="pres">
      <dgm:prSet presAssocID="{084ED228-CB01-486A-8707-294BC00A2F26}" presName="connectorText" presStyleLbl="sibTrans2D1" presStyleIdx="1" presStyleCnt="4"/>
      <dgm:spPr/>
    </dgm:pt>
    <dgm:pt modelId="{F4E31B24-94FF-4E34-9D37-0BC259AEA972}" type="pres">
      <dgm:prSet presAssocID="{C37EE57B-1CD6-4B71-88C2-AE5225C39D3F}" presName="node" presStyleLbl="node1" presStyleIdx="2" presStyleCnt="5">
        <dgm:presLayoutVars>
          <dgm:bulletEnabled val="1"/>
        </dgm:presLayoutVars>
      </dgm:prSet>
      <dgm:spPr/>
    </dgm:pt>
    <dgm:pt modelId="{20C2D065-7913-4563-A7E3-793F36AD3B0A}" type="pres">
      <dgm:prSet presAssocID="{4054B541-D5C9-4FEA-8513-5753F80C1B15}" presName="sibTrans" presStyleLbl="sibTrans2D1" presStyleIdx="2" presStyleCnt="4"/>
      <dgm:spPr/>
    </dgm:pt>
    <dgm:pt modelId="{5D6CC6AA-B702-4459-AD8B-9F04A4601666}" type="pres">
      <dgm:prSet presAssocID="{4054B541-D5C9-4FEA-8513-5753F80C1B15}" presName="connectorText" presStyleLbl="sibTrans2D1" presStyleIdx="2" presStyleCnt="4"/>
      <dgm:spPr/>
    </dgm:pt>
    <dgm:pt modelId="{6F0E7458-D097-49F3-B50F-06F563C11B29}" type="pres">
      <dgm:prSet presAssocID="{FA14D201-BA2C-4236-89CC-B85D16B992FD}" presName="node" presStyleLbl="node1" presStyleIdx="3" presStyleCnt="5">
        <dgm:presLayoutVars>
          <dgm:bulletEnabled val="1"/>
        </dgm:presLayoutVars>
      </dgm:prSet>
      <dgm:spPr/>
    </dgm:pt>
    <dgm:pt modelId="{4B91052C-C3BF-45F7-9473-DAE28BCDECB5}" type="pres">
      <dgm:prSet presAssocID="{34A792EE-5789-456F-9511-C033D6252536}" presName="sibTrans" presStyleLbl="sibTrans2D1" presStyleIdx="3" presStyleCnt="4"/>
      <dgm:spPr/>
    </dgm:pt>
    <dgm:pt modelId="{19004870-6E82-49A2-956C-D2C684ABEDC9}" type="pres">
      <dgm:prSet presAssocID="{34A792EE-5789-456F-9511-C033D6252536}" presName="connectorText" presStyleLbl="sibTrans2D1" presStyleIdx="3" presStyleCnt="4"/>
      <dgm:spPr/>
    </dgm:pt>
    <dgm:pt modelId="{E8A67C0A-CE32-4806-89AB-AEE8CDCF99D9}" type="pres">
      <dgm:prSet presAssocID="{760DE14E-48CC-4F93-849E-5C5CEC8E8CB0}" presName="node" presStyleLbl="node1" presStyleIdx="4" presStyleCnt="5">
        <dgm:presLayoutVars>
          <dgm:bulletEnabled val="1"/>
        </dgm:presLayoutVars>
      </dgm:prSet>
      <dgm:spPr/>
    </dgm:pt>
  </dgm:ptLst>
  <dgm:cxnLst>
    <dgm:cxn modelId="{39A07B36-638B-48E8-96A6-C9E4750D5F0A}" type="presOf" srcId="{760DE14E-48CC-4F93-849E-5C5CEC8E8CB0}" destId="{E8A67C0A-CE32-4806-89AB-AEE8CDCF99D9}" srcOrd="0" destOrd="0" presId="urn:microsoft.com/office/officeart/2005/8/layout/process1"/>
    <dgm:cxn modelId="{6CFD7045-C10C-4ED8-81FB-72E5A92853B4}" type="presOf" srcId="{C37EE57B-1CD6-4B71-88C2-AE5225C39D3F}" destId="{F4E31B24-94FF-4E34-9D37-0BC259AEA972}" srcOrd="0" destOrd="0" presId="urn:microsoft.com/office/officeart/2005/8/layout/process1"/>
    <dgm:cxn modelId="{AA3C9B65-77FE-456A-BF6D-7B99E4B1A273}" type="presOf" srcId="{34A792EE-5789-456F-9511-C033D6252536}" destId="{4B91052C-C3BF-45F7-9473-DAE28BCDECB5}" srcOrd="0" destOrd="0" presId="urn:microsoft.com/office/officeart/2005/8/layout/process1"/>
    <dgm:cxn modelId="{495A8568-848A-4291-BD0B-21BE27316065}" srcId="{83BB23F8-81C3-429C-91C8-8B03FA70728D}" destId="{81CF9B40-9DCD-4663-96D6-F5DCE8BDB612}" srcOrd="1" destOrd="0" parTransId="{5C925ABE-F77D-4E35-B414-EA20F7F528B2}" sibTransId="{084ED228-CB01-486A-8707-294BC00A2F26}"/>
    <dgm:cxn modelId="{17D1BE6C-414D-4E10-B499-7A5B57A17BDC}" type="presOf" srcId="{D17D5D38-049A-440C-A0C6-A365BC45425F}" destId="{221A6FFC-1C71-48DA-9F7D-2F386AC27722}" srcOrd="0" destOrd="0" presId="urn:microsoft.com/office/officeart/2005/8/layout/process1"/>
    <dgm:cxn modelId="{E2627077-3B82-4CA6-8E64-608B81FDCD3B}" type="presOf" srcId="{4054B541-D5C9-4FEA-8513-5753F80C1B15}" destId="{5D6CC6AA-B702-4459-AD8B-9F04A4601666}" srcOrd="1" destOrd="0" presId="urn:microsoft.com/office/officeart/2005/8/layout/process1"/>
    <dgm:cxn modelId="{413BD290-D232-4AAD-A2D4-1A5675B417F2}" type="presOf" srcId="{4054B541-D5C9-4FEA-8513-5753F80C1B15}" destId="{20C2D065-7913-4563-A7E3-793F36AD3B0A}" srcOrd="0" destOrd="0" presId="urn:microsoft.com/office/officeart/2005/8/layout/process1"/>
    <dgm:cxn modelId="{E26B27A4-2969-4540-9FDE-C04FC7BF3474}" srcId="{83BB23F8-81C3-429C-91C8-8B03FA70728D}" destId="{D17D5D38-049A-440C-A0C6-A365BC45425F}" srcOrd="0" destOrd="0" parTransId="{CB1DDEAD-B33B-48D4-9DE5-2836130DA8ED}" sibTransId="{69B41590-9820-4FCA-965F-03DCA3D06BA2}"/>
    <dgm:cxn modelId="{69D30BA9-181C-4780-896E-A2E4A0DC357B}" srcId="{83BB23F8-81C3-429C-91C8-8B03FA70728D}" destId="{FA14D201-BA2C-4236-89CC-B85D16B992FD}" srcOrd="3" destOrd="0" parTransId="{2F080F70-F73A-44B8-AD02-338EE4B7F9D3}" sibTransId="{34A792EE-5789-456F-9511-C033D6252536}"/>
    <dgm:cxn modelId="{3C7F85A9-6C48-4244-B64F-B8D256C8FD55}" type="presOf" srcId="{34A792EE-5789-456F-9511-C033D6252536}" destId="{19004870-6E82-49A2-956C-D2C684ABEDC9}" srcOrd="1" destOrd="0" presId="urn:microsoft.com/office/officeart/2005/8/layout/process1"/>
    <dgm:cxn modelId="{B2E319B4-F5B5-4DD5-8C01-FF5EC1A7A0A8}" srcId="{83BB23F8-81C3-429C-91C8-8B03FA70728D}" destId="{760DE14E-48CC-4F93-849E-5C5CEC8E8CB0}" srcOrd="4" destOrd="0" parTransId="{5CAF4066-EAFA-48B3-BD75-BF8332703C4C}" sibTransId="{F8ABA381-F022-4B4D-AB27-665F884890B3}"/>
    <dgm:cxn modelId="{5E519AB8-8B0A-40C9-98A2-69F0EDC097E4}" type="presOf" srcId="{81CF9B40-9DCD-4663-96D6-F5DCE8BDB612}" destId="{062A030B-4A8D-4D11-9A7A-FF1BAD1DFCBB}" srcOrd="0" destOrd="0" presId="urn:microsoft.com/office/officeart/2005/8/layout/process1"/>
    <dgm:cxn modelId="{D36867D4-7277-463C-A37F-7333E1E76917}" type="presOf" srcId="{83BB23F8-81C3-429C-91C8-8B03FA70728D}" destId="{EB1DB040-1A9B-44D2-9494-ACD1E34367EF}" srcOrd="0" destOrd="0" presId="urn:microsoft.com/office/officeart/2005/8/layout/process1"/>
    <dgm:cxn modelId="{E2E16FD5-174B-43C2-93A0-B72E4F8CEBD4}" type="presOf" srcId="{69B41590-9820-4FCA-965F-03DCA3D06BA2}" destId="{BE01C91A-D573-49BC-A998-D3464EEA2CA5}" srcOrd="1" destOrd="0" presId="urn:microsoft.com/office/officeart/2005/8/layout/process1"/>
    <dgm:cxn modelId="{00B3BFDA-2041-48DE-9443-0E753A5EAFDE}" type="presOf" srcId="{084ED228-CB01-486A-8707-294BC00A2F26}" destId="{C339168A-A884-42FF-A62B-7A383036F014}" srcOrd="1" destOrd="0" presId="urn:microsoft.com/office/officeart/2005/8/layout/process1"/>
    <dgm:cxn modelId="{01C8A9E2-710F-4B8B-8F05-F95235F2A1AF}" type="presOf" srcId="{69B41590-9820-4FCA-965F-03DCA3D06BA2}" destId="{1067679F-247F-49A8-A43C-E4568CCC5912}" srcOrd="0" destOrd="0" presId="urn:microsoft.com/office/officeart/2005/8/layout/process1"/>
    <dgm:cxn modelId="{3494A1E6-E0DA-4B97-8628-8006CB8EF48A}" type="presOf" srcId="{FA14D201-BA2C-4236-89CC-B85D16B992FD}" destId="{6F0E7458-D097-49F3-B50F-06F563C11B29}" srcOrd="0" destOrd="0" presId="urn:microsoft.com/office/officeart/2005/8/layout/process1"/>
    <dgm:cxn modelId="{1D4174E7-54AE-40AD-9B11-39E518C447CF}" srcId="{83BB23F8-81C3-429C-91C8-8B03FA70728D}" destId="{C37EE57B-1CD6-4B71-88C2-AE5225C39D3F}" srcOrd="2" destOrd="0" parTransId="{37949E31-DB4B-4787-8324-D766179F4A27}" sibTransId="{4054B541-D5C9-4FEA-8513-5753F80C1B15}"/>
    <dgm:cxn modelId="{CDB691FF-ED39-4C25-ABC0-9E344C14A225}" type="presOf" srcId="{084ED228-CB01-486A-8707-294BC00A2F26}" destId="{BFAC56D8-1F0A-49BE-AE55-FCF02E996ABD}" srcOrd="0" destOrd="0" presId="urn:microsoft.com/office/officeart/2005/8/layout/process1"/>
    <dgm:cxn modelId="{5E7CD2C0-ABD8-4DA0-B0F4-A87EBC64185D}" type="presParOf" srcId="{EB1DB040-1A9B-44D2-9494-ACD1E34367EF}" destId="{221A6FFC-1C71-48DA-9F7D-2F386AC27722}" srcOrd="0" destOrd="0" presId="urn:microsoft.com/office/officeart/2005/8/layout/process1"/>
    <dgm:cxn modelId="{D1DC3F7B-8793-4D9F-A9D9-8D5F620FCD1D}" type="presParOf" srcId="{EB1DB040-1A9B-44D2-9494-ACD1E34367EF}" destId="{1067679F-247F-49A8-A43C-E4568CCC5912}" srcOrd="1" destOrd="0" presId="urn:microsoft.com/office/officeart/2005/8/layout/process1"/>
    <dgm:cxn modelId="{508F25E1-EF40-4314-8FA8-B7ABFEF4171D}" type="presParOf" srcId="{1067679F-247F-49A8-A43C-E4568CCC5912}" destId="{BE01C91A-D573-49BC-A998-D3464EEA2CA5}" srcOrd="0" destOrd="0" presId="urn:microsoft.com/office/officeart/2005/8/layout/process1"/>
    <dgm:cxn modelId="{756B1723-63E6-487E-BA4B-C51C38535DB3}" type="presParOf" srcId="{EB1DB040-1A9B-44D2-9494-ACD1E34367EF}" destId="{062A030B-4A8D-4D11-9A7A-FF1BAD1DFCBB}" srcOrd="2" destOrd="0" presId="urn:microsoft.com/office/officeart/2005/8/layout/process1"/>
    <dgm:cxn modelId="{E209813E-474D-4A47-B64E-FC781428FC2C}" type="presParOf" srcId="{EB1DB040-1A9B-44D2-9494-ACD1E34367EF}" destId="{BFAC56D8-1F0A-49BE-AE55-FCF02E996ABD}" srcOrd="3" destOrd="0" presId="urn:microsoft.com/office/officeart/2005/8/layout/process1"/>
    <dgm:cxn modelId="{36C09994-F469-45D7-98EC-77516BFEBC33}" type="presParOf" srcId="{BFAC56D8-1F0A-49BE-AE55-FCF02E996ABD}" destId="{C339168A-A884-42FF-A62B-7A383036F014}" srcOrd="0" destOrd="0" presId="urn:microsoft.com/office/officeart/2005/8/layout/process1"/>
    <dgm:cxn modelId="{674A7281-D1C9-4067-B38D-093A4C20C83F}" type="presParOf" srcId="{EB1DB040-1A9B-44D2-9494-ACD1E34367EF}" destId="{F4E31B24-94FF-4E34-9D37-0BC259AEA972}" srcOrd="4" destOrd="0" presId="urn:microsoft.com/office/officeart/2005/8/layout/process1"/>
    <dgm:cxn modelId="{D1689940-3FD0-49D3-9323-FEBF90CA2449}" type="presParOf" srcId="{EB1DB040-1A9B-44D2-9494-ACD1E34367EF}" destId="{20C2D065-7913-4563-A7E3-793F36AD3B0A}" srcOrd="5" destOrd="0" presId="urn:microsoft.com/office/officeart/2005/8/layout/process1"/>
    <dgm:cxn modelId="{410C40B9-043C-4397-95C5-4B8AD31D041D}" type="presParOf" srcId="{20C2D065-7913-4563-A7E3-793F36AD3B0A}" destId="{5D6CC6AA-B702-4459-AD8B-9F04A4601666}" srcOrd="0" destOrd="0" presId="urn:microsoft.com/office/officeart/2005/8/layout/process1"/>
    <dgm:cxn modelId="{234E83CA-DD1D-4350-866E-DEFE067254C7}" type="presParOf" srcId="{EB1DB040-1A9B-44D2-9494-ACD1E34367EF}" destId="{6F0E7458-D097-49F3-B50F-06F563C11B29}" srcOrd="6" destOrd="0" presId="urn:microsoft.com/office/officeart/2005/8/layout/process1"/>
    <dgm:cxn modelId="{8D9376AF-5672-47C8-BBED-A1830AF84588}" type="presParOf" srcId="{EB1DB040-1A9B-44D2-9494-ACD1E34367EF}" destId="{4B91052C-C3BF-45F7-9473-DAE28BCDECB5}" srcOrd="7" destOrd="0" presId="urn:microsoft.com/office/officeart/2005/8/layout/process1"/>
    <dgm:cxn modelId="{D297A862-8F1C-4DE8-ABED-3CE9414D55B3}" type="presParOf" srcId="{4B91052C-C3BF-45F7-9473-DAE28BCDECB5}" destId="{19004870-6E82-49A2-956C-D2C684ABEDC9}" srcOrd="0" destOrd="0" presId="urn:microsoft.com/office/officeart/2005/8/layout/process1"/>
    <dgm:cxn modelId="{81EE1D30-0728-45D6-B5BA-5DCA5C5D7670}" type="presParOf" srcId="{EB1DB040-1A9B-44D2-9494-ACD1E34367EF}" destId="{E8A67C0A-CE32-4806-89AB-AEE8CDCF99D9}" srcOrd="8" destOrd="0" presId="urn:microsoft.com/office/officeart/2005/8/layout/process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A6FFC-1C71-48DA-9F7D-2F386AC27722}">
      <dsp:nvSpPr>
        <dsp:cNvPr id="0" name=""/>
        <dsp:cNvSpPr/>
      </dsp:nvSpPr>
      <dsp:spPr>
        <a:xfrm>
          <a:off x="4092" y="645624"/>
          <a:ext cx="1268827" cy="796982"/>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zh-CN" altLang="en-US" sz="1800" b="1" kern="1200" dirty="0">
              <a:latin typeface="宋体" panose="02010600030101010101" pitchFamily="2" charset="-122"/>
              <a:ea typeface="宋体" panose="02010600030101010101" pitchFamily="2" charset="-122"/>
            </a:rPr>
            <a:t>识别活动</a:t>
          </a:r>
          <a:endParaRPr sz="1800" b="1" kern="1200" dirty="0"/>
        </a:p>
      </dsp:txBody>
      <dsp:txXfrm>
        <a:off x="27435" y="668967"/>
        <a:ext cx="1222141" cy="750296"/>
      </dsp:txXfrm>
    </dsp:sp>
    <dsp:sp modelId="{1067679F-247F-49A8-A43C-E4568CCC5912}">
      <dsp:nvSpPr>
        <dsp:cNvPr id="0" name=""/>
        <dsp:cNvSpPr/>
      </dsp:nvSpPr>
      <dsp:spPr>
        <a:xfrm>
          <a:off x="1399803" y="886781"/>
          <a:ext cx="268991" cy="314669"/>
        </a:xfrm>
        <a:prstGeom prst="rightArrow">
          <a:avLst>
            <a:gd name="adj1" fmla="val 60000"/>
            <a:gd name="adj2" fmla="val 5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zh-CN" altLang="en-US" sz="3200" b="1" kern="1200"/>
        </a:p>
      </dsp:txBody>
      <dsp:txXfrm>
        <a:off x="1399803" y="949715"/>
        <a:ext cx="188294" cy="188801"/>
      </dsp:txXfrm>
    </dsp:sp>
    <dsp:sp modelId="{062A030B-4A8D-4D11-9A7A-FF1BAD1DFCBB}">
      <dsp:nvSpPr>
        <dsp:cNvPr id="0" name=""/>
        <dsp:cNvSpPr/>
      </dsp:nvSpPr>
      <dsp:spPr>
        <a:xfrm>
          <a:off x="1780452" y="645624"/>
          <a:ext cx="1268827" cy="796982"/>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zh-CN" sz="1800" b="1" kern="1200">
              <a:latin typeface="宋体" panose="02010600030101010101" pitchFamily="2" charset="-122"/>
              <a:ea typeface="宋体" panose="02010600030101010101" pitchFamily="2" charset="-122"/>
            </a:rPr>
            <a:t>识别活动依赖关系</a:t>
          </a:r>
          <a:endParaRPr lang="zh-CN" altLang="en-US" sz="1800" b="1" kern="1200">
            <a:latin typeface="宋体" panose="02010600030101010101" pitchFamily="2" charset="-122"/>
            <a:ea typeface="宋体" panose="02010600030101010101" pitchFamily="2" charset="-122"/>
          </a:endParaRPr>
        </a:p>
      </dsp:txBody>
      <dsp:txXfrm>
        <a:off x="1803795" y="668967"/>
        <a:ext cx="1222141" cy="750296"/>
      </dsp:txXfrm>
    </dsp:sp>
    <dsp:sp modelId="{BFAC56D8-1F0A-49BE-AE55-FCF02E996ABD}">
      <dsp:nvSpPr>
        <dsp:cNvPr id="0" name=""/>
        <dsp:cNvSpPr/>
      </dsp:nvSpPr>
      <dsp:spPr>
        <a:xfrm>
          <a:off x="3176162" y="886781"/>
          <a:ext cx="268991" cy="314669"/>
        </a:xfrm>
        <a:prstGeom prst="rightArrow">
          <a:avLst>
            <a:gd name="adj1" fmla="val 60000"/>
            <a:gd name="adj2" fmla="val 5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zh-CN" altLang="en-US" sz="3200" b="1" kern="1200"/>
        </a:p>
      </dsp:txBody>
      <dsp:txXfrm>
        <a:off x="3176162" y="949715"/>
        <a:ext cx="188294" cy="188801"/>
      </dsp:txXfrm>
    </dsp:sp>
    <dsp:sp modelId="{F4E31B24-94FF-4E34-9D37-0BC259AEA972}">
      <dsp:nvSpPr>
        <dsp:cNvPr id="0" name=""/>
        <dsp:cNvSpPr/>
      </dsp:nvSpPr>
      <dsp:spPr>
        <a:xfrm>
          <a:off x="3556811" y="645624"/>
          <a:ext cx="1268827" cy="796982"/>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zh-CN" altLang="en-US" sz="1800" b="1" kern="1200">
              <a:latin typeface="宋体" panose="02010600030101010101" pitchFamily="2" charset="-122"/>
              <a:ea typeface="宋体" panose="02010600030101010101" pitchFamily="2" charset="-122"/>
            </a:rPr>
            <a:t>估算活动</a:t>
          </a:r>
          <a:r>
            <a:rPr lang="zh-CN" sz="1800" b="1" kern="1200">
              <a:latin typeface="宋体" panose="02010600030101010101" pitchFamily="2" charset="-122"/>
              <a:ea typeface="宋体" panose="02010600030101010101" pitchFamily="2" charset="-122"/>
            </a:rPr>
            <a:t>资源</a:t>
          </a:r>
          <a:endParaRPr lang="zh-CN" altLang="en-US" sz="1800" b="1" kern="1200">
            <a:latin typeface="宋体" panose="02010600030101010101" pitchFamily="2" charset="-122"/>
            <a:ea typeface="宋体" panose="02010600030101010101" pitchFamily="2" charset="-122"/>
          </a:endParaRPr>
        </a:p>
      </dsp:txBody>
      <dsp:txXfrm>
        <a:off x="3580154" y="668967"/>
        <a:ext cx="1222141" cy="750296"/>
      </dsp:txXfrm>
    </dsp:sp>
    <dsp:sp modelId="{20C2D065-7913-4563-A7E3-793F36AD3B0A}">
      <dsp:nvSpPr>
        <dsp:cNvPr id="0" name=""/>
        <dsp:cNvSpPr/>
      </dsp:nvSpPr>
      <dsp:spPr>
        <a:xfrm>
          <a:off x="4952521" y="886781"/>
          <a:ext cx="268991" cy="314669"/>
        </a:xfrm>
        <a:prstGeom prst="rightArrow">
          <a:avLst>
            <a:gd name="adj1" fmla="val 60000"/>
            <a:gd name="adj2" fmla="val 5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zh-CN" altLang="en-US" sz="3200" b="1" kern="1200"/>
        </a:p>
      </dsp:txBody>
      <dsp:txXfrm>
        <a:off x="4952521" y="949715"/>
        <a:ext cx="188294" cy="188801"/>
      </dsp:txXfrm>
    </dsp:sp>
    <dsp:sp modelId="{6F0E7458-D097-49F3-B50F-06F563C11B29}">
      <dsp:nvSpPr>
        <dsp:cNvPr id="0" name=""/>
        <dsp:cNvSpPr/>
      </dsp:nvSpPr>
      <dsp:spPr>
        <a:xfrm>
          <a:off x="5333170" y="645624"/>
          <a:ext cx="1268827" cy="796982"/>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zh-CN" sz="1800" b="1" kern="1200">
              <a:latin typeface="宋体" panose="02010600030101010101" pitchFamily="2" charset="-122"/>
              <a:ea typeface="宋体" panose="02010600030101010101" pitchFamily="2" charset="-122"/>
            </a:rPr>
            <a:t>为活动分配人员</a:t>
          </a:r>
          <a:endParaRPr lang="zh-CN" altLang="en-US" sz="1800" b="1" kern="1200">
            <a:latin typeface="宋体" panose="02010600030101010101" pitchFamily="2" charset="-122"/>
            <a:ea typeface="宋体" panose="02010600030101010101" pitchFamily="2" charset="-122"/>
          </a:endParaRPr>
        </a:p>
      </dsp:txBody>
      <dsp:txXfrm>
        <a:off x="5356513" y="668967"/>
        <a:ext cx="1222141" cy="750296"/>
      </dsp:txXfrm>
    </dsp:sp>
    <dsp:sp modelId="{4B91052C-C3BF-45F7-9473-DAE28BCDECB5}">
      <dsp:nvSpPr>
        <dsp:cNvPr id="0" name=""/>
        <dsp:cNvSpPr/>
      </dsp:nvSpPr>
      <dsp:spPr>
        <a:xfrm>
          <a:off x="6728880" y="886781"/>
          <a:ext cx="268991" cy="314669"/>
        </a:xfrm>
        <a:prstGeom prst="rightArrow">
          <a:avLst>
            <a:gd name="adj1" fmla="val 60000"/>
            <a:gd name="adj2" fmla="val 5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zh-CN" altLang="en-US" sz="3200" b="1" kern="1200"/>
        </a:p>
      </dsp:txBody>
      <dsp:txXfrm>
        <a:off x="6728880" y="949715"/>
        <a:ext cx="188294" cy="188801"/>
      </dsp:txXfrm>
    </dsp:sp>
    <dsp:sp modelId="{E8A67C0A-CE32-4806-89AB-AEE8CDCF99D9}">
      <dsp:nvSpPr>
        <dsp:cNvPr id="0" name=""/>
        <dsp:cNvSpPr/>
      </dsp:nvSpPr>
      <dsp:spPr>
        <a:xfrm>
          <a:off x="7109529" y="645624"/>
          <a:ext cx="1268827" cy="796982"/>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zh-CN" sz="1800" b="1" kern="1200">
              <a:latin typeface="宋体" panose="02010600030101010101" pitchFamily="2" charset="-122"/>
              <a:ea typeface="宋体" panose="02010600030101010101" pitchFamily="2" charset="-122"/>
            </a:rPr>
            <a:t>创建进度图表</a:t>
          </a:r>
          <a:endParaRPr lang="zh-CN" altLang="en-US" sz="1800" b="1" kern="1200">
            <a:latin typeface="宋体" panose="02010600030101010101" pitchFamily="2" charset="-122"/>
            <a:ea typeface="宋体" panose="02010600030101010101" pitchFamily="2" charset="-122"/>
          </a:endParaRPr>
        </a:p>
      </dsp:txBody>
      <dsp:txXfrm>
        <a:off x="7132872" y="668967"/>
        <a:ext cx="1222141" cy="7502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25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253"/>
          </a:xfrm>
          <a:prstGeom prst="rect">
            <a:avLst/>
          </a:prstGeom>
        </p:spPr>
        <p:txBody>
          <a:bodyPr vert="horz" lIns="91440" tIns="45720" rIns="91440" bIns="45720" rtlCol="0"/>
          <a:lstStyle>
            <a:lvl1pPr algn="r">
              <a:defRPr sz="1200"/>
            </a:lvl1pPr>
          </a:lstStyle>
          <a:p>
            <a:fld id="{8E9C2BE1-30B0-4BFF-86E2-B29499CC183C}" type="datetimeFigureOut">
              <a:rPr lang="zh-CN" altLang="en-US" smtClean="0"/>
              <a:t>2023/12/20</a:t>
            </a:fld>
            <a:endParaRPr lang="zh-CN" altLang="en-US"/>
          </a:p>
        </p:txBody>
      </p:sp>
      <p:sp>
        <p:nvSpPr>
          <p:cNvPr id="4" name="幻灯片图像占位符 3"/>
          <p:cNvSpPr>
            <a:spLocks noGrp="1" noRot="1" noChangeAspect="1"/>
          </p:cNvSpPr>
          <p:nvPr>
            <p:ph type="sldImg" idx="2"/>
          </p:nvPr>
        </p:nvSpPr>
        <p:spPr>
          <a:xfrm>
            <a:off x="712027" y="744538"/>
            <a:ext cx="5373620" cy="3721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4399"/>
            <a:ext cx="5438140" cy="4466273"/>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27075"/>
            <a:ext cx="2945659" cy="49625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7075"/>
            <a:ext cx="2945659" cy="496253"/>
          </a:xfrm>
          <a:prstGeom prst="rect">
            <a:avLst/>
          </a:prstGeom>
        </p:spPr>
        <p:txBody>
          <a:bodyPr vert="horz" lIns="91440" tIns="45720" rIns="91440" bIns="45720" rtlCol="0" anchor="b"/>
          <a:lstStyle>
            <a:lvl1pPr algn="r">
              <a:defRPr sz="1200"/>
            </a:lvl1pPr>
          </a:lstStyle>
          <a:p>
            <a:fld id="{7744F346-9435-41B1-AD1D-461963F20BE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15CA27-7180-4F6B-A84E-BE3F55DF184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44F346-9435-41B1-AD1D-461963F20BEE}" type="slidenum">
              <a:rPr lang="zh-CN" altLang="en-US" smtClean="0"/>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771" y="2130428"/>
            <a:ext cx="8418060" cy="1470025"/>
          </a:xfrm>
        </p:spPr>
        <p:txBody>
          <a:bodyPr/>
          <a:lstStyle/>
          <a:p>
            <a:r>
              <a:rPr lang="zh-CN" altLang="en-US"/>
              <a:t>单击此处编辑母版标题样式</a:t>
            </a:r>
          </a:p>
        </p:txBody>
      </p:sp>
      <p:sp>
        <p:nvSpPr>
          <p:cNvPr id="3" name="副标题 2"/>
          <p:cNvSpPr>
            <a:spLocks noGrp="1"/>
          </p:cNvSpPr>
          <p:nvPr>
            <p:ph type="subTitle" idx="1"/>
          </p:nvPr>
        </p:nvSpPr>
        <p:spPr>
          <a:xfrm>
            <a:off x="1485541" y="3886200"/>
            <a:ext cx="693252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3AE68D8-C826-458C-B183-20281108C25D}" type="datetimeFigureOut">
              <a:rPr lang="zh-CN" altLang="en-US" smtClean="0"/>
              <a:t>2023/12/20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77665" y="914400"/>
            <a:ext cx="8415683" cy="1141413"/>
          </a:xfr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3AE68D8-C826-458C-B183-20281108C25D}" type="datetimeFigureOut">
              <a:rPr lang="zh-CN" altLang="en-US" smtClean="0"/>
              <a:t>2023/12/20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317" y="4406901"/>
            <a:ext cx="841806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317" y="2906713"/>
            <a:ext cx="8418060" cy="1500187"/>
          </a:xfrm>
        </p:spPr>
        <p:txBody>
          <a:bodyPr anchor="b"/>
          <a:lstStyle>
            <a:lvl1pPr marL="0" indent="0">
              <a:buNone/>
              <a:defRPr sz="2000">
                <a:solidFill>
                  <a:schemeClr val="tx1">
                    <a:tint val="75000"/>
                  </a:schemeClr>
                </a:solidFill>
              </a:defRPr>
            </a:lvl1pPr>
            <a:lvl2pPr marL="457200" indent="0">
              <a:buNone/>
              <a:defRPr sz="1865">
                <a:solidFill>
                  <a:schemeClr val="tx1">
                    <a:tint val="75000"/>
                  </a:schemeClr>
                </a:solidFill>
              </a:defRPr>
            </a:lvl2pPr>
            <a:lvl3pPr marL="914400" indent="0">
              <a:buNone/>
              <a:defRPr sz="1600">
                <a:solidFill>
                  <a:schemeClr val="tx1">
                    <a:tint val="75000"/>
                  </a:schemeClr>
                </a:solidFill>
              </a:defRPr>
            </a:lvl3pPr>
            <a:lvl4pPr marL="1371600" indent="0">
              <a:buNone/>
              <a:defRPr sz="1465">
                <a:solidFill>
                  <a:schemeClr val="tx1">
                    <a:tint val="75000"/>
                  </a:schemeClr>
                </a:solidFill>
              </a:defRPr>
            </a:lvl4pPr>
            <a:lvl5pPr marL="1828800" indent="0">
              <a:buNone/>
              <a:defRPr sz="1465">
                <a:solidFill>
                  <a:schemeClr val="tx1">
                    <a:tint val="75000"/>
                  </a:schemeClr>
                </a:solidFill>
              </a:defRPr>
            </a:lvl5pPr>
            <a:lvl6pPr marL="2286000" indent="0">
              <a:buNone/>
              <a:defRPr sz="1465">
                <a:solidFill>
                  <a:schemeClr val="tx1">
                    <a:tint val="75000"/>
                  </a:schemeClr>
                </a:solidFill>
              </a:defRPr>
            </a:lvl6pPr>
            <a:lvl7pPr marL="2743200" indent="0">
              <a:buNone/>
              <a:defRPr sz="1465">
                <a:solidFill>
                  <a:schemeClr val="tx1">
                    <a:tint val="75000"/>
                  </a:schemeClr>
                </a:solidFill>
              </a:defRPr>
            </a:lvl7pPr>
            <a:lvl8pPr marL="3200400" indent="0">
              <a:buNone/>
              <a:defRPr sz="1465">
                <a:solidFill>
                  <a:schemeClr val="tx1">
                    <a:tint val="75000"/>
                  </a:schemeClr>
                </a:solidFill>
              </a:defRPr>
            </a:lvl8pPr>
            <a:lvl9pPr marL="3657600" indent="0">
              <a:buNone/>
              <a:defRPr sz="14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3AE68D8-C826-458C-B183-20281108C25D}" type="datetimeFigureOut">
              <a:rPr lang="zh-CN" altLang="en-US" smtClean="0"/>
              <a:t>2023/12/20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95181" y="1200151"/>
            <a:ext cx="4374090" cy="3394075"/>
          </a:xfrm>
        </p:spPr>
        <p:txBody>
          <a:bodyPr/>
          <a:lstStyle>
            <a:lvl1pPr>
              <a:defRPr sz="2800"/>
            </a:lvl1pPr>
            <a:lvl2pPr>
              <a:defRPr sz="2400"/>
            </a:lvl2pPr>
            <a:lvl3pPr>
              <a:defRPr sz="2000"/>
            </a:lvl3pPr>
            <a:lvl4pPr>
              <a:defRPr sz="1865"/>
            </a:lvl4pPr>
            <a:lvl5pPr>
              <a:defRPr sz="1865"/>
            </a:lvl5pPr>
            <a:lvl6pPr>
              <a:defRPr sz="1865"/>
            </a:lvl6pPr>
            <a:lvl7pPr>
              <a:defRPr sz="1865"/>
            </a:lvl7pPr>
            <a:lvl8pPr>
              <a:defRPr sz="1865"/>
            </a:lvl8pPr>
            <a:lvl9pPr>
              <a:defRPr sz="18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34331" y="1200151"/>
            <a:ext cx="4374090" cy="3394075"/>
          </a:xfrm>
        </p:spPr>
        <p:txBody>
          <a:bodyPr/>
          <a:lstStyle>
            <a:lvl1pPr>
              <a:defRPr sz="2800"/>
            </a:lvl1pPr>
            <a:lvl2pPr>
              <a:defRPr sz="2400"/>
            </a:lvl2pPr>
            <a:lvl3pPr>
              <a:defRPr sz="2000"/>
            </a:lvl3pPr>
            <a:lvl4pPr>
              <a:defRPr sz="1865"/>
            </a:lvl4pPr>
            <a:lvl5pPr>
              <a:defRPr sz="1865"/>
            </a:lvl5pPr>
            <a:lvl6pPr>
              <a:defRPr sz="1865"/>
            </a:lvl6pPr>
            <a:lvl7pPr>
              <a:defRPr sz="1865"/>
            </a:lvl7pPr>
            <a:lvl8pPr>
              <a:defRPr sz="1865"/>
            </a:lvl8pPr>
            <a:lvl9pPr>
              <a:defRPr sz="18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3AE68D8-C826-458C-B183-20281108C25D}" type="datetimeFigureOut">
              <a:rPr lang="zh-CN" altLang="en-US" smtClean="0"/>
              <a:t>2023/12/20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C4CAE4-7999-4689-BDF1-74DE61D8389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180" y="274639"/>
            <a:ext cx="891324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180" y="1535115"/>
            <a:ext cx="4375810" cy="639763"/>
          </a:xfrm>
        </p:spPr>
        <p:txBody>
          <a:bodyPr anchor="b"/>
          <a:lstStyle>
            <a:lvl1pPr marL="0" indent="0">
              <a:buNone/>
              <a:defRPr sz="2400"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180" y="2174875"/>
            <a:ext cx="4375810" cy="3951288"/>
          </a:xfrm>
        </p:spPr>
        <p:txBody>
          <a:bodyPr/>
          <a:lstStyle>
            <a:lvl1pPr>
              <a:defRPr sz="2400"/>
            </a:lvl1pPr>
            <a:lvl2pPr>
              <a:defRPr sz="2000"/>
            </a:lvl2pPr>
            <a:lvl3pPr>
              <a:defRPr sz="1865"/>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0892" y="1535115"/>
            <a:ext cx="4377529" cy="639763"/>
          </a:xfrm>
        </p:spPr>
        <p:txBody>
          <a:bodyPr anchor="b"/>
          <a:lstStyle>
            <a:lvl1pPr marL="0" indent="0">
              <a:buNone/>
              <a:defRPr sz="2400"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0892" y="2174875"/>
            <a:ext cx="4377529" cy="3951288"/>
          </a:xfrm>
        </p:spPr>
        <p:txBody>
          <a:bodyPr/>
          <a:lstStyle>
            <a:lvl1pPr>
              <a:defRPr sz="2400"/>
            </a:lvl1pPr>
            <a:lvl2pPr>
              <a:defRPr sz="2000"/>
            </a:lvl2pPr>
            <a:lvl3pPr>
              <a:defRPr sz="1865"/>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3AE68D8-C826-458C-B183-20281108C25D}" type="datetimeFigureOut">
              <a:rPr lang="zh-CN" altLang="en-US" smtClean="0"/>
              <a:t>2023/12/20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C4CAE4-7999-4689-BDF1-74DE61D8389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3AE68D8-C826-458C-B183-20281108C25D}" type="datetimeFigureOut">
              <a:rPr lang="zh-CN" altLang="en-US" smtClean="0"/>
              <a:t>2023/12/20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C4CAE4-7999-4689-BDF1-74DE61D8389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12" name="矩形 11"/>
          <p:cNvSpPr/>
          <p:nvPr userDrawn="1"/>
        </p:nvSpPr>
        <p:spPr>
          <a:xfrm>
            <a:off x="2929" y="0"/>
            <a:ext cx="9903600" cy="6858000"/>
          </a:xfrm>
          <a:prstGeom prst="rect">
            <a:avLst/>
          </a:prstGeom>
          <a:gradFill flip="none" rotWithShape="1">
            <a:gsLst>
              <a:gs pos="0">
                <a:srgbClr val="FBFBFB"/>
              </a:gs>
              <a:gs pos="79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5704" tIns="27852" rIns="55704" bIns="27852" anchor="ctr"/>
          <a:lstStyle/>
          <a:p>
            <a:pPr algn="ctr" defTabSz="685800" fontAlgn="auto">
              <a:spcBef>
                <a:spcPts val="0"/>
              </a:spcBef>
              <a:spcAft>
                <a:spcPts val="0"/>
              </a:spcAft>
              <a:defRPr/>
            </a:pPr>
            <a:endParaRPr lang="zh-CN" altLang="en-US" sz="1515"/>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180" y="274639"/>
            <a:ext cx="8913240" cy="1143000"/>
          </a:xfrm>
          <a:prstGeom prst="rect">
            <a:avLst/>
          </a:prstGeom>
        </p:spPr>
        <p:txBody>
          <a:bodyPr vert="horz" lIns="68571" tIns="34285" rIns="68571" bIns="34285" rtlCol="0" anchor="ctr">
            <a:normAutofit/>
          </a:bodyPr>
          <a:lstStyle/>
          <a:p>
            <a:r>
              <a:rPr lang="zh-CN" altLang="en-US"/>
              <a:t>单击此处编辑母版标题样式</a:t>
            </a:r>
          </a:p>
        </p:txBody>
      </p:sp>
      <p:sp>
        <p:nvSpPr>
          <p:cNvPr id="3" name="文本占位符 2"/>
          <p:cNvSpPr>
            <a:spLocks noGrp="1"/>
          </p:cNvSpPr>
          <p:nvPr>
            <p:ph type="body" idx="1"/>
          </p:nvPr>
        </p:nvSpPr>
        <p:spPr>
          <a:xfrm>
            <a:off x="495180" y="1600203"/>
            <a:ext cx="8913240" cy="4525963"/>
          </a:xfrm>
          <a:prstGeom prst="rect">
            <a:avLst/>
          </a:prstGeom>
        </p:spPr>
        <p:txBody>
          <a:bodyPr vert="horz" lIns="68571" tIns="34285" rIns="68571" bIns="3428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95180" y="6356351"/>
            <a:ext cx="2310840" cy="365125"/>
          </a:xfrm>
          <a:prstGeom prst="rect">
            <a:avLst/>
          </a:prstGeom>
        </p:spPr>
        <p:txBody>
          <a:bodyPr vert="horz" lIns="68571" tIns="34285" rIns="68571" bIns="34285" rtlCol="0" anchor="ctr"/>
          <a:lstStyle>
            <a:lvl1pPr algn="l">
              <a:defRPr sz="1200">
                <a:solidFill>
                  <a:schemeClr val="tx1">
                    <a:tint val="75000"/>
                  </a:schemeClr>
                </a:solidFill>
              </a:defRPr>
            </a:lvl1pPr>
          </a:lstStyle>
          <a:p>
            <a:fld id="{73AE68D8-C826-458C-B183-20281108C25D}" type="datetimeFigureOut">
              <a:rPr lang="zh-CN" altLang="en-US" smtClean="0"/>
              <a:t>2023/12/20</a:t>
            </a:fld>
            <a:endParaRPr lang="zh-CN" altLang="en-US"/>
          </a:p>
        </p:txBody>
      </p:sp>
      <p:sp>
        <p:nvSpPr>
          <p:cNvPr id="5" name="页脚占位符 4"/>
          <p:cNvSpPr>
            <a:spLocks noGrp="1"/>
          </p:cNvSpPr>
          <p:nvPr>
            <p:ph type="ftr" sz="quarter" idx="3"/>
          </p:nvPr>
        </p:nvSpPr>
        <p:spPr>
          <a:xfrm>
            <a:off x="3383731" y="6356351"/>
            <a:ext cx="3136140" cy="365125"/>
          </a:xfrm>
          <a:prstGeom prst="rect">
            <a:avLst/>
          </a:prstGeom>
        </p:spPr>
        <p:txBody>
          <a:bodyPr vert="horz" lIns="68571" tIns="34285" rIns="68571" bIns="34285"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7580" y="6356351"/>
            <a:ext cx="2310840" cy="365125"/>
          </a:xfrm>
          <a:prstGeom prst="rect">
            <a:avLst/>
          </a:prstGeom>
        </p:spPr>
        <p:txBody>
          <a:bodyPr vert="horz" lIns="68571" tIns="34285" rIns="68571" bIns="34285" rtlCol="0" anchor="ctr"/>
          <a:lstStyle>
            <a:lvl1pPr algn="r">
              <a:defRPr sz="1200">
                <a:solidFill>
                  <a:schemeClr val="tx1">
                    <a:tint val="75000"/>
                  </a:schemeClr>
                </a:solidFill>
              </a:defRPr>
            </a:lvl1pPr>
          </a:lstStyle>
          <a:p>
            <a:fld id="{20C4CAE4-7999-4689-BDF1-74DE61D8389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65" kern="1200">
          <a:solidFill>
            <a:schemeClr val="tx1"/>
          </a:solidFill>
          <a:latin typeface="+mn-lt"/>
          <a:ea typeface="+mn-ea"/>
          <a:cs typeface="+mn-cs"/>
        </a:defRPr>
      </a:lvl1pPr>
      <a:lvl2pPr marL="457200" algn="l" defTabSz="914400" rtl="0" eaLnBrk="1" latinLnBrk="0" hangingPunct="1">
        <a:defRPr sz="1865" kern="1200">
          <a:solidFill>
            <a:schemeClr val="tx1"/>
          </a:solidFill>
          <a:latin typeface="+mn-lt"/>
          <a:ea typeface="+mn-ea"/>
          <a:cs typeface="+mn-cs"/>
        </a:defRPr>
      </a:lvl2pPr>
      <a:lvl3pPr marL="914400" algn="l" defTabSz="914400" rtl="0" eaLnBrk="1" latinLnBrk="0" hangingPunct="1">
        <a:defRPr sz="1865" kern="1200">
          <a:solidFill>
            <a:schemeClr val="tx1"/>
          </a:solidFill>
          <a:latin typeface="+mn-lt"/>
          <a:ea typeface="+mn-ea"/>
          <a:cs typeface="+mn-cs"/>
        </a:defRPr>
      </a:lvl3pPr>
      <a:lvl4pPr marL="1371600" algn="l" defTabSz="914400" rtl="0" eaLnBrk="1" latinLnBrk="0" hangingPunct="1">
        <a:defRPr sz="1865" kern="1200">
          <a:solidFill>
            <a:schemeClr val="tx1"/>
          </a:solidFill>
          <a:latin typeface="+mn-lt"/>
          <a:ea typeface="+mn-ea"/>
          <a:cs typeface="+mn-cs"/>
        </a:defRPr>
      </a:lvl4pPr>
      <a:lvl5pPr marL="1828800" algn="l" defTabSz="914400" rtl="0" eaLnBrk="1" latinLnBrk="0" hangingPunct="1">
        <a:defRPr sz="1865" kern="1200">
          <a:solidFill>
            <a:schemeClr val="tx1"/>
          </a:solidFill>
          <a:latin typeface="+mn-lt"/>
          <a:ea typeface="+mn-ea"/>
          <a:cs typeface="+mn-cs"/>
        </a:defRPr>
      </a:lvl5pPr>
      <a:lvl6pPr marL="2286000" algn="l" defTabSz="914400" rtl="0" eaLnBrk="1" latinLnBrk="0" hangingPunct="1">
        <a:defRPr sz="1865" kern="1200">
          <a:solidFill>
            <a:schemeClr val="tx1"/>
          </a:solidFill>
          <a:latin typeface="+mn-lt"/>
          <a:ea typeface="+mn-ea"/>
          <a:cs typeface="+mn-cs"/>
        </a:defRPr>
      </a:lvl6pPr>
      <a:lvl7pPr marL="2743200" algn="l" defTabSz="914400" rtl="0" eaLnBrk="1" latinLnBrk="0" hangingPunct="1">
        <a:defRPr sz="1865" kern="1200">
          <a:solidFill>
            <a:schemeClr val="tx1"/>
          </a:solidFill>
          <a:latin typeface="+mn-lt"/>
          <a:ea typeface="+mn-ea"/>
          <a:cs typeface="+mn-cs"/>
        </a:defRPr>
      </a:lvl7pPr>
      <a:lvl8pPr marL="3200400" algn="l" defTabSz="914400" rtl="0" eaLnBrk="1" latinLnBrk="0" hangingPunct="1">
        <a:defRPr sz="1865" kern="1200">
          <a:solidFill>
            <a:schemeClr val="tx1"/>
          </a:solidFill>
          <a:latin typeface="+mn-lt"/>
          <a:ea typeface="+mn-ea"/>
          <a:cs typeface="+mn-cs"/>
        </a:defRPr>
      </a:lvl8pPr>
      <a:lvl9pPr marL="3657600" algn="l" defTabSz="914400"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10" Type="http://schemas.openxmlformats.org/officeDocument/2006/relationships/image" Target="../media/image2.png"/><Relationship Id="rId4" Type="http://schemas.openxmlformats.org/officeDocument/2006/relationships/tags" Target="../tags/tag58.xml"/><Relationship Id="rId9"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10" Type="http://schemas.openxmlformats.org/officeDocument/2006/relationships/image" Target="../media/image2.png"/><Relationship Id="rId4" Type="http://schemas.openxmlformats.org/officeDocument/2006/relationships/tags" Target="../tags/tag66.xml"/><Relationship Id="rId9"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5" Type="http://schemas.openxmlformats.org/officeDocument/2006/relationships/tags" Target="../tags/tag75.xml"/><Relationship Id="rId10" Type="http://schemas.openxmlformats.org/officeDocument/2006/relationships/image" Target="../media/image2.png"/><Relationship Id="rId4" Type="http://schemas.openxmlformats.org/officeDocument/2006/relationships/tags" Target="../tags/tag74.xml"/><Relationship Id="rId9"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tags" Target="../tags/tag86.xml"/><Relationship Id="rId3" Type="http://schemas.openxmlformats.org/officeDocument/2006/relationships/tags" Target="../tags/tag81.xml"/><Relationship Id="rId7" Type="http://schemas.openxmlformats.org/officeDocument/2006/relationships/tags" Target="../tags/tag85.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image" Target="../media/image4.emf"/><Relationship Id="rId5" Type="http://schemas.openxmlformats.org/officeDocument/2006/relationships/tags" Target="../tags/tag83.xml"/><Relationship Id="rId10" Type="http://schemas.openxmlformats.org/officeDocument/2006/relationships/image" Target="../media/image2.png"/><Relationship Id="rId4" Type="http://schemas.openxmlformats.org/officeDocument/2006/relationships/tags" Target="../tags/tag82.xml"/><Relationship Id="rId9"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tags" Target="../tags/tag94.xml"/><Relationship Id="rId3" Type="http://schemas.openxmlformats.org/officeDocument/2006/relationships/tags" Target="../tags/tag89.xml"/><Relationship Id="rId7" Type="http://schemas.openxmlformats.org/officeDocument/2006/relationships/tags" Target="../tags/tag93.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image" Target="../media/image5.emf"/><Relationship Id="rId5" Type="http://schemas.openxmlformats.org/officeDocument/2006/relationships/tags" Target="../tags/tag91.xml"/><Relationship Id="rId10" Type="http://schemas.openxmlformats.org/officeDocument/2006/relationships/image" Target="../media/image2.png"/><Relationship Id="rId4" Type="http://schemas.openxmlformats.org/officeDocument/2006/relationships/tags" Target="../tags/tag90.xml"/><Relationship Id="rId9"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9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image" Target="../media/image2.png"/><Relationship Id="rId4"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6.jpeg"/><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image" Target="../media/image2.png"/><Relationship Id="rId4"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09.xml"/><Relationship Id="rId1" Type="http://schemas.openxmlformats.org/officeDocument/2006/relationships/tags" Target="../tags/tag108.xml"/><Relationship Id="rId5" Type="http://schemas.openxmlformats.org/officeDocument/2006/relationships/image" Target="../media/image2.png"/><Relationship Id="rId4"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image" Target="../media/image2.png"/><Relationship Id="rId4"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image" Target="../media/image9.png"/><Relationship Id="rId5" Type="http://schemas.openxmlformats.org/officeDocument/2006/relationships/tags" Target="../tags/tag116.xml"/><Relationship Id="rId10" Type="http://schemas.openxmlformats.org/officeDocument/2006/relationships/image" Target="../media/image8.png"/><Relationship Id="rId4" Type="http://schemas.openxmlformats.org/officeDocument/2006/relationships/tags" Target="../tags/tag115.xml"/><Relationship Id="rId9"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image" Target="../media/image2.png"/><Relationship Id="rId4"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image" Target="../media/image2.png"/><Relationship Id="rId4"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28.xml"/><Relationship Id="rId1" Type="http://schemas.openxmlformats.org/officeDocument/2006/relationships/tags" Target="../tags/tag127.xml"/><Relationship Id="rId5" Type="http://schemas.openxmlformats.org/officeDocument/2006/relationships/image" Target="../media/image2.png"/><Relationship Id="rId4"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image" Target="../media/image2.png"/><Relationship Id="rId4" Type="http://schemas.openxmlformats.org/officeDocument/2006/relationships/tags" Target="../tags/tag14.xml"/><Relationship Id="rId9"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image" Target="../media/image2.png"/><Relationship Id="rId4"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image" Target="../media/image2.png"/><Relationship Id="rId4"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38.xml"/><Relationship Id="rId1" Type="http://schemas.openxmlformats.org/officeDocument/2006/relationships/tags" Target="../tags/tag137.xml"/><Relationship Id="rId5" Type="http://schemas.openxmlformats.org/officeDocument/2006/relationships/image" Target="../media/image2.png"/><Relationship Id="rId4"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8" Type="http://schemas.openxmlformats.org/officeDocument/2006/relationships/tags" Target="../tags/tag146.xml"/><Relationship Id="rId3" Type="http://schemas.openxmlformats.org/officeDocument/2006/relationships/tags" Target="../tags/tag141.xml"/><Relationship Id="rId7" Type="http://schemas.openxmlformats.org/officeDocument/2006/relationships/tags" Target="../tags/tag145.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5" Type="http://schemas.openxmlformats.org/officeDocument/2006/relationships/tags" Target="../tags/tag143.xml"/><Relationship Id="rId10" Type="http://schemas.openxmlformats.org/officeDocument/2006/relationships/image" Target="../media/image2.png"/><Relationship Id="rId4" Type="http://schemas.openxmlformats.org/officeDocument/2006/relationships/tags" Target="../tags/tag142.xml"/><Relationship Id="rId9"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5" Type="http://schemas.openxmlformats.org/officeDocument/2006/relationships/tags" Target="../tags/tag151.xml"/><Relationship Id="rId10" Type="http://schemas.openxmlformats.org/officeDocument/2006/relationships/image" Target="../media/image2.png"/><Relationship Id="rId4" Type="http://schemas.openxmlformats.org/officeDocument/2006/relationships/tags" Target="../tags/tag150.xml"/><Relationship Id="rId9"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8" Type="http://schemas.openxmlformats.org/officeDocument/2006/relationships/tags" Target="../tags/tag162.xml"/><Relationship Id="rId3" Type="http://schemas.openxmlformats.org/officeDocument/2006/relationships/tags" Target="../tags/tag157.xml"/><Relationship Id="rId7" Type="http://schemas.openxmlformats.org/officeDocument/2006/relationships/tags" Target="../tags/tag161.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5" Type="http://schemas.openxmlformats.org/officeDocument/2006/relationships/tags" Target="../tags/tag159.xml"/><Relationship Id="rId10" Type="http://schemas.openxmlformats.org/officeDocument/2006/relationships/image" Target="../media/image2.png"/><Relationship Id="rId4" Type="http://schemas.openxmlformats.org/officeDocument/2006/relationships/tags" Target="../tags/tag158.xml"/><Relationship Id="rId9"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8" Type="http://schemas.openxmlformats.org/officeDocument/2006/relationships/tags" Target="../tags/tag170.xml"/><Relationship Id="rId3" Type="http://schemas.openxmlformats.org/officeDocument/2006/relationships/tags" Target="../tags/tag165.xml"/><Relationship Id="rId7" Type="http://schemas.openxmlformats.org/officeDocument/2006/relationships/tags" Target="../tags/tag169.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tags" Target="../tags/tag168.xml"/><Relationship Id="rId5" Type="http://schemas.openxmlformats.org/officeDocument/2006/relationships/tags" Target="../tags/tag167.xml"/><Relationship Id="rId10" Type="http://schemas.openxmlformats.org/officeDocument/2006/relationships/image" Target="../media/image2.png"/><Relationship Id="rId4" Type="http://schemas.openxmlformats.org/officeDocument/2006/relationships/tags" Target="../tags/tag166.xml"/><Relationship Id="rId9"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8" Type="http://schemas.openxmlformats.org/officeDocument/2006/relationships/tags" Target="../tags/tag178.xml"/><Relationship Id="rId3" Type="http://schemas.openxmlformats.org/officeDocument/2006/relationships/tags" Target="../tags/tag173.xml"/><Relationship Id="rId7" Type="http://schemas.openxmlformats.org/officeDocument/2006/relationships/tags" Target="../tags/tag177.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5" Type="http://schemas.openxmlformats.org/officeDocument/2006/relationships/tags" Target="../tags/tag175.xml"/><Relationship Id="rId10" Type="http://schemas.openxmlformats.org/officeDocument/2006/relationships/image" Target="../media/image2.png"/><Relationship Id="rId4" Type="http://schemas.openxmlformats.org/officeDocument/2006/relationships/tags" Target="../tags/tag174.xml"/><Relationship Id="rId9"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19.xml"/></Relationships>
</file>

<file path=ppt/slides/_rels/slide40.xml.rels><?xml version="1.0" encoding="UTF-8" standalone="yes"?>
<Relationships xmlns="http://schemas.openxmlformats.org/package/2006/relationships"><Relationship Id="rId8" Type="http://schemas.openxmlformats.org/officeDocument/2006/relationships/tags" Target="../tags/tag186.xml"/><Relationship Id="rId3" Type="http://schemas.openxmlformats.org/officeDocument/2006/relationships/tags" Target="../tags/tag181.xml"/><Relationship Id="rId7" Type="http://schemas.openxmlformats.org/officeDocument/2006/relationships/tags" Target="../tags/tag185.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5" Type="http://schemas.openxmlformats.org/officeDocument/2006/relationships/tags" Target="../tags/tag183.xml"/><Relationship Id="rId10" Type="http://schemas.openxmlformats.org/officeDocument/2006/relationships/image" Target="../media/image2.png"/><Relationship Id="rId4" Type="http://schemas.openxmlformats.org/officeDocument/2006/relationships/tags" Target="../tags/tag182.xml"/><Relationship Id="rId9"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tags" Target="../tags/tag189.xml"/><Relationship Id="rId7" Type="http://schemas.openxmlformats.org/officeDocument/2006/relationships/image" Target="../media/image1.png"/><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notesSlide" Target="../notesSlides/notesSlide23.xml"/><Relationship Id="rId5" Type="http://schemas.openxmlformats.org/officeDocument/2006/relationships/slideLayout" Target="../slideLayouts/slideLayout7.xml"/><Relationship Id="rId4" Type="http://schemas.openxmlformats.org/officeDocument/2006/relationships/tags" Target="../tags/tag190.xml"/></Relationships>
</file>

<file path=ppt/slides/_rels/slide42.xml.rels><?xml version="1.0" encoding="UTF-8" standalone="yes"?>
<Relationships xmlns="http://schemas.openxmlformats.org/package/2006/relationships"><Relationship Id="rId3" Type="http://schemas.openxmlformats.org/officeDocument/2006/relationships/tags" Target="../tags/tag193.xml"/><Relationship Id="rId7" Type="http://schemas.openxmlformats.org/officeDocument/2006/relationships/image" Target="../media/image1.png"/><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notesSlide" Target="../notesSlides/notesSlide24.xml"/><Relationship Id="rId5" Type="http://schemas.openxmlformats.org/officeDocument/2006/relationships/slideLayout" Target="../slideLayouts/slideLayout7.xml"/><Relationship Id="rId4" Type="http://schemas.openxmlformats.org/officeDocument/2006/relationships/tags" Target="../tags/tag194.xml"/></Relationships>
</file>

<file path=ppt/slides/_rels/slide43.xml.rels><?xml version="1.0" encoding="UTF-8" standalone="yes"?>
<Relationships xmlns="http://schemas.openxmlformats.org/package/2006/relationships"><Relationship Id="rId3" Type="http://schemas.openxmlformats.org/officeDocument/2006/relationships/tags" Target="../tags/tag197.xml"/><Relationship Id="rId7" Type="http://schemas.openxmlformats.org/officeDocument/2006/relationships/image" Target="../media/image1.png"/><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tags" Target="../tags/tag198.xml"/></Relationships>
</file>

<file path=ppt/slides/_rels/slide44.xml.rels><?xml version="1.0" encoding="UTF-8" standalone="yes"?>
<Relationships xmlns="http://schemas.openxmlformats.org/package/2006/relationships"><Relationship Id="rId3" Type="http://schemas.openxmlformats.org/officeDocument/2006/relationships/tags" Target="../tags/tag201.xml"/><Relationship Id="rId7" Type="http://schemas.openxmlformats.org/officeDocument/2006/relationships/image" Target="../media/image1.png"/><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notesSlide" Target="../notesSlides/notesSlide26.xml"/><Relationship Id="rId5" Type="http://schemas.openxmlformats.org/officeDocument/2006/relationships/slideLayout" Target="../slideLayouts/slideLayout7.xml"/><Relationship Id="rId4" Type="http://schemas.openxmlformats.org/officeDocument/2006/relationships/tags" Target="../tags/tag202.xml"/></Relationships>
</file>

<file path=ppt/slides/_rels/slide5.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png"/><Relationship Id="rId5" Type="http://schemas.openxmlformats.org/officeDocument/2006/relationships/notesSlide" Target="../notesSlides/notesSlide3.xml"/><Relationship Id="rId4"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image" Target="../media/image2.png"/><Relationship Id="rId4" Type="http://schemas.openxmlformats.org/officeDocument/2006/relationships/tags" Target="../tags/tag26.xml"/><Relationship Id="rId9"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diagramQuickStyle" Target="../diagrams/quickStyle1.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diagramLayout" Target="../diagrams/layout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diagramData" Target="../diagrams/data1.xml"/><Relationship Id="rId5" Type="http://schemas.openxmlformats.org/officeDocument/2006/relationships/tags" Target="../tags/tag35.xml"/><Relationship Id="rId15" Type="http://schemas.microsoft.com/office/2007/relationships/diagramDrawing" Target="../diagrams/drawing1.xml"/><Relationship Id="rId10" Type="http://schemas.openxmlformats.org/officeDocument/2006/relationships/image" Target="../media/image2.png"/><Relationship Id="rId4" Type="http://schemas.openxmlformats.org/officeDocument/2006/relationships/tags" Target="../tags/tag34.xml"/><Relationship Id="rId9" Type="http://schemas.openxmlformats.org/officeDocument/2006/relationships/slideLayout" Target="../slideLayouts/slideLayout9.xml"/><Relationship Id="rId14"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image" Target="../media/image3.png"/><Relationship Id="rId5" Type="http://schemas.openxmlformats.org/officeDocument/2006/relationships/tags" Target="../tags/tag43.xml"/><Relationship Id="rId10" Type="http://schemas.openxmlformats.org/officeDocument/2006/relationships/image" Target="../media/image2.png"/><Relationship Id="rId4" Type="http://schemas.openxmlformats.org/officeDocument/2006/relationships/tags" Target="../tags/tag42.xml"/><Relationship Id="rId9"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tags" Target="../tags/tag54.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2.png"/><Relationship Id="rId4" Type="http://schemas.openxmlformats.org/officeDocument/2006/relationships/tags" Target="../tags/tag50.xml"/><Relationship Id="rId9"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标题 11"/>
          <p:cNvSpPr txBox="1"/>
          <p:nvPr/>
        </p:nvSpPr>
        <p:spPr>
          <a:xfrm>
            <a:off x="362170" y="2003284"/>
            <a:ext cx="9502985" cy="1113756"/>
          </a:xfrm>
          <a:prstGeom prst="rect">
            <a:avLst/>
          </a:prstGeom>
        </p:spPr>
        <p:txBody>
          <a:bodyPr vert="horz" lIns="74267" tIns="37133" rIns="74267" bIns="37133" rtlCol="0" anchor="ctr">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zh-CN" altLang="en-US" sz="4800" b="1" dirty="0">
                <a:solidFill>
                  <a:srgbClr val="000000"/>
                </a:solidFill>
                <a:latin typeface="宋体" panose="02010600030101010101" pitchFamily="2" charset="-122"/>
              </a:rPr>
              <a:t>第</a:t>
            </a:r>
            <a:r>
              <a:rPr lang="en-US" altLang="zh-CN" sz="4800" b="1" dirty="0">
                <a:solidFill>
                  <a:srgbClr val="000000"/>
                </a:solidFill>
                <a:latin typeface="宋体" panose="02010600030101010101" pitchFamily="2" charset="-122"/>
              </a:rPr>
              <a:t>8</a:t>
            </a:r>
            <a:r>
              <a:rPr lang="zh-CN" altLang="en-US" sz="4800" b="1" dirty="0">
                <a:solidFill>
                  <a:srgbClr val="000000"/>
                </a:solidFill>
                <a:latin typeface="宋体" panose="02010600030101010101" pitchFamily="2" charset="-122"/>
              </a:rPr>
              <a:t>讲 软件项目管理</a:t>
            </a:r>
          </a:p>
        </p:txBody>
      </p:sp>
      <p:cxnSp>
        <p:nvCxnSpPr>
          <p:cNvPr id="91" name="直接连接符 90"/>
          <p:cNvCxnSpPr/>
          <p:nvPr/>
        </p:nvCxnSpPr>
        <p:spPr>
          <a:xfrm>
            <a:off x="1018047" y="3104571"/>
            <a:ext cx="8191233" cy="0"/>
          </a:xfrm>
          <a:prstGeom prst="line">
            <a:avLst/>
          </a:prstGeom>
          <a:ln w="25400"/>
        </p:spPr>
        <p:style>
          <a:lnRef idx="1">
            <a:schemeClr val="accent3"/>
          </a:lnRef>
          <a:fillRef idx="0">
            <a:schemeClr val="accent3"/>
          </a:fillRef>
          <a:effectRef idx="0">
            <a:schemeClr val="accent3"/>
          </a:effectRef>
          <a:fontRef idx="minor">
            <a:schemeClr val="tx1"/>
          </a:fontRef>
        </p:style>
      </p:cxnSp>
      <p:sp>
        <p:nvSpPr>
          <p:cNvPr id="2" name="矩形 1"/>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107491" y="16608"/>
            <a:ext cx="3350830" cy="955962"/>
          </a:xfrm>
          <a:prstGeom prst="rect">
            <a:avLst/>
          </a:prstGeom>
        </p:spPr>
      </p:pic>
      <p:sp>
        <p:nvSpPr>
          <p:cNvPr id="3" name="文本框 2"/>
          <p:cNvSpPr txBox="1"/>
          <p:nvPr/>
        </p:nvSpPr>
        <p:spPr>
          <a:xfrm>
            <a:off x="2604135" y="3846195"/>
            <a:ext cx="5011420" cy="461665"/>
          </a:xfrm>
          <a:prstGeom prst="rect">
            <a:avLst/>
          </a:prstGeom>
          <a:noFill/>
        </p:spPr>
        <p:txBody>
          <a:bodyPr wrap="square" rtlCol="0">
            <a:spAutoFit/>
          </a:bodyPr>
          <a:lstStyle/>
          <a:p>
            <a:pPr algn="ctr"/>
            <a:r>
              <a:rPr lang="zh-CN" altLang="en-US" sz="2400" b="1" dirty="0">
                <a:latin typeface="仿宋" panose="02010609060101010101" pitchFamily="49" charset="-122"/>
                <a:ea typeface="仿宋" panose="02010609060101010101" pitchFamily="49" charset="-122"/>
                <a:cs typeface="仿宋" panose="02010609060101010101" pitchFamily="49" charset="-122"/>
              </a:rPr>
              <a:t>第</a:t>
            </a:r>
            <a:r>
              <a:rPr lang="en-US" altLang="zh-CN" sz="2400" b="1" dirty="0">
                <a:latin typeface="仿宋" panose="02010609060101010101" pitchFamily="49" charset="-122"/>
                <a:ea typeface="仿宋" panose="02010609060101010101" pitchFamily="49" charset="-122"/>
                <a:cs typeface="仿宋" panose="02010609060101010101" pitchFamily="49" charset="-122"/>
              </a:rPr>
              <a:t>9</a:t>
            </a:r>
            <a:r>
              <a:rPr lang="zh-CN" altLang="en-US" sz="2400" b="1" dirty="0">
                <a:latin typeface="仿宋" panose="02010609060101010101" pitchFamily="49" charset="-122"/>
                <a:ea typeface="仿宋" panose="02010609060101010101" pitchFamily="49" charset="-122"/>
                <a:cs typeface="仿宋" panose="02010609060101010101" pitchFamily="49" charset="-122"/>
              </a:rPr>
              <a:t>章 软件项目组织与管理</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7"/>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8"/>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3"/>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9.1.4</a:t>
            </a:r>
          </a:p>
        </p:txBody>
      </p:sp>
      <p:pic>
        <p:nvPicPr>
          <p:cNvPr id="85" name="图片 8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变更管理</a:t>
            </a:r>
          </a:p>
        </p:txBody>
      </p:sp>
      <p:sp>
        <p:nvSpPr>
          <p:cNvPr id="2" name="文本框 1"/>
          <p:cNvSpPr txBox="1"/>
          <p:nvPr/>
        </p:nvSpPr>
        <p:spPr>
          <a:xfrm>
            <a:off x="1038893" y="1484784"/>
            <a:ext cx="7825038" cy="3760645"/>
          </a:xfrm>
          <a:prstGeom prst="rect">
            <a:avLst/>
          </a:prstGeom>
          <a:noFill/>
        </p:spPr>
        <p:txBody>
          <a:bodyPr wrap="square" rtlCol="0">
            <a:spAutoFit/>
          </a:bodyPr>
          <a:lstStyle/>
          <a:p>
            <a:pPr>
              <a:lnSpc>
                <a:spcPct val="250000"/>
              </a:lnSpc>
            </a:pPr>
            <a:r>
              <a:rPr lang="en-US" altLang="zh-CN"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需求变更</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可能发生在任何阶段，即使到项目后期也会存在。后期的变更往往会对项目产生一些负面的影响。需求变更是软件开发过程中开发人员和管理者们最为头疼的一件事情。</a:t>
            </a:r>
          </a:p>
        </p:txBody>
      </p:sp>
      <p:sp>
        <p:nvSpPr>
          <p:cNvPr id="3" name="矩形 2"/>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7"/>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8"/>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3"/>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9.1.4</a:t>
            </a:r>
          </a:p>
        </p:txBody>
      </p:sp>
      <p:pic>
        <p:nvPicPr>
          <p:cNvPr id="85" name="图片 8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变更管理</a:t>
            </a:r>
          </a:p>
        </p:txBody>
      </p:sp>
      <p:sp>
        <p:nvSpPr>
          <p:cNvPr id="2" name="文本框 1"/>
          <p:cNvSpPr txBox="1"/>
          <p:nvPr/>
        </p:nvSpPr>
        <p:spPr>
          <a:xfrm>
            <a:off x="196733" y="881158"/>
            <a:ext cx="9509358" cy="5351850"/>
          </a:xfrm>
          <a:prstGeom prst="rect">
            <a:avLst/>
          </a:prstGeom>
          <a:noFill/>
        </p:spPr>
        <p:txBody>
          <a:bodyPr wrap="square" rtlCol="0">
            <a:spAutoFit/>
          </a:bodyPr>
          <a:lstStyle/>
          <a:p>
            <a:pPr>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需求变更管理包括在项目进展过程中维持需求约定一致性和精确性的活动，一般需要完成以下几个任务：</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1</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）确定变更控制过程。</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确定一个选择、分析和决策需求变更的过程；所有的需求变更都需遵循此流程。</a:t>
            </a: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2</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）建立一个由项目风险承担者组成的软件变更控制委员</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会（</a:t>
            </a: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Software Chang Control Board</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，简称</a:t>
            </a: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SCCB</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），由他们来评估和确定需求变更。</a:t>
            </a: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3</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）进行变更影响分析，</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评估需求变更对项目进度、资源、工作量和项目范围以及其他需求的影响。</a:t>
            </a: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4</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）跟踪变更影响的产品，</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当进行某项需求变更时，根据需求跟踪矩阵找到相关的其他需求、设计文档、源代码和测试用例；这些相关部分可能也需要修改。</a:t>
            </a:r>
          </a:p>
        </p:txBody>
      </p:sp>
      <p:sp>
        <p:nvSpPr>
          <p:cNvPr id="3" name="矩形 2"/>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7"/>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8"/>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3"/>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9.1.4</a:t>
            </a:r>
          </a:p>
        </p:txBody>
      </p:sp>
      <p:pic>
        <p:nvPicPr>
          <p:cNvPr id="85" name="图片 8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变更管理</a:t>
            </a:r>
          </a:p>
        </p:txBody>
      </p:sp>
      <p:sp>
        <p:nvSpPr>
          <p:cNvPr id="2" name="文本框 1"/>
          <p:cNvSpPr txBox="1"/>
          <p:nvPr/>
        </p:nvSpPr>
        <p:spPr>
          <a:xfrm>
            <a:off x="196733" y="881158"/>
            <a:ext cx="9509358" cy="4908651"/>
          </a:xfrm>
          <a:prstGeom prst="rect">
            <a:avLst/>
          </a:prstGeom>
          <a:noFill/>
        </p:spPr>
        <p:txBody>
          <a:bodyPr wrap="square" rtlCol="0">
            <a:spAutoFit/>
          </a:bodyPr>
          <a:lstStyle/>
          <a:p>
            <a:pPr>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需求变更管理包括在项目进展过程中维持需求约定一致性和精确性的活动，一般需要完成以下几个任务：</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5</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）建立基准和控制版本；</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需求文档要确定一个基线，之后的需求变更遵循变更控制过程即可。</a:t>
            </a: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6</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）维护变更的历史记录；</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记录变更需求文档版本的日期、所做的变更及其原因，还包括由谁负责更新和更新后新版本号等情况。</a:t>
            </a: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7</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）跟踪每项需求的状态；</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状态包括“确定”“已实现”“暂缓”“新增”“变更”等，建立一个数据库，其中每一条记录一项需求。</a:t>
            </a: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8</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）衡量需求稳定性；</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记录基线需求的数量和每周或每月的变更（添加、修改、删除）数量。</a:t>
            </a:r>
          </a:p>
        </p:txBody>
      </p:sp>
      <p:sp>
        <p:nvSpPr>
          <p:cNvPr id="3" name="矩形 2"/>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7"/>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8"/>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3"/>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9.1.4</a:t>
            </a:r>
          </a:p>
        </p:txBody>
      </p:sp>
      <p:pic>
        <p:nvPicPr>
          <p:cNvPr id="85" name="图片 8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变更管理</a:t>
            </a:r>
          </a:p>
        </p:txBody>
      </p:sp>
      <p:sp>
        <p:nvSpPr>
          <p:cNvPr id="3" name="矩形 2"/>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8" name="文本框 7"/>
          <p:cNvSpPr txBox="1"/>
          <p:nvPr/>
        </p:nvSpPr>
        <p:spPr>
          <a:xfrm>
            <a:off x="2411412" y="885878"/>
            <a:ext cx="5080000" cy="368300"/>
          </a:xfrm>
          <a:prstGeom prst="rect">
            <a:avLst/>
          </a:prstGeom>
          <a:noFill/>
          <a:ln w="9525">
            <a:noFill/>
          </a:ln>
        </p:spPr>
        <p:txBody>
          <a:bodyPr>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9-1 </a:t>
            </a:r>
            <a:r>
              <a:rPr lang="zh-CN" altLang="en-US" sz="1800" b="1" dirty="0">
                <a:latin typeface="Times New Roman" panose="02020603050405020304" pitchFamily="18" charset="0"/>
                <a:ea typeface="仿宋" panose="02010609060101010101" pitchFamily="49" charset="-122"/>
              </a:rPr>
              <a:t>需求变更申请单模板</a:t>
            </a:r>
          </a:p>
        </p:txBody>
      </p:sp>
      <p:pic>
        <p:nvPicPr>
          <p:cNvPr id="11" name="图片 10"/>
          <p:cNvPicPr>
            <a:picLocks noChangeAspect="1"/>
          </p:cNvPicPr>
          <p:nvPr/>
        </p:nvPicPr>
        <p:blipFill>
          <a:blip r:embed="rId11"/>
          <a:stretch>
            <a:fillRect/>
          </a:stretch>
        </p:blipFill>
        <p:spPr>
          <a:xfrm>
            <a:off x="930387" y="1316038"/>
            <a:ext cx="8041488" cy="53278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7"/>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8"/>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3"/>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9.1.4</a:t>
            </a:r>
          </a:p>
        </p:txBody>
      </p:sp>
      <p:pic>
        <p:nvPicPr>
          <p:cNvPr id="85" name="图片 8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变更管理</a:t>
            </a:r>
          </a:p>
        </p:txBody>
      </p:sp>
      <p:sp>
        <p:nvSpPr>
          <p:cNvPr id="3" name="矩形 2"/>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8" name="文本框 7"/>
          <p:cNvSpPr txBox="1"/>
          <p:nvPr/>
        </p:nvSpPr>
        <p:spPr>
          <a:xfrm>
            <a:off x="2411412" y="885878"/>
            <a:ext cx="5080000" cy="368300"/>
          </a:xfrm>
          <a:prstGeom prst="rect">
            <a:avLst/>
          </a:prstGeom>
          <a:noFill/>
          <a:ln w="9525">
            <a:noFill/>
          </a:ln>
        </p:spPr>
        <p:txBody>
          <a:bodyPr>
            <a:spAutoFit/>
          </a:bodyPr>
          <a:lstStyle/>
          <a:p>
            <a:pPr indent="0" algn="ctr"/>
            <a:r>
              <a:rPr lang="zh-CN" altLang="en-US" sz="1800" b="1" dirty="0">
                <a:latin typeface="Times New Roman" panose="02020603050405020304" pitchFamily="18" charset="0"/>
                <a:ea typeface="仿宋" panose="02010609060101010101" pitchFamily="49" charset="-122"/>
              </a:rPr>
              <a:t>续表</a:t>
            </a:r>
            <a:r>
              <a:rPr lang="en-US" altLang="zh-CN" sz="1800" b="1" dirty="0">
                <a:latin typeface="Times New Roman" panose="02020603050405020304" pitchFamily="18" charset="0"/>
                <a:ea typeface="仿宋" panose="02010609060101010101" pitchFamily="49" charset="-122"/>
              </a:rPr>
              <a:t>9-1 </a:t>
            </a:r>
            <a:r>
              <a:rPr lang="zh-CN" altLang="en-US" sz="1800" b="1" dirty="0">
                <a:latin typeface="Times New Roman" panose="02020603050405020304" pitchFamily="18" charset="0"/>
                <a:ea typeface="仿宋" panose="02010609060101010101" pitchFamily="49" charset="-122"/>
              </a:rPr>
              <a:t>需求变更申请单模板</a:t>
            </a:r>
          </a:p>
        </p:txBody>
      </p:sp>
      <p:pic>
        <p:nvPicPr>
          <p:cNvPr id="9" name="图片 8"/>
          <p:cNvPicPr>
            <a:picLocks noChangeAspect="1"/>
          </p:cNvPicPr>
          <p:nvPr/>
        </p:nvPicPr>
        <p:blipFill>
          <a:blip r:embed="rId11"/>
          <a:stretch>
            <a:fillRect/>
          </a:stretch>
        </p:blipFill>
        <p:spPr>
          <a:xfrm>
            <a:off x="990972" y="1376553"/>
            <a:ext cx="8409406" cy="4308756"/>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9.1.5</a:t>
            </a:r>
          </a:p>
        </p:txBody>
      </p:sp>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风险管理</a:t>
            </a:r>
          </a:p>
        </p:txBody>
      </p:sp>
      <p:sp>
        <p:nvSpPr>
          <p:cNvPr id="11" name="圆角矩形 7"/>
          <p:cNvSpPr/>
          <p:nvPr/>
        </p:nvSpPr>
        <p:spPr>
          <a:xfrm>
            <a:off x="399414" y="1044514"/>
            <a:ext cx="9103995" cy="4860290"/>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150000"/>
              </a:lnSpc>
              <a:defRPr/>
            </a:pPr>
            <a:r>
              <a:rPr lang="zh-CN" altLang="en-US" sz="2800" b="1" dirty="0">
                <a:solidFill>
                  <a:schemeClr val="tx1"/>
                </a:solidFill>
                <a:latin typeface="宋体" panose="02010600030101010101" pitchFamily="2" charset="-122"/>
                <a:ea typeface="宋体" panose="02010600030101010101" pitchFamily="2" charset="-122"/>
              </a:rPr>
              <a:t>软件项目风险管理</a:t>
            </a:r>
            <a:r>
              <a:rPr lang="zh-CN" altLang="en-US" sz="2400" b="1" dirty="0">
                <a:solidFill>
                  <a:schemeClr val="tx1"/>
                </a:solidFill>
                <a:latin typeface="宋体" panose="02010600030101010101" pitchFamily="2" charset="-122"/>
                <a:ea typeface="宋体" panose="02010600030101010101" pitchFamily="2" charset="-122"/>
              </a:rPr>
              <a:t>是软件项目管理的重要内容之一。软件项目风险是指在软件开发过程中遇到的预算和进度等方面的问题，以及这些问题对软件项目的影响。软件项目风险会影响项目计划的实现。如果项目风险变成现实，就有可能影响项目的进度，增加项目的成本，甚至使软件项目不能实现。如果对项目进行风险进行有效管理，就可以最大限度地减少风险的发生</a:t>
            </a:r>
            <a:r>
              <a:rPr lang="zh-CN" altLang="en-US" sz="2800" b="1" dirty="0">
                <a:solidFill>
                  <a:schemeClr val="tx1"/>
                </a:solidFill>
                <a:latin typeface="宋体" panose="02010600030101010101" pitchFamily="2" charset="-122"/>
                <a:ea typeface="宋体" panose="02010600030101010101" pitchFamily="2" charset="-122"/>
              </a:rPr>
              <a:t>。</a:t>
            </a:r>
            <a:endParaRPr lang="en-US" altLang="zh-CN" sz="2800" b="1" dirty="0">
              <a:solidFill>
                <a:schemeClr val="tx1"/>
              </a:solidFill>
              <a:latin typeface="宋体" panose="02010600030101010101" pitchFamily="2" charset="-122"/>
              <a:ea typeface="宋体" panose="02010600030101010101" pitchFamily="2" charset="-122"/>
            </a:endParaRPr>
          </a:p>
          <a:p>
            <a:pPr indent="457200" eaLnBrk="1" hangingPunct="1">
              <a:lnSpc>
                <a:spcPct val="150000"/>
              </a:lnSpc>
              <a:defRPr/>
            </a:pPr>
            <a:r>
              <a:rPr lang="zh-CN" altLang="en-US" sz="2400" b="1" dirty="0">
                <a:solidFill>
                  <a:schemeClr val="tx1"/>
                </a:solidFill>
                <a:latin typeface="宋体" panose="02010600030101010101" pitchFamily="2" charset="-122"/>
                <a:ea typeface="宋体" panose="02010600030101010101" pitchFamily="2" charset="-122"/>
              </a:rPr>
              <a:t>项目风险管理可划分为</a:t>
            </a:r>
            <a:r>
              <a:rPr lang="zh-CN" altLang="en-US" sz="2400" b="1" dirty="0">
                <a:solidFill>
                  <a:srgbClr val="FF0000"/>
                </a:solidFill>
                <a:latin typeface="宋体" panose="02010600030101010101" pitchFamily="2" charset="-122"/>
                <a:ea typeface="宋体" panose="02010600030101010101" pitchFamily="2" charset="-122"/>
              </a:rPr>
              <a:t>识别风险</a:t>
            </a:r>
            <a:r>
              <a:rPr lang="zh-CN" altLang="en-US" sz="2400" b="1" dirty="0">
                <a:solidFill>
                  <a:schemeClr val="tx1"/>
                </a:solidFill>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分析风险</a:t>
            </a:r>
            <a:r>
              <a:rPr lang="zh-CN" altLang="en-US" sz="2400" b="1" dirty="0">
                <a:solidFill>
                  <a:schemeClr val="tx1"/>
                </a:solidFill>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规划风险应对</a:t>
            </a:r>
            <a:r>
              <a:rPr lang="zh-CN" altLang="en-US" sz="2400" b="1" dirty="0">
                <a:solidFill>
                  <a:schemeClr val="tx1"/>
                </a:solidFill>
                <a:latin typeface="宋体" panose="02010600030101010101" pitchFamily="2" charset="-122"/>
                <a:ea typeface="宋体" panose="02010600030101010101" pitchFamily="2" charset="-122"/>
              </a:rPr>
              <a:t>和</a:t>
            </a:r>
            <a:r>
              <a:rPr lang="zh-CN" altLang="en-US" sz="2400" b="1" dirty="0">
                <a:solidFill>
                  <a:srgbClr val="FF0000"/>
                </a:solidFill>
                <a:latin typeface="宋体" panose="02010600030101010101" pitchFamily="2" charset="-122"/>
                <a:ea typeface="宋体" panose="02010600030101010101" pitchFamily="2" charset="-122"/>
              </a:rPr>
              <a:t>控制风险</a:t>
            </a:r>
            <a:r>
              <a:rPr lang="zh-CN" altLang="en-US" sz="2400" b="1" dirty="0">
                <a:solidFill>
                  <a:schemeClr val="tx1"/>
                </a:solidFill>
                <a:latin typeface="宋体" panose="02010600030101010101" pitchFamily="2" charset="-122"/>
                <a:ea typeface="宋体" panose="02010600030101010101" pitchFamily="2" charset="-122"/>
              </a:rPr>
              <a:t>等过程。</a:t>
            </a:r>
          </a:p>
        </p:txBody>
      </p:sp>
      <p:sp>
        <p:nvSpPr>
          <p:cNvPr id="2" name="矩形 1"/>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9.2</a:t>
            </a:r>
          </a:p>
        </p:txBody>
      </p:sp>
      <p:pic>
        <p:nvPicPr>
          <p:cNvPr id="85" name="图片 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9614" y="26044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计划与估算</a:t>
            </a:r>
          </a:p>
        </p:txBody>
      </p:sp>
      <p:sp>
        <p:nvSpPr>
          <p:cNvPr id="2" name="矩形 1"/>
          <p:cNvSpPr/>
          <p:nvPr/>
        </p:nvSpPr>
        <p:spPr>
          <a:xfrm>
            <a:off x="846956" y="1592797"/>
            <a:ext cx="7985254" cy="367240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defTabSz="914400">
              <a:lnSpc>
                <a:spcPct val="250000"/>
              </a:lnSpc>
              <a:spcBef>
                <a:spcPts val="130"/>
              </a:spcBef>
              <a:defRPr/>
            </a:pPr>
            <a:r>
              <a:rPr lang="en-US" altLang="zh-CN" sz="3000" b="1" dirty="0">
                <a:solidFill>
                  <a:schemeClr val="tx1"/>
                </a:solidFill>
                <a:latin typeface="宋体" panose="02010600030101010101" pitchFamily="2" charset="-122"/>
                <a:ea typeface="宋体" panose="02010600030101010101" pitchFamily="2" charset="-122"/>
              </a:rPr>
              <a:t>	</a:t>
            </a:r>
            <a:r>
              <a:rPr lang="zh-CN" altLang="en-US" sz="3000" b="1" dirty="0">
                <a:solidFill>
                  <a:schemeClr val="tx1"/>
                </a:solidFill>
                <a:latin typeface="宋体" panose="02010600030101010101" pitchFamily="2" charset="-122"/>
                <a:ea typeface="宋体" panose="02010600030101010101" pitchFamily="2" charset="-122"/>
              </a:rPr>
              <a:t>本节具体介绍两种类型的计划，一个是</a:t>
            </a:r>
            <a:r>
              <a:rPr lang="zh-CN" altLang="en-US" sz="3000" b="1" dirty="0">
                <a:solidFill>
                  <a:srgbClr val="FF0000"/>
                </a:solidFill>
                <a:latin typeface="宋体" panose="02010600030101010101" pitchFamily="2" charset="-122"/>
                <a:ea typeface="宋体" panose="02010600030101010101" pitchFamily="2" charset="-122"/>
              </a:rPr>
              <a:t>贯穿项目始终的计划</a:t>
            </a:r>
            <a:r>
              <a:rPr lang="zh-CN" altLang="en-US" sz="3000" b="1" dirty="0">
                <a:solidFill>
                  <a:schemeClr val="tx1"/>
                </a:solidFill>
                <a:latin typeface="宋体" panose="02010600030101010101" pitchFamily="2" charset="-122"/>
                <a:ea typeface="宋体" panose="02010600030101010101" pitchFamily="2" charset="-122"/>
              </a:rPr>
              <a:t>，另一个是</a:t>
            </a:r>
            <a:r>
              <a:rPr lang="zh-CN" altLang="en-US" sz="3000" b="1" dirty="0">
                <a:solidFill>
                  <a:srgbClr val="FF0000"/>
                </a:solidFill>
                <a:latin typeface="宋体" panose="02010600030101010101" pitchFamily="2" charset="-122"/>
                <a:ea typeface="宋体" panose="02010600030101010101" pitchFamily="2" charset="-122"/>
              </a:rPr>
              <a:t>完成规格说明之后必须产生的详细计划</a:t>
            </a:r>
            <a:r>
              <a:rPr lang="zh-CN" altLang="en-US" sz="3000" b="1" dirty="0">
                <a:solidFill>
                  <a:schemeClr val="tx1"/>
                </a:solidFill>
                <a:latin typeface="宋体" panose="02010600030101010101" pitchFamily="2" charset="-122"/>
                <a:ea typeface="宋体" panose="02010600030101010101" pitchFamily="2" charset="-122"/>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9.2.1</a:t>
            </a:r>
          </a:p>
        </p:txBody>
      </p:sp>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计划</a:t>
            </a:r>
          </a:p>
        </p:txBody>
      </p:sp>
      <p:sp>
        <p:nvSpPr>
          <p:cNvPr id="11" name="圆角矩形 7"/>
          <p:cNvSpPr/>
          <p:nvPr/>
        </p:nvSpPr>
        <p:spPr>
          <a:xfrm>
            <a:off x="452481" y="1029292"/>
            <a:ext cx="9087233" cy="5120789"/>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algn="just" eaLnBrk="1" hangingPunct="1">
              <a:lnSpc>
                <a:spcPct val="125000"/>
              </a:lnSpc>
              <a:defRPr/>
            </a:pPr>
            <a:r>
              <a:rPr lang="zh-CN" altLang="en-US" sz="2400" dirty="0">
                <a:solidFill>
                  <a:schemeClr val="tx1"/>
                </a:solidFill>
                <a:latin typeface="宋体" panose="02010600030101010101" pitchFamily="2" charset="-122"/>
                <a:ea typeface="宋体" panose="02010600030101010101" pitchFamily="2" charset="-122"/>
              </a:rPr>
              <a:t>项目计划完整地记录以下内容：要完成的工作，谁将执行此项工作，开发进度安排，以及项目的成果是什么。</a:t>
            </a:r>
            <a:endParaRPr lang="en-US" altLang="zh-CN" sz="2400" dirty="0">
              <a:solidFill>
                <a:schemeClr val="tx1"/>
              </a:solidFill>
              <a:latin typeface="宋体" panose="02010600030101010101" pitchFamily="2" charset="-122"/>
              <a:ea typeface="宋体" panose="02010600030101010101" pitchFamily="2" charset="-122"/>
            </a:endParaRPr>
          </a:p>
          <a:p>
            <a:pPr indent="457200" algn="just" eaLnBrk="1" hangingPunct="1">
              <a:lnSpc>
                <a:spcPct val="125000"/>
              </a:lnSpc>
              <a:defRPr/>
            </a:pPr>
            <a:r>
              <a:rPr lang="zh-CN" altLang="en-US" sz="2400" dirty="0">
                <a:solidFill>
                  <a:schemeClr val="tx1"/>
                </a:solidFill>
                <a:latin typeface="宋体" panose="02010600030101010101" pitchFamily="2" charset="-122"/>
                <a:ea typeface="宋体" panose="02010600030101010101" pitchFamily="2" charset="-122"/>
              </a:rPr>
              <a:t>计划驱动开发基于工程项目管理技术，可以看作管理大型软件开发项目的传统方法。</a:t>
            </a:r>
            <a:endParaRPr lang="en-US" altLang="zh-CN" sz="2400" dirty="0">
              <a:solidFill>
                <a:schemeClr val="tx1"/>
              </a:solidFill>
              <a:latin typeface="宋体" panose="02010600030101010101" pitchFamily="2" charset="-122"/>
              <a:ea typeface="宋体" panose="02010600030101010101" pitchFamily="2" charset="-122"/>
            </a:endParaRPr>
          </a:p>
          <a:p>
            <a:pPr indent="457200" algn="just" eaLnBrk="1" hangingPunct="1">
              <a:lnSpc>
                <a:spcPct val="125000"/>
              </a:lnSpc>
              <a:defRPr/>
            </a:pPr>
            <a:r>
              <a:rPr lang="zh-CN" altLang="en-US" sz="2400" dirty="0">
                <a:solidFill>
                  <a:schemeClr val="tx1"/>
                </a:solidFill>
                <a:latin typeface="宋体" panose="02010600030101010101" pitchFamily="2" charset="-122"/>
                <a:ea typeface="宋体" panose="02010600030101010101" pitchFamily="2" charset="-122"/>
              </a:rPr>
              <a:t>计划驱动的开发的问题是，由于软件开发和使用的环境的变化，必须修改许多早期的决策。</a:t>
            </a:r>
            <a:endParaRPr lang="en-US" altLang="zh-CN" sz="2400" dirty="0">
              <a:solidFill>
                <a:schemeClr val="tx1"/>
              </a:solidFill>
              <a:latin typeface="宋体" panose="02010600030101010101" pitchFamily="2" charset="-122"/>
              <a:ea typeface="宋体" panose="02010600030101010101" pitchFamily="2" charset="-122"/>
            </a:endParaRPr>
          </a:p>
          <a:p>
            <a:pPr indent="457200" algn="just" eaLnBrk="1" hangingPunct="1">
              <a:lnSpc>
                <a:spcPct val="125000"/>
              </a:lnSpc>
              <a:defRPr/>
            </a:pPr>
            <a:r>
              <a:rPr lang="zh-CN" altLang="en-US" sz="2400" dirty="0">
                <a:solidFill>
                  <a:schemeClr val="tx1"/>
                </a:solidFill>
                <a:latin typeface="宋体" panose="02010600030101010101" pitchFamily="2" charset="-122"/>
                <a:ea typeface="宋体" panose="02010600030101010101" pitchFamily="2" charset="-122"/>
              </a:rPr>
              <a:t>项目计划较好的做法是将计划驱动方法和敏捷开发结合起来，其中的平衡取决于项目的类型和人员的技术水平。在极端的情况下，大型信息安全和安全关键性系统需要大量的前期分析，在投入使用前必须万无一失。这种系统大部分应该是计划驱动的。在另一种极端情况下，部署在快速变化环境中的小型或中型信息系统应该使用敏捷方法开发。</a:t>
            </a:r>
          </a:p>
        </p:txBody>
      </p:sp>
      <p:sp>
        <p:nvSpPr>
          <p:cNvPr id="2" name="矩形 1"/>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9.2.1</a:t>
            </a:r>
          </a:p>
        </p:txBody>
      </p:sp>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计划</a:t>
            </a:r>
          </a:p>
        </p:txBody>
      </p:sp>
      <p:sp>
        <p:nvSpPr>
          <p:cNvPr id="2" name="矩形 1"/>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3" name="文本框 2"/>
          <p:cNvSpPr txBox="1"/>
          <p:nvPr/>
        </p:nvSpPr>
        <p:spPr>
          <a:xfrm>
            <a:off x="196733" y="1010896"/>
            <a:ext cx="9509358" cy="4908651"/>
          </a:xfrm>
          <a:prstGeom prst="rect">
            <a:avLst/>
          </a:prstGeom>
          <a:noFill/>
        </p:spPr>
        <p:txBody>
          <a:bodyPr wrap="square" rtlCol="0">
            <a:spAutoFit/>
          </a:bodyPr>
          <a:lstStyle/>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1</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）项目计划</a:t>
            </a:r>
            <a:endPar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在计划驱动的项目开发中，项目计划包括项目可用资源的分配、工作分解以及完成工作的进度安排。</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多数的计划书应该包括以下几个部分：</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①引言。</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②项目组织。</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③风险分析。</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④硬件和软件资源需求。</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⑤工作分解。</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⑥项目进度安排。</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⑦监控和报告机制。</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9.2.1</a:t>
            </a:r>
          </a:p>
        </p:txBody>
      </p:sp>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计划</a:t>
            </a:r>
          </a:p>
        </p:txBody>
      </p:sp>
      <p:sp>
        <p:nvSpPr>
          <p:cNvPr id="2" name="矩形 1"/>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3" name="文本框 2"/>
          <p:cNvSpPr txBox="1"/>
          <p:nvPr/>
        </p:nvSpPr>
        <p:spPr>
          <a:xfrm>
            <a:off x="196733" y="1010896"/>
            <a:ext cx="9509358" cy="476669"/>
          </a:xfrm>
          <a:prstGeom prst="rect">
            <a:avLst/>
          </a:prstGeom>
          <a:noFill/>
        </p:spPr>
        <p:txBody>
          <a:bodyPr wrap="square" rtlCol="0">
            <a:spAutoFit/>
          </a:bodyPr>
          <a:lstStyle/>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2</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）计划过程</a:t>
            </a:r>
            <a:endPar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8" name="文本框 7"/>
          <p:cNvSpPr txBox="1"/>
          <p:nvPr/>
        </p:nvSpPr>
        <p:spPr>
          <a:xfrm>
            <a:off x="2971192" y="6021288"/>
            <a:ext cx="3960440" cy="306705"/>
          </a:xfrm>
          <a:prstGeom prst="rect">
            <a:avLst/>
          </a:prstGeom>
          <a:noFill/>
        </p:spPr>
        <p:txBody>
          <a:bodyPr wrap="square" rtlCol="0">
            <a:spAutoFit/>
          </a:bodyPr>
          <a:lstStyle/>
          <a:p>
            <a:pPr algn="ctr"/>
            <a:r>
              <a:rPr lang="zh-CN" altLang="en-US" dirty="0"/>
              <a:t>图</a:t>
            </a:r>
            <a:r>
              <a:rPr lang="en-US" altLang="zh-CN" dirty="0"/>
              <a:t>9-3 </a:t>
            </a:r>
            <a:r>
              <a:rPr lang="zh-CN" altLang="en-US" dirty="0"/>
              <a:t>项目计划过程</a:t>
            </a:r>
          </a:p>
        </p:txBody>
      </p:sp>
      <p:pic>
        <p:nvPicPr>
          <p:cNvPr id="11" name="图片 10">
            <a:extLst>
              <a:ext uri="{FF2B5EF4-FFF2-40B4-BE49-F238E27FC236}">
                <a16:creationId xmlns:a16="http://schemas.microsoft.com/office/drawing/2014/main" id="{A6E4965D-96BC-4AB2-968F-2752249E6A3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517" y="1487565"/>
            <a:ext cx="9055869" cy="4142951"/>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2"/>
          <p:cNvSpPr txBox="1"/>
          <p:nvPr>
            <p:custDataLst>
              <p:tags r:id="rId2"/>
            </p:custDataLst>
          </p:nvPr>
        </p:nvSpPr>
        <p:spPr>
          <a:xfrm>
            <a:off x="-89148" y="2132856"/>
            <a:ext cx="2465814" cy="1609220"/>
          </a:xfrm>
          <a:prstGeom prst="rect">
            <a:avLst/>
          </a:prstGeom>
          <a:noFill/>
        </p:spPr>
        <p:txBody>
          <a:bodyPr wrap="square" lIns="51577" tIns="20630" rIns="51577" bIns="20630" rtlCol="0" anchor="ctr" anchorCtr="0">
            <a:normAutofit/>
          </a:bodyPr>
          <a:lstStyle/>
          <a:p>
            <a:pPr marL="0" indent="0" algn="ctr">
              <a:lnSpc>
                <a:spcPct val="100000"/>
              </a:lnSpc>
              <a:spcBef>
                <a:spcPts val="0"/>
              </a:spcBef>
              <a:spcAft>
                <a:spcPts val="0"/>
              </a:spcAft>
              <a:buSzPct val="100000"/>
              <a:buNone/>
            </a:pPr>
            <a:r>
              <a:rPr lang="zh-CN" altLang="en-US" sz="3600" b="1" spc="240" dirty="0">
                <a:solidFill>
                  <a:schemeClr val="accent1"/>
                </a:solidFill>
                <a:uFillTx/>
                <a:latin typeface="微软雅黑" panose="020B0503020204020204" pitchFamily="34" charset="-122"/>
                <a:ea typeface="微软雅黑" panose="020B0503020204020204" pitchFamily="34" charset="-122"/>
              </a:rPr>
              <a:t>本章学习目标</a:t>
            </a:r>
          </a:p>
        </p:txBody>
      </p:sp>
      <p:sp>
        <p:nvSpPr>
          <p:cNvPr id="15" name="Title 6"/>
          <p:cNvSpPr txBox="1"/>
          <p:nvPr>
            <p:custDataLst>
              <p:tags r:id="rId3"/>
            </p:custDataLst>
          </p:nvPr>
        </p:nvSpPr>
        <p:spPr>
          <a:xfrm>
            <a:off x="2143100" y="692696"/>
            <a:ext cx="7383531" cy="5903545"/>
          </a:xfrm>
          <a:prstGeom prst="rect">
            <a:avLst/>
          </a:prstGeom>
          <a:noFill/>
          <a:ln w="3175">
            <a:solidFill>
              <a:schemeClr val="bg2"/>
            </a:solidFill>
            <a:prstDash val="dash"/>
          </a:ln>
        </p:spPr>
        <p:txBody>
          <a:bodyPr wrap="square" lIns="51577" tIns="20630" rIns="51577" bIns="2063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nSpc>
                <a:spcPct val="150000"/>
              </a:lnSpc>
            </a:pP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了解</a:t>
            </a:r>
            <a:r>
              <a:rPr lang="zh-CN" altLang="en-US" sz="2400" dirty="0">
                <a:solidFill>
                  <a:srgbClr val="FF0000"/>
                </a:solidFill>
                <a:latin typeface="仿宋" panose="02010609060101010101" pitchFamily="49" charset="-122"/>
                <a:ea typeface="仿宋" panose="02010609060101010101" pitchFamily="49" charset="-122"/>
              </a:rPr>
              <a:t>软件工程项目管理</a:t>
            </a:r>
            <a:r>
              <a:rPr lang="zh-CN" altLang="en-US" sz="2400" dirty="0">
                <a:latin typeface="仿宋" panose="02010609060101010101" pitchFamily="49" charset="-122"/>
                <a:ea typeface="仿宋" panose="02010609060101010101" pitchFamily="49" charset="-122"/>
              </a:rPr>
              <a:t>的相关知识</a:t>
            </a:r>
            <a:r>
              <a:rPr lang="zh-CN" altLang="zh-CN" sz="2400" dirty="0">
                <a:latin typeface="仿宋" panose="02010609060101010101" pitchFamily="49" charset="-122"/>
                <a:ea typeface="仿宋" panose="02010609060101010101" pitchFamily="49" charset="-122"/>
              </a:rPr>
              <a:t>。</a:t>
            </a:r>
          </a:p>
          <a:p>
            <a:pPr>
              <a:lnSpc>
                <a:spcPct val="150000"/>
              </a:lnSpc>
            </a:pPr>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了解</a:t>
            </a:r>
            <a:r>
              <a:rPr lang="zh-CN" altLang="en-US" sz="2400" dirty="0">
                <a:solidFill>
                  <a:srgbClr val="FF0000"/>
                </a:solidFill>
                <a:latin typeface="仿宋" panose="02010609060101010101" pitchFamily="49" charset="-122"/>
                <a:ea typeface="仿宋" panose="02010609060101010101" pitchFamily="49" charset="-122"/>
              </a:rPr>
              <a:t>软件团队管理</a:t>
            </a:r>
            <a:r>
              <a:rPr lang="zh-CN" altLang="en-US" sz="2400" dirty="0">
                <a:latin typeface="仿宋" panose="02010609060101010101" pitchFamily="49" charset="-122"/>
                <a:ea typeface="仿宋" panose="02010609060101010101" pitchFamily="49" charset="-122"/>
              </a:rPr>
              <a:t>的基本方法。</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熟悉</a:t>
            </a:r>
            <a:r>
              <a:rPr lang="zh-CN" altLang="en-US" sz="2400" dirty="0">
                <a:solidFill>
                  <a:srgbClr val="FF0000"/>
                </a:solidFill>
                <a:latin typeface="仿宋" panose="02010609060101010101" pitchFamily="49" charset="-122"/>
                <a:ea typeface="仿宋" panose="02010609060101010101" pitchFamily="49" charset="-122"/>
              </a:rPr>
              <a:t>需求变更管理</a:t>
            </a:r>
            <a:r>
              <a:rPr lang="zh-CN" altLang="en-US" sz="2400" dirty="0">
                <a:latin typeface="仿宋" panose="02010609060101010101" pitchFamily="49" charset="-122"/>
                <a:ea typeface="仿宋" panose="02010609060101010101" pitchFamily="49" charset="-122"/>
              </a:rPr>
              <a:t>的基本方法</a:t>
            </a:r>
            <a:r>
              <a:rPr lang="zh-CN" altLang="zh-CN" sz="2400" dirty="0">
                <a:latin typeface="仿宋" panose="02010609060101010101" pitchFamily="49" charset="-122"/>
                <a:ea typeface="仿宋" panose="02010609060101010101" pitchFamily="49" charset="-122"/>
              </a:rPr>
              <a:t>。</a:t>
            </a:r>
          </a:p>
          <a:p>
            <a:pPr>
              <a:lnSpc>
                <a:spcPct val="150000"/>
              </a:lnSpc>
            </a:pPr>
            <a:r>
              <a:rPr lang="en-US" altLang="zh-CN" sz="2400" dirty="0">
                <a:latin typeface="仿宋" panose="02010609060101010101" pitchFamily="49" charset="-122"/>
                <a:ea typeface="仿宋" panose="02010609060101010101" pitchFamily="49" charset="-122"/>
              </a:rPr>
              <a:t>4.</a:t>
            </a:r>
            <a:r>
              <a:rPr lang="zh-CN" altLang="en-US" sz="2400" dirty="0">
                <a:latin typeface="仿宋" panose="02010609060101010101" pitchFamily="49" charset="-122"/>
                <a:ea typeface="仿宋" panose="02010609060101010101" pitchFamily="49" charset="-122"/>
              </a:rPr>
              <a:t>熟悉常用软件工程中</a:t>
            </a:r>
            <a:r>
              <a:rPr lang="zh-CN" altLang="en-US" sz="2400" dirty="0">
                <a:solidFill>
                  <a:srgbClr val="FF0000"/>
                </a:solidFill>
                <a:latin typeface="仿宋" panose="02010609060101010101" pitchFamily="49" charset="-122"/>
                <a:ea typeface="仿宋" panose="02010609060101010101" pitchFamily="49" charset="-122"/>
              </a:rPr>
              <a:t>计划与估算方法</a:t>
            </a:r>
            <a:r>
              <a:rPr lang="zh-CN" altLang="zh-CN" sz="2400" dirty="0">
                <a:latin typeface="仿宋" panose="02010609060101010101" pitchFamily="49" charset="-122"/>
                <a:ea typeface="仿宋" panose="02010609060101010101" pitchFamily="49" charset="-122"/>
              </a:rPr>
              <a:t>。</a:t>
            </a:r>
          </a:p>
          <a:p>
            <a:pPr>
              <a:lnSpc>
                <a:spcPct val="150000"/>
              </a:lnSpc>
            </a:pPr>
            <a:r>
              <a:rPr lang="en-US" altLang="zh-CN" sz="2400" dirty="0">
                <a:latin typeface="仿宋" panose="02010609060101010101" pitchFamily="49" charset="-122"/>
                <a:ea typeface="仿宋" panose="02010609060101010101" pitchFamily="49" charset="-122"/>
              </a:rPr>
              <a:t>5.</a:t>
            </a:r>
            <a:r>
              <a:rPr lang="zh-CN" altLang="en-US" sz="2400" dirty="0">
                <a:latin typeface="仿宋" panose="02010609060101010101" pitchFamily="49" charset="-122"/>
                <a:ea typeface="仿宋" panose="02010609060101010101" pitchFamily="49" charset="-122"/>
              </a:rPr>
              <a:t>熟悉</a:t>
            </a:r>
            <a:r>
              <a:rPr lang="zh-CN" altLang="en-US" sz="2400" dirty="0">
                <a:solidFill>
                  <a:srgbClr val="FF0000"/>
                </a:solidFill>
                <a:latin typeface="仿宋" panose="02010609060101010101" pitchFamily="49" charset="-122"/>
                <a:ea typeface="仿宋" panose="02010609060101010101" pitchFamily="49" charset="-122"/>
              </a:rPr>
              <a:t>软件项目风险管理</a:t>
            </a:r>
            <a:r>
              <a:rPr lang="zh-CN" altLang="en-US" sz="2400" dirty="0">
                <a:latin typeface="仿宋" panose="02010609060101010101" pitchFamily="49" charset="-122"/>
                <a:ea typeface="仿宋" panose="02010609060101010101" pitchFamily="49" charset="-122"/>
              </a:rPr>
              <a:t>的基本方法</a:t>
            </a:r>
            <a:r>
              <a:rPr lang="zh-CN" altLang="zh-CN" sz="2400" dirty="0">
                <a:latin typeface="仿宋" panose="02010609060101010101" pitchFamily="49" charset="-122"/>
                <a:ea typeface="仿宋" panose="02010609060101010101" pitchFamily="49" charset="-122"/>
              </a:rPr>
              <a:t>。</a:t>
            </a:r>
            <a:endParaRPr lang="en-US" altLang="zh-CN"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6.</a:t>
            </a:r>
            <a:r>
              <a:rPr lang="zh-CN" altLang="en-US" sz="2400" dirty="0">
                <a:latin typeface="仿宋" panose="02010609060101010101" pitchFamily="49" charset="-122"/>
                <a:ea typeface="仿宋" panose="02010609060101010101" pitchFamily="49" charset="-122"/>
              </a:rPr>
              <a:t>掌握</a:t>
            </a:r>
            <a:r>
              <a:rPr lang="zh-CN" altLang="en-US" sz="2400" dirty="0">
                <a:solidFill>
                  <a:srgbClr val="FF0000"/>
                </a:solidFill>
                <a:latin typeface="仿宋" panose="02010609060101010101" pitchFamily="49" charset="-122"/>
                <a:ea typeface="仿宋" panose="02010609060101010101" pitchFamily="49" charset="-122"/>
              </a:rPr>
              <a:t>软件项目管理计划</a:t>
            </a:r>
            <a:r>
              <a:rPr lang="zh-CN" altLang="en-US" sz="2400" dirty="0">
                <a:latin typeface="仿宋" panose="02010609060101010101" pitchFamily="49" charset="-122"/>
                <a:ea typeface="仿宋" panose="02010609060101010101" pitchFamily="49" charset="-122"/>
              </a:rPr>
              <a:t>的制定方法</a:t>
            </a:r>
            <a:endParaRPr lang="zh-CN" altLang="zh-CN" sz="2400" dirty="0">
              <a:latin typeface="仿宋" panose="02010609060101010101" pitchFamily="49" charset="-122"/>
              <a:ea typeface="仿宋" panose="02010609060101010101" pitchFamily="49" charset="-122"/>
            </a:endParaRPr>
          </a:p>
          <a:p>
            <a:pPr>
              <a:lnSpc>
                <a:spcPct val="100000"/>
              </a:lnSpc>
            </a:pPr>
            <a:r>
              <a:rPr lang="en-US" altLang="zh-CN" sz="2400" dirty="0">
                <a:latin typeface="仿宋" panose="02010609060101010101" pitchFamily="49" charset="-122"/>
                <a:ea typeface="仿宋" panose="02010609060101010101" pitchFamily="49" charset="-122"/>
              </a:rPr>
              <a:t> </a:t>
            </a:r>
            <a:endParaRPr lang="zh-CN" altLang="zh-CN" sz="2400" dirty="0">
              <a:latin typeface="仿宋" panose="02010609060101010101" pitchFamily="49" charset="-122"/>
              <a:ea typeface="仿宋" panose="02010609060101010101" pitchFamily="49" charset="-122"/>
            </a:endParaRPr>
          </a:p>
          <a:p>
            <a:endParaRPr lang="zh-CN" altLang="zh-CN" sz="2400" dirty="0">
              <a:latin typeface="黑体" panose="02010609060101010101" pitchFamily="49" charset="-122"/>
              <a:ea typeface="黑体" panose="02010609060101010101" pitchFamily="49" charset="-122"/>
            </a:endParaRPr>
          </a:p>
        </p:txBody>
      </p:sp>
      <p:sp>
        <p:nvSpPr>
          <p:cNvPr id="12" name="矩形 5"/>
          <p:cNvSpPr/>
          <p:nvPr>
            <p:custDataLst>
              <p:tags r:id="rId4"/>
            </p:custDataLst>
          </p:nvPr>
        </p:nvSpPr>
        <p:spPr>
          <a:xfrm>
            <a:off x="272212" y="1916832"/>
            <a:ext cx="1541138" cy="61893"/>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sp>
        <p:nvSpPr>
          <p:cNvPr id="7" name="矩形 5"/>
          <p:cNvSpPr/>
          <p:nvPr>
            <p:custDataLst>
              <p:tags r:id="rId5"/>
            </p:custDataLst>
          </p:nvPr>
        </p:nvSpPr>
        <p:spPr>
          <a:xfrm>
            <a:off x="243821" y="3829546"/>
            <a:ext cx="1541138" cy="61893"/>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sp>
        <p:nvSpPr>
          <p:cNvPr id="9" name="矩形 12"/>
          <p:cNvSpPr/>
          <p:nvPr>
            <p:custDataLst>
              <p:tags r:id="rId6"/>
            </p:custDataLst>
          </p:nvPr>
        </p:nvSpPr>
        <p:spPr>
          <a:xfrm>
            <a:off x="1380359" y="6021288"/>
            <a:ext cx="865981" cy="37135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8" y="244993"/>
            <a:ext cx="949789" cy="567054"/>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9.2.2</a:t>
            </a:r>
          </a:p>
        </p:txBody>
      </p:sp>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软件规模估算</a:t>
            </a:r>
          </a:p>
        </p:txBody>
      </p: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mc:AlternateContent xmlns:mc="http://schemas.openxmlformats.org/markup-compatibility/2006" xmlns:a14="http://schemas.microsoft.com/office/drawing/2010/main">
        <mc:Choice Requires="a14">
          <p:sp>
            <p:nvSpPr>
              <p:cNvPr id="8" name="文本框 7"/>
              <p:cNvSpPr txBox="1"/>
              <p:nvPr/>
            </p:nvSpPr>
            <p:spPr>
              <a:xfrm>
                <a:off x="196733" y="1010896"/>
                <a:ext cx="9509358" cy="4991879"/>
              </a:xfrm>
              <a:prstGeom prst="rect">
                <a:avLst/>
              </a:prstGeom>
              <a:noFill/>
            </p:spPr>
            <p:txBody>
              <a:bodyPr wrap="square" rtlCol="0">
                <a:spAutoFit/>
              </a:bodyPr>
              <a:lstStyle/>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1</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）代码行技术</a:t>
                </a:r>
                <a:endPar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代码行技术是比较简单的定量估算软件规模的方法。这种方法根据以往开发类似产品的经验和历史数据，估计实现一个功能需要的源程序行数。当有以往开发类似项目的历史数据可供参考时，用这种方法估计出的数据还是比较准确的。</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为了使对程序规模的估计更接近实际值，可以由多名有经验的软件工程师分别做出估计。每个人都估计程序的最小规模（</a:t>
                </a:r>
                <a:r>
                  <a:rPr lang="en-US" altLang="zh-CN" sz="2400" b="1" dirty="0">
                    <a:latin typeface="仿宋" panose="02010609060101010101" pitchFamily="49" charset="-122"/>
                    <a:ea typeface="仿宋" panose="02010609060101010101" pitchFamily="49" charset="-122"/>
                  </a:rPr>
                  <a:t>a</a:t>
                </a:r>
                <a:r>
                  <a:rPr lang="zh-CN" altLang="zh-CN" sz="2400" b="1" dirty="0">
                    <a:latin typeface="仿宋" panose="02010609060101010101" pitchFamily="49" charset="-122"/>
                    <a:ea typeface="仿宋" panose="02010609060101010101" pitchFamily="49" charset="-122"/>
                  </a:rPr>
                  <a:t>）最大规模（</a:t>
                </a:r>
                <a:r>
                  <a:rPr lang="en-US" altLang="zh-CN" sz="2400" b="1" dirty="0">
                    <a:latin typeface="仿宋" panose="02010609060101010101" pitchFamily="49" charset="-122"/>
                    <a:ea typeface="仿宋" panose="02010609060101010101" pitchFamily="49" charset="-122"/>
                  </a:rPr>
                  <a:t>b</a:t>
                </a:r>
                <a:r>
                  <a:rPr lang="zh-CN" altLang="zh-CN" sz="2400" b="1" dirty="0">
                    <a:latin typeface="仿宋" panose="02010609060101010101" pitchFamily="49" charset="-122"/>
                    <a:ea typeface="仿宋" panose="02010609060101010101" pitchFamily="49" charset="-122"/>
                  </a:rPr>
                  <a:t>）和最可能的规模（</a:t>
                </a:r>
                <a:r>
                  <a:rPr lang="en-US" altLang="zh-CN" sz="2400" b="1" dirty="0">
                    <a:latin typeface="仿宋" panose="02010609060101010101" pitchFamily="49" charset="-122"/>
                    <a:ea typeface="仿宋" panose="02010609060101010101" pitchFamily="49" charset="-122"/>
                  </a:rPr>
                  <a:t>m</a:t>
                </a:r>
                <a:r>
                  <a:rPr lang="zh-CN" altLang="zh-CN" sz="2400" b="1" dirty="0">
                    <a:latin typeface="仿宋" panose="02010609060101010101" pitchFamily="49" charset="-122"/>
                    <a:ea typeface="仿宋" panose="02010609060101010101" pitchFamily="49" charset="-122"/>
                  </a:rPr>
                  <a:t>），分别算出这</a:t>
                </a:r>
                <a:r>
                  <a:rPr lang="en-US" altLang="zh-CN" sz="2400" b="1" dirty="0">
                    <a:latin typeface="仿宋" panose="02010609060101010101" pitchFamily="49" charset="-122"/>
                    <a:ea typeface="仿宋" panose="02010609060101010101" pitchFamily="49" charset="-122"/>
                  </a:rPr>
                  <a:t>3</a:t>
                </a:r>
                <a:r>
                  <a:rPr lang="zh-CN" altLang="zh-CN" sz="2400" b="1" dirty="0">
                    <a:latin typeface="仿宋" panose="02010609060101010101" pitchFamily="49" charset="-122"/>
                    <a:ea typeface="仿宋" panose="02010609060101010101" pitchFamily="49" charset="-122"/>
                  </a:rPr>
                  <a:t>种规模的平均值</a:t>
                </a:r>
                <a14:m>
                  <m:oMath xmlns:m="http://schemas.openxmlformats.org/officeDocument/2006/math">
                    <m:acc>
                      <m:accPr>
                        <m:chr m:val="̅"/>
                        <m:ctrlPr>
                          <a:rPr lang="zh-CN" altLang="zh-CN" sz="2400" b="1" i="1">
                            <a:latin typeface="Cambria Math" panose="02040503050406030204" pitchFamily="18" charset="0"/>
                          </a:rPr>
                        </m:ctrlPr>
                      </m:accPr>
                      <m:e>
                        <m:r>
                          <a:rPr lang="en-US" altLang="zh-CN" sz="2400" b="1" i="1">
                            <a:latin typeface="Cambria Math" panose="02040503050406030204" pitchFamily="18" charset="0"/>
                          </a:rPr>
                          <m:t>𝒂</m:t>
                        </m:r>
                      </m:e>
                    </m:acc>
                  </m:oMath>
                </a14:m>
                <a:r>
                  <a:rPr lang="zh-CN" altLang="zh-CN" sz="2400" b="1" dirty="0">
                    <a:latin typeface="仿宋" panose="02010609060101010101" pitchFamily="49" charset="-122"/>
                    <a:ea typeface="仿宋" panose="02010609060101010101" pitchFamily="49" charset="-122"/>
                  </a:rPr>
                  <a:t>、</a:t>
                </a:r>
                <a14:m>
                  <m:oMath xmlns:m="http://schemas.openxmlformats.org/officeDocument/2006/math">
                    <m:acc>
                      <m:accPr>
                        <m:chr m:val="̅"/>
                        <m:ctrlPr>
                          <a:rPr lang="zh-CN" altLang="zh-CN" sz="2400" b="1" i="1">
                            <a:latin typeface="Cambria Math" panose="02040503050406030204" pitchFamily="18" charset="0"/>
                          </a:rPr>
                        </m:ctrlPr>
                      </m:accPr>
                      <m:e>
                        <m:r>
                          <a:rPr lang="en-US" altLang="zh-CN" sz="2400" b="1" i="1">
                            <a:latin typeface="Cambria Math" panose="02040503050406030204" pitchFamily="18" charset="0"/>
                          </a:rPr>
                          <m:t>𝒃</m:t>
                        </m:r>
                      </m:e>
                    </m:acc>
                  </m:oMath>
                </a14:m>
                <a:r>
                  <a:rPr lang="zh-CN" altLang="zh-CN" sz="2400" b="1" dirty="0">
                    <a:latin typeface="仿宋" panose="02010609060101010101" pitchFamily="49" charset="-122"/>
                    <a:ea typeface="仿宋" panose="02010609060101010101" pitchFamily="49" charset="-122"/>
                  </a:rPr>
                  <a:t>和</a:t>
                </a:r>
                <a14:m>
                  <m:oMath xmlns:m="http://schemas.openxmlformats.org/officeDocument/2006/math">
                    <m:acc>
                      <m:accPr>
                        <m:chr m:val="̅"/>
                        <m:ctrlPr>
                          <a:rPr lang="zh-CN" altLang="zh-CN" sz="2400" b="1" i="1">
                            <a:latin typeface="Cambria Math" panose="02040503050406030204" pitchFamily="18" charset="0"/>
                          </a:rPr>
                        </m:ctrlPr>
                      </m:accPr>
                      <m:e>
                        <m:r>
                          <a:rPr lang="en-US" altLang="zh-CN" sz="2400" b="1" i="1">
                            <a:latin typeface="Cambria Math" panose="02040503050406030204" pitchFamily="18" charset="0"/>
                          </a:rPr>
                          <m:t>𝒎</m:t>
                        </m:r>
                      </m:e>
                    </m:acc>
                  </m:oMath>
                </a14:m>
                <a:r>
                  <a:rPr lang="zh-CN" altLang="zh-CN" sz="2400" b="1" dirty="0">
                    <a:latin typeface="仿宋" panose="02010609060101010101" pitchFamily="49" charset="-122"/>
                    <a:ea typeface="仿宋" panose="02010609060101010101" pitchFamily="49" charset="-122"/>
                  </a:rPr>
                  <a:t>之后，再用下式计算程序规模的估计值：</a:t>
                </a:r>
                <a:endParaRPr lang="en-US" altLang="zh-CN" sz="2400" b="1" dirty="0">
                  <a:latin typeface="仿宋" panose="02010609060101010101" pitchFamily="49" charset="-122"/>
                  <a:ea typeface="仿宋" panose="02010609060101010101" pitchFamily="49" charset="-122"/>
                </a:endParaRPr>
              </a:p>
              <a:p>
                <a:pPr>
                  <a:lnSpc>
                    <a:spcPct val="120000"/>
                  </a:lnSpc>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rPr>
                        <m:t>𝑳</m:t>
                      </m:r>
                      <m:r>
                        <a:rPr lang="en-US" altLang="zh-CN" sz="2400" b="1">
                          <a:latin typeface="Cambria Math" panose="02040503050406030204" pitchFamily="18" charset="0"/>
                        </a:rPr>
                        <m:t>=</m:t>
                      </m:r>
                      <m:f>
                        <m:fPr>
                          <m:ctrlPr>
                            <a:rPr lang="zh-CN" altLang="zh-CN" sz="2400" b="1" i="1">
                              <a:latin typeface="Cambria Math" panose="02040503050406030204" pitchFamily="18" charset="0"/>
                            </a:rPr>
                          </m:ctrlPr>
                        </m:fPr>
                        <m:num>
                          <m:acc>
                            <m:accPr>
                              <m:chr m:val="̅"/>
                              <m:ctrlPr>
                                <a:rPr lang="zh-CN" altLang="zh-CN" sz="2400" b="1" i="1">
                                  <a:latin typeface="Cambria Math" panose="02040503050406030204" pitchFamily="18" charset="0"/>
                                </a:rPr>
                              </m:ctrlPr>
                            </m:accPr>
                            <m:e>
                              <m:r>
                                <a:rPr lang="en-US" altLang="zh-CN" sz="2400" b="1" i="1">
                                  <a:latin typeface="Cambria Math" panose="02040503050406030204" pitchFamily="18" charset="0"/>
                                </a:rPr>
                                <m:t>𝒂</m:t>
                              </m:r>
                            </m:e>
                          </m:acc>
                          <m:r>
                            <a:rPr lang="en-US" altLang="zh-CN" sz="2400" b="1">
                              <a:latin typeface="Cambria Math" panose="02040503050406030204" pitchFamily="18" charset="0"/>
                            </a:rPr>
                            <m:t>+</m:t>
                          </m:r>
                          <m:r>
                            <a:rPr lang="en-US" altLang="zh-CN" sz="2400" b="1" i="1">
                              <a:latin typeface="Cambria Math" panose="02040503050406030204" pitchFamily="18" charset="0"/>
                            </a:rPr>
                            <m:t>𝟒</m:t>
                          </m:r>
                          <m:acc>
                            <m:accPr>
                              <m:chr m:val="̅"/>
                              <m:ctrlPr>
                                <a:rPr lang="zh-CN" altLang="zh-CN" sz="2400" b="1" i="1">
                                  <a:latin typeface="Cambria Math" panose="02040503050406030204" pitchFamily="18" charset="0"/>
                                </a:rPr>
                              </m:ctrlPr>
                            </m:accPr>
                            <m:e>
                              <m:r>
                                <a:rPr lang="en-US" altLang="zh-CN" sz="2400" b="1" i="1">
                                  <a:latin typeface="Cambria Math" panose="02040503050406030204" pitchFamily="18" charset="0"/>
                                </a:rPr>
                                <m:t>𝒎</m:t>
                              </m:r>
                            </m:e>
                          </m:acc>
                          <m:r>
                            <a:rPr lang="en-US" altLang="zh-CN" sz="2400" b="1">
                              <a:latin typeface="Cambria Math" panose="02040503050406030204" pitchFamily="18" charset="0"/>
                            </a:rPr>
                            <m:t>+</m:t>
                          </m:r>
                          <m:acc>
                            <m:accPr>
                              <m:chr m:val="̅"/>
                              <m:ctrlPr>
                                <a:rPr lang="zh-CN" altLang="zh-CN" sz="2400" b="1" i="1">
                                  <a:latin typeface="Cambria Math" panose="02040503050406030204" pitchFamily="18" charset="0"/>
                                </a:rPr>
                              </m:ctrlPr>
                            </m:accPr>
                            <m:e>
                              <m:r>
                                <a:rPr lang="en-US" altLang="zh-CN" sz="2400" b="1" i="1">
                                  <a:latin typeface="Cambria Math" panose="02040503050406030204" pitchFamily="18" charset="0"/>
                                </a:rPr>
                                <m:t>𝒃</m:t>
                              </m:r>
                            </m:e>
                          </m:acc>
                        </m:num>
                        <m:den>
                          <m:r>
                            <a:rPr lang="en-US" altLang="zh-CN" sz="2400" b="1" i="1">
                              <a:latin typeface="Cambria Math" panose="02040503050406030204" pitchFamily="18" charset="0"/>
                            </a:rPr>
                            <m:t>𝟔</m:t>
                          </m:r>
                        </m:den>
                      </m:f>
                    </m:oMath>
                  </m:oMathPara>
                </a14:m>
                <a:endParaRPr lang="zh-CN" altLang="en-US" sz="2400" b="1" dirty="0">
                  <a:latin typeface="仿宋" panose="02010609060101010101" pitchFamily="49" charset="-122"/>
                  <a:ea typeface="仿宋" panose="02010609060101010101" pitchFamily="49"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96733" y="1010896"/>
                <a:ext cx="9509358" cy="4991879"/>
              </a:xfrm>
              <a:prstGeom prst="rect">
                <a:avLst/>
              </a:prstGeom>
              <a:blipFill rotWithShape="1">
                <a:blip r:embed="rId6"/>
                <a:stretch>
                  <a:fillRect l="-5" t="-12" r="1" b="2"/>
                </a:stretch>
              </a:blipFill>
            </p:spPr>
            <p:txBody>
              <a:bodyPr/>
              <a:lstStyle/>
              <a:p>
                <a:r>
                  <a:rPr lang="zh-CN" altLang="en-US">
                    <a:noFill/>
                  </a:rPr>
                  <a:t> </a:t>
                </a:r>
              </a:p>
            </p:txBody>
          </p:sp>
        </mc:Fallback>
      </mc:AlternateContent>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8" y="244993"/>
            <a:ext cx="949789" cy="567054"/>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9.2.2</a:t>
            </a:r>
          </a:p>
        </p:txBody>
      </p:sp>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软件规模估算</a:t>
            </a:r>
          </a:p>
        </p:txBody>
      </p: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8" name="文本框 7"/>
          <p:cNvSpPr txBox="1"/>
          <p:nvPr/>
        </p:nvSpPr>
        <p:spPr>
          <a:xfrm>
            <a:off x="196733" y="1010896"/>
            <a:ext cx="9509358" cy="5351850"/>
          </a:xfrm>
          <a:prstGeom prst="rect">
            <a:avLst/>
          </a:prstGeom>
          <a:noFill/>
        </p:spPr>
        <p:txBody>
          <a:bodyPr wrap="square" rtlCol="0">
            <a:spAutoFit/>
          </a:bodyPr>
          <a:lstStyle/>
          <a:p>
            <a:pPr>
              <a:lnSpc>
                <a:spcPct val="12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用代码行技术度量软件规模，当程序较小时常用的单位是代码行数（</a:t>
            </a: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lines of code</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，简称</a:t>
            </a: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LOC</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），当程序较大时常用的单位是千行代码数（</a:t>
            </a: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kilo lines of code</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，简称</a:t>
            </a: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KLOC</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①代码行技术的优点</a:t>
            </a:r>
          </a:p>
          <a:p>
            <a:pPr>
              <a:lnSpc>
                <a:spcPct val="12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代码行是所有软件开发项目都有的“产品”，而且很容易计算。</a:t>
            </a:r>
          </a:p>
          <a:p>
            <a:pPr>
              <a:lnSpc>
                <a:spcPct val="12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b.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许多现有的软件估算模型使用</a:t>
            </a: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LOC</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或</a:t>
            </a: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KLOC</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作为关键的输入数据。</a:t>
            </a:r>
          </a:p>
          <a:p>
            <a:pPr>
              <a:lnSpc>
                <a:spcPct val="12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c.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已有大量基于代码行的文献和数据存在。</a:t>
            </a: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②代码行技术的缺点</a:t>
            </a:r>
          </a:p>
          <a:p>
            <a:pPr>
              <a:lnSpc>
                <a:spcPct val="12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源程序仅是软件配置的一个成分，用它的规模代表整个软件的规模似乎不太合理。</a:t>
            </a:r>
          </a:p>
          <a:p>
            <a:pPr>
              <a:lnSpc>
                <a:spcPct val="12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b.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用不同语言实现同一个软件产品所需要的代码行数并不相同。</a:t>
            </a:r>
          </a:p>
          <a:p>
            <a:pPr>
              <a:lnSpc>
                <a:spcPct val="12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c.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这种方法不适用于非过程语言。</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8" y="244993"/>
            <a:ext cx="949789" cy="567054"/>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9.2.2</a:t>
            </a:r>
          </a:p>
        </p:txBody>
      </p:sp>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软件规模估算</a:t>
            </a:r>
          </a:p>
        </p:txBody>
      </p: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8" name="文本框 7"/>
          <p:cNvSpPr txBox="1"/>
          <p:nvPr/>
        </p:nvSpPr>
        <p:spPr>
          <a:xfrm>
            <a:off x="196733" y="1010896"/>
            <a:ext cx="9509358" cy="5016758"/>
          </a:xfrm>
          <a:prstGeom prst="rect">
            <a:avLst/>
          </a:prstGeom>
          <a:noFill/>
        </p:spPr>
        <p:txBody>
          <a:bodyPr wrap="square" rtlCol="0">
            <a:spAutoFit/>
          </a:bodyPr>
          <a:lstStyle/>
          <a:p>
            <a:r>
              <a:rPr lang="zh-CN" altLang="en-US"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2</a:t>
            </a:r>
            <a:r>
              <a:rPr lang="zh-CN" altLang="en-US"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）功能点技术</a:t>
            </a:r>
            <a:endParaRPr lang="en-US" altLang="zh-CN"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r>
              <a:rPr lang="en-US" altLang="zh-CN"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功能点技术依据对软件信息域特性和软件复杂性的评估结果，估算软件规模。这种方法用功能点（</a:t>
            </a:r>
            <a:r>
              <a:rPr lang="en-US" altLang="zh-CN"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function points</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，简称</a:t>
            </a:r>
            <a:r>
              <a:rPr lang="en-US" altLang="zh-CN"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FP</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）为单位，度量软件的规模。</a:t>
            </a:r>
          </a:p>
          <a:p>
            <a:r>
              <a:rPr lang="zh-CN" altLang="en-US"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①信息域特性</a:t>
            </a:r>
          </a:p>
          <a:p>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功能点技术定义了信息域的</a:t>
            </a:r>
            <a:r>
              <a:rPr lang="en-US" altLang="zh-CN"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5</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个特性，分别是输入项数（</a:t>
            </a:r>
            <a:r>
              <a:rPr lang="en-US" altLang="zh-CN" sz="2000" b="1" dirty="0" err="1">
                <a:solidFill>
                  <a:schemeClr val="tx1"/>
                </a:solidFill>
                <a:uFillTx/>
                <a:latin typeface="仿宋" panose="02010609060101010101" pitchFamily="49" charset="-122"/>
                <a:ea typeface="仿宋" panose="02010609060101010101" pitchFamily="49" charset="-122"/>
                <a:cs typeface="仿宋" panose="02010609060101010101" pitchFamily="49" charset="-122"/>
              </a:rPr>
              <a:t>Inp</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）、输出项数（</a:t>
            </a:r>
            <a:r>
              <a:rPr lang="en-US" altLang="zh-CN"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Out</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）、查询数（</a:t>
            </a:r>
            <a:r>
              <a:rPr lang="en-US" altLang="zh-CN" sz="2000" b="1" dirty="0" err="1">
                <a:solidFill>
                  <a:schemeClr val="tx1"/>
                </a:solidFill>
                <a:uFillTx/>
                <a:latin typeface="仿宋" panose="02010609060101010101" pitchFamily="49" charset="-122"/>
                <a:ea typeface="仿宋" panose="02010609060101010101" pitchFamily="49" charset="-122"/>
                <a:cs typeface="仿宋" panose="02010609060101010101" pitchFamily="49" charset="-122"/>
              </a:rPr>
              <a:t>Inq</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）、主文件数（</a:t>
            </a:r>
            <a:r>
              <a:rPr lang="en-US" altLang="zh-CN" sz="2000" b="1" dirty="0" err="1">
                <a:solidFill>
                  <a:schemeClr val="tx1"/>
                </a:solidFill>
                <a:uFillTx/>
                <a:latin typeface="仿宋" panose="02010609060101010101" pitchFamily="49" charset="-122"/>
                <a:ea typeface="仿宋" panose="02010609060101010101" pitchFamily="49" charset="-122"/>
                <a:cs typeface="仿宋" panose="02010609060101010101" pitchFamily="49" charset="-122"/>
              </a:rPr>
              <a:t>Maf</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）和外部接口数（</a:t>
            </a:r>
            <a:r>
              <a:rPr lang="en-US" altLang="zh-CN"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Inf</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）。下面讲述这</a:t>
            </a:r>
            <a:r>
              <a:rPr lang="en-US" altLang="zh-CN"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5</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个特性的含义。</a:t>
            </a:r>
          </a:p>
          <a:p>
            <a:r>
              <a:rPr lang="en-US" altLang="zh-CN"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 </a:t>
            </a:r>
            <a:r>
              <a:rPr lang="zh-CN" altLang="en-US"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输入项数：</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用户向软件输入的项数，这些输入给软件提供面向应用的数据。</a:t>
            </a:r>
          </a:p>
          <a:p>
            <a:r>
              <a:rPr lang="en-US" altLang="zh-CN"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b. </a:t>
            </a:r>
            <a:r>
              <a:rPr lang="zh-CN" altLang="en-US"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输出项数：</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软件向用户输出的项数，它们向用户提供面向应用的信息，如报表、屏幕、出错信息等。报表内的数据项不单独计数。</a:t>
            </a:r>
          </a:p>
          <a:p>
            <a:r>
              <a:rPr lang="en-US" altLang="zh-CN"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c. </a:t>
            </a:r>
            <a:r>
              <a:rPr lang="zh-CN" altLang="en-US"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查询数：</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所谓查询是一次联机输入，它导致软件以联机输出方式产生某种即时响应。</a:t>
            </a:r>
          </a:p>
          <a:p>
            <a:r>
              <a:rPr lang="en-US" altLang="zh-CN"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d. </a:t>
            </a:r>
            <a:r>
              <a:rPr lang="zh-CN" altLang="en-US"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主文件数：</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逻辑主文件（即数据的一个逻辑组合，它可能是某个大型数据库的一部分或是一个独立的文件）的数目。</a:t>
            </a:r>
          </a:p>
          <a:p>
            <a:r>
              <a:rPr lang="en-US" altLang="zh-CN"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e.</a:t>
            </a:r>
            <a:r>
              <a:rPr lang="zh-CN" altLang="en-US"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外部接口数：</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机器可读的全部接口（如磁带或磁盘上的数据文件）的数量，用这些接口把信息传送给另一个系统。</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8" y="244993"/>
            <a:ext cx="949789" cy="567054"/>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9.2.2</a:t>
            </a:r>
          </a:p>
        </p:txBody>
      </p:sp>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软件规模估算</a:t>
            </a:r>
          </a:p>
        </p:txBody>
      </p: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8" name="文本框 7"/>
          <p:cNvSpPr txBox="1"/>
          <p:nvPr/>
        </p:nvSpPr>
        <p:spPr>
          <a:xfrm>
            <a:off x="196733" y="1010896"/>
            <a:ext cx="9509358" cy="5130251"/>
          </a:xfrm>
          <a:prstGeom prst="rect">
            <a:avLst/>
          </a:prstGeom>
          <a:noFill/>
        </p:spPr>
        <p:txBody>
          <a:bodyPr wrap="square" rtlCol="0">
            <a:spAutoFit/>
          </a:bodyPr>
          <a:lstStyle/>
          <a:p>
            <a:pPr>
              <a:lnSpc>
                <a:spcPct val="20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②估算功能点的步骤</a:t>
            </a:r>
          </a:p>
          <a:p>
            <a:pPr>
              <a:lnSpc>
                <a:spcPct val="20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用下述</a:t>
            </a: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3</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个步骤，可以估算出一个软件的功能点数（即软件规模）。</a:t>
            </a:r>
          </a:p>
          <a:p>
            <a:pPr>
              <a:lnSpc>
                <a:spcPct val="200000"/>
              </a:lnSpc>
            </a:pP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 </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计算未调整的功能点数（</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UFP</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。首先，把产品信息域的每个特性（即</a:t>
            </a:r>
            <a:r>
              <a:rPr lang="en-US" altLang="zh-CN" sz="2400" b="1" dirty="0" err="1">
                <a:solidFill>
                  <a:schemeClr val="tx1"/>
                </a:solidFill>
                <a:uFillTx/>
                <a:latin typeface="仿宋" panose="02010609060101010101" pitchFamily="49" charset="-122"/>
                <a:ea typeface="仿宋" panose="02010609060101010101" pitchFamily="49" charset="-122"/>
                <a:cs typeface="仿宋" panose="02010609060101010101" pitchFamily="49" charset="-122"/>
              </a:rPr>
              <a:t>Inp</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Out</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err="1">
                <a:solidFill>
                  <a:schemeClr val="tx1"/>
                </a:solidFill>
                <a:uFillTx/>
                <a:latin typeface="仿宋" panose="02010609060101010101" pitchFamily="49" charset="-122"/>
                <a:ea typeface="仿宋" panose="02010609060101010101" pitchFamily="49" charset="-122"/>
                <a:cs typeface="仿宋" panose="02010609060101010101" pitchFamily="49" charset="-122"/>
              </a:rPr>
              <a:t>Inq</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err="1">
                <a:solidFill>
                  <a:schemeClr val="tx1"/>
                </a:solidFill>
                <a:uFillTx/>
                <a:latin typeface="仿宋" panose="02010609060101010101" pitchFamily="49" charset="-122"/>
                <a:ea typeface="仿宋" panose="02010609060101010101" pitchFamily="49" charset="-122"/>
                <a:cs typeface="仿宋" panose="02010609060101010101" pitchFamily="49" charset="-122"/>
              </a:rPr>
              <a:t>Maf</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和</a:t>
            </a: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Inf</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）都分类成简单级、平均级或复杂级。根据其等级，为每个特性都分配一个功能点数。例如，一个平均级的输入项分配</a:t>
            </a: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4</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个功能点，一个简单级的输入项是</a:t>
            </a: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3</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个功能点，而一个复杂级的输入项分配</a:t>
            </a: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6</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个功能点。</a:t>
            </a:r>
            <a:endParaRPr lang="zh-CN" altLang="en-US" sz="2400" b="1" dirty="0">
              <a:latin typeface="仿宋" panose="02010609060101010101" pitchFamily="49" charset="-122"/>
              <a:ea typeface="仿宋" panose="02010609060101010101" pitchFamily="49"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Box 6"/>
          <p:cNvSpPr txBox="1">
            <a:spLocks noChangeArrowheads="1"/>
          </p:cNvSpPr>
          <p:nvPr>
            <p:custDataLst>
              <p:tags r:id="rId3"/>
            </p:custDataLst>
          </p:nvPr>
        </p:nvSpPr>
        <p:spPr bwMode="auto">
          <a:xfrm>
            <a:off x="474908" y="244993"/>
            <a:ext cx="1020119" cy="567054"/>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9.2.2</a:t>
            </a:r>
          </a:p>
        </p:txBody>
      </p:sp>
      <p:pic>
        <p:nvPicPr>
          <p:cNvPr id="85" name="图片 84"/>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软件规模估算</a:t>
            </a:r>
          </a:p>
        </p:txBody>
      </p:sp>
      <p:grpSp>
        <p:nvGrpSpPr>
          <p:cNvPr id="5" name="组合 4"/>
          <p:cNvGrpSpPr/>
          <p:nvPr/>
        </p:nvGrpSpPr>
        <p:grpSpPr>
          <a:xfrm>
            <a:off x="116434" y="409230"/>
            <a:ext cx="522131" cy="483516"/>
            <a:chOff x="218816" y="1113407"/>
            <a:chExt cx="482084" cy="446431"/>
          </a:xfrm>
        </p:grpSpPr>
        <p:sp>
          <p:nvSpPr>
            <p:cNvPr id="6" name="矩形 5"/>
            <p:cNvSpPr/>
            <p:nvPr>
              <p:custDataLst>
                <p:tags r:id="rId6"/>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7"/>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8" name="文本框 7"/>
          <p:cNvSpPr txBox="1"/>
          <p:nvPr/>
        </p:nvSpPr>
        <p:spPr>
          <a:xfrm>
            <a:off x="2411412" y="2492896"/>
            <a:ext cx="5080000" cy="368300"/>
          </a:xfrm>
          <a:prstGeom prst="rect">
            <a:avLst/>
          </a:prstGeom>
          <a:noFill/>
          <a:ln w="9525">
            <a:noFill/>
          </a:ln>
        </p:spPr>
        <p:txBody>
          <a:bodyPr>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9-2 </a:t>
            </a:r>
            <a:r>
              <a:rPr lang="zh-CN" altLang="en-US" sz="1800" b="1" dirty="0">
                <a:latin typeface="Times New Roman" panose="02020603050405020304" pitchFamily="18" charset="0"/>
                <a:ea typeface="仿宋" panose="02010609060101010101" pitchFamily="49" charset="-122"/>
              </a:rPr>
              <a:t>信息域特性系数值</a:t>
            </a: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nvGraphicFramePr>
            <p:xfrm>
              <a:off x="605381" y="3104120"/>
              <a:ext cx="8856984" cy="2952330"/>
            </p:xfrm>
            <a:graphic>
              <a:graphicData uri="http://schemas.openxmlformats.org/drawingml/2006/table">
                <a:tbl>
                  <a:tblPr firstRow="1" firstCol="1" bandRow="1">
                    <a:tableStyleId>{5C22544A-7EE6-4342-B048-85BDC9FD1C3A}</a:tableStyleId>
                  </a:tblPr>
                  <a:tblGrid>
                    <a:gridCol w="2322479">
                      <a:extLst>
                        <a:ext uri="{9D8B030D-6E8A-4147-A177-3AD203B41FA5}">
                          <a16:colId xmlns:a16="http://schemas.microsoft.com/office/drawing/2014/main" val="20000"/>
                        </a:ext>
                      </a:extLst>
                    </a:gridCol>
                    <a:gridCol w="2104947">
                      <a:extLst>
                        <a:ext uri="{9D8B030D-6E8A-4147-A177-3AD203B41FA5}">
                          <a16:colId xmlns:a16="http://schemas.microsoft.com/office/drawing/2014/main" val="20001"/>
                        </a:ext>
                      </a:extLst>
                    </a:gridCol>
                    <a:gridCol w="2214779">
                      <a:extLst>
                        <a:ext uri="{9D8B030D-6E8A-4147-A177-3AD203B41FA5}">
                          <a16:colId xmlns:a16="http://schemas.microsoft.com/office/drawing/2014/main" val="20002"/>
                        </a:ext>
                      </a:extLst>
                    </a:gridCol>
                    <a:gridCol w="2214779">
                      <a:extLst>
                        <a:ext uri="{9D8B030D-6E8A-4147-A177-3AD203B41FA5}">
                          <a16:colId xmlns:a16="http://schemas.microsoft.com/office/drawing/2014/main" val="20003"/>
                        </a:ext>
                      </a:extLst>
                    </a:gridCol>
                  </a:tblGrid>
                  <a:tr h="492055">
                    <a:tc>
                      <a:txBody>
                        <a:bodyPr/>
                        <a:lstStyle/>
                        <a:p>
                          <a:pPr algn="ctr">
                            <a:lnSpc>
                              <a:spcPct val="125000"/>
                            </a:lnSpc>
                          </a:pPr>
                          <a:r>
                            <a:rPr lang="zh-CN" sz="2000" b="1" kern="0">
                              <a:effectLst/>
                              <a:latin typeface="仿宋" panose="02010609060101010101" pitchFamily="49" charset="-122"/>
                              <a:ea typeface="仿宋" panose="02010609060101010101" pitchFamily="49" charset="-122"/>
                            </a:rPr>
                            <a:t>复杂级别</a:t>
                          </a:r>
                          <a:r>
                            <a:rPr lang="en-US" sz="2000" b="1" kern="0">
                              <a:effectLst/>
                              <a:latin typeface="仿宋" panose="02010609060101010101" pitchFamily="49" charset="-122"/>
                              <a:ea typeface="仿宋" panose="02010609060101010101" pitchFamily="49" charset="-122"/>
                            </a:rPr>
                            <a:t>/</a:t>
                          </a:r>
                          <a:r>
                            <a:rPr lang="zh-CN" sz="2000" b="1" kern="0">
                              <a:effectLst/>
                              <a:latin typeface="仿宋" panose="02010609060101010101" pitchFamily="49" charset="-122"/>
                              <a:ea typeface="仿宋" panose="02010609060101010101" pitchFamily="49" charset="-122"/>
                            </a:rPr>
                            <a:t>特性系数</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zh-CN" sz="2000" b="1" kern="0">
                              <a:effectLst/>
                              <a:latin typeface="仿宋" panose="02010609060101010101" pitchFamily="49" charset="-122"/>
                              <a:ea typeface="仿宋" panose="02010609060101010101" pitchFamily="49" charset="-122"/>
                            </a:rPr>
                            <a:t>简单</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zh-CN" sz="2000" b="1" kern="0" dirty="0">
                              <a:effectLst/>
                              <a:latin typeface="仿宋" panose="02010609060101010101" pitchFamily="49" charset="-122"/>
                              <a:ea typeface="仿宋" panose="02010609060101010101" pitchFamily="49" charset="-122"/>
                            </a:rPr>
                            <a:t>平均</a:t>
                          </a:r>
                          <a:endParaRPr lang="zh-CN" sz="2800" b="1"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zh-CN" sz="2000" b="1" kern="0">
                              <a:effectLst/>
                              <a:latin typeface="仿宋" panose="02010609060101010101" pitchFamily="49" charset="-122"/>
                              <a:ea typeface="仿宋" panose="02010609060101010101" pitchFamily="49" charset="-122"/>
                            </a:rPr>
                            <a:t>复杂</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492055">
                    <a:tc>
                      <a:txBody>
                        <a:bodyPr/>
                        <a:lstStyle/>
                        <a:p>
                          <a:pPr algn="ctr">
                            <a:lnSpc>
                              <a:spcPct val="125000"/>
                            </a:lnSpc>
                          </a:pPr>
                          <a:r>
                            <a:rPr lang="zh-CN" sz="2000" b="1" kern="0">
                              <a:effectLst/>
                              <a:latin typeface="仿宋" panose="02010609060101010101" pitchFamily="49" charset="-122"/>
                              <a:ea typeface="仿宋" panose="02010609060101010101" pitchFamily="49" charset="-122"/>
                            </a:rPr>
                            <a:t>输入系数</a:t>
                          </a:r>
                          <a14:m>
                            <m:oMath xmlns:m="http://schemas.openxmlformats.org/officeDocument/2006/math">
                              <m:sSub>
                                <m:sSubPr>
                                  <m:ctrlPr>
                                    <a:rPr lang="zh-CN" sz="2000" b="1" i="1" kern="0">
                                      <a:effectLst/>
                                      <a:latin typeface="Cambria Math" panose="02040503050406030204" pitchFamily="18" charset="0"/>
                                    </a:rPr>
                                  </m:ctrlPr>
                                </m:sSubPr>
                                <m:e>
                                  <m:r>
                                    <a:rPr lang="en-US" sz="2000" b="1" i="1" kern="0" smtClean="0">
                                      <a:effectLst/>
                                      <a:latin typeface="Cambria Math" panose="02040503050406030204" pitchFamily="18" charset="0"/>
                                    </a:rPr>
                                    <m:t>𝐚</m:t>
                                  </m:r>
                                </m:e>
                                <m:sub>
                                  <m:r>
                                    <a:rPr lang="en-US" sz="2000" b="1" i="1" kern="0" smtClean="0">
                                      <a:effectLst/>
                                      <a:latin typeface="Cambria Math" panose="02040503050406030204" pitchFamily="18" charset="0"/>
                                    </a:rPr>
                                    <m:t>𝟏</m:t>
                                  </m:r>
                                </m:sub>
                              </m:sSub>
                            </m:oMath>
                          </a14:m>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3</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4</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6</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92055">
                    <a:tc>
                      <a:txBody>
                        <a:bodyPr/>
                        <a:lstStyle/>
                        <a:p>
                          <a:pPr algn="ctr">
                            <a:lnSpc>
                              <a:spcPct val="125000"/>
                            </a:lnSpc>
                          </a:pPr>
                          <a:r>
                            <a:rPr lang="zh-CN" sz="2000" b="1" kern="0">
                              <a:effectLst/>
                              <a:latin typeface="仿宋" panose="02010609060101010101" pitchFamily="49" charset="-122"/>
                              <a:ea typeface="仿宋" panose="02010609060101010101" pitchFamily="49" charset="-122"/>
                            </a:rPr>
                            <a:t>输出系数</a:t>
                          </a:r>
                          <a14:m>
                            <m:oMath xmlns:m="http://schemas.openxmlformats.org/officeDocument/2006/math">
                              <m:sSub>
                                <m:sSubPr>
                                  <m:ctrlPr>
                                    <a:rPr lang="zh-CN" sz="2000" b="1" i="1" kern="0">
                                      <a:effectLst/>
                                      <a:latin typeface="Cambria Math" panose="02040503050406030204" pitchFamily="18" charset="0"/>
                                    </a:rPr>
                                  </m:ctrlPr>
                                </m:sSubPr>
                                <m:e>
                                  <m:r>
                                    <a:rPr lang="en-US" sz="2000" b="1" i="1" kern="0" smtClean="0">
                                      <a:effectLst/>
                                      <a:latin typeface="Cambria Math" panose="02040503050406030204" pitchFamily="18" charset="0"/>
                                    </a:rPr>
                                    <m:t>𝐚</m:t>
                                  </m:r>
                                </m:e>
                                <m:sub>
                                  <m:r>
                                    <a:rPr lang="en-US" sz="2000" b="1" i="1" kern="0" smtClean="0">
                                      <a:effectLst/>
                                      <a:latin typeface="Cambria Math" panose="02040503050406030204" pitchFamily="18" charset="0"/>
                                    </a:rPr>
                                    <m:t>𝟐</m:t>
                                  </m:r>
                                </m:sub>
                              </m:sSub>
                            </m:oMath>
                          </a14:m>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4</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5</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dirty="0">
                              <a:effectLst/>
                              <a:latin typeface="仿宋" panose="02010609060101010101" pitchFamily="49" charset="-122"/>
                              <a:ea typeface="仿宋" panose="02010609060101010101" pitchFamily="49" charset="-122"/>
                            </a:rPr>
                            <a:t>7</a:t>
                          </a:r>
                          <a:endParaRPr lang="zh-CN" sz="2800" b="1"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92055">
                    <a:tc>
                      <a:txBody>
                        <a:bodyPr/>
                        <a:lstStyle/>
                        <a:p>
                          <a:pPr algn="ctr">
                            <a:lnSpc>
                              <a:spcPct val="125000"/>
                            </a:lnSpc>
                          </a:pPr>
                          <a:r>
                            <a:rPr lang="zh-CN" sz="2000" b="1" kern="0">
                              <a:effectLst/>
                              <a:latin typeface="仿宋" panose="02010609060101010101" pitchFamily="49" charset="-122"/>
                              <a:ea typeface="仿宋" panose="02010609060101010101" pitchFamily="49" charset="-122"/>
                            </a:rPr>
                            <a:t>查询系数</a:t>
                          </a:r>
                          <a14:m>
                            <m:oMath xmlns:m="http://schemas.openxmlformats.org/officeDocument/2006/math">
                              <m:sSub>
                                <m:sSubPr>
                                  <m:ctrlPr>
                                    <a:rPr lang="zh-CN" sz="2000" b="1" i="1" kern="0">
                                      <a:effectLst/>
                                      <a:latin typeface="Cambria Math" panose="02040503050406030204" pitchFamily="18" charset="0"/>
                                    </a:rPr>
                                  </m:ctrlPr>
                                </m:sSubPr>
                                <m:e>
                                  <m:r>
                                    <a:rPr lang="en-US" sz="2000" b="1" i="1" kern="0" smtClean="0">
                                      <a:effectLst/>
                                      <a:latin typeface="Cambria Math" panose="02040503050406030204" pitchFamily="18" charset="0"/>
                                    </a:rPr>
                                    <m:t>𝐚</m:t>
                                  </m:r>
                                </m:e>
                                <m:sub>
                                  <m:r>
                                    <a:rPr lang="en-US" sz="2000" b="1" i="1" kern="0" smtClean="0">
                                      <a:effectLst/>
                                      <a:latin typeface="Cambria Math" panose="02040503050406030204" pitchFamily="18" charset="0"/>
                                    </a:rPr>
                                    <m:t>𝟑</m:t>
                                  </m:r>
                                </m:sub>
                              </m:sSub>
                            </m:oMath>
                          </a14:m>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3</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4</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6</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92055">
                    <a:tc>
                      <a:txBody>
                        <a:bodyPr/>
                        <a:lstStyle/>
                        <a:p>
                          <a:pPr algn="ctr">
                            <a:lnSpc>
                              <a:spcPct val="125000"/>
                            </a:lnSpc>
                          </a:pPr>
                          <a:r>
                            <a:rPr lang="zh-CN" sz="2000" b="1" kern="0">
                              <a:effectLst/>
                              <a:latin typeface="仿宋" panose="02010609060101010101" pitchFamily="49" charset="-122"/>
                              <a:ea typeface="仿宋" panose="02010609060101010101" pitchFamily="49" charset="-122"/>
                            </a:rPr>
                            <a:t>文件系数</a:t>
                          </a:r>
                          <a14:m>
                            <m:oMath xmlns:m="http://schemas.openxmlformats.org/officeDocument/2006/math">
                              <m:sSub>
                                <m:sSubPr>
                                  <m:ctrlPr>
                                    <a:rPr lang="zh-CN" sz="2000" b="1" i="1" kern="0">
                                      <a:effectLst/>
                                      <a:latin typeface="Cambria Math" panose="02040503050406030204" pitchFamily="18" charset="0"/>
                                    </a:rPr>
                                  </m:ctrlPr>
                                </m:sSubPr>
                                <m:e>
                                  <m:r>
                                    <a:rPr lang="en-US" sz="2000" b="1" i="1" kern="0" smtClean="0">
                                      <a:effectLst/>
                                      <a:latin typeface="Cambria Math" panose="02040503050406030204" pitchFamily="18" charset="0"/>
                                    </a:rPr>
                                    <m:t>𝐚</m:t>
                                  </m:r>
                                </m:e>
                                <m:sub>
                                  <m:r>
                                    <a:rPr lang="en-US" sz="2000" b="1" i="1" kern="0" smtClean="0">
                                      <a:effectLst/>
                                      <a:latin typeface="Cambria Math" panose="02040503050406030204" pitchFamily="18" charset="0"/>
                                    </a:rPr>
                                    <m:t>𝟒</m:t>
                                  </m:r>
                                </m:sub>
                              </m:sSub>
                            </m:oMath>
                          </a14:m>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7</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dirty="0">
                              <a:effectLst/>
                              <a:latin typeface="仿宋" panose="02010609060101010101" pitchFamily="49" charset="-122"/>
                              <a:ea typeface="仿宋" panose="02010609060101010101" pitchFamily="49" charset="-122"/>
                            </a:rPr>
                            <a:t>10</a:t>
                          </a:r>
                          <a:endParaRPr lang="zh-CN" sz="2800" b="1"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15</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92055">
                    <a:tc>
                      <a:txBody>
                        <a:bodyPr/>
                        <a:lstStyle/>
                        <a:p>
                          <a:pPr algn="ctr">
                            <a:lnSpc>
                              <a:spcPct val="125000"/>
                            </a:lnSpc>
                          </a:pPr>
                          <a:r>
                            <a:rPr lang="zh-CN" sz="2000" b="1" kern="0">
                              <a:effectLst/>
                              <a:latin typeface="仿宋" panose="02010609060101010101" pitchFamily="49" charset="-122"/>
                              <a:ea typeface="仿宋" panose="02010609060101010101" pitchFamily="49" charset="-122"/>
                            </a:rPr>
                            <a:t>接口系数</a:t>
                          </a:r>
                          <a14:m>
                            <m:oMath xmlns:m="http://schemas.openxmlformats.org/officeDocument/2006/math">
                              <m:sSub>
                                <m:sSubPr>
                                  <m:ctrlPr>
                                    <a:rPr lang="zh-CN" sz="2000" b="1" i="1" kern="0">
                                      <a:effectLst/>
                                      <a:latin typeface="Cambria Math" panose="02040503050406030204" pitchFamily="18" charset="0"/>
                                    </a:rPr>
                                  </m:ctrlPr>
                                </m:sSubPr>
                                <m:e>
                                  <m:r>
                                    <a:rPr lang="en-US" sz="2000" b="1" i="1" kern="0" smtClean="0">
                                      <a:effectLst/>
                                      <a:latin typeface="Cambria Math" panose="02040503050406030204" pitchFamily="18" charset="0"/>
                                    </a:rPr>
                                    <m:t>𝐚</m:t>
                                  </m:r>
                                </m:e>
                                <m:sub>
                                  <m:r>
                                    <a:rPr lang="en-US" sz="2000" b="1" i="1" kern="0" smtClean="0">
                                      <a:effectLst/>
                                      <a:latin typeface="Cambria Math" panose="02040503050406030204" pitchFamily="18" charset="0"/>
                                    </a:rPr>
                                    <m:t>𝟓</m:t>
                                  </m:r>
                                </m:sub>
                              </m:sSub>
                            </m:oMath>
                          </a14:m>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5</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7</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dirty="0">
                              <a:effectLst/>
                              <a:latin typeface="仿宋" panose="02010609060101010101" pitchFamily="49" charset="-122"/>
                              <a:ea typeface="仿宋" panose="02010609060101010101" pitchFamily="49" charset="-122"/>
                            </a:rPr>
                            <a:t>10</a:t>
                          </a:r>
                          <a:endParaRPr lang="zh-CN" sz="2800" b="1"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mc:Choice>
        <mc:Fallback xmlns="">
          <p:graphicFrame>
            <p:nvGraphicFramePr>
              <p:cNvPr id="3" name="表格 2"/>
              <p:cNvGraphicFramePr>
                <a:graphicFrameLocks noGrp="1"/>
              </p:cNvGraphicFramePr>
              <p:nvPr/>
            </p:nvGraphicFramePr>
            <p:xfrm>
              <a:off x="605381" y="3104120"/>
              <a:ext cx="8856984" cy="2952330"/>
            </p:xfrm>
            <a:graphic>
              <a:graphicData uri="http://schemas.openxmlformats.org/drawingml/2006/table">
                <a:tbl>
                  <a:tblPr firstRow="1" firstCol="1" bandRow="1">
                    <a:tableStyleId>{5C22544A-7EE6-4342-B048-85BDC9FD1C3A}</a:tableStyleId>
                  </a:tblPr>
                  <a:tblGrid>
                    <a:gridCol w="2322479"/>
                    <a:gridCol w="2104947"/>
                    <a:gridCol w="2214779"/>
                    <a:gridCol w="2214779"/>
                  </a:tblGrid>
                  <a:tr h="492055">
                    <a:tc>
                      <a:txBody>
                        <a:bodyPr/>
                        <a:lstStyle/>
                        <a:p>
                          <a:pPr algn="ctr">
                            <a:lnSpc>
                              <a:spcPct val="125000"/>
                            </a:lnSpc>
                          </a:pPr>
                          <a:r>
                            <a:rPr lang="zh-CN" sz="2000" b="1" kern="0">
                              <a:effectLst/>
                              <a:latin typeface="仿宋" panose="02010609060101010101" pitchFamily="49" charset="-122"/>
                              <a:ea typeface="仿宋" panose="02010609060101010101" pitchFamily="49" charset="-122"/>
                            </a:rPr>
                            <a:t>复杂级别</a:t>
                          </a:r>
                          <a:r>
                            <a:rPr lang="en-US" sz="2000" b="1" kern="0">
                              <a:effectLst/>
                              <a:latin typeface="仿宋" panose="02010609060101010101" pitchFamily="49" charset="-122"/>
                              <a:ea typeface="仿宋" panose="02010609060101010101" pitchFamily="49" charset="-122"/>
                            </a:rPr>
                            <a:t>/</a:t>
                          </a:r>
                          <a:r>
                            <a:rPr lang="zh-CN" sz="2000" b="1" kern="0">
                              <a:effectLst/>
                              <a:latin typeface="仿宋" panose="02010609060101010101" pitchFamily="49" charset="-122"/>
                              <a:ea typeface="仿宋" panose="02010609060101010101" pitchFamily="49" charset="-122"/>
                            </a:rPr>
                            <a:t>特性系数</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zh-CN" sz="2000" b="1" kern="0">
                              <a:effectLst/>
                              <a:latin typeface="仿宋" panose="02010609060101010101" pitchFamily="49" charset="-122"/>
                              <a:ea typeface="仿宋" panose="02010609060101010101" pitchFamily="49" charset="-122"/>
                            </a:rPr>
                            <a:t>简单</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zh-CN" sz="2000" b="1" kern="0" dirty="0">
                              <a:effectLst/>
                              <a:latin typeface="仿宋" panose="02010609060101010101" pitchFamily="49" charset="-122"/>
                              <a:ea typeface="仿宋" panose="02010609060101010101" pitchFamily="49" charset="-122"/>
                            </a:rPr>
                            <a:t>平均</a:t>
                          </a:r>
                          <a:endParaRPr lang="zh-CN" sz="2800" b="1"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zh-CN" sz="2000" b="1" kern="0">
                              <a:effectLst/>
                              <a:latin typeface="仿宋" panose="02010609060101010101" pitchFamily="49" charset="-122"/>
                              <a:ea typeface="仿宋" panose="02010609060101010101" pitchFamily="49" charset="-122"/>
                            </a:rPr>
                            <a:t>复杂</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r>
                  <a:tr h="492125">
                    <a:tc>
                      <a:txBody>
                        <a:bodyPr/>
                        <a:lstStyle/>
                        <a:p>
                          <a:endParaRPr lang="zh-CN"/>
                        </a:p>
                      </a:txBody>
                      <a:tcPr marL="68580" marR="68580" marT="0" marB="0" anchor="ctr">
                        <a:blipFill>
                          <a:blip r:embed="rId10"/>
                        </a:blipFill>
                      </a:tcP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3</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4</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6</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r>
                  <a:tr h="492125">
                    <a:tc>
                      <a:txBody>
                        <a:bodyPr/>
                        <a:lstStyle/>
                        <a:p>
                          <a:endParaRPr lang="zh-CN"/>
                        </a:p>
                      </a:txBody>
                      <a:tcPr marL="68580" marR="68580" marT="0" marB="0" anchor="ctr">
                        <a:blipFill>
                          <a:blip r:embed="rId10"/>
                        </a:blipFill>
                      </a:tcP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4</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5</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dirty="0">
                              <a:effectLst/>
                              <a:latin typeface="仿宋" panose="02010609060101010101" pitchFamily="49" charset="-122"/>
                              <a:ea typeface="仿宋" panose="02010609060101010101" pitchFamily="49" charset="-122"/>
                            </a:rPr>
                            <a:t>7</a:t>
                          </a:r>
                          <a:endParaRPr lang="zh-CN" sz="2800" b="1"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r>
                  <a:tr h="492125">
                    <a:tc>
                      <a:txBody>
                        <a:bodyPr/>
                        <a:lstStyle/>
                        <a:p>
                          <a:endParaRPr lang="zh-CN"/>
                        </a:p>
                      </a:txBody>
                      <a:tcPr marL="68580" marR="68580" marT="0" marB="0" anchor="ctr">
                        <a:blipFill>
                          <a:blip r:embed="rId10"/>
                        </a:blipFill>
                      </a:tcP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3</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4</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6</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r>
                  <a:tr h="491490">
                    <a:tc>
                      <a:txBody>
                        <a:bodyPr/>
                        <a:lstStyle/>
                        <a:p>
                          <a:endParaRPr lang="zh-CN"/>
                        </a:p>
                      </a:txBody>
                      <a:tcPr marL="68580" marR="68580" marT="0" marB="0" anchor="ctr">
                        <a:blipFill>
                          <a:blip r:embed="rId10"/>
                        </a:blipFill>
                      </a:tcP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7</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dirty="0">
                              <a:effectLst/>
                              <a:latin typeface="仿宋" panose="02010609060101010101" pitchFamily="49" charset="-122"/>
                              <a:ea typeface="仿宋" panose="02010609060101010101" pitchFamily="49" charset="-122"/>
                            </a:rPr>
                            <a:t>10</a:t>
                          </a:r>
                          <a:endParaRPr lang="zh-CN" sz="2800" b="1"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15</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r>
                  <a:tr h="492125">
                    <a:tc>
                      <a:txBody>
                        <a:bodyPr/>
                        <a:lstStyle/>
                        <a:p>
                          <a:endParaRPr lang="zh-CN"/>
                        </a:p>
                      </a:txBody>
                      <a:tcPr marL="68580" marR="68580" marT="0" marB="0" anchor="ctr">
                        <a:blipFill>
                          <a:blip r:embed="rId10"/>
                        </a:blipFill>
                      </a:tcP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5</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a:effectLst/>
                              <a:latin typeface="仿宋" panose="02010609060101010101" pitchFamily="49" charset="-122"/>
                              <a:ea typeface="仿宋" panose="02010609060101010101" pitchFamily="49" charset="-122"/>
                            </a:rPr>
                            <a:t>7</a:t>
                          </a:r>
                          <a:endParaRPr lang="zh-CN" sz="2800" b="1"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25000"/>
                            </a:lnSpc>
                          </a:pPr>
                          <a:r>
                            <a:rPr lang="en-US" sz="2000" b="1" kern="0" dirty="0">
                              <a:effectLst/>
                              <a:latin typeface="仿宋" panose="02010609060101010101" pitchFamily="49" charset="-122"/>
                              <a:ea typeface="仿宋" panose="02010609060101010101" pitchFamily="49" charset="-122"/>
                            </a:rPr>
                            <a:t>10</a:t>
                          </a:r>
                          <a:endParaRPr lang="zh-CN" sz="2800" b="1"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tc>
                  </a:tr>
                </a:tbl>
              </a:graphicData>
            </a:graphic>
          </p:graphicFrame>
        </mc:Fallback>
      </mc:AlternateContent>
      <mc:AlternateContent xmlns:mc="http://schemas.openxmlformats.org/markup-compatibility/2006" xmlns:a14="http://schemas.microsoft.com/office/drawing/2010/main">
        <mc:Choice Requires="a14">
          <p:sp>
            <p:nvSpPr>
              <p:cNvPr id="11" name="文本框 10"/>
              <p:cNvSpPr txBox="1"/>
              <p:nvPr/>
            </p:nvSpPr>
            <p:spPr>
              <a:xfrm>
                <a:off x="279194" y="1084055"/>
                <a:ext cx="9509358" cy="1200329"/>
              </a:xfrm>
              <a:prstGeom prst="rect">
                <a:avLst/>
              </a:prstGeom>
              <a:noFill/>
            </p:spPr>
            <p:txBody>
              <a:bodyPr wrap="square" rtlCol="0">
                <a:spAutoFit/>
              </a:bodyPr>
              <a:lstStyle/>
              <a:p>
                <a:pPr>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然后，用下式计算</a:t>
                </a: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UFP</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rPr>
                        <m:t>𝑼𝑭𝑷</m:t>
                      </m:r>
                      <m:r>
                        <a:rPr lang="en-US" altLang="zh-CN" sz="2400" b="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b="1" i="1">
                              <a:latin typeface="Cambria Math" panose="02040503050406030204" pitchFamily="18" charset="0"/>
                            </a:rPr>
                            <m:t>𝟏</m:t>
                          </m:r>
                        </m:sub>
                      </m:sSub>
                      <m:r>
                        <a:rPr lang="en-US" altLang="zh-CN" sz="2400" b="1">
                          <a:latin typeface="Cambria Math" panose="02040503050406030204" pitchFamily="18" charset="0"/>
                        </a:rPr>
                        <m:t>×</m:t>
                      </m:r>
                      <m:r>
                        <a:rPr lang="en-US" altLang="zh-CN" sz="2400" b="1" i="1">
                          <a:latin typeface="Cambria Math" panose="02040503050406030204" pitchFamily="18" charset="0"/>
                        </a:rPr>
                        <m:t>𝑰𝒏𝒑</m:t>
                      </m:r>
                      <m:r>
                        <a:rPr lang="en-US" altLang="zh-CN" sz="2400" b="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b="1" i="1">
                              <a:latin typeface="Cambria Math" panose="02040503050406030204" pitchFamily="18" charset="0"/>
                            </a:rPr>
                            <m:t>𝟐</m:t>
                          </m:r>
                        </m:sub>
                      </m:sSub>
                      <m:r>
                        <a:rPr lang="en-US" altLang="zh-CN" sz="2400" b="1">
                          <a:latin typeface="Cambria Math" panose="02040503050406030204" pitchFamily="18" charset="0"/>
                        </a:rPr>
                        <m:t>×</m:t>
                      </m:r>
                      <m:r>
                        <a:rPr lang="en-US" altLang="zh-CN" sz="2400" b="1" i="1">
                          <a:latin typeface="Cambria Math" panose="02040503050406030204" pitchFamily="18" charset="0"/>
                        </a:rPr>
                        <m:t>𝑶𝒖𝒕</m:t>
                      </m:r>
                      <m:r>
                        <a:rPr lang="en-US" altLang="zh-CN" sz="2400" b="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b="1" i="1">
                              <a:latin typeface="Cambria Math" panose="02040503050406030204" pitchFamily="18" charset="0"/>
                            </a:rPr>
                            <m:t>𝟑</m:t>
                          </m:r>
                        </m:sub>
                      </m:sSub>
                      <m:r>
                        <a:rPr lang="en-US" altLang="zh-CN" sz="2400" b="1">
                          <a:latin typeface="Cambria Math" panose="02040503050406030204" pitchFamily="18" charset="0"/>
                        </a:rPr>
                        <m:t>×</m:t>
                      </m:r>
                      <m:r>
                        <a:rPr lang="en-US" altLang="zh-CN" sz="2400" b="1" i="1">
                          <a:latin typeface="Cambria Math" panose="02040503050406030204" pitchFamily="18" charset="0"/>
                        </a:rPr>
                        <m:t>𝑰𝒏𝒑</m:t>
                      </m:r>
                      <m:r>
                        <a:rPr lang="en-US" altLang="zh-CN" sz="2400" b="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b="1" i="1">
                              <a:latin typeface="Cambria Math" panose="02040503050406030204" pitchFamily="18" charset="0"/>
                            </a:rPr>
                            <m:t>𝟒</m:t>
                          </m:r>
                        </m:sub>
                      </m:sSub>
                      <m:r>
                        <a:rPr lang="en-US" altLang="zh-CN" sz="2400" b="1">
                          <a:latin typeface="Cambria Math" panose="02040503050406030204" pitchFamily="18" charset="0"/>
                        </a:rPr>
                        <m:t>×</m:t>
                      </m:r>
                      <m:r>
                        <a:rPr lang="en-US" altLang="zh-CN" sz="2400" b="1" i="1">
                          <a:latin typeface="Cambria Math" panose="02040503050406030204" pitchFamily="18" charset="0"/>
                        </a:rPr>
                        <m:t>𝑴𝒂𝒇</m:t>
                      </m:r>
                      <m:r>
                        <a:rPr lang="en-US" altLang="zh-CN" sz="2400" b="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b="1" i="1">
                              <a:latin typeface="Cambria Math" panose="02040503050406030204" pitchFamily="18" charset="0"/>
                            </a:rPr>
                            <m:t>𝟓</m:t>
                          </m:r>
                        </m:sub>
                      </m:sSub>
                      <m:r>
                        <a:rPr lang="en-US" altLang="zh-CN" sz="2400" b="1">
                          <a:latin typeface="Cambria Math" panose="02040503050406030204" pitchFamily="18" charset="0"/>
                        </a:rPr>
                        <m:t>×</m:t>
                      </m:r>
                      <m:r>
                        <a:rPr lang="en-US" altLang="zh-CN" sz="2400" b="1" i="1">
                          <a:latin typeface="Cambria Math" panose="02040503050406030204" pitchFamily="18" charset="0"/>
                        </a:rPr>
                        <m:t>𝑰𝒏𝒇</m:t>
                      </m:r>
                    </m:oMath>
                  </m:oMathPara>
                </a14:m>
                <a:endParaRPr lang="zh-CN" altLang="en-US" sz="2400" b="1" dirty="0">
                  <a:latin typeface="仿宋" panose="02010609060101010101" pitchFamily="49" charset="-122"/>
                  <a:ea typeface="仿宋" panose="02010609060101010101" pitchFamily="49" charset="-122"/>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279194" y="1084055"/>
                <a:ext cx="9509358" cy="1200329"/>
              </a:xfrm>
              <a:prstGeom prst="rect">
                <a:avLst/>
              </a:prstGeom>
              <a:blipFill rotWithShape="1">
                <a:blip r:embed="rId11"/>
                <a:stretch>
                  <a:fillRect l="-5" t="-9" b="24"/>
                </a:stretch>
              </a:blipFill>
            </p:spPr>
            <p:txBody>
              <a:bodyPr/>
              <a:lstStyle/>
              <a:p>
                <a:r>
                  <a:rPr lang="zh-CN" altLang="en-US">
                    <a:noFill/>
                  </a:rPr>
                  <a:t> </a:t>
                </a:r>
              </a:p>
            </p:txBody>
          </p:sp>
        </mc:Fallback>
      </mc:AlternateContent>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8" y="244993"/>
            <a:ext cx="949789" cy="567054"/>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9.2.2</a:t>
            </a:r>
          </a:p>
        </p:txBody>
      </p:sp>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软件规模估算</a:t>
            </a:r>
          </a:p>
        </p:txBody>
      </p: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mc:AlternateContent xmlns:mc="http://schemas.openxmlformats.org/markup-compatibility/2006" xmlns:a14="http://schemas.microsoft.com/office/drawing/2010/main">
        <mc:Choice Requires="a14">
          <p:sp>
            <p:nvSpPr>
              <p:cNvPr id="8" name="文本框 7"/>
              <p:cNvSpPr txBox="1"/>
              <p:nvPr/>
            </p:nvSpPr>
            <p:spPr>
              <a:xfrm>
                <a:off x="196733" y="1010896"/>
                <a:ext cx="9509358" cy="4761047"/>
              </a:xfrm>
              <a:prstGeom prst="rect">
                <a:avLst/>
              </a:prstGeom>
              <a:noFill/>
            </p:spPr>
            <p:txBody>
              <a:bodyPr wrap="square" rtlCol="0">
                <a:spAutoFit/>
              </a:bodyPr>
              <a:lstStyle/>
              <a:p>
                <a:pPr>
                  <a:lnSpc>
                    <a:spcPct val="150000"/>
                  </a:lnSpc>
                </a:pPr>
                <a:r>
                  <a:rPr lang="en-US" altLang="zh-CN"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b. </a:t>
                </a:r>
                <a:r>
                  <a:rPr lang="zh-CN" altLang="en-US"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计算技术复杂性因子（</a:t>
                </a:r>
                <a:r>
                  <a:rPr lang="en-US" altLang="zh-CN"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TCF</a:t>
                </a:r>
                <a:r>
                  <a:rPr lang="zh-CN" altLang="en-US"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这一步将度量</a:t>
                </a:r>
                <a:r>
                  <a:rPr lang="en-US" altLang="zh-CN"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14</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种技术因素对软件规模的影响程度。这些因素包括高处理率、性能标准（如响应时间）、联机更新等，表</a:t>
                </a:r>
                <a:r>
                  <a:rPr lang="en-US" altLang="zh-CN"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9-5</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所示为全部技术因素，并用</a:t>
                </a:r>
                <a:r>
                  <a:rPr lang="en-US" altLang="zh-CN"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Fi</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1≤i≤14</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）代表这些因素。根据软件特点，为每个因素分配一个从</a:t>
                </a:r>
                <a:r>
                  <a:rPr lang="en-US" altLang="zh-CN"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0</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（不存在或对软件规模无影响）到</a:t>
                </a:r>
                <a:r>
                  <a:rPr lang="en-US" altLang="zh-CN"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5</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（有很大影响）的值。然后，用下式计算技术因素对软件规模的综合影响程度</a:t>
                </a:r>
                <a:r>
                  <a:rPr lang="en-US" altLang="zh-CN"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DI</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endParaRPr lang="en-US" altLang="zh-CN"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r>
                        <a:rPr lang="en-US" altLang="zh-CN" sz="1600" b="1" i="1">
                          <a:latin typeface="Cambria Math" panose="02040503050406030204" pitchFamily="18" charset="0"/>
                        </a:rPr>
                        <m:t>𝑫𝑰</m:t>
                      </m:r>
                      <m:r>
                        <a:rPr lang="en-US" altLang="zh-CN" sz="1600" b="1">
                          <a:latin typeface="Cambria Math" panose="02040503050406030204" pitchFamily="18" charset="0"/>
                        </a:rPr>
                        <m:t>=</m:t>
                      </m:r>
                      <m:nary>
                        <m:naryPr>
                          <m:chr m:val="∑"/>
                          <m:limLoc m:val="undOvr"/>
                          <m:grow m:val="on"/>
                          <m:ctrlPr>
                            <a:rPr lang="zh-CN" altLang="zh-CN" sz="1600" b="1" i="1">
                              <a:latin typeface="Cambria Math" panose="02040503050406030204" pitchFamily="18" charset="0"/>
                            </a:rPr>
                          </m:ctrlPr>
                        </m:naryPr>
                        <m:sub>
                          <m:r>
                            <a:rPr lang="en-US" altLang="zh-CN" sz="1600" b="1" i="1">
                              <a:latin typeface="Cambria Math" panose="02040503050406030204" pitchFamily="18" charset="0"/>
                            </a:rPr>
                            <m:t>𝒊</m:t>
                          </m:r>
                          <m:r>
                            <a:rPr lang="en-US" altLang="zh-CN" sz="1600" b="1">
                              <a:latin typeface="Cambria Math" panose="02040503050406030204" pitchFamily="18" charset="0"/>
                            </a:rPr>
                            <m:t>=</m:t>
                          </m:r>
                          <m:r>
                            <a:rPr lang="en-US" altLang="zh-CN" sz="1600" b="1" i="1">
                              <a:latin typeface="Cambria Math" panose="02040503050406030204" pitchFamily="18" charset="0"/>
                            </a:rPr>
                            <m:t>𝟏</m:t>
                          </m:r>
                        </m:sub>
                        <m:sup>
                          <m:r>
                            <a:rPr lang="en-US" altLang="zh-CN" sz="1600" b="1" i="1">
                              <a:latin typeface="Cambria Math" panose="02040503050406030204" pitchFamily="18" charset="0"/>
                            </a:rPr>
                            <m:t>𝟏𝟒</m:t>
                          </m:r>
                        </m:sup>
                        <m:e>
                          <m:sSub>
                            <m:sSubPr>
                              <m:ctrlPr>
                                <a:rPr lang="zh-CN" altLang="zh-CN" sz="1600" b="1" i="1">
                                  <a:latin typeface="Cambria Math" panose="02040503050406030204" pitchFamily="18" charset="0"/>
                                </a:rPr>
                              </m:ctrlPr>
                            </m:sSubPr>
                            <m:e>
                              <m:r>
                                <a:rPr lang="en-US" altLang="zh-CN" sz="1600" b="1" i="1">
                                  <a:latin typeface="Cambria Math" panose="02040503050406030204" pitchFamily="18" charset="0"/>
                                </a:rPr>
                                <m:t>𝑭</m:t>
                              </m:r>
                            </m:e>
                            <m:sub>
                              <m:r>
                                <a:rPr lang="en-US" altLang="zh-CN" sz="1600" b="1" i="1">
                                  <a:latin typeface="Cambria Math" panose="02040503050406030204" pitchFamily="18" charset="0"/>
                                </a:rPr>
                                <m:t>𝒊</m:t>
                              </m:r>
                            </m:sub>
                          </m:sSub>
                        </m:e>
                      </m:nary>
                    </m:oMath>
                  </m:oMathPara>
                </a14:m>
                <a:endParaRPr lang="en-US" altLang="zh-CN" sz="1600" b="1" dirty="0"/>
              </a:p>
              <a:p>
                <a:pPr>
                  <a:lnSpc>
                    <a:spcPct val="150000"/>
                  </a:lnSpc>
                </a:pPr>
                <a:r>
                  <a:rPr lang="en-US" altLang="zh-CN" sz="2000" b="1" dirty="0">
                    <a:latin typeface="仿宋" panose="02010609060101010101" pitchFamily="49" charset="-122"/>
                    <a:ea typeface="仿宋" panose="02010609060101010101" pitchFamily="49" charset="-122"/>
                  </a:rPr>
                  <a:t>TCF</a:t>
                </a:r>
                <a:r>
                  <a:rPr lang="zh-CN" altLang="en-US" sz="2000" b="1" dirty="0">
                    <a:latin typeface="仿宋" panose="02010609060101010101" pitchFamily="49" charset="-122"/>
                    <a:ea typeface="仿宋" panose="02010609060101010101" pitchFamily="49" charset="-122"/>
                  </a:rPr>
                  <a:t>由下式计算：</a:t>
                </a:r>
                <a:endParaRPr lang="en-US" altLang="zh-CN" sz="2000" b="1" dirty="0">
                  <a:latin typeface="仿宋" panose="02010609060101010101" pitchFamily="49" charset="-122"/>
                  <a:ea typeface="仿宋" panose="02010609060101010101" pitchFamily="49" charset="-122"/>
                </a:endParaRPr>
              </a:p>
              <a:p>
                <a:pPr algn="ctr">
                  <a:lnSpc>
                    <a:spcPct val="150000"/>
                  </a:lnSpc>
                </a:pPr>
                <a:r>
                  <a:rPr lang="en-US" altLang="zh-CN" sz="2000" b="1" dirty="0">
                    <a:latin typeface="仿宋" panose="02010609060101010101" pitchFamily="49" charset="-122"/>
                    <a:ea typeface="仿宋" panose="02010609060101010101" pitchFamily="49" charset="-122"/>
                  </a:rPr>
                  <a:t>TCF=0.65+0.01</a:t>
                </a:r>
                <a14:m>
                  <m:oMath xmlns:m="http://schemas.openxmlformats.org/officeDocument/2006/math">
                    <m:r>
                      <a:rPr lang="en-US" altLang="zh-CN" sz="2000" b="1">
                        <a:latin typeface="Cambria Math" panose="02040503050406030204" pitchFamily="18" charset="0"/>
                      </a:rPr>
                      <m:t>×</m:t>
                    </m:r>
                  </m:oMath>
                </a14:m>
                <a:r>
                  <a:rPr lang="en-US" altLang="zh-CN" sz="2000" b="1" i="1" dirty="0">
                    <a:latin typeface="仿宋" panose="02010609060101010101" pitchFamily="49" charset="-122"/>
                    <a:ea typeface="仿宋" panose="02010609060101010101" pitchFamily="49" charset="-122"/>
                  </a:rPr>
                  <a:t>DI</a:t>
                </a:r>
                <a:endParaRPr lang="zh-CN" altLang="zh-CN" sz="2000" b="1" i="1" dirty="0">
                  <a:latin typeface="仿宋" panose="02010609060101010101" pitchFamily="49" charset="-122"/>
                  <a:ea typeface="仿宋" panose="02010609060101010101" pitchFamily="49" charset="-122"/>
                </a:endParaRPr>
              </a:p>
              <a:p>
                <a:pPr>
                  <a:lnSpc>
                    <a:spcPct val="150000"/>
                  </a:lnSpc>
                </a:pPr>
                <a:r>
                  <a:rPr lang="zh-CN" altLang="en-US" sz="2000" b="1" dirty="0">
                    <a:latin typeface="仿宋" panose="02010609060101010101" pitchFamily="49" charset="-122"/>
                    <a:ea typeface="仿宋" panose="02010609060101010101" pitchFamily="49" charset="-122"/>
                  </a:rPr>
                  <a:t>因为</a:t>
                </a:r>
                <a:r>
                  <a:rPr lang="en-US" altLang="zh-CN" sz="2000" b="1" dirty="0">
                    <a:latin typeface="仿宋" panose="02010609060101010101" pitchFamily="49" charset="-122"/>
                    <a:ea typeface="仿宋" panose="02010609060101010101" pitchFamily="49" charset="-122"/>
                  </a:rPr>
                  <a:t>DI</a:t>
                </a:r>
                <a:r>
                  <a:rPr lang="zh-CN" altLang="en-US" sz="2000" b="1" dirty="0">
                    <a:latin typeface="仿宋" panose="02010609060101010101" pitchFamily="49" charset="-122"/>
                    <a:ea typeface="仿宋" panose="02010609060101010101" pitchFamily="49" charset="-122"/>
                  </a:rPr>
                  <a:t>的值为</a:t>
                </a:r>
                <a:r>
                  <a:rPr lang="en-US" altLang="zh-CN" sz="2000" b="1" dirty="0">
                    <a:latin typeface="仿宋" panose="02010609060101010101" pitchFamily="49" charset="-122"/>
                    <a:ea typeface="仿宋" panose="02010609060101010101" pitchFamily="49" charset="-122"/>
                  </a:rPr>
                  <a:t>0</a:t>
                </a:r>
                <a:r>
                  <a:rPr lang="en-US" altLang="zh-CN" sz="2000" dirty="0"/>
                  <a:t>~</a:t>
                </a:r>
                <a:r>
                  <a:rPr lang="en-US" altLang="zh-CN" sz="2000" b="1" dirty="0">
                    <a:latin typeface="仿宋" panose="02010609060101010101" pitchFamily="49" charset="-122"/>
                    <a:ea typeface="仿宋" panose="02010609060101010101" pitchFamily="49" charset="-122"/>
                  </a:rPr>
                  <a:t>70</a:t>
                </a:r>
                <a:r>
                  <a:rPr lang="zh-CN" altLang="en-US" sz="2000" b="1" dirty="0">
                    <a:latin typeface="仿宋" panose="02010609060101010101" pitchFamily="49" charset="-122"/>
                    <a:ea typeface="仿宋" panose="02010609060101010101" pitchFamily="49" charset="-122"/>
                  </a:rPr>
                  <a:t>，所以</a:t>
                </a:r>
                <a:r>
                  <a:rPr lang="en-US" altLang="zh-CN" sz="2000" b="1" dirty="0">
                    <a:latin typeface="仿宋" panose="02010609060101010101" pitchFamily="49" charset="-122"/>
                    <a:ea typeface="仿宋" panose="02010609060101010101" pitchFamily="49" charset="-122"/>
                  </a:rPr>
                  <a:t>TCF</a:t>
                </a:r>
                <a:r>
                  <a:rPr lang="zh-CN" altLang="en-US" sz="2000" b="1" dirty="0">
                    <a:latin typeface="仿宋" panose="02010609060101010101" pitchFamily="49" charset="-122"/>
                    <a:ea typeface="仿宋" panose="02010609060101010101" pitchFamily="49" charset="-122"/>
                  </a:rPr>
                  <a:t>的值为</a:t>
                </a:r>
                <a:r>
                  <a:rPr lang="en-US" altLang="zh-CN" sz="2000" b="1" dirty="0">
                    <a:latin typeface="仿宋" panose="02010609060101010101" pitchFamily="49" charset="-122"/>
                    <a:ea typeface="仿宋" panose="02010609060101010101" pitchFamily="49" charset="-122"/>
                  </a:rPr>
                  <a:t>0.65</a:t>
                </a:r>
                <a:r>
                  <a:rPr lang="en-US" altLang="zh-CN" sz="2000" dirty="0"/>
                  <a:t>~</a:t>
                </a:r>
                <a:r>
                  <a:rPr lang="en-US" altLang="zh-CN" sz="2000" b="1" dirty="0">
                    <a:latin typeface="仿宋" panose="02010609060101010101" pitchFamily="49" charset="-122"/>
                    <a:ea typeface="仿宋" panose="02010609060101010101" pitchFamily="49" charset="-122"/>
                  </a:rPr>
                  <a:t>1.35</a:t>
                </a:r>
                <a:r>
                  <a:rPr lang="zh-CN" altLang="en-US" sz="2000" b="1" dirty="0">
                    <a:latin typeface="仿宋" panose="02010609060101010101" pitchFamily="49" charset="-122"/>
                    <a:ea typeface="仿宋" panose="02010609060101010101" pitchFamily="49" charset="-122"/>
                  </a:rPr>
                  <a:t>。</a:t>
                </a:r>
              </a:p>
            </p:txBody>
          </p:sp>
        </mc:Choice>
        <mc:Fallback xmlns="">
          <p:sp>
            <p:nvSpPr>
              <p:cNvPr id="8" name="文本框 7"/>
              <p:cNvSpPr txBox="1">
                <a:spLocks noRot="1" noChangeAspect="1" noMove="1" noResize="1" noEditPoints="1" noAdjustHandles="1" noChangeArrowheads="1" noChangeShapeType="1" noTextEdit="1"/>
              </p:cNvSpPr>
              <p:nvPr/>
            </p:nvSpPr>
            <p:spPr>
              <a:xfrm>
                <a:off x="196733" y="1010896"/>
                <a:ext cx="9509358" cy="4761047"/>
              </a:xfrm>
              <a:prstGeom prst="rect">
                <a:avLst/>
              </a:prstGeom>
              <a:blipFill rotWithShape="1">
                <a:blip r:embed="rId6"/>
                <a:stretch>
                  <a:fillRect l="-5" t="-13" r="1" b="-3085"/>
                </a:stretch>
              </a:blipFill>
            </p:spPr>
            <p:txBody>
              <a:bodyPr/>
              <a:lstStyle/>
              <a:p>
                <a:r>
                  <a:rPr lang="zh-CN" altLang="en-US">
                    <a:noFill/>
                  </a:rPr>
                  <a:t> </a:t>
                </a:r>
              </a:p>
            </p:txBody>
          </p:sp>
        </mc:Fallback>
      </mc:AlternateContent>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8" y="244993"/>
            <a:ext cx="949789" cy="567054"/>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9.2.2</a:t>
            </a:r>
          </a:p>
        </p:txBody>
      </p:sp>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软件规模估算</a:t>
            </a:r>
          </a:p>
        </p:txBody>
      </p: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文本框 1"/>
          <p:cNvSpPr txBox="1"/>
          <p:nvPr/>
        </p:nvSpPr>
        <p:spPr>
          <a:xfrm>
            <a:off x="2411412" y="902605"/>
            <a:ext cx="5080000" cy="368300"/>
          </a:xfrm>
          <a:prstGeom prst="rect">
            <a:avLst/>
          </a:prstGeom>
          <a:noFill/>
          <a:ln w="9525">
            <a:noFill/>
          </a:ln>
        </p:spPr>
        <p:txBody>
          <a:bodyPr>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9-3 </a:t>
            </a:r>
            <a:r>
              <a:rPr lang="zh-CN" altLang="en-US" sz="1800" b="1" dirty="0">
                <a:latin typeface="Times New Roman" panose="02020603050405020304" pitchFamily="18" charset="0"/>
                <a:ea typeface="仿宋" panose="02010609060101010101" pitchFamily="49" charset="-122"/>
              </a:rPr>
              <a:t>技术复杂性因子（</a:t>
            </a:r>
            <a:r>
              <a:rPr lang="en-US" altLang="zh-CN" sz="1800" b="1" dirty="0">
                <a:latin typeface="Times New Roman" panose="02020603050405020304" pitchFamily="18" charset="0"/>
                <a:ea typeface="仿宋" panose="02010609060101010101" pitchFamily="49" charset="-122"/>
              </a:rPr>
              <a:t>TCF</a:t>
            </a:r>
            <a:r>
              <a:rPr lang="zh-CN" altLang="en-US" sz="1800" b="1" dirty="0">
                <a:latin typeface="Times New Roman" panose="02020603050405020304" pitchFamily="18" charset="0"/>
                <a:ea typeface="仿宋" panose="02010609060101010101" pitchFamily="49" charset="-122"/>
              </a:rPr>
              <a:t>）</a:t>
            </a:r>
          </a:p>
        </p:txBody>
      </p:sp>
      <p:graphicFrame>
        <p:nvGraphicFramePr>
          <p:cNvPr id="9" name="表格 8"/>
          <p:cNvGraphicFramePr>
            <a:graphicFrameLocks noGrp="1"/>
          </p:cNvGraphicFramePr>
          <p:nvPr/>
        </p:nvGraphicFramePr>
        <p:xfrm>
          <a:off x="774948" y="1358108"/>
          <a:ext cx="8136904" cy="4822680"/>
        </p:xfrm>
        <a:graphic>
          <a:graphicData uri="http://schemas.openxmlformats.org/drawingml/2006/table">
            <a:tbl>
              <a:tblPr firstRow="1" firstCol="1" bandRow="1">
                <a:tableStyleId>{5C22544A-7EE6-4342-B048-85BDC9FD1C3A}</a:tableStyleId>
              </a:tblPr>
              <a:tblGrid>
                <a:gridCol w="2711664">
                  <a:extLst>
                    <a:ext uri="{9D8B030D-6E8A-4147-A177-3AD203B41FA5}">
                      <a16:colId xmlns:a16="http://schemas.microsoft.com/office/drawing/2014/main" val="20000"/>
                    </a:ext>
                  </a:extLst>
                </a:gridCol>
                <a:gridCol w="2712620">
                  <a:extLst>
                    <a:ext uri="{9D8B030D-6E8A-4147-A177-3AD203B41FA5}">
                      <a16:colId xmlns:a16="http://schemas.microsoft.com/office/drawing/2014/main" val="20001"/>
                    </a:ext>
                  </a:extLst>
                </a:gridCol>
                <a:gridCol w="2712620">
                  <a:extLst>
                    <a:ext uri="{9D8B030D-6E8A-4147-A177-3AD203B41FA5}">
                      <a16:colId xmlns:a16="http://schemas.microsoft.com/office/drawing/2014/main" val="20002"/>
                    </a:ext>
                  </a:extLst>
                </a:gridCol>
              </a:tblGrid>
              <a:tr h="321512">
                <a:tc>
                  <a:txBody>
                    <a:bodyPr/>
                    <a:lstStyle/>
                    <a:p>
                      <a:pPr algn="ctr">
                        <a:lnSpc>
                          <a:spcPct val="125000"/>
                        </a:lnSpc>
                      </a:pPr>
                      <a:r>
                        <a:rPr lang="zh-CN" sz="1400" b="1" kern="0" dirty="0">
                          <a:effectLst/>
                          <a:latin typeface="仿宋" panose="02010609060101010101" pitchFamily="49" charset="-122"/>
                          <a:ea typeface="仿宋" panose="02010609060101010101" pitchFamily="49" charset="-122"/>
                        </a:rPr>
                        <a:t>序号</a:t>
                      </a:r>
                      <a:endParaRPr lang="zh-CN" sz="1800" b="1"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en-US" sz="1400" b="1" kern="100" dirty="0">
                          <a:effectLst/>
                          <a:latin typeface="仿宋" panose="02010609060101010101" pitchFamily="49" charset="-122"/>
                          <a:ea typeface="仿宋" panose="02010609060101010101" pitchFamily="49" charset="-122"/>
                        </a:rPr>
                        <a:t>F</a:t>
                      </a:r>
                      <a:r>
                        <a:rPr lang="en-US" sz="1400" b="1" kern="0" dirty="0">
                          <a:effectLst/>
                          <a:latin typeface="仿宋" panose="02010609060101010101" pitchFamily="49" charset="-122"/>
                          <a:ea typeface="仿宋" panose="02010609060101010101" pitchFamily="49" charset="-122"/>
                        </a:rPr>
                        <a:t>i</a:t>
                      </a:r>
                      <a:endParaRPr lang="zh-CN" sz="1800" b="1"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zh-CN" sz="1400" b="1" kern="0" dirty="0">
                          <a:effectLst/>
                          <a:latin typeface="仿宋" panose="02010609060101010101" pitchFamily="49" charset="-122"/>
                          <a:ea typeface="仿宋" panose="02010609060101010101" pitchFamily="49" charset="-122"/>
                        </a:rPr>
                        <a:t>技术因素</a:t>
                      </a:r>
                      <a:endParaRPr lang="zh-CN" sz="1800" b="1"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21512">
                <a:tc>
                  <a:txBody>
                    <a:bodyPr/>
                    <a:lstStyle/>
                    <a:p>
                      <a:pPr algn="ctr">
                        <a:lnSpc>
                          <a:spcPct val="125000"/>
                        </a:lnSpc>
                      </a:pPr>
                      <a:r>
                        <a:rPr lang="en-US" sz="1400" b="0" kern="0">
                          <a:effectLst/>
                          <a:latin typeface="仿宋" panose="02010609060101010101" pitchFamily="49" charset="-122"/>
                          <a:ea typeface="仿宋" panose="02010609060101010101" pitchFamily="49" charset="-122"/>
                        </a:rPr>
                        <a:t>1</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en-US" sz="1400" b="0" kern="100">
                          <a:effectLst/>
                          <a:latin typeface="仿宋" panose="02010609060101010101" pitchFamily="49" charset="-122"/>
                          <a:ea typeface="仿宋" panose="02010609060101010101" pitchFamily="49" charset="-122"/>
                        </a:rPr>
                        <a:t>F</a:t>
                      </a:r>
                      <a:r>
                        <a:rPr lang="en-US" sz="1400" b="0" kern="0">
                          <a:effectLst/>
                          <a:latin typeface="仿宋" panose="02010609060101010101" pitchFamily="49" charset="-122"/>
                          <a:ea typeface="仿宋" panose="02010609060101010101" pitchFamily="49" charset="-122"/>
                        </a:rPr>
                        <a:t>1</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zh-CN" sz="1400" b="0" kern="0">
                          <a:effectLst/>
                          <a:latin typeface="仿宋" panose="02010609060101010101" pitchFamily="49" charset="-122"/>
                          <a:ea typeface="仿宋" panose="02010609060101010101" pitchFamily="49" charset="-122"/>
                        </a:rPr>
                        <a:t>数据通信</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21512">
                <a:tc>
                  <a:txBody>
                    <a:bodyPr/>
                    <a:lstStyle/>
                    <a:p>
                      <a:pPr algn="ctr">
                        <a:lnSpc>
                          <a:spcPct val="125000"/>
                        </a:lnSpc>
                      </a:pPr>
                      <a:r>
                        <a:rPr lang="en-US" sz="1400" b="0" kern="0">
                          <a:effectLst/>
                          <a:latin typeface="仿宋" panose="02010609060101010101" pitchFamily="49" charset="-122"/>
                          <a:ea typeface="仿宋" panose="02010609060101010101" pitchFamily="49" charset="-122"/>
                        </a:rPr>
                        <a:t>2</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en-US" sz="1400" b="0" kern="100">
                          <a:effectLst/>
                          <a:latin typeface="仿宋" panose="02010609060101010101" pitchFamily="49" charset="-122"/>
                          <a:ea typeface="仿宋" panose="02010609060101010101" pitchFamily="49" charset="-122"/>
                        </a:rPr>
                        <a:t>F</a:t>
                      </a:r>
                      <a:r>
                        <a:rPr lang="en-US" sz="1400" b="0" kern="0">
                          <a:effectLst/>
                          <a:latin typeface="仿宋" panose="02010609060101010101" pitchFamily="49" charset="-122"/>
                          <a:ea typeface="仿宋" panose="02010609060101010101" pitchFamily="49" charset="-122"/>
                        </a:rPr>
                        <a:t>2</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zh-CN" sz="1400" b="0" kern="0">
                          <a:effectLst/>
                          <a:latin typeface="仿宋" panose="02010609060101010101" pitchFamily="49" charset="-122"/>
                          <a:ea typeface="仿宋" panose="02010609060101010101" pitchFamily="49" charset="-122"/>
                        </a:rPr>
                        <a:t>分布式数据处理</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21512">
                <a:tc>
                  <a:txBody>
                    <a:bodyPr/>
                    <a:lstStyle/>
                    <a:p>
                      <a:pPr algn="ctr">
                        <a:lnSpc>
                          <a:spcPct val="125000"/>
                        </a:lnSpc>
                      </a:pPr>
                      <a:r>
                        <a:rPr lang="en-US" sz="1400" b="0" kern="0">
                          <a:effectLst/>
                          <a:latin typeface="仿宋" panose="02010609060101010101" pitchFamily="49" charset="-122"/>
                          <a:ea typeface="仿宋" panose="02010609060101010101" pitchFamily="49" charset="-122"/>
                        </a:rPr>
                        <a:t>3</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en-US" sz="1400" b="0" kern="100">
                          <a:effectLst/>
                          <a:latin typeface="仿宋" panose="02010609060101010101" pitchFamily="49" charset="-122"/>
                          <a:ea typeface="仿宋" panose="02010609060101010101" pitchFamily="49" charset="-122"/>
                        </a:rPr>
                        <a:t>F</a:t>
                      </a:r>
                      <a:r>
                        <a:rPr lang="en-US" sz="1400" b="0" kern="0">
                          <a:effectLst/>
                          <a:latin typeface="仿宋" panose="02010609060101010101" pitchFamily="49" charset="-122"/>
                          <a:ea typeface="仿宋" panose="02010609060101010101" pitchFamily="49" charset="-122"/>
                        </a:rPr>
                        <a:t>3</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zh-CN" sz="1400" b="0" kern="0">
                          <a:effectLst/>
                          <a:latin typeface="仿宋" panose="02010609060101010101" pitchFamily="49" charset="-122"/>
                          <a:ea typeface="仿宋" panose="02010609060101010101" pitchFamily="49" charset="-122"/>
                        </a:rPr>
                        <a:t>性能标准</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21512">
                <a:tc>
                  <a:txBody>
                    <a:bodyPr/>
                    <a:lstStyle/>
                    <a:p>
                      <a:pPr algn="ctr">
                        <a:lnSpc>
                          <a:spcPct val="125000"/>
                        </a:lnSpc>
                      </a:pPr>
                      <a:r>
                        <a:rPr lang="en-US" sz="1400" b="0" kern="0">
                          <a:effectLst/>
                          <a:latin typeface="仿宋" panose="02010609060101010101" pitchFamily="49" charset="-122"/>
                          <a:ea typeface="仿宋" panose="02010609060101010101" pitchFamily="49" charset="-122"/>
                        </a:rPr>
                        <a:t>4</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en-US" sz="1400" b="0" kern="100">
                          <a:effectLst/>
                          <a:latin typeface="仿宋" panose="02010609060101010101" pitchFamily="49" charset="-122"/>
                          <a:ea typeface="仿宋" panose="02010609060101010101" pitchFamily="49" charset="-122"/>
                        </a:rPr>
                        <a:t>F</a:t>
                      </a:r>
                      <a:r>
                        <a:rPr lang="en-US" sz="1400" b="0" kern="0">
                          <a:effectLst/>
                          <a:latin typeface="仿宋" panose="02010609060101010101" pitchFamily="49" charset="-122"/>
                          <a:ea typeface="仿宋" panose="02010609060101010101" pitchFamily="49" charset="-122"/>
                        </a:rPr>
                        <a:t>4</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zh-CN" sz="1400" b="0" kern="0">
                          <a:effectLst/>
                          <a:latin typeface="仿宋" panose="02010609060101010101" pitchFamily="49" charset="-122"/>
                          <a:ea typeface="仿宋" panose="02010609060101010101" pitchFamily="49" charset="-122"/>
                        </a:rPr>
                        <a:t>高负荷的硬件</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21512">
                <a:tc>
                  <a:txBody>
                    <a:bodyPr/>
                    <a:lstStyle/>
                    <a:p>
                      <a:pPr algn="ctr">
                        <a:lnSpc>
                          <a:spcPct val="125000"/>
                        </a:lnSpc>
                      </a:pPr>
                      <a:r>
                        <a:rPr lang="en-US" sz="1400" b="0" kern="0">
                          <a:effectLst/>
                          <a:latin typeface="仿宋" panose="02010609060101010101" pitchFamily="49" charset="-122"/>
                          <a:ea typeface="仿宋" panose="02010609060101010101" pitchFamily="49" charset="-122"/>
                        </a:rPr>
                        <a:t>5</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en-US" sz="1400" b="0" kern="100">
                          <a:effectLst/>
                          <a:latin typeface="仿宋" panose="02010609060101010101" pitchFamily="49" charset="-122"/>
                          <a:ea typeface="仿宋" panose="02010609060101010101" pitchFamily="49" charset="-122"/>
                        </a:rPr>
                        <a:t>F</a:t>
                      </a:r>
                      <a:r>
                        <a:rPr lang="en-US" sz="1400" b="0" kern="0">
                          <a:effectLst/>
                          <a:latin typeface="仿宋" panose="02010609060101010101" pitchFamily="49" charset="-122"/>
                          <a:ea typeface="仿宋" panose="02010609060101010101" pitchFamily="49" charset="-122"/>
                        </a:rPr>
                        <a:t>5</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zh-CN" sz="1400" b="0" kern="0">
                          <a:effectLst/>
                          <a:latin typeface="仿宋" panose="02010609060101010101" pitchFamily="49" charset="-122"/>
                          <a:ea typeface="仿宋" panose="02010609060101010101" pitchFamily="49" charset="-122"/>
                        </a:rPr>
                        <a:t>高处理率</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21512">
                <a:tc>
                  <a:txBody>
                    <a:bodyPr/>
                    <a:lstStyle/>
                    <a:p>
                      <a:pPr algn="ctr">
                        <a:lnSpc>
                          <a:spcPct val="125000"/>
                        </a:lnSpc>
                      </a:pPr>
                      <a:r>
                        <a:rPr lang="en-US" sz="1400" b="0" kern="0">
                          <a:effectLst/>
                          <a:latin typeface="仿宋" panose="02010609060101010101" pitchFamily="49" charset="-122"/>
                          <a:ea typeface="仿宋" panose="02010609060101010101" pitchFamily="49" charset="-122"/>
                        </a:rPr>
                        <a:t>6</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en-US" sz="1400" b="0" kern="100">
                          <a:effectLst/>
                          <a:latin typeface="仿宋" panose="02010609060101010101" pitchFamily="49" charset="-122"/>
                          <a:ea typeface="仿宋" panose="02010609060101010101" pitchFamily="49" charset="-122"/>
                        </a:rPr>
                        <a:t>F</a:t>
                      </a:r>
                      <a:r>
                        <a:rPr lang="en-US" sz="1400" b="0" kern="0">
                          <a:effectLst/>
                          <a:latin typeface="仿宋" panose="02010609060101010101" pitchFamily="49" charset="-122"/>
                          <a:ea typeface="仿宋" panose="02010609060101010101" pitchFamily="49" charset="-122"/>
                        </a:rPr>
                        <a:t>6</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zh-CN" sz="1400" b="0" kern="0">
                          <a:effectLst/>
                          <a:latin typeface="仿宋" panose="02010609060101010101" pitchFamily="49" charset="-122"/>
                          <a:ea typeface="仿宋" panose="02010609060101010101" pitchFamily="49" charset="-122"/>
                        </a:rPr>
                        <a:t>联机数据输入</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21512">
                <a:tc>
                  <a:txBody>
                    <a:bodyPr/>
                    <a:lstStyle/>
                    <a:p>
                      <a:pPr algn="ctr">
                        <a:lnSpc>
                          <a:spcPct val="125000"/>
                        </a:lnSpc>
                      </a:pPr>
                      <a:r>
                        <a:rPr lang="en-US" sz="1400" b="0" kern="0">
                          <a:effectLst/>
                          <a:latin typeface="仿宋" panose="02010609060101010101" pitchFamily="49" charset="-122"/>
                          <a:ea typeface="仿宋" panose="02010609060101010101" pitchFamily="49" charset="-122"/>
                        </a:rPr>
                        <a:t>7</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en-US" sz="1400" b="0" kern="100">
                          <a:effectLst/>
                          <a:latin typeface="仿宋" panose="02010609060101010101" pitchFamily="49" charset="-122"/>
                          <a:ea typeface="仿宋" panose="02010609060101010101" pitchFamily="49" charset="-122"/>
                        </a:rPr>
                        <a:t>F</a:t>
                      </a:r>
                      <a:r>
                        <a:rPr lang="en-US" sz="1400" b="0" kern="0">
                          <a:effectLst/>
                          <a:latin typeface="仿宋" panose="02010609060101010101" pitchFamily="49" charset="-122"/>
                          <a:ea typeface="仿宋" panose="02010609060101010101" pitchFamily="49" charset="-122"/>
                        </a:rPr>
                        <a:t>7</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zh-CN" sz="1400" b="0" kern="0">
                          <a:effectLst/>
                          <a:latin typeface="仿宋" panose="02010609060101010101" pitchFamily="49" charset="-122"/>
                          <a:ea typeface="仿宋" panose="02010609060101010101" pitchFamily="49" charset="-122"/>
                        </a:rPr>
                        <a:t>终端用户效率</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21512">
                <a:tc>
                  <a:txBody>
                    <a:bodyPr/>
                    <a:lstStyle/>
                    <a:p>
                      <a:pPr algn="ctr">
                        <a:lnSpc>
                          <a:spcPct val="125000"/>
                        </a:lnSpc>
                      </a:pPr>
                      <a:r>
                        <a:rPr lang="en-US" sz="1400" b="0" kern="0">
                          <a:effectLst/>
                          <a:latin typeface="仿宋" panose="02010609060101010101" pitchFamily="49" charset="-122"/>
                          <a:ea typeface="仿宋" panose="02010609060101010101" pitchFamily="49" charset="-122"/>
                        </a:rPr>
                        <a:t>8</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en-US" sz="1400" b="0" kern="100">
                          <a:effectLst/>
                          <a:latin typeface="仿宋" panose="02010609060101010101" pitchFamily="49" charset="-122"/>
                          <a:ea typeface="仿宋" panose="02010609060101010101" pitchFamily="49" charset="-122"/>
                        </a:rPr>
                        <a:t>F</a:t>
                      </a:r>
                      <a:r>
                        <a:rPr lang="en-US" sz="1400" b="0" kern="0">
                          <a:effectLst/>
                          <a:latin typeface="仿宋" panose="02010609060101010101" pitchFamily="49" charset="-122"/>
                          <a:ea typeface="仿宋" panose="02010609060101010101" pitchFamily="49" charset="-122"/>
                        </a:rPr>
                        <a:t>8</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zh-CN" sz="1400" b="0" kern="0">
                          <a:effectLst/>
                          <a:latin typeface="仿宋" panose="02010609060101010101" pitchFamily="49" charset="-122"/>
                          <a:ea typeface="仿宋" panose="02010609060101010101" pitchFamily="49" charset="-122"/>
                        </a:rPr>
                        <a:t>联机更新</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321512">
                <a:tc>
                  <a:txBody>
                    <a:bodyPr/>
                    <a:lstStyle/>
                    <a:p>
                      <a:pPr algn="ctr">
                        <a:lnSpc>
                          <a:spcPct val="125000"/>
                        </a:lnSpc>
                      </a:pPr>
                      <a:r>
                        <a:rPr lang="en-US" sz="1400" b="0" kern="0">
                          <a:effectLst/>
                          <a:latin typeface="仿宋" panose="02010609060101010101" pitchFamily="49" charset="-122"/>
                          <a:ea typeface="仿宋" panose="02010609060101010101" pitchFamily="49" charset="-122"/>
                        </a:rPr>
                        <a:t>9</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en-US" sz="1400" b="0" kern="100">
                          <a:effectLst/>
                          <a:latin typeface="仿宋" panose="02010609060101010101" pitchFamily="49" charset="-122"/>
                          <a:ea typeface="仿宋" panose="02010609060101010101" pitchFamily="49" charset="-122"/>
                        </a:rPr>
                        <a:t>F</a:t>
                      </a:r>
                      <a:r>
                        <a:rPr lang="en-US" sz="1400" b="0" kern="0">
                          <a:effectLst/>
                          <a:latin typeface="仿宋" panose="02010609060101010101" pitchFamily="49" charset="-122"/>
                          <a:ea typeface="仿宋" panose="02010609060101010101" pitchFamily="49" charset="-122"/>
                        </a:rPr>
                        <a:t>9</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zh-CN" sz="1400" b="0" kern="0">
                          <a:effectLst/>
                          <a:latin typeface="仿宋" panose="02010609060101010101" pitchFamily="49" charset="-122"/>
                          <a:ea typeface="仿宋" panose="02010609060101010101" pitchFamily="49" charset="-122"/>
                        </a:rPr>
                        <a:t>复杂的计算</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321512">
                <a:tc>
                  <a:txBody>
                    <a:bodyPr/>
                    <a:lstStyle/>
                    <a:p>
                      <a:pPr algn="ctr">
                        <a:lnSpc>
                          <a:spcPct val="125000"/>
                        </a:lnSpc>
                      </a:pPr>
                      <a:r>
                        <a:rPr lang="en-US" sz="1400" b="0" kern="0">
                          <a:effectLst/>
                          <a:latin typeface="仿宋" panose="02010609060101010101" pitchFamily="49" charset="-122"/>
                          <a:ea typeface="仿宋" panose="02010609060101010101" pitchFamily="49" charset="-122"/>
                        </a:rPr>
                        <a:t>10</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en-US" sz="1400" b="0" kern="100">
                          <a:effectLst/>
                          <a:latin typeface="仿宋" panose="02010609060101010101" pitchFamily="49" charset="-122"/>
                          <a:ea typeface="仿宋" panose="02010609060101010101" pitchFamily="49" charset="-122"/>
                        </a:rPr>
                        <a:t>F</a:t>
                      </a:r>
                      <a:r>
                        <a:rPr lang="en-US" sz="1400" b="0" kern="0">
                          <a:effectLst/>
                          <a:latin typeface="仿宋" panose="02010609060101010101" pitchFamily="49" charset="-122"/>
                          <a:ea typeface="仿宋" panose="02010609060101010101" pitchFamily="49" charset="-122"/>
                        </a:rPr>
                        <a:t>10</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zh-CN" sz="1400" b="0" kern="0">
                          <a:effectLst/>
                          <a:latin typeface="仿宋" panose="02010609060101010101" pitchFamily="49" charset="-122"/>
                          <a:ea typeface="仿宋" panose="02010609060101010101" pitchFamily="49" charset="-122"/>
                        </a:rPr>
                        <a:t>可重用性</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321512">
                <a:tc>
                  <a:txBody>
                    <a:bodyPr/>
                    <a:lstStyle/>
                    <a:p>
                      <a:pPr algn="ctr">
                        <a:lnSpc>
                          <a:spcPct val="125000"/>
                        </a:lnSpc>
                      </a:pPr>
                      <a:r>
                        <a:rPr lang="en-US" sz="1400" b="0" kern="0">
                          <a:effectLst/>
                          <a:latin typeface="仿宋" panose="02010609060101010101" pitchFamily="49" charset="-122"/>
                          <a:ea typeface="仿宋" panose="02010609060101010101" pitchFamily="49" charset="-122"/>
                        </a:rPr>
                        <a:t>11</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en-US" sz="1400" b="0" kern="100">
                          <a:effectLst/>
                          <a:latin typeface="仿宋" panose="02010609060101010101" pitchFamily="49" charset="-122"/>
                          <a:ea typeface="仿宋" panose="02010609060101010101" pitchFamily="49" charset="-122"/>
                        </a:rPr>
                        <a:t>F</a:t>
                      </a:r>
                      <a:r>
                        <a:rPr lang="en-US" sz="1400" b="0" kern="0">
                          <a:effectLst/>
                          <a:latin typeface="仿宋" panose="02010609060101010101" pitchFamily="49" charset="-122"/>
                          <a:ea typeface="仿宋" panose="02010609060101010101" pitchFamily="49" charset="-122"/>
                        </a:rPr>
                        <a:t>11</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zh-CN" sz="1400" b="0" kern="0">
                          <a:effectLst/>
                          <a:latin typeface="仿宋" panose="02010609060101010101" pitchFamily="49" charset="-122"/>
                          <a:ea typeface="仿宋" panose="02010609060101010101" pitchFamily="49" charset="-122"/>
                        </a:rPr>
                        <a:t>安装方便</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321512">
                <a:tc>
                  <a:txBody>
                    <a:bodyPr/>
                    <a:lstStyle/>
                    <a:p>
                      <a:pPr algn="ctr">
                        <a:lnSpc>
                          <a:spcPct val="125000"/>
                        </a:lnSpc>
                      </a:pPr>
                      <a:r>
                        <a:rPr lang="en-US" sz="1400" b="0" kern="0">
                          <a:effectLst/>
                          <a:latin typeface="仿宋" panose="02010609060101010101" pitchFamily="49" charset="-122"/>
                          <a:ea typeface="仿宋" panose="02010609060101010101" pitchFamily="49" charset="-122"/>
                        </a:rPr>
                        <a:t>12</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en-US" sz="1400" b="0" kern="100">
                          <a:effectLst/>
                          <a:latin typeface="仿宋" panose="02010609060101010101" pitchFamily="49" charset="-122"/>
                          <a:ea typeface="仿宋" panose="02010609060101010101" pitchFamily="49" charset="-122"/>
                        </a:rPr>
                        <a:t>F</a:t>
                      </a:r>
                      <a:r>
                        <a:rPr lang="en-US" sz="1400" b="0" kern="0">
                          <a:effectLst/>
                          <a:latin typeface="仿宋" panose="02010609060101010101" pitchFamily="49" charset="-122"/>
                          <a:ea typeface="仿宋" panose="02010609060101010101" pitchFamily="49" charset="-122"/>
                        </a:rPr>
                        <a:t>12</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zh-CN" sz="1400" b="0" kern="0">
                          <a:effectLst/>
                          <a:latin typeface="仿宋" panose="02010609060101010101" pitchFamily="49" charset="-122"/>
                          <a:ea typeface="仿宋" panose="02010609060101010101" pitchFamily="49" charset="-122"/>
                        </a:rPr>
                        <a:t>操作方便</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012"/>
                  </a:ext>
                </a:extLst>
              </a:tr>
              <a:tr h="321512">
                <a:tc>
                  <a:txBody>
                    <a:bodyPr/>
                    <a:lstStyle/>
                    <a:p>
                      <a:pPr algn="ctr">
                        <a:lnSpc>
                          <a:spcPct val="125000"/>
                        </a:lnSpc>
                      </a:pPr>
                      <a:r>
                        <a:rPr lang="en-US" sz="1400" b="0" kern="0">
                          <a:effectLst/>
                          <a:latin typeface="仿宋" panose="02010609060101010101" pitchFamily="49" charset="-122"/>
                          <a:ea typeface="仿宋" panose="02010609060101010101" pitchFamily="49" charset="-122"/>
                        </a:rPr>
                        <a:t>13</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en-US" sz="1400" b="0" kern="100">
                          <a:effectLst/>
                          <a:latin typeface="仿宋" panose="02010609060101010101" pitchFamily="49" charset="-122"/>
                          <a:ea typeface="仿宋" panose="02010609060101010101" pitchFamily="49" charset="-122"/>
                        </a:rPr>
                        <a:t>F</a:t>
                      </a:r>
                      <a:r>
                        <a:rPr lang="en-US" sz="1400" b="0" kern="0">
                          <a:effectLst/>
                          <a:latin typeface="仿宋" panose="02010609060101010101" pitchFamily="49" charset="-122"/>
                          <a:ea typeface="仿宋" panose="02010609060101010101" pitchFamily="49" charset="-122"/>
                        </a:rPr>
                        <a:t>13</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zh-CN" sz="1400" b="0" kern="0">
                          <a:effectLst/>
                          <a:latin typeface="仿宋" panose="02010609060101010101" pitchFamily="49" charset="-122"/>
                          <a:ea typeface="仿宋" panose="02010609060101010101" pitchFamily="49" charset="-122"/>
                        </a:rPr>
                        <a:t>可移植性</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013"/>
                  </a:ext>
                </a:extLst>
              </a:tr>
              <a:tr h="321512">
                <a:tc>
                  <a:txBody>
                    <a:bodyPr/>
                    <a:lstStyle/>
                    <a:p>
                      <a:pPr algn="ctr">
                        <a:lnSpc>
                          <a:spcPct val="125000"/>
                        </a:lnSpc>
                      </a:pPr>
                      <a:r>
                        <a:rPr lang="en-US" sz="1400" b="0" kern="0">
                          <a:effectLst/>
                          <a:latin typeface="仿宋" panose="02010609060101010101" pitchFamily="49" charset="-122"/>
                          <a:ea typeface="仿宋" panose="02010609060101010101" pitchFamily="49" charset="-122"/>
                        </a:rPr>
                        <a:t>14</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en-US" sz="1400" b="0" kern="100">
                          <a:effectLst/>
                          <a:latin typeface="仿宋" panose="02010609060101010101" pitchFamily="49" charset="-122"/>
                          <a:ea typeface="仿宋" panose="02010609060101010101" pitchFamily="49" charset="-122"/>
                        </a:rPr>
                        <a:t>F</a:t>
                      </a:r>
                      <a:r>
                        <a:rPr lang="en-US" sz="1400" b="0" kern="0">
                          <a:effectLst/>
                          <a:latin typeface="仿宋" panose="02010609060101010101" pitchFamily="49" charset="-122"/>
                          <a:ea typeface="仿宋" panose="02010609060101010101" pitchFamily="49" charset="-122"/>
                        </a:rPr>
                        <a:t>14</a:t>
                      </a:r>
                      <a:endParaRPr lang="zh-CN" sz="1800" b="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tc>
                  <a:txBody>
                    <a:bodyPr/>
                    <a:lstStyle/>
                    <a:p>
                      <a:pPr algn="ctr">
                        <a:lnSpc>
                          <a:spcPct val="125000"/>
                        </a:lnSpc>
                      </a:pPr>
                      <a:r>
                        <a:rPr lang="zh-CN" sz="1400" b="0" kern="0" dirty="0">
                          <a:effectLst/>
                          <a:latin typeface="仿宋" panose="02010609060101010101" pitchFamily="49" charset="-122"/>
                          <a:ea typeface="仿宋" panose="02010609060101010101" pitchFamily="49" charset="-122"/>
                        </a:rPr>
                        <a:t>可维护性</a:t>
                      </a:r>
                      <a:endParaRPr lang="zh-CN" sz="1800" b="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014"/>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8" y="244993"/>
            <a:ext cx="949789" cy="567054"/>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9.2.2</a:t>
            </a:r>
          </a:p>
        </p:txBody>
      </p:sp>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软件规模估算</a:t>
            </a:r>
          </a:p>
        </p:txBody>
      </p: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mc:AlternateContent xmlns:mc="http://schemas.openxmlformats.org/markup-compatibility/2006" xmlns:a14="http://schemas.microsoft.com/office/drawing/2010/main">
        <mc:Choice Requires="a14">
          <p:sp>
            <p:nvSpPr>
              <p:cNvPr id="8" name="文本框 7"/>
              <p:cNvSpPr txBox="1"/>
              <p:nvPr/>
            </p:nvSpPr>
            <p:spPr>
              <a:xfrm>
                <a:off x="196733" y="1010896"/>
                <a:ext cx="9509358" cy="4530086"/>
              </a:xfrm>
              <a:prstGeom prst="rect">
                <a:avLst/>
              </a:prstGeom>
              <a:noFill/>
            </p:spPr>
            <p:txBody>
              <a:bodyPr wrap="square" rtlCol="0">
                <a:spAutoFit/>
              </a:bodyPr>
              <a:lstStyle/>
              <a:p>
                <a:pPr>
                  <a:lnSpc>
                    <a:spcPct val="250000"/>
                  </a:lnSpc>
                </a:pP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c. </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计算功能点数（</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FP</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FP</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由下式计算：</a:t>
                </a:r>
                <a:endParaRPr lang="en-US" altLang="zh-CN" sz="1800" b="1" i="1" dirty="0">
                  <a:latin typeface="Cambria Math" panose="02040503050406030204" pitchFamily="18" charset="0"/>
                </a:endParaRPr>
              </a:p>
              <a:p>
                <a:pPr>
                  <a:lnSpc>
                    <a:spcPct val="250000"/>
                  </a:lnSpc>
                </a:pPr>
                <a14:m>
                  <m:oMathPara xmlns:m="http://schemas.openxmlformats.org/officeDocument/2006/math">
                    <m:oMathParaPr>
                      <m:jc m:val="centerGroup"/>
                    </m:oMathParaPr>
                    <m:oMath xmlns:m="http://schemas.openxmlformats.org/officeDocument/2006/math">
                      <m:r>
                        <m:rPr>
                          <m:nor/>
                        </m:rPr>
                        <a:rPr lang="en-US" altLang="zh-CN" sz="2400" b="1" i="1">
                          <a:latin typeface="仿宋" panose="02010609060101010101" pitchFamily="49" charset="-122"/>
                          <a:ea typeface="仿宋" panose="02010609060101010101" pitchFamily="49" charset="-122"/>
                        </a:rPr>
                        <m:t>FP</m:t>
                      </m:r>
                      <m:r>
                        <m:rPr>
                          <m:nor/>
                        </m:rPr>
                        <a:rPr lang="en-US" altLang="zh-CN" sz="2400" b="1">
                          <a:latin typeface="仿宋" panose="02010609060101010101" pitchFamily="49" charset="-122"/>
                          <a:ea typeface="仿宋" panose="02010609060101010101" pitchFamily="49" charset="-122"/>
                        </a:rPr>
                        <m:t>=</m:t>
                      </m:r>
                      <m:r>
                        <m:rPr>
                          <m:nor/>
                        </m:rPr>
                        <a:rPr lang="en-US" altLang="zh-CN" sz="2400" b="1" i="1">
                          <a:latin typeface="仿宋" panose="02010609060101010101" pitchFamily="49" charset="-122"/>
                          <a:ea typeface="仿宋" panose="02010609060101010101" pitchFamily="49" charset="-122"/>
                        </a:rPr>
                        <m:t>UFP</m:t>
                      </m:r>
                      <m:r>
                        <m:rPr>
                          <m:nor/>
                        </m:rPr>
                        <a:rPr lang="en-US" altLang="zh-CN" sz="2400" b="1" i="1">
                          <a:latin typeface="仿宋" panose="02010609060101010101" pitchFamily="49" charset="-122"/>
                          <a:ea typeface="仿宋" panose="02010609060101010101" pitchFamily="49" charset="-122"/>
                        </a:rPr>
                        <m:t>×</m:t>
                      </m:r>
                      <m:r>
                        <m:rPr>
                          <m:nor/>
                        </m:rPr>
                        <a:rPr lang="en-US" altLang="zh-CN" sz="2400" b="1" i="1">
                          <a:latin typeface="仿宋" panose="02010609060101010101" pitchFamily="49" charset="-122"/>
                          <a:ea typeface="仿宋" panose="02010609060101010101" pitchFamily="49" charset="-122"/>
                        </a:rPr>
                        <m:t>TCF</m:t>
                      </m:r>
                    </m:oMath>
                  </m:oMathPara>
                </a14:m>
                <a:endParaRPr lang="en-US" altLang="zh-CN" sz="2800" b="1" dirty="0">
                  <a:latin typeface="仿宋" panose="02010609060101010101" pitchFamily="49" charset="-122"/>
                  <a:ea typeface="仿宋" panose="02010609060101010101" pitchFamily="49" charset="-122"/>
                </a:endParaRPr>
              </a:p>
              <a:p>
                <a:pPr>
                  <a:lnSpc>
                    <a:spcPct val="250000"/>
                  </a:lnSpc>
                </a:pP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功能点数与所用的编程语言无关，因此，功能点技术比代码行技术更合理一些。但是，在判断信息域特性复杂级别及技术因素的影响程度时，存在相当大的主观因素。</a:t>
                </a:r>
              </a:p>
            </p:txBody>
          </p:sp>
        </mc:Choice>
        <mc:Fallback xmlns="">
          <p:sp>
            <p:nvSpPr>
              <p:cNvPr id="8" name="文本框 7"/>
              <p:cNvSpPr txBox="1">
                <a:spLocks noRot="1" noChangeAspect="1" noMove="1" noResize="1" noEditPoints="1" noAdjustHandles="1" noChangeArrowheads="1" noChangeShapeType="1" noTextEdit="1"/>
              </p:cNvSpPr>
              <p:nvPr/>
            </p:nvSpPr>
            <p:spPr>
              <a:xfrm>
                <a:off x="196733" y="1010896"/>
                <a:ext cx="9509358" cy="4530086"/>
              </a:xfrm>
              <a:prstGeom prst="rect">
                <a:avLst/>
              </a:prstGeom>
              <a:blipFill rotWithShape="1">
                <a:blip r:embed="rId6"/>
                <a:stretch>
                  <a:fillRect l="-5" t="-13" r="1" b="-2678"/>
                </a:stretch>
              </a:blipFill>
            </p:spPr>
            <p:txBody>
              <a:bodyPr/>
              <a:lstStyle/>
              <a:p>
                <a:r>
                  <a:rPr lang="zh-CN" altLang="en-US">
                    <a:noFill/>
                  </a:rPr>
                  <a:t> </a:t>
                </a:r>
              </a:p>
            </p:txBody>
          </p:sp>
        </mc:Fallback>
      </mc:AlternateContent>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7"/>
          <p:cNvSpPr txBox="1">
            <a:spLocks noChangeArrowheads="1"/>
          </p:cNvSpPr>
          <p:nvPr/>
        </p:nvSpPr>
        <p:spPr bwMode="auto">
          <a:xfrm>
            <a:off x="173373" y="536039"/>
            <a:ext cx="9584101" cy="6159275"/>
          </a:xfrm>
          <a:prstGeom prst="round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lnSpc>
                <a:spcPct val="150000"/>
              </a:lnSpc>
              <a:defRPr/>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计算机软件估算模型使用由经验导出的公式来预测软件开发的工作量。工作量是软件规模（</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LOC</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FP</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）的函数，工作量的单位通常是人月（</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pm</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marL="0" indent="457200">
              <a:lnSpc>
                <a:spcPct val="150000"/>
              </a:lnSpc>
              <a:defRPr/>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支持大多数估算模型的经验数据，都是从有限个项目的样本集中总结出来的。因此，没有一个估算模型能够适用于所有类型的软件和开发环境。</a:t>
            </a:r>
          </a:p>
          <a:p>
            <a:pPr marL="0" indent="457200">
              <a:lnSpc>
                <a:spcPct val="150000"/>
              </a:lnSpc>
              <a:defRPr/>
            </a:pP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1981</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年 </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Boehm</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软件工程经济学</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中首次提出了构造性成本模型</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COCOMO</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Constructive Cost Model</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1997</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年 </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Boehm</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等人提出的 </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COCOMO2</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模型，是原始的 </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COCOMO</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模型的修订版，它反映了十多年来在成本估计方面所积累的经验。</a:t>
            </a:r>
          </a:p>
        </p:txBody>
      </p:sp>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8" y="244993"/>
            <a:ext cx="1020119" cy="567054"/>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9.2.3</a:t>
            </a:r>
          </a:p>
        </p:txBody>
      </p:sp>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5514" y="29092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工作量估算</a:t>
            </a: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7"/>
          <p:cNvSpPr txBox="1">
            <a:spLocks noChangeArrowheads="1"/>
          </p:cNvSpPr>
          <p:nvPr/>
        </p:nvSpPr>
        <p:spPr bwMode="auto">
          <a:xfrm>
            <a:off x="-17138" y="750661"/>
            <a:ext cx="10081118" cy="5546341"/>
          </a:xfrm>
          <a:prstGeom prst="round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lnSpc>
                <a:spcPct val="150000"/>
              </a:lnSpc>
              <a:defRPr/>
            </a:pP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COCOMO2</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给出了</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个层次的软件开发工作量估算模型，这</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个层次的模型在估算工作量时，对软件细节考虑的详尽程度逐级增加。这些模型既可以用于不同类型的项目，也可以用于同一个项目的不同开发阶段。这</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个层次的估算模型分别介绍如下。</a:t>
            </a:r>
          </a:p>
          <a:p>
            <a:pPr marL="0" indent="457200">
              <a:lnSpc>
                <a:spcPct val="150000"/>
              </a:lnSpc>
              <a:defRPr/>
            </a:pPr>
            <a:r>
              <a:rPr lang="zh-CN" altLang="en-US" sz="2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①应用系统组成模型</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：这个模型主要用于估算构建原型的工作量，模型名字暗示在构建原型时大量使用已有的构件。</a:t>
            </a:r>
          </a:p>
          <a:p>
            <a:pPr marL="0" indent="457200">
              <a:lnSpc>
                <a:spcPct val="150000"/>
              </a:lnSpc>
              <a:defRPr/>
            </a:pPr>
            <a:r>
              <a:rPr lang="zh-CN" altLang="en-US" sz="2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②早期设计模型</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：这个模型适用于体系结构设计阶段。</a:t>
            </a:r>
          </a:p>
          <a:p>
            <a:pPr marL="0" indent="457200">
              <a:lnSpc>
                <a:spcPct val="150000"/>
              </a:lnSpc>
              <a:defRPr/>
            </a:pPr>
            <a:r>
              <a:rPr lang="zh-CN" altLang="en-US" sz="2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③后体系结构模型</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：这个模型适用于完成体系结构设计之后的软件开发阶段。</a:t>
            </a:r>
          </a:p>
        </p:txBody>
      </p:sp>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8" y="244993"/>
            <a:ext cx="1020119" cy="567054"/>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9.2.3</a:t>
            </a:r>
          </a:p>
        </p:txBody>
      </p:sp>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5514" y="29092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工作量估算</a:t>
            </a: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7"/>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8"/>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3"/>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a:t>
            </a:r>
          </a:p>
        </p:txBody>
      </p:sp>
      <p:pic>
        <p:nvPicPr>
          <p:cNvPr id="85" name="图片 8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软件项目管理</a:t>
            </a:r>
          </a:p>
        </p:txBody>
      </p:sp>
      <p:sp>
        <p:nvSpPr>
          <p:cNvPr id="2" name="文本框 1"/>
          <p:cNvSpPr txBox="1"/>
          <p:nvPr/>
        </p:nvSpPr>
        <p:spPr>
          <a:xfrm>
            <a:off x="702940" y="976862"/>
            <a:ext cx="8424936" cy="4991751"/>
          </a:xfrm>
          <a:prstGeom prst="rect">
            <a:avLst/>
          </a:prstGeom>
          <a:noFill/>
        </p:spPr>
        <p:txBody>
          <a:bodyPr wrap="square" rtlCol="0">
            <a:spAutoFit/>
          </a:bodyPr>
          <a:lstStyle/>
          <a:p>
            <a:pPr>
              <a:lnSpc>
                <a:spcPct val="150000"/>
              </a:lnSpc>
            </a:pPr>
            <a:r>
              <a:rPr lang="en-US" altLang="zh-CN" sz="24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rPr>
              <a:t>为使软件项目开发获得成功，关键问题是要掌握软件项目的工作范围、可能风险、需要的资源（人、硬件、软件）、要实现的任务、经历的里程碑、花费工作量（成本）、进度安排等。软件项目管理在技术工作开始之前就应当开始，在软件从概念到实现的过程中继续进行，当软件工程过程最后结束时才终止。软件项目管理是为了使软件项目能够按照预定的成本、进度、质量顺利完成，而对人员（</a:t>
            </a:r>
            <a:r>
              <a:rPr lang="en-US" altLang="zh-CN" sz="24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rPr>
              <a:t>People</a:t>
            </a:r>
            <a:r>
              <a:rPr lang="zh-CN" altLang="en-US" sz="24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rPr>
              <a:t>）、产品（</a:t>
            </a:r>
            <a:r>
              <a:rPr lang="en-US" altLang="zh-CN" sz="24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rPr>
              <a:t>Product</a:t>
            </a:r>
            <a:r>
              <a:rPr lang="zh-CN" altLang="en-US" sz="24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rPr>
              <a:t>）、过程（</a:t>
            </a:r>
            <a:r>
              <a:rPr lang="en-US" altLang="zh-CN" sz="24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rPr>
              <a:t>Process</a:t>
            </a:r>
            <a:r>
              <a:rPr lang="zh-CN" altLang="en-US" sz="24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rPr>
              <a:t>）和项目（</a:t>
            </a:r>
            <a:r>
              <a:rPr lang="en-US" altLang="zh-CN" sz="24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rPr>
              <a:t>Project</a:t>
            </a:r>
            <a:r>
              <a:rPr lang="zh-CN" altLang="en-US" sz="24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rPr>
              <a:t>）进行分析和管理的活动。</a:t>
            </a:r>
          </a:p>
        </p:txBody>
      </p:sp>
      <p:sp>
        <p:nvSpPr>
          <p:cNvPr id="3" name="矩形 2"/>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7"/>
              <p:cNvSpPr txBox="1">
                <a:spLocks noChangeArrowheads="1"/>
              </p:cNvSpPr>
              <p:nvPr/>
            </p:nvSpPr>
            <p:spPr bwMode="auto">
              <a:xfrm>
                <a:off x="-17138" y="750661"/>
                <a:ext cx="10081118" cy="5569468"/>
              </a:xfrm>
              <a:prstGeom prst="round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lnSpc>
                    <a:spcPct val="150000"/>
                  </a:lnSpc>
                  <a:defRPr/>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下面以后体系结构模型为例，介绍 </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COCOMO2</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模型。该模型把软件开发工作量表示成代码行数（</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KLOC</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）的非线性函数，即</a:t>
                </a:r>
              </a:p>
              <a:p>
                <a:pPr marL="0" indent="457200">
                  <a:lnSpc>
                    <a:spcPct val="150000"/>
                  </a:lnSpc>
                  <a:defRPr/>
                </a:pPr>
                <a14:m>
                  <m:oMathPara xmlns:m="http://schemas.openxmlformats.org/officeDocument/2006/math">
                    <m:oMathParaPr>
                      <m:jc m:val="centerGroup"/>
                    </m:oMathParaPr>
                    <m:oMath xmlns:m="http://schemas.openxmlformats.org/officeDocument/2006/math">
                      <m:r>
                        <a:rPr lang="en-US" altLang="zh-CN" sz="2400" b="0" i="1">
                          <a:latin typeface="Cambria Math" panose="02040503050406030204" pitchFamily="18" charset="0"/>
                        </a:rPr>
                        <m:t>𝐸</m:t>
                      </m:r>
                      <m:r>
                        <a:rPr lang="en-US" altLang="zh-CN" sz="2400" b="0" i="1">
                          <a:latin typeface="Cambria Math" panose="02040503050406030204" pitchFamily="18" charset="0"/>
                        </a:rPr>
                        <m:t>=</m:t>
                      </m:r>
                      <m:r>
                        <a:rPr lang="en-US" altLang="zh-CN" sz="2400" b="0" i="1">
                          <a:latin typeface="Cambria Math" panose="02040503050406030204" pitchFamily="18" charset="0"/>
                        </a:rPr>
                        <m:t>𝐴</m:t>
                      </m:r>
                      <m:r>
                        <a:rPr lang="en-US" altLang="zh-CN" sz="2400" b="0" i="1">
                          <a:latin typeface="Cambria Math" panose="02040503050406030204" pitchFamily="18" charset="0"/>
                        </a:rPr>
                        <m:t>×</m:t>
                      </m:r>
                      <m:r>
                        <a:rPr lang="en-US" altLang="zh-CN" sz="2400" b="0" i="1">
                          <a:latin typeface="Cambria Math" panose="02040503050406030204" pitchFamily="18" charset="0"/>
                        </a:rPr>
                        <m:t>𝑘𝐿𝑂</m:t>
                      </m:r>
                      <m:sSup>
                        <m:sSupPr>
                          <m:ctrlPr>
                            <a:rPr lang="zh-CN" altLang="zh-CN" sz="2400" i="1">
                              <a:latin typeface="Cambria Math" panose="02040503050406030204" pitchFamily="18" charset="0"/>
                            </a:rPr>
                          </m:ctrlPr>
                        </m:sSupPr>
                        <m:e>
                          <m:r>
                            <a:rPr lang="en-US" altLang="zh-CN" sz="2400" b="0" i="1">
                              <a:latin typeface="Cambria Math" panose="02040503050406030204" pitchFamily="18" charset="0"/>
                            </a:rPr>
                            <m:t>𝐶</m:t>
                          </m:r>
                        </m:e>
                        <m:sup>
                          <m:r>
                            <a:rPr lang="en-US" altLang="zh-CN" sz="2400" b="0" i="1">
                              <a:latin typeface="Cambria Math" panose="02040503050406030204" pitchFamily="18" charset="0"/>
                            </a:rPr>
                            <m:t>𝑏</m:t>
                          </m:r>
                        </m:sup>
                      </m:sSup>
                      <m:r>
                        <a:rPr lang="en-US" altLang="zh-CN" sz="2400" b="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𝑓</m:t>
                          </m:r>
                        </m:e>
                        <m:sub>
                          <m:r>
                            <a:rPr lang="en-US" altLang="zh-CN" sz="2400" b="0" i="1">
                              <a:latin typeface="Cambria Math" panose="02040503050406030204" pitchFamily="18" charset="0"/>
                            </a:rPr>
                            <m:t>𝑖</m:t>
                          </m:r>
                        </m:sub>
                      </m:sSub>
                    </m:oMath>
                  </m:oMathPara>
                </a14:m>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457200">
                  <a:lnSpc>
                    <a:spcPct val="150000"/>
                  </a:lnSpc>
                  <a:defRPr/>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其中：</a:t>
                </a:r>
              </a:p>
              <a:p>
                <a:pPr marL="0" indent="457200">
                  <a:lnSpc>
                    <a:spcPct val="150000"/>
                  </a:lnSpc>
                  <a:defRPr/>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①</a:t>
                </a:r>
                <a:r>
                  <a:rPr lang="en-US" altLang="zh-CN" sz="2400" i="1" kern="100" dirty="0">
                    <a:effectLst/>
                    <a:latin typeface="微软雅黑" panose="020B0503020204020204" pitchFamily="34" charset="-122"/>
                    <a:ea typeface="微软雅黑" panose="020B0503020204020204" pitchFamily="34" charset="-122"/>
                    <a:cs typeface="Times New Roman" panose="02020603050405020304" pitchFamily="18" charset="0"/>
                  </a:rPr>
                  <a:t>E </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是开发工作量（以人月为单位）。</a:t>
                </a:r>
              </a:p>
              <a:p>
                <a:pPr marL="0" indent="457200">
                  <a:lnSpc>
                    <a:spcPct val="150000"/>
                  </a:lnSpc>
                  <a:defRPr/>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②</a:t>
                </a:r>
                <a:r>
                  <a:rPr lang="en-US" altLang="zh-CN" sz="2400" i="1" kern="100" dirty="0">
                    <a:effectLst/>
                    <a:latin typeface="微软雅黑" panose="020B0503020204020204" pitchFamily="34" charset="-122"/>
                    <a:ea typeface="微软雅黑" panose="020B0503020204020204" pitchFamily="34" charset="-122"/>
                    <a:cs typeface="Times New Roman" panose="02020603050405020304" pitchFamily="18" charset="0"/>
                  </a:rPr>
                  <a:t>A </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是模型系数。</a:t>
                </a:r>
              </a:p>
              <a:p>
                <a:pPr marL="0" indent="457200">
                  <a:lnSpc>
                    <a:spcPct val="150000"/>
                  </a:lnSpc>
                  <a:defRPr/>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③</a:t>
                </a:r>
                <a:r>
                  <a:rPr lang="en-US" altLang="zh-CN" sz="2400" i="1" kern="100" dirty="0">
                    <a:effectLst/>
                    <a:latin typeface="微软雅黑" panose="020B0503020204020204" pitchFamily="34" charset="-122"/>
                    <a:ea typeface="微软雅黑" panose="020B0503020204020204" pitchFamily="34" charset="-122"/>
                    <a:cs typeface="Times New Roman" panose="02020603050405020304" pitchFamily="18" charset="0"/>
                  </a:rPr>
                  <a:t>KLOC </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是估计的源代码行数（以千行为单位）。</a:t>
                </a:r>
              </a:p>
              <a:p>
                <a:pPr marL="0" indent="457200">
                  <a:lnSpc>
                    <a:spcPct val="150000"/>
                  </a:lnSpc>
                  <a:defRPr/>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④</a:t>
                </a:r>
                <a:r>
                  <a:rPr lang="en-US" altLang="zh-CN" sz="2400" i="1" kern="100" dirty="0">
                    <a:effectLst/>
                    <a:latin typeface="微软雅黑" panose="020B0503020204020204" pitchFamily="34" charset="-122"/>
                    <a:ea typeface="微软雅黑" panose="020B0503020204020204" pitchFamily="34" charset="-122"/>
                    <a:cs typeface="Times New Roman" panose="02020603050405020304" pitchFamily="18" charset="0"/>
                  </a:rPr>
                  <a:t>b </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是模型指数。</a:t>
                </a:r>
              </a:p>
              <a:p>
                <a:pPr marL="0" indent="457200">
                  <a:lnSpc>
                    <a:spcPct val="150000"/>
                  </a:lnSpc>
                  <a:defRPr/>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⑤</a:t>
                </a:r>
                <a:r>
                  <a:rPr lang="en-US" altLang="zh-CN" sz="2400" i="1" dirty="0">
                    <a:latin typeface="+mn-ea"/>
                    <a:ea typeface="+mn-ea"/>
                  </a:rPr>
                  <a:t>f</a:t>
                </a:r>
                <a:r>
                  <a:rPr lang="en-US" altLang="zh-CN" sz="2000" i="1" dirty="0">
                    <a:latin typeface="+mn-ea"/>
                    <a:ea typeface="+mn-ea"/>
                  </a:rPr>
                  <a:t>i </a:t>
                </a:r>
                <a:r>
                  <a:rPr lang="en-US" altLang="zh-CN" sz="2400" dirty="0">
                    <a:latin typeface="+mn-ea"/>
                    <a:ea typeface="+mn-ea"/>
                  </a:rPr>
                  <a:t>(</a:t>
                </a:r>
                <a:r>
                  <a:rPr lang="en-US" altLang="zh-CN" sz="2400" i="1" dirty="0" err="1">
                    <a:latin typeface="+mn-ea"/>
                    <a:ea typeface="+mn-ea"/>
                  </a:rPr>
                  <a:t>i</a:t>
                </a:r>
                <a:r>
                  <a:rPr lang="en-US" altLang="zh-CN" sz="2400" dirty="0">
                    <a:latin typeface="+mn-ea"/>
                    <a:ea typeface="+mn-ea"/>
                  </a:rPr>
                  <a:t>=1-17)</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是成本因素。</a:t>
                </a:r>
              </a:p>
            </p:txBody>
          </p:sp>
        </mc:Choice>
        <mc:Fallback xmlns="">
          <p:sp>
            <p:nvSpPr>
              <p:cNvPr id="10" name="TextBox 7"/>
              <p:cNvSpPr txBox="1">
                <a:spLocks noRot="1" noChangeAspect="1" noMove="1" noResize="1" noEditPoints="1" noAdjustHandles="1" noChangeArrowheads="1" noChangeShapeType="1" noTextEdit="1"/>
              </p:cNvSpPr>
              <p:nvPr/>
            </p:nvSpPr>
            <p:spPr bwMode="auto">
              <a:xfrm>
                <a:off x="-17138" y="750661"/>
                <a:ext cx="10081118" cy="5569468"/>
              </a:xfrm>
              <a:prstGeom prst="roundRect">
                <a:avLst/>
              </a:prstGeom>
              <a:blipFill rotWithShape="1">
                <a:blip r:embed="rId5"/>
                <a:stretch>
                  <a:fillRect l="6" t="-2" r="5" b="11"/>
                </a:stretch>
              </a:blipFill>
              <a:ln>
                <a:noFill/>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8" y="244993"/>
            <a:ext cx="1020119" cy="567054"/>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9.2.3</a:t>
            </a:r>
          </a:p>
        </p:txBody>
      </p:sp>
      <p:pic>
        <p:nvPicPr>
          <p:cNvPr id="85" name="图片 8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75514" y="29092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工作量估算</a:t>
            </a: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8" y="244993"/>
            <a:ext cx="1020119" cy="567054"/>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9.2.3</a:t>
            </a:r>
          </a:p>
        </p:txBody>
      </p:sp>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5514" y="29092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工作量估算</a:t>
            </a: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文本框 1"/>
          <p:cNvSpPr txBox="1"/>
          <p:nvPr/>
        </p:nvSpPr>
        <p:spPr>
          <a:xfrm>
            <a:off x="2593110" y="892746"/>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9-4 </a:t>
            </a:r>
            <a:r>
              <a:rPr lang="zh-CN" altLang="en-US" sz="1800" b="1" dirty="0">
                <a:latin typeface="Times New Roman" panose="02020603050405020304" pitchFamily="18" charset="0"/>
                <a:ea typeface="仿宋" panose="02010609060101010101" pitchFamily="49" charset="-122"/>
              </a:rPr>
              <a:t>成本因素及工作量系数</a:t>
            </a:r>
          </a:p>
        </p:txBody>
      </p:sp>
      <p:graphicFrame>
        <p:nvGraphicFramePr>
          <p:cNvPr id="3" name="表格 2"/>
          <p:cNvGraphicFramePr>
            <a:graphicFrameLocks noGrp="1"/>
          </p:cNvGraphicFramePr>
          <p:nvPr/>
        </p:nvGraphicFramePr>
        <p:xfrm>
          <a:off x="307374" y="1271428"/>
          <a:ext cx="9108536" cy="4965878"/>
        </p:xfrm>
        <a:graphic>
          <a:graphicData uri="http://schemas.openxmlformats.org/drawingml/2006/table">
            <a:tbl>
              <a:tblPr firstRow="1" firstCol="1" bandRow="1">
                <a:tableStyleId>{5C22544A-7EE6-4342-B048-85BDC9FD1C3A}</a:tableStyleId>
              </a:tblPr>
              <a:tblGrid>
                <a:gridCol w="1865203">
                  <a:extLst>
                    <a:ext uri="{9D8B030D-6E8A-4147-A177-3AD203B41FA5}">
                      <a16:colId xmlns:a16="http://schemas.microsoft.com/office/drawing/2014/main" val="20000"/>
                    </a:ext>
                  </a:extLst>
                </a:gridCol>
                <a:gridCol w="1865203">
                  <a:extLst>
                    <a:ext uri="{9D8B030D-6E8A-4147-A177-3AD203B41FA5}">
                      <a16:colId xmlns:a16="http://schemas.microsoft.com/office/drawing/2014/main" val="20001"/>
                    </a:ext>
                  </a:extLst>
                </a:gridCol>
                <a:gridCol w="891936">
                  <a:extLst>
                    <a:ext uri="{9D8B030D-6E8A-4147-A177-3AD203B41FA5}">
                      <a16:colId xmlns:a16="http://schemas.microsoft.com/office/drawing/2014/main" val="20002"/>
                    </a:ext>
                  </a:extLst>
                </a:gridCol>
                <a:gridCol w="891936">
                  <a:extLst>
                    <a:ext uri="{9D8B030D-6E8A-4147-A177-3AD203B41FA5}">
                      <a16:colId xmlns:a16="http://schemas.microsoft.com/office/drawing/2014/main" val="20003"/>
                    </a:ext>
                  </a:extLst>
                </a:gridCol>
                <a:gridCol w="892839">
                  <a:extLst>
                    <a:ext uri="{9D8B030D-6E8A-4147-A177-3AD203B41FA5}">
                      <a16:colId xmlns:a16="http://schemas.microsoft.com/office/drawing/2014/main" val="20004"/>
                    </a:ext>
                  </a:extLst>
                </a:gridCol>
                <a:gridCol w="892839">
                  <a:extLst>
                    <a:ext uri="{9D8B030D-6E8A-4147-A177-3AD203B41FA5}">
                      <a16:colId xmlns:a16="http://schemas.microsoft.com/office/drawing/2014/main" val="20005"/>
                    </a:ext>
                  </a:extLst>
                </a:gridCol>
                <a:gridCol w="810605">
                  <a:extLst>
                    <a:ext uri="{9D8B030D-6E8A-4147-A177-3AD203B41FA5}">
                      <a16:colId xmlns:a16="http://schemas.microsoft.com/office/drawing/2014/main" val="20006"/>
                    </a:ext>
                  </a:extLst>
                </a:gridCol>
                <a:gridCol w="810605">
                  <a:extLst>
                    <a:ext uri="{9D8B030D-6E8A-4147-A177-3AD203B41FA5}">
                      <a16:colId xmlns:a16="http://schemas.microsoft.com/office/drawing/2014/main" val="20007"/>
                    </a:ext>
                  </a:extLst>
                </a:gridCol>
                <a:gridCol w="187370">
                  <a:extLst>
                    <a:ext uri="{9D8B030D-6E8A-4147-A177-3AD203B41FA5}">
                      <a16:colId xmlns:a16="http://schemas.microsoft.com/office/drawing/2014/main" val="20008"/>
                    </a:ext>
                  </a:extLst>
                </a:gridCol>
              </a:tblGrid>
              <a:tr h="225722">
                <a:tc rowSpan="2" gridSpan="2">
                  <a:txBody>
                    <a:bodyPr/>
                    <a:lstStyle/>
                    <a:p>
                      <a:pPr algn="ctr"/>
                      <a:r>
                        <a:rPr lang="zh-CN" sz="1200" kern="0" dirty="0">
                          <a:effectLst/>
                        </a:rPr>
                        <a:t>成本因素</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rowSpan="2" hMerge="1">
                  <a:txBody>
                    <a:bodyPr/>
                    <a:lstStyle/>
                    <a:p>
                      <a:endParaRPr lang="zh-CN"/>
                    </a:p>
                  </a:txBody>
                  <a:tcPr/>
                </a:tc>
                <a:tc gridSpan="7">
                  <a:txBody>
                    <a:bodyPr/>
                    <a:lstStyle/>
                    <a:p>
                      <a:pPr algn="ctr"/>
                      <a:r>
                        <a:rPr lang="zh-CN" sz="1200" kern="0">
                          <a:effectLst/>
                        </a:rPr>
                        <a:t>级别</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63342">
                <a:tc gridSpan="2" vMerge="1">
                  <a:txBody>
                    <a:bodyPr/>
                    <a:lstStyle/>
                    <a:p>
                      <a:endParaRPr lang="zh-CN"/>
                    </a:p>
                  </a:txBody>
                  <a:tcPr/>
                </a:tc>
                <a:tc hMerge="1" vMerge="1">
                  <a:txBody>
                    <a:bodyPr/>
                    <a:lstStyle/>
                    <a:p>
                      <a:endParaRPr lang="zh-CN"/>
                    </a:p>
                  </a:txBody>
                  <a:tcPr/>
                </a:tc>
                <a:tc>
                  <a:txBody>
                    <a:bodyPr/>
                    <a:lstStyle/>
                    <a:p>
                      <a:pPr algn="ctr"/>
                      <a:r>
                        <a:rPr lang="zh-CN" sz="1200" kern="0">
                          <a:effectLst/>
                        </a:rPr>
                        <a:t>甚低</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zh-CN" sz="1200" kern="0">
                          <a:effectLst/>
                        </a:rPr>
                        <a:t>低</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zh-CN" sz="1200" kern="0">
                          <a:effectLst/>
                        </a:rPr>
                        <a:t>正常</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zh-CN" sz="1200" kern="0">
                          <a:effectLst/>
                        </a:rPr>
                        <a:t>高</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zh-CN" sz="1200" kern="0">
                          <a:effectLst/>
                        </a:rPr>
                        <a:t>甚高</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zh-CN" sz="1200" kern="0" dirty="0">
                          <a:effectLst/>
                        </a:rPr>
                        <a:t>特高</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just"/>
                      <a:endParaRPr lang="en-US" alt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263342">
                <a:tc rowSpan="5">
                  <a:txBody>
                    <a:bodyPr/>
                    <a:lstStyle/>
                    <a:p>
                      <a:pPr algn="ctr"/>
                      <a:r>
                        <a:rPr lang="zh-CN" sz="1200" kern="0">
                          <a:effectLst/>
                        </a:rPr>
                        <a:t>产品因素</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l"/>
                      <a:r>
                        <a:rPr lang="zh-CN" sz="1200" kern="0">
                          <a:effectLst/>
                        </a:rPr>
                        <a:t>要求的可靠性</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0.75</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0.88</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1.15</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1.39</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dirty="0">
                          <a:effectLst/>
                        </a:rPr>
                        <a:t> </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just"/>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r h="263342">
                <a:tc vMerge="1">
                  <a:txBody>
                    <a:bodyPr/>
                    <a:lstStyle/>
                    <a:p>
                      <a:endParaRPr lang="zh-CN"/>
                    </a:p>
                  </a:txBody>
                  <a:tcPr/>
                </a:tc>
                <a:tc>
                  <a:txBody>
                    <a:bodyPr/>
                    <a:lstStyle/>
                    <a:p>
                      <a:pPr algn="l"/>
                      <a:r>
                        <a:rPr lang="zh-CN" sz="1200" kern="0">
                          <a:effectLst/>
                        </a:rPr>
                        <a:t>数据库规模</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 </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0.93</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1.09</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1.19</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 </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just"/>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10003"/>
                  </a:ext>
                </a:extLst>
              </a:tr>
              <a:tr h="263342">
                <a:tc vMerge="1">
                  <a:txBody>
                    <a:bodyPr/>
                    <a:lstStyle/>
                    <a:p>
                      <a:endParaRPr lang="zh-CN"/>
                    </a:p>
                  </a:txBody>
                  <a:tcPr/>
                </a:tc>
                <a:tc>
                  <a:txBody>
                    <a:bodyPr/>
                    <a:lstStyle/>
                    <a:p>
                      <a:pPr algn="l"/>
                      <a:r>
                        <a:rPr lang="zh-CN" sz="1200" kern="0">
                          <a:effectLst/>
                        </a:rPr>
                        <a:t>产品复杂程度</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0.75</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0.88</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1.15</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1.30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1.66</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just"/>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10004"/>
                  </a:ext>
                </a:extLst>
              </a:tr>
              <a:tr h="263342">
                <a:tc vMerge="1">
                  <a:txBody>
                    <a:bodyPr/>
                    <a:lstStyle/>
                    <a:p>
                      <a:endParaRPr lang="zh-CN"/>
                    </a:p>
                  </a:txBody>
                  <a:tcPr/>
                </a:tc>
                <a:tc>
                  <a:txBody>
                    <a:bodyPr/>
                    <a:lstStyle/>
                    <a:p>
                      <a:pPr algn="l"/>
                      <a:r>
                        <a:rPr lang="zh-CN" sz="1200" kern="0">
                          <a:effectLst/>
                        </a:rPr>
                        <a:t>要求的可重用性</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 </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0.91</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1.14</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1.29</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1.49</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just"/>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10005"/>
                  </a:ext>
                </a:extLst>
              </a:tr>
              <a:tr h="263342">
                <a:tc vMerge="1">
                  <a:txBody>
                    <a:bodyPr/>
                    <a:lstStyle/>
                    <a:p>
                      <a:endParaRPr lang="zh-CN"/>
                    </a:p>
                  </a:txBody>
                  <a:tcPr/>
                </a:tc>
                <a:tc>
                  <a:txBody>
                    <a:bodyPr/>
                    <a:lstStyle/>
                    <a:p>
                      <a:pPr algn="l"/>
                      <a:r>
                        <a:rPr lang="zh-CN" sz="1200" kern="0">
                          <a:effectLst/>
                        </a:rPr>
                        <a:t>需要的文档量</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0.89</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0.95</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1.06</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1.13</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 </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just"/>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10006"/>
                  </a:ext>
                </a:extLst>
              </a:tr>
              <a:tr h="263342">
                <a:tc rowSpan="3">
                  <a:txBody>
                    <a:bodyPr/>
                    <a:lstStyle/>
                    <a:p>
                      <a:pPr algn="ctr"/>
                      <a:r>
                        <a:rPr lang="zh-CN" sz="1200" kern="0">
                          <a:effectLst/>
                        </a:rPr>
                        <a:t>平台因素</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l"/>
                      <a:r>
                        <a:rPr lang="zh-CN" sz="1200" kern="0">
                          <a:effectLst/>
                        </a:rPr>
                        <a:t>执行时间约束</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 </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 </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1.11</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1.31</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1.67</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just"/>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10007"/>
                  </a:ext>
                </a:extLst>
              </a:tr>
              <a:tr h="263342">
                <a:tc vMerge="1">
                  <a:txBody>
                    <a:bodyPr/>
                    <a:lstStyle/>
                    <a:p>
                      <a:endParaRPr lang="zh-CN"/>
                    </a:p>
                  </a:txBody>
                  <a:tcPr/>
                </a:tc>
                <a:tc>
                  <a:txBody>
                    <a:bodyPr/>
                    <a:lstStyle/>
                    <a:p>
                      <a:pPr algn="l"/>
                      <a:r>
                        <a:rPr lang="zh-CN" sz="1200" kern="0">
                          <a:effectLst/>
                        </a:rPr>
                        <a:t>主存约束</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 </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 </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1.06</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1.21</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1.57</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just"/>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10008"/>
                  </a:ext>
                </a:extLst>
              </a:tr>
              <a:tr h="263342">
                <a:tc vMerge="1">
                  <a:txBody>
                    <a:bodyPr/>
                    <a:lstStyle/>
                    <a:p>
                      <a:endParaRPr lang="zh-CN"/>
                    </a:p>
                  </a:txBody>
                  <a:tcPr/>
                </a:tc>
                <a:tc>
                  <a:txBody>
                    <a:bodyPr/>
                    <a:lstStyle/>
                    <a:p>
                      <a:pPr algn="l"/>
                      <a:r>
                        <a:rPr lang="zh-CN" sz="1200" kern="0">
                          <a:effectLst/>
                        </a:rPr>
                        <a:t>平台变动</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 </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0.10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1.15</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1.30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 </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just"/>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10009"/>
                  </a:ext>
                </a:extLst>
              </a:tr>
              <a:tr h="263342">
                <a:tc rowSpan="6">
                  <a:txBody>
                    <a:bodyPr/>
                    <a:lstStyle/>
                    <a:p>
                      <a:pPr algn="ctr"/>
                      <a:r>
                        <a:rPr lang="zh-CN" sz="1200" kern="0">
                          <a:effectLst/>
                        </a:rPr>
                        <a:t>人员因素</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l"/>
                      <a:r>
                        <a:rPr lang="zh-CN" sz="1200" kern="0">
                          <a:effectLst/>
                        </a:rPr>
                        <a:t>分析员能力</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1.50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1.22</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0.83</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0.67</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 </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just"/>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10010"/>
                  </a:ext>
                </a:extLst>
              </a:tr>
              <a:tr h="263342">
                <a:tc vMerge="1">
                  <a:txBody>
                    <a:bodyPr/>
                    <a:lstStyle/>
                    <a:p>
                      <a:endParaRPr lang="zh-CN"/>
                    </a:p>
                  </a:txBody>
                  <a:tcPr/>
                </a:tc>
                <a:tc>
                  <a:txBody>
                    <a:bodyPr/>
                    <a:lstStyle/>
                    <a:p>
                      <a:pPr algn="l"/>
                      <a:r>
                        <a:rPr lang="zh-CN" sz="1200" kern="0">
                          <a:effectLst/>
                        </a:rPr>
                        <a:t>程序员能力</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1.37</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1.16</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0.87</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0.74</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 </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just"/>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10011"/>
                  </a:ext>
                </a:extLst>
              </a:tr>
              <a:tr h="263342">
                <a:tc vMerge="1">
                  <a:txBody>
                    <a:bodyPr/>
                    <a:lstStyle/>
                    <a:p>
                      <a:endParaRPr lang="zh-CN"/>
                    </a:p>
                  </a:txBody>
                  <a:tcPr/>
                </a:tc>
                <a:tc>
                  <a:txBody>
                    <a:bodyPr/>
                    <a:lstStyle/>
                    <a:p>
                      <a:pPr algn="l"/>
                      <a:r>
                        <a:rPr lang="zh-CN" sz="1200" kern="0">
                          <a:effectLst/>
                        </a:rPr>
                        <a:t>应用领域经验</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1.22</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1.10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0.89</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0.81</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 </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just"/>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10012"/>
                  </a:ext>
                </a:extLst>
              </a:tr>
              <a:tr h="263342">
                <a:tc vMerge="1">
                  <a:txBody>
                    <a:bodyPr/>
                    <a:lstStyle/>
                    <a:p>
                      <a:endParaRPr lang="zh-CN"/>
                    </a:p>
                  </a:txBody>
                  <a:tcPr/>
                </a:tc>
                <a:tc>
                  <a:txBody>
                    <a:bodyPr/>
                    <a:lstStyle/>
                    <a:p>
                      <a:pPr algn="l"/>
                      <a:r>
                        <a:rPr lang="zh-CN" sz="1200" kern="0">
                          <a:effectLst/>
                        </a:rPr>
                        <a:t>平台经验</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1.24</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1.10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0.92</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0.84</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 </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just"/>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10013"/>
                  </a:ext>
                </a:extLst>
              </a:tr>
              <a:tr h="263342">
                <a:tc vMerge="1">
                  <a:txBody>
                    <a:bodyPr/>
                    <a:lstStyle/>
                    <a:p>
                      <a:endParaRPr lang="zh-CN"/>
                    </a:p>
                  </a:txBody>
                  <a:tcPr/>
                </a:tc>
                <a:tc>
                  <a:txBody>
                    <a:bodyPr/>
                    <a:lstStyle/>
                    <a:p>
                      <a:pPr algn="l"/>
                      <a:r>
                        <a:rPr lang="zh-CN" sz="1200" kern="0">
                          <a:effectLst/>
                        </a:rPr>
                        <a:t>语言和工作经验</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1.25</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1.12</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0.88</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0.81</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 </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just"/>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10014"/>
                  </a:ext>
                </a:extLst>
              </a:tr>
              <a:tr h="263342">
                <a:tc vMerge="1">
                  <a:txBody>
                    <a:bodyPr/>
                    <a:lstStyle/>
                    <a:p>
                      <a:endParaRPr lang="zh-CN"/>
                    </a:p>
                  </a:txBody>
                  <a:tcPr/>
                </a:tc>
                <a:tc>
                  <a:txBody>
                    <a:bodyPr/>
                    <a:lstStyle/>
                    <a:p>
                      <a:pPr algn="l"/>
                      <a:r>
                        <a:rPr lang="zh-CN" sz="1200" kern="0">
                          <a:effectLst/>
                        </a:rPr>
                        <a:t>人员连续性</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1.24</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1.10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0.92</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0.84</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 </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just"/>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10015"/>
                  </a:ext>
                </a:extLst>
              </a:tr>
              <a:tr h="263342">
                <a:tc rowSpan="3">
                  <a:txBody>
                    <a:bodyPr/>
                    <a:lstStyle/>
                    <a:p>
                      <a:pPr algn="ctr"/>
                      <a:r>
                        <a:rPr lang="zh-CN" sz="1200" kern="0">
                          <a:effectLst/>
                        </a:rPr>
                        <a:t>项目因素</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l"/>
                      <a:r>
                        <a:rPr lang="zh-CN" sz="1200" kern="0">
                          <a:effectLst/>
                        </a:rPr>
                        <a:t>使用软件工具</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1.24</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1.12</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0.86</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0.72</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 </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just"/>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10016"/>
                  </a:ext>
                </a:extLst>
              </a:tr>
              <a:tr h="263342">
                <a:tc vMerge="1">
                  <a:txBody>
                    <a:bodyPr/>
                    <a:lstStyle/>
                    <a:p>
                      <a:endParaRPr lang="zh-CN"/>
                    </a:p>
                  </a:txBody>
                  <a:tcPr/>
                </a:tc>
                <a:tc>
                  <a:txBody>
                    <a:bodyPr/>
                    <a:lstStyle/>
                    <a:p>
                      <a:pPr algn="l"/>
                      <a:r>
                        <a:rPr lang="zh-CN" sz="1200" kern="0">
                          <a:effectLst/>
                        </a:rPr>
                        <a:t>多地点开发</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1.25</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1.10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0.92</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0.84</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0.78</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just"/>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10017"/>
                  </a:ext>
                </a:extLst>
              </a:tr>
              <a:tr h="263342">
                <a:tc vMerge="1">
                  <a:txBody>
                    <a:bodyPr/>
                    <a:lstStyle/>
                    <a:p>
                      <a:endParaRPr lang="zh-CN"/>
                    </a:p>
                  </a:txBody>
                  <a:tcPr/>
                </a:tc>
                <a:tc>
                  <a:txBody>
                    <a:bodyPr/>
                    <a:lstStyle/>
                    <a:p>
                      <a:pPr algn="l"/>
                      <a:r>
                        <a:rPr lang="zh-CN" sz="1200" kern="0">
                          <a:effectLst/>
                        </a:rPr>
                        <a:t>要求的开发进度</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1.29</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1.10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a:effectLst/>
                        </a:rPr>
                        <a:t>1.00</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r>
                        <a:rPr lang="en-US" sz="1200" kern="0" dirty="0">
                          <a:effectLst/>
                        </a:rPr>
                        <a:t> </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just"/>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0" marR="0" marT="0" marB="0" anchor="ctr"/>
                </a:tc>
                <a:extLst>
                  <a:ext uri="{0D108BD9-81ED-4DB2-BD59-A6C34878D82A}">
                    <a16:rowId xmlns:a16="http://schemas.microsoft.com/office/drawing/2014/main" val="10018"/>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7"/>
              <p:cNvSpPr txBox="1">
                <a:spLocks noChangeArrowheads="1"/>
              </p:cNvSpPr>
              <p:nvPr/>
            </p:nvSpPr>
            <p:spPr bwMode="auto">
              <a:xfrm>
                <a:off x="0" y="799179"/>
                <a:ext cx="9849291" cy="5600966"/>
              </a:xfrm>
              <a:prstGeom prst="round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266700" algn="just">
                  <a:lnSpc>
                    <a:spcPct val="150000"/>
                  </a:lnSpc>
                </a:pPr>
                <a:r>
                  <a:rPr lang="zh-CN" altLang="zh-CN" sz="2400" dirty="0">
                    <a:latin typeface="+mn-ea"/>
                    <a:ea typeface="+mn-ea"/>
                  </a:rPr>
                  <a:t>为了确定工作量方程中模型指数</a:t>
                </a:r>
                <a:r>
                  <a:rPr lang="en-US" altLang="zh-CN" sz="2400" dirty="0">
                    <a:latin typeface="+mn-ea"/>
                    <a:ea typeface="+mn-ea"/>
                  </a:rPr>
                  <a:t>b</a:t>
                </a:r>
                <a:r>
                  <a:rPr lang="zh-CN" altLang="zh-CN" sz="2400" dirty="0">
                    <a:latin typeface="+mn-ea"/>
                    <a:ea typeface="+mn-ea"/>
                  </a:rPr>
                  <a:t>的值，原始的</a:t>
                </a:r>
                <a:r>
                  <a:rPr lang="en-US" altLang="zh-CN" sz="2400" dirty="0">
                    <a:latin typeface="+mn-ea"/>
                    <a:ea typeface="+mn-ea"/>
                  </a:rPr>
                  <a:t> COCOMO</a:t>
                </a:r>
                <a:r>
                  <a:rPr lang="zh-CN" altLang="zh-CN" sz="2400" dirty="0">
                    <a:latin typeface="+mn-ea"/>
                    <a:ea typeface="+mn-ea"/>
                  </a:rPr>
                  <a:t>模型把软件开发项目划分成组织式、半独立式和嵌入式这样</a:t>
                </a:r>
                <a:r>
                  <a:rPr lang="en-US" altLang="zh-CN" sz="2400" dirty="0">
                    <a:latin typeface="+mn-ea"/>
                    <a:ea typeface="+mn-ea"/>
                  </a:rPr>
                  <a:t>3</a:t>
                </a:r>
                <a:r>
                  <a:rPr lang="zh-CN" altLang="zh-CN" sz="2400" dirty="0">
                    <a:latin typeface="+mn-ea"/>
                    <a:ea typeface="+mn-ea"/>
                  </a:rPr>
                  <a:t>种类型，并指定每种项目类型所对应的</a:t>
                </a:r>
                <a:r>
                  <a:rPr lang="en-US" altLang="zh-CN" sz="2400" dirty="0">
                    <a:latin typeface="+mn-ea"/>
                    <a:ea typeface="+mn-ea"/>
                  </a:rPr>
                  <a:t>b</a:t>
                </a:r>
                <a:r>
                  <a:rPr lang="zh-CN" altLang="zh-CN" sz="2400" dirty="0">
                    <a:latin typeface="+mn-ea"/>
                    <a:ea typeface="+mn-ea"/>
                  </a:rPr>
                  <a:t>值（分别是</a:t>
                </a:r>
                <a:r>
                  <a:rPr lang="en-US" altLang="zh-CN" sz="2400" dirty="0">
                    <a:latin typeface="+mn-ea"/>
                    <a:ea typeface="+mn-ea"/>
                  </a:rPr>
                  <a:t>1.05</a:t>
                </a:r>
                <a:r>
                  <a:rPr lang="zh-CN" altLang="zh-CN" sz="2400" dirty="0">
                    <a:latin typeface="+mn-ea"/>
                    <a:ea typeface="+mn-ea"/>
                  </a:rPr>
                  <a:t>，</a:t>
                </a:r>
                <a:r>
                  <a:rPr lang="en-US" altLang="zh-CN" sz="2400" dirty="0">
                    <a:latin typeface="+mn-ea"/>
                    <a:ea typeface="+mn-ea"/>
                  </a:rPr>
                  <a:t>1.12</a:t>
                </a:r>
                <a:r>
                  <a:rPr lang="zh-CN" altLang="zh-CN" sz="2400" dirty="0">
                    <a:latin typeface="+mn-ea"/>
                    <a:ea typeface="+mn-ea"/>
                  </a:rPr>
                  <a:t>和</a:t>
                </a:r>
                <a:r>
                  <a:rPr lang="en-US" altLang="zh-CN" sz="2400" dirty="0">
                    <a:latin typeface="+mn-ea"/>
                    <a:ea typeface="+mn-ea"/>
                  </a:rPr>
                  <a:t>1.20</a:t>
                </a:r>
                <a:r>
                  <a:rPr lang="zh-CN" altLang="zh-CN" sz="2400" dirty="0">
                    <a:latin typeface="+mn-ea"/>
                    <a:ea typeface="+mn-ea"/>
                  </a:rPr>
                  <a:t>）。</a:t>
                </a:r>
                <a:r>
                  <a:rPr lang="en-US" altLang="zh-CN" sz="2400" dirty="0">
                    <a:latin typeface="+mn-ea"/>
                    <a:ea typeface="+mn-ea"/>
                  </a:rPr>
                  <a:t>COCOMO2</a:t>
                </a:r>
                <a:r>
                  <a:rPr lang="zh-CN" altLang="zh-CN" sz="2400" dirty="0">
                    <a:latin typeface="+mn-ea"/>
                    <a:ea typeface="+mn-ea"/>
                  </a:rPr>
                  <a:t>采用了更加精细的</a:t>
                </a:r>
                <a:r>
                  <a:rPr lang="en-US" altLang="zh-CN" sz="2400" dirty="0">
                    <a:latin typeface="+mn-ea"/>
                    <a:ea typeface="+mn-ea"/>
                  </a:rPr>
                  <a:t>b</a:t>
                </a:r>
                <a:r>
                  <a:rPr lang="zh-CN" altLang="zh-CN" sz="2400" dirty="0">
                    <a:latin typeface="+mn-ea"/>
                    <a:ea typeface="+mn-ea"/>
                  </a:rPr>
                  <a:t>分级模型，使用</a:t>
                </a:r>
                <a:r>
                  <a:rPr lang="en-US" altLang="zh-CN" sz="2400" dirty="0">
                    <a:latin typeface="+mn-ea"/>
                    <a:ea typeface="+mn-ea"/>
                  </a:rPr>
                  <a:t>5</a:t>
                </a:r>
                <a:r>
                  <a:rPr lang="zh-CN" altLang="zh-CN" sz="2400" dirty="0">
                    <a:latin typeface="+mn-ea"/>
                    <a:ea typeface="+mn-ea"/>
                  </a:rPr>
                  <a:t>个分级因素</a:t>
                </a:r>
                <a:r>
                  <a:rPr lang="en-US" altLang="zh-CN" sz="2400" dirty="0">
                    <a:latin typeface="+mn-ea"/>
                    <a:ea typeface="+mn-ea"/>
                  </a:rPr>
                  <a:t>Wi</a:t>
                </a:r>
                <a:r>
                  <a:rPr lang="zh-CN" altLang="zh-CN" sz="2400" dirty="0">
                    <a:latin typeface="+mn-ea"/>
                    <a:ea typeface="+mn-ea"/>
                  </a:rPr>
                  <a:t>（</a:t>
                </a:r>
                <a:r>
                  <a:rPr lang="en-US" altLang="zh-CN" sz="2400" dirty="0">
                    <a:latin typeface="+mn-ea"/>
                    <a:ea typeface="+mn-ea"/>
                  </a:rPr>
                  <a:t>1</a:t>
                </a:r>
                <a:r>
                  <a:rPr lang="zh-CN" altLang="zh-CN" sz="2400" dirty="0">
                    <a:latin typeface="+mn-ea"/>
                    <a:ea typeface="+mn-ea"/>
                  </a:rPr>
                  <a:t>≤</a:t>
                </a:r>
                <a:r>
                  <a:rPr lang="en-US" altLang="zh-CN" sz="2400" dirty="0" err="1">
                    <a:latin typeface="+mn-ea"/>
                    <a:ea typeface="+mn-ea"/>
                  </a:rPr>
                  <a:t>i</a:t>
                </a:r>
                <a:r>
                  <a:rPr lang="zh-CN" altLang="zh-CN" sz="2400" dirty="0">
                    <a:latin typeface="+mn-ea"/>
                    <a:ea typeface="+mn-ea"/>
                  </a:rPr>
                  <a:t>≤</a:t>
                </a:r>
                <a:r>
                  <a:rPr lang="en-US" altLang="zh-CN" sz="2400" dirty="0">
                    <a:latin typeface="+mn-ea"/>
                    <a:ea typeface="+mn-ea"/>
                  </a:rPr>
                  <a:t>5</a:t>
                </a:r>
                <a:r>
                  <a:rPr lang="zh-CN" altLang="zh-CN" sz="2400" dirty="0">
                    <a:latin typeface="+mn-ea"/>
                    <a:ea typeface="+mn-ea"/>
                  </a:rPr>
                  <a:t>），其中每个因素都划分成从</a:t>
                </a:r>
                <a:r>
                  <a:rPr lang="en-US" altLang="zh-CN" sz="2400" dirty="0">
                    <a:latin typeface="+mn-ea"/>
                    <a:ea typeface="+mn-ea"/>
                  </a:rPr>
                  <a:t>0</a:t>
                </a:r>
                <a:r>
                  <a:rPr lang="zh-CN" altLang="zh-CN" sz="2400" dirty="0">
                    <a:latin typeface="+mn-ea"/>
                    <a:ea typeface="+mn-ea"/>
                  </a:rPr>
                  <a:t>到</a:t>
                </a:r>
                <a:r>
                  <a:rPr lang="en-US" altLang="zh-CN" sz="2400" dirty="0">
                    <a:latin typeface="+mn-ea"/>
                    <a:ea typeface="+mn-ea"/>
                  </a:rPr>
                  <a:t>5</a:t>
                </a:r>
                <a:r>
                  <a:rPr lang="zh-CN" altLang="zh-CN" sz="2400" dirty="0">
                    <a:latin typeface="+mn-ea"/>
                    <a:ea typeface="+mn-ea"/>
                  </a:rPr>
                  <a:t>的</a:t>
                </a:r>
                <a:r>
                  <a:rPr lang="en-US" altLang="zh-CN" sz="2400" dirty="0">
                    <a:latin typeface="+mn-ea"/>
                    <a:ea typeface="+mn-ea"/>
                  </a:rPr>
                  <a:t>6</a:t>
                </a:r>
                <a:r>
                  <a:rPr lang="zh-CN" altLang="zh-CN" sz="2400" dirty="0">
                    <a:latin typeface="+mn-ea"/>
                    <a:ea typeface="+mn-ea"/>
                  </a:rPr>
                  <a:t>个级别， </a:t>
                </a:r>
                <a:r>
                  <a:rPr lang="en-US" altLang="zh-CN" sz="2400" dirty="0">
                    <a:latin typeface="+mn-ea"/>
                    <a:ea typeface="+mn-ea"/>
                  </a:rPr>
                  <a:t>b</a:t>
                </a:r>
                <a:r>
                  <a:rPr lang="zh-CN" altLang="zh-CN" sz="2400" dirty="0">
                    <a:latin typeface="+mn-ea"/>
                    <a:ea typeface="+mn-ea"/>
                  </a:rPr>
                  <a:t>的具体计算方法为：</a:t>
                </a:r>
              </a:p>
              <a:p>
                <a:pPr indent="266700" algn="ctr">
                  <a:lnSpc>
                    <a:spcPct val="150000"/>
                  </a:lnSpc>
                </a:pPr>
                <a14:m>
                  <m:oMath xmlns:m="http://schemas.openxmlformats.org/officeDocument/2006/math">
                    <m:r>
                      <a:rPr lang="en-US" altLang="zh-CN" sz="2400" b="1" i="1">
                        <a:latin typeface="Cambria Math" panose="02040503050406030204" pitchFamily="18" charset="0"/>
                        <a:ea typeface="+mn-ea"/>
                      </a:rPr>
                      <m:t>𝒃</m:t>
                    </m:r>
                    <m:r>
                      <a:rPr lang="en-US" altLang="zh-CN" sz="2400" b="1" i="1">
                        <a:latin typeface="Cambria Math" panose="02040503050406030204" pitchFamily="18" charset="0"/>
                        <a:ea typeface="+mn-ea"/>
                      </a:rPr>
                      <m:t>=</m:t>
                    </m:r>
                  </m:oMath>
                </a14:m>
                <a:r>
                  <a:rPr lang="en-US" altLang="zh-CN" sz="2400" dirty="0">
                    <a:latin typeface="+mn-ea"/>
                    <a:ea typeface="+mn-ea"/>
                  </a:rPr>
                  <a:t>1.01</a:t>
                </a:r>
                <a14:m>
                  <m:oMath xmlns:m="http://schemas.openxmlformats.org/officeDocument/2006/math">
                    <m:r>
                      <a:rPr lang="en-US" altLang="zh-CN" sz="2400" i="1">
                        <a:latin typeface="Cambria Math" panose="02040503050406030204" pitchFamily="18" charset="0"/>
                        <a:ea typeface="+mn-ea"/>
                      </a:rPr>
                      <m:t>×</m:t>
                    </m:r>
                  </m:oMath>
                </a14:m>
                <a:r>
                  <a:rPr lang="en-US" altLang="zh-CN" sz="2400" dirty="0">
                    <a:latin typeface="+mn-ea"/>
                    <a:ea typeface="+mn-ea"/>
                  </a:rPr>
                  <a:t>0.01</a:t>
                </a:r>
                <a14:m>
                  <m:oMath xmlns:m="http://schemas.openxmlformats.org/officeDocument/2006/math">
                    <m:r>
                      <a:rPr lang="en-US" altLang="zh-CN" sz="2400" i="1">
                        <a:latin typeface="Cambria Math" panose="02040503050406030204" pitchFamily="18" charset="0"/>
                        <a:ea typeface="+mn-ea"/>
                      </a:rPr>
                      <m:t>×</m:t>
                    </m:r>
                    <m:nary>
                      <m:naryPr>
                        <m:chr m:val="∑"/>
                        <m:limLoc m:val="undOvr"/>
                        <m:grow m:val="on"/>
                        <m:ctrlPr>
                          <a:rPr lang="zh-CN" altLang="zh-CN" sz="2400" i="1">
                            <a:latin typeface="Cambria Math" panose="02040503050406030204" pitchFamily="18" charset="0"/>
                            <a:ea typeface="+mn-ea"/>
                          </a:rPr>
                        </m:ctrlPr>
                      </m:naryPr>
                      <m:sub>
                        <m:r>
                          <a:rPr lang="en-US" altLang="zh-CN" sz="2400" i="1">
                            <a:latin typeface="Cambria Math" panose="02040503050406030204" pitchFamily="18" charset="0"/>
                            <a:ea typeface="+mn-ea"/>
                          </a:rPr>
                          <m:t>𝑖</m:t>
                        </m:r>
                        <m:r>
                          <a:rPr lang="en-US" altLang="zh-CN" sz="2400" i="1">
                            <a:latin typeface="Cambria Math" panose="02040503050406030204" pitchFamily="18" charset="0"/>
                            <a:ea typeface="+mn-ea"/>
                          </a:rPr>
                          <m:t>=1</m:t>
                        </m:r>
                      </m:sub>
                      <m:sup>
                        <m:r>
                          <a:rPr lang="en-US" altLang="zh-CN" sz="2400" i="1">
                            <a:latin typeface="Cambria Math" panose="02040503050406030204" pitchFamily="18" charset="0"/>
                            <a:ea typeface="+mn-ea"/>
                          </a:rPr>
                          <m:t>5</m:t>
                        </m:r>
                      </m:sup>
                      <m:e>
                        <m:sSub>
                          <m:sSubPr>
                            <m:ctrlPr>
                              <a:rPr lang="zh-CN" altLang="zh-CN" sz="2400" i="1">
                                <a:latin typeface="Cambria Math" panose="02040503050406030204" pitchFamily="18" charset="0"/>
                                <a:ea typeface="+mn-ea"/>
                              </a:rPr>
                            </m:ctrlPr>
                          </m:sSubPr>
                          <m:e>
                            <m:r>
                              <a:rPr lang="en-US" altLang="zh-CN" sz="2400" i="1">
                                <a:latin typeface="Cambria Math" panose="02040503050406030204" pitchFamily="18" charset="0"/>
                                <a:ea typeface="+mn-ea"/>
                              </a:rPr>
                              <m:t>𝑊</m:t>
                            </m:r>
                          </m:e>
                          <m:sub>
                            <m:r>
                              <a:rPr lang="en-US" altLang="zh-CN" sz="2400" i="1">
                                <a:latin typeface="Cambria Math" panose="02040503050406030204" pitchFamily="18" charset="0"/>
                                <a:ea typeface="+mn-ea"/>
                              </a:rPr>
                              <m:t>𝑖</m:t>
                            </m:r>
                          </m:sub>
                        </m:sSub>
                      </m:e>
                    </m:nary>
                    <m:nary>
                      <m:naryPr>
                        <m:chr m:val="∏"/>
                        <m:limLoc m:val="undOvr"/>
                        <m:grow m:val="on"/>
                        <m:ctrlPr>
                          <a:rPr lang="zh-CN" altLang="zh-CN" sz="2400" i="1">
                            <a:latin typeface="Cambria Math" panose="02040503050406030204" pitchFamily="18" charset="0"/>
                            <a:ea typeface="+mn-ea"/>
                          </a:rPr>
                        </m:ctrlPr>
                      </m:naryPr>
                      <m:sub>
                        <m:r>
                          <a:rPr lang="en-US" altLang="zh-CN" sz="2400" i="1">
                            <a:latin typeface="Cambria Math" panose="02040503050406030204" pitchFamily="18" charset="0"/>
                            <a:ea typeface="+mn-ea"/>
                          </a:rPr>
                          <m:t>𝑖</m:t>
                        </m:r>
                        <m:r>
                          <a:rPr lang="en-US" altLang="zh-CN" sz="2400" i="1">
                            <a:latin typeface="Cambria Math" panose="02040503050406030204" pitchFamily="18" charset="0"/>
                            <a:ea typeface="+mn-ea"/>
                          </a:rPr>
                          <m:t>=1</m:t>
                        </m:r>
                      </m:sub>
                      <m:sup>
                        <m:r>
                          <a:rPr lang="en-US" altLang="zh-CN" sz="2400" i="1">
                            <a:latin typeface="Cambria Math" panose="02040503050406030204" pitchFamily="18" charset="0"/>
                            <a:ea typeface="+mn-ea"/>
                          </a:rPr>
                          <m:t>17</m:t>
                        </m:r>
                      </m:sup>
                      <m:e>
                        <m:sSub>
                          <m:sSubPr>
                            <m:ctrlPr>
                              <a:rPr lang="zh-CN" altLang="zh-CN" sz="2400" i="1">
                                <a:latin typeface="Cambria Math" panose="02040503050406030204" pitchFamily="18" charset="0"/>
                                <a:ea typeface="+mn-ea"/>
                              </a:rPr>
                            </m:ctrlPr>
                          </m:sSubPr>
                          <m:e>
                            <m:r>
                              <a:rPr lang="en-US" altLang="zh-CN" sz="2400" i="1">
                                <a:latin typeface="Cambria Math" panose="02040503050406030204" pitchFamily="18" charset="0"/>
                                <a:ea typeface="+mn-ea"/>
                              </a:rPr>
                              <m:t>𝑓</m:t>
                            </m:r>
                          </m:e>
                          <m:sub>
                            <m:r>
                              <a:rPr lang="en-US" altLang="zh-CN" sz="2400" i="1">
                                <a:latin typeface="Cambria Math" panose="02040503050406030204" pitchFamily="18" charset="0"/>
                                <a:ea typeface="+mn-ea"/>
                              </a:rPr>
                              <m:t>𝑖</m:t>
                            </m:r>
                          </m:sub>
                        </m:sSub>
                      </m:e>
                    </m:nary>
                  </m:oMath>
                </a14:m>
                <a:endParaRPr lang="zh-CN" altLang="zh-CN" sz="2400" dirty="0">
                  <a:latin typeface="+mn-ea"/>
                  <a:ea typeface="+mn-ea"/>
                </a:endParaRPr>
              </a:p>
              <a:p>
                <a:pPr indent="266700" algn="just">
                  <a:lnSpc>
                    <a:spcPct val="150000"/>
                  </a:lnSpc>
                </a:pPr>
                <a:r>
                  <a:rPr lang="zh-CN" altLang="zh-CN" sz="2400" dirty="0">
                    <a:latin typeface="+mn-ea"/>
                    <a:ea typeface="+mn-ea"/>
                  </a:rPr>
                  <a:t>因此，</a:t>
                </a:r>
                <a:r>
                  <a:rPr lang="en-US" altLang="zh-CN" sz="2400" dirty="0">
                    <a:latin typeface="+mn-ea"/>
                    <a:ea typeface="+mn-ea"/>
                  </a:rPr>
                  <a:t>b</a:t>
                </a:r>
                <a:r>
                  <a:rPr lang="zh-CN" altLang="zh-CN" sz="2400" dirty="0">
                    <a:latin typeface="+mn-ea"/>
                    <a:ea typeface="+mn-ea"/>
                  </a:rPr>
                  <a:t>的取值范围为</a:t>
                </a:r>
                <a:r>
                  <a:rPr lang="en-US" altLang="zh-CN" sz="2400" dirty="0">
                    <a:latin typeface="+mn-ea"/>
                    <a:ea typeface="+mn-ea"/>
                  </a:rPr>
                  <a:t>1.01~1.26</a:t>
                </a:r>
                <a:r>
                  <a:rPr lang="zh-CN" altLang="zh-CN" sz="2400" dirty="0">
                    <a:latin typeface="+mn-ea"/>
                    <a:ea typeface="+mn-ea"/>
                  </a:rPr>
                  <a:t>。显然，这种分级模式比原始</a:t>
                </a:r>
                <a:r>
                  <a:rPr lang="en-US" altLang="zh-CN" sz="2400" dirty="0">
                    <a:latin typeface="+mn-ea"/>
                    <a:ea typeface="+mn-ea"/>
                  </a:rPr>
                  <a:t> COCOMO</a:t>
                </a:r>
                <a:r>
                  <a:rPr lang="zh-CN" altLang="zh-CN" sz="2400" dirty="0">
                    <a:latin typeface="+mn-ea"/>
                    <a:ea typeface="+mn-ea"/>
                  </a:rPr>
                  <a:t>模型的分级模式更精细、更灵活。</a:t>
                </a:r>
              </a:p>
            </p:txBody>
          </p:sp>
        </mc:Choice>
        <mc:Fallback xmlns="">
          <p:sp>
            <p:nvSpPr>
              <p:cNvPr id="10" name="TextBox 7"/>
              <p:cNvSpPr txBox="1">
                <a:spLocks noRot="1" noChangeAspect="1" noMove="1" noResize="1" noEditPoints="1" noAdjustHandles="1" noChangeArrowheads="1" noChangeShapeType="1" noTextEdit="1"/>
              </p:cNvSpPr>
              <p:nvPr/>
            </p:nvSpPr>
            <p:spPr bwMode="auto">
              <a:xfrm>
                <a:off x="0" y="799179"/>
                <a:ext cx="9849291" cy="5600966"/>
              </a:xfrm>
              <a:prstGeom prst="roundRect">
                <a:avLst/>
              </a:prstGeom>
              <a:blipFill rotWithShape="1">
                <a:blip r:embed="rId5"/>
                <a:stretch>
                  <a:fillRect t="-6" r="4" b="11"/>
                </a:stretch>
              </a:blipFill>
              <a:ln>
                <a:noFill/>
              </a:ln>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8" y="244993"/>
            <a:ext cx="1020119" cy="567054"/>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9.2.3</a:t>
            </a:r>
          </a:p>
        </p:txBody>
      </p:sp>
      <p:pic>
        <p:nvPicPr>
          <p:cNvPr id="85" name="图片 8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75514" y="29092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工作量估算</a:t>
            </a: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7"/>
          <p:cNvSpPr txBox="1">
            <a:spLocks noChangeArrowheads="1"/>
          </p:cNvSpPr>
          <p:nvPr/>
        </p:nvSpPr>
        <p:spPr bwMode="auto">
          <a:xfrm>
            <a:off x="-521196" y="892746"/>
            <a:ext cx="10585176" cy="5104731"/>
          </a:xfrm>
          <a:prstGeom prst="round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266700" algn="just">
              <a:lnSpc>
                <a:spcPct val="150000"/>
              </a:lnSpc>
            </a:pPr>
            <a:r>
              <a:rPr lang="en-US" altLang="zh-CN" sz="1800" dirty="0">
                <a:latin typeface="+mn-ea"/>
                <a:ea typeface="+mn-ea"/>
              </a:rPr>
              <a:t>COCOMO2</a:t>
            </a:r>
            <a:r>
              <a:rPr lang="zh-CN" altLang="en-US" sz="1800" dirty="0">
                <a:latin typeface="+mn-ea"/>
                <a:ea typeface="+mn-ea"/>
              </a:rPr>
              <a:t>使用的</a:t>
            </a:r>
            <a:r>
              <a:rPr lang="en-US" altLang="zh-CN" sz="1800" dirty="0">
                <a:latin typeface="+mn-ea"/>
                <a:ea typeface="+mn-ea"/>
              </a:rPr>
              <a:t>5</a:t>
            </a:r>
            <a:r>
              <a:rPr lang="zh-CN" altLang="en-US" sz="1800" dirty="0">
                <a:latin typeface="+mn-ea"/>
                <a:ea typeface="+mn-ea"/>
              </a:rPr>
              <a:t>个分级因素如下所述。</a:t>
            </a:r>
          </a:p>
          <a:p>
            <a:pPr indent="266700" algn="just">
              <a:lnSpc>
                <a:spcPct val="150000"/>
              </a:lnSpc>
            </a:pPr>
            <a:r>
              <a:rPr lang="zh-CN" altLang="en-US" sz="1800" dirty="0">
                <a:solidFill>
                  <a:srgbClr val="FF0000"/>
                </a:solidFill>
                <a:latin typeface="+mn-ea"/>
                <a:ea typeface="+mn-ea"/>
              </a:rPr>
              <a:t>①项目先例性</a:t>
            </a:r>
            <a:r>
              <a:rPr lang="zh-CN" altLang="en-US" sz="1800" dirty="0">
                <a:latin typeface="+mn-ea"/>
                <a:ea typeface="+mn-ea"/>
              </a:rPr>
              <a:t>：这个分级因素指出对于开发组织来说该项目的新奇程度。诸如开发类似系统的经验，需要创新体系结构和算法，以及需要并行开发硬件、软件等因素的影响，都体现在这个分级因素中。</a:t>
            </a:r>
          </a:p>
          <a:p>
            <a:pPr indent="266700" algn="just">
              <a:lnSpc>
                <a:spcPct val="150000"/>
              </a:lnSpc>
            </a:pPr>
            <a:r>
              <a:rPr lang="zh-CN" altLang="en-US" sz="1800" dirty="0">
                <a:solidFill>
                  <a:srgbClr val="FF0000"/>
                </a:solidFill>
                <a:latin typeface="+mn-ea"/>
                <a:ea typeface="+mn-ea"/>
              </a:rPr>
              <a:t>②开发灵活性</a:t>
            </a:r>
            <a:r>
              <a:rPr lang="zh-CN" altLang="en-US" sz="1800" dirty="0">
                <a:latin typeface="+mn-ea"/>
                <a:ea typeface="+mn-ea"/>
              </a:rPr>
              <a:t>：这个分级因素反映出为了实现预先确定的外部接口需求及为了及早开发出产品而需要增加的工作量。</a:t>
            </a:r>
          </a:p>
          <a:p>
            <a:pPr indent="266700" algn="just">
              <a:lnSpc>
                <a:spcPct val="150000"/>
              </a:lnSpc>
            </a:pPr>
            <a:r>
              <a:rPr lang="zh-CN" altLang="en-US" sz="1800" dirty="0">
                <a:solidFill>
                  <a:srgbClr val="FF0000"/>
                </a:solidFill>
                <a:latin typeface="+mn-ea"/>
                <a:ea typeface="+mn-ea"/>
              </a:rPr>
              <a:t>③风险排除度</a:t>
            </a:r>
            <a:r>
              <a:rPr lang="zh-CN" altLang="en-US" sz="1800" dirty="0">
                <a:latin typeface="+mn-ea"/>
                <a:ea typeface="+mn-ea"/>
              </a:rPr>
              <a:t>：这个分级因素反映了重大风险已被消除的比例。在多数情况下，这个比例和指定了重要模块接口（即选定了体系结构）的比例密切相关。</a:t>
            </a:r>
          </a:p>
          <a:p>
            <a:pPr indent="266700" algn="just">
              <a:lnSpc>
                <a:spcPct val="150000"/>
              </a:lnSpc>
            </a:pPr>
            <a:r>
              <a:rPr lang="zh-CN" altLang="en-US" sz="1800" dirty="0">
                <a:solidFill>
                  <a:srgbClr val="FF0000"/>
                </a:solidFill>
                <a:latin typeface="+mn-ea"/>
                <a:ea typeface="+mn-ea"/>
              </a:rPr>
              <a:t>④项目组凝聚力</a:t>
            </a:r>
            <a:r>
              <a:rPr lang="zh-CN" altLang="en-US" sz="1800" dirty="0">
                <a:latin typeface="+mn-ea"/>
                <a:ea typeface="+mn-ea"/>
              </a:rPr>
              <a:t>：这个分级因素表明了开发人员相互协作时可能存在的困难。它反映了开发人员在目标和文化背景等方面相一致的程度，以及开发人员组成一个小组工作的经验。</a:t>
            </a:r>
          </a:p>
          <a:p>
            <a:pPr indent="266700" algn="just">
              <a:lnSpc>
                <a:spcPct val="150000"/>
              </a:lnSpc>
            </a:pPr>
            <a:r>
              <a:rPr lang="zh-CN" altLang="en-US" sz="1800" dirty="0">
                <a:solidFill>
                  <a:srgbClr val="FF0000"/>
                </a:solidFill>
                <a:latin typeface="+mn-ea"/>
                <a:ea typeface="+mn-ea"/>
              </a:rPr>
              <a:t>⑤过程成熟度</a:t>
            </a:r>
            <a:r>
              <a:rPr lang="zh-CN" altLang="en-US" sz="1800" dirty="0">
                <a:latin typeface="+mn-ea"/>
                <a:ea typeface="+mn-ea"/>
              </a:rPr>
              <a:t>：这个分级因素反映了按照能力成熟度模型度量出的项目组织的过程成熟度。</a:t>
            </a:r>
          </a:p>
        </p:txBody>
      </p:sp>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8" y="244993"/>
            <a:ext cx="1020119" cy="567054"/>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9.2.3</a:t>
            </a:r>
          </a:p>
        </p:txBody>
      </p:sp>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5514" y="29092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工作量估算</a:t>
            </a: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8" y="244993"/>
            <a:ext cx="1020119" cy="567054"/>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9.2.4</a:t>
            </a:r>
          </a:p>
        </p:txBody>
      </p:sp>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5514" y="290921"/>
            <a:ext cx="1781960" cy="508935"/>
          </a:xfrm>
          <a:prstGeom prst="rect">
            <a:avLst/>
          </a:prstGeom>
        </p:spPr>
      </p:pic>
      <p:sp>
        <p:nvSpPr>
          <p:cNvPr id="32" name="TextBox 6"/>
          <p:cNvSpPr txBox="1">
            <a:spLocks noChangeArrowheads="1"/>
          </p:cNvSpPr>
          <p:nvPr/>
        </p:nvSpPr>
        <p:spPr bwMode="auto">
          <a:xfrm>
            <a:off x="1292516" y="220972"/>
            <a:ext cx="5171064"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软件项目管理计划的组成</a:t>
            </a: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graphicFrame>
        <p:nvGraphicFramePr>
          <p:cNvPr id="10" name="表格 9"/>
          <p:cNvGraphicFramePr>
            <a:graphicFrameLocks noGrp="1"/>
          </p:cNvGraphicFramePr>
          <p:nvPr/>
        </p:nvGraphicFramePr>
        <p:xfrm>
          <a:off x="1105740" y="912907"/>
          <a:ext cx="7691344" cy="5032185"/>
        </p:xfrm>
        <a:graphic>
          <a:graphicData uri="http://schemas.openxmlformats.org/drawingml/2006/table">
            <a:tbl>
              <a:tblPr firstRow="1" firstCol="1" bandRow="1"/>
              <a:tblGrid>
                <a:gridCol w="3845672">
                  <a:extLst>
                    <a:ext uri="{9D8B030D-6E8A-4147-A177-3AD203B41FA5}">
                      <a16:colId xmlns:a16="http://schemas.microsoft.com/office/drawing/2014/main" val="20000"/>
                    </a:ext>
                  </a:extLst>
                </a:gridCol>
                <a:gridCol w="3845672">
                  <a:extLst>
                    <a:ext uri="{9D8B030D-6E8A-4147-A177-3AD203B41FA5}">
                      <a16:colId xmlns:a16="http://schemas.microsoft.com/office/drawing/2014/main" val="20001"/>
                    </a:ext>
                  </a:extLst>
                </a:gridCol>
              </a:tblGrid>
              <a:tr h="4968931">
                <a:tc>
                  <a:txBody>
                    <a:bodyPr/>
                    <a:lstStyle/>
                    <a:p>
                      <a:pPr algn="just">
                        <a:lnSpc>
                          <a:spcPct val="115000"/>
                        </a:lnSpc>
                      </a:pPr>
                      <a:r>
                        <a:rPr lang="zh-CN" sz="1200" kern="100" dirty="0">
                          <a:effectLst/>
                          <a:latin typeface="Calibri" panose="020F0502020204030204" charset="0"/>
                          <a:ea typeface="Times New Roman" panose="02020603050405020304" pitchFamily="18" charset="0"/>
                          <a:cs typeface="Times New Roman" panose="02020603050405020304" pitchFamily="18" charset="0"/>
                        </a:rPr>
                        <a:t>1</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简介</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1.1</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项目概述</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26670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1.1.1</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意图、范围和目标</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26670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1.1.2</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设想和限制</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26670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1.1.3</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可交付项目</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26670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1.1.4</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时间表和预算概述</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1.2</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项目管理计划的演化</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参考材料</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3</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定义和缩略语</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4</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项目组织</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4.1</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外部接口</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4.2</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内部结构</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4.3</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角色和责任</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5</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管理过程计划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5.1</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启动计划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26670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5.1.1</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估算计划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26670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5.1.2</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人员安置计划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26670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5.1.3</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资源获取计划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26670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5.1.4</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项目人员培训计划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5.2</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工作计划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26670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5.2.1</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工作活动</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26670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5.2.2</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时间表分配</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26670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5.2.3</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资源分配</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26670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5.2.4</a:t>
                      </a:r>
                      <a:r>
                        <a:rPr lang="en-US" sz="1200" kern="100" dirty="0">
                          <a:effectLst/>
                          <a:latin typeface="仿宋" panose="02010609060101010101" pitchFamily="49" charset="-122"/>
                          <a:ea typeface="仿宋" panose="02010609060101010101" pitchFamily="49" charset="-122"/>
                          <a:cs typeface="Times New Roman" panose="02020603050405020304" pitchFamily="18" charset="0"/>
                        </a:rPr>
                        <a:t>预算分配</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5.3</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控制计划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26670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5.3.1</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需求控制计划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26670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5.3.2</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时间表控制计划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26670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5.3.3</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预算控制计划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26670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5.3.4</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质量控制计划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26670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5.3.5</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报表计划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26670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5.3.6</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度量收集计划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5.4</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风险管理计划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5.5</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项目打结计划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6</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技术过程计划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6.1</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过程模型</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6.2</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方法、工具和技术</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6.3</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基础结构计划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6.4</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产品验收计划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7</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支持过程计划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7.1</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配置管理计划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7.2</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测试计划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7.3</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归档计划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7.4</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质量保证计划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7.5</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评审和审计计划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7.6</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问题解决计划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7.7</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转包商管理计划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indent="133350"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7.8</a:t>
                      </a:r>
                      <a:r>
                        <a:rPr lang="zh-CN" sz="1200" kern="100" dirty="0">
                          <a:effectLst/>
                          <a:latin typeface="Times New Roman" panose="02020603050405020304" pitchFamily="18" charset="0"/>
                          <a:ea typeface="仿宋" panose="02010609060101010101" pitchFamily="49" charset="-122"/>
                          <a:cs typeface="Times New Roman" panose="02020603050405020304" pitchFamily="18" charset="0"/>
                        </a:rPr>
                        <a:t>过程提升计划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p>
                      <a:pPr algn="just">
                        <a:lnSpc>
                          <a:spcPct val="115000"/>
                        </a:lnSpc>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8</a:t>
                      </a:r>
                      <a:r>
                        <a:rPr lang="en-US" sz="1200" kern="100" dirty="0">
                          <a:effectLst/>
                          <a:latin typeface="仿宋" panose="02010609060101010101" pitchFamily="49" charset="-122"/>
                          <a:ea typeface="仿宋" panose="02010609060101010101" pitchFamily="49" charset="-122"/>
                          <a:cs typeface="Times New Roman" panose="02020603050405020304" pitchFamily="18" charset="0"/>
                        </a:rPr>
                        <a:t>附加计划</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 name="文本框 10"/>
          <p:cNvSpPr txBox="1"/>
          <p:nvPr/>
        </p:nvSpPr>
        <p:spPr>
          <a:xfrm>
            <a:off x="3007196" y="6031325"/>
            <a:ext cx="3960440" cy="306705"/>
          </a:xfrm>
          <a:prstGeom prst="rect">
            <a:avLst/>
          </a:prstGeom>
          <a:noFill/>
        </p:spPr>
        <p:txBody>
          <a:bodyPr wrap="square" rtlCol="0">
            <a:spAutoFit/>
          </a:bodyPr>
          <a:lstStyle/>
          <a:p>
            <a:pPr algn="ctr"/>
            <a:r>
              <a:rPr lang="zh-CN" altLang="en-US" dirty="0"/>
              <a:t>图</a:t>
            </a:r>
            <a:r>
              <a:rPr lang="en-US" altLang="zh-CN" dirty="0"/>
              <a:t>9-4 IEEE</a:t>
            </a:r>
            <a:r>
              <a:rPr lang="zh-CN" altLang="en-US" dirty="0"/>
              <a:t>项目管理计划框架</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7"/>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8"/>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3"/>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9.3.1</a:t>
            </a:r>
          </a:p>
        </p:txBody>
      </p:sp>
      <p:pic>
        <p:nvPicPr>
          <p:cNvPr id="85" name="图片 8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软件项目团队管理概述</a:t>
            </a:r>
          </a:p>
        </p:txBody>
      </p:sp>
      <p:sp>
        <p:nvSpPr>
          <p:cNvPr id="2" name="文本框 1"/>
          <p:cNvSpPr txBox="1"/>
          <p:nvPr/>
        </p:nvSpPr>
        <p:spPr>
          <a:xfrm>
            <a:off x="196733" y="1011813"/>
            <a:ext cx="9509358" cy="5084084"/>
          </a:xfrm>
          <a:prstGeom prst="rect">
            <a:avLst/>
          </a:prstGeom>
          <a:noFill/>
        </p:spPr>
        <p:txBody>
          <a:bodyPr wrap="square" rtlCol="0">
            <a:spAutoFit/>
          </a:bodyPr>
          <a:lstStyle/>
          <a:p>
            <a:pPr>
              <a:lnSpc>
                <a:spcPct val="15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软件项目团队是具有共同目标、紧密协作的一个集体，包括：项目发起人、资助者、项目组（开发团队）、供应商、客户等。一般情况下，软件项目团队的特点是：临时性、团队成员的不稳定性、年轻化程度较高、是高度集中的知识型团队、成员的业绩不易量化考核。</a:t>
            </a:r>
          </a:p>
          <a:p>
            <a:pPr>
              <a:lnSpc>
                <a:spcPct val="15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软件项目团队管理</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就是采用科学的方法，对项目组织结构和项目全体参与人员进行管理，在项目团队中开展一系列科学规划、开发培训、合理调配、适当激励等方面的管理工作，使项目组织各方面的主观能动性得到充分发挥，同时促进高效的团队协作，以利于实现项目的目标。</a:t>
            </a:r>
          </a:p>
        </p:txBody>
      </p:sp>
      <p:sp>
        <p:nvSpPr>
          <p:cNvPr id="3" name="矩形 2"/>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7"/>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8"/>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3"/>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9.3.1</a:t>
            </a:r>
          </a:p>
        </p:txBody>
      </p:sp>
      <p:pic>
        <p:nvPicPr>
          <p:cNvPr id="85" name="图片 8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软件项目团队管理概述</a:t>
            </a:r>
          </a:p>
        </p:txBody>
      </p:sp>
      <p:sp>
        <p:nvSpPr>
          <p:cNvPr id="3" name="矩形 2"/>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8" name="文本框 7"/>
          <p:cNvSpPr txBox="1"/>
          <p:nvPr/>
        </p:nvSpPr>
        <p:spPr>
          <a:xfrm>
            <a:off x="196733" y="768191"/>
            <a:ext cx="9509358" cy="5795048"/>
          </a:xfrm>
          <a:prstGeom prst="rect">
            <a:avLst/>
          </a:prstGeom>
          <a:noFill/>
        </p:spPr>
        <p:txBody>
          <a:bodyPr wrap="square" rtlCol="0">
            <a:spAutoFit/>
          </a:bodyPr>
          <a:lstStyle/>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1</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）软件项目的人力资源特征</a:t>
            </a:r>
          </a:p>
          <a:p>
            <a:pPr>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人既是最大的成本又是最重要的资源。</a:t>
            </a:r>
          </a:p>
          <a:p>
            <a:pPr>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人力成本：尽量使人力资源投入最小。</a:t>
            </a:r>
          </a:p>
          <a:p>
            <a:pPr>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人力资源：尽量发挥资源的价值，使人力资源的产出最大。</a:t>
            </a: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2</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）软件项目团队管理的主要内容</a:t>
            </a: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①项目组织的规划</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：确定项目中的角色、职责和组织结构。</a:t>
            </a: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②团队人员获取</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：获得项目所需的人力资源（个人或集体）。</a:t>
            </a: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③团队建设</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：提高团队成员个人为项目做出贡献的能力，提高团队作为集体发挥作用的能力。</a:t>
            </a: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④团队日常工作管理</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：跟踪团队成员工作绩效，解决问题和冲突，协调变更事宜。</a:t>
            </a: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⑤沟通管理</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：对在项目干系人之间传递项目信息的内容、方法和过程进行综合管理。保证项目干系人及时得到所需的项目信息。</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7"/>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8"/>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3"/>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9.3.1</a:t>
            </a:r>
          </a:p>
        </p:txBody>
      </p:sp>
      <p:pic>
        <p:nvPicPr>
          <p:cNvPr id="85" name="图片 8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软件项目团队管理概述</a:t>
            </a:r>
          </a:p>
        </p:txBody>
      </p:sp>
      <p:sp>
        <p:nvSpPr>
          <p:cNvPr id="3" name="矩形 2"/>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8" name="文本框 7"/>
          <p:cNvSpPr txBox="1"/>
          <p:nvPr/>
        </p:nvSpPr>
        <p:spPr>
          <a:xfrm>
            <a:off x="250133" y="816139"/>
            <a:ext cx="9003151" cy="5545749"/>
          </a:xfrm>
          <a:prstGeom prst="rect">
            <a:avLst/>
          </a:prstGeom>
          <a:noFill/>
        </p:spPr>
        <p:txBody>
          <a:bodyPr wrap="square" rtlCol="0">
            <a:spAutoFit/>
          </a:bodyPr>
          <a:lstStyle/>
          <a:p>
            <a:pPr>
              <a:lnSpc>
                <a:spcPct val="15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3</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）团队协作的重要性</a:t>
            </a:r>
            <a:endPar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软件开发过程中提倡团队协作的主要原因包括：</a:t>
            </a:r>
          </a:p>
          <a:p>
            <a:pPr>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①软件开发的过程复杂，特别是在一个较大型的软件项目中，一个人的力量和智慧显然是不够的。</a:t>
            </a:r>
          </a:p>
          <a:p>
            <a:pPr>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②团队操作在很大程度上可以实现优势互补。例如在开发软件的时候，一方面需要实现强大的功能，另一方面需要有良好的人机交互界面，这就需要团队成员各施其职，发挥各自特长。</a:t>
            </a:r>
          </a:p>
          <a:p>
            <a:pPr>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③团队合作在很大程度上培养了人与人之间的沟通和理解能力。团队中只有通过频繁地相互交流，团队成员在研发过程中遇到的困难才能最快、有效地得到解决。</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7"/>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8"/>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3"/>
            </p:custDataLst>
          </p:nvPr>
        </p:nvSpPr>
        <p:spPr bwMode="auto">
          <a:xfrm>
            <a:off x="474908" y="244993"/>
            <a:ext cx="948111" cy="567054"/>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9.3.2</a:t>
            </a:r>
          </a:p>
        </p:txBody>
      </p:sp>
      <p:pic>
        <p:nvPicPr>
          <p:cNvPr id="85" name="图片 8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项目组织的规划</a:t>
            </a:r>
          </a:p>
        </p:txBody>
      </p:sp>
      <p:sp>
        <p:nvSpPr>
          <p:cNvPr id="3" name="矩形 2"/>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8" name="文本框 7"/>
          <p:cNvSpPr txBox="1"/>
          <p:nvPr/>
        </p:nvSpPr>
        <p:spPr>
          <a:xfrm>
            <a:off x="273252" y="1093560"/>
            <a:ext cx="9003151" cy="4391587"/>
          </a:xfrm>
          <a:prstGeom prst="rect">
            <a:avLst/>
          </a:prstGeom>
          <a:noFill/>
        </p:spPr>
        <p:txBody>
          <a:bodyPr wrap="square" rtlCol="0">
            <a:spAutoFit/>
          </a:bodyPr>
          <a:lstStyle/>
          <a:p>
            <a:pPr>
              <a:lnSpc>
                <a:spcPct val="20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软件开发需要通过项目组织的规划，来确定项目团队的角色，明确组织结构，分配人员职责，制定人员配置管理计划。</a:t>
            </a:r>
          </a:p>
          <a:p>
            <a:pPr>
              <a:lnSpc>
                <a:spcPct val="20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项目开发人员职责分配是为项目组织中的部门或个人分配职责，避免因责任不清而造成工作互相推诿、责任互相推卸的现象。责任分配矩阵是用来对项目团队成员进行分工，明确其角色与职责的有效工具。</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7"/>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8"/>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3"/>
            </p:custDataLst>
          </p:nvPr>
        </p:nvSpPr>
        <p:spPr bwMode="auto">
          <a:xfrm>
            <a:off x="474908" y="244993"/>
            <a:ext cx="948111" cy="567054"/>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9.3.2</a:t>
            </a:r>
          </a:p>
        </p:txBody>
      </p:sp>
      <p:pic>
        <p:nvPicPr>
          <p:cNvPr id="85" name="图片 8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项目组织的规划</a:t>
            </a:r>
          </a:p>
        </p:txBody>
      </p:sp>
      <p:sp>
        <p:nvSpPr>
          <p:cNvPr id="3" name="矩形 2"/>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文本框 1"/>
          <p:cNvSpPr txBox="1"/>
          <p:nvPr/>
        </p:nvSpPr>
        <p:spPr>
          <a:xfrm>
            <a:off x="1206996" y="3296111"/>
            <a:ext cx="3960440" cy="306705"/>
          </a:xfrm>
          <a:prstGeom prst="rect">
            <a:avLst/>
          </a:prstGeom>
          <a:noFill/>
        </p:spPr>
        <p:txBody>
          <a:bodyPr wrap="square" rtlCol="0">
            <a:spAutoFit/>
          </a:bodyPr>
          <a:lstStyle/>
          <a:p>
            <a:pPr algn="ctr"/>
            <a:r>
              <a:rPr lang="zh-CN" altLang="en-US" dirty="0"/>
              <a:t>图</a:t>
            </a:r>
            <a:r>
              <a:rPr lang="en-US" altLang="zh-CN" dirty="0"/>
              <a:t>9-5 </a:t>
            </a:r>
            <a:r>
              <a:rPr lang="zh-CN" altLang="en-US" dirty="0"/>
              <a:t>责任分配矩阵图</a:t>
            </a:r>
            <a:r>
              <a:rPr lang="en-US" altLang="zh-CN" dirty="0"/>
              <a:t>1</a:t>
            </a:r>
            <a:endParaRPr lang="zh-CN" altLang="en-US" dirty="0"/>
          </a:p>
        </p:txBody>
      </p:sp>
      <p:sp>
        <p:nvSpPr>
          <p:cNvPr id="9" name="文本框 8"/>
          <p:cNvSpPr txBox="1"/>
          <p:nvPr/>
        </p:nvSpPr>
        <p:spPr>
          <a:xfrm>
            <a:off x="4519364" y="5903097"/>
            <a:ext cx="3960440" cy="306705"/>
          </a:xfrm>
          <a:prstGeom prst="rect">
            <a:avLst/>
          </a:prstGeom>
          <a:noFill/>
        </p:spPr>
        <p:txBody>
          <a:bodyPr wrap="square" rtlCol="0">
            <a:spAutoFit/>
          </a:bodyPr>
          <a:lstStyle/>
          <a:p>
            <a:pPr algn="ctr"/>
            <a:r>
              <a:rPr lang="zh-CN" altLang="en-US" dirty="0"/>
              <a:t>图</a:t>
            </a:r>
            <a:r>
              <a:rPr lang="en-US" altLang="zh-CN" dirty="0"/>
              <a:t>9-6 </a:t>
            </a:r>
            <a:r>
              <a:rPr lang="zh-CN" altLang="en-US" dirty="0"/>
              <a:t>责任分配矩阵图</a:t>
            </a:r>
            <a:r>
              <a:rPr lang="en-US" altLang="zh-CN" dirty="0"/>
              <a:t>2</a:t>
            </a:r>
            <a:endParaRPr lang="zh-CN" altLang="en-US" dirty="0"/>
          </a:p>
        </p:txBody>
      </p:sp>
      <p:graphicFrame>
        <p:nvGraphicFramePr>
          <p:cNvPr id="13" name="表格 12"/>
          <p:cNvGraphicFramePr>
            <a:graphicFrameLocks noGrp="1"/>
          </p:cNvGraphicFramePr>
          <p:nvPr/>
        </p:nvGraphicFramePr>
        <p:xfrm>
          <a:off x="458381" y="994030"/>
          <a:ext cx="5285120" cy="2200797"/>
        </p:xfrm>
        <a:graphic>
          <a:graphicData uri="http://schemas.openxmlformats.org/drawingml/2006/table">
            <a:tbl>
              <a:tblPr firstRow="1" firstCol="1" bandRow="1"/>
              <a:tblGrid>
                <a:gridCol w="1351695">
                  <a:extLst>
                    <a:ext uri="{9D8B030D-6E8A-4147-A177-3AD203B41FA5}">
                      <a16:colId xmlns:a16="http://schemas.microsoft.com/office/drawing/2014/main" val="20000"/>
                    </a:ext>
                  </a:extLst>
                </a:gridCol>
                <a:gridCol w="786685">
                  <a:extLst>
                    <a:ext uri="{9D8B030D-6E8A-4147-A177-3AD203B41FA5}">
                      <a16:colId xmlns:a16="http://schemas.microsoft.com/office/drawing/2014/main" val="20001"/>
                    </a:ext>
                  </a:extLst>
                </a:gridCol>
                <a:gridCol w="786685">
                  <a:extLst>
                    <a:ext uri="{9D8B030D-6E8A-4147-A177-3AD203B41FA5}">
                      <a16:colId xmlns:a16="http://schemas.microsoft.com/office/drawing/2014/main" val="20002"/>
                    </a:ext>
                  </a:extLst>
                </a:gridCol>
                <a:gridCol w="786685">
                  <a:extLst>
                    <a:ext uri="{9D8B030D-6E8A-4147-A177-3AD203B41FA5}">
                      <a16:colId xmlns:a16="http://schemas.microsoft.com/office/drawing/2014/main" val="20003"/>
                    </a:ext>
                  </a:extLst>
                </a:gridCol>
                <a:gridCol w="786685">
                  <a:extLst>
                    <a:ext uri="{9D8B030D-6E8A-4147-A177-3AD203B41FA5}">
                      <a16:colId xmlns:a16="http://schemas.microsoft.com/office/drawing/2014/main" val="20004"/>
                    </a:ext>
                  </a:extLst>
                </a:gridCol>
                <a:gridCol w="786685">
                  <a:extLst>
                    <a:ext uri="{9D8B030D-6E8A-4147-A177-3AD203B41FA5}">
                      <a16:colId xmlns:a16="http://schemas.microsoft.com/office/drawing/2014/main" val="20005"/>
                    </a:ext>
                  </a:extLst>
                </a:gridCol>
              </a:tblGrid>
              <a:tr h="244533">
                <a:tc rowSpan="2">
                  <a:txBody>
                    <a:bodyPr/>
                    <a:lstStyle/>
                    <a:p>
                      <a:pPr algn="ctr"/>
                      <a:r>
                        <a:rPr lang="zh-CN" sz="105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rPr>
                        <a:t>单位</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gridSpan="5">
                  <a:txBody>
                    <a:bodyPr/>
                    <a:lstStyle/>
                    <a:p>
                      <a:pPr algn="ctr"/>
                      <a:r>
                        <a:rPr lang="en-US" sz="105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rPr>
                        <a:t>WBS</a:t>
                      </a:r>
                      <a:r>
                        <a:rPr lang="zh-CN" sz="105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rPr>
                        <a:t>任务</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44533">
                <a:tc vMerge="1">
                  <a:txBody>
                    <a:bodyPr/>
                    <a:lstStyle/>
                    <a:p>
                      <a:endParaRPr lang="zh-CN"/>
                    </a:p>
                  </a:txBody>
                  <a:tcPr/>
                </a:tc>
                <a:tc>
                  <a:txBody>
                    <a:bodyPr/>
                    <a:lstStyle/>
                    <a:p>
                      <a:pPr algn="ctr"/>
                      <a:r>
                        <a:rPr lang="en-US" sz="105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rPr>
                        <a:t>1.1</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US" sz="105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rPr>
                        <a:t>1.2</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US" sz="105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rPr>
                        <a:t>1.3</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US" sz="105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rPr>
                        <a:t>1.4</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US" sz="105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rPr>
                        <a:t>1.5</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244533">
                <a:tc>
                  <a:txBody>
                    <a:bodyPr/>
                    <a:lstStyle/>
                    <a:p>
                      <a:pPr algn="ctr"/>
                      <a:r>
                        <a:rPr lang="zh-CN" sz="105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rPr>
                        <a:t>开发部门</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R</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RP</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4533">
                <a:tc>
                  <a:txBody>
                    <a:bodyPr/>
                    <a:lstStyle/>
                    <a:p>
                      <a:pPr algn="ctr"/>
                      <a:r>
                        <a:rPr lang="zh-CN" sz="105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rPr>
                        <a:t>测试部门</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RP</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4533">
                <a:tc>
                  <a:txBody>
                    <a:bodyPr/>
                    <a:lstStyle/>
                    <a:p>
                      <a:pPr algn="ctr"/>
                      <a:r>
                        <a:rPr lang="zh-CN" sz="105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rPr>
                        <a:t>项目支持部门</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RP</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4533">
                <a:tc>
                  <a:txBody>
                    <a:bodyPr/>
                    <a:lstStyle/>
                    <a:p>
                      <a:pPr algn="ctr"/>
                      <a:r>
                        <a:rPr lang="zh-CN" sz="105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rPr>
                        <a:t>硬件部门</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P</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4533">
                <a:tc>
                  <a:txBody>
                    <a:bodyPr/>
                    <a:lstStyle/>
                    <a:p>
                      <a:pPr algn="ctr"/>
                      <a:r>
                        <a:rPr lang="zh-CN" sz="105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rPr>
                        <a:t>用户支持部门</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RP</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4533">
                <a:tc>
                  <a:txBody>
                    <a:bodyPr/>
                    <a:lstStyle/>
                    <a:p>
                      <a:pPr algn="ctr"/>
                      <a:r>
                        <a:rPr lang="en-US" sz="105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rPr>
                        <a:t>…</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44533">
                <a:tc gridSpan="6">
                  <a:txBody>
                    <a:bodyPr/>
                    <a:lstStyle/>
                    <a:p>
                      <a:pPr algn="ctr"/>
                      <a:r>
                        <a:rPr lang="zh-CN" sz="1050" kern="100" dirty="0">
                          <a:effectLst/>
                          <a:latin typeface="Times New Roman" panose="02020603050405020304" pitchFamily="18" charset="0"/>
                          <a:ea typeface="仿宋" panose="02010609060101010101" pitchFamily="49" charset="-122"/>
                          <a:cs typeface="Times New Roman" panose="02020603050405020304" pitchFamily="18" charset="0"/>
                        </a:rPr>
                        <a:t>注：</a:t>
                      </a:r>
                      <a:r>
                        <a:rPr lang="en-US" sz="1050" kern="100" dirty="0">
                          <a:effectLst/>
                          <a:latin typeface="Times New Roman" panose="02020603050405020304" pitchFamily="18" charset="0"/>
                          <a:ea typeface="仿宋" panose="02010609060101010101" pitchFamily="49" charset="-122"/>
                          <a:cs typeface="Times New Roman" panose="02020603050405020304" pitchFamily="18" charset="0"/>
                        </a:rPr>
                        <a:t>R</a:t>
                      </a:r>
                      <a:r>
                        <a:rPr lang="zh-CN" sz="1050" kern="100" dirty="0">
                          <a:effectLst/>
                          <a:latin typeface="Times New Roman" panose="02020603050405020304" pitchFamily="18" charset="0"/>
                          <a:ea typeface="仿宋" panose="02010609060101010101" pitchFamily="49" charset="-122"/>
                          <a:cs typeface="Times New Roman" panose="02020603050405020304" pitchFamily="18" charset="0"/>
                        </a:rPr>
                        <a:t>：负责者</a:t>
                      </a:r>
                      <a:r>
                        <a:rPr lang="zh-CN" sz="1050" kern="100" dirty="0">
                          <a:effectLst/>
                          <a:latin typeface="Calibri" panose="020F0502020204030204" charset="0"/>
                          <a:ea typeface="Times New Roman" panose="02020603050405020304" pitchFamily="18" charset="0"/>
                          <a:cs typeface="Times New Roman" panose="02020603050405020304" pitchFamily="18" charset="0"/>
                        </a:rPr>
                        <a:t>  </a:t>
                      </a:r>
                      <a:r>
                        <a:rPr lang="en-US" sz="1050" kern="100" dirty="0">
                          <a:effectLst/>
                          <a:latin typeface="Calibri" panose="020F0502020204030204" charset="0"/>
                          <a:ea typeface="Times New Roman" panose="02020603050405020304" pitchFamily="18" charset="0"/>
                          <a:cs typeface="Times New Roman" panose="02020603050405020304" pitchFamily="18" charset="0"/>
                        </a:rPr>
                        <a:t>P</a:t>
                      </a:r>
                      <a:r>
                        <a:rPr lang="zh-CN" sz="1050" kern="100" dirty="0">
                          <a:effectLst/>
                          <a:latin typeface="Times New Roman" panose="02020603050405020304" pitchFamily="18" charset="0"/>
                          <a:ea typeface="仿宋" panose="02010609060101010101" pitchFamily="49" charset="-122"/>
                          <a:cs typeface="Times New Roman" panose="02020603050405020304" pitchFamily="18" charset="0"/>
                        </a:rPr>
                        <a:t>：执行者</a:t>
                      </a:r>
                      <a:r>
                        <a:rPr lang="zh-CN" sz="1050" kern="100" dirty="0">
                          <a:effectLst/>
                          <a:latin typeface="Calibri" panose="020F0502020204030204" charset="0"/>
                          <a:ea typeface="Times New Roman" panose="02020603050405020304" pitchFamily="18" charset="0"/>
                          <a:cs typeface="Times New Roman" panose="02020603050405020304" pitchFamily="18" charset="0"/>
                        </a:rPr>
                        <a:t> </a:t>
                      </a:r>
                      <a:endParaRPr lang="zh-CN" sz="105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8"/>
                  </a:ext>
                </a:extLst>
              </a:tr>
            </a:tbl>
          </a:graphicData>
        </a:graphic>
      </p:graphicFrame>
      <p:graphicFrame>
        <p:nvGraphicFramePr>
          <p:cNvPr id="15" name="表格 14"/>
          <p:cNvGraphicFramePr>
            <a:graphicFrameLocks noGrp="1"/>
          </p:cNvGraphicFramePr>
          <p:nvPr/>
        </p:nvGraphicFramePr>
        <p:xfrm>
          <a:off x="3295228" y="3793458"/>
          <a:ext cx="5958653" cy="2041908"/>
        </p:xfrm>
        <a:graphic>
          <a:graphicData uri="http://schemas.openxmlformats.org/drawingml/2006/table">
            <a:tbl>
              <a:tblPr firstRow="1" firstCol="1" bandRow="1"/>
              <a:tblGrid>
                <a:gridCol w="1524140">
                  <a:extLst>
                    <a:ext uri="{9D8B030D-6E8A-4147-A177-3AD203B41FA5}">
                      <a16:colId xmlns:a16="http://schemas.microsoft.com/office/drawing/2014/main" val="20000"/>
                    </a:ext>
                  </a:extLst>
                </a:gridCol>
                <a:gridCol w="886329">
                  <a:extLst>
                    <a:ext uri="{9D8B030D-6E8A-4147-A177-3AD203B41FA5}">
                      <a16:colId xmlns:a16="http://schemas.microsoft.com/office/drawing/2014/main" val="20001"/>
                    </a:ext>
                  </a:extLst>
                </a:gridCol>
                <a:gridCol w="887046">
                  <a:extLst>
                    <a:ext uri="{9D8B030D-6E8A-4147-A177-3AD203B41FA5}">
                      <a16:colId xmlns:a16="http://schemas.microsoft.com/office/drawing/2014/main" val="20002"/>
                    </a:ext>
                  </a:extLst>
                </a:gridCol>
                <a:gridCol w="887046">
                  <a:extLst>
                    <a:ext uri="{9D8B030D-6E8A-4147-A177-3AD203B41FA5}">
                      <a16:colId xmlns:a16="http://schemas.microsoft.com/office/drawing/2014/main" val="20003"/>
                    </a:ext>
                  </a:extLst>
                </a:gridCol>
                <a:gridCol w="887046">
                  <a:extLst>
                    <a:ext uri="{9D8B030D-6E8A-4147-A177-3AD203B41FA5}">
                      <a16:colId xmlns:a16="http://schemas.microsoft.com/office/drawing/2014/main" val="20004"/>
                    </a:ext>
                  </a:extLst>
                </a:gridCol>
                <a:gridCol w="887046">
                  <a:extLst>
                    <a:ext uri="{9D8B030D-6E8A-4147-A177-3AD203B41FA5}">
                      <a16:colId xmlns:a16="http://schemas.microsoft.com/office/drawing/2014/main" val="20005"/>
                    </a:ext>
                  </a:extLst>
                </a:gridCol>
              </a:tblGrid>
              <a:tr h="340318">
                <a:tc>
                  <a:txBody>
                    <a:bodyPr/>
                    <a:lstStyle/>
                    <a:p>
                      <a:pPr algn="ctr"/>
                      <a:r>
                        <a:rPr lang="zh-CN" sz="105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rPr>
                        <a:t>内容</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US" sz="105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rPr>
                        <a:t>A</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US" sz="105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rPr>
                        <a:t>B</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US" sz="105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rPr>
                        <a:t>C</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US" sz="105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rPr>
                        <a:t>D</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US" sz="105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rPr>
                        <a:t>E</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340318">
                <a:tc>
                  <a:txBody>
                    <a:bodyPr/>
                    <a:lstStyle/>
                    <a:p>
                      <a:pPr algn="ctr"/>
                      <a:r>
                        <a:rPr lang="zh-CN" sz="1050" kern="100">
                          <a:effectLst/>
                          <a:latin typeface="Times New Roman" panose="02020603050405020304" pitchFamily="18" charset="0"/>
                          <a:ea typeface="仿宋" panose="02010609060101010101" pitchFamily="49" charset="-122"/>
                          <a:cs typeface="Times New Roman" panose="02020603050405020304" pitchFamily="18" charset="0"/>
                        </a:rPr>
                        <a:t>单元测试</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S</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A</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I</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I</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R</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0318">
                <a:tc>
                  <a:txBody>
                    <a:bodyPr/>
                    <a:lstStyle/>
                    <a:p>
                      <a:pPr algn="ctr"/>
                      <a:r>
                        <a:rPr lang="zh-CN" sz="1050" kern="100">
                          <a:effectLst/>
                          <a:latin typeface="Times New Roman" panose="02020603050405020304" pitchFamily="18" charset="0"/>
                          <a:ea typeface="仿宋" panose="02010609060101010101" pitchFamily="49" charset="-122"/>
                          <a:cs typeface="Times New Roman" panose="02020603050405020304" pitchFamily="18" charset="0"/>
                        </a:rPr>
                        <a:t>整合测试</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S</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P</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A</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I</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R</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0318">
                <a:tc>
                  <a:txBody>
                    <a:bodyPr/>
                    <a:lstStyle/>
                    <a:p>
                      <a:pPr algn="ctr"/>
                      <a:r>
                        <a:rPr lang="zh-CN" sz="1050" kern="100">
                          <a:effectLst/>
                          <a:latin typeface="Times New Roman" panose="02020603050405020304" pitchFamily="18" charset="0"/>
                          <a:ea typeface="仿宋" panose="02010609060101010101" pitchFamily="49" charset="-122"/>
                          <a:cs typeface="Times New Roman" panose="02020603050405020304" pitchFamily="18" charset="0"/>
                        </a:rPr>
                        <a:t>系统测试</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S</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P</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A</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I</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R</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0318">
                <a:tc>
                  <a:txBody>
                    <a:bodyPr/>
                    <a:lstStyle/>
                    <a:p>
                      <a:pPr algn="ctr"/>
                      <a:r>
                        <a:rPr lang="zh-CN" sz="1050" kern="100">
                          <a:effectLst/>
                          <a:latin typeface="Times New Roman" panose="02020603050405020304" pitchFamily="18" charset="0"/>
                          <a:ea typeface="仿宋" panose="02010609060101010101" pitchFamily="49" charset="-122"/>
                          <a:cs typeface="Times New Roman" panose="02020603050405020304" pitchFamily="18" charset="0"/>
                        </a:rPr>
                        <a:t>用户接受度测试</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S</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dirty="0">
                          <a:effectLst/>
                          <a:latin typeface="Times New Roman" panose="02020603050405020304" pitchFamily="18" charset="0"/>
                          <a:ea typeface="仿宋" panose="02010609060101010101" pitchFamily="49" charset="-122"/>
                          <a:cs typeface="Times New Roman" panose="02020603050405020304" pitchFamily="18" charset="0"/>
                        </a:rPr>
                        <a:t>P</a:t>
                      </a:r>
                      <a:endParaRPr lang="zh-CN" sz="105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I</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A</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kern="100">
                          <a:effectLst/>
                          <a:latin typeface="Times New Roman" panose="02020603050405020304" pitchFamily="18" charset="0"/>
                          <a:ea typeface="仿宋" panose="02010609060101010101" pitchFamily="49" charset="-122"/>
                          <a:cs typeface="Times New Roman" panose="02020603050405020304" pitchFamily="18" charset="0"/>
                        </a:rPr>
                        <a:t>R</a:t>
                      </a:r>
                      <a:endParaRPr lang="zh-CN" sz="105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0318">
                <a:tc gridSpan="6">
                  <a:txBody>
                    <a:bodyPr/>
                    <a:lstStyle/>
                    <a:p>
                      <a:pPr algn="ctr"/>
                      <a:r>
                        <a:rPr lang="zh-CN" sz="1050" kern="100" dirty="0">
                          <a:effectLst/>
                          <a:latin typeface="Times New Roman" panose="02020603050405020304" pitchFamily="18" charset="0"/>
                          <a:ea typeface="仿宋" panose="02010609060101010101" pitchFamily="49" charset="-122"/>
                          <a:cs typeface="Times New Roman" panose="02020603050405020304" pitchFamily="18" charset="0"/>
                        </a:rPr>
                        <a:t>注：</a:t>
                      </a:r>
                      <a:r>
                        <a:rPr lang="en-US" sz="1050" kern="100" dirty="0">
                          <a:effectLst/>
                          <a:latin typeface="Times New Roman" panose="02020603050405020304" pitchFamily="18" charset="0"/>
                          <a:ea typeface="仿宋" panose="02010609060101010101" pitchFamily="49" charset="-122"/>
                          <a:cs typeface="Times New Roman" panose="02020603050405020304" pitchFamily="18" charset="0"/>
                        </a:rPr>
                        <a:t>A</a:t>
                      </a:r>
                      <a:r>
                        <a:rPr lang="zh-CN" sz="1050" kern="100" dirty="0">
                          <a:effectLst/>
                          <a:latin typeface="Times New Roman" panose="02020603050405020304" pitchFamily="18" charset="0"/>
                          <a:ea typeface="仿宋" panose="02010609060101010101" pitchFamily="49" charset="-122"/>
                          <a:cs typeface="Times New Roman" panose="02020603050405020304" pitchFamily="18" charset="0"/>
                        </a:rPr>
                        <a:t>：负责</a:t>
                      </a:r>
                      <a:r>
                        <a:rPr lang="zh-CN" sz="1050" kern="100" dirty="0">
                          <a:effectLst/>
                          <a:latin typeface="Calibri" panose="020F0502020204030204" charset="0"/>
                          <a:ea typeface="Times New Roman" panose="02020603050405020304" pitchFamily="18" charset="0"/>
                          <a:cs typeface="Times New Roman" panose="02020603050405020304" pitchFamily="18" charset="0"/>
                        </a:rPr>
                        <a:t>  </a:t>
                      </a:r>
                      <a:r>
                        <a:rPr lang="en-US" sz="1050" kern="100" dirty="0">
                          <a:effectLst/>
                          <a:latin typeface="Calibri" panose="020F0502020204030204" charset="0"/>
                          <a:ea typeface="Times New Roman" panose="02020603050405020304" pitchFamily="18" charset="0"/>
                          <a:cs typeface="Times New Roman" panose="02020603050405020304" pitchFamily="18" charset="0"/>
                        </a:rPr>
                        <a:t>P</a:t>
                      </a:r>
                      <a:r>
                        <a:rPr lang="zh-CN" sz="1050" kern="100" dirty="0">
                          <a:effectLst/>
                          <a:latin typeface="Times New Roman" panose="02020603050405020304" pitchFamily="18" charset="0"/>
                          <a:ea typeface="仿宋" panose="02010609060101010101" pitchFamily="49" charset="-122"/>
                          <a:cs typeface="Times New Roman" panose="02020603050405020304" pitchFamily="18" charset="0"/>
                        </a:rPr>
                        <a:t>：参与</a:t>
                      </a:r>
                      <a:r>
                        <a:rPr lang="en-US" sz="1050" kern="100" dirty="0">
                          <a:effectLst/>
                          <a:latin typeface="Times New Roman" panose="02020603050405020304" pitchFamily="18" charset="0"/>
                          <a:ea typeface="仿宋" panose="02010609060101010101" pitchFamily="49" charset="-122"/>
                          <a:cs typeface="Times New Roman" panose="02020603050405020304" pitchFamily="18" charset="0"/>
                        </a:rPr>
                        <a:t>  R</a:t>
                      </a:r>
                      <a:r>
                        <a:rPr lang="zh-CN" sz="1050" kern="100" dirty="0">
                          <a:effectLst/>
                          <a:latin typeface="Times New Roman" panose="02020603050405020304" pitchFamily="18" charset="0"/>
                          <a:ea typeface="仿宋" panose="02010609060101010101" pitchFamily="49" charset="-122"/>
                          <a:cs typeface="Times New Roman" panose="02020603050405020304" pitchFamily="18" charset="0"/>
                        </a:rPr>
                        <a:t>：需要审查</a:t>
                      </a:r>
                      <a:r>
                        <a:rPr lang="zh-CN" sz="1050" kern="100" dirty="0">
                          <a:effectLst/>
                          <a:latin typeface="Calibri" panose="020F0502020204030204" charset="0"/>
                          <a:ea typeface="Times New Roman" panose="02020603050405020304" pitchFamily="18" charset="0"/>
                          <a:cs typeface="Times New Roman" panose="02020603050405020304" pitchFamily="18" charset="0"/>
                        </a:rPr>
                        <a:t> </a:t>
                      </a:r>
                      <a:r>
                        <a:rPr lang="en-US" sz="1050" kern="100" dirty="0">
                          <a:effectLst/>
                          <a:latin typeface="Calibri" panose="020F0502020204030204" charset="0"/>
                          <a:ea typeface="Times New Roman" panose="02020603050405020304" pitchFamily="18" charset="0"/>
                          <a:cs typeface="Times New Roman" panose="02020603050405020304" pitchFamily="18" charset="0"/>
                        </a:rPr>
                        <a:t> I</a:t>
                      </a:r>
                      <a:r>
                        <a:rPr lang="zh-CN" sz="1050" kern="100" dirty="0">
                          <a:effectLst/>
                          <a:latin typeface="Times New Roman" panose="02020603050405020304" pitchFamily="18" charset="0"/>
                          <a:ea typeface="仿宋" panose="02010609060101010101" pitchFamily="49" charset="-122"/>
                          <a:cs typeface="Times New Roman" panose="02020603050405020304" pitchFamily="18" charset="0"/>
                        </a:rPr>
                        <a:t>：需要输入</a:t>
                      </a:r>
                      <a:r>
                        <a:rPr lang="zh-CN" sz="1050" kern="100" dirty="0">
                          <a:effectLst/>
                          <a:latin typeface="Calibri" panose="020F0502020204030204" charset="0"/>
                          <a:ea typeface="Times New Roman" panose="02020603050405020304" pitchFamily="18" charset="0"/>
                          <a:cs typeface="Times New Roman" panose="02020603050405020304" pitchFamily="18" charset="0"/>
                        </a:rPr>
                        <a:t> </a:t>
                      </a:r>
                      <a:r>
                        <a:rPr lang="en-US" sz="1050" kern="100" dirty="0">
                          <a:effectLst/>
                          <a:latin typeface="Calibri" panose="020F0502020204030204" charset="0"/>
                          <a:ea typeface="Times New Roman" panose="02020603050405020304" pitchFamily="18" charset="0"/>
                          <a:cs typeface="Times New Roman" panose="02020603050405020304" pitchFamily="18" charset="0"/>
                        </a:rPr>
                        <a:t> S</a:t>
                      </a:r>
                      <a:r>
                        <a:rPr lang="zh-CN" sz="1050" kern="100" dirty="0">
                          <a:effectLst/>
                          <a:latin typeface="Times New Roman" panose="02020603050405020304" pitchFamily="18" charset="0"/>
                          <a:ea typeface="仿宋" panose="02010609060101010101" pitchFamily="49" charset="-122"/>
                          <a:cs typeface="Times New Roman" panose="02020603050405020304" pitchFamily="18" charset="0"/>
                        </a:rPr>
                        <a:t>：需要签字</a:t>
                      </a:r>
                      <a:endParaRPr lang="zh-CN" sz="105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5"/>
          <p:cNvSpPr>
            <a:spLocks noChangeArrowheads="1"/>
          </p:cNvSpPr>
          <p:nvPr/>
        </p:nvSpPr>
        <p:spPr bwMode="auto">
          <a:xfrm>
            <a:off x="1013948" y="1402122"/>
            <a:ext cx="809931" cy="972081"/>
          </a:xfrm>
          <a:prstGeom prst="roundRect">
            <a:avLst/>
          </a:prstGeom>
          <a:solidFill>
            <a:srgbClr val="0070C0"/>
          </a:solidFill>
          <a:ln>
            <a:solidFill>
              <a:schemeClr val="accent1"/>
            </a:solidFill>
          </a:ln>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31" name="Freeform 6"/>
          <p:cNvSpPr/>
          <p:nvPr/>
        </p:nvSpPr>
        <p:spPr bwMode="auto">
          <a:xfrm>
            <a:off x="1127442" y="1489251"/>
            <a:ext cx="619055" cy="778697"/>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1" name="Freeform 7"/>
          <p:cNvSpPr>
            <a:spLocks noEditPoints="1"/>
          </p:cNvSpPr>
          <p:nvPr/>
        </p:nvSpPr>
        <p:spPr bwMode="auto">
          <a:xfrm>
            <a:off x="1898682" y="2068654"/>
            <a:ext cx="1156859" cy="235930"/>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2" name="Freeform 8"/>
          <p:cNvSpPr>
            <a:spLocks noEditPoints="1"/>
          </p:cNvSpPr>
          <p:nvPr/>
        </p:nvSpPr>
        <p:spPr bwMode="auto">
          <a:xfrm>
            <a:off x="1968325" y="1473029"/>
            <a:ext cx="1111720" cy="522139"/>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3" name="Freeform 9"/>
          <p:cNvSpPr>
            <a:spLocks noEditPoints="1"/>
          </p:cNvSpPr>
          <p:nvPr/>
        </p:nvSpPr>
        <p:spPr bwMode="auto">
          <a:xfrm>
            <a:off x="3380740" y="1400175"/>
            <a:ext cx="76200" cy="4678680"/>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chemeClr val="bg1">
              <a:lumMod val="50000"/>
            </a:schemeClr>
          </a:solidFill>
          <a:ln>
            <a:noFill/>
          </a:ln>
        </p:spPr>
        <p:txBody>
          <a:bodyPr lIns="74267" tIns="37133" rIns="74267" bIns="37133"/>
          <a:lstStyle/>
          <a:p>
            <a:pPr defTabSz="685800"/>
            <a:endParaRPr lang="zh-CN" altLang="en-US" sz="1515" kern="0">
              <a:solidFill>
                <a:sysClr val="windowText" lastClr="000000"/>
              </a:solidFill>
              <a:cs typeface="+mn-ea"/>
              <a:sym typeface="+mn-lt"/>
            </a:endParaRPr>
          </a:p>
        </p:txBody>
      </p:sp>
      <p:grpSp>
        <p:nvGrpSpPr>
          <p:cNvPr id="2" name="组合 1"/>
          <p:cNvGrpSpPr/>
          <p:nvPr/>
        </p:nvGrpSpPr>
        <p:grpSpPr>
          <a:xfrm>
            <a:off x="3603749" y="1779097"/>
            <a:ext cx="4996979" cy="579429"/>
            <a:chOff x="3347864" y="1419062"/>
            <a:chExt cx="4605506" cy="534591"/>
          </a:xfrm>
        </p:grpSpPr>
        <p:sp>
          <p:nvSpPr>
            <p:cNvPr id="53" name="Freeform 17"/>
            <p:cNvSpPr/>
            <p:nvPr/>
          </p:nvSpPr>
          <p:spPr bwMode="auto">
            <a:xfrm>
              <a:off x="3347864" y="1498834"/>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54" name="Freeform 18"/>
            <p:cNvSpPr/>
            <p:nvPr/>
          </p:nvSpPr>
          <p:spPr bwMode="auto">
            <a:xfrm>
              <a:off x="3456169" y="1419062"/>
              <a:ext cx="593889" cy="73819"/>
            </a:xfrm>
            <a:custGeom>
              <a:avLst/>
              <a:gdLst>
                <a:gd name="T0" fmla="*/ 58241460 w 1038"/>
                <a:gd name="T1" fmla="*/ 0 h 127"/>
                <a:gd name="T2" fmla="*/ 546306357 w 1038"/>
                <a:gd name="T3" fmla="*/ 0 h 127"/>
                <a:gd name="T4" fmla="*/ 604547817 w 1038"/>
                <a:gd name="T5" fmla="*/ 76279375 h 127"/>
                <a:gd name="T6" fmla="*/ 0 w 1038"/>
                <a:gd name="T7" fmla="*/ 76279375 h 127"/>
                <a:gd name="T8" fmla="*/ 58241460 w 1038"/>
                <a:gd name="T9" fmla="*/ 0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7">
                  <a:moveTo>
                    <a:pt x="100" y="0"/>
                  </a:moveTo>
                  <a:lnTo>
                    <a:pt x="938" y="0"/>
                  </a:lnTo>
                  <a:lnTo>
                    <a:pt x="1038" y="127"/>
                  </a:lnTo>
                  <a:lnTo>
                    <a:pt x="0" y="127"/>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55" name="Rectangle 19"/>
            <p:cNvSpPr>
              <a:spLocks noChangeArrowheads="1"/>
            </p:cNvSpPr>
            <p:nvPr/>
          </p:nvSpPr>
          <p:spPr bwMode="auto">
            <a:xfrm>
              <a:off x="3513297" y="1419062"/>
              <a:ext cx="478444" cy="47744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63" name="TextBox 82"/>
            <p:cNvSpPr txBox="1">
              <a:spLocks noChangeArrowheads="1"/>
            </p:cNvSpPr>
            <p:nvPr/>
          </p:nvSpPr>
          <p:spPr bwMode="auto">
            <a:xfrm>
              <a:off x="4070291" y="1554793"/>
              <a:ext cx="3639510" cy="37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pitchFamily="34" charset="-122"/>
                  <a:ea typeface="微软雅黑" panose="020B0503020204020204" pitchFamily="34" charset="-122"/>
                </a:rPr>
                <a:t>软件工程项目管理</a:t>
              </a:r>
            </a:p>
          </p:txBody>
        </p:sp>
        <p:sp>
          <p:nvSpPr>
            <p:cNvPr id="64" name="TextBox 83"/>
            <p:cNvSpPr txBox="1">
              <a:spLocks noChangeArrowheads="1"/>
            </p:cNvSpPr>
            <p:nvPr/>
          </p:nvSpPr>
          <p:spPr bwMode="auto">
            <a:xfrm>
              <a:off x="3577566" y="1432159"/>
              <a:ext cx="351590" cy="48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1</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3625974" y="3498034"/>
            <a:ext cx="4996979" cy="583562"/>
            <a:chOff x="3347864" y="2279586"/>
            <a:chExt cx="4605506" cy="538163"/>
          </a:xfrm>
        </p:grpSpPr>
        <p:sp>
          <p:nvSpPr>
            <p:cNvPr id="2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27"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28"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29" name="TextBox 84"/>
            <p:cNvSpPr txBox="1">
              <a:spLocks noChangeArrowheads="1"/>
            </p:cNvSpPr>
            <p:nvPr/>
          </p:nvSpPr>
          <p:spPr bwMode="auto">
            <a:xfrm>
              <a:off x="4070291" y="2411745"/>
              <a:ext cx="3751144" cy="376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pitchFamily="34" charset="-122"/>
                  <a:ea typeface="微软雅黑" panose="020B0503020204020204" pitchFamily="34" charset="-122"/>
                </a:rPr>
                <a:t>计划与估算</a:t>
              </a:r>
            </a:p>
          </p:txBody>
        </p:sp>
        <p:sp>
          <p:nvSpPr>
            <p:cNvPr id="32" name="TextBox 85"/>
            <p:cNvSpPr txBox="1">
              <a:spLocks noChangeArrowheads="1"/>
            </p:cNvSpPr>
            <p:nvPr/>
          </p:nvSpPr>
          <p:spPr bwMode="auto">
            <a:xfrm>
              <a:off x="3577566" y="2279586"/>
              <a:ext cx="351590" cy="483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2</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3655184" y="5224283"/>
            <a:ext cx="4996979" cy="581072"/>
            <a:chOff x="3347864" y="2281966"/>
            <a:chExt cx="4605506" cy="535867"/>
          </a:xfrm>
        </p:grpSpPr>
        <p:sp>
          <p:nvSpPr>
            <p:cNvPr id="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7"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8" name="Rectangle 22"/>
            <p:cNvSpPr>
              <a:spLocks noChangeArrowheads="1"/>
            </p:cNvSpPr>
            <p:nvPr/>
          </p:nvSpPr>
          <p:spPr bwMode="auto">
            <a:xfrm>
              <a:off x="3513297" y="2281966"/>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9" name="TextBox 84"/>
            <p:cNvSpPr txBox="1">
              <a:spLocks noChangeArrowheads="1"/>
            </p:cNvSpPr>
            <p:nvPr/>
          </p:nvSpPr>
          <p:spPr bwMode="auto">
            <a:xfrm>
              <a:off x="4070292" y="2441436"/>
              <a:ext cx="2595987" cy="37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a:latin typeface="微软雅黑" panose="020B0503020204020204" pitchFamily="34" charset="-122"/>
                  <a:ea typeface="微软雅黑" panose="020B0503020204020204" pitchFamily="34" charset="-122"/>
                </a:rPr>
                <a:t>软件项目团队管理</a:t>
              </a:r>
            </a:p>
          </p:txBody>
        </p:sp>
        <p:sp>
          <p:nvSpPr>
            <p:cNvPr id="10" name="TextBox 85"/>
            <p:cNvSpPr txBox="1">
              <a:spLocks noChangeArrowheads="1"/>
            </p:cNvSpPr>
            <p:nvPr/>
          </p:nvSpPr>
          <p:spPr bwMode="auto">
            <a:xfrm>
              <a:off x="3577566" y="2309277"/>
              <a:ext cx="351590" cy="483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3</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7"/>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8"/>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3"/>
            </p:custDataLst>
          </p:nvPr>
        </p:nvSpPr>
        <p:spPr bwMode="auto">
          <a:xfrm>
            <a:off x="474908" y="244993"/>
            <a:ext cx="1020120" cy="567054"/>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9.3.3</a:t>
            </a:r>
          </a:p>
        </p:txBody>
      </p:sp>
      <p:pic>
        <p:nvPicPr>
          <p:cNvPr id="85" name="图片 8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团队建设和日常管理</a:t>
            </a:r>
          </a:p>
        </p:txBody>
      </p:sp>
      <p:sp>
        <p:nvSpPr>
          <p:cNvPr id="3" name="矩形 2"/>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8" name="文本框 7"/>
          <p:cNvSpPr txBox="1"/>
          <p:nvPr/>
        </p:nvSpPr>
        <p:spPr>
          <a:xfrm>
            <a:off x="200064" y="973350"/>
            <a:ext cx="9502696" cy="5305683"/>
          </a:xfrm>
          <a:prstGeom prst="rect">
            <a:avLst/>
          </a:prstGeom>
          <a:noFill/>
        </p:spPr>
        <p:txBody>
          <a:bodyPr wrap="square" rtlCol="0">
            <a:spAutoFit/>
          </a:bodyPr>
          <a:lstStyle/>
          <a:p>
            <a:pPr>
              <a:lnSpc>
                <a:spcPct val="13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项目团队建设有助于提高团队成员的技能，提升他们完成项目活动的能力，加强团队成员的信任感和凝聚力，以促进团队协作。项目团队日常管理是通过观察团队的行为、管理冲突、解决问题，以及评估团队成员的绩效，来促进项目的进展。</a:t>
            </a:r>
          </a:p>
          <a:p>
            <a:pPr>
              <a:lnSpc>
                <a:spcPct val="13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团队建设和日常管理包含人际关系和人的情感、动机等因素，所以不仅需要制度上的保障，还需要项目管理者的“情商”，进行“人性化管理”。</a:t>
            </a:r>
          </a:p>
          <a:p>
            <a:pPr>
              <a:lnSpc>
                <a:spcPct val="13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项目的高压环境、责任模糊、技术上的不同观点等问题都可能引起团队成员之间的冲突。合适的团队建设与日常管理可以减少或避免成员之间的冲突，有助于提高创造力。团队建设在项目初期就应该对冲突管理进行计划，分析在项目的各阶段可能出现的冲突。</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597351"/>
            <a:ext cx="9899015" cy="2625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66585" y="126365"/>
            <a:ext cx="3063875" cy="873760"/>
          </a:xfrm>
          <a:prstGeom prst="rect">
            <a:avLst/>
          </a:prstGeom>
        </p:spPr>
      </p:pic>
      <p:sp>
        <p:nvSpPr>
          <p:cNvPr id="2" name="标题 1"/>
          <p:cNvSpPr txBox="1"/>
          <p:nvPr/>
        </p:nvSpPr>
        <p:spPr>
          <a:xfrm>
            <a:off x="919088" y="116738"/>
            <a:ext cx="7490086" cy="818657"/>
          </a:xfrm>
          <a:prstGeom prst="rect">
            <a:avLst/>
          </a:prstGeom>
        </p:spPr>
        <p:txBody>
          <a:bodyPr vert="horz" lIns="68571" tIns="34285" rIns="68571" bIns="34285"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a:t>小结</a:t>
            </a:r>
          </a:p>
        </p:txBody>
      </p:sp>
      <p:sp>
        <p:nvSpPr>
          <p:cNvPr id="3" name="内容占位符 2"/>
          <p:cNvSpPr txBox="1"/>
          <p:nvPr/>
        </p:nvSpPr>
        <p:spPr>
          <a:xfrm>
            <a:off x="991230" y="1413189"/>
            <a:ext cx="6696486" cy="4320067"/>
          </a:xfrm>
          <a:prstGeom prst="rect">
            <a:avLst/>
          </a:prstGeom>
        </p:spPr>
        <p:txBody>
          <a:bodyPr vert="horz" lIns="68571" tIns="34285" rIns="68571" bIns="34285" rtlCol="0">
            <a:normAutofit fontScale="77500" lnSpcReduction="2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260000"/>
              </a:lnSpc>
              <a:buFont typeface="Arial" panose="020B0604020202020204" pitchFamily="34" charset="0"/>
              <a:buNone/>
              <a:defRPr/>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了解软件工程项目管理的相关知识。</a:t>
            </a:r>
          </a:p>
          <a:p>
            <a:pPr marL="0" indent="0">
              <a:lnSpc>
                <a:spcPct val="260000"/>
              </a:lnSpc>
              <a:buFont typeface="Arial" panose="020B0604020202020204" pitchFamily="34" charset="0"/>
              <a:buNone/>
              <a:defRPr/>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了解软件团队管理的基本方法。</a:t>
            </a:r>
          </a:p>
          <a:p>
            <a:pPr marL="0" indent="0">
              <a:lnSpc>
                <a:spcPct val="260000"/>
              </a:lnSpc>
              <a:buFont typeface="Arial" panose="020B0604020202020204" pitchFamily="34" charset="0"/>
              <a:buNone/>
              <a:defRPr/>
            </a:pP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熟悉需求变更管理的基本方法。</a:t>
            </a:r>
          </a:p>
          <a:p>
            <a:pPr marL="0" indent="0">
              <a:lnSpc>
                <a:spcPct val="260000"/>
              </a:lnSpc>
              <a:buFont typeface="Arial" panose="020B0604020202020204" pitchFamily="34" charset="0"/>
              <a:buNone/>
              <a:defRPr/>
            </a:pP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熟悉常用软件工程中计划与估算方法。</a:t>
            </a:r>
          </a:p>
          <a:p>
            <a:pPr marL="0" indent="0">
              <a:lnSpc>
                <a:spcPct val="260000"/>
              </a:lnSpc>
              <a:buFont typeface="Arial" panose="020B0604020202020204" pitchFamily="34" charset="0"/>
              <a:buNone/>
              <a:defRPr/>
            </a:pPr>
            <a:r>
              <a:rPr lang="en-US" altLang="zh-CN" sz="2400" dirty="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熟悉软件项目风险管理的基本方法。</a:t>
            </a:r>
          </a:p>
          <a:p>
            <a:pPr marL="0" indent="0">
              <a:lnSpc>
                <a:spcPct val="260000"/>
              </a:lnSpc>
              <a:buFont typeface="Arial" panose="020B0604020202020204" pitchFamily="34" charset="0"/>
              <a:buNone/>
              <a:defRPr/>
            </a:pPr>
            <a:r>
              <a:rPr lang="en-US" altLang="zh-CN" sz="2400" dirty="0">
                <a:latin typeface="黑体" panose="02010609060101010101" pitchFamily="49" charset="-122"/>
                <a:ea typeface="黑体" panose="02010609060101010101" pitchFamily="49" charset="-122"/>
              </a:rPr>
              <a:t>6.</a:t>
            </a:r>
            <a:r>
              <a:rPr lang="zh-CN" altLang="en-US" sz="2400" dirty="0">
                <a:latin typeface="黑体" panose="02010609060101010101" pitchFamily="49" charset="-122"/>
                <a:ea typeface="黑体" panose="02010609060101010101" pitchFamily="49" charset="-122"/>
              </a:rPr>
              <a:t>掌握软件项目管理计划的制定方法</a:t>
            </a:r>
          </a:p>
        </p:txBody>
      </p:sp>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3"/>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4"/>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597351"/>
            <a:ext cx="9899015" cy="2625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63841" y="44548"/>
            <a:ext cx="3350830" cy="955962"/>
          </a:xfrm>
          <a:prstGeom prst="rect">
            <a:avLst/>
          </a:prstGeom>
        </p:spPr>
      </p:pic>
      <p:sp>
        <p:nvSpPr>
          <p:cNvPr id="2" name="标题 1"/>
          <p:cNvSpPr txBox="1"/>
          <p:nvPr/>
        </p:nvSpPr>
        <p:spPr>
          <a:xfrm>
            <a:off x="1134745" y="188595"/>
            <a:ext cx="7489825" cy="598805"/>
          </a:xfrm>
          <a:prstGeom prst="rect">
            <a:avLst/>
          </a:prstGeom>
        </p:spPr>
        <p:txBody>
          <a:bodyPr vert="horz" lIns="68571" tIns="34285" rIns="68571" bIns="34285"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a:t>练习与讨论</a:t>
            </a:r>
          </a:p>
        </p:txBody>
      </p:sp>
      <p:sp>
        <p:nvSpPr>
          <p:cNvPr id="3" name="内容占位符 2"/>
          <p:cNvSpPr txBox="1"/>
          <p:nvPr/>
        </p:nvSpPr>
        <p:spPr>
          <a:xfrm>
            <a:off x="638805" y="1340799"/>
            <a:ext cx="8568952" cy="4536473"/>
          </a:xfrm>
          <a:prstGeom prst="rect">
            <a:avLst/>
          </a:prstGeom>
        </p:spPr>
        <p:txBody>
          <a:bodyPr vert="horz" lIns="68571" tIns="34285" rIns="68571" bIns="34285" rtlCol="0">
            <a:normAutofit fontScale="25000" lnSpcReduction="2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lnSpc>
                <a:spcPts val="3700"/>
              </a:lnSpc>
              <a:buNone/>
              <a:defRPr/>
            </a:pPr>
            <a:r>
              <a:rPr lang="en-US" altLang="zh-CN" sz="8000" dirty="0">
                <a:latin typeface="黑体" panose="02010609060101010101" pitchFamily="49" charset="-122"/>
                <a:ea typeface="黑体" panose="02010609060101010101" pitchFamily="49" charset="-122"/>
              </a:rPr>
              <a:t>1. </a:t>
            </a:r>
            <a:r>
              <a:rPr lang="zh-CN" altLang="en-US" sz="8000" dirty="0">
                <a:latin typeface="黑体" panose="02010609060101010101" pitchFamily="49" charset="-122"/>
                <a:ea typeface="黑体" panose="02010609060101010101" pitchFamily="49" charset="-122"/>
              </a:rPr>
              <a:t>软件工程项目管理包括哪些方面的管理内容</a:t>
            </a:r>
            <a:r>
              <a:rPr lang="en-US" altLang="zh-CN" sz="8000" dirty="0">
                <a:latin typeface="黑体" panose="02010609060101010101" pitchFamily="49" charset="-122"/>
                <a:ea typeface="黑体" panose="02010609060101010101" pitchFamily="49" charset="-122"/>
              </a:rPr>
              <a:t>? </a:t>
            </a:r>
            <a:r>
              <a:rPr lang="zh-CN" altLang="en-US" sz="8000" dirty="0">
                <a:latin typeface="黑体" panose="02010609060101010101" pitchFamily="49" charset="-122"/>
                <a:ea typeface="黑体" panose="02010609060101010101" pitchFamily="49" charset="-122"/>
              </a:rPr>
              <a:t>软件工程项目管理中最突出的问题是什么？</a:t>
            </a:r>
          </a:p>
          <a:p>
            <a:pPr marL="0" indent="0">
              <a:lnSpc>
                <a:spcPts val="3700"/>
              </a:lnSpc>
              <a:buNone/>
              <a:defRPr/>
            </a:pPr>
            <a:r>
              <a:rPr lang="en-US" altLang="zh-CN" sz="8000" dirty="0">
                <a:latin typeface="黑体" panose="02010609060101010101" pitchFamily="49" charset="-122"/>
                <a:ea typeface="黑体" panose="02010609060101010101" pitchFamily="49" charset="-122"/>
              </a:rPr>
              <a:t>2. </a:t>
            </a:r>
            <a:r>
              <a:rPr lang="zh-CN" altLang="en-US" sz="8000" dirty="0">
                <a:latin typeface="黑体" panose="02010609060101010101" pitchFamily="49" charset="-122"/>
                <a:ea typeface="黑体" panose="02010609060101010101" pitchFamily="49" charset="-122"/>
              </a:rPr>
              <a:t>软件开发模型有哪些？以及各自的特点是什么？</a:t>
            </a:r>
          </a:p>
          <a:p>
            <a:pPr marL="0" indent="0">
              <a:lnSpc>
                <a:spcPts val="3700"/>
              </a:lnSpc>
              <a:buNone/>
              <a:defRPr/>
            </a:pPr>
            <a:r>
              <a:rPr lang="en-US" altLang="zh-CN" sz="8000" dirty="0">
                <a:latin typeface="黑体" panose="02010609060101010101" pitchFamily="49" charset="-122"/>
                <a:ea typeface="黑体" panose="02010609060101010101" pitchFamily="49" charset="-122"/>
              </a:rPr>
              <a:t>3. </a:t>
            </a:r>
            <a:r>
              <a:rPr lang="zh-CN" altLang="en-US" sz="8000" dirty="0">
                <a:latin typeface="黑体" panose="02010609060101010101" pitchFamily="49" charset="-122"/>
                <a:ea typeface="黑体" panose="02010609060101010101" pitchFamily="49" charset="-122"/>
              </a:rPr>
              <a:t>一般软件项目有哪些风险？在风险管理中最重要的是什么？</a:t>
            </a:r>
          </a:p>
          <a:p>
            <a:pPr marL="0" indent="0">
              <a:lnSpc>
                <a:spcPts val="3700"/>
              </a:lnSpc>
              <a:buNone/>
              <a:defRPr/>
            </a:pPr>
            <a:r>
              <a:rPr lang="en-US" altLang="zh-CN" sz="8000" dirty="0">
                <a:latin typeface="黑体" panose="02010609060101010101" pitchFamily="49" charset="-122"/>
                <a:ea typeface="黑体" panose="02010609060101010101" pitchFamily="49" charset="-122"/>
              </a:rPr>
              <a:t>4. </a:t>
            </a:r>
            <a:r>
              <a:rPr lang="zh-CN" altLang="en-US" sz="8000" dirty="0">
                <a:latin typeface="黑体" panose="02010609060101010101" pitchFamily="49" charset="-122"/>
                <a:ea typeface="黑体" panose="02010609060101010101" pitchFamily="49" charset="-122"/>
              </a:rPr>
              <a:t>请阐述制定进度计划的工作流程。</a:t>
            </a:r>
          </a:p>
          <a:p>
            <a:pPr marL="0" indent="0">
              <a:lnSpc>
                <a:spcPts val="3700"/>
              </a:lnSpc>
              <a:buNone/>
              <a:defRPr/>
            </a:pPr>
            <a:r>
              <a:rPr lang="en-US" altLang="zh-CN" sz="8000" dirty="0">
                <a:latin typeface="黑体" panose="02010609060101010101" pitchFamily="49" charset="-122"/>
                <a:ea typeface="黑体" panose="02010609060101010101" pitchFamily="49" charset="-122"/>
              </a:rPr>
              <a:t>5. </a:t>
            </a:r>
            <a:r>
              <a:rPr lang="zh-CN" altLang="en-US" sz="8000" dirty="0">
                <a:latin typeface="黑体" panose="02010609060101010101" pitchFamily="49" charset="-122"/>
                <a:ea typeface="黑体" panose="02010609060101010101" pitchFamily="49" charset="-122"/>
              </a:rPr>
              <a:t>什么是项目过程度量？其方法有哪些？</a:t>
            </a:r>
          </a:p>
          <a:p>
            <a:pPr marL="0" indent="0">
              <a:lnSpc>
                <a:spcPts val="3700"/>
              </a:lnSpc>
              <a:buNone/>
              <a:defRPr/>
            </a:pPr>
            <a:r>
              <a:rPr lang="en-US" altLang="zh-CN" sz="8000" dirty="0">
                <a:latin typeface="黑体" panose="02010609060101010101" pitchFamily="49" charset="-122"/>
                <a:ea typeface="黑体" panose="02010609060101010101" pitchFamily="49" charset="-122"/>
              </a:rPr>
              <a:t>6. </a:t>
            </a:r>
            <a:r>
              <a:rPr lang="zh-CN" altLang="en-US" sz="8000" dirty="0">
                <a:latin typeface="黑体" panose="02010609060101010101" pitchFamily="49" charset="-122"/>
                <a:ea typeface="黑体" panose="02010609060101010101" pitchFamily="49" charset="-122"/>
              </a:rPr>
              <a:t>已知一个软件项目的记录，开发人员</a:t>
            </a:r>
            <a:r>
              <a:rPr lang="en-US" altLang="zh-CN" sz="8000" dirty="0">
                <a:latin typeface="黑体" panose="02010609060101010101" pitchFamily="49" charset="-122"/>
                <a:ea typeface="黑体" panose="02010609060101010101" pitchFamily="49" charset="-122"/>
              </a:rPr>
              <a:t>6</a:t>
            </a:r>
            <a:r>
              <a:rPr lang="zh-CN" altLang="en-US" sz="8000" dirty="0">
                <a:latin typeface="黑体" panose="02010609060101010101" pitchFamily="49" charset="-122"/>
                <a:ea typeface="黑体" panose="02010609060101010101" pitchFamily="49" charset="-122"/>
              </a:rPr>
              <a:t>人，其代码行数为</a:t>
            </a:r>
            <a:r>
              <a:rPr lang="en-US" altLang="zh-CN" sz="8000" dirty="0">
                <a:latin typeface="黑体" panose="02010609060101010101" pitchFamily="49" charset="-122"/>
                <a:ea typeface="黑体" panose="02010609060101010101" pitchFamily="49" charset="-122"/>
              </a:rPr>
              <a:t>20.2KLOC</a:t>
            </a:r>
            <a:r>
              <a:rPr lang="zh-CN" altLang="en-US" sz="8000" dirty="0">
                <a:latin typeface="黑体" panose="02010609060101010101" pitchFamily="49" charset="-122"/>
                <a:ea typeface="黑体" panose="02010609060101010101" pitchFamily="49" charset="-122"/>
              </a:rPr>
              <a:t>，工作量</a:t>
            </a:r>
            <a:r>
              <a:rPr lang="en-US" altLang="zh-CN" sz="8000" dirty="0">
                <a:latin typeface="黑体" panose="02010609060101010101" pitchFamily="49" charset="-122"/>
                <a:ea typeface="黑体" panose="02010609060101010101" pitchFamily="49" charset="-122"/>
              </a:rPr>
              <a:t>43PM</a:t>
            </a:r>
            <a:r>
              <a:rPr lang="zh-CN" altLang="en-US" sz="8000" dirty="0">
                <a:latin typeface="黑体" panose="02010609060101010101" pitchFamily="49" charset="-122"/>
                <a:ea typeface="黑体" panose="02010609060101010101" pitchFamily="49" charset="-122"/>
              </a:rPr>
              <a:t>，成本</a:t>
            </a:r>
            <a:r>
              <a:rPr lang="en-US" altLang="zh-CN" sz="8000" dirty="0">
                <a:latin typeface="黑体" panose="02010609060101010101" pitchFamily="49" charset="-122"/>
                <a:ea typeface="黑体" panose="02010609060101010101" pitchFamily="49" charset="-122"/>
              </a:rPr>
              <a:t>314000</a:t>
            </a:r>
            <a:r>
              <a:rPr lang="zh-CN" altLang="en-US" sz="8000" dirty="0">
                <a:latin typeface="黑体" panose="02010609060101010101" pitchFamily="49" charset="-122"/>
                <a:ea typeface="黑体" panose="02010609060101010101" pitchFamily="49" charset="-122"/>
              </a:rPr>
              <a:t>美元，错误数</a:t>
            </a:r>
            <a:r>
              <a:rPr lang="en-US" altLang="zh-CN" sz="8000" dirty="0">
                <a:latin typeface="黑体" panose="02010609060101010101" pitchFamily="49" charset="-122"/>
                <a:ea typeface="黑体" panose="02010609060101010101" pitchFamily="49" charset="-122"/>
              </a:rPr>
              <a:t>N=64</a:t>
            </a:r>
            <a:r>
              <a:rPr lang="zh-CN" altLang="en-US" sz="8000" dirty="0">
                <a:latin typeface="黑体" panose="02010609060101010101" pitchFamily="49" charset="-122"/>
                <a:ea typeface="黑体" panose="02010609060101010101" pitchFamily="49" charset="-122"/>
              </a:rPr>
              <a:t>，文档页数</a:t>
            </a:r>
            <a:r>
              <a:rPr lang="en-US" altLang="zh-CN" sz="8000" dirty="0">
                <a:latin typeface="黑体" panose="02010609060101010101" pitchFamily="49" charset="-122"/>
                <a:ea typeface="黑体" panose="02010609060101010101" pitchFamily="49" charset="-122"/>
              </a:rPr>
              <a:t>1050</a:t>
            </a:r>
            <a:r>
              <a:rPr lang="zh-CN" altLang="en-US" sz="8000" dirty="0">
                <a:latin typeface="黑体" panose="02010609060101010101" pitchFamily="49" charset="-122"/>
                <a:ea typeface="黑体" panose="02010609060101010101" pitchFamily="49" charset="-122"/>
              </a:rPr>
              <a:t>页。尝试计算开发该软件项目的生产率、平均成本、代码出错率和文档率？</a:t>
            </a:r>
          </a:p>
          <a:p>
            <a:pPr marL="0" indent="0">
              <a:lnSpc>
                <a:spcPts val="3700"/>
              </a:lnSpc>
              <a:buNone/>
              <a:defRPr/>
            </a:pPr>
            <a:endParaRPr lang="en-US" altLang="zh-CN" sz="8000" dirty="0">
              <a:latin typeface="黑体" panose="02010609060101010101" pitchFamily="49" charset="-122"/>
              <a:ea typeface="黑体" panose="02010609060101010101" pitchFamily="49" charset="-122"/>
            </a:endParaRPr>
          </a:p>
        </p:txBody>
      </p:sp>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3"/>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4"/>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597351"/>
            <a:ext cx="9899015" cy="2625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63841" y="44548"/>
            <a:ext cx="3350830" cy="955962"/>
          </a:xfrm>
          <a:prstGeom prst="rect">
            <a:avLst/>
          </a:prstGeom>
        </p:spPr>
      </p:pic>
      <p:sp>
        <p:nvSpPr>
          <p:cNvPr id="2" name="标题 1"/>
          <p:cNvSpPr txBox="1"/>
          <p:nvPr/>
        </p:nvSpPr>
        <p:spPr>
          <a:xfrm>
            <a:off x="1134745" y="188595"/>
            <a:ext cx="7489825" cy="598805"/>
          </a:xfrm>
          <a:prstGeom prst="rect">
            <a:avLst/>
          </a:prstGeom>
        </p:spPr>
        <p:txBody>
          <a:bodyPr vert="horz" lIns="68571" tIns="34285" rIns="68571" bIns="34285"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a:t>练习与讨论</a:t>
            </a:r>
          </a:p>
        </p:txBody>
      </p:sp>
      <p:sp>
        <p:nvSpPr>
          <p:cNvPr id="3" name="内容占位符 2"/>
          <p:cNvSpPr txBox="1"/>
          <p:nvPr/>
        </p:nvSpPr>
        <p:spPr>
          <a:xfrm>
            <a:off x="595181" y="906896"/>
            <a:ext cx="8568952" cy="4536473"/>
          </a:xfrm>
          <a:prstGeom prst="rect">
            <a:avLst/>
          </a:prstGeom>
        </p:spPr>
        <p:txBody>
          <a:bodyPr vert="horz" lIns="68571" tIns="34285" rIns="68571" bIns="34285" rtlCol="0">
            <a:normAutofit fontScale="25000" lnSpcReduction="2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defRPr/>
            </a:pPr>
            <a:r>
              <a:rPr lang="en-US" altLang="zh-CN" sz="8000" dirty="0">
                <a:latin typeface="黑体" panose="02010609060101010101" pitchFamily="49" charset="-122"/>
                <a:ea typeface="黑体" panose="02010609060101010101" pitchFamily="49" charset="-122"/>
              </a:rPr>
              <a:t>7. </a:t>
            </a:r>
            <a:r>
              <a:rPr lang="zh-CN" altLang="en-US" sz="8000" dirty="0">
                <a:latin typeface="黑体" panose="02010609060101010101" pitchFamily="49" charset="-122"/>
                <a:ea typeface="黑体" panose="02010609060101010101" pitchFamily="49" charset="-122"/>
              </a:rPr>
              <a:t>为了帮助项目管理人员、项目规划人员全面了解软件开发过程存在的风险，专家建议设计并使用各类风险检测表标识各种风险用于人员配备风险检测，内容如下：</a:t>
            </a:r>
          </a:p>
          <a:p>
            <a:pPr>
              <a:lnSpc>
                <a:spcPct val="150000"/>
              </a:lnSpc>
              <a:buFont typeface="Wingdings" panose="05000000000000000000" pitchFamily="2" charset="2"/>
              <a:buChar char="l"/>
              <a:defRPr/>
            </a:pPr>
            <a:r>
              <a:rPr lang="zh-CN" altLang="en-US" sz="8000" dirty="0">
                <a:latin typeface="黑体" panose="02010609060101010101" pitchFamily="49" charset="-122"/>
                <a:ea typeface="黑体" panose="02010609060101010101" pitchFamily="49" charset="-122"/>
              </a:rPr>
              <a:t>开发人员的水平如何；</a:t>
            </a:r>
          </a:p>
          <a:p>
            <a:pPr>
              <a:lnSpc>
                <a:spcPct val="150000"/>
              </a:lnSpc>
              <a:buFont typeface="Wingdings" panose="05000000000000000000" pitchFamily="2" charset="2"/>
              <a:buChar char="l"/>
              <a:defRPr/>
            </a:pPr>
            <a:r>
              <a:rPr lang="zh-CN" altLang="en-US" sz="8000" dirty="0">
                <a:latin typeface="黑体" panose="02010609060101010101" pitchFamily="49" charset="-122"/>
                <a:ea typeface="黑体" panose="02010609060101010101" pitchFamily="49" charset="-122"/>
              </a:rPr>
              <a:t>开发人员在技术上是否配套；</a:t>
            </a:r>
          </a:p>
          <a:p>
            <a:pPr>
              <a:lnSpc>
                <a:spcPct val="150000"/>
              </a:lnSpc>
              <a:buFont typeface="Wingdings" panose="05000000000000000000" pitchFamily="2" charset="2"/>
              <a:buChar char="l"/>
              <a:defRPr/>
            </a:pPr>
            <a:r>
              <a:rPr lang="zh-CN" altLang="en-US" sz="8000" dirty="0">
                <a:latin typeface="黑体" panose="02010609060101010101" pitchFamily="49" charset="-122"/>
                <a:ea typeface="黑体" panose="02010609060101010101" pitchFamily="49" charset="-122"/>
              </a:rPr>
              <a:t>开发人员的数量如何；</a:t>
            </a:r>
          </a:p>
          <a:p>
            <a:pPr>
              <a:lnSpc>
                <a:spcPct val="150000"/>
              </a:lnSpc>
              <a:buFont typeface="Wingdings" panose="05000000000000000000" pitchFamily="2" charset="2"/>
              <a:buChar char="l"/>
              <a:defRPr/>
            </a:pPr>
            <a:r>
              <a:rPr lang="zh-CN" altLang="en-US" sz="8000" dirty="0">
                <a:latin typeface="黑体" panose="02010609060101010101" pitchFamily="49" charset="-122"/>
                <a:ea typeface="黑体" panose="02010609060101010101" pitchFamily="49" charset="-122"/>
              </a:rPr>
              <a:t>开发人员是否能够自始至终地参加软件开发工作；</a:t>
            </a:r>
          </a:p>
          <a:p>
            <a:pPr>
              <a:lnSpc>
                <a:spcPct val="150000"/>
              </a:lnSpc>
              <a:buFont typeface="Wingdings" panose="05000000000000000000" pitchFamily="2" charset="2"/>
              <a:buChar char="l"/>
              <a:defRPr/>
            </a:pPr>
            <a:r>
              <a:rPr lang="zh-CN" altLang="en-US" sz="8000" dirty="0">
                <a:latin typeface="黑体" panose="02010609060101010101" pitchFamily="49" charset="-122"/>
                <a:ea typeface="黑体" panose="02010609060101010101" pitchFamily="49" charset="-122"/>
              </a:rPr>
              <a:t>开发人员是否能够集中全部精力投入软件开发工作；</a:t>
            </a:r>
          </a:p>
          <a:p>
            <a:pPr>
              <a:lnSpc>
                <a:spcPct val="150000"/>
              </a:lnSpc>
              <a:buFont typeface="Wingdings" panose="05000000000000000000" pitchFamily="2" charset="2"/>
              <a:buChar char="l"/>
              <a:defRPr/>
            </a:pPr>
            <a:r>
              <a:rPr lang="zh-CN" altLang="en-US" sz="8000" dirty="0">
                <a:latin typeface="黑体" panose="02010609060101010101" pitchFamily="49" charset="-122"/>
                <a:ea typeface="黑体" panose="02010609060101010101" pitchFamily="49" charset="-122"/>
              </a:rPr>
              <a:t>开发人员对自己的工作是否有正确的期望；</a:t>
            </a:r>
          </a:p>
          <a:p>
            <a:pPr>
              <a:lnSpc>
                <a:spcPct val="150000"/>
              </a:lnSpc>
              <a:buFont typeface="Wingdings" panose="05000000000000000000" pitchFamily="2" charset="2"/>
              <a:buChar char="l"/>
              <a:defRPr/>
            </a:pPr>
            <a:r>
              <a:rPr lang="zh-CN" altLang="en-US" sz="8000" dirty="0">
                <a:latin typeface="黑体" panose="02010609060101010101" pitchFamily="49" charset="-122"/>
                <a:ea typeface="黑体" panose="02010609060101010101" pitchFamily="49" charset="-122"/>
              </a:rPr>
              <a:t>开发人员是否接受过必要的培训；</a:t>
            </a:r>
          </a:p>
          <a:p>
            <a:pPr>
              <a:lnSpc>
                <a:spcPct val="150000"/>
              </a:lnSpc>
              <a:buFont typeface="Wingdings" panose="05000000000000000000" pitchFamily="2" charset="2"/>
              <a:buChar char="l"/>
              <a:defRPr/>
            </a:pPr>
            <a:r>
              <a:rPr lang="zh-CN" altLang="en-US" sz="8000" dirty="0">
                <a:latin typeface="黑体" panose="02010609060101010101" pitchFamily="49" charset="-122"/>
                <a:ea typeface="黑体" panose="02010609060101010101" pitchFamily="49" charset="-122"/>
              </a:rPr>
              <a:t>开发人员的流动是否能够保证工作的连续性。</a:t>
            </a:r>
          </a:p>
          <a:p>
            <a:pPr marL="0" indent="0">
              <a:lnSpc>
                <a:spcPct val="150000"/>
              </a:lnSpc>
              <a:buNone/>
              <a:defRPr/>
            </a:pPr>
            <a:r>
              <a:rPr lang="zh-CN" altLang="en-US" sz="8000" dirty="0">
                <a:latin typeface="黑体" panose="02010609060101010101" pitchFamily="49" charset="-122"/>
                <a:ea typeface="黑体" panose="02010609060101010101" pitchFamily="49" charset="-122"/>
              </a:rPr>
              <a:t>请根据以上风险评估标识，设计一个方法用于对软件开发过程中人员配备风险检测。</a:t>
            </a:r>
            <a:endParaRPr lang="en-US" altLang="zh-CN" sz="8000" dirty="0">
              <a:latin typeface="黑体" panose="02010609060101010101" pitchFamily="49" charset="-122"/>
              <a:ea typeface="黑体" panose="02010609060101010101" pitchFamily="49" charset="-122"/>
            </a:endParaRPr>
          </a:p>
        </p:txBody>
      </p:sp>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3"/>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4"/>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597351"/>
            <a:ext cx="9899015" cy="2625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63841" y="44548"/>
            <a:ext cx="3350830" cy="955962"/>
          </a:xfrm>
          <a:prstGeom prst="rect">
            <a:avLst/>
          </a:prstGeom>
        </p:spPr>
      </p:pic>
      <p:sp>
        <p:nvSpPr>
          <p:cNvPr id="2" name="标题 1"/>
          <p:cNvSpPr txBox="1"/>
          <p:nvPr/>
        </p:nvSpPr>
        <p:spPr>
          <a:xfrm>
            <a:off x="1134745" y="188595"/>
            <a:ext cx="7489825" cy="598805"/>
          </a:xfrm>
          <a:prstGeom prst="rect">
            <a:avLst/>
          </a:prstGeom>
        </p:spPr>
        <p:txBody>
          <a:bodyPr vert="horz" lIns="68571" tIns="34285" rIns="68571" bIns="34285"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a:t>练习与讨论</a:t>
            </a:r>
          </a:p>
        </p:txBody>
      </p:sp>
      <p:sp>
        <p:nvSpPr>
          <p:cNvPr id="3" name="内容占位符 2"/>
          <p:cNvSpPr txBox="1"/>
          <p:nvPr/>
        </p:nvSpPr>
        <p:spPr>
          <a:xfrm>
            <a:off x="595181" y="1268760"/>
            <a:ext cx="8568952" cy="4536473"/>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defRPr/>
            </a:pPr>
            <a:r>
              <a:rPr lang="en-US" altLang="zh-CN" sz="2400" dirty="0">
                <a:latin typeface="黑体" panose="02010609060101010101" pitchFamily="49" charset="-122"/>
                <a:ea typeface="黑体" panose="02010609060101010101" pitchFamily="49" charset="-122"/>
              </a:rPr>
              <a:t>8. </a:t>
            </a:r>
            <a:r>
              <a:rPr lang="zh-CN" altLang="en-US" sz="2400" dirty="0">
                <a:latin typeface="黑体" panose="02010609060101010101" pitchFamily="49" charset="-122"/>
                <a:ea typeface="黑体" panose="02010609060101010101" pitchFamily="49" charset="-122"/>
              </a:rPr>
              <a:t>某软件公司的产品部门分成几个功能块组（</a:t>
            </a:r>
            <a:r>
              <a:rPr lang="en-US" altLang="zh-CN" sz="2400" dirty="0">
                <a:latin typeface="黑体" panose="02010609060101010101" pitchFamily="49" charset="-122"/>
                <a:ea typeface="黑体" panose="02010609060101010101" pitchFamily="49" charset="-122"/>
              </a:rPr>
              <a:t>Feature Team</a:t>
            </a:r>
            <a:r>
              <a:rPr lang="zh-CN" altLang="en-US" sz="2400" dirty="0">
                <a:latin typeface="黑体" panose="02010609060101010101" pitchFamily="49" charset="-122"/>
                <a:ea typeface="黑体" panose="02010609060101010101" pitchFamily="49" charset="-122"/>
              </a:rPr>
              <a:t>）。每个功能块组一般负责一个具体的功能模块，并由</a:t>
            </a:r>
            <a:r>
              <a:rPr lang="en-US" altLang="zh-CN" sz="2400" dirty="0">
                <a:latin typeface="黑体" panose="02010609060101010101" pitchFamily="49" charset="-122"/>
                <a:ea typeface="黑体" panose="02010609060101010101" pitchFamily="49" charset="-122"/>
              </a:rPr>
              <a:t>10</a:t>
            </a:r>
            <a:r>
              <a:rPr lang="zh-CN" altLang="en-US" sz="2400" dirty="0">
                <a:latin typeface="黑体" panose="02010609060101010101" pitchFamily="49" charset="-122"/>
                <a:ea typeface="黑体" panose="02010609060101010101" pitchFamily="49" charset="-122"/>
              </a:rPr>
              <a:t>到</a:t>
            </a:r>
            <a:r>
              <a:rPr lang="en-US" altLang="zh-CN" sz="2400" dirty="0">
                <a:latin typeface="黑体" panose="02010609060101010101" pitchFamily="49" charset="-122"/>
                <a:ea typeface="黑体" panose="02010609060101010101" pitchFamily="49" charset="-122"/>
              </a:rPr>
              <a:t>50</a:t>
            </a:r>
            <a:r>
              <a:rPr lang="zh-CN" altLang="en-US" sz="2400" dirty="0">
                <a:latin typeface="黑体" panose="02010609060101010101" pitchFamily="49" charset="-122"/>
                <a:ea typeface="黑体" panose="02010609060101010101" pitchFamily="49" charset="-122"/>
              </a:rPr>
              <a:t>人组成。根据功能模块的大小，功能块组可能被分成若干子功能块小组。最后每个功能块小组一般不超过</a:t>
            </a:r>
            <a:r>
              <a:rPr lang="en-US" altLang="zh-CN" sz="2400" dirty="0">
                <a:latin typeface="黑体" panose="02010609060101010101" pitchFamily="49" charset="-122"/>
                <a:ea typeface="黑体" panose="02010609060101010101" pitchFamily="49" charset="-122"/>
              </a:rPr>
              <a:t>10</a:t>
            </a:r>
            <a:r>
              <a:rPr lang="zh-CN" altLang="en-US" sz="2400" dirty="0">
                <a:latin typeface="黑体" panose="02010609060101010101" pitchFamily="49" charset="-122"/>
                <a:ea typeface="黑体" panose="02010609060101010101" pitchFamily="49" charset="-122"/>
              </a:rPr>
              <a:t>人，其中至少会有一个程序经理（</a:t>
            </a:r>
            <a:r>
              <a:rPr lang="en-US" altLang="zh-CN" sz="2400" dirty="0">
                <a:latin typeface="黑体" panose="02010609060101010101" pitchFamily="49" charset="-122"/>
                <a:ea typeface="黑体" panose="02010609060101010101" pitchFamily="49" charset="-122"/>
              </a:rPr>
              <a:t>Program Manager</a:t>
            </a:r>
            <a:r>
              <a:rPr lang="zh-CN" altLang="en-US" sz="2400" dirty="0">
                <a:latin typeface="黑体" panose="02010609060101010101" pitchFamily="49" charset="-122"/>
                <a:ea typeface="黑体" panose="02010609060101010101" pitchFamily="49" charset="-122"/>
              </a:rPr>
              <a:t>），几个开发人员和几个测试人员。</a:t>
            </a:r>
          </a:p>
          <a:p>
            <a:pPr marL="0" indent="0">
              <a:lnSpc>
                <a:spcPct val="150000"/>
              </a:lnSpc>
              <a:buNone/>
              <a:defRPr/>
            </a:pPr>
            <a:r>
              <a:rPr lang="en-US" altLang="zh-CN" sz="2400" dirty="0">
                <a:latin typeface="黑体" panose="02010609060101010101" pitchFamily="49" charset="-122"/>
                <a:ea typeface="黑体" panose="02010609060101010101" pitchFamily="49" charset="-122"/>
              </a:rPr>
              <a:t>9. </a:t>
            </a:r>
            <a:r>
              <a:rPr lang="zh-CN" altLang="en-US" sz="2400" dirty="0">
                <a:latin typeface="黑体" panose="02010609060101010101" pitchFamily="49" charset="-122"/>
                <a:ea typeface="黑体" panose="02010609060101010101" pitchFamily="49" charset="-122"/>
              </a:rPr>
              <a:t>请问微软这种小组结构属于哪一种，并介绍下该结构的优缺点？</a:t>
            </a:r>
          </a:p>
          <a:p>
            <a:pPr marL="0" indent="0">
              <a:lnSpc>
                <a:spcPct val="150000"/>
              </a:lnSpc>
              <a:buNone/>
              <a:defRPr/>
            </a:pPr>
            <a:endParaRPr lang="en-US" altLang="zh-CN" sz="2400" dirty="0">
              <a:latin typeface="黑体" panose="02010609060101010101" pitchFamily="49" charset="-122"/>
              <a:ea typeface="黑体" panose="02010609060101010101" pitchFamily="49" charset="-122"/>
            </a:endParaRPr>
          </a:p>
        </p:txBody>
      </p:sp>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3"/>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4"/>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9.1</a:t>
            </a:r>
          </a:p>
        </p:txBody>
      </p:sp>
      <p:pic>
        <p:nvPicPr>
          <p:cNvPr id="85" name="图片 8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软件工程项目管理</a:t>
            </a:r>
          </a:p>
        </p:txBody>
      </p:sp>
      <p:sp>
        <p:nvSpPr>
          <p:cNvPr id="8" name="内容占位符 4"/>
          <p:cNvSpPr txBox="1"/>
          <p:nvPr/>
        </p:nvSpPr>
        <p:spPr>
          <a:xfrm>
            <a:off x="374650" y="1268413"/>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软件工程项目管理的介绍</a:t>
            </a:r>
          </a:p>
        </p:txBody>
      </p:sp>
      <p:grpSp>
        <p:nvGrpSpPr>
          <p:cNvPr id="2" name="组合 1"/>
          <p:cNvGrpSpPr/>
          <p:nvPr/>
        </p:nvGrpSpPr>
        <p:grpSpPr>
          <a:xfrm>
            <a:off x="306817" y="1901089"/>
            <a:ext cx="9107170" cy="2563663"/>
            <a:chOff x="306817" y="1923708"/>
            <a:chExt cx="9107170" cy="2563663"/>
          </a:xfrm>
        </p:grpSpPr>
        <p:sp>
          <p:nvSpPr>
            <p:cNvPr id="11" name="矩形 11"/>
            <p:cNvSpPr/>
            <p:nvPr>
              <p:custDataLst>
                <p:tags r:id="rId3"/>
              </p:custDataLst>
            </p:nvPr>
          </p:nvSpPr>
          <p:spPr>
            <a:xfrm>
              <a:off x="306817" y="1923708"/>
              <a:ext cx="9107170" cy="2563663"/>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479153" y="2067486"/>
              <a:ext cx="8932003" cy="2369880"/>
            </a:xfrm>
            <a:prstGeom prst="rect">
              <a:avLst/>
            </a:prstGeom>
          </p:spPr>
          <p:txBody>
            <a:bodyPr wrap="square">
              <a:spAutoFit/>
            </a:bodyPr>
            <a:lstStyle/>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dirty="0">
                  <a:latin typeface="仿宋" panose="02010609060101010101" pitchFamily="49" charset="-122"/>
                  <a:ea typeface="仿宋" panose="02010609060101010101" pitchFamily="49" charset="-122"/>
                </a:rPr>
                <a:t>		</a:t>
              </a:r>
              <a:r>
                <a:rPr lang="zh-CN" altLang="en-US" sz="2800" b="1" dirty="0">
                  <a:latin typeface="仿宋" panose="02010609060101010101" pitchFamily="49" charset="-122"/>
                  <a:ea typeface="仿宋" panose="02010609060101010101" pitchFamily="49" charset="-122"/>
                </a:rPr>
                <a:t>软件工程项目管理</a:t>
              </a:r>
              <a:r>
                <a:rPr lang="zh-CN" altLang="en-US" sz="2400" b="1" dirty="0">
                  <a:latin typeface="仿宋" panose="02010609060101010101" pitchFamily="49" charset="-122"/>
                  <a:ea typeface="仿宋" panose="02010609060101010101" pitchFamily="49" charset="-122"/>
                </a:rPr>
                <a:t>是一种应用于软件工程技术的管理过程。因为软件是知识产品，其开发进度和质量很难估计和度量，开发及测试工作效率也难以预测和保证。软件系统的复杂性也会导致开发过程中各种风险难以预见和控制。大型的软件开发项目有数百名程序员、测试员，甚至项目经理都会有多个。对于这样庞大的项目如果没有管理，其质量保障是难以想象的。</a:t>
              </a:r>
              <a:endParaRPr lang="zh-CN" altLang="zh-CN" sz="2400" b="1" dirty="0">
                <a:latin typeface="仿宋" panose="02010609060101010101" pitchFamily="49" charset="-122"/>
                <a:ea typeface="仿宋" panose="02010609060101010101" pitchFamily="49" charset="-122"/>
              </a:endParaRPr>
            </a:p>
          </p:txBody>
        </p:sp>
      </p:grpSp>
      <p:sp>
        <p:nvSpPr>
          <p:cNvPr id="3" name="矩形 2"/>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16" name="文本框 15"/>
          <p:cNvSpPr txBox="1"/>
          <p:nvPr/>
        </p:nvSpPr>
        <p:spPr>
          <a:xfrm>
            <a:off x="638565" y="4640219"/>
            <a:ext cx="8766129" cy="1405193"/>
          </a:xfrm>
          <a:prstGeom prst="rect">
            <a:avLst/>
          </a:prstGeom>
          <a:noFill/>
        </p:spPr>
        <p:txBody>
          <a:bodyPr wrap="square">
            <a:spAutoFit/>
          </a:bodyPr>
          <a:lstStyle/>
          <a:p>
            <a:pPr>
              <a:lnSpc>
                <a:spcPct val="150000"/>
              </a:lnSpc>
            </a:pPr>
            <a:r>
              <a:rPr lang="zh-CN" altLang="en-US" sz="2000" b="1" dirty="0">
                <a:solidFill>
                  <a:srgbClr val="0000FF"/>
                </a:solidFill>
                <a:latin typeface="仿宋" panose="02010609060101010101" pitchFamily="49" charset="-122"/>
                <a:ea typeface="仿宋" panose="02010609060101010101" pitchFamily="49" charset="-122"/>
              </a:rPr>
              <a:t>在软件工程项目管理方面比较权威的体系是项目管理知识体系（</a:t>
            </a:r>
            <a:r>
              <a:rPr lang="en-US" altLang="zh-CN" sz="2000" b="1" dirty="0">
                <a:solidFill>
                  <a:srgbClr val="0000FF"/>
                </a:solidFill>
                <a:latin typeface="仿宋" panose="02010609060101010101" pitchFamily="49" charset="-122"/>
                <a:ea typeface="仿宋" panose="02010609060101010101" pitchFamily="49" charset="-122"/>
              </a:rPr>
              <a:t>Project Management Body of Knowledge</a:t>
            </a:r>
            <a:r>
              <a:rPr lang="zh-CN" altLang="en-US" sz="2000" b="1" dirty="0">
                <a:solidFill>
                  <a:srgbClr val="0000FF"/>
                </a:solidFill>
                <a:latin typeface="仿宋" panose="02010609060101010101" pitchFamily="49" charset="-122"/>
                <a:ea typeface="仿宋" panose="02010609060101010101" pitchFamily="49" charset="-122"/>
              </a:rPr>
              <a:t>，简称</a:t>
            </a:r>
            <a:r>
              <a:rPr lang="en-US" altLang="zh-CN" sz="2000" b="1" dirty="0">
                <a:solidFill>
                  <a:srgbClr val="0000FF"/>
                </a:solidFill>
                <a:latin typeface="仿宋" panose="02010609060101010101" pitchFamily="49" charset="-122"/>
                <a:ea typeface="仿宋" panose="02010609060101010101" pitchFamily="49" charset="-122"/>
              </a:rPr>
              <a:t>PMBOK</a:t>
            </a:r>
            <a:r>
              <a:rPr lang="zh-CN" altLang="en-US" sz="2000" b="1" dirty="0">
                <a:solidFill>
                  <a:srgbClr val="0000FF"/>
                </a:solidFill>
                <a:latin typeface="仿宋" panose="02010609060101010101" pitchFamily="49" charset="-122"/>
                <a:ea typeface="仿宋" panose="02010609060101010101" pitchFamily="49" charset="-122"/>
              </a:rPr>
              <a:t>），它是由美国项目管理协会（</a:t>
            </a:r>
            <a:r>
              <a:rPr lang="en-US" altLang="zh-CN" sz="2000" b="1" dirty="0">
                <a:solidFill>
                  <a:srgbClr val="0000FF"/>
                </a:solidFill>
                <a:latin typeface="仿宋" panose="02010609060101010101" pitchFamily="49" charset="-122"/>
                <a:ea typeface="仿宋" panose="02010609060101010101" pitchFamily="49" charset="-122"/>
              </a:rPr>
              <a:t>Project Management Institute</a:t>
            </a:r>
            <a:r>
              <a:rPr lang="zh-CN" altLang="en-US" sz="2000" b="1" dirty="0">
                <a:solidFill>
                  <a:srgbClr val="0000FF"/>
                </a:solidFill>
                <a:latin typeface="仿宋" panose="02010609060101010101" pitchFamily="49" charset="-122"/>
                <a:ea typeface="仿宋" panose="02010609060101010101" pitchFamily="49" charset="-122"/>
              </a:rPr>
              <a:t>，简称</a:t>
            </a:r>
            <a:r>
              <a:rPr lang="en-US" altLang="zh-CN" sz="2000" b="1" dirty="0">
                <a:solidFill>
                  <a:srgbClr val="0000FF"/>
                </a:solidFill>
                <a:latin typeface="仿宋" panose="02010609060101010101" pitchFamily="49" charset="-122"/>
                <a:ea typeface="仿宋" panose="02010609060101010101" pitchFamily="49" charset="-122"/>
              </a:rPr>
              <a:t>PMI</a:t>
            </a:r>
            <a:r>
              <a:rPr lang="zh-CN" altLang="en-US" sz="2000" b="1" dirty="0">
                <a:solidFill>
                  <a:srgbClr val="0000FF"/>
                </a:solidFill>
                <a:latin typeface="仿宋" panose="02010609060101010101" pitchFamily="49" charset="-122"/>
                <a:ea typeface="仿宋" panose="02010609060101010101" pitchFamily="49" charset="-122"/>
              </a:rPr>
              <a:t>）发起的。</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7"/>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8"/>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3"/>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9.1.1</a:t>
            </a:r>
          </a:p>
        </p:txBody>
      </p:sp>
      <p:pic>
        <p:nvPicPr>
          <p:cNvPr id="85" name="图片 8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项目启动管理</a:t>
            </a:r>
          </a:p>
        </p:txBody>
      </p:sp>
      <p:sp>
        <p:nvSpPr>
          <p:cNvPr id="2" name="文本框 1"/>
          <p:cNvSpPr txBox="1"/>
          <p:nvPr/>
        </p:nvSpPr>
        <p:spPr>
          <a:xfrm>
            <a:off x="739774" y="1303262"/>
            <a:ext cx="8423275" cy="4530086"/>
          </a:xfrm>
          <a:prstGeom prst="rect">
            <a:avLst/>
          </a:prstGeom>
          <a:noFill/>
        </p:spPr>
        <p:txBody>
          <a:bodyPr wrap="square" rtlCol="0">
            <a:spAutoFit/>
          </a:bodyPr>
          <a:lstStyle/>
          <a:p>
            <a:pPr>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项目启动时一般需要明确以下几个问题：</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zh-CN" altLang="en-US" sz="2400" b="1" dirty="0">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uFillTx/>
                <a:latin typeface="仿宋" panose="02010609060101010101" pitchFamily="49" charset="-122"/>
                <a:ea typeface="仿宋" panose="02010609060101010101" pitchFamily="49" charset="-122"/>
                <a:cs typeface="仿宋" panose="02010609060101010101" pitchFamily="49" charset="-122"/>
              </a:rPr>
              <a:t>1</a:t>
            </a:r>
            <a:r>
              <a:rPr lang="zh-CN" altLang="en-US" sz="2400" b="1" dirty="0">
                <a:uFillTx/>
                <a:latin typeface="仿宋" panose="02010609060101010101" pitchFamily="49" charset="-122"/>
                <a:ea typeface="仿宋" panose="02010609060101010101" pitchFamily="49" charset="-122"/>
                <a:cs typeface="仿宋" panose="02010609060101010101" pitchFamily="49" charset="-122"/>
              </a:rPr>
              <a:t>）项目范围、项目周期、关键里程碑点。</a:t>
            </a:r>
          </a:p>
          <a:p>
            <a:pPr>
              <a:lnSpc>
                <a:spcPct val="150000"/>
              </a:lnSpc>
            </a:pPr>
            <a:r>
              <a:rPr lang="zh-CN" altLang="en-US" sz="2400" b="1" dirty="0">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uFillTx/>
                <a:latin typeface="仿宋" panose="02010609060101010101" pitchFamily="49" charset="-122"/>
                <a:ea typeface="仿宋" panose="02010609060101010101" pitchFamily="49" charset="-122"/>
                <a:cs typeface="仿宋" panose="02010609060101010101" pitchFamily="49" charset="-122"/>
              </a:rPr>
              <a:t>2</a:t>
            </a:r>
            <a:r>
              <a:rPr lang="zh-CN" altLang="en-US" sz="2400" b="1" dirty="0">
                <a:uFillTx/>
                <a:latin typeface="仿宋" panose="02010609060101010101" pitchFamily="49" charset="-122"/>
                <a:ea typeface="仿宋" panose="02010609060101010101" pitchFamily="49" charset="-122"/>
                <a:cs typeface="仿宋" panose="02010609060101010101" pitchFamily="49" charset="-122"/>
              </a:rPr>
              <a:t>）识别相关人员，明确沟通、汇报渠道及各个角色的职责。</a:t>
            </a:r>
          </a:p>
          <a:p>
            <a:pPr>
              <a:lnSpc>
                <a:spcPct val="150000"/>
              </a:lnSpc>
            </a:pPr>
            <a:r>
              <a:rPr lang="zh-CN" altLang="en-US" sz="2400" b="1" dirty="0">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uFillTx/>
                <a:latin typeface="仿宋" panose="02010609060101010101" pitchFamily="49" charset="-122"/>
                <a:ea typeface="仿宋" panose="02010609060101010101" pitchFamily="49" charset="-122"/>
                <a:cs typeface="仿宋" panose="02010609060101010101" pitchFamily="49" charset="-122"/>
              </a:rPr>
              <a:t>3</a:t>
            </a:r>
            <a:r>
              <a:rPr lang="zh-CN" altLang="en-US" sz="2400" b="1" dirty="0">
                <a:uFillTx/>
                <a:latin typeface="仿宋" panose="02010609060101010101" pitchFamily="49" charset="-122"/>
                <a:ea typeface="仿宋" panose="02010609060101010101" pitchFamily="49" charset="-122"/>
                <a:cs typeface="仿宋" panose="02010609060101010101" pitchFamily="49" charset="-122"/>
              </a:rPr>
              <a:t>）项目规则约定、表单模板、流程。</a:t>
            </a:r>
          </a:p>
          <a:p>
            <a:pPr>
              <a:lnSpc>
                <a:spcPct val="150000"/>
              </a:lnSpc>
            </a:pPr>
            <a:r>
              <a:rPr lang="zh-CN" altLang="en-US" sz="2400" b="1" dirty="0">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uFillTx/>
                <a:latin typeface="仿宋" panose="02010609060101010101" pitchFamily="49" charset="-122"/>
                <a:ea typeface="仿宋" panose="02010609060101010101" pitchFamily="49" charset="-122"/>
                <a:cs typeface="仿宋" panose="02010609060101010101" pitchFamily="49" charset="-122"/>
              </a:rPr>
              <a:t>4</a:t>
            </a:r>
            <a:r>
              <a:rPr lang="zh-CN" altLang="en-US" sz="2400" b="1" dirty="0">
                <a:uFillTx/>
                <a:latin typeface="仿宋" panose="02010609060101010101" pitchFamily="49" charset="-122"/>
                <a:ea typeface="仿宋" panose="02010609060101010101" pitchFamily="49" charset="-122"/>
                <a:cs typeface="仿宋" panose="02010609060101010101" pitchFamily="49" charset="-122"/>
              </a:rPr>
              <a:t>）项目资源、费用预算。</a:t>
            </a:r>
          </a:p>
          <a:p>
            <a:pPr>
              <a:lnSpc>
                <a:spcPct val="150000"/>
              </a:lnSpc>
            </a:pPr>
            <a:r>
              <a:rPr lang="zh-CN" altLang="en-US" sz="2400" b="1" dirty="0">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uFillTx/>
                <a:latin typeface="仿宋" panose="02010609060101010101" pitchFamily="49" charset="-122"/>
                <a:ea typeface="仿宋" panose="02010609060101010101" pitchFamily="49" charset="-122"/>
                <a:cs typeface="仿宋" panose="02010609060101010101" pitchFamily="49" charset="-122"/>
              </a:rPr>
              <a:t>5</a:t>
            </a:r>
            <a:r>
              <a:rPr lang="zh-CN" altLang="en-US" sz="2400" b="1" dirty="0">
                <a:uFillTx/>
                <a:latin typeface="仿宋" panose="02010609060101010101" pitchFamily="49" charset="-122"/>
                <a:ea typeface="仿宋" panose="02010609060101010101" pitchFamily="49" charset="-122"/>
                <a:cs typeface="仿宋" panose="02010609060101010101" pitchFamily="49" charset="-122"/>
              </a:rPr>
              <a:t>）产品业务需求、技术需求，以及用户群体。</a:t>
            </a:r>
          </a:p>
          <a:p>
            <a:pPr>
              <a:lnSpc>
                <a:spcPct val="150000"/>
              </a:lnSpc>
            </a:pPr>
            <a:r>
              <a:rPr lang="zh-CN" altLang="en-US" sz="2400" b="1" dirty="0">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uFillTx/>
                <a:latin typeface="仿宋" panose="02010609060101010101" pitchFamily="49" charset="-122"/>
                <a:ea typeface="仿宋" panose="02010609060101010101" pitchFamily="49" charset="-122"/>
                <a:cs typeface="仿宋" panose="02010609060101010101" pitchFamily="49" charset="-122"/>
              </a:rPr>
              <a:t>6</a:t>
            </a:r>
            <a:r>
              <a:rPr lang="zh-CN" altLang="en-US" sz="2400" b="1" dirty="0">
                <a:uFillTx/>
                <a:latin typeface="仿宋" panose="02010609060101010101" pitchFamily="49" charset="-122"/>
                <a:ea typeface="仿宋" panose="02010609060101010101" pitchFamily="49" charset="-122"/>
                <a:cs typeface="仿宋" panose="02010609060101010101" pitchFamily="49" charset="-122"/>
              </a:rPr>
              <a:t>）识别可能存在的项目风险。</a:t>
            </a:r>
          </a:p>
          <a:p>
            <a:pPr>
              <a:lnSpc>
                <a:spcPct val="150000"/>
              </a:lnSpc>
            </a:pPr>
            <a:r>
              <a:rPr lang="zh-CN" altLang="en-US" sz="2400" b="1" dirty="0">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uFillTx/>
                <a:latin typeface="仿宋" panose="02010609060101010101" pitchFamily="49" charset="-122"/>
                <a:ea typeface="仿宋" panose="02010609060101010101" pitchFamily="49" charset="-122"/>
                <a:cs typeface="仿宋" panose="02010609060101010101" pitchFamily="49" charset="-122"/>
              </a:rPr>
              <a:t>7</a:t>
            </a:r>
            <a:r>
              <a:rPr lang="zh-CN" altLang="en-US" sz="2400" b="1" dirty="0">
                <a:uFillTx/>
                <a:latin typeface="仿宋" panose="02010609060101010101" pitchFamily="49" charset="-122"/>
                <a:ea typeface="仿宋" panose="02010609060101010101" pitchFamily="49" charset="-122"/>
                <a:cs typeface="仿宋" panose="02010609060101010101" pitchFamily="49" charset="-122"/>
              </a:rPr>
              <a:t>）需要什么样的技术支持，是否需要前期学习和调查。</a:t>
            </a:r>
          </a:p>
        </p:txBody>
      </p:sp>
      <p:sp>
        <p:nvSpPr>
          <p:cNvPr id="3" name="矩形 2"/>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7"/>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8"/>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3"/>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9.1.2</a:t>
            </a:r>
          </a:p>
        </p:txBody>
      </p:sp>
      <p:pic>
        <p:nvPicPr>
          <p:cNvPr id="85" name="图片 8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项目计划管理</a:t>
            </a:r>
          </a:p>
        </p:txBody>
      </p:sp>
      <p:sp>
        <p:nvSpPr>
          <p:cNvPr id="2" name="文本框 1"/>
          <p:cNvSpPr txBox="1"/>
          <p:nvPr/>
        </p:nvSpPr>
        <p:spPr>
          <a:xfrm>
            <a:off x="347508" y="780040"/>
            <a:ext cx="9207808" cy="3976088"/>
          </a:xfrm>
          <a:prstGeom prst="rect">
            <a:avLst/>
          </a:prstGeom>
          <a:noFill/>
        </p:spPr>
        <p:txBody>
          <a:bodyPr wrap="square" rtlCol="0">
            <a:spAutoFit/>
          </a:bodyPr>
          <a:lstStyle/>
          <a:p>
            <a:pPr>
              <a:lnSpc>
                <a:spcPct val="150000"/>
              </a:lnSpc>
            </a:pPr>
            <a:r>
              <a:rPr lang="en-US" altLang="zh-CN"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项目计划管理</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是在项目计划阶段对项目实施的管理，包括范围管理、进度管理和综合管理。一个科学的计划，不仅可以保证项目工期，减少资源浪费，还可以对项目的进程进行跟踪控制管理，从而保证项目的按期完成。</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项目计划应在项目开始初期制定出来，并随着工程的进展渐进明细。</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1</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）开发进度计划制订</a:t>
            </a:r>
          </a:p>
        </p:txBody>
      </p:sp>
      <p:sp>
        <p:nvSpPr>
          <p:cNvPr id="3" name="矩形 2"/>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graphicFrame>
        <p:nvGraphicFramePr>
          <p:cNvPr id="8" name="图示 7"/>
          <p:cNvGraphicFramePr/>
          <p:nvPr/>
        </p:nvGraphicFramePr>
        <p:xfrm>
          <a:off x="638565" y="4221088"/>
          <a:ext cx="8382450" cy="208823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9" name="文本框 8"/>
          <p:cNvSpPr txBox="1"/>
          <p:nvPr/>
        </p:nvSpPr>
        <p:spPr>
          <a:xfrm>
            <a:off x="2971192" y="6002615"/>
            <a:ext cx="3960440" cy="306705"/>
          </a:xfrm>
          <a:prstGeom prst="rect">
            <a:avLst/>
          </a:prstGeom>
          <a:noFill/>
        </p:spPr>
        <p:txBody>
          <a:bodyPr wrap="square" rtlCol="0">
            <a:spAutoFit/>
          </a:bodyPr>
          <a:lstStyle/>
          <a:p>
            <a:pPr algn="ctr"/>
            <a:r>
              <a:rPr lang="zh-CN" altLang="en-US" dirty="0"/>
              <a:t>图</a:t>
            </a:r>
            <a:r>
              <a:rPr lang="en-US" altLang="zh-CN" dirty="0"/>
              <a:t>9-1 </a:t>
            </a:r>
            <a:r>
              <a:rPr lang="zh-CN" altLang="en-US" dirty="0"/>
              <a:t>项目进度安排</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7"/>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8"/>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3"/>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9.1.2</a:t>
            </a:r>
          </a:p>
        </p:txBody>
      </p:sp>
      <p:pic>
        <p:nvPicPr>
          <p:cNvPr id="85" name="图片 8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项目计划管理</a:t>
            </a:r>
          </a:p>
        </p:txBody>
      </p:sp>
      <p:sp>
        <p:nvSpPr>
          <p:cNvPr id="3" name="矩形 2"/>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9" name="文本框 8"/>
          <p:cNvSpPr txBox="1"/>
          <p:nvPr/>
        </p:nvSpPr>
        <p:spPr>
          <a:xfrm>
            <a:off x="2971192" y="4219633"/>
            <a:ext cx="3960440" cy="306705"/>
          </a:xfrm>
          <a:prstGeom prst="rect">
            <a:avLst/>
          </a:prstGeom>
          <a:noFill/>
        </p:spPr>
        <p:txBody>
          <a:bodyPr wrap="square" rtlCol="0">
            <a:spAutoFit/>
          </a:bodyPr>
          <a:lstStyle/>
          <a:p>
            <a:pPr algn="ctr"/>
            <a:r>
              <a:rPr lang="zh-CN" altLang="en-US" dirty="0"/>
              <a:t>图</a:t>
            </a:r>
            <a:r>
              <a:rPr lang="en-US" altLang="zh-CN" dirty="0"/>
              <a:t>9-2 </a:t>
            </a:r>
            <a:r>
              <a:rPr lang="zh-CN" altLang="en-US" dirty="0"/>
              <a:t>项目进度计划甘特图</a:t>
            </a:r>
          </a:p>
        </p:txBody>
      </p:sp>
      <p:pic>
        <p:nvPicPr>
          <p:cNvPr id="10" name="图片 9"/>
          <p:cNvPicPr>
            <a:picLocks noChangeAspect="1"/>
          </p:cNvPicPr>
          <p:nvPr/>
        </p:nvPicPr>
        <p:blipFill>
          <a:blip r:embed="rId11"/>
          <a:stretch>
            <a:fillRect/>
          </a:stretch>
        </p:blipFill>
        <p:spPr>
          <a:xfrm>
            <a:off x="1783060" y="905480"/>
            <a:ext cx="6408711" cy="3283903"/>
          </a:xfrm>
          <a:prstGeom prst="rect">
            <a:avLst/>
          </a:prstGeom>
          <a:noFill/>
          <a:ln>
            <a:noFill/>
          </a:ln>
        </p:spPr>
      </p:pic>
      <p:sp>
        <p:nvSpPr>
          <p:cNvPr id="11" name="文本框 10"/>
          <p:cNvSpPr txBox="1"/>
          <p:nvPr/>
        </p:nvSpPr>
        <p:spPr>
          <a:xfrm>
            <a:off x="558924" y="4571539"/>
            <a:ext cx="8262248" cy="1569660"/>
          </a:xfrm>
          <a:prstGeom prst="rect">
            <a:avLst/>
          </a:prstGeom>
          <a:noFill/>
        </p:spPr>
        <p:txBody>
          <a:bodyPr wrap="square" rtlCol="0">
            <a:spAutoFit/>
          </a:bodyPr>
          <a:lstStyle/>
          <a:p>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2</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）计划跟踪与监控</a:t>
            </a:r>
            <a:endPar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计划做得再好，没有有效执行等于没做。项目进度跟踪与控制过程需要采用日志的方式或相应的工具，让项目组成员每天填写工作完成情况。</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7"/>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8"/>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3"/>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9.1.3</a:t>
            </a:r>
          </a:p>
        </p:txBody>
      </p:sp>
      <p:pic>
        <p:nvPicPr>
          <p:cNvPr id="85" name="图片 8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人员组织与管理</a:t>
            </a:r>
          </a:p>
        </p:txBody>
      </p:sp>
      <p:sp>
        <p:nvSpPr>
          <p:cNvPr id="2" name="文本框 1"/>
          <p:cNvSpPr txBox="1"/>
          <p:nvPr/>
        </p:nvSpPr>
        <p:spPr>
          <a:xfrm>
            <a:off x="638565" y="1128799"/>
            <a:ext cx="8118475" cy="4908651"/>
          </a:xfrm>
          <a:prstGeom prst="rect">
            <a:avLst/>
          </a:prstGeom>
          <a:noFill/>
        </p:spPr>
        <p:txBody>
          <a:bodyPr wrap="square" rtlCol="0">
            <a:spAutoFit/>
          </a:bodyPr>
          <a:lstStyle/>
          <a:p>
            <a:pPr>
              <a:lnSpc>
                <a:spcPct val="120000"/>
              </a:lnSpc>
            </a:pP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人员是软件工程项目中最重要、最为活跃的资源因素。如何组织得更加合理，管理得更加有效，从而最大限度地发挥这一重要的资源潜力，对于软件项目的成功至关重要。</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高效的开发团队一般具有以下特征：</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1</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）具有明确和挑战性的共同目标</a:t>
            </a:r>
            <a:endPar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2</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）团队具有很强的凝聚力</a:t>
            </a: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3</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）具有融洽的交流环境</a:t>
            </a:r>
            <a:endParaRPr lang="en-US" altLang="zh-CN" sz="2400" b="1" dirty="0">
              <a:solidFill>
                <a:srgbClr val="FF0000"/>
              </a:solidFill>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4</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）具有共同的工作规范和框架</a:t>
            </a:r>
            <a:endPar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5</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）采用合理的开发过程</a:t>
            </a:r>
          </a:p>
          <a:p>
            <a:pPr>
              <a:lnSpc>
                <a:spcPct val="120000"/>
              </a:lnSpc>
            </a:pPr>
            <a:endPar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6"/>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f21afcc6-e7c2-4ed4-bb9c-4b274fc317d6"/>
  <p:tag name="COMMONDATA" val="eyJoZGlkIjoiNmNkZjNjZmY5MWYzYTBjZDExNjU2NDM5YmI0ZjQ3ZjU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673_1*i*2"/>
  <p:tag name="KSO_WM_TEMPLATE_CATEGORY" val="diagram"/>
  <p:tag name="KSO_WM_TEMPLATE_INDEX" val="20213673"/>
  <p:tag name="KSO_WM_UNIT_LAYERLEVEL" val="1"/>
  <p:tag name="KSO_WM_TAG_VERSION" val="1.0"/>
  <p:tag name="KSO_WM_BEAUTIFY_FLAG" val="#wm#"/>
  <p:tag name="KSO_WM_UNIT_BLOCK" val="0"/>
  <p:tag name="KSO_WM_UNIT_SM_LIMIT_TYPE" val="0"/>
  <p:tag name="KSO_WM_UNIT_DEC_AREA_ID" val="f8361c95c6a14706b337364fb1f6f01e"/>
  <p:tag name="KSO_WM_UNIT_DECORATE_INFO" val="{&quot;DecorateInfoH&quot;:{&quot;IsAbs&quot;:true},&quot;DecorateInfoW&quot;:{&quot;IsAbs&quot;:true},&quot;DecorateInfoX&quot;:{&quot;IsAbs&quot;:true,&quot;Pos&quot;:0},&quot;DecorateInfoY&quot;:{&quot;IsAbs&quot;:true,&quot;Pos&quot;:0},&quot;ReferentInfo&quot;:{&quot;Id&quot;:&quot;c5974a3a47a7438db28ffdaeb587b99c&quot;,&quot;X&quot;:{&quot;Pos&quot;:2},&quot;Y&quot;:{&quot;Pos&quot;:0}},&quot;whChangeMode&quot;:0}"/>
  <p:tag name="KSO_WM_CHIP_GROUPID" val="5f5ee1ca4d6848d78f644aed"/>
  <p:tag name="KSO_WM_CHIP_XID" val="5f69675b553136823a5e61e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6eb54054ed1e2fb7fe8f"/>
  <p:tag name="KSO_WM_TEMPLATE_ASSEMBLE_GROUPID" val="60656eb54054ed1e2fb7fe8f"/>
</p:tagLst>
</file>

<file path=ppt/tags/tag10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0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0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0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0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0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1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2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2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2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2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3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3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3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3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wm#"/>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2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5.451968503937,&quot;width&quot;:5276.897637795276}"/>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SLIDE_ID" val="diagram20212714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14"/>
  <p:tag name="KSO_WM_SLIDE_LAYOUT" val="a_f"/>
  <p:tag name="KSO_WM_SLIDE_LAYOUT_CNT" val="1_1"/>
  <p:tag name="KSO_WM_SLIDE_TYPE" val="text"/>
  <p:tag name="KSO_WM_SLIDE_SUBTYPE" val="pureTxt"/>
  <p:tag name="KSO_WM_SLIDE_SIZE" val="840*539"/>
  <p:tag name="KSO_WM_SLIDE_POSITION" val="72*0"/>
  <p:tag name="KSO_WM_SLIDE_LAYOUT_INFO" val="{&quot;direction&quot;:1,&quot;id&quot;:&quot;2021-04-01T15:44:13&quot;,&quot;maxSize&quot;:{&quot;size1&quot;:32.5},&quot;minSize&quot;:{&quot;size1&quot;:27.6},&quot;normalSize&quot;:{&quot;size1&quot;:32.5},&quot;subLayout&quot;:[{&quot;id&quot;:&quot;2021-04-01T15:44:13&quot;,&quot;margin&quot;:{&quot;bottom&quot;:8.043000221252441,&quot;left&quot;:2.0630886554718018,&quot;right&quot;:0.02111823298037052,&quot;top&quot;:5.502999782562256},&quot;type&quot;:0},{&quot;id&quot;:&quot;2021-04-01T15:44:13&quot;,&quot;margin&quot;:{&quot;bottom&quot;:1.6929999589920044,&quot;left&quot;:1.3540035486221313,&quot;right&quot;:1.3751217126846313,&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0"/>
  <p:tag name="KSO_WM_TEMPLATE_ASSEMBLE_XID" val="60656f654054ed1e2fb80950"/>
  <p:tag name="KSO_WM_TEMPLATE_ASSEMBLE_GROUPID" val="60656f654054ed1e2fb80950"/>
  <p:tag name="KSO_WM_SPECIAL_SOURCE" val="bdnul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6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9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9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9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quot;width&quot;:15597}"/>
  <p:tag name="KSO_WM_BEAUTIFY_FLAG" val=""/>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0070C0"/>
      </a:accent1>
      <a:accent2>
        <a:srgbClr val="00B0F0"/>
      </a:accent2>
      <a:accent3>
        <a:srgbClr val="0070C0"/>
      </a:accent3>
      <a:accent4>
        <a:srgbClr val="00B0F0"/>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4977</Words>
  <Application>Microsoft Office PowerPoint</Application>
  <PresentationFormat>自定义</PresentationFormat>
  <Paragraphs>594</Paragraphs>
  <Slides>44</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44</vt:i4>
      </vt:variant>
    </vt:vector>
  </HeadingPairs>
  <TitlesOfParts>
    <vt:vector size="55" baseType="lpstr">
      <vt:lpstr>仿宋</vt:lpstr>
      <vt:lpstr>黑体</vt:lpstr>
      <vt:lpstr>宋体</vt:lpstr>
      <vt:lpstr>微软雅黑</vt:lpstr>
      <vt:lpstr>Arial</vt:lpstr>
      <vt:lpstr>Calibri</vt:lpstr>
      <vt:lpstr>Cambria Math</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1012</dc:title>
  <dc:creator>admin</dc:creator>
  <cp:lastModifiedBy>Ting</cp:lastModifiedBy>
  <cp:revision>761</cp:revision>
  <cp:lastPrinted>2021-12-14T02:46:00Z</cp:lastPrinted>
  <dcterms:created xsi:type="dcterms:W3CDTF">2021-12-14T02:46:00Z</dcterms:created>
  <dcterms:modified xsi:type="dcterms:W3CDTF">2023-12-20T04:24:51Z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C58DB5D729074062885111962A41FB4E_13</vt:lpwstr>
  </property>
</Properties>
</file>