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8"/>
  </p:handoutMasterIdLst>
  <p:sldIdLst>
    <p:sldId id="317" r:id="rId3"/>
    <p:sldId id="536" r:id="rId5"/>
    <p:sldId id="341" r:id="rId6"/>
    <p:sldId id="549" r:id="rId7"/>
    <p:sldId id="1028" r:id="rId8"/>
    <p:sldId id="1029" r:id="rId9"/>
    <p:sldId id="1030" r:id="rId10"/>
    <p:sldId id="1031" r:id="rId11"/>
    <p:sldId id="1032" r:id="rId12"/>
    <p:sldId id="1033" r:id="rId13"/>
    <p:sldId id="1034" r:id="rId14"/>
    <p:sldId id="1035" r:id="rId15"/>
    <p:sldId id="1036" r:id="rId16"/>
    <p:sldId id="1037" r:id="rId17"/>
    <p:sldId id="1038" r:id="rId18"/>
    <p:sldId id="1039" r:id="rId19"/>
    <p:sldId id="1040" r:id="rId20"/>
    <p:sldId id="1041" r:id="rId21"/>
    <p:sldId id="1042" r:id="rId22"/>
    <p:sldId id="1043" r:id="rId23"/>
    <p:sldId id="1044" r:id="rId24"/>
    <p:sldId id="1045" r:id="rId25"/>
    <p:sldId id="1073" r:id="rId26"/>
    <p:sldId id="1046" r:id="rId27"/>
    <p:sldId id="1047" r:id="rId28"/>
    <p:sldId id="1074" r:id="rId29"/>
    <p:sldId id="1048" r:id="rId30"/>
    <p:sldId id="1049" r:id="rId31"/>
    <p:sldId id="1050" r:id="rId32"/>
    <p:sldId id="1051" r:id="rId33"/>
    <p:sldId id="1052" r:id="rId34"/>
    <p:sldId id="1053" r:id="rId35"/>
    <p:sldId id="1054" r:id="rId36"/>
    <p:sldId id="1075" r:id="rId37"/>
    <p:sldId id="1055" r:id="rId38"/>
    <p:sldId id="1056" r:id="rId39"/>
    <p:sldId id="1057" r:id="rId40"/>
    <p:sldId id="1058" r:id="rId41"/>
    <p:sldId id="1059" r:id="rId42"/>
    <p:sldId id="1076" r:id="rId43"/>
    <p:sldId id="1060" r:id="rId44"/>
    <p:sldId id="1061" r:id="rId45"/>
    <p:sldId id="1077" r:id="rId46"/>
    <p:sldId id="1062" r:id="rId47"/>
    <p:sldId id="1063" r:id="rId48"/>
    <p:sldId id="1064" r:id="rId49"/>
    <p:sldId id="1065" r:id="rId50"/>
    <p:sldId id="1066" r:id="rId51"/>
    <p:sldId id="1067" r:id="rId52"/>
    <p:sldId id="1068" r:id="rId53"/>
    <p:sldId id="1069" r:id="rId54"/>
    <p:sldId id="1070" r:id="rId55"/>
    <p:sldId id="1071" r:id="rId56"/>
    <p:sldId id="402" r:id="rId57"/>
  </p:sldIdLst>
  <p:sldSz cx="9902825" cy="6858000"/>
  <p:notesSz cx="6797675" cy="9925050"/>
  <p:custDataLst>
    <p:tags r:id="rId63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 userDrawn="1">
          <p15:clr>
            <a:srgbClr val="A4A3A4"/>
          </p15:clr>
        </p15:guide>
        <p15:guide id="2" pos="330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risweng@qq.com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4D83"/>
    <a:srgbClr val="622DA3"/>
    <a:srgbClr val="FFCCFF"/>
    <a:srgbClr val="FF575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0" autoAdjust="0"/>
    <p:restoredTop sz="95340" autoAdjust="0"/>
  </p:normalViewPr>
  <p:slideViewPr>
    <p:cSldViewPr showGuides="1">
      <p:cViewPr varScale="1">
        <p:scale>
          <a:sx n="82" d="100"/>
          <a:sy n="82" d="100"/>
        </p:scale>
        <p:origin x="1152" y="67"/>
      </p:cViewPr>
      <p:guideLst>
        <p:guide orient="horz" pos="2254"/>
        <p:guide pos="33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1" d="100"/>
        <a:sy n="15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gs" Target="tags/tag2.xml"/><Relationship Id="rId62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5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5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C2BE1-30B0-4BFF-86E2-B29499CC1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2027" y="744538"/>
            <a:ext cx="537362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4F346-9435-41B1-AD1D-461963F20B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5CA27-7180-4F6B-A84E-BE3F55DF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771" y="2130428"/>
            <a:ext cx="841806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541" y="3886200"/>
            <a:ext cx="69325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317" y="4406901"/>
            <a:ext cx="84180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317" y="2906713"/>
            <a:ext cx="84180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181" y="1200151"/>
            <a:ext cx="437409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5"/>
            </a:lvl4pPr>
            <a:lvl5pPr>
              <a:defRPr sz="1865"/>
            </a:lvl5pPr>
            <a:lvl6pPr>
              <a:defRPr sz="1865"/>
            </a:lvl6pPr>
            <a:lvl7pPr>
              <a:defRPr sz="1865"/>
            </a:lvl7pPr>
            <a:lvl8pPr>
              <a:defRPr sz="1865"/>
            </a:lvl8pPr>
            <a:lvl9pPr>
              <a:defRPr sz="18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4331" y="1200151"/>
            <a:ext cx="437409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5"/>
            </a:lvl4pPr>
            <a:lvl5pPr>
              <a:defRPr sz="1865"/>
            </a:lvl5pPr>
            <a:lvl6pPr>
              <a:defRPr sz="1865"/>
            </a:lvl6pPr>
            <a:lvl7pPr>
              <a:defRPr sz="1865"/>
            </a:lvl7pPr>
            <a:lvl8pPr>
              <a:defRPr sz="1865"/>
            </a:lvl8pPr>
            <a:lvl9pPr>
              <a:defRPr sz="18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180" y="274639"/>
            <a:ext cx="89132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180" y="1535115"/>
            <a:ext cx="437581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65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180" y="2174875"/>
            <a:ext cx="43758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5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0892" y="1535115"/>
            <a:ext cx="437752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65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0892" y="2174875"/>
            <a:ext cx="43775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5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2929" y="0"/>
            <a:ext cx="9903600" cy="6858000"/>
          </a:xfrm>
          <a:prstGeom prst="rect">
            <a:avLst/>
          </a:prstGeom>
          <a:gradFill flip="none" rotWithShape="1">
            <a:gsLst>
              <a:gs pos="0">
                <a:srgbClr val="FBFBFB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704" tIns="27852" rIns="55704" bIns="27852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1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180" y="274639"/>
            <a:ext cx="8913240" cy="1143000"/>
          </a:xfrm>
          <a:prstGeom prst="rect">
            <a:avLst/>
          </a:prstGeom>
        </p:spPr>
        <p:txBody>
          <a:bodyPr vert="horz" lIns="68571" tIns="34285" rIns="68571" bIns="3428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180" y="1600203"/>
            <a:ext cx="8913240" cy="4525963"/>
          </a:xfrm>
          <a:prstGeom prst="rect">
            <a:avLst/>
          </a:prstGeom>
        </p:spPr>
        <p:txBody>
          <a:bodyPr vert="horz" lIns="68571" tIns="34285" rIns="68571" bIns="3428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180" y="6356351"/>
            <a:ext cx="2310840" cy="365125"/>
          </a:xfrm>
          <a:prstGeom prst="rect">
            <a:avLst/>
          </a:prstGeom>
        </p:spPr>
        <p:txBody>
          <a:bodyPr vert="horz" lIns="68571" tIns="34285" rIns="68571" bIns="3428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3731" y="6356351"/>
            <a:ext cx="3136140" cy="365125"/>
          </a:xfrm>
          <a:prstGeom prst="rect">
            <a:avLst/>
          </a:prstGeom>
        </p:spPr>
        <p:txBody>
          <a:bodyPr vert="horz" lIns="68571" tIns="34285" rIns="68571" bIns="3428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7580" y="6356351"/>
            <a:ext cx="2310840" cy="365125"/>
          </a:xfrm>
          <a:prstGeom prst="rect">
            <a:avLst/>
          </a:prstGeom>
        </p:spPr>
        <p:txBody>
          <a:bodyPr vert="horz" lIns="68571" tIns="34285" rIns="68571" bIns="3428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585" indent="-286385" algn="l" defTabSz="914400" rtl="0" eaLnBrk="1" latinLnBrk="0" hangingPunct="1">
        <a:spcBef>
          <a:spcPts val="13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 11"/>
          <p:cNvSpPr txBox="1"/>
          <p:nvPr/>
        </p:nvSpPr>
        <p:spPr>
          <a:xfrm>
            <a:off x="362170" y="2003284"/>
            <a:ext cx="9502985" cy="1113756"/>
          </a:xfrm>
          <a:prstGeom prst="rect">
            <a:avLst/>
          </a:prstGeom>
        </p:spPr>
        <p:txBody>
          <a:bodyPr vert="horz" lIns="74267" tIns="37133" rIns="74267" bIns="37133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ym typeface="+mn-ea"/>
              </a:rPr>
              <a:t>第</a:t>
            </a:r>
            <a:r>
              <a:rPr lang="en-US" altLang="zh-CN" sz="3600" b="1" dirty="0">
                <a:sym typeface="+mn-ea"/>
              </a:rPr>
              <a:t>6</a:t>
            </a:r>
            <a:r>
              <a:rPr lang="zh-CN" altLang="en-US" sz="3600" b="1" dirty="0">
                <a:sym typeface="+mn-ea"/>
              </a:rPr>
              <a:t>讲 软件实现与测试</a:t>
            </a:r>
            <a:endParaRPr lang="zh-CN" altLang="en-US" sz="3600" b="1" dirty="0">
              <a:sym typeface="+mn-ea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1018047" y="3104571"/>
            <a:ext cx="8191233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6307455"/>
            <a:ext cx="9904095" cy="5530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5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" y="16608"/>
            <a:ext cx="3350830" cy="955962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04135" y="3846195"/>
            <a:ext cx="5011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第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7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章 软件实现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与测试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代码规范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06817" y="1162283"/>
            <a:ext cx="9342978" cy="465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）格式规范</a:t>
            </a:r>
            <a:endParaRPr lang="zh-CN" altLang="en-US" sz="2000" dirty="0">
              <a:solidFill>
                <a:srgbClr val="FF0000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① 大括号的使用约定。如果是大括号内为空，则写成</a:t>
            </a:r>
            <a:r>
              <a:rPr lang="en-US" altLang="zh-CN" sz="2000" dirty="0">
                <a:latin typeface="+mj-ea"/>
                <a:ea typeface="+mj-ea"/>
              </a:rPr>
              <a:t>{}</a:t>
            </a:r>
            <a:r>
              <a:rPr lang="zh-CN" altLang="en-US" sz="2000" dirty="0">
                <a:latin typeface="+mj-ea"/>
                <a:ea typeface="+mj-ea"/>
              </a:rPr>
              <a:t>即可，不需要换行；如果是非空代码块则：左大括号前不换行；左大括号后换行；右大括号前换行；右大括号后还有</a:t>
            </a:r>
            <a:r>
              <a:rPr lang="en-US" altLang="zh-CN" sz="2000" dirty="0">
                <a:latin typeface="+mj-ea"/>
                <a:ea typeface="+mj-ea"/>
              </a:rPr>
              <a:t>else</a:t>
            </a:r>
            <a:r>
              <a:rPr lang="zh-CN" altLang="en-US" sz="2000" dirty="0">
                <a:latin typeface="+mj-ea"/>
                <a:ea typeface="+mj-ea"/>
              </a:rPr>
              <a:t>等代码则不换行；右大括号后为空必须换行。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② </a:t>
            </a:r>
            <a:r>
              <a:rPr lang="en-US" altLang="zh-CN" sz="2000" dirty="0">
                <a:latin typeface="+mj-ea"/>
                <a:ea typeface="+mj-ea"/>
              </a:rPr>
              <a:t>if/for/while/switch/do</a:t>
            </a:r>
            <a:r>
              <a:rPr lang="zh-CN" altLang="en-US" sz="2000" dirty="0">
                <a:latin typeface="+mj-ea"/>
                <a:ea typeface="+mj-ea"/>
              </a:rPr>
              <a:t>等保留字与左右括号之间必须加空格。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③ 任何运算符左右必须加一个空格。运算符包括赋值运算符</a:t>
            </a:r>
            <a:r>
              <a:rPr lang="en-US" altLang="zh-CN" sz="2000" dirty="0">
                <a:latin typeface="+mj-ea"/>
                <a:ea typeface="+mj-ea"/>
              </a:rPr>
              <a:t>=</a:t>
            </a:r>
            <a:r>
              <a:rPr lang="zh-CN" altLang="en-US" sz="2000" dirty="0">
                <a:latin typeface="+mj-ea"/>
                <a:ea typeface="+mj-ea"/>
              </a:rPr>
              <a:t>、逻辑运算符</a:t>
            </a:r>
            <a:r>
              <a:rPr lang="en-US" altLang="zh-CN" sz="2000" dirty="0">
                <a:latin typeface="+mj-ea"/>
                <a:ea typeface="+mj-ea"/>
              </a:rPr>
              <a:t>&amp;&amp;</a:t>
            </a:r>
            <a:r>
              <a:rPr lang="zh-CN" altLang="en-US" sz="2000" dirty="0">
                <a:latin typeface="+mj-ea"/>
                <a:ea typeface="+mj-ea"/>
              </a:rPr>
              <a:t>、加减乘除符号等。</a:t>
            </a:r>
            <a:endParaRPr lang="en-US" altLang="zh-CN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④ 代码块缩进</a:t>
            </a:r>
            <a:r>
              <a:rPr lang="en-US" altLang="zh-CN" sz="2000" dirty="0">
                <a:latin typeface="+mj-ea"/>
                <a:ea typeface="+mj-ea"/>
              </a:rPr>
              <a:t>4</a:t>
            </a:r>
            <a:r>
              <a:rPr lang="zh-CN" altLang="en-US" sz="2000" dirty="0">
                <a:latin typeface="+mj-ea"/>
                <a:ea typeface="+mj-ea"/>
              </a:rPr>
              <a:t>个空格。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⑤ 单行字符数不超过</a:t>
            </a:r>
            <a:r>
              <a:rPr lang="en-US" altLang="zh-CN" sz="2000" dirty="0">
                <a:latin typeface="+mj-ea"/>
                <a:ea typeface="+mj-ea"/>
              </a:rPr>
              <a:t>120</a:t>
            </a:r>
            <a:r>
              <a:rPr lang="zh-CN" altLang="en-US" sz="2000" dirty="0">
                <a:latin typeface="+mj-ea"/>
                <a:ea typeface="+mj-ea"/>
              </a:rPr>
              <a:t>个，超出需要换行，换行时相对上一行缩进</a:t>
            </a:r>
            <a:r>
              <a:rPr lang="en-US" altLang="zh-CN" sz="2000" dirty="0">
                <a:latin typeface="+mj-ea"/>
                <a:ea typeface="+mj-ea"/>
              </a:rPr>
              <a:t>4</a:t>
            </a:r>
            <a:r>
              <a:rPr lang="zh-CN" altLang="en-US" sz="2000" dirty="0">
                <a:latin typeface="+mj-ea"/>
                <a:ea typeface="+mj-ea"/>
              </a:rPr>
              <a:t>个空格。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⑥ 方法参数在定义和传入时，多个参数逗号后边必须加空格。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代码规范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91126" y="917009"/>
            <a:ext cx="9902825" cy="54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CN" altLang="en-US" sz="18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</a:rPr>
              <a:t>OOP</a:t>
            </a:r>
            <a:r>
              <a:rPr lang="zh-CN" altLang="en-US" sz="1800" dirty="0">
                <a:solidFill>
                  <a:srgbClr val="FF0000"/>
                </a:solidFill>
                <a:latin typeface="+mj-ea"/>
                <a:ea typeface="+mj-ea"/>
              </a:rPr>
              <a:t>规范（针对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</a:rPr>
              <a:t>Java </a:t>
            </a:r>
            <a:r>
              <a:rPr lang="zh-CN" altLang="en-US" sz="1800" dirty="0">
                <a:solidFill>
                  <a:srgbClr val="FF0000"/>
                </a:solidFill>
                <a:latin typeface="+mj-ea"/>
                <a:ea typeface="+mj-ea"/>
              </a:rPr>
              <a:t>编程语言）</a:t>
            </a:r>
            <a:endParaRPr lang="zh-CN" altLang="en-US" sz="1800" dirty="0">
              <a:solidFill>
                <a:srgbClr val="FF0000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1800" dirty="0">
                <a:latin typeface="+mj-ea"/>
                <a:ea typeface="+mj-ea"/>
              </a:rPr>
              <a:t>① 避免通过一个类的对象引用访问此类的静态变量或静态方法，直接用类名访问即可。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1800" dirty="0">
                <a:latin typeface="+mj-ea"/>
                <a:ea typeface="+mj-ea"/>
              </a:rPr>
              <a:t>② 所有的覆写方法，必须加</a:t>
            </a:r>
            <a:r>
              <a:rPr lang="en-US" altLang="zh-CN" sz="1800" dirty="0">
                <a:latin typeface="+mj-ea"/>
                <a:ea typeface="+mj-ea"/>
              </a:rPr>
              <a:t>@Override</a:t>
            </a:r>
            <a:r>
              <a:rPr lang="zh-CN" altLang="en-US" sz="1800" dirty="0">
                <a:latin typeface="+mj-ea"/>
                <a:ea typeface="+mj-ea"/>
              </a:rPr>
              <a:t>注解。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1800" dirty="0">
                <a:latin typeface="+mj-ea"/>
                <a:ea typeface="+mj-ea"/>
              </a:rPr>
              <a:t>③ 所有的相同类型的包装类对象之间值的比较，全部使用</a:t>
            </a:r>
            <a:r>
              <a:rPr lang="en-US" altLang="zh-CN" sz="1800" dirty="0">
                <a:latin typeface="+mj-ea"/>
                <a:ea typeface="+mj-ea"/>
              </a:rPr>
              <a:t>equals</a:t>
            </a:r>
            <a:r>
              <a:rPr lang="zh-CN" altLang="en-US" sz="1800" dirty="0">
                <a:latin typeface="+mj-ea"/>
                <a:ea typeface="+mj-ea"/>
              </a:rPr>
              <a:t>方法比较。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1800" dirty="0">
                <a:latin typeface="+mj-ea"/>
                <a:ea typeface="+mj-ea"/>
              </a:rPr>
              <a:t>④ 构造方法里面禁止加入任何业务逻辑，如果有初始化逻辑，放在</a:t>
            </a:r>
            <a:r>
              <a:rPr lang="en-US" altLang="zh-CN" sz="1800" dirty="0" err="1">
                <a:latin typeface="+mj-ea"/>
                <a:ea typeface="+mj-ea"/>
              </a:rPr>
              <a:t>init</a:t>
            </a:r>
            <a:r>
              <a:rPr lang="zh-CN" altLang="en-US" sz="1800" dirty="0">
                <a:latin typeface="+mj-ea"/>
                <a:ea typeface="+mj-ea"/>
              </a:rPr>
              <a:t>方法中。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1800" dirty="0">
                <a:latin typeface="+mj-ea"/>
                <a:ea typeface="+mj-ea"/>
              </a:rPr>
              <a:t>⑤ 类成员与方法访问控制从严： 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</a:rPr>
              <a:t>a. </a:t>
            </a:r>
            <a:r>
              <a:rPr lang="zh-CN" altLang="en-US" sz="1800" dirty="0">
                <a:latin typeface="+mj-ea"/>
                <a:ea typeface="+mj-ea"/>
              </a:rPr>
              <a:t>如果不允许外部直接通过</a:t>
            </a:r>
            <a:r>
              <a:rPr lang="en-US" altLang="zh-CN" sz="1800" dirty="0">
                <a:latin typeface="+mj-ea"/>
                <a:ea typeface="+mj-ea"/>
              </a:rPr>
              <a:t>new</a:t>
            </a:r>
            <a:r>
              <a:rPr lang="zh-CN" altLang="en-US" sz="1800" dirty="0">
                <a:latin typeface="+mj-ea"/>
                <a:ea typeface="+mj-ea"/>
              </a:rPr>
              <a:t>来创建对象，构造方法必须是</a:t>
            </a:r>
            <a:r>
              <a:rPr lang="en-US" altLang="zh-CN" sz="1800" dirty="0">
                <a:latin typeface="+mj-ea"/>
                <a:ea typeface="+mj-ea"/>
              </a:rPr>
              <a:t>private</a:t>
            </a:r>
            <a:r>
              <a:rPr lang="zh-CN" altLang="en-US" sz="1800" dirty="0">
                <a:latin typeface="+mj-ea"/>
                <a:ea typeface="+mj-ea"/>
              </a:rPr>
              <a:t>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</a:rPr>
              <a:t>b. </a:t>
            </a:r>
            <a:r>
              <a:rPr lang="zh-CN" altLang="en-US" sz="1800" dirty="0">
                <a:latin typeface="+mj-ea"/>
                <a:ea typeface="+mj-ea"/>
              </a:rPr>
              <a:t>类非</a:t>
            </a:r>
            <a:r>
              <a:rPr lang="en-US" altLang="zh-CN" sz="1800" dirty="0">
                <a:latin typeface="+mj-ea"/>
                <a:ea typeface="+mj-ea"/>
              </a:rPr>
              <a:t>static</a:t>
            </a:r>
            <a:r>
              <a:rPr lang="zh-CN" altLang="en-US" sz="1800" dirty="0">
                <a:latin typeface="+mj-ea"/>
                <a:ea typeface="+mj-ea"/>
              </a:rPr>
              <a:t>成员变量并且与子类共享，必须是</a:t>
            </a:r>
            <a:r>
              <a:rPr lang="en-US" altLang="zh-CN" sz="1800" dirty="0">
                <a:latin typeface="+mj-ea"/>
                <a:ea typeface="+mj-ea"/>
              </a:rPr>
              <a:t>protected</a:t>
            </a:r>
            <a:r>
              <a:rPr lang="zh-CN" altLang="en-US" sz="1800" dirty="0">
                <a:latin typeface="+mj-ea"/>
                <a:ea typeface="+mj-ea"/>
              </a:rPr>
              <a:t>。 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</a:rPr>
              <a:t>c. </a:t>
            </a:r>
            <a:r>
              <a:rPr lang="zh-CN" altLang="en-US" sz="1800" dirty="0">
                <a:latin typeface="+mj-ea"/>
                <a:ea typeface="+mj-ea"/>
              </a:rPr>
              <a:t>类非</a:t>
            </a:r>
            <a:r>
              <a:rPr lang="en-US" altLang="zh-CN" sz="1800" dirty="0">
                <a:latin typeface="+mj-ea"/>
                <a:ea typeface="+mj-ea"/>
              </a:rPr>
              <a:t>static</a:t>
            </a:r>
            <a:r>
              <a:rPr lang="zh-CN" altLang="en-US" sz="1800" dirty="0">
                <a:latin typeface="+mj-ea"/>
                <a:ea typeface="+mj-ea"/>
              </a:rPr>
              <a:t>成员变量并且仅在本类使用，必须是</a:t>
            </a:r>
            <a:r>
              <a:rPr lang="en-US" altLang="zh-CN" sz="1800" dirty="0">
                <a:latin typeface="+mj-ea"/>
                <a:ea typeface="+mj-ea"/>
              </a:rPr>
              <a:t>private</a:t>
            </a:r>
            <a:r>
              <a:rPr lang="zh-CN" altLang="en-US" sz="1800" dirty="0">
                <a:latin typeface="+mj-ea"/>
                <a:ea typeface="+mj-ea"/>
              </a:rPr>
              <a:t>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</a:rPr>
              <a:t>d. </a:t>
            </a:r>
            <a:r>
              <a:rPr lang="zh-CN" altLang="en-US" sz="1800" dirty="0">
                <a:latin typeface="+mj-ea"/>
                <a:ea typeface="+mj-ea"/>
              </a:rPr>
              <a:t>类</a:t>
            </a:r>
            <a:r>
              <a:rPr lang="en-US" altLang="zh-CN" sz="1800" dirty="0">
                <a:latin typeface="+mj-ea"/>
                <a:ea typeface="+mj-ea"/>
              </a:rPr>
              <a:t>static</a:t>
            </a:r>
            <a:r>
              <a:rPr lang="zh-CN" altLang="en-US" sz="1800" dirty="0">
                <a:latin typeface="+mj-ea"/>
                <a:ea typeface="+mj-ea"/>
              </a:rPr>
              <a:t>成员变量如果仅在本类使用，必须是</a:t>
            </a:r>
            <a:r>
              <a:rPr lang="en-US" altLang="zh-CN" sz="1800" dirty="0">
                <a:latin typeface="+mj-ea"/>
                <a:ea typeface="+mj-ea"/>
              </a:rPr>
              <a:t>private</a:t>
            </a:r>
            <a:r>
              <a:rPr lang="zh-CN" altLang="en-US" sz="1800" dirty="0">
                <a:latin typeface="+mj-ea"/>
                <a:ea typeface="+mj-ea"/>
              </a:rPr>
              <a:t>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</a:rPr>
              <a:t>e. </a:t>
            </a:r>
            <a:r>
              <a:rPr lang="zh-CN" altLang="en-US" sz="1800" dirty="0">
                <a:latin typeface="+mj-ea"/>
                <a:ea typeface="+mj-ea"/>
              </a:rPr>
              <a:t>若是</a:t>
            </a:r>
            <a:r>
              <a:rPr lang="en-US" altLang="zh-CN" sz="1800" dirty="0">
                <a:latin typeface="+mj-ea"/>
                <a:ea typeface="+mj-ea"/>
              </a:rPr>
              <a:t>static</a:t>
            </a:r>
            <a:r>
              <a:rPr lang="zh-CN" altLang="en-US" sz="1800" dirty="0">
                <a:latin typeface="+mj-ea"/>
                <a:ea typeface="+mj-ea"/>
              </a:rPr>
              <a:t>成员变量，必须考虑是否为</a:t>
            </a:r>
            <a:r>
              <a:rPr lang="en-US" altLang="zh-CN" sz="1800" dirty="0">
                <a:latin typeface="+mj-ea"/>
                <a:ea typeface="+mj-ea"/>
              </a:rPr>
              <a:t>final</a:t>
            </a:r>
            <a:r>
              <a:rPr lang="zh-CN" altLang="en-US" sz="1800" dirty="0">
                <a:latin typeface="+mj-ea"/>
                <a:ea typeface="+mj-ea"/>
              </a:rPr>
              <a:t>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</a:rPr>
              <a:t>f. </a:t>
            </a:r>
            <a:r>
              <a:rPr lang="zh-CN" altLang="en-US" sz="1800" dirty="0">
                <a:latin typeface="+mj-ea"/>
                <a:ea typeface="+mj-ea"/>
              </a:rPr>
              <a:t>类成员方法只供类内部调用，必须是</a:t>
            </a:r>
            <a:r>
              <a:rPr lang="en-US" altLang="zh-CN" sz="1800" dirty="0">
                <a:latin typeface="+mj-ea"/>
                <a:ea typeface="+mj-ea"/>
              </a:rPr>
              <a:t>private</a:t>
            </a:r>
            <a:r>
              <a:rPr lang="zh-CN" altLang="en-US" sz="1800" dirty="0">
                <a:latin typeface="+mj-ea"/>
                <a:ea typeface="+mj-ea"/>
              </a:rPr>
              <a:t>。 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</a:rPr>
              <a:t>g. </a:t>
            </a:r>
            <a:r>
              <a:rPr lang="zh-CN" altLang="en-US" sz="1800" dirty="0">
                <a:latin typeface="+mj-ea"/>
                <a:ea typeface="+mj-ea"/>
              </a:rPr>
              <a:t>类成员方法只对继承类公开，那么限制为</a:t>
            </a:r>
            <a:r>
              <a:rPr lang="en-US" altLang="zh-CN" sz="1800" dirty="0">
                <a:latin typeface="+mj-ea"/>
                <a:ea typeface="+mj-ea"/>
              </a:rPr>
              <a:t>protected</a:t>
            </a:r>
            <a:r>
              <a:rPr lang="zh-CN" altLang="en-US" sz="1800" dirty="0">
                <a:latin typeface="+mj-ea"/>
                <a:ea typeface="+mj-ea"/>
              </a:rPr>
              <a:t>。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代码规范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91127" y="917009"/>
            <a:ext cx="9431590" cy="511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）控制语句规范</a:t>
            </a:r>
            <a:endParaRPr lang="zh-CN" altLang="en-US" sz="2000" dirty="0">
              <a:solidFill>
                <a:srgbClr val="FF0000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① 在一个</a:t>
            </a:r>
            <a:r>
              <a:rPr lang="en-US" altLang="zh-CN" sz="2000" dirty="0">
                <a:latin typeface="+mj-ea"/>
                <a:ea typeface="+mj-ea"/>
              </a:rPr>
              <a:t>switch</a:t>
            </a:r>
            <a:r>
              <a:rPr lang="zh-CN" altLang="en-US" sz="2000" dirty="0">
                <a:latin typeface="+mj-ea"/>
                <a:ea typeface="+mj-ea"/>
              </a:rPr>
              <a:t>块内，每个</a:t>
            </a:r>
            <a:r>
              <a:rPr lang="en-US" altLang="zh-CN" sz="2000" dirty="0">
                <a:latin typeface="+mj-ea"/>
                <a:ea typeface="+mj-ea"/>
              </a:rPr>
              <a:t>case</a:t>
            </a:r>
            <a:r>
              <a:rPr lang="zh-CN" altLang="en-US" sz="2000" dirty="0">
                <a:latin typeface="+mj-ea"/>
                <a:ea typeface="+mj-ea"/>
              </a:rPr>
              <a:t>或者通过</a:t>
            </a:r>
            <a:r>
              <a:rPr lang="en-US" altLang="zh-CN" sz="2000" dirty="0">
                <a:latin typeface="+mj-ea"/>
                <a:ea typeface="+mj-ea"/>
              </a:rPr>
              <a:t>break/return</a:t>
            </a:r>
            <a:r>
              <a:rPr lang="zh-CN" altLang="en-US" sz="2000" dirty="0">
                <a:latin typeface="+mj-ea"/>
                <a:ea typeface="+mj-ea"/>
              </a:rPr>
              <a:t>来终止，或者利用注释说明程序将继续执行到哪一个</a:t>
            </a:r>
            <a:r>
              <a:rPr lang="en-US" altLang="zh-CN" sz="2000" dirty="0">
                <a:latin typeface="+mj-ea"/>
                <a:ea typeface="+mj-ea"/>
              </a:rPr>
              <a:t>case</a:t>
            </a:r>
            <a:r>
              <a:rPr lang="zh-CN" altLang="en-US" sz="2000" dirty="0">
                <a:latin typeface="+mj-ea"/>
                <a:ea typeface="+mj-ea"/>
              </a:rPr>
              <a:t>为止；在每个</a:t>
            </a:r>
            <a:r>
              <a:rPr lang="en-US" altLang="zh-CN" sz="2000" dirty="0">
                <a:latin typeface="+mj-ea"/>
                <a:ea typeface="+mj-ea"/>
              </a:rPr>
              <a:t>switch</a:t>
            </a:r>
            <a:r>
              <a:rPr lang="zh-CN" altLang="en-US" sz="2000" dirty="0">
                <a:latin typeface="+mj-ea"/>
                <a:ea typeface="+mj-ea"/>
              </a:rPr>
              <a:t>块内，都必须包含一个</a:t>
            </a:r>
            <a:r>
              <a:rPr lang="en-US" altLang="zh-CN" sz="2000" dirty="0">
                <a:latin typeface="+mj-ea"/>
                <a:ea typeface="+mj-ea"/>
              </a:rPr>
              <a:t>default</a:t>
            </a:r>
            <a:r>
              <a:rPr lang="zh-CN" altLang="en-US" sz="2000" dirty="0">
                <a:latin typeface="+mj-ea"/>
                <a:ea typeface="+mj-ea"/>
              </a:rPr>
              <a:t>语句并且放在最后，即使该语句后没有代码。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② 在</a:t>
            </a:r>
            <a:r>
              <a:rPr lang="en-US" altLang="zh-CN" sz="2000" dirty="0">
                <a:latin typeface="+mj-ea"/>
                <a:ea typeface="+mj-ea"/>
              </a:rPr>
              <a:t>if/else/for/while/do</a:t>
            </a:r>
            <a:r>
              <a:rPr lang="zh-CN" altLang="en-US" sz="2000" dirty="0">
                <a:latin typeface="+mj-ea"/>
                <a:ea typeface="+mj-ea"/>
              </a:rPr>
              <a:t>语句中必须使用大括号，即使只有一行代码，避免使用下面的形式：</a:t>
            </a:r>
            <a:r>
              <a:rPr lang="en-US" altLang="zh-CN" sz="2000" dirty="0">
                <a:latin typeface="+mj-ea"/>
                <a:ea typeface="+mj-ea"/>
              </a:rPr>
              <a:t>if (condition) statements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③ 循环体中的语句要考量性能，以下操作尽量移至循环体外处理，如定义对象、变量、获取数据库连接、不必要的</a:t>
            </a:r>
            <a:r>
              <a:rPr lang="en-US" altLang="zh-CN" sz="2000" dirty="0">
                <a:latin typeface="+mj-ea"/>
                <a:ea typeface="+mj-ea"/>
              </a:rPr>
              <a:t>try-catch</a:t>
            </a:r>
            <a:r>
              <a:rPr lang="zh-CN" altLang="en-US" sz="2000" dirty="0">
                <a:latin typeface="+mj-ea"/>
                <a:ea typeface="+mj-ea"/>
              </a:rPr>
              <a:t>操作。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④ 当一个条件判断（</a:t>
            </a:r>
            <a:r>
              <a:rPr lang="en-US" altLang="zh-CN" sz="2000" dirty="0">
                <a:latin typeface="+mj-ea"/>
                <a:ea typeface="+mj-ea"/>
              </a:rPr>
              <a:t>if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while</a:t>
            </a:r>
            <a:r>
              <a:rPr lang="zh-CN" altLang="en-US" sz="2000" dirty="0">
                <a:latin typeface="+mj-ea"/>
                <a:ea typeface="+mj-ea"/>
              </a:rPr>
              <a:t>）比较复杂，请写好注释。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⑤ 尽量少采用取反逻辑运算符。取反逻辑不利于快速理解。例如使用 </a:t>
            </a:r>
            <a:r>
              <a:rPr lang="en-US" altLang="zh-CN" sz="2000" dirty="0">
                <a:latin typeface="+mj-ea"/>
                <a:ea typeface="+mj-ea"/>
              </a:rPr>
              <a:t>if (x &lt; 365) </a:t>
            </a:r>
            <a:r>
              <a:rPr lang="zh-CN" altLang="en-US" sz="2000" dirty="0">
                <a:latin typeface="+mj-ea"/>
                <a:ea typeface="+mj-ea"/>
              </a:rPr>
              <a:t>来表达 </a:t>
            </a:r>
            <a:r>
              <a:rPr lang="en-US" altLang="zh-CN" sz="2000" dirty="0">
                <a:latin typeface="+mj-ea"/>
                <a:ea typeface="+mj-ea"/>
              </a:rPr>
              <a:t>x </a:t>
            </a:r>
            <a:r>
              <a:rPr lang="zh-CN" altLang="en-US" sz="2000" dirty="0">
                <a:latin typeface="+mj-ea"/>
                <a:ea typeface="+mj-ea"/>
              </a:rPr>
              <a:t>小于 </a:t>
            </a:r>
            <a:r>
              <a:rPr lang="en-US" altLang="zh-CN" sz="2000" dirty="0">
                <a:latin typeface="+mj-ea"/>
                <a:ea typeface="+mj-ea"/>
              </a:rPr>
              <a:t>365</a:t>
            </a:r>
            <a:r>
              <a:rPr lang="zh-CN" altLang="en-US" sz="2000" dirty="0">
                <a:latin typeface="+mj-ea"/>
                <a:ea typeface="+mj-ea"/>
              </a:rPr>
              <a:t>，避免使用 </a:t>
            </a:r>
            <a:r>
              <a:rPr lang="en-US" altLang="zh-CN" sz="2000" dirty="0">
                <a:latin typeface="+mj-ea"/>
                <a:ea typeface="+mj-ea"/>
              </a:rPr>
              <a:t>if (!(x &gt;= 365))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代码规范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91127" y="917009"/>
            <a:ext cx="9431590" cy="465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）注释规范（针对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编程语言）</a:t>
            </a:r>
            <a:endParaRPr lang="zh-CN" altLang="en-US" sz="2000" dirty="0">
              <a:solidFill>
                <a:srgbClr val="FF0000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① 类、类属性、类方法的注释必须使用</a:t>
            </a:r>
            <a:r>
              <a:rPr lang="en-US" altLang="zh-CN" sz="2000" dirty="0">
                <a:latin typeface="+mj-ea"/>
                <a:ea typeface="+mj-ea"/>
              </a:rPr>
              <a:t>/*</a:t>
            </a:r>
            <a:r>
              <a:rPr lang="zh-CN" altLang="en-US" sz="2000" dirty="0">
                <a:latin typeface="+mj-ea"/>
                <a:ea typeface="+mj-ea"/>
              </a:rPr>
              <a:t>内容*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>
                <a:latin typeface="+mj-ea"/>
                <a:ea typeface="+mj-ea"/>
              </a:rPr>
              <a:t>格式。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② 所有的抽象方法（包括接口中的方法）必须要注释、除了返回值、参数、异常说明外，还必须指出该方法做什么事情，实现什么功能。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③ 方法内部单行注释，在被注释语句上方另起一行，使用</a:t>
            </a:r>
            <a:r>
              <a:rPr lang="en-US" altLang="zh-CN" sz="2000" dirty="0">
                <a:latin typeface="+mj-ea"/>
                <a:ea typeface="+mj-ea"/>
              </a:rPr>
              <a:t>//</a:t>
            </a:r>
            <a:r>
              <a:rPr lang="zh-CN" altLang="en-US" sz="2000" dirty="0">
                <a:latin typeface="+mj-ea"/>
                <a:ea typeface="+mj-ea"/>
              </a:rPr>
              <a:t>注释。方法内部多行注释使用</a:t>
            </a:r>
            <a:r>
              <a:rPr lang="en-US" altLang="zh-CN" sz="2000" dirty="0">
                <a:latin typeface="+mj-ea"/>
                <a:ea typeface="+mj-ea"/>
              </a:rPr>
              <a:t>/* */</a:t>
            </a:r>
            <a:r>
              <a:rPr lang="zh-CN" altLang="en-US" sz="2000" dirty="0">
                <a:latin typeface="+mj-ea"/>
                <a:ea typeface="+mj-ea"/>
              </a:rPr>
              <a:t>注释，注意与代码对齐。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④ 所有的枚举类型字段必须要有注释，说明每个数据项的用途。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⑤ 代码修改的同时，注释也要进行相应的修改。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⑥ 谨慎注释掉代码。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⑦ 注释力求精简准确、表达到位，避免过多过滥的注释。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代码规范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79738" y="811568"/>
            <a:ext cx="3996523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800" dirty="0">
                <a:latin typeface="+mj-ea"/>
                <a:ea typeface="+mj-ea"/>
              </a:rPr>
              <a:t>2.3 </a:t>
            </a:r>
            <a:r>
              <a:rPr lang="zh-CN" altLang="en-US" sz="2800" dirty="0">
                <a:latin typeface="+mj-ea"/>
                <a:ea typeface="+mj-ea"/>
              </a:rPr>
              <a:t>代码重构</a:t>
            </a:r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79738" y="1555304"/>
            <a:ext cx="9131707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0" hangingPunct="0">
              <a:defRPr sz="2400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dirty="0"/>
              <a:t>       代码重构通常是指在</a:t>
            </a:r>
            <a:r>
              <a:rPr lang="zh-CN" altLang="en-US" dirty="0">
                <a:solidFill>
                  <a:srgbClr val="FF0000"/>
                </a:solidFill>
              </a:rPr>
              <a:t>不改变代码对外表现的情况下，修改代码的内部功能特征</a:t>
            </a:r>
            <a:r>
              <a:rPr lang="zh-CN" altLang="en-US" dirty="0"/>
              <a:t>，从而改善软件质量，使程序的设计模式和架构更趋合理，更容易被理解，提高软件的可扩展性和可维护性。</a:t>
            </a:r>
            <a:endParaRPr lang="zh-CN" altLang="en-US" dirty="0"/>
          </a:p>
          <a:p>
            <a:pPr indent="0">
              <a:lnSpc>
                <a:spcPct val="150000"/>
              </a:lnSpc>
            </a:pPr>
            <a:endParaRPr lang="en-US" altLang="zh-CN" dirty="0"/>
          </a:p>
          <a:p>
            <a:pPr indent="0">
              <a:lnSpc>
                <a:spcPct val="150000"/>
              </a:lnSpc>
            </a:pPr>
            <a:r>
              <a:rPr lang="zh-CN" altLang="en-US" dirty="0"/>
              <a:t>       很多人认为重构浪费时间，影响项目进度，其实重构不仅可以让代码更加健壮，而且从长远来看，还可以加快项目进度。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代码规范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6434" y="880133"/>
            <a:ext cx="913170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0" hangingPunct="0">
              <a:defRPr sz="2400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）以查询取代临时变量：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81635" y="1700530"/>
            <a:ext cx="9080500" cy="39998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3246026" y="5977867"/>
            <a:ext cx="3793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图7-1 以查询取代临时变量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代码规范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6434" y="880133"/>
            <a:ext cx="913170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0" hangingPunct="0">
              <a:defRPr sz="2400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）搬移函数或字段：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46026" y="6056450"/>
            <a:ext cx="3177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图</a:t>
            </a:r>
            <a:r>
              <a:rPr lang="en-US" altLang="zh-CN" sz="2400" dirty="0"/>
              <a:t>7-2 </a:t>
            </a:r>
            <a:r>
              <a:rPr lang="zh-CN" altLang="en-US" sz="2400" dirty="0"/>
              <a:t>搬移函数或字段</a:t>
            </a:r>
            <a:endParaRPr lang="zh-CN" altLang="en-US" sz="2400" dirty="0"/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09270" y="1475105"/>
            <a:ext cx="9034780" cy="45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代码规范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6434" y="880133"/>
            <a:ext cx="913170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0" hangingPunct="0">
              <a:defRPr sz="2400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）提炼类：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78228" y="5187251"/>
            <a:ext cx="1946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图</a:t>
            </a:r>
            <a:r>
              <a:rPr lang="en-US" altLang="zh-CN" sz="2400" dirty="0"/>
              <a:t>7-3 </a:t>
            </a:r>
            <a:r>
              <a:rPr lang="zh-CN" altLang="en-US" sz="2400" dirty="0"/>
              <a:t>提炼类</a:t>
            </a:r>
            <a:endParaRPr lang="zh-CN" altLang="en-US" sz="2400" dirty="0"/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419735" y="2166620"/>
            <a:ext cx="9316085" cy="2179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代码规范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6434" y="880133"/>
            <a:ext cx="913170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0" hangingPunct="0">
              <a:defRPr sz="2400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）以常量取代字面数值：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46026" y="6161065"/>
            <a:ext cx="3793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图</a:t>
            </a:r>
            <a:r>
              <a:rPr lang="en-US" altLang="zh-CN" sz="2400" dirty="0"/>
              <a:t>7-4 </a:t>
            </a:r>
            <a:r>
              <a:rPr lang="zh-CN" altLang="en-US" sz="2400" dirty="0"/>
              <a:t>以常量取代字面数值</a:t>
            </a:r>
            <a:endParaRPr lang="zh-CN" altLang="en-US" sz="2400" dirty="0"/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88870" y="1424305"/>
            <a:ext cx="5472430" cy="4736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代码规范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6434" y="880133"/>
            <a:ext cx="913170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0" hangingPunct="0">
              <a:defRPr sz="2400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）简化嵌套条件表达式：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46026" y="6161065"/>
            <a:ext cx="3793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图</a:t>
            </a:r>
            <a:r>
              <a:rPr lang="en-US" altLang="zh-CN" sz="2400" dirty="0"/>
              <a:t>7-5 </a:t>
            </a:r>
            <a:r>
              <a:rPr lang="zh-CN" altLang="en-US" sz="2400" dirty="0"/>
              <a:t>简化嵌套条件表达式</a:t>
            </a:r>
            <a:endParaRPr lang="zh-CN" altLang="en-US" sz="2400" dirty="0"/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503170" y="1488440"/>
            <a:ext cx="4824730" cy="46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" y="16608"/>
            <a:ext cx="3350830" cy="95596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0972" y="900815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学习目标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47714" y="1403636"/>
            <a:ext cx="6784017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• </a:t>
            </a:r>
            <a:r>
              <a:rPr lang="zh-CN" altLang="en-US" sz="2000" dirty="0">
                <a:latin typeface="+mj-ea"/>
                <a:ea typeface="+mj-ea"/>
              </a:rPr>
              <a:t>掌握软件质量的概念</a:t>
            </a:r>
            <a:endParaRPr lang="zh-CN" altLang="en-US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• </a:t>
            </a:r>
            <a:r>
              <a:rPr lang="zh-CN" altLang="en-US" sz="2000" dirty="0">
                <a:latin typeface="+mj-ea"/>
                <a:ea typeface="+mj-ea"/>
              </a:rPr>
              <a:t>了解代码规范</a:t>
            </a:r>
            <a:endParaRPr lang="zh-CN" altLang="en-US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• </a:t>
            </a:r>
            <a:r>
              <a:rPr lang="zh-CN" altLang="en-US" sz="2000" dirty="0">
                <a:latin typeface="+mj-ea"/>
                <a:ea typeface="+mj-ea"/>
              </a:rPr>
              <a:t>了解代码重构</a:t>
            </a:r>
            <a:endParaRPr lang="zh-CN" altLang="en-US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• </a:t>
            </a:r>
            <a:r>
              <a:rPr lang="zh-CN" altLang="en-US" sz="2000" dirty="0">
                <a:latin typeface="+mj-ea"/>
                <a:ea typeface="+mj-ea"/>
              </a:rPr>
              <a:t>理解软件测试的相关概念和模型</a:t>
            </a:r>
            <a:endParaRPr lang="zh-CN" altLang="en-US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• </a:t>
            </a:r>
            <a:r>
              <a:rPr lang="zh-CN" altLang="en-US" sz="2000" dirty="0">
                <a:latin typeface="+mj-ea"/>
                <a:ea typeface="+mj-ea"/>
              </a:rPr>
              <a:t>理解测试自动化</a:t>
            </a:r>
            <a:endParaRPr lang="zh-CN" altLang="en-US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• </a:t>
            </a:r>
            <a:r>
              <a:rPr lang="zh-CN" altLang="en-US" sz="2000" dirty="0">
                <a:latin typeface="+mj-ea"/>
                <a:ea typeface="+mj-ea"/>
              </a:rPr>
              <a:t>掌握几种重要的黑盒和玻璃盒测试方法</a:t>
            </a:r>
            <a:endParaRPr lang="zh-CN" altLang="en-US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• </a:t>
            </a:r>
            <a:r>
              <a:rPr lang="zh-CN" altLang="en-US" sz="2000" dirty="0">
                <a:latin typeface="+mj-ea"/>
                <a:ea typeface="+mj-ea"/>
              </a:rPr>
              <a:t>了解测试驱动的开发</a:t>
            </a:r>
            <a:r>
              <a:rPr lang="en-US" altLang="zh-CN" sz="2000" dirty="0">
                <a:latin typeface="+mj-ea"/>
                <a:ea typeface="+mj-ea"/>
              </a:rPr>
              <a:t>TDD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• </a:t>
            </a:r>
            <a:r>
              <a:rPr lang="zh-CN" altLang="en-US" sz="2000" dirty="0">
                <a:latin typeface="+mj-ea"/>
                <a:ea typeface="+mj-ea"/>
              </a:rPr>
              <a:t>了解软件集成方式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7725" y="5206365"/>
            <a:ext cx="831659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atin typeface="+mn-ea"/>
              </a:rPr>
              <a:t>软件实现并不等同于编码。软件实现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包括编码、代码审查、单元测试、集成测试、缺陷跟踪和纠错</a:t>
            </a:r>
            <a:r>
              <a:rPr lang="zh-CN" altLang="en-US" sz="2400" dirty="0">
                <a:latin typeface="+mn-ea"/>
              </a:rPr>
              <a:t>等一系列过程。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代码规范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6434" y="880133"/>
            <a:ext cx="913170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0" hangingPunct="0">
              <a:defRPr sz="2400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）使用异常替换返回错误码：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47122" y="6175363"/>
            <a:ext cx="4408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图</a:t>
            </a:r>
            <a:r>
              <a:rPr lang="en-US" altLang="zh-CN" sz="2400" dirty="0"/>
              <a:t>7-6 </a:t>
            </a:r>
            <a:r>
              <a:rPr lang="zh-CN" altLang="en-US" sz="2400" dirty="0"/>
              <a:t>使用异常替换返回错误码</a:t>
            </a:r>
            <a:endParaRPr lang="zh-CN" altLang="en-US" sz="2400" dirty="0"/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854835" y="1542415"/>
            <a:ext cx="6048375" cy="461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软件测试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79738" y="1500308"/>
            <a:ext cx="9342978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en-US" altLang="zh-CN" sz="2400" dirty="0" err="1">
                <a:latin typeface="+mj-ea"/>
                <a:ea typeface="+mj-ea"/>
              </a:rPr>
              <a:t>Glenford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J·Myers</a:t>
            </a:r>
            <a:r>
              <a:rPr lang="zh-CN" altLang="en-US" sz="2400" dirty="0">
                <a:latin typeface="+mj-ea"/>
                <a:ea typeface="+mj-ea"/>
              </a:rPr>
              <a:t>在</a:t>
            </a:r>
            <a:r>
              <a:rPr lang="en-US" altLang="zh-CN" sz="2400" dirty="0">
                <a:latin typeface="+mj-ea"/>
                <a:ea typeface="+mj-ea"/>
              </a:rPr>
              <a:t>《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软件测试的艺术</a:t>
            </a:r>
            <a:r>
              <a:rPr lang="en-US" altLang="zh-CN" sz="2400" dirty="0">
                <a:latin typeface="+mj-ea"/>
                <a:ea typeface="+mj-ea"/>
              </a:rPr>
              <a:t>》</a:t>
            </a:r>
            <a:r>
              <a:rPr lang="zh-CN" altLang="en-US" sz="2400" dirty="0">
                <a:latin typeface="+mj-ea"/>
                <a:ea typeface="+mj-ea"/>
              </a:rPr>
              <a:t>中提出了关于软件测试的多个重要观点，对该领域产生了深远的影响：</a:t>
            </a:r>
            <a:endParaRPr lang="zh-CN" altLang="en-US" sz="24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endParaRPr lang="zh-CN" altLang="en-US" sz="9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）测试是为了发现程序中的错误而执行程序的过程。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en-US" sz="2400" dirty="0">
                <a:latin typeface="+mj-ea"/>
                <a:ea typeface="+mj-ea"/>
              </a:rPr>
              <a:t>）好的测试方案是极可能发现迄今为止尚未发现的错误的测试方案。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3</a:t>
            </a:r>
            <a:r>
              <a:rPr lang="zh-CN" altLang="en-US" sz="2400" dirty="0">
                <a:latin typeface="+mj-ea"/>
                <a:ea typeface="+mj-ea"/>
              </a:rPr>
              <a:t>）成功的测试是发现了至今为止尚未发现的错误的测试。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4</a:t>
            </a:r>
            <a:r>
              <a:rPr lang="zh-CN" altLang="en-US" sz="2400" dirty="0">
                <a:latin typeface="+mj-ea"/>
                <a:ea typeface="+mj-ea"/>
              </a:rPr>
              <a:t>）测试并不仅仅是为了找出错误。</a:t>
            </a:r>
            <a:endParaRPr lang="en-US" altLang="zh-CN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5</a:t>
            </a:r>
            <a:r>
              <a:rPr lang="zh-CN" altLang="en-US" sz="2400" dirty="0">
                <a:latin typeface="+mj-ea"/>
                <a:ea typeface="+mj-ea"/>
              </a:rPr>
              <a:t>）没有发现错误的测试也是有价值的。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79738" y="1555304"/>
            <a:ext cx="913170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0" hangingPunct="0">
              <a:defRPr sz="2400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/>
              <a:t>       </a:t>
            </a:r>
            <a:endParaRPr lang="zh-CN" altLang="en-US" sz="2000" dirty="0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79738" y="812937"/>
            <a:ext cx="3996523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800" dirty="0">
                <a:latin typeface="+mj-ea"/>
                <a:ea typeface="+mj-ea"/>
              </a:rPr>
              <a:t>3.1 </a:t>
            </a:r>
            <a:r>
              <a:rPr lang="zh-CN" altLang="en-US" sz="2800" dirty="0">
                <a:latin typeface="+mj-ea"/>
                <a:ea typeface="+mj-ea"/>
              </a:rPr>
              <a:t>软件测试介绍</a:t>
            </a:r>
            <a:endParaRPr lang="zh-CN" altLang="zh-CN" sz="28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软件测试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79738" y="832638"/>
            <a:ext cx="9342978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为了尽可能发现软件中的错误，提高软件产品的质量，在软件测试的实践中应把握以下基本测试原则：</a:t>
            </a:r>
            <a:endParaRPr lang="zh-CN" altLang="en-US" sz="24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）测试用例中的一个必需部分是对预期输出或结果进行定义。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en-US" sz="2400" dirty="0">
                <a:latin typeface="+mj-ea"/>
                <a:ea typeface="+mj-ea"/>
              </a:rPr>
              <a:t>）程序员应当避免测试自己编写的程序。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3</a:t>
            </a:r>
            <a:r>
              <a:rPr lang="zh-CN" altLang="en-US" sz="2400" dirty="0">
                <a:latin typeface="+mj-ea"/>
                <a:ea typeface="+mj-ea"/>
              </a:rPr>
              <a:t>）编写软件的组织不应当测试自己编写的软件。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4</a:t>
            </a:r>
            <a:r>
              <a:rPr lang="zh-CN" altLang="en-US" sz="2400" dirty="0">
                <a:latin typeface="+mj-ea"/>
                <a:ea typeface="+mj-ea"/>
              </a:rPr>
              <a:t>）应当彻底检查每个测试的执行结果。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软件测试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79738" y="832638"/>
            <a:ext cx="9342978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5</a:t>
            </a:r>
            <a:r>
              <a:rPr lang="zh-CN" altLang="en-US" sz="2400" dirty="0">
                <a:latin typeface="+mj-ea"/>
                <a:ea typeface="+mj-ea"/>
              </a:rPr>
              <a:t>）测试用例的编写不仅应当根据有效和预期的输入情况，而且也应当根据无效和未预料到的输入情况。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6</a:t>
            </a:r>
            <a:r>
              <a:rPr lang="zh-CN" altLang="en-US" sz="2400" dirty="0">
                <a:latin typeface="+mj-ea"/>
                <a:ea typeface="+mj-ea"/>
              </a:rPr>
              <a:t>）检查程序是否“未做其应该做的”仅是测试的一半，测试的另一半是检查程序是否“做了其不应该做的”。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7</a:t>
            </a:r>
            <a:r>
              <a:rPr lang="zh-CN" altLang="en-US" sz="2400" dirty="0">
                <a:latin typeface="+mj-ea"/>
                <a:ea typeface="+mj-ea"/>
              </a:rPr>
              <a:t>）应避免测试用例用后即弃，除非软件本身是一个一次性的软件。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8</a:t>
            </a:r>
            <a:r>
              <a:rPr lang="zh-CN" altLang="en-US" sz="2400" dirty="0">
                <a:latin typeface="+mj-ea"/>
                <a:ea typeface="+mj-ea"/>
              </a:rPr>
              <a:t>）计划测试工作时不应默许假定不会发现错误。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9</a:t>
            </a:r>
            <a:r>
              <a:rPr lang="zh-CN" altLang="en-US" sz="2400" dirty="0">
                <a:latin typeface="+mj-ea"/>
                <a:ea typeface="+mj-ea"/>
              </a:rPr>
              <a:t>）程序某部分存在更多错误的可能性，与该部分已发现错误的数量成正比。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软件测试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06817" y="1539458"/>
            <a:ext cx="9342978" cy="42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广义的软件测试必须贯穿在软件生命周期的始终，测试对象应该包括软件设计开发的各个阶段的内容。狭义的软件测试的分类，即开发阶段的测试和程序测试，</a:t>
            </a:r>
            <a:r>
              <a:rPr lang="zh-CN" altLang="en-US" sz="2000" dirty="0">
                <a:latin typeface="+mj-ea"/>
                <a:ea typeface="+mj-ea"/>
              </a:rPr>
              <a:t>如下：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）按照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开发阶段</a:t>
            </a:r>
            <a:r>
              <a:rPr lang="zh-CN" altLang="en-US" sz="2000" dirty="0">
                <a:latin typeface="+mj-ea"/>
                <a:ea typeface="+mj-ea"/>
              </a:rPr>
              <a:t>划分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	    </a:t>
            </a:r>
            <a:r>
              <a:rPr lang="zh-CN" altLang="en-US" sz="2000" dirty="0">
                <a:latin typeface="+mj-ea"/>
                <a:ea typeface="+mj-ea"/>
              </a:rPr>
              <a:t>①单元测试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	    </a:t>
            </a:r>
            <a:r>
              <a:rPr lang="zh-CN" altLang="en-US" sz="2000" dirty="0">
                <a:latin typeface="+mj-ea"/>
                <a:ea typeface="+mj-ea"/>
              </a:rPr>
              <a:t>②集成测试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	    </a:t>
            </a:r>
            <a:r>
              <a:rPr lang="zh-CN" altLang="en-US" sz="2000" dirty="0">
                <a:latin typeface="+mj-ea"/>
                <a:ea typeface="+mj-ea"/>
              </a:rPr>
              <a:t>③系统测试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	    </a:t>
            </a:r>
            <a:r>
              <a:rPr lang="zh-CN" altLang="en-US" sz="2000" dirty="0">
                <a:latin typeface="+mj-ea"/>
                <a:ea typeface="+mj-ea"/>
              </a:rPr>
              <a:t>④确认测试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	    </a:t>
            </a:r>
            <a:r>
              <a:rPr lang="zh-CN" altLang="en-US" sz="2000" dirty="0">
                <a:latin typeface="+mj-ea"/>
                <a:ea typeface="+mj-ea"/>
              </a:rPr>
              <a:t>⑤验收测试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79738" y="1340039"/>
            <a:ext cx="913170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0" hangingPunct="0">
              <a:defRPr sz="2400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/>
              <a:t>       </a:t>
            </a:r>
            <a:endParaRPr lang="zh-CN" altLang="en-US" sz="2000" dirty="0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79738" y="812937"/>
            <a:ext cx="3996523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800" dirty="0">
                <a:latin typeface="+mj-ea"/>
                <a:ea typeface="+mj-ea"/>
              </a:rPr>
              <a:t>3.2 </a:t>
            </a:r>
            <a:r>
              <a:rPr lang="zh-CN" altLang="en-US" sz="2800" dirty="0">
                <a:latin typeface="+mj-ea"/>
                <a:ea typeface="+mj-ea"/>
              </a:rPr>
              <a:t>软件测试分类</a:t>
            </a:r>
            <a:endParaRPr lang="zh-CN" altLang="zh-CN" sz="28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软件测试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74102" y="860893"/>
            <a:ext cx="9342978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en-US" sz="2400" dirty="0">
                <a:latin typeface="+mj-ea"/>
                <a:ea typeface="+mj-ea"/>
              </a:rPr>
              <a:t>）按照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测试实施组织</a:t>
            </a:r>
            <a:r>
              <a:rPr lang="zh-CN" altLang="en-US" sz="2400" dirty="0">
                <a:latin typeface="+mj-ea"/>
                <a:ea typeface="+mj-ea"/>
              </a:rPr>
              <a:t>划分 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	   </a:t>
            </a:r>
            <a:r>
              <a:rPr lang="zh-CN" altLang="en-US" sz="2400" dirty="0">
                <a:latin typeface="+mj-ea"/>
                <a:ea typeface="+mj-ea"/>
              </a:rPr>
              <a:t>①开发方测试：也叫</a:t>
            </a:r>
            <a:r>
              <a:rPr lang="en-US" altLang="zh-CN" sz="2400" dirty="0">
                <a:latin typeface="+mj-ea"/>
                <a:ea typeface="+mj-ea"/>
              </a:rPr>
              <a:t>α</a:t>
            </a:r>
            <a:r>
              <a:rPr lang="zh-CN" altLang="en-US" sz="2400" dirty="0">
                <a:latin typeface="+mj-ea"/>
                <a:ea typeface="+mj-ea"/>
              </a:rPr>
              <a:t>测试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	   </a:t>
            </a:r>
            <a:r>
              <a:rPr lang="zh-CN" altLang="en-US" sz="2400" dirty="0">
                <a:latin typeface="+mj-ea"/>
                <a:ea typeface="+mj-ea"/>
              </a:rPr>
              <a:t>②用户测试：也叫</a:t>
            </a:r>
            <a:r>
              <a:rPr lang="en-US" altLang="zh-CN" sz="2400" dirty="0">
                <a:latin typeface="+mj-ea"/>
                <a:ea typeface="+mj-ea"/>
              </a:rPr>
              <a:t>β</a:t>
            </a:r>
            <a:r>
              <a:rPr lang="zh-CN" altLang="en-US" sz="2400" dirty="0">
                <a:latin typeface="+mj-ea"/>
                <a:ea typeface="+mj-ea"/>
              </a:rPr>
              <a:t>测试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	   </a:t>
            </a:r>
            <a:r>
              <a:rPr lang="zh-CN" altLang="en-US" sz="2400" dirty="0">
                <a:latin typeface="+mj-ea"/>
                <a:ea typeface="+mj-ea"/>
              </a:rPr>
              <a:t>③第三方测试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3</a:t>
            </a:r>
            <a:r>
              <a:rPr lang="zh-CN" altLang="en-US" sz="2400" dirty="0">
                <a:latin typeface="+mj-ea"/>
                <a:ea typeface="+mj-ea"/>
              </a:rPr>
              <a:t>）按照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测试与需求的关系</a:t>
            </a:r>
            <a:r>
              <a:rPr lang="zh-CN" altLang="en-US" sz="2400" dirty="0">
                <a:latin typeface="+mj-ea"/>
                <a:ea typeface="+mj-ea"/>
              </a:rPr>
              <a:t>划分 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	   </a:t>
            </a:r>
            <a:r>
              <a:rPr lang="zh-CN" altLang="en-US" sz="2400" dirty="0">
                <a:latin typeface="+mj-ea"/>
                <a:ea typeface="+mj-ea"/>
              </a:rPr>
              <a:t>①功能测试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	   </a:t>
            </a:r>
            <a:r>
              <a:rPr lang="zh-CN" altLang="en-US" sz="2400" dirty="0">
                <a:latin typeface="+mj-ea"/>
                <a:ea typeface="+mj-ea"/>
              </a:rPr>
              <a:t>②非功能测试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软件测试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74102" y="860893"/>
            <a:ext cx="9342978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4</a:t>
            </a:r>
            <a:r>
              <a:rPr lang="zh-CN" altLang="en-US" sz="2400" dirty="0">
                <a:latin typeface="+mj-ea"/>
                <a:ea typeface="+mj-ea"/>
              </a:rPr>
              <a:t>）按照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是否需要运行程序</a:t>
            </a:r>
            <a:r>
              <a:rPr lang="zh-CN" altLang="en-US" sz="2400" dirty="0">
                <a:latin typeface="+mj-ea"/>
                <a:ea typeface="+mj-ea"/>
              </a:rPr>
              <a:t>划分 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	   </a:t>
            </a:r>
            <a:r>
              <a:rPr lang="zh-CN" altLang="en-US" sz="2400" dirty="0">
                <a:latin typeface="+mj-ea"/>
                <a:ea typeface="+mj-ea"/>
              </a:rPr>
              <a:t>①静态测试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	   </a:t>
            </a:r>
            <a:r>
              <a:rPr lang="zh-CN" altLang="en-US" sz="2400" dirty="0">
                <a:latin typeface="+mj-ea"/>
                <a:ea typeface="+mj-ea"/>
              </a:rPr>
              <a:t>②动态测试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5</a:t>
            </a:r>
            <a:r>
              <a:rPr lang="zh-CN" altLang="en-US" sz="2400" dirty="0">
                <a:latin typeface="+mj-ea"/>
                <a:ea typeface="+mj-ea"/>
              </a:rPr>
              <a:t>）按照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测试技术</a:t>
            </a:r>
            <a:r>
              <a:rPr lang="zh-CN" altLang="en-US" sz="2400" dirty="0">
                <a:latin typeface="+mj-ea"/>
                <a:ea typeface="+mj-ea"/>
              </a:rPr>
              <a:t>划分 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	   </a:t>
            </a:r>
            <a:r>
              <a:rPr lang="zh-CN" altLang="en-US" sz="2400" dirty="0">
                <a:latin typeface="+mj-ea"/>
                <a:ea typeface="+mj-ea"/>
              </a:rPr>
              <a:t>①玻璃盒测试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	   </a:t>
            </a:r>
            <a:r>
              <a:rPr lang="zh-CN" altLang="en-US" sz="2400" dirty="0">
                <a:latin typeface="+mj-ea"/>
                <a:ea typeface="+mj-ea"/>
              </a:rPr>
              <a:t>②黑盒测试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	   </a:t>
            </a:r>
            <a:r>
              <a:rPr lang="zh-CN" altLang="en-US" sz="2400" dirty="0">
                <a:latin typeface="+mj-ea"/>
                <a:ea typeface="+mj-ea"/>
              </a:rPr>
              <a:t>③灰盒测试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软件测试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06817" y="1541115"/>
            <a:ext cx="9342978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为了节省人力、时间或硬件资源，提高测试效率，自动化测试往往是十分必要的。但是自动化测试不适用于一些特殊定制型项目、周期很短的项目以及包含有复杂业务规则的项目，或者其涉及物理交互的部分。</a:t>
            </a:r>
            <a:endParaRPr lang="zh-CN" altLang="en-US" sz="20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目前对自动化测试理解还存在如下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误区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  <a:endParaRPr lang="en-US" altLang="zh-CN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）自动化测试可以完成一切测试工作。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</a:rPr>
              <a:t>）测试工具可适用于所有的测试。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）测试工具能使工作量大幅降低。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4</a:t>
            </a:r>
            <a:r>
              <a:rPr lang="zh-CN" altLang="en-US" sz="2000" dirty="0">
                <a:latin typeface="+mj-ea"/>
                <a:ea typeface="+mj-ea"/>
              </a:rPr>
              <a:t>）测试工具能实现百分百的测试覆盖率。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）自动化测试工具容易使用。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79738" y="1555304"/>
            <a:ext cx="9131707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0" hangingPunct="0">
              <a:defRPr sz="2400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/>
              <a:t> </a:t>
            </a:r>
            <a:r>
              <a:rPr lang="en-US" altLang="zh-CN" sz="2000" dirty="0"/>
              <a:t>		</a:t>
            </a:r>
            <a:r>
              <a:rPr lang="zh-CN" altLang="en-US" sz="2000" dirty="0"/>
              <a:t>      </a:t>
            </a:r>
            <a:endParaRPr lang="zh-CN" altLang="en-US" sz="2000" dirty="0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79738" y="849558"/>
            <a:ext cx="3996523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800" dirty="0">
                <a:latin typeface="+mj-ea"/>
                <a:ea typeface="+mj-ea"/>
              </a:rPr>
              <a:t>3.3 </a:t>
            </a:r>
            <a:r>
              <a:rPr lang="zh-CN" altLang="en-US" sz="2800" dirty="0">
                <a:latin typeface="+mj-ea"/>
                <a:ea typeface="+mj-ea"/>
              </a:rPr>
              <a:t>自动化测试</a:t>
            </a:r>
            <a:endParaRPr lang="zh-CN" altLang="zh-CN" sz="28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软件测试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23545" y="1124585"/>
            <a:ext cx="700405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自动化测试工具有很多，其大致分类如下：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）负载压力测试工具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en-US" sz="2400" dirty="0">
                <a:latin typeface="+mj-ea"/>
                <a:ea typeface="+mj-ea"/>
              </a:rPr>
              <a:t>）功能测试工具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3</a:t>
            </a:r>
            <a:r>
              <a:rPr lang="zh-CN" altLang="en-US" sz="2400" dirty="0">
                <a:latin typeface="+mj-ea"/>
                <a:ea typeface="+mj-ea"/>
              </a:rPr>
              <a:t>）玻璃盒测试工具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4</a:t>
            </a:r>
            <a:r>
              <a:rPr lang="zh-CN" altLang="en-US" sz="2400" dirty="0">
                <a:latin typeface="+mj-ea"/>
                <a:ea typeface="+mj-ea"/>
              </a:rPr>
              <a:t>）网络测试工具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5</a:t>
            </a:r>
            <a:r>
              <a:rPr lang="zh-CN" altLang="en-US" sz="2400" dirty="0">
                <a:latin typeface="+mj-ea"/>
                <a:ea typeface="+mj-ea"/>
              </a:rPr>
              <a:t>）测试管理工具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79738" y="1555304"/>
            <a:ext cx="913170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0" hangingPunct="0">
              <a:defRPr sz="2400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/>
              <a:t>       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软件测试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06817" y="1541115"/>
            <a:ext cx="9342978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测试模型将测试活动进行抽象，明确了测试与开发之间的关系，是软件测试管理的重要依据。</a:t>
            </a:r>
            <a:endParaRPr lang="en-US" altLang="zh-CN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r>
              <a:rPr lang="en-US" altLang="zh-CN" sz="2000" dirty="0">
                <a:latin typeface="+mj-ea"/>
                <a:ea typeface="+mj-ea"/>
              </a:rPr>
              <a:t>V</a:t>
            </a:r>
            <a:r>
              <a:rPr lang="zh-CN" altLang="en-US" sz="2000" dirty="0">
                <a:latin typeface="+mj-ea"/>
                <a:ea typeface="+mj-ea"/>
              </a:rPr>
              <a:t>模型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79738" y="1555304"/>
            <a:ext cx="913170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0" hangingPunct="0">
              <a:defRPr sz="2400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/>
              <a:t>       </a:t>
            </a:r>
            <a:endParaRPr lang="zh-CN" altLang="en-US" sz="2000" dirty="0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79738" y="849558"/>
            <a:ext cx="3996523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800" dirty="0">
                <a:latin typeface="+mj-ea"/>
                <a:ea typeface="+mj-ea"/>
              </a:rPr>
              <a:t>3.4 </a:t>
            </a:r>
            <a:r>
              <a:rPr lang="zh-CN" altLang="en-US" sz="2800" dirty="0">
                <a:latin typeface="+mj-ea"/>
                <a:ea typeface="+mj-ea"/>
              </a:rPr>
              <a:t>软件测试模型</a:t>
            </a:r>
            <a:endParaRPr lang="zh-CN" altLang="zh-CN" sz="2800" dirty="0"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215108" y="2566670"/>
            <a:ext cx="6192688" cy="3752941"/>
            <a:chOff x="1" y="0"/>
            <a:chExt cx="3924004" cy="1725075"/>
          </a:xfrm>
        </p:grpSpPr>
        <p:grpSp>
          <p:nvGrpSpPr>
            <p:cNvPr id="13" name="组合 12"/>
            <p:cNvGrpSpPr/>
            <p:nvPr/>
          </p:nvGrpSpPr>
          <p:grpSpPr>
            <a:xfrm>
              <a:off x="1" y="0"/>
              <a:ext cx="3924004" cy="1537202"/>
              <a:chOff x="0" y="0"/>
              <a:chExt cx="3922590" cy="1537685"/>
            </a:xfrm>
          </p:grpSpPr>
          <p:sp>
            <p:nvSpPr>
              <p:cNvPr id="23" name="流程图: 过程 22"/>
              <p:cNvSpPr/>
              <p:nvPr/>
            </p:nvSpPr>
            <p:spPr>
              <a:xfrm>
                <a:off x="2007947" y="1302554"/>
                <a:ext cx="585963" cy="23513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单元测试</a:t>
                </a:r>
                <a:endParaRPr lang="zh-CN" sz="18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流程图: 过程 23"/>
              <p:cNvSpPr/>
              <p:nvPr/>
            </p:nvSpPr>
            <p:spPr>
              <a:xfrm>
                <a:off x="2425959" y="888274"/>
                <a:ext cx="585963" cy="23513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集成测试</a:t>
                </a:r>
                <a:endParaRPr lang="zh-CN" sz="18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流程图: 过程 24"/>
              <p:cNvSpPr/>
              <p:nvPr/>
            </p:nvSpPr>
            <p:spPr>
              <a:xfrm>
                <a:off x="2892489" y="455334"/>
                <a:ext cx="585963" cy="23513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just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系统测试</a:t>
                </a:r>
                <a:endParaRPr lang="zh-CN" sz="18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流程图: 过程 25"/>
              <p:cNvSpPr/>
              <p:nvPr/>
            </p:nvSpPr>
            <p:spPr>
              <a:xfrm>
                <a:off x="3336627" y="0"/>
                <a:ext cx="585963" cy="235131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验收测试</a:t>
                </a:r>
                <a:endParaRPr lang="zh-CN" sz="18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流程图: 过程 26"/>
              <p:cNvSpPr/>
              <p:nvPr/>
            </p:nvSpPr>
            <p:spPr>
              <a:xfrm>
                <a:off x="1216711" y="1302554"/>
                <a:ext cx="585470" cy="234950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编码</a:t>
                </a:r>
                <a:endParaRPr lang="zh-CN" sz="18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流程图: 过程 27"/>
              <p:cNvSpPr/>
              <p:nvPr/>
            </p:nvSpPr>
            <p:spPr>
              <a:xfrm>
                <a:off x="806164" y="884542"/>
                <a:ext cx="585470" cy="234950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详细设计</a:t>
                </a:r>
                <a:endParaRPr lang="zh-CN" sz="18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流程图: 过程 28"/>
              <p:cNvSpPr/>
              <p:nvPr/>
            </p:nvSpPr>
            <p:spPr>
              <a:xfrm>
                <a:off x="421743" y="451602"/>
                <a:ext cx="585470" cy="234950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概要设计</a:t>
                </a:r>
                <a:endParaRPr lang="zh-CN" sz="18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流程图: 过程 29"/>
              <p:cNvSpPr/>
              <p:nvPr/>
            </p:nvSpPr>
            <p:spPr>
              <a:xfrm>
                <a:off x="0" y="0"/>
                <a:ext cx="585470" cy="234950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需求分析</a:t>
                </a:r>
                <a:endParaRPr lang="zh-CN" sz="18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18012" y="206051"/>
              <a:ext cx="2903686" cy="1519024"/>
              <a:chOff x="0" y="0"/>
              <a:chExt cx="2903686" cy="1519024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0" y="0"/>
                <a:ext cx="235131" cy="2497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365760" y="462799"/>
                <a:ext cx="164219" cy="2196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716591" y="862149"/>
                <a:ext cx="231399" cy="2687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134602" y="1295089"/>
                <a:ext cx="216471" cy="2239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1925838" y="892784"/>
                <a:ext cx="209006" cy="2276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1560078" y="1321993"/>
                <a:ext cx="186613" cy="190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2321456" y="467309"/>
                <a:ext cx="235132" cy="261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2694681" y="15707"/>
                <a:ext cx="209005" cy="2575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/>
          <p:cNvSpPr/>
          <p:nvPr/>
        </p:nvSpPr>
        <p:spPr>
          <a:xfrm>
            <a:off x="4412115" y="6373753"/>
            <a:ext cx="1566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7-7 V</a:t>
            </a:r>
            <a:r>
              <a:rPr lang="zh-CN" altLang="en-US" sz="2000" dirty="0"/>
              <a:t>模型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013948" y="1402122"/>
            <a:ext cx="809931" cy="972081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1" name="Freeform 6"/>
          <p:cNvSpPr/>
          <p:nvPr/>
        </p:nvSpPr>
        <p:spPr bwMode="auto">
          <a:xfrm>
            <a:off x="1127442" y="1489251"/>
            <a:ext cx="619055" cy="778697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1" name="Freeform 7"/>
          <p:cNvSpPr>
            <a:spLocks noEditPoints="1"/>
          </p:cNvSpPr>
          <p:nvPr/>
        </p:nvSpPr>
        <p:spPr bwMode="auto">
          <a:xfrm>
            <a:off x="1898682" y="2068654"/>
            <a:ext cx="1156859" cy="235930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2" name="Freeform 8"/>
          <p:cNvSpPr>
            <a:spLocks noEditPoints="1"/>
          </p:cNvSpPr>
          <p:nvPr/>
        </p:nvSpPr>
        <p:spPr bwMode="auto">
          <a:xfrm>
            <a:off x="1968325" y="1473029"/>
            <a:ext cx="1111720" cy="522139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3383915" y="633730"/>
            <a:ext cx="141605" cy="5890260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55184" y="548763"/>
            <a:ext cx="4988089" cy="589316"/>
            <a:chOff x="3347864" y="527135"/>
            <a:chExt cx="4605506" cy="544116"/>
          </a:xfrm>
        </p:grpSpPr>
        <p:sp>
          <p:nvSpPr>
            <p:cNvPr id="44" name="Freeform 14"/>
            <p:cNvSpPr/>
            <p:nvPr/>
          </p:nvSpPr>
          <p:spPr bwMode="auto">
            <a:xfrm>
              <a:off x="3347864" y="616432"/>
              <a:ext cx="4605506" cy="454819"/>
            </a:xfrm>
            <a:custGeom>
              <a:avLst/>
              <a:gdLst>
                <a:gd name="T0" fmla="*/ 60743788 w 6963"/>
                <a:gd name="T1" fmla="*/ 0 h 794"/>
                <a:gd name="T2" fmla="*/ 2147483647 w 6963"/>
                <a:gd name="T3" fmla="*/ 0 h 794"/>
                <a:gd name="T4" fmla="*/ 2147483647 w 6963"/>
                <a:gd name="T5" fmla="*/ 50749524 h 794"/>
                <a:gd name="T6" fmla="*/ 2147483647 w 6963"/>
                <a:gd name="T7" fmla="*/ 412413298 h 794"/>
                <a:gd name="T8" fmla="*/ 2147483647 w 6963"/>
                <a:gd name="T9" fmla="*/ 463162822 h 794"/>
                <a:gd name="T10" fmla="*/ 60743788 w 6963"/>
                <a:gd name="T11" fmla="*/ 463162822 h 794"/>
                <a:gd name="T12" fmla="*/ 0 w 6963"/>
                <a:gd name="T13" fmla="*/ 412413298 h 794"/>
                <a:gd name="T14" fmla="*/ 0 w 6963"/>
                <a:gd name="T15" fmla="*/ 50749524 h 794"/>
                <a:gd name="T16" fmla="*/ 60743788 w 6963"/>
                <a:gd name="T17" fmla="*/ 0 h 7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63" h="794">
                  <a:moveTo>
                    <a:pt x="87" y="0"/>
                  </a:moveTo>
                  <a:lnTo>
                    <a:pt x="6876" y="0"/>
                  </a:lnTo>
                  <a:cubicBezTo>
                    <a:pt x="6924" y="0"/>
                    <a:pt x="6963" y="39"/>
                    <a:pt x="6963" y="87"/>
                  </a:cubicBezTo>
                  <a:lnTo>
                    <a:pt x="6963" y="707"/>
                  </a:lnTo>
                  <a:cubicBezTo>
                    <a:pt x="6963" y="755"/>
                    <a:pt x="6924" y="794"/>
                    <a:pt x="6876" y="794"/>
                  </a:cubicBezTo>
                  <a:lnTo>
                    <a:pt x="87" y="794"/>
                  </a:lnTo>
                  <a:cubicBezTo>
                    <a:pt x="39" y="794"/>
                    <a:pt x="0" y="755"/>
                    <a:pt x="0" y="70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5400000"/>
            </a:gradFill>
            <a:ln w="10" cap="flat" cmpd="sng">
              <a:solidFill>
                <a:srgbClr val="DFDFE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3456169" y="536660"/>
              <a:ext cx="593889" cy="73819"/>
            </a:xfrm>
            <a:custGeom>
              <a:avLst/>
              <a:gdLst>
                <a:gd name="T0" fmla="*/ 58241460 w 1038"/>
                <a:gd name="T1" fmla="*/ 0 h 127"/>
                <a:gd name="T2" fmla="*/ 546306357 w 1038"/>
                <a:gd name="T3" fmla="*/ 0 h 127"/>
                <a:gd name="T4" fmla="*/ 604547817 w 1038"/>
                <a:gd name="T5" fmla="*/ 76279375 h 127"/>
                <a:gd name="T6" fmla="*/ 0 w 1038"/>
                <a:gd name="T7" fmla="*/ 76279375 h 127"/>
                <a:gd name="T8" fmla="*/ 58241460 w 1038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8" h="127">
                  <a:moveTo>
                    <a:pt x="100" y="0"/>
                  </a:moveTo>
                  <a:lnTo>
                    <a:pt x="938" y="0"/>
                  </a:lnTo>
                  <a:lnTo>
                    <a:pt x="1038" y="127"/>
                  </a:lnTo>
                  <a:lnTo>
                    <a:pt x="0" y="12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3513297" y="536660"/>
              <a:ext cx="478444" cy="47744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61" name="TextBox 63"/>
            <p:cNvSpPr txBox="1">
              <a:spLocks noChangeArrowheads="1"/>
            </p:cNvSpPr>
            <p:nvPr/>
          </p:nvSpPr>
          <p:spPr bwMode="auto">
            <a:xfrm>
              <a:off x="4070494" y="678265"/>
              <a:ext cx="3639308" cy="376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4257" tIns="37128" rIns="74257" bIns="37128">
              <a:spAutoFit/>
            </a:bodyPr>
            <a:lstStyle>
              <a:defPPr>
                <a:defRPr lang="zh-CN"/>
              </a:defPPr>
              <a:lvl1pPr>
                <a:defRPr sz="2000" b="1" spc="3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165" dirty="0">
                  <a:sym typeface="+mn-ea"/>
                </a:rPr>
                <a:t>高质量软件开发基本方法</a:t>
              </a:r>
              <a:endParaRPr kumimoji="1" lang="zh-CN" altLang="zh-CN" sz="2165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62" name="TextBox 81"/>
            <p:cNvSpPr txBox="1">
              <a:spLocks noChangeArrowheads="1"/>
            </p:cNvSpPr>
            <p:nvPr/>
          </p:nvSpPr>
          <p:spPr bwMode="auto">
            <a:xfrm>
              <a:off x="3577566" y="527135"/>
              <a:ext cx="347673" cy="4836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r>
                <a:rPr lang="en-US" altLang="zh-CN" sz="29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92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55182" y="1832566"/>
            <a:ext cx="4988089" cy="578398"/>
            <a:chOff x="3347864" y="1419062"/>
            <a:chExt cx="4605506" cy="534591"/>
          </a:xfrm>
        </p:grpSpPr>
        <p:sp>
          <p:nvSpPr>
            <p:cNvPr id="53" name="Freeform 17"/>
            <p:cNvSpPr/>
            <p:nvPr/>
          </p:nvSpPr>
          <p:spPr bwMode="auto">
            <a:xfrm>
              <a:off x="3347864" y="1498834"/>
              <a:ext cx="4605506" cy="454819"/>
            </a:xfrm>
            <a:custGeom>
              <a:avLst/>
              <a:gdLst>
                <a:gd name="T0" fmla="*/ 60743788 w 6963"/>
                <a:gd name="T1" fmla="*/ 0 h 794"/>
                <a:gd name="T2" fmla="*/ 2147483647 w 6963"/>
                <a:gd name="T3" fmla="*/ 0 h 794"/>
                <a:gd name="T4" fmla="*/ 2147483647 w 6963"/>
                <a:gd name="T5" fmla="*/ 50749524 h 794"/>
                <a:gd name="T6" fmla="*/ 2147483647 w 6963"/>
                <a:gd name="T7" fmla="*/ 412413298 h 794"/>
                <a:gd name="T8" fmla="*/ 2147483647 w 6963"/>
                <a:gd name="T9" fmla="*/ 463162822 h 794"/>
                <a:gd name="T10" fmla="*/ 60743788 w 6963"/>
                <a:gd name="T11" fmla="*/ 463162822 h 794"/>
                <a:gd name="T12" fmla="*/ 0 w 6963"/>
                <a:gd name="T13" fmla="*/ 412413298 h 794"/>
                <a:gd name="T14" fmla="*/ 0 w 6963"/>
                <a:gd name="T15" fmla="*/ 50749524 h 794"/>
                <a:gd name="T16" fmla="*/ 60743788 w 6963"/>
                <a:gd name="T17" fmla="*/ 0 h 7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63" h="794">
                  <a:moveTo>
                    <a:pt x="87" y="0"/>
                  </a:moveTo>
                  <a:lnTo>
                    <a:pt x="6876" y="0"/>
                  </a:lnTo>
                  <a:cubicBezTo>
                    <a:pt x="6924" y="0"/>
                    <a:pt x="6963" y="39"/>
                    <a:pt x="6963" y="87"/>
                  </a:cubicBezTo>
                  <a:lnTo>
                    <a:pt x="6963" y="707"/>
                  </a:lnTo>
                  <a:cubicBezTo>
                    <a:pt x="6963" y="755"/>
                    <a:pt x="6924" y="794"/>
                    <a:pt x="6876" y="794"/>
                  </a:cubicBezTo>
                  <a:lnTo>
                    <a:pt x="87" y="794"/>
                  </a:lnTo>
                  <a:cubicBezTo>
                    <a:pt x="39" y="794"/>
                    <a:pt x="0" y="755"/>
                    <a:pt x="0" y="70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5400000"/>
            </a:gradFill>
            <a:ln w="10" cap="flat" cmpd="sng">
              <a:solidFill>
                <a:srgbClr val="DFDFE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54" name="Freeform 18"/>
            <p:cNvSpPr/>
            <p:nvPr/>
          </p:nvSpPr>
          <p:spPr bwMode="auto">
            <a:xfrm>
              <a:off x="3456169" y="1419062"/>
              <a:ext cx="593889" cy="73819"/>
            </a:xfrm>
            <a:custGeom>
              <a:avLst/>
              <a:gdLst>
                <a:gd name="T0" fmla="*/ 58241460 w 1038"/>
                <a:gd name="T1" fmla="*/ 0 h 127"/>
                <a:gd name="T2" fmla="*/ 546306357 w 1038"/>
                <a:gd name="T3" fmla="*/ 0 h 127"/>
                <a:gd name="T4" fmla="*/ 604547817 w 1038"/>
                <a:gd name="T5" fmla="*/ 76279375 h 127"/>
                <a:gd name="T6" fmla="*/ 0 w 1038"/>
                <a:gd name="T7" fmla="*/ 76279375 h 127"/>
                <a:gd name="T8" fmla="*/ 58241460 w 1038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8" h="127">
                  <a:moveTo>
                    <a:pt x="100" y="0"/>
                  </a:moveTo>
                  <a:lnTo>
                    <a:pt x="938" y="0"/>
                  </a:lnTo>
                  <a:lnTo>
                    <a:pt x="1038" y="127"/>
                  </a:lnTo>
                  <a:lnTo>
                    <a:pt x="0" y="12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3513297" y="1419062"/>
              <a:ext cx="478444" cy="4774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63" name="TextBox 82"/>
            <p:cNvSpPr txBox="1">
              <a:spLocks noChangeArrowheads="1"/>
            </p:cNvSpPr>
            <p:nvPr/>
          </p:nvSpPr>
          <p:spPr bwMode="auto">
            <a:xfrm>
              <a:off x="4070291" y="1554793"/>
              <a:ext cx="3639510" cy="376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65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代码规范</a:t>
              </a:r>
              <a:endParaRPr lang="zh-CN" altLang="en-US" sz="2165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83"/>
            <p:cNvSpPr txBox="1">
              <a:spLocks noChangeArrowheads="1"/>
            </p:cNvSpPr>
            <p:nvPr/>
          </p:nvSpPr>
          <p:spPr bwMode="auto">
            <a:xfrm>
              <a:off x="3577566" y="1432159"/>
              <a:ext cx="347673" cy="484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r>
                <a:rPr lang="en-US" altLang="zh-CN" sz="29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92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55183" y="3059784"/>
            <a:ext cx="4988089" cy="582525"/>
            <a:chOff x="3347864" y="2279586"/>
            <a:chExt cx="4605506" cy="538164"/>
          </a:xfrm>
        </p:grpSpPr>
        <p:sp>
          <p:nvSpPr>
            <p:cNvPr id="56" name="Freeform 20"/>
            <p:cNvSpPr/>
            <p:nvPr/>
          </p:nvSpPr>
          <p:spPr bwMode="auto">
            <a:xfrm>
              <a:off x="3347864" y="2362931"/>
              <a:ext cx="4605506" cy="454819"/>
            </a:xfrm>
            <a:custGeom>
              <a:avLst/>
              <a:gdLst>
                <a:gd name="T0" fmla="*/ 60743788 w 6963"/>
                <a:gd name="T1" fmla="*/ 0 h 794"/>
                <a:gd name="T2" fmla="*/ 2147483647 w 6963"/>
                <a:gd name="T3" fmla="*/ 0 h 794"/>
                <a:gd name="T4" fmla="*/ 2147483647 w 6963"/>
                <a:gd name="T5" fmla="*/ 50749524 h 794"/>
                <a:gd name="T6" fmla="*/ 2147483647 w 6963"/>
                <a:gd name="T7" fmla="*/ 412413298 h 794"/>
                <a:gd name="T8" fmla="*/ 2147483647 w 6963"/>
                <a:gd name="T9" fmla="*/ 463162822 h 794"/>
                <a:gd name="T10" fmla="*/ 60743788 w 6963"/>
                <a:gd name="T11" fmla="*/ 463162822 h 794"/>
                <a:gd name="T12" fmla="*/ 0 w 6963"/>
                <a:gd name="T13" fmla="*/ 412413298 h 794"/>
                <a:gd name="T14" fmla="*/ 0 w 6963"/>
                <a:gd name="T15" fmla="*/ 50749524 h 794"/>
                <a:gd name="T16" fmla="*/ 60743788 w 6963"/>
                <a:gd name="T17" fmla="*/ 0 h 7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63" h="794">
                  <a:moveTo>
                    <a:pt x="87" y="0"/>
                  </a:moveTo>
                  <a:lnTo>
                    <a:pt x="6876" y="0"/>
                  </a:lnTo>
                  <a:cubicBezTo>
                    <a:pt x="6924" y="0"/>
                    <a:pt x="6963" y="39"/>
                    <a:pt x="6963" y="87"/>
                  </a:cubicBezTo>
                  <a:lnTo>
                    <a:pt x="6963" y="707"/>
                  </a:lnTo>
                  <a:cubicBezTo>
                    <a:pt x="6963" y="755"/>
                    <a:pt x="6924" y="794"/>
                    <a:pt x="6876" y="794"/>
                  </a:cubicBezTo>
                  <a:lnTo>
                    <a:pt x="87" y="794"/>
                  </a:lnTo>
                  <a:cubicBezTo>
                    <a:pt x="39" y="794"/>
                    <a:pt x="0" y="755"/>
                    <a:pt x="0" y="70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5400000"/>
            </a:gradFill>
            <a:ln w="10" cap="flat" cmpd="sng">
              <a:solidFill>
                <a:srgbClr val="DFDFE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59" name="Freeform 21"/>
            <p:cNvSpPr/>
            <p:nvPr/>
          </p:nvSpPr>
          <p:spPr bwMode="auto">
            <a:xfrm>
              <a:off x="3456169" y="2281968"/>
              <a:ext cx="593889" cy="75009"/>
            </a:xfrm>
            <a:custGeom>
              <a:avLst/>
              <a:gdLst>
                <a:gd name="T0" fmla="*/ 58241460 w 1038"/>
                <a:gd name="T1" fmla="*/ 0 h 128"/>
                <a:gd name="T2" fmla="*/ 546306357 w 1038"/>
                <a:gd name="T3" fmla="*/ 0 h 128"/>
                <a:gd name="T4" fmla="*/ 604547817 w 1038"/>
                <a:gd name="T5" fmla="*/ 78143751 h 128"/>
                <a:gd name="T6" fmla="*/ 0 w 1038"/>
                <a:gd name="T7" fmla="*/ 78143751 h 128"/>
                <a:gd name="T8" fmla="*/ 58241460 w 1038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8" h="128">
                  <a:moveTo>
                    <a:pt x="100" y="0"/>
                  </a:moveTo>
                  <a:lnTo>
                    <a:pt x="938" y="0"/>
                  </a:lnTo>
                  <a:lnTo>
                    <a:pt x="1038" y="128"/>
                  </a:lnTo>
                  <a:lnTo>
                    <a:pt x="0" y="12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60" name="Rectangle 22"/>
            <p:cNvSpPr>
              <a:spLocks noChangeArrowheads="1"/>
            </p:cNvSpPr>
            <p:nvPr/>
          </p:nvSpPr>
          <p:spPr bwMode="auto">
            <a:xfrm>
              <a:off x="3513297" y="2281968"/>
              <a:ext cx="478444" cy="4786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65" name="TextBox 84"/>
            <p:cNvSpPr txBox="1">
              <a:spLocks noChangeArrowheads="1"/>
            </p:cNvSpPr>
            <p:nvPr/>
          </p:nvSpPr>
          <p:spPr bwMode="auto">
            <a:xfrm>
              <a:off x="4070292" y="2411745"/>
              <a:ext cx="1304745" cy="377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165" b="1" spc="3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软件测试</a:t>
              </a:r>
              <a:endParaRPr lang="zh-CN" altLang="en-US" sz="2165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85"/>
            <p:cNvSpPr txBox="1">
              <a:spLocks noChangeArrowheads="1"/>
            </p:cNvSpPr>
            <p:nvPr/>
          </p:nvSpPr>
          <p:spPr bwMode="auto">
            <a:xfrm>
              <a:off x="3577566" y="2279586"/>
              <a:ext cx="347673" cy="483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r>
                <a:rPr lang="en-US" altLang="zh-CN" sz="2925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925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655183" y="4246582"/>
            <a:ext cx="4988089" cy="582524"/>
            <a:chOff x="3347864" y="2279586"/>
            <a:chExt cx="4605506" cy="538163"/>
          </a:xfrm>
        </p:grpSpPr>
        <p:sp>
          <p:nvSpPr>
            <p:cNvPr id="26" name="Freeform 20"/>
            <p:cNvSpPr/>
            <p:nvPr/>
          </p:nvSpPr>
          <p:spPr bwMode="auto">
            <a:xfrm>
              <a:off x="3347864" y="2362930"/>
              <a:ext cx="4605506" cy="454819"/>
            </a:xfrm>
            <a:custGeom>
              <a:avLst/>
              <a:gdLst>
                <a:gd name="T0" fmla="*/ 60743788 w 6963"/>
                <a:gd name="T1" fmla="*/ 0 h 794"/>
                <a:gd name="T2" fmla="*/ 2147483647 w 6963"/>
                <a:gd name="T3" fmla="*/ 0 h 794"/>
                <a:gd name="T4" fmla="*/ 2147483647 w 6963"/>
                <a:gd name="T5" fmla="*/ 50749524 h 794"/>
                <a:gd name="T6" fmla="*/ 2147483647 w 6963"/>
                <a:gd name="T7" fmla="*/ 412413298 h 794"/>
                <a:gd name="T8" fmla="*/ 2147483647 w 6963"/>
                <a:gd name="T9" fmla="*/ 463162822 h 794"/>
                <a:gd name="T10" fmla="*/ 60743788 w 6963"/>
                <a:gd name="T11" fmla="*/ 463162822 h 794"/>
                <a:gd name="T12" fmla="*/ 0 w 6963"/>
                <a:gd name="T13" fmla="*/ 412413298 h 794"/>
                <a:gd name="T14" fmla="*/ 0 w 6963"/>
                <a:gd name="T15" fmla="*/ 50749524 h 794"/>
                <a:gd name="T16" fmla="*/ 60743788 w 6963"/>
                <a:gd name="T17" fmla="*/ 0 h 7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63" h="794">
                  <a:moveTo>
                    <a:pt x="87" y="0"/>
                  </a:moveTo>
                  <a:lnTo>
                    <a:pt x="6876" y="0"/>
                  </a:lnTo>
                  <a:cubicBezTo>
                    <a:pt x="6924" y="0"/>
                    <a:pt x="6963" y="39"/>
                    <a:pt x="6963" y="87"/>
                  </a:cubicBezTo>
                  <a:lnTo>
                    <a:pt x="6963" y="707"/>
                  </a:lnTo>
                  <a:cubicBezTo>
                    <a:pt x="6963" y="755"/>
                    <a:pt x="6924" y="794"/>
                    <a:pt x="6876" y="794"/>
                  </a:cubicBezTo>
                  <a:lnTo>
                    <a:pt x="87" y="794"/>
                  </a:lnTo>
                  <a:cubicBezTo>
                    <a:pt x="39" y="794"/>
                    <a:pt x="0" y="755"/>
                    <a:pt x="0" y="70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5400000"/>
            </a:gradFill>
            <a:ln w="10" cap="flat" cmpd="sng">
              <a:solidFill>
                <a:srgbClr val="DFDFE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456169" y="2281968"/>
              <a:ext cx="593889" cy="75009"/>
            </a:xfrm>
            <a:custGeom>
              <a:avLst/>
              <a:gdLst>
                <a:gd name="T0" fmla="*/ 58241460 w 1038"/>
                <a:gd name="T1" fmla="*/ 0 h 128"/>
                <a:gd name="T2" fmla="*/ 546306357 w 1038"/>
                <a:gd name="T3" fmla="*/ 0 h 128"/>
                <a:gd name="T4" fmla="*/ 604547817 w 1038"/>
                <a:gd name="T5" fmla="*/ 78143751 h 128"/>
                <a:gd name="T6" fmla="*/ 0 w 1038"/>
                <a:gd name="T7" fmla="*/ 78143751 h 128"/>
                <a:gd name="T8" fmla="*/ 58241460 w 1038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8" h="128">
                  <a:moveTo>
                    <a:pt x="100" y="0"/>
                  </a:moveTo>
                  <a:lnTo>
                    <a:pt x="938" y="0"/>
                  </a:lnTo>
                  <a:lnTo>
                    <a:pt x="1038" y="128"/>
                  </a:lnTo>
                  <a:lnTo>
                    <a:pt x="0" y="12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3513297" y="2281968"/>
              <a:ext cx="478444" cy="4786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29" name="TextBox 84"/>
            <p:cNvSpPr txBox="1">
              <a:spLocks noChangeArrowheads="1"/>
            </p:cNvSpPr>
            <p:nvPr/>
          </p:nvSpPr>
          <p:spPr bwMode="auto">
            <a:xfrm>
              <a:off x="4070292" y="2411745"/>
              <a:ext cx="2559830" cy="377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165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测试驱动开发</a:t>
              </a:r>
              <a:r>
                <a:rPr lang="en-US" altLang="zh-CN" sz="2165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TDD</a:t>
              </a:r>
              <a:endParaRPr lang="zh-CN" altLang="en-US" sz="2165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85"/>
            <p:cNvSpPr txBox="1">
              <a:spLocks noChangeArrowheads="1"/>
            </p:cNvSpPr>
            <p:nvPr/>
          </p:nvSpPr>
          <p:spPr bwMode="auto">
            <a:xfrm>
              <a:off x="3577566" y="2279586"/>
              <a:ext cx="347673" cy="483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r>
                <a:rPr lang="en-US" altLang="zh-CN" sz="29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92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655183" y="5478158"/>
            <a:ext cx="4988089" cy="582524"/>
            <a:chOff x="3347864" y="2279586"/>
            <a:chExt cx="4605506" cy="538163"/>
          </a:xfrm>
        </p:grpSpPr>
        <p:sp>
          <p:nvSpPr>
            <p:cNvPr id="12" name="Freeform 20"/>
            <p:cNvSpPr/>
            <p:nvPr/>
          </p:nvSpPr>
          <p:spPr bwMode="auto">
            <a:xfrm>
              <a:off x="3347864" y="2362930"/>
              <a:ext cx="4605506" cy="454819"/>
            </a:xfrm>
            <a:custGeom>
              <a:avLst/>
              <a:gdLst>
                <a:gd name="T0" fmla="*/ 60743788 w 6963"/>
                <a:gd name="T1" fmla="*/ 0 h 794"/>
                <a:gd name="T2" fmla="*/ 2147483647 w 6963"/>
                <a:gd name="T3" fmla="*/ 0 h 794"/>
                <a:gd name="T4" fmla="*/ 2147483647 w 6963"/>
                <a:gd name="T5" fmla="*/ 50749524 h 794"/>
                <a:gd name="T6" fmla="*/ 2147483647 w 6963"/>
                <a:gd name="T7" fmla="*/ 412413298 h 794"/>
                <a:gd name="T8" fmla="*/ 2147483647 w 6963"/>
                <a:gd name="T9" fmla="*/ 463162822 h 794"/>
                <a:gd name="T10" fmla="*/ 60743788 w 6963"/>
                <a:gd name="T11" fmla="*/ 463162822 h 794"/>
                <a:gd name="T12" fmla="*/ 0 w 6963"/>
                <a:gd name="T13" fmla="*/ 412413298 h 794"/>
                <a:gd name="T14" fmla="*/ 0 w 6963"/>
                <a:gd name="T15" fmla="*/ 50749524 h 794"/>
                <a:gd name="T16" fmla="*/ 60743788 w 6963"/>
                <a:gd name="T17" fmla="*/ 0 h 7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63" h="794">
                  <a:moveTo>
                    <a:pt x="87" y="0"/>
                  </a:moveTo>
                  <a:lnTo>
                    <a:pt x="6876" y="0"/>
                  </a:lnTo>
                  <a:cubicBezTo>
                    <a:pt x="6924" y="0"/>
                    <a:pt x="6963" y="39"/>
                    <a:pt x="6963" y="87"/>
                  </a:cubicBezTo>
                  <a:lnTo>
                    <a:pt x="6963" y="707"/>
                  </a:lnTo>
                  <a:cubicBezTo>
                    <a:pt x="6963" y="755"/>
                    <a:pt x="6924" y="794"/>
                    <a:pt x="6876" y="794"/>
                  </a:cubicBezTo>
                  <a:lnTo>
                    <a:pt x="87" y="794"/>
                  </a:lnTo>
                  <a:cubicBezTo>
                    <a:pt x="39" y="794"/>
                    <a:pt x="0" y="755"/>
                    <a:pt x="0" y="70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5400000"/>
            </a:gradFill>
            <a:ln w="10" cap="flat" cmpd="sng">
              <a:solidFill>
                <a:srgbClr val="DFDFE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3456169" y="2281968"/>
              <a:ext cx="593889" cy="75009"/>
            </a:xfrm>
            <a:custGeom>
              <a:avLst/>
              <a:gdLst>
                <a:gd name="T0" fmla="*/ 58241460 w 1038"/>
                <a:gd name="T1" fmla="*/ 0 h 128"/>
                <a:gd name="T2" fmla="*/ 546306357 w 1038"/>
                <a:gd name="T3" fmla="*/ 0 h 128"/>
                <a:gd name="T4" fmla="*/ 604547817 w 1038"/>
                <a:gd name="T5" fmla="*/ 78143751 h 128"/>
                <a:gd name="T6" fmla="*/ 0 w 1038"/>
                <a:gd name="T7" fmla="*/ 78143751 h 128"/>
                <a:gd name="T8" fmla="*/ 58241460 w 1038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8" h="128">
                  <a:moveTo>
                    <a:pt x="100" y="0"/>
                  </a:moveTo>
                  <a:lnTo>
                    <a:pt x="938" y="0"/>
                  </a:lnTo>
                  <a:lnTo>
                    <a:pt x="1038" y="128"/>
                  </a:lnTo>
                  <a:lnTo>
                    <a:pt x="0" y="12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3513297" y="2281968"/>
              <a:ext cx="478444" cy="4786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15" name="TextBox 84"/>
            <p:cNvSpPr txBox="1">
              <a:spLocks noChangeArrowheads="1"/>
            </p:cNvSpPr>
            <p:nvPr/>
          </p:nvSpPr>
          <p:spPr bwMode="auto">
            <a:xfrm>
              <a:off x="4070292" y="2411745"/>
              <a:ext cx="721603" cy="377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165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endParaRPr lang="zh-CN" altLang="en-US" sz="2165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85"/>
            <p:cNvSpPr txBox="1">
              <a:spLocks noChangeArrowheads="1"/>
            </p:cNvSpPr>
            <p:nvPr/>
          </p:nvSpPr>
          <p:spPr bwMode="auto">
            <a:xfrm>
              <a:off x="3577566" y="2279586"/>
              <a:ext cx="347673" cy="483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r>
                <a:rPr lang="en-US" altLang="zh-CN" sz="29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92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软件测试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64695" y="887804"/>
            <a:ext cx="9342978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r>
              <a:rPr lang="en-US" altLang="zh-CN" sz="2000" dirty="0">
                <a:latin typeface="+mj-ea"/>
                <a:ea typeface="+mj-ea"/>
              </a:rPr>
              <a:t>W</a:t>
            </a:r>
            <a:r>
              <a:rPr lang="zh-CN" altLang="en-US" sz="2000" dirty="0">
                <a:latin typeface="+mj-ea"/>
                <a:ea typeface="+mj-ea"/>
              </a:rPr>
              <a:t>模型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7086" y="6017083"/>
            <a:ext cx="1636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7-8 W</a:t>
            </a:r>
            <a:r>
              <a:rPr lang="zh-CN" altLang="en-US" sz="2000" dirty="0"/>
              <a:t>模型</a:t>
            </a:r>
            <a:endParaRPr lang="zh-CN" altLang="en-US" sz="2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04662" y="1722792"/>
            <a:ext cx="8693500" cy="3857968"/>
            <a:chOff x="0" y="0"/>
            <a:chExt cx="5590902" cy="1978090"/>
          </a:xfrm>
        </p:grpSpPr>
        <p:sp>
          <p:nvSpPr>
            <p:cNvPr id="35" name="流程图: 过程 34"/>
            <p:cNvSpPr/>
            <p:nvPr/>
          </p:nvSpPr>
          <p:spPr>
            <a:xfrm>
              <a:off x="0" y="0"/>
              <a:ext cx="701662" cy="261257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16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开发组工作</a:t>
              </a:r>
              <a:endParaRPr lang="zh-CN" sz="16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流程图: 过程 35"/>
            <p:cNvSpPr/>
            <p:nvPr/>
          </p:nvSpPr>
          <p:spPr>
            <a:xfrm>
              <a:off x="1052493" y="7464"/>
              <a:ext cx="720323" cy="24259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16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测试组工作</a:t>
              </a:r>
              <a:endParaRPr lang="zh-CN" sz="16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8377" y="264989"/>
              <a:ext cx="5512525" cy="1713101"/>
              <a:chOff x="0" y="0"/>
              <a:chExt cx="5512525" cy="171310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653384" y="985313"/>
                <a:ext cx="1164460" cy="2463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详细设计测试</a:t>
                </a:r>
                <a:endParaRPr lang="zh-CN" sz="16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流程图: 过程 38"/>
              <p:cNvSpPr/>
              <p:nvPr/>
            </p:nvSpPr>
            <p:spPr>
              <a:xfrm>
                <a:off x="1843729" y="1466772"/>
                <a:ext cx="586124" cy="23491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编码实现</a:t>
                </a:r>
                <a:endParaRPr lang="zh-CN" sz="16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2564052" y="1466772"/>
                <a:ext cx="1164460" cy="2463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单元测试</a:t>
                </a:r>
                <a:endParaRPr lang="zh-CN" sz="16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478452" y="970384"/>
                <a:ext cx="1164460" cy="2463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集成测试</a:t>
                </a:r>
                <a:endParaRPr lang="zh-CN" sz="16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11393" y="481460"/>
                <a:ext cx="1164460" cy="2463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系统测试</a:t>
                </a:r>
                <a:endParaRPr lang="zh-CN" sz="16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4348065" y="41055"/>
                <a:ext cx="1164460" cy="2463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验收测试</a:t>
                </a:r>
                <a:endParaRPr lang="zh-CN" sz="16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164460" y="500121"/>
                <a:ext cx="1164460" cy="2463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概要设计测试</a:t>
                </a:r>
                <a:endParaRPr lang="zh-CN" sz="16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13629" y="0"/>
                <a:ext cx="1164460" cy="24632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需求测试</a:t>
                </a:r>
                <a:endParaRPr lang="zh-CN" sz="16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流程图: 过程 45"/>
              <p:cNvSpPr/>
              <p:nvPr/>
            </p:nvSpPr>
            <p:spPr>
              <a:xfrm>
                <a:off x="2855167" y="977848"/>
                <a:ext cx="586124" cy="23491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模块集成</a:t>
                </a:r>
                <a:endParaRPr lang="zh-CN" sz="160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流程图: 过程 46"/>
              <p:cNvSpPr/>
              <p:nvPr/>
            </p:nvSpPr>
            <p:spPr>
              <a:xfrm>
                <a:off x="3164944" y="500121"/>
                <a:ext cx="586124" cy="23491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just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系统构建</a:t>
                </a:r>
                <a:endParaRPr lang="zh-CN" sz="16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流程图: 过程 47"/>
              <p:cNvSpPr/>
              <p:nvPr/>
            </p:nvSpPr>
            <p:spPr>
              <a:xfrm>
                <a:off x="3426201" y="85842"/>
                <a:ext cx="586124" cy="23491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系统安装</a:t>
                </a:r>
                <a:endParaRPr lang="zh-CN" sz="16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流程图: 过程 48"/>
              <p:cNvSpPr/>
              <p:nvPr/>
            </p:nvSpPr>
            <p:spPr>
              <a:xfrm>
                <a:off x="992777" y="1071154"/>
                <a:ext cx="586124" cy="23491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详细设计</a:t>
                </a:r>
                <a:endParaRPr lang="zh-CN" sz="16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流程图: 过程 49"/>
              <p:cNvSpPr/>
              <p:nvPr/>
            </p:nvSpPr>
            <p:spPr>
              <a:xfrm>
                <a:off x="425476" y="522514"/>
                <a:ext cx="586124" cy="23491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概要设计</a:t>
                </a:r>
                <a:endParaRPr lang="zh-CN" sz="16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流程图: 过程 50"/>
              <p:cNvSpPr/>
              <p:nvPr/>
            </p:nvSpPr>
            <p:spPr>
              <a:xfrm>
                <a:off x="0" y="3732"/>
                <a:ext cx="586124" cy="234914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需求分析</a:t>
                </a:r>
                <a:endParaRPr lang="zh-CN" sz="16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418011" y="246328"/>
                <a:ext cx="4213705" cy="1377199"/>
                <a:chOff x="0" y="0"/>
                <a:chExt cx="4213705" cy="1377199"/>
              </a:xfrm>
            </p:grpSpPr>
            <p:cxnSp>
              <p:nvCxnSpPr>
                <p:cNvPr id="53" name="直接连接符 52"/>
                <p:cNvCxnSpPr/>
                <p:nvPr/>
              </p:nvCxnSpPr>
              <p:spPr>
                <a:xfrm>
                  <a:off x="992778" y="3733"/>
                  <a:ext cx="227666" cy="2276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1429450" y="488924"/>
                  <a:ext cx="246328" cy="2359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1985555" y="985313"/>
                  <a:ext cx="253792" cy="2581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 flipV="1">
                  <a:off x="3038048" y="966652"/>
                  <a:ext cx="253792" cy="2546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 flipV="1">
                  <a:off x="3631475" y="492657"/>
                  <a:ext cx="186612" cy="216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 flipV="1">
                  <a:off x="4034557" y="59716"/>
                  <a:ext cx="179148" cy="1642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>
                  <a:off x="0" y="0"/>
                  <a:ext cx="238864" cy="2581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418012" y="515050"/>
                  <a:ext cx="298579" cy="3097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>
                  <a:off x="1000242" y="1078619"/>
                  <a:ext cx="358296" cy="2836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 flipV="1">
                  <a:off x="2011680" y="985313"/>
                  <a:ext cx="540722" cy="3918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flipV="1">
                  <a:off x="2810381" y="488924"/>
                  <a:ext cx="223934" cy="2500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 flipV="1">
                  <a:off x="3105228" y="67181"/>
                  <a:ext cx="138093" cy="1791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软件测试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64695" y="887804"/>
            <a:ext cx="9342978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r>
              <a:rPr lang="en-US" altLang="zh-CN" sz="2000" dirty="0">
                <a:latin typeface="+mj-ea"/>
                <a:ea typeface="+mj-ea"/>
              </a:rPr>
              <a:t>H</a:t>
            </a:r>
            <a:r>
              <a:rPr lang="zh-CN" altLang="en-US" sz="2000" dirty="0">
                <a:latin typeface="+mj-ea"/>
                <a:ea typeface="+mj-ea"/>
              </a:rPr>
              <a:t>模型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45401" y="5805261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7-9 H</a:t>
            </a:r>
            <a:r>
              <a:rPr lang="zh-CN" altLang="en-US" sz="2000" dirty="0"/>
              <a:t>模型</a:t>
            </a:r>
            <a:endParaRPr lang="zh-CN" altLang="en-US" sz="2000" dirty="0"/>
          </a:p>
        </p:txBody>
      </p:sp>
      <p:pic>
        <p:nvPicPr>
          <p:cNvPr id="65" name="图片 6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8890" y="1557020"/>
            <a:ext cx="7803515" cy="377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软件测试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9685" y="1541145"/>
            <a:ext cx="9798050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）黑盒测试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	    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①等价类划分法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       等价类划分主要解决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如何选择适当的数据子集来代表整个数据集</a:t>
            </a:r>
            <a:r>
              <a:rPr lang="zh-CN" altLang="en-US" sz="2400" dirty="0">
                <a:latin typeface="+mj-ea"/>
                <a:ea typeface="+mj-ea"/>
              </a:rPr>
              <a:t>的问题，通过降低测试用例的数量去实现合理的“覆盖</a:t>
            </a:r>
            <a:r>
              <a:rPr lang="en-US" altLang="zh-CN" sz="2400" dirty="0">
                <a:latin typeface="+mj-ea"/>
                <a:ea typeface="+mj-ea"/>
              </a:rPr>
              <a:t>”,</a:t>
            </a:r>
            <a:r>
              <a:rPr lang="zh-CN" altLang="en-US" sz="2400" dirty="0">
                <a:latin typeface="+mj-ea"/>
                <a:ea typeface="+mj-ea"/>
              </a:rPr>
              <a:t>以此来发现更多的软件缺陷。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       例如：一个基于整数运算的简单计算器程序。当需要测试它是否能正确运行时，如果程序能够正确地计算“</a:t>
            </a:r>
            <a:r>
              <a:rPr lang="en-US" altLang="zh-CN" sz="2400" dirty="0">
                <a:latin typeface="+mj-ea"/>
                <a:ea typeface="+mj-ea"/>
              </a:rPr>
              <a:t>1+1”</a:t>
            </a:r>
            <a:r>
              <a:rPr lang="zh-CN" altLang="en-US" sz="2400" dirty="0">
                <a:latin typeface="+mj-ea"/>
                <a:ea typeface="+mj-ea"/>
              </a:rPr>
              <a:t>和“</a:t>
            </a:r>
            <a:r>
              <a:rPr lang="en-US" altLang="zh-CN" sz="2400" dirty="0">
                <a:latin typeface="+mj-ea"/>
                <a:ea typeface="+mj-ea"/>
              </a:rPr>
              <a:t>2+3”</a:t>
            </a:r>
            <a:r>
              <a:rPr lang="zh-CN" altLang="en-US" sz="2400" dirty="0">
                <a:latin typeface="+mj-ea"/>
                <a:ea typeface="+mj-ea"/>
              </a:rPr>
              <a:t>的和，那么是否还有必要测试“</a:t>
            </a:r>
            <a:r>
              <a:rPr lang="en-US" altLang="zh-CN" sz="2400" dirty="0">
                <a:latin typeface="+mj-ea"/>
                <a:ea typeface="+mj-ea"/>
              </a:rPr>
              <a:t>8+9”</a:t>
            </a:r>
            <a:r>
              <a:rPr lang="zh-CN" altLang="en-US" sz="2400" dirty="0">
                <a:latin typeface="+mj-ea"/>
                <a:ea typeface="+mj-ea"/>
              </a:rPr>
              <a:t>的和，或者“</a:t>
            </a:r>
            <a:r>
              <a:rPr lang="en-US" altLang="zh-CN" sz="2400" dirty="0">
                <a:latin typeface="+mj-ea"/>
                <a:ea typeface="+mj-ea"/>
              </a:rPr>
              <a:t>80000+90000”</a:t>
            </a:r>
            <a:r>
              <a:rPr lang="zh-CN" altLang="en-US" sz="2400" dirty="0">
                <a:latin typeface="+mj-ea"/>
                <a:ea typeface="+mj-ea"/>
              </a:rPr>
              <a:t>的和呢？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79738" y="1555304"/>
            <a:ext cx="913170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0" hangingPunct="0">
              <a:defRPr sz="2400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/>
              <a:t>       </a:t>
            </a:r>
            <a:endParaRPr lang="zh-CN" altLang="en-US" sz="2000" dirty="0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79738" y="849558"/>
            <a:ext cx="3996523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800" dirty="0">
                <a:latin typeface="+mj-ea"/>
                <a:ea typeface="+mj-ea"/>
              </a:rPr>
              <a:t>3.5</a:t>
            </a:r>
            <a:r>
              <a:rPr lang="zh-CN" altLang="en-US" sz="2800" dirty="0">
                <a:latin typeface="+mj-ea"/>
                <a:ea typeface="+mj-ea"/>
              </a:rPr>
              <a:t>黑盒和玻璃盒测试</a:t>
            </a:r>
            <a:endParaRPr lang="zh-CN" altLang="zh-CN" sz="28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软件测试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06817" y="998653"/>
            <a:ext cx="9342978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②边界值分析法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24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长期的测试经验告诉我们，大量的错误是发生在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输入或输出范围的边界</a:t>
            </a:r>
            <a:r>
              <a:rPr lang="zh-CN" altLang="en-US" sz="2400" dirty="0">
                <a:latin typeface="+mj-ea"/>
                <a:ea typeface="+mj-ea"/>
              </a:rPr>
              <a:t>上，而不是发生在输入或输出范围的内部。</a:t>
            </a:r>
            <a:endParaRPr lang="zh-CN" altLang="en-US" sz="24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endParaRPr lang="zh-CN" altLang="en-US" sz="24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边界值（</a:t>
            </a:r>
            <a:r>
              <a:rPr lang="en-US" altLang="zh-CN" sz="2400" dirty="0">
                <a:latin typeface="+mj-ea"/>
                <a:ea typeface="+mj-ea"/>
              </a:rPr>
              <a:t>Boundary Values</a:t>
            </a:r>
            <a:r>
              <a:rPr lang="zh-CN" altLang="en-US" sz="2400" dirty="0">
                <a:latin typeface="+mj-ea"/>
                <a:ea typeface="+mj-ea"/>
              </a:rPr>
              <a:t>）分析法就是对输入或输出的边界值进行测试的一种黑盒测试方法。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软件测试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06817" y="998653"/>
            <a:ext cx="9342978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边界值分析法与等价</a:t>
            </a:r>
            <a:r>
              <a:rPr lang="zh-CN" altLang="en-US" sz="2400" dirty="0">
                <a:latin typeface="+mj-ea"/>
                <a:ea typeface="+mj-ea"/>
              </a:rPr>
              <a:t>类划分的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区别</a:t>
            </a:r>
            <a:r>
              <a:rPr lang="zh-CN" altLang="en-US" sz="2400" dirty="0">
                <a:latin typeface="+mj-ea"/>
                <a:ea typeface="+mj-ea"/>
              </a:rPr>
              <a:t>为：</a:t>
            </a:r>
            <a:endParaRPr lang="zh-CN" altLang="en-US" sz="24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a. </a:t>
            </a:r>
            <a:r>
              <a:rPr lang="zh-CN" altLang="en-US" sz="2400" dirty="0">
                <a:latin typeface="+mj-ea"/>
                <a:ea typeface="+mj-ea"/>
              </a:rPr>
              <a:t>边界值分析不是从某等价类中任意选择一个作为代表，而是使这个等价类的每个边界都要作为测试条件。</a:t>
            </a:r>
            <a:endParaRPr lang="zh-CN" altLang="en-US" sz="24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b. </a:t>
            </a:r>
            <a:r>
              <a:rPr lang="zh-CN" altLang="en-US" sz="2400" dirty="0">
                <a:latin typeface="+mj-ea"/>
                <a:ea typeface="+mj-ea"/>
              </a:rPr>
              <a:t>边界值分析不仅要考虑输入条件，还要考虑输出空间产生的边界情况。</a:t>
            </a:r>
            <a:endParaRPr lang="zh-CN" altLang="en-US" sz="24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例如程序包含一个输入值，其合法取值是从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到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zh-CN" altLang="en-US" sz="2400" dirty="0">
                <a:latin typeface="+mj-ea"/>
                <a:ea typeface="+mj-ea"/>
              </a:rPr>
              <a:t>的数字，那么显然边界值测试会取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11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这两个不合法的数字，以及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这两个“刚好”合法的数字</a:t>
            </a:r>
            <a:r>
              <a:rPr lang="zh-CN" altLang="en-US" sz="2400" dirty="0">
                <a:latin typeface="+mj-ea"/>
                <a:ea typeface="+mj-ea"/>
              </a:rPr>
              <a:t>，来验证位于输入边界附近的数值会不会被系统接受。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软件测试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16434" y="925206"/>
            <a:ext cx="934297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</a:rPr>
              <a:t>）玻璃盒测试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玻璃盒测试关注的是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测试用例执行的程度或覆盖程序逻辑结构的程度</a:t>
            </a:r>
            <a:r>
              <a:rPr lang="zh-CN" altLang="en-US" sz="2000" dirty="0">
                <a:latin typeface="+mj-ea"/>
                <a:ea typeface="+mj-ea"/>
              </a:rPr>
              <a:t>。玻璃盒测试的测试方法有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代码检查、静态分析法、逻辑覆盖法、基本路径测试法、符号测试</a:t>
            </a:r>
            <a:r>
              <a:rPr lang="zh-CN" altLang="en-US" sz="2000" dirty="0">
                <a:latin typeface="+mj-ea"/>
                <a:ea typeface="+mj-ea"/>
              </a:rPr>
              <a:t>等。</a:t>
            </a:r>
            <a:endParaRPr lang="en-US" altLang="zh-CN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逻辑覆盖包括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语句覆盖、判定覆盖、条件覆盖、判定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条件覆盖、条件组合覆盖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  <a:endParaRPr lang="en-US" altLang="zh-CN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en-US" altLang="zh-CN" sz="10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</a:rPr>
              <a:t>public void Routine (int A, int B, int X ) 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</a:rPr>
              <a:t>{ if ( A &gt;1 &amp;&amp; B ==0) 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</a:rPr>
              <a:t>X= X + B; 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</a:rPr>
              <a:t>if ( A ==2 || X &gt; 1 )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</a:rPr>
              <a:t>X= X *A;}</a:t>
            </a:r>
            <a:endParaRPr lang="en-US" altLang="zh-CN" sz="2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软件测试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24396" y="992105"/>
            <a:ext cx="9342978" cy="516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①  语句覆盖</a:t>
            </a:r>
            <a:endParaRPr lang="zh-CN" altLang="en-US" sz="2000" dirty="0">
              <a:solidFill>
                <a:srgbClr val="FF0000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最初的逻辑覆盖想法是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将程序中的每条语句至少执行一次</a:t>
            </a:r>
            <a:r>
              <a:rPr lang="zh-CN" altLang="en-US" sz="2000" dirty="0">
                <a:latin typeface="+mj-ea"/>
                <a:ea typeface="+mj-ea"/>
              </a:rPr>
              <a:t>，即语句覆盖。这虽然是玻璃盒测试中较弱的覆盖标准，但是同样也具备了初步检查出错误的能力。要实现语句覆盖，上述程序只需要一个测试用例，</a:t>
            </a:r>
            <a:endParaRPr lang="zh-CN" altLang="en-US" sz="2000" dirty="0">
              <a:latin typeface="+mj-ea"/>
              <a:ea typeface="+mj-ea"/>
            </a:endParaRPr>
          </a:p>
          <a:p>
            <a:pPr marL="1257300" lvl="2"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（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</a:rPr>
              <a:t>A=5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</a:rPr>
              <a:t>B=0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</a:rPr>
              <a:t>X=8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）</a:t>
            </a:r>
            <a:r>
              <a:rPr lang="zh-CN" altLang="en-US" sz="2000" dirty="0">
                <a:latin typeface="+mj-ea"/>
                <a:ea typeface="+mj-ea"/>
              </a:rPr>
              <a:t>就可以遍历到每一条语句。</a:t>
            </a:r>
            <a:endParaRPr lang="en-US" altLang="zh-CN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②  判定覆盖</a:t>
            </a:r>
            <a:endParaRPr lang="zh-CN" altLang="en-US" sz="2000" dirty="0">
              <a:solidFill>
                <a:srgbClr val="FF0000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判定覆盖（也称分支覆盖）相对语句覆盖而言是较强一些的逻辑覆盖。判定覆盖要求必须编写足够的测试用例，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使得每一个判断都至少有一个为真和为假的输出结果</a:t>
            </a:r>
            <a:r>
              <a:rPr lang="zh-CN" altLang="en-US" sz="2000" dirty="0">
                <a:latin typeface="+mj-ea"/>
                <a:ea typeface="+mj-ea"/>
              </a:rPr>
              <a:t>。也就是说，每条判定路径都必须至少遍历一次。</a:t>
            </a:r>
            <a:endParaRPr lang="en-US" altLang="zh-CN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在小程序</a:t>
            </a:r>
            <a:r>
              <a:rPr lang="en-US" altLang="zh-CN" sz="2000" dirty="0">
                <a:latin typeface="+mj-ea"/>
                <a:ea typeface="+mj-ea"/>
              </a:rPr>
              <a:t>Routine</a:t>
            </a:r>
            <a:r>
              <a:rPr lang="zh-CN" altLang="en-US" sz="2000" dirty="0">
                <a:latin typeface="+mj-ea"/>
                <a:ea typeface="+mj-ea"/>
              </a:rPr>
              <a:t>中，满足判定覆盖的两个测试用例可以是</a:t>
            </a:r>
            <a:endParaRPr lang="zh-CN" altLang="en-US" sz="2000" dirty="0">
              <a:latin typeface="+mj-ea"/>
              <a:ea typeface="+mj-ea"/>
            </a:endParaRPr>
          </a:p>
          <a:p>
            <a:pPr marL="1257300" lvl="2"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（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</a:rPr>
              <a:t>A=3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</a:rPr>
              <a:t>B=0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</a:rPr>
              <a:t>X=3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）和（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</a:rPr>
              <a:t>A=2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</a:rPr>
              <a:t>B=0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</a:rPr>
              <a:t>X=l</a:t>
            </a:r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）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  <a:endParaRPr lang="en-US" altLang="zh-CN" sz="20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04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测试驱动开发</a:t>
            </a:r>
            <a:r>
              <a:rPr kumimoji="1" lang="en-US" altLang="zh-CN" sz="3200" dirty="0">
                <a:sym typeface="+mn-ea"/>
              </a:rPr>
              <a:t>TDD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06817" y="1448133"/>
            <a:ext cx="9342978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测试驱动开发（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Test Driven Development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，简称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TDD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）是敏捷开发中的一项核心实践和技术</a:t>
            </a:r>
            <a:r>
              <a:rPr lang="zh-CN" altLang="en-US" sz="2400" dirty="0">
                <a:latin typeface="+mj-ea"/>
                <a:ea typeface="+mj-ea"/>
              </a:rPr>
              <a:t>。测试驱动开发的基本思想就是在开发功能代码之前，先编写测试代码，然后只编写使测试通过的功能代码，从而以测试来驱动整个开发过程的进行。这种开发方式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与传统开发方式刚好相反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       在明确要开发某个功能后，</a:t>
            </a:r>
            <a:r>
              <a:rPr lang="en-US" altLang="zh-CN" sz="2400" dirty="0">
                <a:latin typeface="+mj-ea"/>
                <a:ea typeface="+mj-ea"/>
              </a:rPr>
              <a:t>TDD</a:t>
            </a:r>
            <a:r>
              <a:rPr lang="zh-CN" altLang="en-US" sz="2400" dirty="0">
                <a:latin typeface="+mj-ea"/>
                <a:ea typeface="+mj-ea"/>
              </a:rPr>
              <a:t>首先要思考如何对这个功能进行测试，并快速编写出针对该功能的测试代码，测试代码只定义这个功能的外部接口，而非具体的实现细节。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313004" y="852398"/>
            <a:ext cx="3996523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800" dirty="0">
                <a:latin typeface="+mj-ea"/>
                <a:ea typeface="+mj-ea"/>
              </a:rPr>
              <a:t>4.1 TDD</a:t>
            </a:r>
            <a:r>
              <a:rPr lang="zh-CN" altLang="en-US" sz="2800" dirty="0">
                <a:latin typeface="+mj-ea"/>
                <a:ea typeface="+mj-ea"/>
              </a:rPr>
              <a:t>基本概念</a:t>
            </a:r>
            <a:endParaRPr lang="zh-CN" altLang="zh-CN" sz="28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04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测试驱动开发</a:t>
            </a:r>
            <a:r>
              <a:rPr kumimoji="1" lang="en-US" altLang="zh-CN" sz="3200" dirty="0">
                <a:sym typeface="+mn-ea"/>
              </a:rPr>
              <a:t>TDD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313004" y="852398"/>
            <a:ext cx="3996523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800" dirty="0">
                <a:latin typeface="+mj-ea"/>
                <a:ea typeface="+mj-ea"/>
              </a:rPr>
              <a:t>4.2 TDD</a:t>
            </a:r>
            <a:r>
              <a:rPr lang="zh-CN" altLang="en-US" sz="2800" dirty="0">
                <a:latin typeface="+mj-ea"/>
                <a:ea typeface="+mj-ea"/>
              </a:rPr>
              <a:t>实施步骤</a:t>
            </a:r>
            <a:endParaRPr lang="zh-CN" altLang="zh-CN" sz="2800" dirty="0"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575148" y="1772816"/>
            <a:ext cx="4824536" cy="4232786"/>
            <a:chOff x="0" y="0"/>
            <a:chExt cx="1948232" cy="2082592"/>
          </a:xfrm>
        </p:grpSpPr>
        <p:grpSp>
          <p:nvGrpSpPr>
            <p:cNvPr id="13" name="组合 12"/>
            <p:cNvGrpSpPr/>
            <p:nvPr/>
          </p:nvGrpSpPr>
          <p:grpSpPr>
            <a:xfrm>
              <a:off x="332170" y="1489654"/>
              <a:ext cx="209006" cy="480971"/>
              <a:chOff x="0" y="6398"/>
              <a:chExt cx="209006" cy="480971"/>
            </a:xfrm>
          </p:grpSpPr>
          <p:cxnSp>
            <p:nvCxnSpPr>
              <p:cNvPr id="38" name="直接连接符 37"/>
              <p:cNvCxnSpPr/>
              <p:nvPr/>
            </p:nvCxnSpPr>
            <p:spPr>
              <a:xfrm flipH="1">
                <a:off x="0" y="476172"/>
                <a:ext cx="2090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0" y="13374"/>
                <a:ext cx="0" cy="47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>
                <a:off x="3863" y="6398"/>
                <a:ext cx="1899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332170" y="556714"/>
              <a:ext cx="209006" cy="474731"/>
              <a:chOff x="0" y="6519"/>
              <a:chExt cx="209006" cy="474731"/>
            </a:xfrm>
          </p:grpSpPr>
          <p:cxnSp>
            <p:nvCxnSpPr>
              <p:cNvPr id="35" name="直接连接符 34"/>
              <p:cNvCxnSpPr/>
              <p:nvPr/>
            </p:nvCxnSpPr>
            <p:spPr>
              <a:xfrm flipH="1">
                <a:off x="0" y="476172"/>
                <a:ext cx="2090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52" y="7154"/>
                <a:ext cx="0" cy="4740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3863" y="6519"/>
                <a:ext cx="1899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0" y="0"/>
              <a:ext cx="1948232" cy="2082592"/>
              <a:chOff x="0" y="0"/>
              <a:chExt cx="1948232" cy="2082592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0" y="0"/>
                <a:ext cx="1948232" cy="2082592"/>
                <a:chOff x="0" y="0"/>
                <a:chExt cx="1948232" cy="2082592"/>
              </a:xfrm>
            </p:grpSpPr>
            <p:sp>
              <p:nvSpPr>
                <p:cNvPr id="20" name="流程图: 过程 19"/>
                <p:cNvSpPr/>
                <p:nvPr/>
              </p:nvSpPr>
              <p:spPr>
                <a:xfrm>
                  <a:off x="679269" y="0"/>
                  <a:ext cx="586124" cy="234914"/>
                </a:xfrm>
                <a:prstGeom prst="flowChart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zh-CN" sz="180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开始</a:t>
                  </a:r>
                  <a:endPara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流程图: 过程 20"/>
                <p:cNvSpPr/>
                <p:nvPr/>
              </p:nvSpPr>
              <p:spPr>
                <a:xfrm>
                  <a:off x="1642188" y="962919"/>
                  <a:ext cx="306044" cy="171100"/>
                </a:xfrm>
                <a:prstGeom prst="flowChart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zh-CN" sz="180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成功</a:t>
                  </a:r>
                  <a:endPara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流程图: 过程 21"/>
                <p:cNvSpPr/>
                <p:nvPr/>
              </p:nvSpPr>
              <p:spPr>
                <a:xfrm>
                  <a:off x="563569" y="447869"/>
                  <a:ext cx="813629" cy="227666"/>
                </a:xfrm>
                <a:prstGeom prst="flowChart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zh-CN" sz="180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增加一个测试</a:t>
                  </a:r>
                  <a:endPara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流程图: 过程 22"/>
                <p:cNvSpPr/>
                <p:nvPr/>
              </p:nvSpPr>
              <p:spPr>
                <a:xfrm>
                  <a:off x="552373" y="888274"/>
                  <a:ext cx="839755" cy="246329"/>
                </a:xfrm>
                <a:prstGeom prst="flowChart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zh-CN" sz="180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运行一个测试</a:t>
                  </a:r>
                  <a:endPara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流程图: 过程 23"/>
                <p:cNvSpPr/>
                <p:nvPr/>
              </p:nvSpPr>
              <p:spPr>
                <a:xfrm>
                  <a:off x="533711" y="1351072"/>
                  <a:ext cx="873345" cy="253793"/>
                </a:xfrm>
                <a:prstGeom prst="flowChart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zh-CN" sz="180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改变一些代码</a:t>
                  </a:r>
                  <a:endPara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流程图: 过程 24"/>
                <p:cNvSpPr/>
                <p:nvPr/>
              </p:nvSpPr>
              <p:spPr>
                <a:xfrm>
                  <a:off x="548640" y="1817603"/>
                  <a:ext cx="843293" cy="264989"/>
                </a:xfrm>
                <a:prstGeom prst="flowChart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zh-CN" sz="180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运行这个测试</a:t>
                  </a:r>
                  <a:endPara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流程图: 过程 25"/>
                <p:cNvSpPr/>
                <p:nvPr/>
              </p:nvSpPr>
              <p:spPr>
                <a:xfrm>
                  <a:off x="1018903" y="1160728"/>
                  <a:ext cx="306044" cy="171100"/>
                </a:xfrm>
                <a:prstGeom prst="flowChart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zh-CN" sz="180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失败</a:t>
                  </a:r>
                  <a:endPara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流程图: 过程 26"/>
                <p:cNvSpPr/>
                <p:nvPr/>
              </p:nvSpPr>
              <p:spPr>
                <a:xfrm>
                  <a:off x="3733" y="1630991"/>
                  <a:ext cx="306044" cy="171100"/>
                </a:xfrm>
                <a:prstGeom prst="flowChart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zh-CN" sz="180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失败</a:t>
                  </a:r>
                  <a:endPara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流程图: 过程 27"/>
                <p:cNvSpPr/>
                <p:nvPr/>
              </p:nvSpPr>
              <p:spPr>
                <a:xfrm>
                  <a:off x="0" y="671804"/>
                  <a:ext cx="306044" cy="171100"/>
                </a:xfrm>
                <a:prstGeom prst="flowChartProcess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zh-CN" sz="180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成功</a:t>
                  </a:r>
                  <a:endParaRPr lang="zh-CN" sz="180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9" name="直接箭头连接符 28"/>
                <p:cNvCxnSpPr/>
                <p:nvPr/>
              </p:nvCxnSpPr>
              <p:spPr>
                <a:xfrm flipH="1">
                  <a:off x="979404" y="238863"/>
                  <a:ext cx="3733" cy="2052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979404" y="668072"/>
                  <a:ext cx="3175" cy="2276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>
                  <a:off x="979404" y="1142067"/>
                  <a:ext cx="0" cy="2164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/>
              </p:nvCxnSpPr>
              <p:spPr>
                <a:xfrm>
                  <a:off x="979404" y="1612329"/>
                  <a:ext cx="0" cy="1978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直接连接符 16"/>
              <p:cNvCxnSpPr/>
              <p:nvPr/>
            </p:nvCxnSpPr>
            <p:spPr>
              <a:xfrm>
                <a:off x="1392128" y="1933303"/>
                <a:ext cx="2127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1616062" y="571033"/>
                <a:ext cx="0" cy="13660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H="1">
                <a:off x="1400370" y="572588"/>
                <a:ext cx="2127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/>
          <p:cNvSpPr/>
          <p:nvPr/>
        </p:nvSpPr>
        <p:spPr>
          <a:xfrm>
            <a:off x="3663944" y="6119556"/>
            <a:ext cx="2574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7-10 TDD</a:t>
            </a:r>
            <a:r>
              <a:rPr lang="zh-CN" altLang="en-US" sz="2000" dirty="0"/>
              <a:t>开发过程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04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测试驱动开发</a:t>
            </a:r>
            <a:r>
              <a:rPr kumimoji="1" lang="en-US" altLang="zh-CN" sz="3200" dirty="0">
                <a:sym typeface="+mn-ea"/>
              </a:rPr>
              <a:t>TDD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313004" y="852398"/>
            <a:ext cx="6654629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800" dirty="0">
                <a:latin typeface="+mj-ea"/>
                <a:ea typeface="+mj-ea"/>
              </a:rPr>
              <a:t>4.3 </a:t>
            </a:r>
            <a:r>
              <a:rPr lang="zh-CN" altLang="en-US" sz="2800" dirty="0">
                <a:latin typeface="+mj-ea"/>
                <a:ea typeface="+mj-ea"/>
              </a:rPr>
              <a:t>基于单元测试的</a:t>
            </a:r>
            <a:r>
              <a:rPr lang="en-US" altLang="zh-CN" sz="2800" dirty="0">
                <a:latin typeface="+mj-ea"/>
                <a:ea typeface="+mj-ea"/>
              </a:rPr>
              <a:t>TDD</a:t>
            </a:r>
            <a:r>
              <a:rPr lang="zh-CN" altLang="en-US" sz="2800" dirty="0">
                <a:latin typeface="+mj-ea"/>
                <a:ea typeface="+mj-ea"/>
              </a:rPr>
              <a:t>实例（</a:t>
            </a:r>
            <a:r>
              <a:rPr lang="en-US" altLang="zh-CN" sz="2800" dirty="0">
                <a:latin typeface="+mj-ea"/>
                <a:ea typeface="+mj-ea"/>
              </a:rPr>
              <a:t>Java</a:t>
            </a:r>
            <a:r>
              <a:rPr lang="zh-CN" altLang="en-US" sz="2800" dirty="0">
                <a:latin typeface="+mj-ea"/>
                <a:ea typeface="+mj-ea"/>
              </a:rPr>
              <a:t>）</a:t>
            </a:r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4950" y="1807210"/>
            <a:ext cx="956310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需求描述：通过一个矩形的长和宽来计算其面积和周长。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）打开</a:t>
            </a:r>
            <a:r>
              <a:rPr lang="en-US" altLang="zh-CN" sz="2400" dirty="0">
                <a:latin typeface="+mj-ea"/>
                <a:ea typeface="+mj-ea"/>
              </a:rPr>
              <a:t>Eclipse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en-US" sz="2400" dirty="0">
                <a:latin typeface="+mj-ea"/>
                <a:ea typeface="+mj-ea"/>
              </a:rPr>
              <a:t>）创建</a:t>
            </a:r>
            <a:r>
              <a:rPr lang="en-US" altLang="zh-CN" sz="2400" dirty="0" err="1">
                <a:latin typeface="+mj-ea"/>
                <a:ea typeface="+mj-ea"/>
              </a:rPr>
              <a:t>RectangleTest</a:t>
            </a:r>
            <a:r>
              <a:rPr lang="zh-CN" altLang="en-US" sz="2400" dirty="0">
                <a:latin typeface="+mj-ea"/>
                <a:ea typeface="+mj-ea"/>
              </a:rPr>
              <a:t>类。</a:t>
            </a:r>
            <a:endParaRPr lang="zh-CN" altLang="en-US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public class </a:t>
            </a:r>
            <a:r>
              <a:rPr lang="en-US" altLang="zh-CN" sz="2400" dirty="0" err="1">
                <a:solidFill>
                  <a:schemeClr val="accent1"/>
                </a:solidFill>
                <a:latin typeface="+mj-ea"/>
                <a:ea typeface="+mj-ea"/>
              </a:rPr>
              <a:t>RectangleTest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 extends </a:t>
            </a:r>
            <a:r>
              <a:rPr lang="en-US" altLang="zh-CN" sz="2400" dirty="0" err="1">
                <a:solidFill>
                  <a:schemeClr val="accent1"/>
                </a:solidFill>
                <a:latin typeface="+mj-ea"/>
                <a:ea typeface="+mj-ea"/>
              </a:rPr>
              <a:t>junit.framework.TestCase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{}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01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高质量软件开发基本方法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23929" y="991265"/>
            <a:ext cx="8960353" cy="530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70000"/>
              <a:defRPr/>
            </a:pPr>
            <a:r>
              <a:rPr lang="zh-CN" altLang="en-US" sz="2400" dirty="0">
                <a:latin typeface="+mj-ea"/>
                <a:ea typeface="+mj-ea"/>
              </a:rPr>
              <a:t>       软件质量是贯穿软件生命周期的一个极为重要的问题。</a:t>
            </a:r>
            <a:endParaRPr lang="zh-CN" altLang="en-US" sz="2400" dirty="0">
              <a:latin typeface="+mj-ea"/>
              <a:ea typeface="+mj-ea"/>
            </a:endParaRPr>
          </a:p>
          <a:p>
            <a:pPr marL="0" indent="0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70000"/>
              <a:defRPr/>
            </a:pPr>
            <a:endParaRPr lang="en-US" altLang="zh-CN" sz="1000" dirty="0">
              <a:latin typeface="+mj-ea"/>
              <a:ea typeface="+mj-ea"/>
            </a:endParaRPr>
          </a:p>
          <a:p>
            <a:pPr marL="0" indent="0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70000"/>
              <a:defRPr/>
            </a:pP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）建立软件过程规范</a:t>
            </a:r>
            <a:endParaRPr lang="en-US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70000"/>
              <a:defRPr/>
            </a:pPr>
            <a:r>
              <a:rPr lang="en-US" altLang="zh-CN" sz="2400" dirty="0">
                <a:latin typeface="+mj-ea"/>
                <a:ea typeface="+mj-ea"/>
              </a:rPr>
              <a:t>         </a:t>
            </a:r>
            <a:r>
              <a:rPr lang="zh-CN" altLang="zh-CN" sz="2400" dirty="0">
                <a:latin typeface="+mj-ea"/>
                <a:ea typeface="+mj-ea"/>
              </a:rPr>
              <a:t>一个软件过程定义了软件开发中采用的方法，还包含该过程</a:t>
            </a:r>
            <a:r>
              <a:rPr lang="zh-CN" altLang="en-US" sz="2400" dirty="0">
                <a:latin typeface="+mj-ea"/>
                <a:ea typeface="+mj-ea"/>
              </a:rPr>
              <a:t>、   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70000"/>
              <a:defRPr/>
            </a:pPr>
            <a:r>
              <a:rPr lang="en-US" altLang="zh-CN" sz="2400" dirty="0">
                <a:latin typeface="+mj-ea"/>
                <a:ea typeface="+mj-ea"/>
              </a:rPr>
              <a:t>    </a:t>
            </a:r>
            <a:r>
              <a:rPr lang="zh-CN" altLang="zh-CN" sz="2400" dirty="0">
                <a:latin typeface="+mj-ea"/>
                <a:ea typeface="+mj-ea"/>
              </a:rPr>
              <a:t>中应用的技术方法和自动化工具。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7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软件复用</a:t>
            </a:r>
            <a:endParaRPr lang="zh-CN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    </a:t>
            </a:r>
            <a:r>
              <a:rPr lang="zh-CN" altLang="zh-CN" sz="2400" dirty="0">
                <a:latin typeface="+mj-ea"/>
                <a:ea typeface="+mj-ea"/>
              </a:rPr>
              <a:t>复用（</a:t>
            </a:r>
            <a:r>
              <a:rPr lang="en-US" altLang="zh-CN" sz="2400" dirty="0">
                <a:latin typeface="+mj-ea"/>
                <a:ea typeface="+mj-ea"/>
              </a:rPr>
              <a:t>Reuse</a:t>
            </a:r>
            <a:r>
              <a:rPr lang="zh-CN" altLang="zh-CN" sz="2400" dirty="0">
                <a:latin typeface="+mj-ea"/>
                <a:ea typeface="+mj-ea"/>
              </a:rPr>
              <a:t>）简单来说就是指“利用现成的东西”。早期的软件复用主要是代码级复用，</a:t>
            </a:r>
            <a:r>
              <a:rPr lang="zh-CN" altLang="en-US" sz="2400" dirty="0">
                <a:latin typeface="+mj-ea"/>
                <a:ea typeface="+mj-ea"/>
              </a:rPr>
              <a:t>后来逐步扩大到需求、设计、代码、文档、领域知识、开发经验、设计决策、体系结构等与软件产品相关的各方面。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04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测试驱动开发</a:t>
            </a:r>
            <a:r>
              <a:rPr kumimoji="1" lang="en-US" altLang="zh-CN" sz="3200" dirty="0">
                <a:sym typeface="+mn-ea"/>
              </a:rPr>
              <a:t>TDD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4950" y="1017905"/>
            <a:ext cx="9544050" cy="56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）根据需求描述，在</a:t>
            </a:r>
            <a:r>
              <a:rPr lang="en-US" altLang="zh-CN" sz="2000" dirty="0" err="1">
                <a:latin typeface="+mj-ea"/>
                <a:ea typeface="+mj-ea"/>
              </a:rPr>
              <a:t>RectangleTest</a:t>
            </a:r>
            <a:r>
              <a:rPr lang="zh-CN" altLang="en-US" sz="2000" dirty="0">
                <a:latin typeface="+mj-ea"/>
                <a:ea typeface="+mj-ea"/>
              </a:rPr>
              <a:t>中创建矩形对象，分别添加计算矩形面积和周长的测试方法，以及长和宽分别为</a:t>
            </a:r>
            <a:r>
              <a:rPr lang="en-US" altLang="zh-CN" sz="2000" dirty="0">
                <a:latin typeface="+mj-ea"/>
                <a:ea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的具有正确输入和输出的测试用例。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public class 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RectangleTest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extends 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junit.framework.TestCase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Rectangle 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rectl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= new Rectangle ( );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public void 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testArea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( ) 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( 6, 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rectl.Area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( 2, 3 ) );}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public void 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testPerimeter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( ) 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( 10, 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rectl.Perimeter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( 2, 3 ) );}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lv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04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测试驱动开发</a:t>
            </a:r>
            <a:r>
              <a:rPr kumimoji="1" lang="en-US" altLang="zh-CN" sz="3200" dirty="0">
                <a:sym typeface="+mn-ea"/>
              </a:rPr>
              <a:t>TDD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116434" y="978539"/>
            <a:ext cx="9342978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1800" dirty="0">
                <a:latin typeface="+mj-ea"/>
                <a:ea typeface="+mj-ea"/>
              </a:rPr>
              <a:t>（</a:t>
            </a:r>
            <a:r>
              <a:rPr lang="en-US" altLang="zh-CN" sz="1800" dirty="0">
                <a:latin typeface="+mj-ea"/>
                <a:ea typeface="+mj-ea"/>
              </a:rPr>
              <a:t>4</a:t>
            </a:r>
            <a:r>
              <a:rPr lang="zh-CN" altLang="en-US" sz="1800" dirty="0">
                <a:latin typeface="+mj-ea"/>
                <a:ea typeface="+mj-ea"/>
              </a:rPr>
              <a:t>）运行测试用例，编译失败，错误提示为缺少</a:t>
            </a:r>
            <a:r>
              <a:rPr lang="en-US" altLang="zh-CN" sz="1800" dirty="0">
                <a:latin typeface="+mj-ea"/>
                <a:ea typeface="+mj-ea"/>
              </a:rPr>
              <a:t>Rectangle</a:t>
            </a:r>
            <a:r>
              <a:rPr lang="zh-CN" altLang="en-US" sz="1800" dirty="0">
                <a:latin typeface="+mj-ea"/>
                <a:ea typeface="+mj-ea"/>
              </a:rPr>
              <a:t>类的定义。于是增加</a:t>
            </a:r>
            <a:r>
              <a:rPr lang="en-US" altLang="zh-CN" sz="1800" dirty="0">
                <a:latin typeface="+mj-ea"/>
                <a:ea typeface="+mj-ea"/>
              </a:rPr>
              <a:t>Rectangle</a:t>
            </a:r>
            <a:r>
              <a:rPr lang="zh-CN" altLang="en-US" sz="1800" dirty="0">
                <a:latin typeface="+mj-ea"/>
                <a:ea typeface="+mj-ea"/>
              </a:rPr>
              <a:t>类的定义，创建</a:t>
            </a:r>
            <a:r>
              <a:rPr lang="en-US" altLang="zh-CN" sz="1800" dirty="0">
                <a:latin typeface="+mj-ea"/>
                <a:ea typeface="+mj-ea"/>
              </a:rPr>
              <a:t>Rectangle.java</a:t>
            </a:r>
            <a:r>
              <a:rPr lang="zh-CN" altLang="en-US" sz="1800" dirty="0">
                <a:latin typeface="+mj-ea"/>
                <a:ea typeface="+mj-ea"/>
              </a:rPr>
              <a:t>文件。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public class Rectangle{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public int Area(int length, int width){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return 0;}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public int Perimeter ( int length, int width ){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return 0;}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lv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}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en-US" altLang="zh-CN" sz="1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1800" dirty="0">
                <a:latin typeface="+mj-ea"/>
                <a:ea typeface="+mj-ea"/>
              </a:rPr>
              <a:t>（</a:t>
            </a:r>
            <a:r>
              <a:rPr lang="en-US" altLang="zh-CN" sz="1800" dirty="0">
                <a:latin typeface="+mj-ea"/>
                <a:ea typeface="+mj-ea"/>
              </a:rPr>
              <a:t>5</a:t>
            </a:r>
            <a:r>
              <a:rPr lang="zh-CN" altLang="en-US" sz="1800" dirty="0">
                <a:latin typeface="+mj-ea"/>
                <a:ea typeface="+mj-ea"/>
              </a:rPr>
              <a:t>）编译成功，但是运行这个程序，断言显示测试用例失败，因为计算面积和周长的方法的返回值始终为</a:t>
            </a:r>
            <a:r>
              <a:rPr lang="en-US" altLang="zh-CN" sz="1800" dirty="0">
                <a:latin typeface="+mj-ea"/>
                <a:ea typeface="+mj-ea"/>
              </a:rPr>
              <a:t>0</a:t>
            </a:r>
            <a:r>
              <a:rPr lang="zh-CN" altLang="en-US" sz="1800" dirty="0">
                <a:latin typeface="+mj-ea"/>
                <a:ea typeface="+mj-ea"/>
              </a:rPr>
              <a:t>。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04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测试驱动开发</a:t>
            </a:r>
            <a:r>
              <a:rPr kumimoji="1" lang="en-US" altLang="zh-CN" sz="3200" dirty="0">
                <a:sym typeface="+mn-ea"/>
              </a:rPr>
              <a:t>TDD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137885" y="1025892"/>
            <a:ext cx="9342978" cy="42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6</a:t>
            </a:r>
            <a:r>
              <a:rPr lang="zh-CN" altLang="en-US" sz="2000" dirty="0">
                <a:latin typeface="+mj-ea"/>
                <a:ea typeface="+mj-ea"/>
              </a:rPr>
              <a:t>）先“傻瓜式”地修改两个函数的返回值，改为</a:t>
            </a:r>
            <a:r>
              <a:rPr lang="en-US" altLang="zh-CN" sz="2000" dirty="0">
                <a:latin typeface="+mj-ea"/>
                <a:ea typeface="+mj-ea"/>
              </a:rPr>
              <a:t>return 6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return 10</a:t>
            </a:r>
            <a:r>
              <a:rPr lang="zh-CN" altLang="en-US" sz="2000" dirty="0">
                <a:latin typeface="+mj-ea"/>
                <a:ea typeface="+mj-ea"/>
              </a:rPr>
              <a:t>。重新编译、运行，断言结果为通过。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public class Rectangle{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public int Area ( int length, int width ){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return 6;}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public int Perimeter ( int length, int width ){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return 10;}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lv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04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测试驱动开发</a:t>
            </a:r>
            <a:r>
              <a:rPr kumimoji="1" lang="en-US" altLang="zh-CN" sz="3200" dirty="0">
                <a:sym typeface="+mn-ea"/>
              </a:rPr>
              <a:t>TDD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424815" y="810895"/>
            <a:ext cx="8820150" cy="581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7</a:t>
            </a:r>
            <a:r>
              <a:rPr lang="zh-CN" altLang="en-US" sz="2000" dirty="0">
                <a:latin typeface="+mj-ea"/>
                <a:ea typeface="+mj-ea"/>
              </a:rPr>
              <a:t>）在</a:t>
            </a:r>
            <a:r>
              <a:rPr lang="en-US" altLang="zh-CN" sz="2000" dirty="0" err="1">
                <a:latin typeface="+mj-ea"/>
                <a:ea typeface="+mj-ea"/>
              </a:rPr>
              <a:t>RectangleTest</a:t>
            </a:r>
            <a:r>
              <a:rPr lang="zh-CN" altLang="en-US" sz="2000" dirty="0">
                <a:latin typeface="+mj-ea"/>
                <a:ea typeface="+mj-ea"/>
              </a:rPr>
              <a:t>中，增加测试用例数据。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public class 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RectangleTest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extends 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junit.framework.Testcase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Rectanglerectl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=new Rectangle ( );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public void 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testArea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( ){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( 6, 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rectl.Area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( 2 , 3 ));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( 2, 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rectl.Area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( 1 ,2 ));}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public void 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testPerimeter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(){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( 10, 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rectl.Perimeter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( 2 , 3 ));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( 6, 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rectl.Perimeter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( 1 , 2 ));}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04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测试驱动开发</a:t>
            </a:r>
            <a:r>
              <a:rPr kumimoji="1" lang="en-US" altLang="zh-CN" sz="3200" dirty="0">
                <a:sym typeface="+mn-ea"/>
              </a:rPr>
              <a:t>TDD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124396" y="1002462"/>
            <a:ext cx="9342978" cy="56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8</a:t>
            </a:r>
            <a:r>
              <a:rPr lang="zh-CN" altLang="en-US" sz="2000" dirty="0">
                <a:latin typeface="+mj-ea"/>
                <a:ea typeface="+mj-ea"/>
              </a:rPr>
              <a:t>）编译成功，但是运行这个程序，断言显示新增加的测试用例失败。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9</a:t>
            </a:r>
            <a:r>
              <a:rPr lang="zh-CN" altLang="en-US" sz="2000" dirty="0">
                <a:latin typeface="+mj-ea"/>
                <a:ea typeface="+mj-ea"/>
              </a:rPr>
              <a:t>）重构</a:t>
            </a:r>
            <a:r>
              <a:rPr lang="en-US" altLang="zh-CN" sz="2000" dirty="0">
                <a:latin typeface="+mj-ea"/>
                <a:ea typeface="+mj-ea"/>
              </a:rPr>
              <a:t>Rectangle</a:t>
            </a:r>
            <a:r>
              <a:rPr lang="zh-CN" altLang="en-US" sz="2000" dirty="0">
                <a:latin typeface="+mj-ea"/>
                <a:ea typeface="+mj-ea"/>
              </a:rPr>
              <a:t>类的</a:t>
            </a:r>
            <a:r>
              <a:rPr lang="en-US" altLang="zh-CN" sz="2000" dirty="0">
                <a:latin typeface="+mj-ea"/>
                <a:ea typeface="+mj-ea"/>
              </a:rPr>
              <a:t>Area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Perimeter</a:t>
            </a:r>
            <a:r>
              <a:rPr lang="zh-CN" altLang="en-US" sz="2000" dirty="0">
                <a:latin typeface="+mj-ea"/>
                <a:ea typeface="+mj-ea"/>
              </a:rPr>
              <a:t>函数如下，重新编译、运行，运行通过。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public class Rectangle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public int Area ( int length, int width ){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return length*width ;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public int perimeter ( int length, int width ){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return 2 * ( length + width ) ;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04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测试驱动开发</a:t>
            </a:r>
            <a:r>
              <a:rPr kumimoji="1" lang="en-US" altLang="zh-CN" sz="3200" dirty="0">
                <a:sym typeface="+mn-ea"/>
              </a:rPr>
              <a:t>TDD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116434" y="799179"/>
            <a:ext cx="9342978" cy="590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1800" dirty="0">
                <a:latin typeface="+mj-ea"/>
                <a:ea typeface="+mj-ea"/>
              </a:rPr>
              <a:t>（</a:t>
            </a:r>
            <a:r>
              <a:rPr lang="en-US" altLang="zh-CN" sz="1800" dirty="0">
                <a:latin typeface="+mj-ea"/>
                <a:ea typeface="+mj-ea"/>
              </a:rPr>
              <a:t>10</a:t>
            </a:r>
            <a:r>
              <a:rPr lang="zh-CN" altLang="en-US" sz="1800" dirty="0">
                <a:latin typeface="+mj-ea"/>
                <a:ea typeface="+mj-ea"/>
              </a:rPr>
              <a:t>）在</a:t>
            </a:r>
            <a:r>
              <a:rPr lang="en-US" altLang="zh-CN" sz="1800" dirty="0" err="1">
                <a:latin typeface="+mj-ea"/>
                <a:ea typeface="+mj-ea"/>
              </a:rPr>
              <a:t>RectangleTest</a:t>
            </a:r>
            <a:r>
              <a:rPr lang="zh-CN" altLang="en-US" sz="1800" dirty="0">
                <a:latin typeface="+mj-ea"/>
                <a:ea typeface="+mj-ea"/>
              </a:rPr>
              <a:t>中，利用边界值增加新的测试用例。</a:t>
            </a:r>
            <a:endParaRPr lang="zh-CN" altLang="en-US" sz="1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public class </a:t>
            </a: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RectangleTest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extends </a:t>
            </a: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junit.framwork.Test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Case{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Rectanglerectl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=new Rectangle ( 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public void </a:t>
            </a: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testArea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){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( 6,rectl.Area(2,3));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( 2,rectl.Area (1,2));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( 0, </a:t>
            </a: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rectl.Area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( 0, 1 ));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( 0,rectl.Area (1,0 ));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( 0,rectl.Area ( 0,0 ));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( 0,rectl.Area (-1,2));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( 0,rectl.Area (-1,0 ));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( 0,rectl.Area (-1,-1 ));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( 0,rectl.Area (0,-1 ));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}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04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测试驱动开发</a:t>
            </a:r>
            <a:r>
              <a:rPr kumimoji="1" lang="en-US" altLang="zh-CN" sz="3200" dirty="0">
                <a:sym typeface="+mn-ea"/>
              </a:rPr>
              <a:t>TDD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116434" y="1035467"/>
            <a:ext cx="9342978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1800" dirty="0">
                <a:latin typeface="+mj-ea"/>
                <a:ea typeface="+mj-ea"/>
              </a:rPr>
              <a:t>（</a:t>
            </a:r>
            <a:r>
              <a:rPr lang="en-US" altLang="zh-CN" sz="1800" dirty="0">
                <a:latin typeface="+mj-ea"/>
                <a:ea typeface="+mj-ea"/>
              </a:rPr>
              <a:t>10</a:t>
            </a:r>
            <a:r>
              <a:rPr lang="zh-CN" altLang="en-US" sz="1800" dirty="0">
                <a:latin typeface="+mj-ea"/>
                <a:ea typeface="+mj-ea"/>
              </a:rPr>
              <a:t>）在</a:t>
            </a:r>
            <a:r>
              <a:rPr lang="en-US" altLang="zh-CN" sz="1800" dirty="0" err="1">
                <a:latin typeface="+mj-ea"/>
                <a:ea typeface="+mj-ea"/>
              </a:rPr>
              <a:t>RectangleTest</a:t>
            </a:r>
            <a:r>
              <a:rPr lang="zh-CN" altLang="en-US" sz="1800" dirty="0">
                <a:latin typeface="+mj-ea"/>
                <a:ea typeface="+mj-ea"/>
              </a:rPr>
              <a:t>中，利用边界值增加新的测试用例。</a:t>
            </a:r>
            <a:endParaRPr lang="zh-CN" altLang="en-US" sz="18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public void </a:t>
            </a: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testPerimeter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(){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( 6,rectl.Perimeter(2,3));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(2,rectl.Perimeter(1,2));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( 0, </a:t>
            </a: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rectl.Perimeter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( 0, 1 ));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( 0,rectl.Perimeter(1,0 ));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( 0,rectl.Perimeter( 0,0 ));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( 0,rectl.Perimeter(-1,2));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( 0,rectl.Perimeter(-1,0 ));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( 0,rectl.Perimeter(-1,-1 ));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1800" dirty="0" err="1">
                <a:solidFill>
                  <a:schemeClr val="accent1"/>
                </a:solidFill>
                <a:latin typeface="+mj-ea"/>
                <a:ea typeface="+mj-ea"/>
              </a:rPr>
              <a:t>assertEquals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 ( 0,rectl.Perimeter(0,-1 ));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lvl="0" indent="45720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}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}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04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测试驱动开发</a:t>
            </a:r>
            <a:r>
              <a:rPr kumimoji="1" lang="en-US" altLang="zh-CN" sz="3200" dirty="0">
                <a:sym typeface="+mn-ea"/>
              </a:rPr>
              <a:t>TDD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116205" y="697865"/>
            <a:ext cx="9601835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11</a:t>
            </a:r>
            <a:r>
              <a:rPr lang="zh-CN" altLang="en-US" sz="2000" dirty="0">
                <a:latin typeface="+mj-ea"/>
                <a:ea typeface="+mj-ea"/>
              </a:rPr>
              <a:t>）编译成功，但是运行这个程序，断言显示新的测试用例失败。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12</a:t>
            </a:r>
            <a:r>
              <a:rPr lang="zh-CN" altLang="en-US" sz="2000" dirty="0">
                <a:latin typeface="+mj-ea"/>
                <a:ea typeface="+mj-ea"/>
              </a:rPr>
              <a:t>）根据测试用例的数据，重构</a:t>
            </a:r>
            <a:r>
              <a:rPr lang="en-US" altLang="zh-CN" sz="2000" dirty="0">
                <a:latin typeface="+mj-ea"/>
                <a:ea typeface="+mj-ea"/>
              </a:rPr>
              <a:t>Rectangle</a:t>
            </a:r>
            <a:r>
              <a:rPr lang="zh-CN" altLang="en-US" sz="2000" dirty="0">
                <a:latin typeface="+mj-ea"/>
                <a:ea typeface="+mj-ea"/>
              </a:rPr>
              <a:t>类的</a:t>
            </a:r>
            <a:r>
              <a:rPr lang="en-US" altLang="zh-CN" sz="2000" dirty="0">
                <a:latin typeface="+mj-ea"/>
                <a:ea typeface="+mj-ea"/>
              </a:rPr>
              <a:t>Area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Perimeter</a:t>
            </a:r>
            <a:r>
              <a:rPr lang="zh-CN" altLang="en-US" sz="2000" dirty="0">
                <a:latin typeface="+mj-ea"/>
                <a:ea typeface="+mj-ea"/>
              </a:rPr>
              <a:t>方法，如下：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public class Rectangle{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public int Area ( int length, int width ){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if ( ( length&gt; 0 ) &amp;&amp; (width&gt;0)){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1257300" lvl="2"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return length * width;}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return 0;}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public int Perimeter (int length, int width){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if ( ( length&gt; 0 ) &amp;&amp; (width&gt;0)){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1257300" lvl="2"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return 2 * ( length + width );}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return 0;}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lv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}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13</a:t>
            </a:r>
            <a:r>
              <a:rPr lang="zh-CN" altLang="en-US" sz="2000" dirty="0">
                <a:latin typeface="+mj-ea"/>
                <a:ea typeface="+mj-ea"/>
              </a:rPr>
              <a:t>）重新编译，运行所有测试用例，全部运行通过。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05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集成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313004" y="852398"/>
            <a:ext cx="6654629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800" dirty="0">
                <a:latin typeface="+mj-ea"/>
                <a:ea typeface="+mj-ea"/>
              </a:rPr>
              <a:t>5.1 </a:t>
            </a:r>
            <a:r>
              <a:rPr lang="zh-CN" altLang="en-US" sz="2800" dirty="0">
                <a:latin typeface="+mj-ea"/>
                <a:ea typeface="+mj-ea"/>
              </a:rPr>
              <a:t>软件集成</a:t>
            </a:r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306705" y="1448435"/>
            <a:ext cx="952817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软件集成是指根据软件需求，把现有软件构件进行组合，以较低的成本、较高的效率实现目的的技术。软件集成是软件复用的成功实践和技术应用之一。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2" name="图片 11" descr="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5570" y="2533650"/>
            <a:ext cx="7120255" cy="35439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3663944" y="6119556"/>
            <a:ext cx="2544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7-11 </a:t>
            </a:r>
            <a:r>
              <a:rPr lang="zh-CN" altLang="en-US" sz="2000" dirty="0"/>
              <a:t>某产品构件图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05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集成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116434" y="947119"/>
            <a:ext cx="9342978" cy="516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）自顶向下的集成</a:t>
            </a:r>
            <a:endParaRPr lang="zh-CN" altLang="en-US" sz="2000" dirty="0">
              <a:solidFill>
                <a:srgbClr val="FF0000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自顶向下的集成从顶层模块开始，采用同设计顺序一样的思路对被测系统进行测试。自上而下按照深度或者广度优先策略，对各个模块一边组装一边进行测试。若图</a:t>
            </a:r>
            <a:r>
              <a:rPr lang="en-US" altLang="zh-CN" sz="2000" dirty="0">
                <a:latin typeface="+mj-ea"/>
                <a:ea typeface="+mj-ea"/>
              </a:rPr>
              <a:t>7-11</a:t>
            </a:r>
            <a:r>
              <a:rPr lang="zh-CN" altLang="en-US" sz="2000" dirty="0">
                <a:latin typeface="+mj-ea"/>
                <a:ea typeface="+mj-ea"/>
              </a:rPr>
              <a:t>中的产品，一种可能的自顶向下的次序是</a:t>
            </a:r>
            <a:r>
              <a:rPr lang="en-US" altLang="zh-CN" sz="2000" dirty="0">
                <a:latin typeface="+mj-ea"/>
                <a:ea typeface="+mj-ea"/>
              </a:rPr>
              <a:t>M1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M2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M3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M4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M5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M6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M7</a:t>
            </a:r>
            <a:r>
              <a:rPr lang="zh-CN" altLang="en-US" sz="2000" dirty="0">
                <a:latin typeface="+mj-ea"/>
                <a:ea typeface="+mj-ea"/>
              </a:rPr>
              <a:t>。例如，对</a:t>
            </a:r>
            <a:r>
              <a:rPr lang="en-US" altLang="zh-CN" sz="2000" dirty="0">
                <a:latin typeface="+mj-ea"/>
                <a:ea typeface="+mj-ea"/>
              </a:rPr>
              <a:t>M1</a:t>
            </a:r>
            <a:r>
              <a:rPr lang="zh-CN" altLang="en-US" sz="2000" dirty="0">
                <a:latin typeface="+mj-ea"/>
                <a:ea typeface="+mj-ea"/>
              </a:rPr>
              <a:t>编码并用作为存根实现的</a:t>
            </a:r>
            <a:r>
              <a:rPr lang="en-US" altLang="zh-CN" sz="2000" dirty="0">
                <a:latin typeface="+mj-ea"/>
                <a:ea typeface="+mj-ea"/>
              </a:rPr>
              <a:t>M2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M3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M4</a:t>
            </a:r>
            <a:r>
              <a:rPr lang="zh-CN" altLang="en-US" sz="2000" dirty="0">
                <a:latin typeface="+mj-ea"/>
                <a:ea typeface="+mj-ea"/>
              </a:rPr>
              <a:t>模块来测试</a:t>
            </a:r>
            <a:r>
              <a:rPr lang="en-US" altLang="zh-CN" sz="2000" dirty="0">
                <a:latin typeface="+mj-ea"/>
                <a:ea typeface="+mj-ea"/>
              </a:rPr>
              <a:t>M1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  <a:endParaRPr lang="en-US" altLang="zh-CN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）自底向上的集成</a:t>
            </a:r>
            <a:endParaRPr lang="zh-CN" altLang="en-US" sz="2000" dirty="0">
              <a:solidFill>
                <a:srgbClr val="FF0000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自底向上的集成从依赖性最小的底层模块或构件开始进行组装，逐层向上集成。对于某一个层次的特定构件，因为它的下属构件已经组装并测试完成，所以不再需要桩模块。图</a:t>
            </a:r>
            <a:r>
              <a:rPr lang="en-US" altLang="zh-CN" sz="2000" dirty="0">
                <a:latin typeface="+mj-ea"/>
                <a:ea typeface="+mj-ea"/>
              </a:rPr>
              <a:t>7-11</a:t>
            </a:r>
            <a:r>
              <a:rPr lang="zh-CN" altLang="en-US" sz="2000" dirty="0">
                <a:latin typeface="+mj-ea"/>
                <a:ea typeface="+mj-ea"/>
              </a:rPr>
              <a:t>中一个可能的自底向上的次序是</a:t>
            </a:r>
            <a:r>
              <a:rPr lang="en-US" altLang="zh-CN" sz="2000" dirty="0">
                <a:latin typeface="+mj-ea"/>
                <a:ea typeface="+mj-ea"/>
              </a:rPr>
              <a:t>M7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M6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M5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M3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M2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M4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M1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  <a:endParaRPr lang="en-US" altLang="zh-CN" sz="20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01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高质量软件开发基本方法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71235" y="1199029"/>
            <a:ext cx="8960353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）软件评审</a:t>
            </a:r>
            <a:endParaRPr lang="zh-CN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         </a:t>
            </a:r>
            <a:r>
              <a:rPr lang="zh-CN" altLang="zh-CN" sz="2400" dirty="0">
                <a:latin typeface="+mj-ea"/>
                <a:ea typeface="+mj-ea"/>
              </a:rPr>
              <a:t>软件评审（</a:t>
            </a:r>
            <a:r>
              <a:rPr lang="en-US" altLang="zh-CN" sz="2400" dirty="0">
                <a:latin typeface="+mj-ea"/>
                <a:ea typeface="+mj-ea"/>
              </a:rPr>
              <a:t>Review</a:t>
            </a:r>
            <a:r>
              <a:rPr lang="zh-CN" altLang="zh-CN" sz="2400" dirty="0">
                <a:latin typeface="+mj-ea"/>
                <a:ea typeface="+mj-ea"/>
              </a:rPr>
              <a:t>）是在软件生命周期内所实施的对软件本身的评审，是对软件元素或者项目状态的一种</a:t>
            </a:r>
            <a:r>
              <a:rPr lang="zh-CN" altLang="en-US" sz="2400" dirty="0">
                <a:latin typeface="+mj-ea"/>
                <a:ea typeface="+mj-ea"/>
              </a:rPr>
              <a:t>评估</a:t>
            </a:r>
            <a:r>
              <a:rPr lang="zh-CN" altLang="zh-CN" sz="2400" dirty="0">
                <a:latin typeface="+mj-ea"/>
                <a:ea typeface="+mj-ea"/>
              </a:rPr>
              <a:t>，以确定其是否与计划的结果保持一致，并使其得到改进。</a:t>
            </a:r>
            <a:endParaRPr lang="zh-CN" altLang="zh-CN" sz="24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+mj-ea"/>
                <a:ea typeface="+mj-ea"/>
              </a:rPr>
              <a:t>评审方法已经被业界广泛采用并取得了很好的效果，它被普遍认为是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软件开发的最佳实践之一</a:t>
            </a:r>
            <a:r>
              <a:rPr lang="zh-CN" altLang="zh-CN" sz="2400" dirty="0">
                <a:latin typeface="+mj-ea"/>
                <a:ea typeface="+mj-ea"/>
              </a:rPr>
              <a:t>。</a:t>
            </a:r>
            <a:endParaRPr lang="zh-CN" altLang="zh-CN" sz="24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+mj-ea"/>
                <a:ea typeface="+mj-ea"/>
              </a:rPr>
              <a:t>评审可以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比测试更早地发现并消除工作成果中的缺陷</a:t>
            </a:r>
            <a:r>
              <a:rPr lang="zh-CN" altLang="zh-CN" sz="2400" dirty="0">
                <a:latin typeface="+mj-ea"/>
                <a:ea typeface="+mj-ea"/>
              </a:rPr>
              <a:t>，而越早消除缺陷就越能降低开发成本。</a:t>
            </a:r>
            <a:endParaRPr lang="en-US" altLang="zh-CN" sz="40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05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集成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116434" y="1042794"/>
            <a:ext cx="9342978" cy="42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）三明治集成</a:t>
            </a:r>
            <a:endParaRPr lang="zh-CN" altLang="en-US" sz="2000" dirty="0">
              <a:solidFill>
                <a:srgbClr val="FF0000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由于自顶向下与自底向上的集成各具优势与不足，产品开发的解决办法就是结合这两种策略，利用它们的优点去弥补不足，这就带来了三明治集成的理念。考虑图</a:t>
            </a:r>
            <a:r>
              <a:rPr lang="en-US" altLang="zh-CN" sz="2000" dirty="0">
                <a:latin typeface="+mj-ea"/>
                <a:ea typeface="+mj-ea"/>
              </a:rPr>
              <a:t>7-11</a:t>
            </a:r>
            <a:r>
              <a:rPr lang="zh-CN" altLang="en-US" sz="2000" dirty="0">
                <a:latin typeface="+mj-ea"/>
                <a:ea typeface="+mj-ea"/>
              </a:rPr>
              <a:t>，例如，选择</a:t>
            </a:r>
            <a:r>
              <a:rPr lang="en-US" altLang="zh-CN" sz="2000" dirty="0">
                <a:latin typeface="+mj-ea"/>
                <a:ea typeface="+mj-ea"/>
              </a:rPr>
              <a:t>M2-M3-M4</a:t>
            </a:r>
            <a:r>
              <a:rPr lang="zh-CN" altLang="en-US" sz="2000" dirty="0">
                <a:latin typeface="+mj-ea"/>
                <a:ea typeface="+mj-ea"/>
              </a:rPr>
              <a:t>层为界，在</a:t>
            </a:r>
            <a:r>
              <a:rPr lang="en-US" altLang="zh-CN" sz="2000" dirty="0">
                <a:latin typeface="+mj-ea"/>
                <a:ea typeface="+mj-ea"/>
              </a:rPr>
              <a:t>M2-M3-M4</a:t>
            </a:r>
            <a:r>
              <a:rPr lang="zh-CN" altLang="en-US" sz="2000" dirty="0">
                <a:latin typeface="+mj-ea"/>
                <a:ea typeface="+mj-ea"/>
              </a:rPr>
              <a:t>层以上采用自顶向下测试方法，在</a:t>
            </a:r>
            <a:r>
              <a:rPr lang="en-US" altLang="zh-CN" sz="2000" dirty="0">
                <a:latin typeface="+mj-ea"/>
                <a:ea typeface="+mj-ea"/>
              </a:rPr>
              <a:t>M2-M3-M4</a:t>
            </a:r>
            <a:r>
              <a:rPr lang="zh-CN" altLang="en-US" sz="2000" dirty="0">
                <a:latin typeface="+mj-ea"/>
                <a:ea typeface="+mj-ea"/>
              </a:rPr>
              <a:t>层以下采用自底向上测试方法。</a:t>
            </a:r>
            <a:r>
              <a:rPr lang="en-US" altLang="zh-CN" sz="2000" dirty="0">
                <a:latin typeface="+mj-ea"/>
                <a:ea typeface="+mj-ea"/>
              </a:rPr>
              <a:t>M2-M3-M4</a:t>
            </a:r>
            <a:r>
              <a:rPr lang="zh-CN" altLang="en-US" sz="2000" dirty="0">
                <a:latin typeface="+mj-ea"/>
                <a:ea typeface="+mj-ea"/>
              </a:rPr>
              <a:t>层以上用自顶向下的方法集成，从而能够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尽早地发现主要问题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  <a:r>
              <a:rPr lang="en-US" altLang="zh-CN" sz="2000" dirty="0">
                <a:latin typeface="+mj-ea"/>
                <a:ea typeface="+mj-ea"/>
              </a:rPr>
              <a:t>M2-M3-M4</a:t>
            </a:r>
            <a:r>
              <a:rPr lang="zh-CN" altLang="en-US" sz="2000" dirty="0">
                <a:latin typeface="+mj-ea"/>
                <a:ea typeface="+mj-ea"/>
              </a:rPr>
              <a:t>层以下进行自底向上集成，使得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底层构件能够接受彻底的测试</a:t>
            </a:r>
            <a:r>
              <a:rPr lang="zh-CN" altLang="en-US" sz="2000" dirty="0">
                <a:latin typeface="+mj-ea"/>
                <a:ea typeface="+mj-ea"/>
              </a:rPr>
              <a:t>。当所有构件都被正确地集成时，两组构件之间的接口再一个一个地进行测试。整个过程中均有错误隔离的手段。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05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集成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306817" y="692012"/>
            <a:ext cx="6654629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800" dirty="0">
                <a:latin typeface="+mj-ea"/>
                <a:ea typeface="+mj-ea"/>
              </a:rPr>
              <a:t>5.2</a:t>
            </a:r>
            <a:r>
              <a:rPr lang="zh-CN" altLang="en-US" sz="2800" dirty="0">
                <a:latin typeface="+mj-ea"/>
                <a:ea typeface="+mj-ea"/>
              </a:rPr>
              <a:t>持续集成</a:t>
            </a:r>
            <a:r>
              <a:rPr lang="en-US" altLang="zh-CN" sz="2800" dirty="0">
                <a:latin typeface="+mj-ea"/>
                <a:ea typeface="+mj-ea"/>
              </a:rPr>
              <a:t>CI</a:t>
            </a:r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456565" y="1570355"/>
            <a:ext cx="9006205" cy="415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如果能在单元测试的基础上进行持续集成，绝大多数</a:t>
            </a:r>
            <a:r>
              <a:rPr lang="en-US" altLang="zh-CN" sz="2000" dirty="0">
                <a:latin typeface="+mj-ea"/>
                <a:ea typeface="+mj-ea"/>
              </a:rPr>
              <a:t>bug</a:t>
            </a:r>
            <a:r>
              <a:rPr lang="zh-CN" altLang="en-US" sz="2000" dirty="0">
                <a:latin typeface="+mj-ea"/>
                <a:ea typeface="+mj-ea"/>
              </a:rPr>
              <a:t>都可以在引入的同一天就被发现。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8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持续集成（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Continuous Integration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，简称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CI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zh-CN" altLang="en-US" sz="2000" dirty="0">
                <a:latin typeface="+mj-ea"/>
                <a:ea typeface="+mj-ea"/>
              </a:rPr>
              <a:t>要求开发过程中，编程人员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不断地将修改或新增的代码提交到一个统一的代码版本控制库</a:t>
            </a:r>
            <a:r>
              <a:rPr lang="zh-CN" altLang="en-US" sz="2000" dirty="0">
                <a:latin typeface="+mj-ea"/>
                <a:ea typeface="+mj-ea"/>
              </a:rPr>
              <a:t>中，并通过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回归测试</a:t>
            </a:r>
            <a:r>
              <a:rPr lang="zh-CN" altLang="en-US" sz="2000" dirty="0">
                <a:latin typeface="+mj-ea"/>
                <a:ea typeface="+mj-ea"/>
              </a:rPr>
              <a:t>来检验这些代码是否正确，是否对其他部分产生了影响，是否引入了新的</a:t>
            </a:r>
            <a:r>
              <a:rPr lang="en-US" altLang="zh-CN" sz="2000" dirty="0">
                <a:latin typeface="+mj-ea"/>
                <a:ea typeface="+mj-ea"/>
              </a:rPr>
              <a:t>bug</a:t>
            </a:r>
            <a:r>
              <a:rPr lang="zh-CN" altLang="en-US" sz="2000" dirty="0">
                <a:latin typeface="+mj-ea"/>
                <a:ea typeface="+mj-ea"/>
              </a:rPr>
              <a:t>。持续集成一般分为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代码提交、自动化创建、自动化测试</a:t>
            </a:r>
            <a:r>
              <a:rPr lang="zh-CN" altLang="en-US" sz="2000" dirty="0">
                <a:latin typeface="+mj-ea"/>
                <a:ea typeface="+mj-ea"/>
              </a:rPr>
              <a:t>三个主要环节。</a:t>
            </a:r>
            <a:endParaRPr lang="zh-CN" altLang="en-US" sz="2000" dirty="0">
              <a:latin typeface="+mj-ea"/>
              <a:ea typeface="+mj-ea"/>
            </a:endParaRPr>
          </a:p>
          <a:p>
            <a:pPr indent="457200">
              <a:lnSpc>
                <a:spcPct val="150000"/>
              </a:lnSpc>
            </a:pPr>
            <a:endParaRPr lang="en-US" altLang="zh-CN" sz="8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持续集成是跟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敏捷开发方法</a:t>
            </a:r>
            <a:r>
              <a:rPr lang="zh-CN" altLang="en-US" sz="2000" dirty="0">
                <a:latin typeface="+mj-ea"/>
                <a:ea typeface="+mj-ea"/>
              </a:rPr>
              <a:t>密切相关的一种重要且实用的实践。</a:t>
            </a:r>
            <a:endParaRPr lang="en-US" altLang="zh-CN" sz="20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05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集成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313055" y="1005205"/>
            <a:ext cx="9077960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持续集成的优点有以下三点：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快速发现错误</a:t>
            </a:r>
            <a:r>
              <a:rPr lang="zh-CN" altLang="en-US" sz="2000" dirty="0">
                <a:latin typeface="+mj-ea"/>
                <a:ea typeface="+mj-ea"/>
              </a:rPr>
              <a:t>。每完成一点更新，就集成到代码主干，可以快速发现错误，定位错误也比较容易。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防止代码分支大幅偏离代码主干</a:t>
            </a:r>
            <a:r>
              <a:rPr lang="zh-CN" altLang="en-US" sz="2000" dirty="0">
                <a:latin typeface="+mj-ea"/>
                <a:ea typeface="+mj-ea"/>
              </a:rPr>
              <a:t>。如果不是经常集成，代码主干又在不断更新，会导致以后集成的难度变大，甚至难以集成。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增强项目的透明度</a:t>
            </a:r>
            <a:r>
              <a:rPr lang="zh-CN" altLang="en-US" sz="2000" dirty="0">
                <a:latin typeface="+mj-ea"/>
                <a:ea typeface="+mj-ea"/>
              </a:rPr>
              <a:t>。集成服务器能够持续地反馈集成信息，包括集成是否成功、</a:t>
            </a:r>
            <a:r>
              <a:rPr lang="en-US" altLang="zh-CN" sz="2000" dirty="0">
                <a:latin typeface="+mj-ea"/>
                <a:ea typeface="+mj-ea"/>
              </a:rPr>
              <a:t>bug</a:t>
            </a:r>
            <a:r>
              <a:rPr lang="zh-CN" altLang="en-US" sz="2000" dirty="0">
                <a:latin typeface="+mj-ea"/>
                <a:ea typeface="+mj-ea"/>
              </a:rPr>
              <a:t>的修复时间等。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05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集成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1172210" y="1094740"/>
            <a:ext cx="778891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3470878" y="5951105"/>
            <a:ext cx="2961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7-12  </a:t>
            </a:r>
            <a:r>
              <a:rPr lang="zh-CN" altLang="en-US" sz="2000" dirty="0"/>
              <a:t>持续集成拓补图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23901" y="2349156"/>
            <a:ext cx="3054985" cy="89154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5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本章结束</a:t>
            </a:r>
            <a:r>
              <a:rPr lang="en-US" altLang="zh-CN" sz="5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5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0" y="5790565"/>
            <a:ext cx="9899015" cy="10693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5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" y="16608"/>
            <a:ext cx="3350830" cy="95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01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高质量软件开发基本方法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59944" y="1014135"/>
            <a:ext cx="8960353" cy="501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）软件测试</a:t>
            </a:r>
            <a:endParaRPr lang="zh-CN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        </a:t>
            </a:r>
            <a:r>
              <a:rPr lang="zh-CN" altLang="zh-CN" sz="2400" dirty="0">
                <a:latin typeface="+mj-ea"/>
                <a:ea typeface="+mj-ea"/>
              </a:rPr>
              <a:t>软件测试（</a:t>
            </a:r>
            <a:r>
              <a:rPr lang="en-US" altLang="zh-CN" sz="2400" dirty="0">
                <a:latin typeface="+mj-ea"/>
                <a:ea typeface="+mj-ea"/>
              </a:rPr>
              <a:t>Software Testing</a:t>
            </a:r>
            <a:r>
              <a:rPr lang="zh-CN" altLang="zh-CN" sz="2400" dirty="0">
                <a:latin typeface="+mj-ea"/>
                <a:ea typeface="+mj-ea"/>
              </a:rPr>
              <a:t>）是一种实际输出与预期输出之间审核或者比较的</a:t>
            </a:r>
            <a:r>
              <a:rPr lang="zh-CN" altLang="en-US" sz="2400" dirty="0">
                <a:latin typeface="+mj-ea"/>
                <a:ea typeface="+mj-ea"/>
              </a:rPr>
              <a:t>过程</a:t>
            </a:r>
            <a:r>
              <a:rPr lang="zh-CN" altLang="zh-CN" sz="2400" dirty="0">
                <a:latin typeface="+mj-ea"/>
                <a:ea typeface="+mj-ea"/>
              </a:rPr>
              <a:t>。测试与评审的主要区别是前者要运行软件而后者不必执行软件。</a:t>
            </a:r>
            <a:endParaRPr lang="en-US" altLang="zh-CN" sz="24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）软件质量保证</a:t>
            </a:r>
            <a:endParaRPr lang="en-US" altLang="zh-CN" sz="6000" dirty="0">
              <a:solidFill>
                <a:srgbClr val="FF0000"/>
              </a:solidFill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        </a:t>
            </a:r>
            <a:r>
              <a:rPr lang="zh-CN" altLang="zh-CN" sz="2400" dirty="0">
                <a:latin typeface="+mj-ea"/>
                <a:ea typeface="+mj-ea"/>
              </a:rPr>
              <a:t>软件质量保证的目的是提供一种有效的人员组织形式和管理方法，通过客观地检查和监控“过程质量”与“产品质量”，从而实现持续地改进质量。软件质量保证小组在项目开始时就一起参与建立计划、标准和过程。</a:t>
            </a:r>
            <a:endParaRPr lang="zh-CN" altLang="zh-CN" sz="24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代码规范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98884" y="1090528"/>
            <a:ext cx="3996523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800" dirty="0">
                <a:latin typeface="+mj-ea"/>
                <a:ea typeface="+mj-ea"/>
              </a:rPr>
              <a:t>2.1 </a:t>
            </a:r>
            <a:r>
              <a:rPr lang="zh-CN" altLang="en-US" sz="2800" dirty="0">
                <a:latin typeface="+mj-ea"/>
                <a:ea typeface="+mj-ea"/>
              </a:rPr>
              <a:t>代码规范的重要性</a:t>
            </a:r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98755" y="1857375"/>
            <a:ext cx="9289415" cy="368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342900" indent="-342900" eaLnBrk="0" hangingPunct="0">
              <a:defRPr sz="2400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/>
            <a:r>
              <a:rPr lang="zh-CN" altLang="zh-CN" dirty="0"/>
              <a:t>每一个高质量代码的背后，一定存在着一份优秀的代码规范。</a:t>
            </a:r>
            <a:r>
              <a:rPr lang="zh-CN" altLang="en-US" dirty="0">
                <a:solidFill>
                  <a:srgbClr val="FF0000"/>
                </a:solidFill>
              </a:rPr>
              <a:t>代码</a:t>
            </a:r>
            <a:r>
              <a:rPr lang="zh-CN" altLang="zh-CN" dirty="0">
                <a:solidFill>
                  <a:srgbClr val="FF0000"/>
                </a:solidFill>
              </a:rPr>
              <a:t>规范是针对特定编程语言约定的一系列规则</a:t>
            </a:r>
            <a:r>
              <a:rPr lang="zh-CN" altLang="zh-CN" dirty="0"/>
              <a:t>，包括开发约定、编程实践、编程原则和最佳实践等。代码规范的重要性体现在以下几个方面：</a:t>
            </a:r>
            <a:endParaRPr lang="zh-CN" altLang="zh-CN" dirty="0"/>
          </a:p>
          <a:p>
            <a:pPr indent="457200"/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）促进团队合作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）有效减少软件缺陷数量、降低维护成本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）有助于代码审查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）有助于程序员自身的成长</a:t>
            </a:r>
            <a:endParaRPr lang="zh-CN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代码规范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79738" y="811568"/>
            <a:ext cx="3996523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800" dirty="0">
                <a:latin typeface="+mj-ea"/>
                <a:ea typeface="+mj-ea"/>
              </a:rPr>
              <a:t>2.2 </a:t>
            </a:r>
            <a:r>
              <a:rPr lang="zh-CN" altLang="en-US" sz="2800" dirty="0">
                <a:latin typeface="+mj-ea"/>
                <a:ea typeface="+mj-ea"/>
              </a:rPr>
              <a:t>常见的代码规范</a:t>
            </a:r>
            <a:endParaRPr lang="zh-CN" altLang="zh-CN" sz="2800" dirty="0">
              <a:latin typeface="+mj-ea"/>
              <a:ea typeface="+mj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79738" y="1555304"/>
            <a:ext cx="9131707" cy="419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0" hangingPunct="0">
              <a:defRPr sz="2400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/>
              <a:t>       代码规范的制定往往包含命名规则、格式、控制语句、面向对象编程（</a:t>
            </a:r>
            <a:r>
              <a:rPr lang="en-US" altLang="zh-CN" sz="2000" dirty="0"/>
              <a:t>OOP</a:t>
            </a:r>
            <a:r>
              <a:rPr lang="zh-CN" altLang="en-US" sz="2000" dirty="0"/>
              <a:t>）规约、集合处理、并发处理、注释、异常处理、日志、数据库相关规约等多个方面，部分可能的代码规范。</a:t>
            </a:r>
            <a:endParaRPr lang="en-US" altLang="zh-CN" sz="2000" dirty="0"/>
          </a:p>
          <a:p>
            <a:pPr indent="0">
              <a:lnSpc>
                <a:spcPct val="150000"/>
              </a:lnSpc>
            </a:pPr>
            <a:r>
              <a:rPr lang="zh-CN" altLang="en-US" sz="2000" dirty="0"/>
              <a:t>  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）命名规范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/>
              <a:t>       ①类名使用</a:t>
            </a:r>
            <a:r>
              <a:rPr lang="en-US" altLang="zh-CN" sz="2000" dirty="0" err="1"/>
              <a:t>UpperCamelCase</a:t>
            </a:r>
            <a:r>
              <a:rPr lang="zh-CN" altLang="en-US" sz="2000" dirty="0"/>
              <a:t>风格（大驼峰形式）。例如</a:t>
            </a:r>
            <a:r>
              <a:rPr lang="en-US" altLang="zh-CN" sz="2000" dirty="0" err="1"/>
              <a:t>TonyHall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XmlService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TcpUdpDeal</a:t>
            </a:r>
            <a:r>
              <a:rPr lang="zh-CN" altLang="en-US" sz="2000" dirty="0"/>
              <a:t>，避免使用</a:t>
            </a:r>
            <a:r>
              <a:rPr lang="en-US" altLang="zh-CN" sz="2000" dirty="0" err="1"/>
              <a:t>tonyHall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XMLService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TCPUDPDeal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indent="0">
              <a:lnSpc>
                <a:spcPct val="150000"/>
              </a:lnSpc>
            </a:pPr>
            <a:r>
              <a:rPr lang="zh-CN" altLang="en-US" sz="2000" dirty="0"/>
              <a:t>       ②方法名、参数名、成员变量、局部变量都统一使用</a:t>
            </a:r>
            <a:r>
              <a:rPr lang="en-US" altLang="zh-CN" sz="2000" dirty="0" err="1"/>
              <a:t>lowerCamelCase</a:t>
            </a:r>
            <a:r>
              <a:rPr lang="zh-CN" altLang="en-US" sz="2000" dirty="0"/>
              <a:t>风格（小驼峰形式）。例如</a:t>
            </a:r>
            <a:r>
              <a:rPr lang="en-US" altLang="zh-CN" sz="2000" dirty="0" err="1"/>
              <a:t>localInput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getMessage</a:t>
            </a:r>
            <a:r>
              <a:rPr lang="en-US" altLang="zh-CN" sz="2000" dirty="0"/>
              <a:t>( 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outputUserId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739016" cy="59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代码规范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80035" y="1446530"/>
            <a:ext cx="91948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③ 常量命名全部大写，单词间用下划线隔开。例如</a:t>
            </a:r>
            <a:r>
              <a:rPr lang="en-US" altLang="zh-CN" sz="2000" dirty="0">
                <a:latin typeface="+mj-ea"/>
                <a:ea typeface="+mj-ea"/>
              </a:rPr>
              <a:t>MAX_USER_COUNT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④ 抽象类命名使用</a:t>
            </a:r>
            <a:r>
              <a:rPr lang="en-US" altLang="zh-CN" sz="2000" dirty="0">
                <a:latin typeface="+mj-ea"/>
                <a:ea typeface="+mj-ea"/>
              </a:rPr>
              <a:t>Abstract</a:t>
            </a:r>
            <a:r>
              <a:rPr lang="zh-CN" altLang="en-US" sz="2000" dirty="0">
                <a:latin typeface="+mj-ea"/>
                <a:ea typeface="+mj-ea"/>
              </a:rPr>
              <a:t>或</a:t>
            </a:r>
            <a:r>
              <a:rPr lang="en-US" altLang="zh-CN" sz="2000" dirty="0">
                <a:latin typeface="+mj-ea"/>
                <a:ea typeface="+mj-ea"/>
              </a:rPr>
              <a:t>Base</a:t>
            </a:r>
            <a:r>
              <a:rPr lang="zh-CN" altLang="en-US" sz="2000" dirty="0">
                <a:latin typeface="+mj-ea"/>
                <a:ea typeface="+mj-ea"/>
              </a:rPr>
              <a:t>开头；异常类命名使用</a:t>
            </a:r>
            <a:r>
              <a:rPr lang="en-US" altLang="zh-CN" sz="2000" dirty="0">
                <a:latin typeface="+mj-ea"/>
                <a:ea typeface="+mj-ea"/>
              </a:rPr>
              <a:t>Exception</a:t>
            </a:r>
            <a:r>
              <a:rPr lang="zh-CN" altLang="en-US" sz="2000" dirty="0">
                <a:latin typeface="+mj-ea"/>
                <a:ea typeface="+mj-ea"/>
              </a:rPr>
              <a:t>结尾；测试类命名以它要测试的类的名称开始，以</a:t>
            </a:r>
            <a:r>
              <a:rPr lang="en-US" altLang="zh-CN" sz="2000" dirty="0">
                <a:latin typeface="+mj-ea"/>
                <a:ea typeface="+mj-ea"/>
              </a:rPr>
              <a:t>Test</a:t>
            </a:r>
            <a:r>
              <a:rPr lang="zh-CN" altLang="en-US" sz="2000" dirty="0">
                <a:latin typeface="+mj-ea"/>
                <a:ea typeface="+mj-ea"/>
              </a:rPr>
              <a:t>结尾。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⑤ 包名统一使用小写，点分隔符之间有且仅有一个自然语义的英语单词。例如</a:t>
            </a:r>
            <a:r>
              <a:rPr lang="en-US" altLang="zh-CN" sz="2000" dirty="0" err="1">
                <a:latin typeface="+mj-ea"/>
                <a:ea typeface="+mj-ea"/>
              </a:rPr>
              <a:t>com.baidu.map.util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⑥ 如果使用到了设计模式，建议在类名中体现出具体模式，有利于代码阅读者快速理解架构设计思想。例如</a:t>
            </a:r>
            <a:r>
              <a:rPr lang="en-US" altLang="zh-CN" sz="2000" dirty="0" err="1">
                <a:latin typeface="+mj-ea"/>
                <a:ea typeface="+mj-ea"/>
              </a:rPr>
              <a:t>ProductFactory</a:t>
            </a:r>
            <a:r>
              <a:rPr lang="zh-CN" altLang="en-US" sz="2000" dirty="0">
                <a:latin typeface="+mj-ea"/>
                <a:ea typeface="+mj-ea"/>
              </a:rPr>
              <a:t>（工厂模式）、</a:t>
            </a:r>
            <a:r>
              <a:rPr lang="en-US" altLang="zh-CN" sz="2000" dirty="0" err="1">
                <a:latin typeface="+mj-ea"/>
                <a:ea typeface="+mj-ea"/>
              </a:rPr>
              <a:t>DataObserver</a:t>
            </a:r>
            <a:r>
              <a:rPr lang="zh-CN" altLang="en-US" sz="2000" dirty="0">
                <a:latin typeface="+mj-ea"/>
                <a:ea typeface="+mj-ea"/>
              </a:rPr>
              <a:t>（观察者模式）。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79738" y="1555304"/>
            <a:ext cx="913170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0" hangingPunct="0">
              <a:defRPr sz="2400">
                <a:latin typeface="+mj-ea"/>
                <a:ea typeface="+mj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/>
              <a:t>       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mNkZjNjZmY5MWYzYTBjZDExNjU2NDM5YmI0ZjQ3ZjUifQ=="/>
  <p:tag name="KSO_WPP_MARK_KEY" val="669189f2-1c46-4c24-9ddd-c3367e35a900"/>
  <p:tag name="commondata" val="eyJoZGlkIjoiNGVkMWM2YjUwYTAyN2Q5YTJkZjA2ZWIzMzczZDBiMTgifQ==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70C0"/>
    </a:accent1>
    <a:accent2>
      <a:srgbClr val="00B0F0"/>
    </a:accent2>
    <a:accent3>
      <a:srgbClr val="0070C0"/>
    </a:accent3>
    <a:accent4>
      <a:srgbClr val="00B0F0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10029</Words>
  <Application>WPS 演示</Application>
  <PresentationFormat>自定义</PresentationFormat>
  <Paragraphs>703</Paragraphs>
  <Slides>54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Arial</vt:lpstr>
      <vt:lpstr>宋体</vt:lpstr>
      <vt:lpstr>Wingdings</vt:lpstr>
      <vt:lpstr>仿宋</vt:lpstr>
      <vt:lpstr>微软雅黑</vt:lpstr>
      <vt:lpstr>Impact</vt:lpstr>
      <vt:lpstr>Heiti SC Medium</vt:lpstr>
      <vt:lpstr>Arial Unicode MS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1012</dc:title>
  <dc:creator>admin</dc:creator>
  <cp:lastModifiedBy>王婷</cp:lastModifiedBy>
  <cp:revision>845</cp:revision>
  <cp:lastPrinted>2021-12-14T02:46:00Z</cp:lastPrinted>
  <dcterms:created xsi:type="dcterms:W3CDTF">2021-12-14T02:46:00Z</dcterms:created>
  <dcterms:modified xsi:type="dcterms:W3CDTF">2023-11-17T03:45:39Z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AEAABB5AD2384C99BCE96D96FDFD524B</vt:lpwstr>
  </property>
</Properties>
</file>