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7" r:id="rId3"/>
    <p:sldId id="740" r:id="rId5"/>
    <p:sldId id="341" r:id="rId6"/>
    <p:sldId id="526" r:id="rId7"/>
    <p:sldId id="1021" r:id="rId8"/>
    <p:sldId id="1023" r:id="rId9"/>
    <p:sldId id="1024" r:id="rId10"/>
    <p:sldId id="872" r:id="rId11"/>
    <p:sldId id="1025" r:id="rId12"/>
    <p:sldId id="1026" r:id="rId13"/>
    <p:sldId id="1029" r:id="rId14"/>
    <p:sldId id="969" r:id="rId15"/>
    <p:sldId id="1036" r:id="rId16"/>
    <p:sldId id="1031" r:id="rId17"/>
    <p:sldId id="1032" r:id="rId18"/>
    <p:sldId id="1034" r:id="rId19"/>
  </p:sldIdLst>
  <p:sldSz cx="9902825" cy="6858000"/>
  <p:notesSz cx="6797675" cy="9925050"/>
  <p:custDataLst>
    <p:tags r:id="rId24"/>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2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risweng@qq.com" initials="d" lastIdx="1" clrIdx="0"/>
  <p:cmAuthor id="2" name="作者" initials="A" lastIdx="0" clrIdx="1"/>
  <p:cmAuthor id="3" name="江颉(jiangj)" initials="Jie"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E0EBFF"/>
    <a:srgbClr val="DFEAFF"/>
    <a:srgbClr val="9DC1FF"/>
    <a:srgbClr val="9CC0FF"/>
    <a:srgbClr val="FF0066"/>
    <a:srgbClr val="724D83"/>
    <a:srgbClr val="622DA3"/>
    <a:srgbClr val="FFCCFF"/>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0" autoAdjust="0"/>
    <p:restoredTop sz="95340" autoAdjust="0"/>
  </p:normalViewPr>
  <p:slideViewPr>
    <p:cSldViewPr showGuides="1">
      <p:cViewPr varScale="1">
        <p:scale>
          <a:sx n="108" d="100"/>
          <a:sy n="108" d="100"/>
        </p:scale>
        <p:origin x="760" y="80"/>
      </p:cViewPr>
      <p:guideLst>
        <p:guide orient="horz" pos="2115"/>
        <p:guide pos="3239"/>
      </p:guideLst>
    </p:cSldViewPr>
  </p:slideViewPr>
  <p:notesTextViewPr>
    <p:cViewPr>
      <p:scale>
        <a:sx n="1" d="1"/>
        <a:sy n="1" d="1"/>
      </p:scale>
      <p:origin x="0" y="0"/>
    </p:cViewPr>
  </p:notesTextViewPr>
  <p:sorterViewPr>
    <p:cViewPr>
      <p:scale>
        <a:sx n="151" d="100"/>
        <a:sy n="15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26.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253"/>
          </a:xfrm>
          <a:prstGeom prst="rect">
            <a:avLst/>
          </a:prstGeom>
        </p:spPr>
        <p:txBody>
          <a:bodyPr vert="horz" lIns="91440" tIns="45720" rIns="91440" bIns="45720" rtlCol="0"/>
          <a:lstStyle>
            <a:lvl1pPr algn="r">
              <a:defRPr sz="1200"/>
            </a:lvl1pPr>
          </a:lstStyle>
          <a:p>
            <a:fld id="{8E9C2BE1-30B0-4BFF-86E2-B29499CC183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12027" y="744538"/>
            <a:ext cx="5373620"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4399"/>
            <a:ext cx="5438140" cy="4466273"/>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7075"/>
            <a:ext cx="2945659" cy="49625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7075"/>
            <a:ext cx="2945659" cy="496253"/>
          </a:xfrm>
          <a:prstGeom prst="rect">
            <a:avLst/>
          </a:prstGeom>
        </p:spPr>
        <p:txBody>
          <a:bodyPr vert="horz" lIns="91440" tIns="45720" rIns="91440" bIns="45720" rtlCol="0" anchor="b"/>
          <a:lstStyle>
            <a:lvl1pPr algn="r">
              <a:defRPr sz="1200"/>
            </a:lvl1pPr>
          </a:lstStyle>
          <a:p>
            <a:fld id="{7744F346-9435-41B1-AD1D-461963F20BE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15CA27-7180-4F6B-A84E-BE3F55DF184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44F346-9435-41B1-AD1D-461963F20BE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771" y="2130428"/>
            <a:ext cx="841806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485541" y="3886200"/>
            <a:ext cx="69325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77665" y="914400"/>
            <a:ext cx="8415683" cy="1141413"/>
          </a:xfr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317" y="4406901"/>
            <a:ext cx="841806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82317" y="2906713"/>
            <a:ext cx="8418060" cy="1500187"/>
          </a:xfrm>
        </p:spPr>
        <p:txBody>
          <a:bodyPr anchor="b"/>
          <a:lstStyle>
            <a:lvl1pPr marL="0" indent="0">
              <a:buNone/>
              <a:defRPr sz="2000">
                <a:solidFill>
                  <a:schemeClr val="tx1">
                    <a:tint val="75000"/>
                  </a:schemeClr>
                </a:solidFill>
              </a:defRPr>
            </a:lvl1pPr>
            <a:lvl2pPr marL="457200" indent="0">
              <a:buNone/>
              <a:defRPr sz="1865">
                <a:solidFill>
                  <a:schemeClr val="tx1">
                    <a:tint val="75000"/>
                  </a:schemeClr>
                </a:solidFill>
              </a:defRPr>
            </a:lvl2pPr>
            <a:lvl3pPr marL="914400" indent="0">
              <a:buNone/>
              <a:defRPr sz="1600">
                <a:solidFill>
                  <a:schemeClr val="tx1">
                    <a:tint val="75000"/>
                  </a:schemeClr>
                </a:solidFill>
              </a:defRPr>
            </a:lvl3pPr>
            <a:lvl4pPr marL="1371600" indent="0">
              <a:buNone/>
              <a:defRPr sz="1465">
                <a:solidFill>
                  <a:schemeClr val="tx1">
                    <a:tint val="75000"/>
                  </a:schemeClr>
                </a:solidFill>
              </a:defRPr>
            </a:lvl4pPr>
            <a:lvl5pPr marL="1828800" indent="0">
              <a:buNone/>
              <a:defRPr sz="1465">
                <a:solidFill>
                  <a:schemeClr val="tx1">
                    <a:tint val="75000"/>
                  </a:schemeClr>
                </a:solidFill>
              </a:defRPr>
            </a:lvl5pPr>
            <a:lvl6pPr marL="2286000" indent="0">
              <a:buNone/>
              <a:defRPr sz="1465">
                <a:solidFill>
                  <a:schemeClr val="tx1">
                    <a:tint val="75000"/>
                  </a:schemeClr>
                </a:solidFill>
              </a:defRPr>
            </a:lvl6pPr>
            <a:lvl7pPr marL="2743200" indent="0">
              <a:buNone/>
              <a:defRPr sz="1465">
                <a:solidFill>
                  <a:schemeClr val="tx1">
                    <a:tint val="75000"/>
                  </a:schemeClr>
                </a:solidFill>
              </a:defRPr>
            </a:lvl7pPr>
            <a:lvl8pPr marL="3200400" indent="0">
              <a:buNone/>
              <a:defRPr sz="1465">
                <a:solidFill>
                  <a:schemeClr val="tx1">
                    <a:tint val="75000"/>
                  </a:schemeClr>
                </a:solidFill>
              </a:defRPr>
            </a:lvl8pPr>
            <a:lvl9pPr marL="3657600" indent="0">
              <a:buNone/>
              <a:defRPr sz="14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9518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3433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180" y="274639"/>
            <a:ext cx="891324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535115"/>
            <a:ext cx="4375810"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95180" y="2174875"/>
            <a:ext cx="4375810"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030892" y="1535115"/>
            <a:ext cx="4377529"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030892" y="2174875"/>
            <a:ext cx="4377529"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12" name="矩形 11"/>
          <p:cNvSpPr/>
          <p:nvPr userDrawn="1"/>
        </p:nvSpPr>
        <p:spPr>
          <a:xfrm>
            <a:off x="2929" y="0"/>
            <a:ext cx="9903600" cy="6858000"/>
          </a:xfrm>
          <a:prstGeom prst="rect">
            <a:avLst/>
          </a:prstGeom>
          <a:gradFill flip="none" rotWithShape="1">
            <a:gsLst>
              <a:gs pos="0">
                <a:srgbClr val="FBFBFB"/>
              </a:gs>
              <a:gs pos="79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5704" tIns="27852" rIns="55704" bIns="27852" anchor="ctr"/>
          <a:lstStyle/>
          <a:p>
            <a:pPr algn="ctr" defTabSz="685800" fontAlgn="auto">
              <a:spcBef>
                <a:spcPts val="0"/>
              </a:spcBef>
              <a:spcAft>
                <a:spcPts val="0"/>
              </a:spcAft>
              <a:defRPr/>
            </a:pPr>
            <a:endParaRPr lang="zh-CN" altLang="en-US" sz="1515"/>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180" y="274639"/>
            <a:ext cx="8913240" cy="1143000"/>
          </a:xfrm>
          <a:prstGeom prst="rect">
            <a:avLst/>
          </a:prstGeom>
        </p:spPr>
        <p:txBody>
          <a:bodyPr vert="horz" lIns="68571" tIns="34285" rIns="68571" bIns="34285"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600203"/>
            <a:ext cx="8913240" cy="4525963"/>
          </a:xfrm>
          <a:prstGeom prst="rect">
            <a:avLst/>
          </a:prstGeom>
        </p:spPr>
        <p:txBody>
          <a:bodyPr vert="horz" lIns="68571" tIns="34285" rIns="68571" bIns="3428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95180" y="6356351"/>
            <a:ext cx="2310840" cy="365125"/>
          </a:xfrm>
          <a:prstGeom prst="rect">
            <a:avLst/>
          </a:prstGeom>
        </p:spPr>
        <p:txBody>
          <a:bodyPr vert="horz" lIns="68571" tIns="34285" rIns="68571" bIns="34285" rtlCol="0" anchor="ctr"/>
          <a:lstStyle>
            <a:lvl1pPr algn="l">
              <a:defRPr sz="1200">
                <a:solidFill>
                  <a:schemeClr val="tx1">
                    <a:tint val="75000"/>
                  </a:schemeClr>
                </a:solidFill>
              </a:defRPr>
            </a:lvl1pPr>
          </a:lstStyle>
          <a:p>
            <a:fld id="{73AE68D8-C826-458C-B183-20281108C25D}" type="datetimeFigureOut">
              <a:rPr lang="zh-CN" altLang="en-US" smtClean="0"/>
            </a:fld>
            <a:endParaRPr lang="zh-CN" altLang="en-US"/>
          </a:p>
        </p:txBody>
      </p:sp>
      <p:sp>
        <p:nvSpPr>
          <p:cNvPr id="5" name="页脚占位符 4"/>
          <p:cNvSpPr>
            <a:spLocks noGrp="1"/>
          </p:cNvSpPr>
          <p:nvPr>
            <p:ph type="ftr" sz="quarter" idx="3"/>
          </p:nvPr>
        </p:nvSpPr>
        <p:spPr>
          <a:xfrm>
            <a:off x="3383731" y="6356351"/>
            <a:ext cx="3136140" cy="365125"/>
          </a:xfrm>
          <a:prstGeom prst="rect">
            <a:avLst/>
          </a:prstGeom>
        </p:spPr>
        <p:txBody>
          <a:bodyPr vert="horz" lIns="68571" tIns="34285" rIns="68571" bIns="34285"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7580" y="6356351"/>
            <a:ext cx="2310840" cy="365125"/>
          </a:xfrm>
          <a:prstGeom prst="rect">
            <a:avLst/>
          </a:prstGeom>
        </p:spPr>
        <p:txBody>
          <a:bodyPr vert="horz" lIns="68571" tIns="34285" rIns="68571" bIns="34285" rtlCol="0" anchor="ctr"/>
          <a:lstStyle>
            <a:lvl1pPr algn="r">
              <a:defRPr sz="1200">
                <a:solidFill>
                  <a:schemeClr val="tx1">
                    <a:tint val="75000"/>
                  </a:schemeClr>
                </a:solidFill>
              </a:defRPr>
            </a:lvl1pPr>
          </a:lstStyle>
          <a:p>
            <a:fld id="{20C4CAE4-7999-4689-BDF1-74DE61D838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image" Target="../media/image2.png"/><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3" Type="http://schemas.openxmlformats.org/officeDocument/2006/relationships/slideLayout" Target="../slideLayouts/slideLayout9.xml"/><Relationship Id="rId12" Type="http://schemas.openxmlformats.org/officeDocument/2006/relationships/tags" Target="../tags/tag61.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tags" Target="../tags/tag51.xml"/></Relationships>
</file>

<file path=ppt/slides/_rels/slide11.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image" Target="../media/image2.png"/><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3" Type="http://schemas.openxmlformats.org/officeDocument/2006/relationships/slideLayout" Target="../slideLayouts/slideLayout9.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tags" Target="../tags/tag62.xml"/></Relationships>
</file>

<file path=ppt/slides/_rels/slide12.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image" Target="../media/image2.png"/><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3" Type="http://schemas.openxmlformats.org/officeDocument/2006/relationships/slideLayout" Target="../slideLayouts/slideLayout9.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image" Target="../media/image2.png"/><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3" Type="http://schemas.openxmlformats.org/officeDocument/2006/relationships/slideLayout" Target="../slideLayouts/slideLayout9.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tags" Target="../tags/tag84.xml"/></Relationships>
</file>

<file path=ppt/slides/_rels/slide14.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image" Target="../media/image2.png"/><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3" Type="http://schemas.openxmlformats.org/officeDocument/2006/relationships/slideLayout" Target="../slideLayouts/slideLayout9.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tags" Target="../tags/tag95.xml"/></Relationships>
</file>

<file path=ppt/slides/_rels/slide15.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image" Target="../media/image2.png"/><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3" Type="http://schemas.openxmlformats.org/officeDocument/2006/relationships/slideLayout" Target="../slideLayouts/slideLayout9.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6.xml"/></Relationships>
</file>

<file path=ppt/slides/_rels/slide16.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image" Target="../media/image2.png"/><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1" Type="http://schemas.openxmlformats.org/officeDocument/2006/relationships/slideLayout" Target="../slideLayouts/slideLayout9.xml"/><Relationship Id="rId10" Type="http://schemas.openxmlformats.org/officeDocument/2006/relationships/tags" Target="../tags/tag125.xml"/><Relationship Id="rId1" Type="http://schemas.openxmlformats.org/officeDocument/2006/relationships/tags" Target="../tags/tag117.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0.xml"/><Relationship Id="rId7" Type="http://schemas.openxmlformats.org/officeDocument/2006/relationships/image" Target="../media/image1.png"/><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9.xml"/><Relationship Id="rId3" Type="http://schemas.openxmlformats.org/officeDocument/2006/relationships/tags" Target="../tags/tag12.xml"/><Relationship Id="rId2" Type="http://schemas.openxmlformats.org/officeDocument/2006/relationships/image" Target="../media/image1.png"/><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9.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9.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9.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2.png"/><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slideLayout" Target="../slideLayouts/slideLayout9.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image" Target="../media/image2.png"/><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3" Type="http://schemas.openxmlformats.org/officeDocument/2006/relationships/slideLayout" Target="../slideLayouts/slideLayout9.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tags" Target="../tags/tag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1"/>
          <p:cNvSpPr txBox="1"/>
          <p:nvPr/>
        </p:nvSpPr>
        <p:spPr>
          <a:xfrm>
            <a:off x="362170" y="2003284"/>
            <a:ext cx="9502985" cy="1113756"/>
          </a:xfrm>
          <a:prstGeom prst="rect">
            <a:avLst/>
          </a:prstGeom>
        </p:spPr>
        <p:txBody>
          <a:bodyPr vert="horz" lIns="74267" tIns="37133" rIns="74267" bIns="37133" rtlCol="0" anchor="ctr">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zh-CN" altLang="en-US" sz="4800" b="1" dirty="0">
                <a:solidFill>
                  <a:srgbClr val="000000"/>
                </a:solidFill>
                <a:latin typeface="宋体" panose="02010600030101010101" pitchFamily="2" charset="-122"/>
              </a:rPr>
              <a:t>第</a:t>
            </a:r>
            <a:r>
              <a:rPr lang="en-US" altLang="zh-CN" sz="4800" b="1" dirty="0">
                <a:solidFill>
                  <a:srgbClr val="000000"/>
                </a:solidFill>
                <a:latin typeface="宋体" panose="02010600030101010101" pitchFamily="2" charset="-122"/>
              </a:rPr>
              <a:t>10</a:t>
            </a:r>
            <a:r>
              <a:rPr lang="zh-CN" altLang="en-US" sz="4800" b="1" dirty="0">
                <a:solidFill>
                  <a:srgbClr val="000000"/>
                </a:solidFill>
                <a:latin typeface="宋体" panose="02010600030101010101" pitchFamily="2" charset="-122"/>
              </a:rPr>
              <a:t>讲 软件工程与社会</a:t>
            </a:r>
            <a:endParaRPr lang="zh-CN" altLang="en-US" sz="4800" b="1" dirty="0">
              <a:solidFill>
                <a:srgbClr val="000000"/>
              </a:solidFill>
              <a:latin typeface="宋体" panose="02010600030101010101" pitchFamily="2" charset="-122"/>
            </a:endParaRPr>
          </a:p>
        </p:txBody>
      </p:sp>
      <p:cxnSp>
        <p:nvCxnSpPr>
          <p:cNvPr id="91" name="直接连接符 90"/>
          <p:cNvCxnSpPr/>
          <p:nvPr/>
        </p:nvCxnSpPr>
        <p:spPr>
          <a:xfrm>
            <a:off x="1018047" y="3104571"/>
            <a:ext cx="8191233" cy="0"/>
          </a:xfrm>
          <a:prstGeom prst="line">
            <a:avLst/>
          </a:prstGeom>
          <a:ln w="25400"/>
        </p:spPr>
        <p:style>
          <a:lnRef idx="1">
            <a:schemeClr val="accent3"/>
          </a:lnRef>
          <a:fillRef idx="0">
            <a:schemeClr val="accent3"/>
          </a:fillRef>
          <a:effectRef idx="0">
            <a:schemeClr val="accent3"/>
          </a:effectRef>
          <a:fontRef idx="minor">
            <a:schemeClr val="tx1"/>
          </a:fontRef>
        </p:style>
      </p:cxnSp>
      <p:sp>
        <p:nvSpPr>
          <p:cNvPr id="2" name="矩形 1"/>
          <p:cNvSpPr/>
          <p:nvPr>
            <p:custDataLst>
              <p:tags r:id="rId1"/>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80" y="245110"/>
            <a:ext cx="13773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11.2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507781"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软件工程与法律</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pSp>
        <p:nvGrpSpPr>
          <p:cNvPr id="9" name="组合 8"/>
          <p:cNvGrpSpPr/>
          <p:nvPr/>
        </p:nvGrpSpPr>
        <p:grpSpPr>
          <a:xfrm>
            <a:off x="306705" y="1901190"/>
            <a:ext cx="9107170" cy="4297680"/>
            <a:chOff x="306817" y="1923708"/>
            <a:chExt cx="9107170" cy="2563663"/>
          </a:xfrm>
        </p:grpSpPr>
        <p:sp>
          <p:nvSpPr>
            <p:cNvPr id="11" name="矩形 11"/>
            <p:cNvSpPr/>
            <p:nvPr>
              <p:custDataLst>
                <p:tags r:id="rId9"/>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custDataLst>
                <p:tags r:id="rId10"/>
              </p:custDataLst>
            </p:nvPr>
          </p:nvSpPr>
          <p:spPr>
            <a:xfrm>
              <a:off x="479153" y="2067486"/>
              <a:ext cx="8932003" cy="1706836"/>
            </a:xfrm>
            <a:prstGeom prst="rect">
              <a:avLst/>
            </a:prstGeom>
          </p:spPr>
          <p:txBody>
            <a:bodyPr wrap="square">
              <a:spAutoFit/>
            </a:bodyPr>
            <a:lstStyle/>
            <a:p>
              <a:pPr>
                <a:lnSpc>
                  <a:spcPct val="15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dirty="0">
                  <a:latin typeface="仿宋" panose="02010609060101010101" pitchFamily="49" charset="-122"/>
                  <a:ea typeface="仿宋" panose="02010609060101010101" pitchFamily="49" charset="-122"/>
                </a:rPr>
                <a:t>   知识产权是指公民、法人或者其他组织团体在科学技术方面或文化艺术方面，对创造性</a:t>
              </a:r>
              <a:r>
                <a:rPr lang="zh-CN" altLang="en-US" sz="2400" b="1" dirty="0">
                  <a:latin typeface="仿宋" panose="02010609060101010101" pitchFamily="49" charset="-122"/>
                  <a:ea typeface="仿宋" panose="02010609060101010101" pitchFamily="49" charset="-122"/>
                </a:rPr>
                <a:t>的劳动所完成的智力成果依法享有的专有权利。</a:t>
              </a:r>
              <a:endParaRPr lang="zh-CN" altLang="en-US" sz="2400" b="1" dirty="0">
                <a:latin typeface="仿宋" panose="02010609060101010101" pitchFamily="49" charset="-122"/>
                <a:ea typeface="仿宋" panose="02010609060101010101" pitchFamily="49" charset="-122"/>
              </a:endParaRPr>
            </a:p>
            <a:p>
              <a:pPr>
                <a:lnSpc>
                  <a:spcPct val="15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计算机软件可通过软件著作权和软件专利保护其应有权利，其中软件著作权保护代码不被抄袭，软件专利保护方法不被盗用。</a:t>
              </a:r>
              <a:endParaRPr lang="zh-CN" altLang="en-US" sz="2400" b="1" dirty="0">
                <a:latin typeface="仿宋" panose="02010609060101010101" pitchFamily="49" charset="-122"/>
                <a:ea typeface="仿宋" panose="02010609060101010101" pitchFamily="49" charset="-122"/>
              </a:endParaRPr>
            </a:p>
          </p:txBody>
        </p:sp>
      </p:grpSp>
      <p:sp>
        <p:nvSpPr>
          <p:cNvPr id="12" name="内容占位符 4"/>
          <p:cNvSpPr txBox="1"/>
          <p:nvPr>
            <p:custDataLst>
              <p:tags r:id="rId11"/>
            </p:custDataLst>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defTabSz="914400" fontAlgn="base">
              <a:spcBef>
                <a:spcPct val="0"/>
              </a:spcBef>
              <a:spcAft>
                <a:spcPct val="0"/>
              </a:spcAft>
              <a:buNone/>
            </a:pPr>
            <a:r>
              <a:rPr kumimoji="1" lang="en-US" altLang="zh-CN" sz="2800" dirty="0">
                <a:sym typeface="+mn-ea"/>
              </a:rPr>
              <a:t>11.2.3 </a:t>
            </a:r>
            <a:r>
              <a:rPr kumimoji="1" lang="zh-CN" altLang="en-US" sz="2800" dirty="0">
                <a:sym typeface="+mn-ea"/>
              </a:rPr>
              <a:t>知识产权</a:t>
            </a:r>
            <a:endPar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80" y="245110"/>
            <a:ext cx="13773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11.2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507781"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软件工程与法律</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pSp>
        <p:nvGrpSpPr>
          <p:cNvPr id="9" name="组合 8"/>
          <p:cNvGrpSpPr/>
          <p:nvPr/>
        </p:nvGrpSpPr>
        <p:grpSpPr>
          <a:xfrm>
            <a:off x="306705" y="1901190"/>
            <a:ext cx="9107170" cy="4297680"/>
            <a:chOff x="306817" y="1923708"/>
            <a:chExt cx="9107170" cy="2563663"/>
          </a:xfrm>
        </p:grpSpPr>
        <p:sp>
          <p:nvSpPr>
            <p:cNvPr id="11" name="矩形 11"/>
            <p:cNvSpPr/>
            <p:nvPr>
              <p:custDataLst>
                <p:tags r:id="rId9"/>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custDataLst>
                <p:tags r:id="rId10"/>
              </p:custDataLst>
            </p:nvPr>
          </p:nvSpPr>
          <p:spPr>
            <a:xfrm>
              <a:off x="479153" y="2067486"/>
              <a:ext cx="8932003" cy="384852"/>
            </a:xfrm>
            <a:prstGeom prst="rect">
              <a:avLst/>
            </a:prstGeom>
          </p:spPr>
          <p:txBody>
            <a:bodyPr wrap="square">
              <a:spAutoFit/>
            </a:bodyPr>
            <a:lstStyle/>
            <a:p>
              <a:pPr>
                <a:lnSpc>
                  <a:spcPct val="15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dirty="0">
                  <a:latin typeface="仿宋" panose="02010609060101010101" pitchFamily="49" charset="-122"/>
                  <a:ea typeface="仿宋" panose="02010609060101010101" pitchFamily="49" charset="-122"/>
                </a:rPr>
                <a:t>   </a:t>
              </a:r>
              <a:endParaRPr lang="zh-CN" altLang="en-US" sz="2400" b="1" dirty="0">
                <a:latin typeface="仿宋" panose="02010609060101010101" pitchFamily="49" charset="-122"/>
                <a:ea typeface="仿宋" panose="02010609060101010101" pitchFamily="49" charset="-122"/>
              </a:endParaRPr>
            </a:p>
          </p:txBody>
        </p:sp>
      </p:grpSp>
      <p:sp>
        <p:nvSpPr>
          <p:cNvPr id="12" name="内容占位符 4"/>
          <p:cNvSpPr txBox="1"/>
          <p:nvPr>
            <p:custDataLst>
              <p:tags r:id="rId11"/>
            </p:custDataLst>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defTabSz="914400" fontAlgn="base">
              <a:spcBef>
                <a:spcPct val="0"/>
              </a:spcBef>
              <a:spcAft>
                <a:spcPct val="0"/>
              </a:spcAft>
              <a:buNone/>
            </a:pPr>
            <a:r>
              <a:rPr kumimoji="1" lang="en-US" altLang="zh-CN" sz="2800" dirty="0">
                <a:sym typeface="+mn-ea"/>
              </a:rPr>
              <a:t>11.2.3 </a:t>
            </a:r>
            <a:r>
              <a:rPr kumimoji="1" lang="zh-CN" altLang="en-US" sz="2800" dirty="0">
                <a:sym typeface="+mn-ea"/>
              </a:rPr>
              <a:t>知识产权</a:t>
            </a:r>
            <a:endPar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631190" y="2061210"/>
            <a:ext cx="9131300" cy="4523105"/>
          </a:xfrm>
          <a:prstGeom prst="rect">
            <a:avLst/>
          </a:prstGeom>
          <a:noFill/>
        </p:spPr>
        <p:txBody>
          <a:bodyPr wrap="square" rtlCol="0" anchor="t">
            <a:spAutoFit/>
          </a:bodyPr>
          <a:p>
            <a:pPr>
              <a:lnSpc>
                <a:spcPct val="15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1" dirty="0">
                <a:latin typeface="仿宋" panose="02010609060101010101" pitchFamily="49" charset="-122"/>
                <a:ea typeface="仿宋" panose="02010609060101010101" pitchFamily="49" charset="-122"/>
                <a:sym typeface="+mn-ea"/>
              </a:rPr>
              <a:t>软件著作权停留在代码层面，如果其他软件的开发人员根据同样的思路重新编写软件（例如采用不同的编程语言），就可以避开侵权风险。</a:t>
            </a:r>
            <a:endParaRPr lang="zh-CN" altLang="en-US" sz="2400" b="1" dirty="0">
              <a:latin typeface="仿宋" panose="02010609060101010101" pitchFamily="49" charset="-122"/>
              <a:ea typeface="仿宋" panose="02010609060101010101" pitchFamily="49" charset="-122"/>
              <a:sym typeface="+mn-ea"/>
            </a:endParaRPr>
          </a:p>
          <a:p>
            <a:pPr>
              <a:lnSpc>
                <a:spcPct val="15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1" dirty="0">
                <a:latin typeface="仿宋" panose="02010609060101010101" pitchFamily="49" charset="-122"/>
                <a:ea typeface="仿宋" panose="02010609060101010101" pitchFamily="49" charset="-122"/>
                <a:sym typeface="+mn-ea"/>
              </a:rPr>
              <a:t>软件专利申请描述的是软件的构思（例如技术方案的形式），并不涉及如何表达、采用何种语言。他人一旦使用该构思就可能构成侵权，故软件专利的保护力度比软件著作权强。</a:t>
            </a:r>
            <a:endParaRPr lang="zh-CN" altLang="en-US" sz="2400" b="1" dirty="0">
              <a:latin typeface="仿宋" panose="02010609060101010101" pitchFamily="49" charset="-122"/>
              <a:ea typeface="仿宋" panose="02010609060101010101" pitchFamily="49" charset="-122"/>
              <a:sym typeface="+mn-ea"/>
            </a:endParaRPr>
          </a:p>
          <a:p>
            <a:pPr>
              <a:lnSpc>
                <a:spcPct val="15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1" dirty="0">
                <a:latin typeface="仿宋" panose="02010609060101010101" pitchFamily="49" charset="-122"/>
                <a:ea typeface="仿宋" panose="02010609060101010101" pitchFamily="49" charset="-122"/>
                <a:sym typeface="+mn-ea"/>
              </a:rPr>
              <a:t>【案例】任天堂对盗版网站侵权案胜诉，获赔 210 万美元（来自 2021 年 6 月 2 日的腾讯新闻）</a:t>
            </a:r>
            <a:endParaRPr lang="zh-CN" altLang="en-US" sz="2400" b="1" dirty="0">
              <a:latin typeface="仿宋" panose="02010609060101010101" pitchFamily="49" charset="-122"/>
              <a:ea typeface="仿宋" panose="02010609060101010101" pitchFamily="49" charset="-122"/>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80" y="245110"/>
            <a:ext cx="13773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11.3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507781"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软件工程与道德</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pSp>
        <p:nvGrpSpPr>
          <p:cNvPr id="9" name="组合 8"/>
          <p:cNvGrpSpPr/>
          <p:nvPr/>
        </p:nvGrpSpPr>
        <p:grpSpPr>
          <a:xfrm>
            <a:off x="306705" y="1901190"/>
            <a:ext cx="9107170" cy="4297680"/>
            <a:chOff x="306817" y="1923708"/>
            <a:chExt cx="9107170" cy="2563663"/>
          </a:xfrm>
        </p:grpSpPr>
        <p:sp>
          <p:nvSpPr>
            <p:cNvPr id="11" name="矩形 11"/>
            <p:cNvSpPr/>
            <p:nvPr>
              <p:custDataLst>
                <p:tags r:id="rId9"/>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custDataLst>
                <p:tags r:id="rId10"/>
              </p:custDataLst>
            </p:nvPr>
          </p:nvSpPr>
          <p:spPr>
            <a:xfrm>
              <a:off x="407398" y="2110289"/>
              <a:ext cx="8932003" cy="1853807"/>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思考以下问题：</a:t>
              </a:r>
              <a:endParaRPr lang="en-US" altLang="zh-CN"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（1）该怎样保护软件开发者的权利以保证维持产业创新？</a:t>
              </a:r>
              <a:endParaRPr lang="en-US" altLang="zh-CN"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（2）所有的软件拷贝行为是否都是错的？</a:t>
              </a:r>
              <a:endParaRPr lang="en-US" altLang="zh-CN"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（3）当法律没有明确规定并且整个行业在道德规范方面还没有完全达成共识的时候，每个软件使用者又该怎么做？</a:t>
              </a:r>
              <a:endParaRPr lang="en-US" altLang="zh-CN" sz="2800" b="1" dirty="0">
                <a:latin typeface="仿宋" panose="02010609060101010101" pitchFamily="49" charset="-122"/>
                <a:ea typeface="仿宋" panose="02010609060101010101" pitchFamily="49" charset="-122"/>
              </a:endParaRPr>
            </a:p>
          </p:txBody>
        </p:sp>
      </p:grpSp>
      <p:sp>
        <p:nvSpPr>
          <p:cNvPr id="12" name="内容占位符 4"/>
          <p:cNvSpPr txBox="1"/>
          <p:nvPr>
            <p:custDataLst>
              <p:tags r:id="rId11"/>
            </p:custDataLst>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defTabSz="914400" fontAlgn="base">
              <a:spcBef>
                <a:spcPct val="0"/>
              </a:spcBef>
              <a:spcAft>
                <a:spcPct val="0"/>
              </a:spcAft>
            </a:pPr>
            <a:r>
              <a:rPr kumimoji="1" lang="en-US" altLang="zh-CN" sz="2800" dirty="0">
                <a:sym typeface="+mn-ea"/>
              </a:rPr>
              <a:t>11.3.1 </a:t>
            </a:r>
            <a:r>
              <a:rPr kumimoji="1" lang="zh-CN" altLang="en-US" sz="2800" dirty="0">
                <a:sym typeface="+mn-ea"/>
              </a:rPr>
              <a:t>用户的道德问题</a:t>
            </a:r>
            <a:endParaRPr kumimoji="1" lang="zh-CN" altLang="en-US" sz="2800" dirty="0">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80" y="245110"/>
            <a:ext cx="13773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11.3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507781"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软件工程与道德</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pSp>
        <p:nvGrpSpPr>
          <p:cNvPr id="9" name="组合 8"/>
          <p:cNvGrpSpPr/>
          <p:nvPr/>
        </p:nvGrpSpPr>
        <p:grpSpPr>
          <a:xfrm>
            <a:off x="306705" y="1901190"/>
            <a:ext cx="9107170" cy="4297680"/>
            <a:chOff x="306817" y="1923708"/>
            <a:chExt cx="9107170" cy="2563663"/>
          </a:xfrm>
        </p:grpSpPr>
        <p:sp>
          <p:nvSpPr>
            <p:cNvPr id="11" name="矩形 11"/>
            <p:cNvSpPr/>
            <p:nvPr>
              <p:custDataLst>
                <p:tags r:id="rId9"/>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custDataLst>
                <p:tags r:id="rId10"/>
              </p:custDataLst>
            </p:nvPr>
          </p:nvSpPr>
          <p:spPr>
            <a:xfrm>
              <a:off x="407398" y="2110289"/>
              <a:ext cx="8932003" cy="2110628"/>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思考以下问题：</a:t>
              </a:r>
              <a:endParaRPr lang="en-US" altLang="zh-CN"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（1）存储在云平台的个人信息是否会对隐私权构成威胁？</a:t>
              </a:r>
              <a:endParaRPr lang="en-US" altLang="zh-CN"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（2）在保证隐私的前提下，如何能保证数据是准确无误、未被篡改的？</a:t>
              </a:r>
              <a:endParaRPr lang="en-US" altLang="zh-CN"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（3）要不要使用那些以其他目的收集的信息，要不要购买那些通过非法途径获取的个人信息，要不要开放一些有风险的权限等。</a:t>
              </a:r>
              <a:endParaRPr lang="en-US" altLang="zh-CN" sz="2800" b="1" dirty="0">
                <a:latin typeface="仿宋" panose="02010609060101010101" pitchFamily="49" charset="-122"/>
                <a:ea typeface="仿宋" panose="02010609060101010101" pitchFamily="49" charset="-122"/>
              </a:endParaRPr>
            </a:p>
          </p:txBody>
        </p:sp>
      </p:grpSp>
      <p:sp>
        <p:nvSpPr>
          <p:cNvPr id="12" name="内容占位符 4"/>
          <p:cNvSpPr txBox="1"/>
          <p:nvPr>
            <p:custDataLst>
              <p:tags r:id="rId11"/>
            </p:custDataLst>
          </p:nvPr>
        </p:nvSpPr>
        <p:spPr>
          <a:xfrm>
            <a:off x="374650" y="1268413"/>
            <a:ext cx="4268788" cy="604837"/>
          </a:xfrm>
          <a:prstGeom prst="rect">
            <a:avLst/>
          </a:prstGeom>
        </p:spPr>
        <p:txBody>
          <a:bodyPr vert="horz" lIns="68571" tIns="34285" rIns="68571" bIns="34285" rtlCol="0">
            <a:normAutofit fontScale="8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defTabSz="914400" fontAlgn="base">
              <a:spcBef>
                <a:spcPct val="0"/>
              </a:spcBef>
              <a:spcAft>
                <a:spcPct val="0"/>
              </a:spcAft>
            </a:pPr>
            <a:r>
              <a:rPr kumimoji="1" lang="en-US" altLang="zh-CN" sz="2800" dirty="0">
                <a:sym typeface="+mn-ea"/>
              </a:rPr>
              <a:t>11.3.2 </a:t>
            </a:r>
            <a:r>
              <a:rPr kumimoji="1" lang="zh-CN" altLang="en-US" sz="2800" dirty="0">
                <a:sym typeface="+mn-ea"/>
              </a:rPr>
              <a:t>软件开发者的道德问题</a:t>
            </a:r>
            <a:endParaRPr kumimoji="1" lang="zh-CN" altLang="en-US" sz="2800" dirty="0">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80" y="245110"/>
            <a:ext cx="13773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11.4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507781"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软件工程与经济</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pSp>
        <p:nvGrpSpPr>
          <p:cNvPr id="9" name="组合 8"/>
          <p:cNvGrpSpPr/>
          <p:nvPr/>
        </p:nvGrpSpPr>
        <p:grpSpPr>
          <a:xfrm>
            <a:off x="306705" y="1901190"/>
            <a:ext cx="9107170" cy="4297680"/>
            <a:chOff x="306817" y="1923708"/>
            <a:chExt cx="9107170" cy="2563663"/>
          </a:xfrm>
        </p:grpSpPr>
        <p:sp>
          <p:nvSpPr>
            <p:cNvPr id="11" name="矩形 11"/>
            <p:cNvSpPr/>
            <p:nvPr>
              <p:custDataLst>
                <p:tags r:id="rId9"/>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custDataLst>
                <p:tags r:id="rId10"/>
              </p:custDataLst>
            </p:nvPr>
          </p:nvSpPr>
          <p:spPr>
            <a:xfrm>
              <a:off x="407147" y="1939617"/>
              <a:ext cx="8931910" cy="2538663"/>
            </a:xfrm>
            <a:prstGeom prst="rect">
              <a:avLst/>
            </a:prstGeom>
          </p:spPr>
          <p:txBody>
            <a:bodyPr wrap="square">
              <a:no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（1）软件产业提高国民经济的信息化程度</a:t>
              </a:r>
              <a:endParaRPr lang="en-US" altLang="zh-CN"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（2）培养软件人才，缓解就业压力</a:t>
              </a:r>
              <a:endParaRPr lang="en-US" altLang="zh-CN"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zh-CN" sz="2800" b="1" dirty="0">
                <a:latin typeface="仿宋" panose="02010609060101010101" pitchFamily="49" charset="-122"/>
                <a:ea typeface="仿宋" panose="02010609060101010101" pitchFamily="49" charset="-122"/>
              </a:endParaRPr>
            </a:p>
          </p:txBody>
        </p:sp>
      </p:grpSp>
      <p:sp>
        <p:nvSpPr>
          <p:cNvPr id="12" name="内容占位符 4"/>
          <p:cNvSpPr txBox="1"/>
          <p:nvPr>
            <p:custDataLst>
              <p:tags r:id="rId11"/>
            </p:custDataLst>
          </p:nvPr>
        </p:nvSpPr>
        <p:spPr>
          <a:xfrm>
            <a:off x="374650" y="1268730"/>
            <a:ext cx="6136640" cy="604520"/>
          </a:xfrm>
          <a:prstGeom prst="rect">
            <a:avLst/>
          </a:prstGeom>
        </p:spPr>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defTabSz="914400" fontAlgn="base">
              <a:spcBef>
                <a:spcPct val="0"/>
              </a:spcBef>
              <a:spcAft>
                <a:spcPct val="0"/>
              </a:spcAft>
            </a:pPr>
            <a:r>
              <a:rPr kumimoji="1" lang="en-US" altLang="zh-CN" sz="2800" dirty="0">
                <a:sym typeface="+mn-ea"/>
              </a:rPr>
              <a:t>1</a:t>
            </a:r>
            <a:r>
              <a:rPr lang="en-US" altLang="zh-CN" sz="2800" b="1" dirty="0">
                <a:latin typeface="仿宋" panose="02010609060101010101" pitchFamily="49" charset="-122"/>
                <a:ea typeface="仿宋" panose="02010609060101010101" pitchFamily="49" charset="-122"/>
                <a:sym typeface="+mn-ea"/>
              </a:rPr>
              <a:t>1.4.1 软件产业对经济发展的影响</a:t>
            </a:r>
            <a:endParaRPr lang="en-US" altLang="zh-CN" sz="2800" b="1" dirty="0">
              <a:latin typeface="仿宋" panose="02010609060101010101" pitchFamily="49" charset="-122"/>
              <a:ea typeface="仿宋" panose="02010609060101010101" pitchFamily="49" charset="-122"/>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80" y="245110"/>
            <a:ext cx="13773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11.4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507781"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软件工程与经济</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pSp>
        <p:nvGrpSpPr>
          <p:cNvPr id="9" name="组合 8"/>
          <p:cNvGrpSpPr/>
          <p:nvPr/>
        </p:nvGrpSpPr>
        <p:grpSpPr>
          <a:xfrm>
            <a:off x="306705" y="1901190"/>
            <a:ext cx="9107170" cy="4297680"/>
            <a:chOff x="306817" y="1923708"/>
            <a:chExt cx="9107170" cy="2563663"/>
          </a:xfrm>
        </p:grpSpPr>
        <p:sp>
          <p:nvSpPr>
            <p:cNvPr id="11" name="矩形 11"/>
            <p:cNvSpPr/>
            <p:nvPr>
              <p:custDataLst>
                <p:tags r:id="rId9"/>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custDataLst>
                <p:tags r:id="rId10"/>
              </p:custDataLst>
            </p:nvPr>
          </p:nvSpPr>
          <p:spPr>
            <a:xfrm>
              <a:off x="407147" y="1939617"/>
              <a:ext cx="8931910" cy="2538663"/>
            </a:xfrm>
            <a:prstGeom prst="rect">
              <a:avLst/>
            </a:prstGeom>
          </p:spPr>
          <p:txBody>
            <a:bodyPr wrap="square">
              <a:no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（1）以电子商务为例，来说明软件对人类经济生活的深远影响</a:t>
              </a:r>
              <a:endParaRPr lang="en-US" altLang="zh-CN"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1" dirty="0">
                  <a:latin typeface="仿宋" panose="02010609060101010101" pitchFamily="49" charset="-122"/>
                  <a:ea typeface="仿宋" panose="02010609060101010101" pitchFamily="49" charset="-122"/>
                </a:rPr>
                <a:t>（</a:t>
              </a:r>
              <a:r>
                <a:rPr lang="en-US" altLang="zh-CN" sz="2800" b="1" dirty="0">
                  <a:latin typeface="仿宋" panose="02010609060101010101" pitchFamily="49" charset="-122"/>
                  <a:ea typeface="仿宋" panose="02010609060101010101" pitchFamily="49" charset="-122"/>
                </a:rPr>
                <a:t>2</a:t>
              </a:r>
              <a:r>
                <a:rPr lang="zh-CN" altLang="en-US" sz="2800" b="1" dirty="0">
                  <a:latin typeface="仿宋" panose="02010609060101010101" pitchFamily="49" charset="-122"/>
                  <a:ea typeface="仿宋" panose="02010609060101010101" pitchFamily="49" charset="-122"/>
                </a:rPr>
                <a:t>）</a:t>
              </a:r>
              <a:r>
                <a:rPr lang="en-US" altLang="zh-CN" sz="2800" b="1" dirty="0">
                  <a:latin typeface="仿宋" panose="02010609060101010101" pitchFamily="49" charset="-122"/>
                  <a:ea typeface="仿宋" panose="02010609060101010101" pitchFamily="49" charset="-122"/>
                </a:rPr>
                <a:t>软件对</a:t>
              </a:r>
              <a:r>
                <a:rPr lang="zh-CN" altLang="en-US" sz="2800" b="1" dirty="0">
                  <a:latin typeface="仿宋" panose="02010609060101010101" pitchFamily="49" charset="-122"/>
                  <a:ea typeface="仿宋" panose="02010609060101010101" pitchFamily="49" charset="-122"/>
                </a:rPr>
                <a:t>企业</a:t>
              </a:r>
              <a:r>
                <a:rPr lang="en-US" altLang="zh-CN" sz="2800" b="1" dirty="0">
                  <a:latin typeface="仿宋" panose="02010609060101010101" pitchFamily="49" charset="-122"/>
                  <a:ea typeface="仿宋" panose="02010609060101010101" pitchFamily="49" charset="-122"/>
                </a:rPr>
                <a:t>影响</a:t>
              </a:r>
              <a:endParaRPr lang="en-US" altLang="zh-CN" sz="2800" b="1" dirty="0">
                <a:latin typeface="仿宋" panose="02010609060101010101" pitchFamily="49" charset="-122"/>
                <a:ea typeface="仿宋" panose="02010609060101010101" pitchFamily="49" charset="-122"/>
              </a:endParaRPr>
            </a:p>
            <a:p>
              <a:pPr marL="914400" lvl="1" indent="-457200">
                <a:spcBef>
                  <a:spcPct val="0"/>
                </a:spcBef>
                <a:buFont typeface="Wingdings" panose="05000000000000000000" charset="0"/>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改变了传统企业经营环境、信息环境</a:t>
              </a:r>
              <a:endParaRPr lang="en-US" altLang="zh-CN" sz="2800" b="1" dirty="0">
                <a:latin typeface="仿宋" panose="02010609060101010101" pitchFamily="49" charset="-122"/>
                <a:ea typeface="仿宋" panose="02010609060101010101" pitchFamily="49" charset="-122"/>
              </a:endParaRPr>
            </a:p>
            <a:p>
              <a:pPr marL="914400" lvl="1" indent="-457200">
                <a:spcBef>
                  <a:spcPct val="0"/>
                </a:spcBef>
                <a:buFont typeface="Wingdings" panose="05000000000000000000" charset="0"/>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商业活动更具安全性</a:t>
              </a:r>
              <a:endParaRPr lang="en-US" altLang="zh-CN" sz="2800" b="1" dirty="0">
                <a:latin typeface="仿宋" panose="02010609060101010101" pitchFamily="49" charset="-122"/>
                <a:ea typeface="仿宋" panose="02010609060101010101" pitchFamily="49" charset="-122"/>
              </a:endParaRPr>
            </a:p>
            <a:p>
              <a:pPr marL="914400" lvl="1" indent="-457200">
                <a:spcBef>
                  <a:spcPct val="0"/>
                </a:spcBef>
                <a:buFont typeface="Wingdings" panose="05000000000000000000" charset="0"/>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提高了产业的集中度</a:t>
              </a:r>
              <a:endParaRPr lang="en-US" altLang="zh-CN" sz="2800" b="1" dirty="0">
                <a:latin typeface="仿宋" panose="02010609060101010101" pitchFamily="49" charset="-122"/>
                <a:ea typeface="仿宋" panose="02010609060101010101" pitchFamily="49" charset="-122"/>
              </a:endParaRPr>
            </a:p>
          </p:txBody>
        </p:sp>
      </p:grpSp>
      <p:sp>
        <p:nvSpPr>
          <p:cNvPr id="12" name="内容占位符 4"/>
          <p:cNvSpPr txBox="1"/>
          <p:nvPr>
            <p:custDataLst>
              <p:tags r:id="rId11"/>
            </p:custDataLst>
          </p:nvPr>
        </p:nvSpPr>
        <p:spPr>
          <a:xfrm>
            <a:off x="374650" y="1268730"/>
            <a:ext cx="6136640" cy="604520"/>
          </a:xfrm>
          <a:prstGeom prst="rect">
            <a:avLst/>
          </a:prstGeom>
        </p:spPr>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defTabSz="914400" fontAlgn="base">
              <a:spcBef>
                <a:spcPct val="0"/>
              </a:spcBef>
              <a:spcAft>
                <a:spcPct val="0"/>
              </a:spcAft>
            </a:pPr>
            <a:r>
              <a:rPr kumimoji="1" lang="en-US" altLang="zh-CN" sz="2400" dirty="0">
                <a:sym typeface="+mn-ea"/>
              </a:rPr>
              <a:t>1</a:t>
            </a:r>
            <a:r>
              <a:rPr lang="en-US" altLang="zh-CN" sz="2400" b="1" dirty="0">
                <a:latin typeface="仿宋" panose="02010609060101010101" pitchFamily="49" charset="-122"/>
                <a:ea typeface="仿宋" panose="02010609060101010101" pitchFamily="49" charset="-122"/>
                <a:sym typeface="+mn-ea"/>
              </a:rPr>
              <a:t>1.4.2 软件产业对</a:t>
            </a:r>
            <a:r>
              <a:rPr lang="zh-CN" altLang="en-US" sz="2400" b="1" dirty="0">
                <a:latin typeface="仿宋" panose="02010609060101010101" pitchFamily="49" charset="-122"/>
                <a:ea typeface="仿宋" panose="02010609060101010101" pitchFamily="49" charset="-122"/>
                <a:sym typeface="+mn-ea"/>
              </a:rPr>
              <a:t>人类</a:t>
            </a:r>
            <a:r>
              <a:rPr lang="en-US" altLang="zh-CN" sz="2400" b="1" dirty="0">
                <a:latin typeface="仿宋" panose="02010609060101010101" pitchFamily="49" charset="-122"/>
                <a:ea typeface="仿宋" panose="02010609060101010101" pitchFamily="49" charset="-122"/>
                <a:sym typeface="+mn-ea"/>
              </a:rPr>
              <a:t>经济</a:t>
            </a:r>
            <a:r>
              <a:rPr lang="zh-CN" altLang="en-US" sz="2400" b="1" dirty="0">
                <a:latin typeface="仿宋" panose="02010609060101010101" pitchFamily="49" charset="-122"/>
                <a:ea typeface="仿宋" panose="02010609060101010101" pitchFamily="49" charset="-122"/>
                <a:sym typeface="+mn-ea"/>
              </a:rPr>
              <a:t>生活的</a:t>
            </a:r>
            <a:r>
              <a:rPr lang="en-US" altLang="zh-CN" sz="2400" b="1" dirty="0">
                <a:latin typeface="仿宋" panose="02010609060101010101" pitchFamily="49" charset="-122"/>
                <a:ea typeface="仿宋" panose="02010609060101010101" pitchFamily="49" charset="-122"/>
                <a:sym typeface="+mn-ea"/>
              </a:rPr>
              <a:t>影响</a:t>
            </a:r>
            <a:endParaRPr lang="en-US" altLang="zh-CN" sz="2400" b="1" dirty="0">
              <a:latin typeface="仿宋" panose="02010609060101010101" pitchFamily="49" charset="-122"/>
              <a:ea typeface="仿宋" panose="02010609060101010101" pitchFamily="49" charset="-122"/>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6"/>
            </p:custDataLst>
          </p:nvPr>
        </p:nvSpPr>
        <p:spPr bwMode="auto">
          <a:xfrm>
            <a:off x="2359316" y="116832"/>
            <a:ext cx="4523407" cy="589915"/>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kumimoji="1" lang="zh-CN" altLang="en-US" sz="3200" dirty="0">
                <a:sym typeface="+mn-ea"/>
              </a:rPr>
              <a:t>本章小结</a:t>
            </a:r>
            <a:endParaRPr kumimoji="1" lang="zh-CN" altLang="en-US" sz="3200" dirty="0">
              <a:sym typeface="+mn-ea"/>
            </a:endParaRPr>
          </a:p>
        </p:txBody>
      </p:sp>
      <p:sp>
        <p:nvSpPr>
          <p:cNvPr id="3" name="矩形 2"/>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pSp>
        <p:nvGrpSpPr>
          <p:cNvPr id="9" name="组合 8"/>
          <p:cNvGrpSpPr/>
          <p:nvPr/>
        </p:nvGrpSpPr>
        <p:grpSpPr>
          <a:xfrm>
            <a:off x="306705" y="1901190"/>
            <a:ext cx="9107170" cy="4297680"/>
            <a:chOff x="306817" y="1923708"/>
            <a:chExt cx="9107170" cy="2563663"/>
          </a:xfrm>
        </p:grpSpPr>
        <p:sp>
          <p:nvSpPr>
            <p:cNvPr id="11" name="矩形 11"/>
            <p:cNvSpPr/>
            <p:nvPr>
              <p:custDataLst>
                <p:tags r:id="rId8"/>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custDataLst>
                <p:tags r:id="rId9"/>
              </p:custDataLst>
            </p:nvPr>
          </p:nvSpPr>
          <p:spPr>
            <a:xfrm>
              <a:off x="407147" y="1939617"/>
              <a:ext cx="8931910" cy="2538663"/>
            </a:xfrm>
            <a:prstGeom prst="rect">
              <a:avLst/>
            </a:prstGeom>
          </p:spPr>
          <p:txBody>
            <a:bodyPr wrap="square">
              <a:no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理解软件和社会各方面的关系，正确认识软件对社会各方面的影响。</a:t>
              </a:r>
              <a:r>
                <a:rPr lang="en-US" altLang="zh-CN" sz="2800" b="1" dirty="0">
                  <a:latin typeface="仿宋" panose="02010609060101010101" pitchFamily="49" charset="-122"/>
                  <a:ea typeface="仿宋" panose="02010609060101010101" pitchFamily="49" charset="-122"/>
                </a:rPr>
                <a:t> </a:t>
              </a:r>
              <a:endParaRPr lang="en-US" altLang="zh-CN" sz="2800" b="1" dirty="0">
                <a:latin typeface="仿宋" panose="02010609060101010101" pitchFamily="49" charset="-122"/>
                <a:ea typeface="仿宋" panose="02010609060101010101" pitchFamily="49" charset="-122"/>
              </a:endParaRPr>
            </a:p>
          </p:txBody>
        </p:sp>
      </p:grpSp>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2"/>
          <p:cNvSpPr txBox="1"/>
          <p:nvPr>
            <p:custDataLst>
              <p:tags r:id="rId1"/>
            </p:custDataLst>
          </p:nvPr>
        </p:nvSpPr>
        <p:spPr>
          <a:xfrm>
            <a:off x="-89148" y="2132856"/>
            <a:ext cx="2465814" cy="1609220"/>
          </a:xfrm>
          <a:prstGeom prst="rect">
            <a:avLst/>
          </a:prstGeom>
          <a:noFill/>
        </p:spPr>
        <p:txBody>
          <a:bodyPr wrap="square" lIns="51577" tIns="20630" rIns="51577" bIns="20630" rtlCol="0" anchor="ctr" anchorCtr="0">
            <a:normAutofit/>
          </a:bodyPr>
          <a:lstStyle/>
          <a:p>
            <a:pPr marL="0" indent="0" algn="ctr">
              <a:lnSpc>
                <a:spcPct val="100000"/>
              </a:lnSpc>
              <a:spcBef>
                <a:spcPts val="0"/>
              </a:spcBef>
              <a:spcAft>
                <a:spcPts val="0"/>
              </a:spcAft>
              <a:buSzPct val="100000"/>
              <a:buNone/>
            </a:pPr>
            <a:r>
              <a:rPr lang="zh-CN" altLang="en-US" sz="3600" b="1" spc="240" dirty="0">
                <a:solidFill>
                  <a:schemeClr val="accent1"/>
                </a:solidFill>
                <a:uFillTx/>
                <a:latin typeface="微软雅黑" panose="020B0503020204020204" pitchFamily="34" charset="-122"/>
                <a:ea typeface="微软雅黑" panose="020B0503020204020204" pitchFamily="34" charset="-122"/>
              </a:rPr>
              <a:t>本章学习目标</a:t>
            </a:r>
            <a:endParaRPr lang="zh-CN" altLang="en-US" sz="3600" b="1" spc="240" dirty="0">
              <a:solidFill>
                <a:schemeClr val="accent1"/>
              </a:solidFill>
              <a:uFillTx/>
              <a:latin typeface="微软雅黑" panose="020B0503020204020204" pitchFamily="34" charset="-122"/>
              <a:ea typeface="微软雅黑" panose="020B0503020204020204" pitchFamily="34" charset="-122"/>
            </a:endParaRPr>
          </a:p>
        </p:txBody>
      </p:sp>
      <p:sp>
        <p:nvSpPr>
          <p:cNvPr id="15" name="Title 6"/>
          <p:cNvSpPr txBox="1"/>
          <p:nvPr>
            <p:custDataLst>
              <p:tags r:id="rId2"/>
            </p:custDataLst>
          </p:nvPr>
        </p:nvSpPr>
        <p:spPr>
          <a:xfrm>
            <a:off x="2143100" y="692696"/>
            <a:ext cx="7383531" cy="5903545"/>
          </a:xfrm>
          <a:prstGeom prst="rect">
            <a:avLst/>
          </a:prstGeom>
          <a:noFill/>
          <a:ln w="3175">
            <a:solidFill>
              <a:schemeClr val="bg2"/>
            </a:solidFill>
            <a:prstDash val="dash"/>
          </a:ln>
        </p:spPr>
        <p:txBody>
          <a:bodyPr wrap="square" lIns="51577" tIns="20630" rIns="51577" bIns="2063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50000"/>
              </a:lnSpc>
            </a:pPr>
            <a:r>
              <a:rPr lang="en-US" altLang="zh-CN" sz="2400" dirty="0">
                <a:latin typeface="仿宋" panose="02010609060101010101" pitchFamily="49" charset="-122"/>
                <a:ea typeface="仿宋" panose="02010609060101010101" pitchFamily="49" charset="-122"/>
              </a:rPr>
              <a:t>1.</a:t>
            </a:r>
            <a:r>
              <a:rPr lang="zh-CN" sz="2400" dirty="0">
                <a:latin typeface="仿宋" panose="02010609060101010101" pitchFamily="49" charset="-122"/>
                <a:ea typeface="仿宋" panose="02010609060101010101" pitchFamily="49" charset="-122"/>
              </a:rPr>
              <a:t>了解</a:t>
            </a:r>
            <a:r>
              <a:rPr lang="zh-CN" sz="2400" dirty="0">
                <a:solidFill>
                  <a:srgbClr val="FF0000"/>
                </a:solidFill>
                <a:latin typeface="仿宋" panose="02010609060101010101" pitchFamily="49" charset="-122"/>
                <a:ea typeface="仿宋" panose="02010609060101010101" pitchFamily="49" charset="-122"/>
              </a:rPr>
              <a:t>软件系统安全和隐私的重要性</a:t>
            </a:r>
            <a:endParaRPr lang="zh-CN" sz="2400" dirty="0">
              <a:solidFill>
                <a:srgbClr val="FF0000"/>
              </a:solidFill>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了解软件开发合同</a:t>
            </a:r>
            <a:endParaRPr lang="zh-CN" altLang="en-US"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理解知识产权问题</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4.</a:t>
            </a:r>
            <a:r>
              <a:rPr lang="zh-CN" sz="2400" dirty="0">
                <a:latin typeface="仿宋" panose="02010609060101010101" pitchFamily="49" charset="-122"/>
                <a:ea typeface="仿宋" panose="02010609060101010101" pitchFamily="49" charset="-122"/>
              </a:rPr>
              <a:t>了解软件用户和开发者的道德问题 </a:t>
            </a:r>
            <a:endParaRPr 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5.</a:t>
            </a:r>
            <a:r>
              <a:rPr lang="zh-CN" altLang="en-US" sz="2400" dirty="0">
                <a:latin typeface="仿宋" panose="02010609060101010101" pitchFamily="49" charset="-122"/>
                <a:ea typeface="仿宋" panose="02010609060101010101" pitchFamily="49" charset="-122"/>
              </a:rPr>
              <a:t>思考软件产业对经济发展的积极作用</a:t>
            </a:r>
            <a:endParaRPr lang="en-US" altLang="zh-CN" sz="2400" dirty="0">
              <a:latin typeface="仿宋" panose="02010609060101010101" pitchFamily="49" charset="-122"/>
              <a:ea typeface="仿宋" panose="02010609060101010101" pitchFamily="49" charset="-122"/>
            </a:endParaRPr>
          </a:p>
          <a:p>
            <a:pPr>
              <a:lnSpc>
                <a:spcPct val="100000"/>
              </a:lnSpc>
            </a:pPr>
            <a:r>
              <a:rPr lang="en-US" altLang="zh-CN" sz="2400"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endParaRPr lang="zh-CN" altLang="zh-CN" sz="2400" dirty="0">
              <a:latin typeface="黑体" panose="02010600030101010101" pitchFamily="49" charset="-122"/>
              <a:ea typeface="黑体" panose="02010600030101010101" pitchFamily="49" charset="-122"/>
            </a:endParaRPr>
          </a:p>
        </p:txBody>
      </p:sp>
      <p:sp>
        <p:nvSpPr>
          <p:cNvPr id="12" name="矩形 5"/>
          <p:cNvSpPr/>
          <p:nvPr>
            <p:custDataLst>
              <p:tags r:id="rId3"/>
            </p:custDataLst>
          </p:nvPr>
        </p:nvSpPr>
        <p:spPr>
          <a:xfrm>
            <a:off x="272212" y="1916832"/>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7" name="矩形 5"/>
          <p:cNvSpPr/>
          <p:nvPr>
            <p:custDataLst>
              <p:tags r:id="rId4"/>
            </p:custDataLst>
          </p:nvPr>
        </p:nvSpPr>
        <p:spPr>
          <a:xfrm>
            <a:off x="243821" y="3829546"/>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9" name="矩形 12"/>
          <p:cNvSpPr/>
          <p:nvPr>
            <p:custDataLst>
              <p:tags r:id="rId5"/>
            </p:custDataLst>
          </p:nvPr>
        </p:nvSpPr>
        <p:spPr>
          <a:xfrm>
            <a:off x="1380359" y="6021288"/>
            <a:ext cx="865981" cy="3713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pic>
        <p:nvPicPr>
          <p:cNvPr id="85" name="图片 84"/>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Tree>
    <p:custDataLst>
      <p:tags r:id="rId8"/>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1013948" y="1402122"/>
            <a:ext cx="809931" cy="972081"/>
          </a:xfrm>
          <a:prstGeom prst="roundRect">
            <a:avLst/>
          </a:prstGeom>
          <a:solidFill>
            <a:srgbClr val="0070C0"/>
          </a:solidFill>
          <a:ln>
            <a:solidFill>
              <a:schemeClr val="accent1"/>
            </a:solidFill>
          </a:ln>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31" name="Freeform 6"/>
          <p:cNvSpPr/>
          <p:nvPr/>
        </p:nvSpPr>
        <p:spPr bwMode="auto">
          <a:xfrm>
            <a:off x="1127442" y="1489251"/>
            <a:ext cx="619055" cy="778697"/>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1" name="Freeform 7"/>
          <p:cNvSpPr>
            <a:spLocks noEditPoints="1"/>
          </p:cNvSpPr>
          <p:nvPr/>
        </p:nvSpPr>
        <p:spPr bwMode="auto">
          <a:xfrm>
            <a:off x="1898682" y="2068654"/>
            <a:ext cx="1156859" cy="235930"/>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2" name="Freeform 8"/>
          <p:cNvSpPr>
            <a:spLocks noEditPoints="1"/>
          </p:cNvSpPr>
          <p:nvPr/>
        </p:nvSpPr>
        <p:spPr bwMode="auto">
          <a:xfrm>
            <a:off x="1968325" y="1473029"/>
            <a:ext cx="1111720" cy="5221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3" name="Freeform 9"/>
          <p:cNvSpPr>
            <a:spLocks noEditPoints="1"/>
          </p:cNvSpPr>
          <p:nvPr/>
        </p:nvSpPr>
        <p:spPr bwMode="auto">
          <a:xfrm>
            <a:off x="3380740" y="1400175"/>
            <a:ext cx="83820" cy="4678680"/>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bg1">
              <a:lumMod val="50000"/>
            </a:schemeClr>
          </a:solidFill>
          <a:ln>
            <a:noFill/>
          </a:ln>
        </p:spPr>
        <p:txBody>
          <a:bodyPr lIns="74267" tIns="37133" rIns="74267" bIns="37133"/>
          <a:lstStyle/>
          <a:p>
            <a:pPr defTabSz="685800"/>
            <a:endParaRPr lang="zh-CN" altLang="en-US" sz="1515" kern="0">
              <a:solidFill>
                <a:sysClr val="windowText" lastClr="000000"/>
              </a:solidFill>
              <a:cs typeface="+mn-ea"/>
              <a:sym typeface="+mn-lt"/>
            </a:endParaRPr>
          </a:p>
        </p:txBody>
      </p:sp>
      <p:grpSp>
        <p:nvGrpSpPr>
          <p:cNvPr id="2" name="组合 1"/>
          <p:cNvGrpSpPr/>
          <p:nvPr/>
        </p:nvGrpSpPr>
        <p:grpSpPr>
          <a:xfrm>
            <a:off x="3552190" y="1779270"/>
            <a:ext cx="5546090" cy="579674"/>
            <a:chOff x="3347864" y="1419062"/>
            <a:chExt cx="4605506" cy="534591"/>
          </a:xfrm>
        </p:grpSpPr>
        <p:sp>
          <p:nvSpPr>
            <p:cNvPr id="53"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54"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55" name="Rectangle 19"/>
            <p:cNvSpPr>
              <a:spLocks noChangeArrowheads="1"/>
            </p:cNvSpPr>
            <p:nvPr/>
          </p:nvSpPr>
          <p:spPr bwMode="auto">
            <a:xfrm>
              <a:off x="3513297" y="1419062"/>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63" name="TextBox 82"/>
            <p:cNvSpPr txBox="1">
              <a:spLocks noChangeArrowheads="1"/>
            </p:cNvSpPr>
            <p:nvPr/>
          </p:nvSpPr>
          <p:spPr bwMode="auto">
            <a:xfrm>
              <a:off x="4070291" y="1554793"/>
              <a:ext cx="3639510" cy="37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计算机安全</a:t>
              </a:r>
              <a:endParaRPr lang="zh-CN" altLang="en-US" sz="2165" b="1" spc="300" dirty="0">
                <a:latin typeface="微软雅黑" panose="020B0503020204020204" pitchFamily="34" charset="-122"/>
                <a:ea typeface="微软雅黑" panose="020B0503020204020204" pitchFamily="34" charset="-122"/>
              </a:endParaRPr>
            </a:p>
          </p:txBody>
        </p:sp>
        <p:sp>
          <p:nvSpPr>
            <p:cNvPr id="64" name="TextBox 83"/>
            <p:cNvSpPr txBox="1">
              <a:spLocks noChangeArrowheads="1"/>
            </p:cNvSpPr>
            <p:nvPr/>
          </p:nvSpPr>
          <p:spPr bwMode="auto">
            <a:xfrm>
              <a:off x="3577566" y="1432159"/>
              <a:ext cx="351590" cy="48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1</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552190" y="2478898"/>
            <a:ext cx="5546090" cy="583565"/>
            <a:chOff x="3347864" y="2279586"/>
            <a:chExt cx="4605506" cy="538163"/>
          </a:xfrm>
        </p:grpSpPr>
        <p:sp>
          <p:nvSpPr>
            <p:cNvPr id="2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2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2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29" name="TextBox 84"/>
            <p:cNvSpPr txBox="1">
              <a:spLocks noChangeArrowheads="1"/>
            </p:cNvSpPr>
            <p:nvPr/>
          </p:nvSpPr>
          <p:spPr bwMode="auto">
            <a:xfrm>
              <a:off x="4070291" y="2411745"/>
              <a:ext cx="3751144" cy="37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软件工程与法律</a:t>
              </a:r>
              <a:endParaRPr lang="zh-CN" altLang="en-US" sz="2165" b="1" spc="300" dirty="0">
                <a:latin typeface="微软雅黑" panose="020B0503020204020204" pitchFamily="34" charset="-122"/>
                <a:ea typeface="微软雅黑" panose="020B0503020204020204" pitchFamily="34" charset="-122"/>
              </a:endParaRPr>
            </a:p>
          </p:txBody>
        </p:sp>
        <p:sp>
          <p:nvSpPr>
            <p:cNvPr id="32" name="TextBox 85"/>
            <p:cNvSpPr txBox="1">
              <a:spLocks noChangeArrowheads="1"/>
            </p:cNvSpPr>
            <p:nvPr/>
          </p:nvSpPr>
          <p:spPr bwMode="auto">
            <a:xfrm>
              <a:off x="3577566" y="2279586"/>
              <a:ext cx="351590" cy="48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2</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552190" y="3161523"/>
            <a:ext cx="5546090" cy="581025"/>
            <a:chOff x="3347864" y="2281966"/>
            <a:chExt cx="4605506" cy="535783"/>
          </a:xfrm>
        </p:grpSpPr>
        <p:sp>
          <p:nvSpPr>
            <p:cNvPr id="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8" name="Rectangle 22"/>
            <p:cNvSpPr>
              <a:spLocks noChangeArrowheads="1"/>
            </p:cNvSpPr>
            <p:nvPr/>
          </p:nvSpPr>
          <p:spPr bwMode="auto">
            <a:xfrm>
              <a:off x="3513297" y="2281966"/>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9" name="TextBox 84"/>
            <p:cNvSpPr txBox="1">
              <a:spLocks noChangeArrowheads="1"/>
            </p:cNvSpPr>
            <p:nvPr/>
          </p:nvSpPr>
          <p:spPr bwMode="auto">
            <a:xfrm>
              <a:off x="4070292" y="2441436"/>
              <a:ext cx="2595987" cy="375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软件工程与道德</a:t>
              </a:r>
              <a:endParaRPr lang="zh-CN" altLang="en-US" sz="2165" b="1" spc="300" dirty="0">
                <a:latin typeface="微软雅黑" panose="020B0503020204020204" pitchFamily="34" charset="-122"/>
                <a:ea typeface="微软雅黑" panose="020B0503020204020204" pitchFamily="34" charset="-122"/>
              </a:endParaRPr>
            </a:p>
          </p:txBody>
        </p:sp>
        <p:sp>
          <p:nvSpPr>
            <p:cNvPr id="10" name="TextBox 85"/>
            <p:cNvSpPr txBox="1">
              <a:spLocks noChangeArrowheads="1"/>
            </p:cNvSpPr>
            <p:nvPr/>
          </p:nvSpPr>
          <p:spPr bwMode="auto">
            <a:xfrm>
              <a:off x="3577566" y="2309277"/>
              <a:ext cx="351590" cy="48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3</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552190" y="3841608"/>
            <a:ext cx="5546090" cy="579120"/>
            <a:chOff x="3347864" y="1419062"/>
            <a:chExt cx="4605506" cy="534591"/>
          </a:xfrm>
        </p:grpSpPr>
        <p:sp>
          <p:nvSpPr>
            <p:cNvPr id="4"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11"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12" name="Rectangle 19"/>
            <p:cNvSpPr>
              <a:spLocks noChangeArrowheads="1"/>
            </p:cNvSpPr>
            <p:nvPr/>
          </p:nvSpPr>
          <p:spPr bwMode="auto">
            <a:xfrm>
              <a:off x="3513297" y="1419062"/>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13" name="TextBox 82"/>
            <p:cNvSpPr txBox="1">
              <a:spLocks noChangeArrowheads="1"/>
            </p:cNvSpPr>
            <p:nvPr/>
          </p:nvSpPr>
          <p:spPr bwMode="auto">
            <a:xfrm>
              <a:off x="4070291" y="1554793"/>
              <a:ext cx="3639510" cy="37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软件工程与经济</a:t>
              </a:r>
              <a:endParaRPr lang="zh-CN" altLang="en-US" sz="2165" b="1" spc="300" dirty="0">
                <a:latin typeface="微软雅黑" panose="020B0503020204020204" pitchFamily="34" charset="-122"/>
                <a:ea typeface="微软雅黑" panose="020B0503020204020204" pitchFamily="34" charset="-122"/>
              </a:endParaRPr>
            </a:p>
          </p:txBody>
        </p:sp>
        <p:sp>
          <p:nvSpPr>
            <p:cNvPr id="14" name="TextBox 83"/>
            <p:cNvSpPr txBox="1">
              <a:spLocks noChangeArrowheads="1"/>
            </p:cNvSpPr>
            <p:nvPr/>
          </p:nvSpPr>
          <p:spPr bwMode="auto">
            <a:xfrm>
              <a:off x="3577566" y="1432159"/>
              <a:ext cx="351590" cy="48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4</a:t>
              </a:r>
              <a:endParaRPr lang="en-US" altLang="zh-CN" sz="2925" b="1" dirty="0">
                <a:solidFill>
                  <a:prstClr val="white"/>
                </a:solidFill>
                <a:latin typeface="微软雅黑" panose="020B0503020204020204" pitchFamily="34" charset="-122"/>
                <a:ea typeface="微软雅黑" panose="020B0503020204020204" pitchFamily="34" charset="-122"/>
              </a:endParaRPr>
            </a:p>
          </p:txBody>
        </p:sp>
      </p:grpSp>
      <p:pic>
        <p:nvPicPr>
          <p:cNvPr id="85" name="图片 8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80" y="245110"/>
            <a:ext cx="11614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11.1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nvSpPr>
        <p:spPr bwMode="auto">
          <a:xfrm>
            <a:off x="1292225" y="220980"/>
            <a:ext cx="559181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计算机安全</a:t>
            </a:r>
            <a:endParaRPr kumimoji="1" lang="zh-CN" altLang="en-US" sz="3200" dirty="0">
              <a:sym typeface="+mn-ea"/>
            </a:endParaRPr>
          </a:p>
        </p:txBody>
      </p:sp>
      <p:grpSp>
        <p:nvGrpSpPr>
          <p:cNvPr id="2" name="组合 1"/>
          <p:cNvGrpSpPr/>
          <p:nvPr/>
        </p:nvGrpSpPr>
        <p:grpSpPr>
          <a:xfrm>
            <a:off x="306705" y="1901190"/>
            <a:ext cx="9107170" cy="4297680"/>
            <a:chOff x="306817" y="1923708"/>
            <a:chExt cx="9107170" cy="2563663"/>
          </a:xfrm>
        </p:grpSpPr>
        <p:sp>
          <p:nvSpPr>
            <p:cNvPr id="11" name="矩形 11"/>
            <p:cNvSpPr/>
            <p:nvPr>
              <p:custDataLst>
                <p:tags r:id="rId2"/>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479153" y="2067486"/>
              <a:ext cx="8932003" cy="1596607"/>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广义的计算机安全是指包含了硬件、软件和网络的整体安全</a:t>
              </a:r>
              <a:r>
                <a:rPr lang="zh-CN" altLang="en-US" sz="2800" b="1" dirty="0">
                  <a:latin typeface="仿宋" panose="02010609060101010101" pitchFamily="49" charset="-122"/>
                  <a:ea typeface="仿宋" panose="02010609060101010101" pitchFamily="49" charset="-122"/>
                </a:rPr>
                <a:t>。</a:t>
              </a:r>
              <a:endParaRPr lang="zh-CN" altLang="en-US"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zh-CN" altLang="en-US"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1" dirty="0">
                  <a:latin typeface="仿宋" panose="02010609060101010101" pitchFamily="49" charset="-122"/>
                  <a:ea typeface="仿宋" panose="02010609060101010101" pitchFamily="49" charset="-122"/>
                </a:rPr>
                <a:t>计算机安全涉及保障其所包含信息的保密性、完整性和可靠性的措施，也可以泛指涉及防止系统滥用、意外事故和故障的措施。</a:t>
              </a:r>
              <a:endParaRPr lang="zh-CN" altLang="en-US" sz="2800" b="1" dirty="0">
                <a:latin typeface="仿宋" panose="02010609060101010101" pitchFamily="49" charset="-122"/>
                <a:ea typeface="仿宋" panose="02010609060101010101" pitchFamily="49" charset="-122"/>
              </a:endParaRPr>
            </a:p>
          </p:txBody>
        </p:sp>
      </p:gr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3" name="内容占位符 4"/>
          <p:cNvSpPr txBox="1"/>
          <p:nvPr>
            <p:custDataLst>
              <p:tags r:id="rId4"/>
            </p:custDataLst>
          </p:nvPr>
        </p:nvSpPr>
        <p:spPr>
          <a:xfrm>
            <a:off x="306705" y="1296353"/>
            <a:ext cx="4268788" cy="604837"/>
          </a:xfrm>
          <a:prstGeom prst="rect">
            <a:avLst/>
          </a:prstGeom>
        </p:spPr>
        <p:txBody>
          <a:bodyPr vert="horz" lIns="68571" tIns="34285" rIns="68571" bIns="34285" rtlCol="0">
            <a:normAutofit fontScale="8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defTabSz="914400" fontAlgn="base">
              <a:spcBef>
                <a:spcPct val="0"/>
              </a:spcBef>
              <a:spcAft>
                <a:spcPct val="0"/>
              </a:spcAft>
            </a:pPr>
            <a:r>
              <a:rPr kumimoji="1" lang="en-US" altLang="zh-CN" sz="2800" dirty="0">
                <a:sym typeface="+mn-ea"/>
              </a:rPr>
              <a:t>11.1 </a:t>
            </a:r>
            <a:r>
              <a:rPr kumimoji="1" lang="zh-CN" altLang="en-US" sz="2800" dirty="0">
                <a:sym typeface="+mn-ea"/>
              </a:rPr>
              <a:t>计算机安全问题与措施</a:t>
            </a:r>
            <a:endPar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80" y="245110"/>
            <a:ext cx="11614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11.1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nvSpPr>
        <p:spPr bwMode="auto">
          <a:xfrm>
            <a:off x="1292225" y="220980"/>
            <a:ext cx="559181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计算机安全</a:t>
            </a:r>
            <a:endParaRPr kumimoji="1" lang="zh-CN" altLang="en-US" sz="3200" dirty="0">
              <a:sym typeface="+mn-ea"/>
            </a:endParaRPr>
          </a:p>
        </p:txBody>
      </p:sp>
      <p:grpSp>
        <p:nvGrpSpPr>
          <p:cNvPr id="2" name="组合 1"/>
          <p:cNvGrpSpPr/>
          <p:nvPr/>
        </p:nvGrpSpPr>
        <p:grpSpPr>
          <a:xfrm>
            <a:off x="306705" y="1901190"/>
            <a:ext cx="9107170" cy="4313917"/>
            <a:chOff x="306817" y="1923708"/>
            <a:chExt cx="9107170" cy="2573349"/>
          </a:xfrm>
        </p:grpSpPr>
        <p:sp>
          <p:nvSpPr>
            <p:cNvPr id="11" name="矩形 11"/>
            <p:cNvSpPr/>
            <p:nvPr>
              <p:custDataLst>
                <p:tags r:id="rId2"/>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479153" y="2019001"/>
              <a:ext cx="8932003" cy="2478056"/>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两面性：</a:t>
              </a:r>
              <a:endParaRPr lang="en-US"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正面 1：它可以保护个人隐私。</a:t>
              </a:r>
              <a:endParaRPr lang="en-US"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反面 1：它也会被用来监视合法用户，严重损害个人隐私。</a:t>
              </a:r>
              <a:endParaRPr lang="en-US"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正面 2：它有助于防止恶意滥用计算机，如侵入、木马、病毒以及其他有害行为。</a:t>
              </a:r>
              <a:endParaRPr lang="en-US"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反面 2：它也会极大地阻碍紧急事件的应对。</a:t>
              </a:r>
              <a:endParaRPr lang="en-US"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正面 3：它可以大大减少合法用户的担忧。</a:t>
              </a:r>
              <a:endParaRPr lang="en-US"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反面 3：它也会严重削弱合法用户保护自己免遭损害的能力，特别是用户界面差、设计不合理的系统。</a:t>
              </a:r>
              <a:endParaRPr lang="en-US" sz="2400" b="1" dirty="0">
                <a:latin typeface="仿宋" panose="02010609060101010101" pitchFamily="49" charset="-122"/>
                <a:ea typeface="仿宋" panose="02010609060101010101" pitchFamily="49" charset="-122"/>
              </a:endParaRPr>
            </a:p>
          </p:txBody>
        </p:sp>
      </p:gr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3" name="内容占位符 4"/>
          <p:cNvSpPr txBox="1"/>
          <p:nvPr>
            <p:custDataLst>
              <p:tags r:id="rId4"/>
            </p:custDataLst>
          </p:nvPr>
        </p:nvSpPr>
        <p:spPr>
          <a:xfrm>
            <a:off x="306705" y="1296353"/>
            <a:ext cx="4268788" cy="604837"/>
          </a:xfrm>
          <a:prstGeom prst="rect">
            <a:avLst/>
          </a:prstGeom>
        </p:spPr>
        <p:txBody>
          <a:bodyPr vert="horz" lIns="68571" tIns="34285" rIns="68571" bIns="34285" rtlCol="0">
            <a:normAutofit fontScale="8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defTabSz="914400" fontAlgn="base">
              <a:spcBef>
                <a:spcPct val="0"/>
              </a:spcBef>
              <a:spcAft>
                <a:spcPct val="0"/>
              </a:spcAft>
            </a:pPr>
            <a:r>
              <a:rPr kumimoji="1" lang="en-US" altLang="zh-CN" sz="2800" dirty="0">
                <a:sym typeface="+mn-ea"/>
              </a:rPr>
              <a:t>11.1 </a:t>
            </a:r>
            <a:r>
              <a:rPr kumimoji="1" lang="zh-CN" altLang="en-US" sz="2800" dirty="0">
                <a:sym typeface="+mn-ea"/>
              </a:rPr>
              <a:t>计算机安全问题与措施</a:t>
            </a:r>
            <a:endPar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80" y="245110"/>
            <a:ext cx="11614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11.1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nvSpPr>
        <p:spPr bwMode="auto">
          <a:xfrm>
            <a:off x="1292225" y="220980"/>
            <a:ext cx="559181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计算机安全</a:t>
            </a:r>
            <a:endParaRPr kumimoji="1" lang="zh-CN" altLang="en-US" sz="3200" dirty="0">
              <a:sym typeface="+mn-ea"/>
            </a:endParaRPr>
          </a:p>
        </p:txBody>
      </p:sp>
      <p:grpSp>
        <p:nvGrpSpPr>
          <p:cNvPr id="2" name="组合 1"/>
          <p:cNvGrpSpPr/>
          <p:nvPr/>
        </p:nvGrpSpPr>
        <p:grpSpPr>
          <a:xfrm>
            <a:off x="306705" y="1901190"/>
            <a:ext cx="9107170" cy="4297680"/>
            <a:chOff x="306817" y="1923708"/>
            <a:chExt cx="9107170" cy="2563663"/>
          </a:xfrm>
        </p:grpSpPr>
        <p:sp>
          <p:nvSpPr>
            <p:cNvPr id="11" name="矩形 11"/>
            <p:cNvSpPr/>
            <p:nvPr>
              <p:custDataLst>
                <p:tags r:id="rId2"/>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479153" y="2019001"/>
              <a:ext cx="8932003" cy="1596608"/>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 为保障计算机安全（面向网络中的软件系统安全）需要考虑的主要有以下几个方面：</a:t>
              </a:r>
              <a:endParaRPr lang="en-US"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（1）系统安全设计和运行</a:t>
              </a:r>
              <a:endParaRPr lang="en-US"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（2）系统安全管理</a:t>
              </a:r>
              <a:endParaRPr lang="en-US"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（3）应用加密技术</a:t>
              </a:r>
              <a:endParaRPr lang="en-US"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（4）授权与访问控制</a:t>
              </a:r>
              <a:endParaRPr lang="en-US"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（5）计算机病毒</a:t>
              </a:r>
              <a:endParaRPr lang="en-US" sz="2400" b="1" dirty="0">
                <a:latin typeface="仿宋" panose="02010609060101010101" pitchFamily="49" charset="-122"/>
                <a:ea typeface="仿宋" panose="02010609060101010101" pitchFamily="49" charset="-122"/>
              </a:endParaRPr>
            </a:p>
          </p:txBody>
        </p:sp>
      </p:gr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3" name="内容占位符 4"/>
          <p:cNvSpPr txBox="1"/>
          <p:nvPr>
            <p:custDataLst>
              <p:tags r:id="rId4"/>
            </p:custDataLst>
          </p:nvPr>
        </p:nvSpPr>
        <p:spPr>
          <a:xfrm>
            <a:off x="306705" y="1296353"/>
            <a:ext cx="4268788" cy="604837"/>
          </a:xfrm>
          <a:prstGeom prst="rect">
            <a:avLst/>
          </a:prstGeom>
        </p:spPr>
        <p:txBody>
          <a:bodyPr vert="horz" lIns="68571" tIns="34285" rIns="68571" bIns="34285" rtlCol="0">
            <a:normAutofit fontScale="8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defTabSz="914400" fontAlgn="base">
              <a:spcBef>
                <a:spcPct val="0"/>
              </a:spcBef>
              <a:spcAft>
                <a:spcPct val="0"/>
              </a:spcAft>
            </a:pPr>
            <a:r>
              <a:rPr kumimoji="1" lang="en-US" altLang="zh-CN" sz="2800" dirty="0">
                <a:sym typeface="+mn-ea"/>
              </a:rPr>
              <a:t>11.1 </a:t>
            </a:r>
            <a:r>
              <a:rPr kumimoji="1" lang="zh-CN" altLang="en-US" sz="2800" dirty="0">
                <a:sym typeface="+mn-ea"/>
              </a:rPr>
              <a:t>计算机安全问题与措施</a:t>
            </a:r>
            <a:endPar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80" y="245110"/>
            <a:ext cx="11614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11.1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nvSpPr>
        <p:spPr bwMode="auto">
          <a:xfrm>
            <a:off x="1292225" y="220980"/>
            <a:ext cx="559181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计算机安全</a:t>
            </a:r>
            <a:endParaRPr kumimoji="1" lang="zh-CN" altLang="en-US" sz="3200" dirty="0">
              <a:sym typeface="+mn-ea"/>
            </a:endParaRPr>
          </a:p>
        </p:txBody>
      </p:sp>
      <p:grpSp>
        <p:nvGrpSpPr>
          <p:cNvPr id="2" name="组合 1"/>
          <p:cNvGrpSpPr/>
          <p:nvPr/>
        </p:nvGrpSpPr>
        <p:grpSpPr>
          <a:xfrm>
            <a:off x="306705" y="1901190"/>
            <a:ext cx="9107170" cy="4297680"/>
            <a:chOff x="306817" y="1923708"/>
            <a:chExt cx="9107170" cy="2563663"/>
          </a:xfrm>
        </p:grpSpPr>
        <p:sp>
          <p:nvSpPr>
            <p:cNvPr id="11" name="矩形 11"/>
            <p:cNvSpPr/>
            <p:nvPr>
              <p:custDataLst>
                <p:tags r:id="rId2"/>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479153" y="2019001"/>
              <a:ext cx="8932003" cy="1817064"/>
            </a:xfrm>
            <a:prstGeom prst="rect">
              <a:avLst/>
            </a:prstGeom>
          </p:spPr>
          <p:txBody>
            <a:bodyPr wrap="square">
              <a:spAutoFit/>
            </a:bodyPr>
            <a:lstStyle/>
            <a:p>
              <a:pPr algn="l">
                <a:buClrTx/>
                <a:buSz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rPr>
                <a:t> </a:t>
              </a:r>
              <a:r>
                <a:rPr lang="en-US" sz="2400" b="1" dirty="0">
                  <a:latin typeface="仿宋" panose="02010609060101010101" pitchFamily="49" charset="-122"/>
                  <a:ea typeface="仿宋" panose="02010609060101010101" pitchFamily="49" charset="-122"/>
                  <a:sym typeface="+mn-ea"/>
                </a:rPr>
                <a:t>从长远看，还需要做：</a:t>
              </a:r>
              <a:endParaRPr lang="en-US" sz="2400" b="1" dirty="0">
                <a:latin typeface="仿宋" panose="02010609060101010101" pitchFamily="49" charset="-122"/>
                <a:ea typeface="仿宋" panose="02010609060101010101" pitchFamily="49" charset="-122"/>
              </a:endParaRPr>
            </a:p>
            <a:p>
              <a:pPr algn="l">
                <a:buClrTx/>
                <a:buSz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sym typeface="+mn-ea"/>
                </a:rPr>
                <a:t>（1）提供具有更全面、更可靠安全保障的系统。这些系统要便于使用和管理，能够代</a:t>
              </a:r>
              <a:endParaRPr lang="en-US" sz="2400" b="1" dirty="0">
                <a:latin typeface="仿宋" panose="02010609060101010101" pitchFamily="49" charset="-122"/>
                <a:ea typeface="仿宋" panose="02010609060101010101" pitchFamily="49" charset="-122"/>
              </a:endParaRPr>
            </a:p>
            <a:p>
              <a:pPr algn="l">
                <a:buClrTx/>
                <a:buSz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sym typeface="+mn-ea"/>
                </a:rPr>
                <a:t>表真实需要的安全策略。</a:t>
              </a:r>
              <a:endParaRPr lang="en-US" sz="2400" b="1" dirty="0">
                <a:latin typeface="仿宋" panose="02010609060101010101" pitchFamily="49" charset="-122"/>
                <a:ea typeface="仿宋" panose="02010609060101010101" pitchFamily="49" charset="-122"/>
              </a:endParaRPr>
            </a:p>
            <a:p>
              <a:pPr algn="l">
                <a:buClrTx/>
                <a:buSz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sym typeface="+mn-ea"/>
                </a:rPr>
                <a:t>（2）制定更全面的专业标准。</a:t>
              </a:r>
              <a:endParaRPr lang="en-US" sz="2400" b="1" dirty="0">
                <a:latin typeface="仿宋" panose="02010609060101010101" pitchFamily="49" charset="-122"/>
                <a:ea typeface="仿宋" panose="02010609060101010101" pitchFamily="49" charset="-122"/>
              </a:endParaRPr>
            </a:p>
            <a:p>
              <a:pPr algn="l">
                <a:buClrTx/>
                <a:buSz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sym typeface="+mn-ea"/>
                </a:rPr>
                <a:t>（3）加强计算机和软件相关领域的伦理学和价值观教育。</a:t>
              </a:r>
              <a:endParaRPr lang="en-US" sz="2400" b="1" dirty="0">
                <a:latin typeface="仿宋" panose="02010609060101010101" pitchFamily="49" charset="-122"/>
                <a:ea typeface="仿宋" panose="02010609060101010101" pitchFamily="49" charset="-122"/>
              </a:endParaRPr>
            </a:p>
            <a:p>
              <a:pPr algn="l">
                <a:buClrTx/>
                <a:buSz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latin typeface="仿宋" panose="02010609060101010101" pitchFamily="49" charset="-122"/>
                  <a:ea typeface="仿宋" panose="02010609060101010101" pitchFamily="49" charset="-122"/>
                  <a:sym typeface="+mn-ea"/>
                </a:rPr>
                <a:t>（4）培养更有学识、更富责任心的人员，包括软件设计师、程序员、系统管理员等。</a:t>
              </a:r>
              <a:endParaRPr lang="en-US" sz="2400" b="1" dirty="0">
                <a:latin typeface="仿宋" panose="02010609060101010101" pitchFamily="49" charset="-122"/>
                <a:ea typeface="仿宋" panose="02010609060101010101" pitchFamily="49" charset="-122"/>
              </a:endParaRPr>
            </a:p>
          </p:txBody>
        </p:sp>
      </p:gr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3" name="内容占位符 4"/>
          <p:cNvSpPr txBox="1"/>
          <p:nvPr>
            <p:custDataLst>
              <p:tags r:id="rId4"/>
            </p:custDataLst>
          </p:nvPr>
        </p:nvSpPr>
        <p:spPr>
          <a:xfrm>
            <a:off x="306705" y="1296353"/>
            <a:ext cx="4268788" cy="604837"/>
          </a:xfrm>
          <a:prstGeom prst="rect">
            <a:avLst/>
          </a:prstGeom>
        </p:spPr>
        <p:txBody>
          <a:bodyPr vert="horz" lIns="68571" tIns="34285" rIns="68571" bIns="34285" rtlCol="0">
            <a:normAutofit fontScale="8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defTabSz="914400" fontAlgn="base">
              <a:spcBef>
                <a:spcPct val="0"/>
              </a:spcBef>
              <a:spcAft>
                <a:spcPct val="0"/>
              </a:spcAft>
            </a:pPr>
            <a:r>
              <a:rPr kumimoji="1" lang="en-US" altLang="zh-CN" sz="2800" dirty="0">
                <a:sym typeface="+mn-ea"/>
              </a:rPr>
              <a:t>11.1 </a:t>
            </a:r>
            <a:r>
              <a:rPr kumimoji="1" lang="zh-CN" altLang="en-US" sz="2800" dirty="0">
                <a:sym typeface="+mn-ea"/>
              </a:rPr>
              <a:t>计算机安全问题与措施</a:t>
            </a:r>
            <a:endPar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80" y="245110"/>
            <a:ext cx="13773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11.2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507781"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软件工程与法律</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pSp>
        <p:nvGrpSpPr>
          <p:cNvPr id="9" name="组合 8"/>
          <p:cNvGrpSpPr/>
          <p:nvPr/>
        </p:nvGrpSpPr>
        <p:grpSpPr>
          <a:xfrm>
            <a:off x="306705" y="1901190"/>
            <a:ext cx="9107170" cy="4297680"/>
            <a:chOff x="306817" y="1923708"/>
            <a:chExt cx="9107170" cy="2563663"/>
          </a:xfrm>
        </p:grpSpPr>
        <p:sp>
          <p:nvSpPr>
            <p:cNvPr id="11" name="矩形 11"/>
            <p:cNvSpPr/>
            <p:nvPr>
              <p:custDataLst>
                <p:tags r:id="rId9"/>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custDataLst>
                <p:tags r:id="rId10"/>
              </p:custDataLst>
            </p:nvPr>
          </p:nvSpPr>
          <p:spPr>
            <a:xfrm>
              <a:off x="479153" y="2067486"/>
              <a:ext cx="8932003" cy="1339408"/>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需要重视软件行业中涉及的法律</a:t>
              </a:r>
              <a:endParaRPr lang="zh-CN" altLang="en-US"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1" dirty="0">
                  <a:latin typeface="仿宋" panose="02010609060101010101" pitchFamily="49" charset="-122"/>
                  <a:ea typeface="仿宋" panose="02010609060101010101" pitchFamily="49" charset="-122"/>
                </a:rPr>
                <a:t>《民法典》顺应时代发展要求，对信息时代的法律应对勾勒了基本框架。</a:t>
              </a:r>
              <a:endParaRPr lang="zh-CN" altLang="en-US" sz="2800" b="1" dirty="0">
                <a:latin typeface="仿宋" panose="02010609060101010101" pitchFamily="49" charset="-122"/>
                <a:ea typeface="仿宋" panose="02010609060101010101" pitchFamily="49" charset="-122"/>
              </a:endParaRPr>
            </a:p>
            <a:p>
              <a:pPr marL="457200" indent="-457200">
                <a:spcBef>
                  <a:spcPct val="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对于电子合同的特殊规则进行了规范</a:t>
              </a:r>
              <a:endParaRPr lang="zh-CN" altLang="en-US" sz="2800" b="1" dirty="0">
                <a:latin typeface="仿宋" panose="02010609060101010101" pitchFamily="49" charset="-122"/>
                <a:ea typeface="仿宋" panose="02010609060101010101" pitchFamily="49" charset="-122"/>
              </a:endParaRPr>
            </a:p>
            <a:p>
              <a:pPr marL="457200" indent="-457200">
                <a:spcBef>
                  <a:spcPct val="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8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将人格权独立成编，全面强化了对人格权的保护。</a:t>
              </a:r>
              <a:endParaRPr lang="zh-CN" altLang="en-US" sz="2800" b="1" dirty="0">
                <a:latin typeface="仿宋" panose="02010609060101010101" pitchFamily="49" charset="-122"/>
                <a:ea typeface="仿宋" panose="02010609060101010101" pitchFamily="49" charset="-122"/>
              </a:endParaRPr>
            </a:p>
          </p:txBody>
        </p:sp>
      </p:grpSp>
      <p:sp>
        <p:nvSpPr>
          <p:cNvPr id="12" name="内容占位符 4"/>
          <p:cNvSpPr txBox="1"/>
          <p:nvPr>
            <p:custDataLst>
              <p:tags r:id="rId11"/>
            </p:custDataLst>
          </p:nvPr>
        </p:nvSpPr>
        <p:spPr>
          <a:xfrm>
            <a:off x="374650" y="1268413"/>
            <a:ext cx="4268788" cy="604837"/>
          </a:xfrm>
          <a:prstGeom prst="rect">
            <a:avLst/>
          </a:prstGeom>
        </p:spPr>
        <p:txBody>
          <a:bodyPr vert="horz" lIns="68571" tIns="34285" rIns="68571" bIns="34285" rtlCol="0">
            <a:normAutofit fontScale="9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defTabSz="914400" fontAlgn="base">
              <a:spcBef>
                <a:spcPct val="0"/>
              </a:spcBef>
              <a:spcAft>
                <a:spcPct val="0"/>
              </a:spcAft>
              <a:buNone/>
            </a:pPr>
            <a:r>
              <a:rPr kumimoji="1" lang="en-US" altLang="zh-CN" sz="2800" dirty="0">
                <a:sym typeface="+mn-ea"/>
              </a:rPr>
              <a:t>11.2.1</a:t>
            </a:r>
            <a:r>
              <a:rPr kumimoji="1" lang="zh-CN" altLang="en-US" sz="2800" dirty="0">
                <a:sym typeface="+mn-ea"/>
              </a:rPr>
              <a:t>信息时代下的《民法典》</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80" y="245110"/>
            <a:ext cx="13773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11.2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507781"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软件工程与法律</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pSp>
        <p:nvGrpSpPr>
          <p:cNvPr id="9" name="组合 8"/>
          <p:cNvGrpSpPr/>
          <p:nvPr/>
        </p:nvGrpSpPr>
        <p:grpSpPr>
          <a:xfrm>
            <a:off x="306705" y="1901190"/>
            <a:ext cx="9107170" cy="4297680"/>
            <a:chOff x="306817" y="1923708"/>
            <a:chExt cx="9107170" cy="2563663"/>
          </a:xfrm>
        </p:grpSpPr>
        <p:sp>
          <p:nvSpPr>
            <p:cNvPr id="11" name="矩形 11"/>
            <p:cNvSpPr/>
            <p:nvPr>
              <p:custDataLst>
                <p:tags r:id="rId9"/>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custDataLst>
                <p:tags r:id="rId10"/>
              </p:custDataLst>
            </p:nvPr>
          </p:nvSpPr>
          <p:spPr>
            <a:xfrm>
              <a:off x="479153" y="2067486"/>
              <a:ext cx="8932003" cy="1706836"/>
            </a:xfrm>
            <a:prstGeom prst="rect">
              <a:avLst/>
            </a:prstGeom>
          </p:spPr>
          <p:txBody>
            <a:bodyPr wrap="square">
              <a:spAutoFit/>
            </a:bodyPr>
            <a:lstStyle/>
            <a:p>
              <a:pPr>
                <a:lnSpc>
                  <a:spcPct val="15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dirty="0">
                  <a:latin typeface="仿宋" panose="02010609060101010101" pitchFamily="49" charset="-122"/>
                  <a:ea typeface="仿宋" panose="02010609060101010101" pitchFamily="49" charset="-122"/>
                </a:rPr>
                <a:t>    软件开发合同比一般的合同更为复杂，其可能涉及到多种编程语言和开发工具等相应的专业问题，是客户与企业之间最重要的一份文件。造成其复杂性的主要原因有：</a:t>
              </a:r>
              <a:endParaRPr lang="en-US" altLang="zh-CN" sz="2400" b="1" dirty="0">
                <a:latin typeface="仿宋" panose="02010609060101010101" pitchFamily="49" charset="-122"/>
                <a:ea typeface="仿宋" panose="02010609060101010101" pitchFamily="49" charset="-122"/>
              </a:endParaRPr>
            </a:p>
            <a:p>
              <a:pPr>
                <a:lnSpc>
                  <a:spcPct val="15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1" dirty="0">
                  <a:latin typeface="仿宋" panose="02010609060101010101" pitchFamily="49" charset="-122"/>
                  <a:ea typeface="仿宋" panose="02010609060101010101" pitchFamily="49" charset="-122"/>
                </a:rPr>
                <a:t>（1）技术上准确预测软件开发周期的困难</a:t>
              </a:r>
              <a:endParaRPr lang="zh-CN" altLang="en-US" sz="2400" b="1" dirty="0">
                <a:latin typeface="仿宋" panose="02010609060101010101" pitchFamily="49" charset="-122"/>
                <a:ea typeface="仿宋" panose="02010609060101010101" pitchFamily="49" charset="-122"/>
              </a:endParaRPr>
            </a:p>
            <a:p>
              <a:pPr>
                <a:lnSpc>
                  <a:spcPct val="15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1" dirty="0">
                  <a:latin typeface="仿宋" panose="02010609060101010101" pitchFamily="49" charset="-122"/>
                  <a:ea typeface="仿宋" panose="02010609060101010101" pitchFamily="49" charset="-122"/>
                </a:rPr>
                <a:t>（2）准确掌握软件开发需求的困难</a:t>
              </a:r>
              <a:endParaRPr lang="zh-CN" altLang="en-US" sz="2400" b="1" dirty="0">
                <a:latin typeface="仿宋" panose="02010609060101010101" pitchFamily="49" charset="-122"/>
                <a:ea typeface="仿宋" panose="02010609060101010101" pitchFamily="49" charset="-122"/>
              </a:endParaRPr>
            </a:p>
          </p:txBody>
        </p:sp>
      </p:grpSp>
      <p:sp>
        <p:nvSpPr>
          <p:cNvPr id="12" name="内容占位符 4"/>
          <p:cNvSpPr txBox="1"/>
          <p:nvPr>
            <p:custDataLst>
              <p:tags r:id="rId11"/>
            </p:custDataLst>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defTabSz="914400" fontAlgn="base">
              <a:spcBef>
                <a:spcPct val="0"/>
              </a:spcBef>
              <a:spcAft>
                <a:spcPct val="0"/>
              </a:spcAft>
              <a:buNone/>
            </a:pPr>
            <a:r>
              <a:rPr kumimoji="1" lang="en-US" altLang="zh-CN" sz="2800" dirty="0">
                <a:sym typeface="+mn-ea"/>
              </a:rPr>
              <a:t>11.2.2 </a:t>
            </a:r>
            <a:r>
              <a:rPr kumimoji="1" lang="zh-CN" altLang="en-US" sz="2800" dirty="0">
                <a:sym typeface="+mn-ea"/>
              </a:rPr>
              <a:t>软件开发合同</a:t>
            </a:r>
            <a:endPar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UNIT_PLACING_PICTURE_USER_VIEWPORT" val="{&quot;height&quot;:871,&quot;width&quot;:15597}"/>
</p:tagLst>
</file>

<file path=ppt/tags/tag10.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quot;normalSize&quot;:{&quot;size1&quot;:32.5},&quot;subLayout&quot;:[{&quot;id&quot;:&quot;2021-04-01T15:44:13&quot;,&quot;margin&quot;:{&quot;bottom&quot;:8.043000221252441,&quot;left&quot;:2.0630886554718018,&quot;right&quot;:0.02111823298037052,&quot;top&quot;:5.502999782562256},&quot;type&quot;:0},{&quot;id&quot;:&quot;2021-04-01T15:44:13&quot;,&quot;margin&quot;:{&quot;bottom&quot;:1.6929999589920044,&quot;left&quot;:1.3540035486221313,&quot;right&quot;:1.3751217126846313,&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 name="KSO_WM_SPECIAL_SOURCE" val="bdnul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UNIT_PLACING_PICTURE_USER_VIEWPORT" val="{&quot;height&quot;:871,&quot;width&quot;:15597}"/>
  <p:tag name="KSO_WM_BEAUTIFY_FLAG" val=""/>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SPECIAL_SOURCE" val="bdnul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PLACING_PICTURE_USER_VIEWPORT" val="{&quot;height&quot;:1505.451968503937,&quot;width&quot;:5276.897637795276}"/>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UNIT_PLACING_PICTURE_USER_VIEWPORT" val="{&quot;height&quot;:871,&quot;width&quot;:15597}"/>
  <p:tag name="KSO_WM_BEAUTIFY_FLAG" val=""/>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SPECIAL_SOURCE" val="bdnul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SPECIAL_SOURCE" val="bdnul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UNIT_PLACING_PICTURE_USER_VIEWPORT" val="{&quot;height&quot;:871,&quot;width&quot;:15597}"/>
  <p:tag name="KSO_WM_BEAUTIFY_FLAG" val=""/>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SPECIAL_SOURCE" val="bdnull"/>
</p:tagLst>
</file>

<file path=ppt/tags/tag126.xml><?xml version="1.0" encoding="utf-8"?>
<p:tagLst xmlns:p="http://schemas.openxmlformats.org/presentationml/2006/main">
  <p:tag name="COMMONDATA" val="eyJoZGlkIjoiYjYxZGE5NGViYTBiNDY5NWNjM2U1Nzc0YmIwOTdlNjQifQ=="/>
  <p:tag name="KSO_WPP_MARK_KEY" val="f21afcc6-e7c2-4ed4-bb9c-4b274fc317d6"/>
  <p:tag name="commondata" val="eyJoZGlkIjoiNmQ2ZGVlODc1ZDRkMTc2OTQwNTdmYTY2M2I4MWRkNjQ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wm#"/>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14.xml><?xml version="1.0" encoding="utf-8"?>
<p:tagLst xmlns:p="http://schemas.openxmlformats.org/presentationml/2006/main">
  <p:tag name="KSO_WM_UNIT_PLACING_PICTURE_USER_VIEWPORT" val="{&quot;height&quot;:871,&quot;width&quot;:15597}"/>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SPECIAL_SOURCE" val="bdnul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wm#"/>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18.xml><?xml version="1.0" encoding="utf-8"?>
<p:tagLst xmlns:p="http://schemas.openxmlformats.org/presentationml/2006/main">
  <p:tag name="KSO_WM_UNIT_PLACING_PICTURE_USER_VIEWPORT" val="{&quot;height&quot;:871,&quot;width&quot;:15597}"/>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1505.451968503937,&quot;width&quot;:5276.897637795276}"/>
</p:tagLst>
</file>

<file path=ppt/tags/tag20.xml><?xml version="1.0" encoding="utf-8"?>
<p:tagLst xmlns:p="http://schemas.openxmlformats.org/presentationml/2006/main">
  <p:tag name="KSO_WM_SPECIAL_SOURCE" val="bdnul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wm#"/>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22.xml><?xml version="1.0" encoding="utf-8"?>
<p:tagLst xmlns:p="http://schemas.openxmlformats.org/presentationml/2006/main">
  <p:tag name="KSO_WM_UNIT_PLACING_PICTURE_USER_VIEWPORT" val="{&quot;height&quot;:871,&quot;width&quot;:15597}"/>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SPECIAL_SOURCE" val="bdnul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wm#"/>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26.xml><?xml version="1.0" encoding="utf-8"?>
<p:tagLst xmlns:p="http://schemas.openxmlformats.org/presentationml/2006/main">
  <p:tag name="KSO_WM_UNIT_PLACING_PICTURE_USER_VIEWPORT" val="{&quot;height&quot;:871,&quot;width&quot;:15597}"/>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SPECIAL_SOURCE" val="bdnul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SPECIAL_SOURCE" val="bdnul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UNIT_PLACING_PICTURE_USER_VIEWPORT" val="{&quot;height&quot;:871,&quot;width&quot;:15597}"/>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SPECIAL_SOURCE" val="bdnull"/>
</p:tagLst>
</file>

<file path=ppt/tags/tag4.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UNIT_PLACING_PICTURE_USER_VIEWPORT" val="{&quot;height&quot;:871,&quot;width&quot;:15597}"/>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50.xml><?xml version="1.0" encoding="utf-8"?>
<p:tagLst xmlns:p="http://schemas.openxmlformats.org/presentationml/2006/main">
  <p:tag name="KSO_WM_SPECIAL_SOURCE" val="bdnul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UNIT_PLACING_PICTURE_USER_VIEWPORT" val="{&quot;height&quot;:871,&quot;width&quot;:15597}"/>
  <p:tag name="KSO_WM_BEAUTIFY_FLAG" val=""/>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SPECIAL_SOURCE" val="bdnul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UNIT_PLACING_PICTURE_USER_VIEWPORT" val="{&quot;height&quot;:871,&quot;width&quot;:15597}"/>
  <p:tag name="KSO_WM_BEAUTIFY_FLAG" val=""/>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SPECIAL_SOURCE" val="bdnul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UNIT_PLACING_PICTURE_USER_VIEWPORT" val="{&quot;height&quot;:871,&quot;width&quot;:15597}"/>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673_1*i*2"/>
  <p:tag name="KSO_WM_TEMPLATE_CATEGORY" val="diagram"/>
  <p:tag name="KSO_WM_TEMPLATE_INDEX" val="20213673"/>
  <p:tag name="KSO_WM_UNIT_LAYERLEVEL" val="1"/>
  <p:tag name="KSO_WM_TAG_VERSION" val="1.0"/>
  <p:tag name="KSO_WM_BEAUTIFY_FLAG" val="#wm#"/>
  <p:tag name="KSO_WM_UNIT_BLOCK" val="0"/>
  <p:tag name="KSO_WM_UNIT_SM_LIMIT_TYPE" val="0"/>
  <p:tag name="KSO_WM_UNIT_DEC_AREA_ID" val="f8361c95c6a14706b337364fb1f6f01e"/>
  <p:tag name="KSO_WM_UNIT_DECORATE_INFO" val="{&quot;DecorateInfoH&quot;:{&quot;IsAbs&quot;:true},&quot;DecorateInfoW&quot;:{&quot;IsAbs&quot;:true},&quot;DecorateInfoX&quot;:{&quot;IsAbs&quot;:true,&quot;Pos&quot;:0},&quot;DecorateInfoY&quot;:{&quot;IsAbs&quot;:true,&quot;Pos&quot;:0},&quot;ReferentInfo&quot;:{&quot;Id&quot;:&quot;c5974a3a47a7438db28ffdaeb587b99c&quot;,&quot;X&quot;:{&quot;Pos&quot;:2},&quot;Y&quot;:{&quot;Pos&quot;:0}},&quot;whChangeMode&quot;:0}"/>
  <p:tag name="KSO_WM_CHIP_GROUPID" val="5f5ee1ca4d6848d78f644aed"/>
  <p:tag name="KSO_WM_CHIP_XID" val="5f69675b553136823a5e61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6eb54054ed1e2fb7fe8f"/>
  <p:tag name="KSO_WM_TEMPLATE_ASSEMBLE_GROUPID" val="60656eb54054ed1e2fb7fe8f"/>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SPECIAL_SOURCE" val="bdnul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PLACING_PICTURE_USER_VIEWPORT" val="{&quot;height&quot;:1505.451968503937,&quot;width&quot;:5276.897637795276}"/>
  <p:tag name="KSO_WM_BEAUTIFY_FLAG" val=""/>
</p:tagLst>
</file>

<file path=ppt/tags/tag90.xml><?xml version="1.0" encoding="utf-8"?>
<p:tagLst xmlns:p="http://schemas.openxmlformats.org/presentationml/2006/main">
  <p:tag name="KSO_WM_UNIT_PLACING_PICTURE_USER_VIEWPORT" val="{&quot;height&quot;:871,&quot;width&quot;:15597}"/>
  <p:tag name="KSO_WM_BEAUTIFY_FLAG" val=""/>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SPECIAL_SOURCE" val="bdnul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70C0"/>
      </a:accent1>
      <a:accent2>
        <a:srgbClr val="00B0F0"/>
      </a:accent2>
      <a:accent3>
        <a:srgbClr val="0070C0"/>
      </a:accent3>
      <a:accent4>
        <a:srgbClr val="00B0F0"/>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1796</Words>
  <Application>WPS 演示</Application>
  <PresentationFormat>自定义</PresentationFormat>
  <Paragraphs>170</Paragraphs>
  <Slides>16</Slides>
  <Notes>26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仿宋</vt:lpstr>
      <vt:lpstr>微软雅黑</vt:lpstr>
      <vt:lpstr>Segoe UI</vt:lpstr>
      <vt:lpstr>黑体</vt:lpstr>
      <vt:lpstr>Impact</vt:lpstr>
      <vt:lpstr>Times New Roman</vt:lpstr>
      <vt:lpstr>Arial Unicode MS</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1012</dc:title>
  <dc:creator>admin</dc:creator>
  <cp:lastModifiedBy>江颉(jiangj)</cp:lastModifiedBy>
  <cp:revision>775</cp:revision>
  <cp:lastPrinted>2021-12-14T02:46:00Z</cp:lastPrinted>
  <dcterms:created xsi:type="dcterms:W3CDTF">2021-12-14T02:46:00Z</dcterms:created>
  <dcterms:modified xsi:type="dcterms:W3CDTF">2024-01-09T16:10:45Z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4A77BEB3F5E44D2CBCECF9D6377C8B7C_13</vt:lpwstr>
  </property>
</Properties>
</file>