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7" r:id="rId3"/>
    <p:sldId id="527" r:id="rId5"/>
    <p:sldId id="639" r:id="rId6"/>
    <p:sldId id="525" r:id="rId7"/>
    <p:sldId id="528" r:id="rId8"/>
    <p:sldId id="532" r:id="rId9"/>
    <p:sldId id="640" r:id="rId10"/>
    <p:sldId id="531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1" r:id="rId29"/>
    <p:sldId id="552" r:id="rId30"/>
    <p:sldId id="641" r:id="rId31"/>
    <p:sldId id="529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76" r:id="rId47"/>
    <p:sldId id="402" r:id="rId48"/>
  </p:sldIdLst>
  <p:sldSz cx="9903460" cy="6858000" type="A4"/>
  <p:notesSz cx="6797675" cy="9925050"/>
  <p:custDataLst>
    <p:tags r:id="rId53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isweng@qq.com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4D83"/>
    <a:srgbClr val="622DA3"/>
    <a:srgbClr val="FFCCFF"/>
    <a:srgbClr val="FF575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95340" autoAdjust="0"/>
  </p:normalViewPr>
  <p:slideViewPr>
    <p:cSldViewPr>
      <p:cViewPr varScale="1">
        <p:scale>
          <a:sx n="166" d="100"/>
          <a:sy n="166" d="100"/>
        </p:scale>
        <p:origin x="448" y="192"/>
      </p:cViewPr>
      <p:guideLst>
        <p:guide orient="horz" pos="2155"/>
        <p:guide pos="3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1" d="100"/>
        <a:sy n="1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2BE1-30B0-4BFF-86E2-B29499CC1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2027" y="744538"/>
            <a:ext cx="537362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2027" y="744538"/>
            <a:ext cx="537362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CA27-7180-4F6B-A84E-BE3F55DF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771" y="2130428"/>
            <a:ext cx="841806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541" y="3886200"/>
            <a:ext cx="6932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17" y="4406901"/>
            <a:ext cx="84180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17" y="2906713"/>
            <a:ext cx="84180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81" y="1200151"/>
            <a:ext cx="437409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331" y="1200151"/>
            <a:ext cx="437409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180" y="274639"/>
            <a:ext cx="89132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80" y="1535115"/>
            <a:ext cx="437581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180" y="2174875"/>
            <a:ext cx="43758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92" y="1535115"/>
            <a:ext cx="437752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92" y="2174875"/>
            <a:ext cx="43775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2929" y="0"/>
            <a:ext cx="99036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704" tIns="27852" rIns="55704" bIns="27852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180" y="274639"/>
            <a:ext cx="8913240" cy="1143000"/>
          </a:xfrm>
          <a:prstGeom prst="rect">
            <a:avLst/>
          </a:prstGeom>
        </p:spPr>
        <p:txBody>
          <a:bodyPr vert="horz" lIns="68571" tIns="34285" rIns="68571" bIns="3428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80" y="1600203"/>
            <a:ext cx="8913240" cy="4525963"/>
          </a:xfrm>
          <a:prstGeom prst="rect">
            <a:avLst/>
          </a:prstGeom>
        </p:spPr>
        <p:txBody>
          <a:bodyPr vert="horz" lIns="68571" tIns="34285" rIns="68571" bIns="3428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80" y="6356351"/>
            <a:ext cx="23108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3731" y="6356351"/>
            <a:ext cx="31361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7580" y="6356351"/>
            <a:ext cx="23108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6385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 11"/>
          <p:cNvSpPr txBox="1"/>
          <p:nvPr/>
        </p:nvSpPr>
        <p:spPr>
          <a:xfrm>
            <a:off x="362170" y="2003284"/>
            <a:ext cx="9502985" cy="1113756"/>
          </a:xfrm>
          <a:prstGeom prst="rect">
            <a:avLst/>
          </a:prstGeom>
        </p:spPr>
        <p:txBody>
          <a:bodyPr vert="horz" lIns="74267" tIns="37133" rIns="74267" bIns="37133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ym typeface="+mn-ea"/>
              </a:rPr>
              <a:t>第</a:t>
            </a:r>
            <a:r>
              <a:rPr lang="en-US" altLang="zh-CN" sz="4000" b="1" dirty="0">
                <a:sym typeface="+mn-ea"/>
              </a:rPr>
              <a:t>5</a:t>
            </a:r>
            <a:r>
              <a:rPr lang="zh-CN" altLang="en-US" sz="4000" b="1" dirty="0">
                <a:sym typeface="+mn-ea"/>
              </a:rPr>
              <a:t>章</a:t>
            </a:r>
            <a:r>
              <a:rPr lang="en-US" altLang="zh-CN" sz="4000" b="1" dirty="0">
                <a:sym typeface="+mn-ea"/>
              </a:rPr>
              <a:t>  </a:t>
            </a:r>
            <a:r>
              <a:rPr lang="zh-CN" altLang="en-US" sz="4000" b="1" dirty="0">
                <a:sym typeface="+mn-ea"/>
              </a:rPr>
              <a:t>形式化说明技术</a:t>
            </a:r>
            <a:endParaRPr lang="zh-CN" altLang="en-US" sz="4000" b="1" dirty="0">
              <a:sym typeface="+mn-ea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018047" y="3104571"/>
            <a:ext cx="8191233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6307455"/>
            <a:ext cx="9904095" cy="5530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8675" name="TextBox 7"/>
          <p:cNvSpPr txBox="1"/>
          <p:nvPr/>
        </p:nvSpPr>
        <p:spPr>
          <a:xfrm>
            <a:off x="323850" y="1052830"/>
            <a:ext cx="887222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一个有穷状态机包括下述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个部分：状态集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、输入集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、由当前状态和当前输入确定下一个状态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次态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的转换函数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、初始态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和终态集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保险箱的例子，相应的有穷状态机的各部分如下：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状态集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：｛保险箱锁定，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，保险箱解锁，报警｝。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转换函数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：如表所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示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初始态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：保险箱锁定。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终态集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：｛保险箱解锁，报警｝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0723" name="TextBox 7"/>
          <p:cNvSpPr txBox="1"/>
          <p:nvPr/>
        </p:nvSpPr>
        <p:spPr>
          <a:xfrm>
            <a:off x="559435" y="1412875"/>
            <a:ext cx="881316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如果使用更形式化的术语，一个有穷状态机可以表示为一个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元组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，其中：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是一个有穷的非空状态集；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是一个有穷的非空输入集；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是一个从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(J-F)×K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的转换函数；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S∈J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，是一个初始状态；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FJ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，是终态集。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600710" y="1053465"/>
            <a:ext cx="8817610" cy="479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有穷状态机的概念在计算机系统中应用得非常广泛。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例如，每个菜单驱动的用户界面都是一个有穷状态机的实现。一个菜单的显示和一个状态相对应，键盘输入或用鼠标选择一个图标是使系统进入其他状态的一个事件。状态的每个转换都具有下面的形式：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当前状态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菜单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所选择的项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〕=&gt;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个状态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703580" y="1268413"/>
            <a:ext cx="849630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对一个系统进行规格说明，通常都需要对有穷状态机做一个很有用的扩展，即在前述的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元组中加入第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个组件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，从而把有穷状态机扩展为一个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元组，其中每个谓词都是系统全局状态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的函数。转换函数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现在是一个从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(J-F)×K×P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的函数。现在的转换规则形式如下：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当前状态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菜单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所选择的项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〕+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=&gt;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个状态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6629" name="内容占位符 4"/>
          <p:cNvSpPr>
            <a:spLocks noGrp="1"/>
          </p:cNvSpPr>
          <p:nvPr>
            <p:ph idx="1" hasCustomPrompt="1"/>
          </p:nvPr>
        </p:nvSpPr>
        <p:spPr>
          <a:xfrm>
            <a:off x="395288" y="981075"/>
            <a:ext cx="8229600" cy="6048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8" name="TextBox 7"/>
          <p:cNvSpPr txBox="1"/>
          <p:nvPr/>
        </p:nvSpPr>
        <p:spPr>
          <a:xfrm>
            <a:off x="317183" y="2745105"/>
            <a:ext cx="562292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一幢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层的大厦中需要一套控制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部电梯的产品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，要求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部电梯按照约束条件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在楼层间移动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7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0" y="1700213"/>
            <a:ext cx="2971800" cy="354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6095" y="1989455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电梯系统的规格说明：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8915" name="TextBox 7"/>
          <p:cNvSpPr txBox="1"/>
          <p:nvPr/>
        </p:nvSpPr>
        <p:spPr>
          <a:xfrm>
            <a:off x="672465" y="1196340"/>
            <a:ext cx="8497888" cy="445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：每部电梯内有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个按钮，每个按钮代表一个楼层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按下一个按钮时该按钮指示灯亮，同时电梯驶向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相应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的楼层，到达按钮指定的楼层时指示灯熄灭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：除了大厦的最低层和最高层之外，每层楼都有两个按钮分别请求电梯上行和下行。这两个按钮之一被按下时相应的指示灯亮，当电梯到达此楼层时灯熄灭，电梯向要求的方向移动。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：当对电梯没有请求时，它关门并停在当前楼层。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493078" y="1112838"/>
            <a:ext cx="8815388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使用一个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扩展的有穷状态机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对本产品进行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规格说明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分析：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问题中有两个按钮集。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部电梯中的每一部都有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个按钮，一个按钮对应一个楼层。因为这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m×n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个按钮都在电梯中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电梯按钮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层楼有两个按钮，一个请求向上，另一个请求向下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楼层按钮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电梯按钮的状态转换图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66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8" y="4725035"/>
            <a:ext cx="7140575" cy="131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3011" name="TextBox 7"/>
          <p:cNvSpPr txBox="1"/>
          <p:nvPr/>
        </p:nvSpPr>
        <p:spPr>
          <a:xfrm>
            <a:off x="538163" y="969328"/>
            <a:ext cx="8815387" cy="5078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表示按下电梯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内的按钮并请求到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层去。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有两个状态，分别是按钮发光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和不发光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关闭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。状态是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EBON(e,f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EBOFF(e,f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关闭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如果电梯按钮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发光且电梯到达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层，该按钮将熄灭。相反如果按钮熄灭，则按下它时，按钮将发光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个事件，它们分别是：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EBP(e,f)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被按下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EAF(e,f)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630873" y="1052513"/>
            <a:ext cx="85629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为了定义与这些事件和状态相联系的状态转换规则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，需要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，它的含义如下：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V(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：电梯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停在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如果电梯按钮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处于关闭状态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，而且电梯按钮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被按下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，而且电梯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，则该电梯按钮打开发光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下个状态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290513" y="1052513"/>
            <a:ext cx="85629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状态转换规则的形式化描述如下：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EBOFF(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)+EBP(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)+not V(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)=&gt;EBON(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反之，如果电梯到达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层，而且电梯按钮是打开的，于是它就会熄灭。这条转换规则可以形式化地表示为：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EBON(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)+EAF(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=&gt;EBOFF(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0" y="5788660"/>
            <a:ext cx="9899015" cy="10693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引言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1865" y="981075"/>
            <a:ext cx="8293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形式化技术在软件工程中有效提高了开发的效率、改进了软件开发的质量、减少了开发费用。形式化的技术容易在软件的规约上取得一致性，属于一种非常有效的交流方式。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72865" y="2406015"/>
            <a:ext cx="2176780" cy="86423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dirty="0" smtClean="0">
                <a:sym typeface="+mn-ea"/>
              </a:rPr>
              <a:t>软件工程使用方法的形式化描述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02985" y="4653915"/>
            <a:ext cx="2093595" cy="864235"/>
          </a:xfrm>
          <a:prstGeom prst="roundRect">
            <a:avLst/>
          </a:prstGeom>
          <a:gradFill>
            <a:gsLst>
              <a:gs pos="0">
                <a:srgbClr val="C09D87"/>
              </a:gs>
              <a:gs pos="100000">
                <a:srgbClr val="8D512F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800" dirty="0" smtClean="0">
                <a:sym typeface="+mn-ea"/>
              </a:rPr>
              <a:t>数据流图、</a:t>
            </a:r>
            <a:r>
              <a:rPr lang="en-US" altLang="zh-CN" sz="1800" dirty="0" smtClean="0">
                <a:sym typeface="+mn-ea"/>
              </a:rPr>
              <a:t>UML</a:t>
            </a:r>
            <a:r>
              <a:rPr lang="zh-CN" altLang="en-US" sz="1800" dirty="0" smtClean="0">
                <a:sym typeface="+mn-ea"/>
              </a:rPr>
              <a:t>等建立模型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67150" y="4653915"/>
            <a:ext cx="1880870" cy="864235"/>
          </a:xfrm>
          <a:prstGeom prst="roundRect">
            <a:avLst/>
          </a:prstGeom>
          <a:gradFill>
            <a:gsLst>
              <a:gs pos="0">
                <a:srgbClr val="C09D87"/>
              </a:gs>
              <a:gs pos="100000">
                <a:srgbClr val="8D512F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800" dirty="0" smtClean="0">
                <a:sym typeface="+mn-ea"/>
              </a:rPr>
              <a:t>描述系统性质的基于数学的技术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14755" y="4653915"/>
            <a:ext cx="2364740" cy="864235"/>
          </a:xfrm>
          <a:prstGeom prst="roundRect">
            <a:avLst/>
          </a:prstGeom>
          <a:gradFill>
            <a:gsLst>
              <a:gs pos="0">
                <a:srgbClr val="C09D87"/>
              </a:gs>
              <a:gs pos="100000">
                <a:srgbClr val="8D512F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dirty="0" smtClean="0">
                <a:sym typeface="+mn-ea"/>
              </a:rPr>
              <a:t>自然语言描述需求规格说明</a:t>
            </a:r>
            <a:endParaRPr lang="zh-CN" altLang="en-US" sz="1800" dirty="0" smtClean="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088765" y="3717925"/>
            <a:ext cx="122047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形式</a:t>
            </a:r>
            <a:endParaRPr lang="zh-CN" altLang="en-US" sz="1800"/>
          </a:p>
          <a:p>
            <a:pPr algn="ctr"/>
            <a:r>
              <a:rPr lang="zh-CN" altLang="en-US" sz="1800"/>
              <a:t>化</a:t>
            </a:r>
            <a:endParaRPr lang="zh-CN" altLang="en-US" sz="1800"/>
          </a:p>
        </p:txBody>
      </p:sp>
      <p:sp>
        <p:nvSpPr>
          <p:cNvPr id="12" name="圆角矩形 11"/>
          <p:cNvSpPr/>
          <p:nvPr/>
        </p:nvSpPr>
        <p:spPr>
          <a:xfrm>
            <a:off x="5601335" y="3713480"/>
            <a:ext cx="146304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半形</a:t>
            </a:r>
            <a:endParaRPr lang="zh-CN" altLang="en-US" sz="1800"/>
          </a:p>
          <a:p>
            <a:pPr algn="ctr"/>
            <a:r>
              <a:rPr lang="zh-CN" altLang="en-US" sz="1800"/>
              <a:t>式化</a:t>
            </a:r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2576830" y="3713480"/>
            <a:ext cx="1247775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非形</a:t>
            </a:r>
            <a:endParaRPr lang="zh-CN" altLang="en-US" sz="1800"/>
          </a:p>
          <a:p>
            <a:pPr algn="ctr"/>
            <a:r>
              <a:rPr lang="zh-CN" altLang="en-US" sz="1800"/>
              <a:t>式化</a:t>
            </a:r>
            <a:endParaRPr lang="zh-CN" altLang="en-US" sz="1800"/>
          </a:p>
        </p:txBody>
      </p:sp>
      <p:cxnSp>
        <p:nvCxnSpPr>
          <p:cNvPr id="14" name="直接连接符 13"/>
          <p:cNvCxnSpPr>
            <a:stCxn id="3" idx="2"/>
            <a:endCxn id="9" idx="0"/>
          </p:cNvCxnSpPr>
          <p:nvPr/>
        </p:nvCxnSpPr>
        <p:spPr>
          <a:xfrm flipH="1">
            <a:off x="4699000" y="3270250"/>
            <a:ext cx="262255" cy="44767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2"/>
          </p:cNvCxnSpPr>
          <p:nvPr/>
        </p:nvCxnSpPr>
        <p:spPr>
          <a:xfrm flipH="1">
            <a:off x="2967990" y="3270250"/>
            <a:ext cx="1993265" cy="4432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2"/>
            <a:endCxn id="12" idx="0"/>
          </p:cNvCxnSpPr>
          <p:nvPr/>
        </p:nvCxnSpPr>
        <p:spPr>
          <a:xfrm>
            <a:off x="4961255" y="3270250"/>
            <a:ext cx="1371600" cy="4432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967355" y="4310380"/>
            <a:ext cx="635" cy="3435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492875" y="4319270"/>
            <a:ext cx="635" cy="3435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736465" y="4319270"/>
            <a:ext cx="635" cy="34353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49155" name="TextBox 7"/>
          <p:cNvSpPr txBox="1"/>
          <p:nvPr/>
        </p:nvSpPr>
        <p:spPr>
          <a:xfrm>
            <a:off x="506095" y="1025525"/>
            <a:ext cx="8562975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考虑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楼层按钮。令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FB(d,f)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层请求电梯向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方向运动的按钮，楼层按钮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FB(d,f)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的状态转换图如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图所示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楼层按钮的状态如下。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FBON(d,f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：楼层按钮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(d,f)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FBOFF(d,f)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：楼层按钮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(d,f)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关闭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楼层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按钮已经打开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部电梯到达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层则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按钮关闭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楼层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按钮原来是关闭的，被按下后该按钮将打开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FBP(d,f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：楼层按钮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(d,f)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被按下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EAF(1…n,f)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1…n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表示或为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915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58" y="2348865"/>
            <a:ext cx="4764087" cy="906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721043" y="981075"/>
            <a:ext cx="8562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为了定义与这些事件和状态相联系的状态转换规则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，需要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：电梯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停在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层并且移动方向由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确定为向上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(d=U)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或向下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(d=D)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或待定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(d=N)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这个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一个状态，形式化方法允许把事件和状态作为谓词对待。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使用谓词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，形式化转换规则为：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FBOFF(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)+FBP(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)+not S(d,1…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=&gt;FBON(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FBON(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)+EAF(1…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)+S(d,1…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=&gt;FBOFF(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d,f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UorD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930" y="1573213"/>
            <a:ext cx="8574088" cy="1063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53251" name="TextBox 7"/>
          <p:cNvSpPr txBox="1"/>
          <p:nvPr/>
        </p:nvSpPr>
        <p:spPr>
          <a:xfrm>
            <a:off x="630873" y="980440"/>
            <a:ext cx="8562975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按钮状态转换规则时定义的谓词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，可以用谓词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S(d,e,f)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重新定义如下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V(e,f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)=S(U,e,f)or S(D,e,f)or S(N,e,f)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的状态及其转换规则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个电梯状态实质上包含许多子状态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，电梯减速、停止、开门、在一段时间后自动关门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下面定义电梯的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个状态。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M(d,e,f)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正沿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方向移动，即将到达的是第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S(d,e,f)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停在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层，将朝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方向移动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尚未关门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W(e,f)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层等待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已关门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S(d,e,f)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状态已在讨论楼层按钮时定义过，但是，现在的定义更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完备。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55299" name="TextBox 7"/>
          <p:cNvSpPr txBox="1"/>
          <p:nvPr/>
        </p:nvSpPr>
        <p:spPr>
          <a:xfrm>
            <a:off x="414655" y="980123"/>
            <a:ext cx="2863850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电梯的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状态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转换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电梯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停止状态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S(U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已组合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成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一个大的状态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目的是减少状态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总数以简化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530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70" y="1168718"/>
            <a:ext cx="6481763" cy="470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506095" y="1557655"/>
            <a:ext cx="882396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上图中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包含了下述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个可触发状态发生改变的事件。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DC(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：电梯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在楼层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关上门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：电梯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靠近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层时触发传感器，电梯控制器决定在当前楼层电梯是否停下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：电梯按钮或楼层按钮被按下进入打开状态，登录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59395" name="TextBox 7"/>
          <p:cNvSpPr txBox="1"/>
          <p:nvPr/>
        </p:nvSpPr>
        <p:spPr>
          <a:xfrm>
            <a:off x="577533" y="980440"/>
            <a:ext cx="8562975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电梯的状态转换规则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。这里给出的规则仅发生在关门之时。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S(U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e,f)+DC(e,f) =&gt; M(U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e,f+1)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e,f)+DC(e,f) =&gt; M(D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e,f-1)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S(N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e,f)+DC(e,f) =&gt;W(e,f)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第一条规则表明，如果电梯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停在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层准备向上移动，且门已经关闭，则电梯将向上一楼层移动。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第二条和第三条规则，分别对应于电梯即将下降或者没有待处理的请求的情况。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6629" name="内容占位符 4"/>
          <p:cNvSpPr>
            <a:spLocks noGrp="1"/>
          </p:cNvSpPr>
          <p:nvPr>
            <p:ph idx="1" hasCustomPrompt="1"/>
          </p:nvPr>
        </p:nvSpPr>
        <p:spPr>
          <a:xfrm>
            <a:off x="457200" y="981075"/>
            <a:ext cx="8229600" cy="6048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评价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505778" y="1557338"/>
            <a:ext cx="856297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有穷状态机方法采用了一种简单的格式来描述规格说明：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当前状态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事件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谓词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=&gt;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状态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这种形式的规格说明易于书写、易于验证，而且可以比较容易地把它转变成设计或程序代码。事实上，可以开发一个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工具把一个有穷状态机规格说明直接转变为源代码。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63491" name="TextBox 7"/>
          <p:cNvSpPr txBox="1"/>
          <p:nvPr/>
        </p:nvSpPr>
        <p:spPr>
          <a:xfrm>
            <a:off x="630873" y="1268730"/>
            <a:ext cx="8562975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有穷状态机方法比数据流图技术更精确，而且和它一样易于理解。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它也有缺点：在开发一个大系统时，三元组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即状态、事件、谓词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的数量会迅速增长。此外，和数据流图方法一样，形式化的有穷状态机方法也没有处理定时需求。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13948" y="1402122"/>
            <a:ext cx="809931" cy="972081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Freeform 6"/>
          <p:cNvSpPr/>
          <p:nvPr/>
        </p:nvSpPr>
        <p:spPr bwMode="auto">
          <a:xfrm>
            <a:off x="1127442" y="1489251"/>
            <a:ext cx="619055" cy="778697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1" name="Freeform 7"/>
          <p:cNvSpPr>
            <a:spLocks noEditPoints="1"/>
          </p:cNvSpPr>
          <p:nvPr/>
        </p:nvSpPr>
        <p:spPr bwMode="auto">
          <a:xfrm>
            <a:off x="1898682" y="2068654"/>
            <a:ext cx="1156859" cy="23593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Freeform 8"/>
          <p:cNvSpPr>
            <a:spLocks noEditPoints="1"/>
          </p:cNvSpPr>
          <p:nvPr/>
        </p:nvSpPr>
        <p:spPr bwMode="auto">
          <a:xfrm>
            <a:off x="1968325" y="1473029"/>
            <a:ext cx="1111720" cy="52213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3380740" y="1343660"/>
            <a:ext cx="76200" cy="1959610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25974" y="1324098"/>
            <a:ext cx="4988089" cy="589316"/>
            <a:chOff x="3347864" y="527135"/>
            <a:chExt cx="4605506" cy="544116"/>
          </a:xfrm>
        </p:grpSpPr>
        <p:sp>
          <p:nvSpPr>
            <p:cNvPr id="44" name="Freeform 14"/>
            <p:cNvSpPr/>
            <p:nvPr/>
          </p:nvSpPr>
          <p:spPr bwMode="auto">
            <a:xfrm>
              <a:off x="3347864" y="616432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3456169" y="536660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513297" y="536660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1" name="TextBox 63"/>
            <p:cNvSpPr txBox="1">
              <a:spLocks noChangeArrowheads="1"/>
            </p:cNvSpPr>
            <p:nvPr/>
          </p:nvSpPr>
          <p:spPr bwMode="auto">
            <a:xfrm>
              <a:off x="4070494" y="678265"/>
              <a:ext cx="3211830" cy="375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defPPr>
                <a:defRPr lang="zh-CN"/>
              </a:defPPr>
              <a:lvl1pPr>
                <a:defRPr sz="2000" b="1" spc="3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165" dirty="0">
                  <a:sym typeface="+mn-ea"/>
                </a:rPr>
                <a:t>概述</a:t>
              </a:r>
              <a:endParaRPr lang="zh-CN" altLang="en-US" sz="2165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81"/>
            <p:cNvSpPr txBox="1">
              <a:spLocks noChangeArrowheads="1"/>
            </p:cNvSpPr>
            <p:nvPr/>
          </p:nvSpPr>
          <p:spPr bwMode="auto">
            <a:xfrm>
              <a:off x="3577566" y="527135"/>
              <a:ext cx="347673" cy="4836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5974" y="2008324"/>
            <a:ext cx="4988089" cy="578398"/>
            <a:chOff x="3347864" y="1419062"/>
            <a:chExt cx="4605506" cy="534591"/>
          </a:xfrm>
        </p:grpSpPr>
        <p:sp>
          <p:nvSpPr>
            <p:cNvPr id="53" name="Freeform 17"/>
            <p:cNvSpPr/>
            <p:nvPr/>
          </p:nvSpPr>
          <p:spPr bwMode="auto">
            <a:xfrm>
              <a:off x="3347864" y="1498834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456169" y="1419062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3513297" y="1419062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3" name="TextBox 82"/>
            <p:cNvSpPr txBox="1">
              <a:spLocks noChangeArrowheads="1"/>
            </p:cNvSpPr>
            <p:nvPr/>
          </p:nvSpPr>
          <p:spPr bwMode="auto">
            <a:xfrm>
              <a:off x="4070291" y="1554793"/>
              <a:ext cx="3639510" cy="37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有穷状态机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83"/>
            <p:cNvSpPr txBox="1">
              <a:spLocks noChangeArrowheads="1"/>
            </p:cNvSpPr>
            <p:nvPr/>
          </p:nvSpPr>
          <p:spPr bwMode="auto">
            <a:xfrm>
              <a:off x="3577566" y="1432159"/>
              <a:ext cx="347673" cy="48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25974" y="2681631"/>
            <a:ext cx="4988089" cy="582524"/>
            <a:chOff x="3347864" y="2279586"/>
            <a:chExt cx="4605506" cy="538163"/>
          </a:xfrm>
        </p:grpSpPr>
        <p:sp>
          <p:nvSpPr>
            <p:cNvPr id="56" name="Freeform 20"/>
            <p:cNvSpPr/>
            <p:nvPr/>
          </p:nvSpPr>
          <p:spPr bwMode="auto">
            <a:xfrm>
              <a:off x="3347864" y="2362930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9" name="Freeform 21"/>
            <p:cNvSpPr/>
            <p:nvPr/>
          </p:nvSpPr>
          <p:spPr bwMode="auto">
            <a:xfrm>
              <a:off x="3456169" y="2281968"/>
              <a:ext cx="593889" cy="75009"/>
            </a:xfrm>
            <a:custGeom>
              <a:avLst/>
              <a:gdLst>
                <a:gd name="T0" fmla="*/ 58241460 w 1038"/>
                <a:gd name="T1" fmla="*/ 0 h 128"/>
                <a:gd name="T2" fmla="*/ 546306357 w 1038"/>
                <a:gd name="T3" fmla="*/ 0 h 128"/>
                <a:gd name="T4" fmla="*/ 604547817 w 1038"/>
                <a:gd name="T5" fmla="*/ 78143751 h 128"/>
                <a:gd name="T6" fmla="*/ 0 w 1038"/>
                <a:gd name="T7" fmla="*/ 78143751 h 128"/>
                <a:gd name="T8" fmla="*/ 58241460 w 103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8">
                  <a:moveTo>
                    <a:pt x="100" y="0"/>
                  </a:moveTo>
                  <a:lnTo>
                    <a:pt x="938" y="0"/>
                  </a:lnTo>
                  <a:lnTo>
                    <a:pt x="1038" y="128"/>
                  </a:lnTo>
                  <a:lnTo>
                    <a:pt x="0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3513297" y="2281968"/>
              <a:ext cx="478444" cy="478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5" name="TextBox 84"/>
            <p:cNvSpPr txBox="1">
              <a:spLocks noChangeArrowheads="1"/>
            </p:cNvSpPr>
            <p:nvPr/>
          </p:nvSpPr>
          <p:spPr bwMode="auto">
            <a:xfrm>
              <a:off x="4070292" y="2411745"/>
              <a:ext cx="1197216" cy="37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165" b="1" spc="3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Petri</a:t>
              </a:r>
              <a:r>
                <a:rPr lang="zh-CN" altLang="en-US" sz="2165" b="1" spc="3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</a:t>
              </a:r>
              <a:endParaRPr lang="zh-CN" altLang="en-US" sz="2165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6" name="TextBox 85"/>
            <p:cNvSpPr txBox="1">
              <a:spLocks noChangeArrowheads="1"/>
            </p:cNvSpPr>
            <p:nvPr/>
          </p:nvSpPr>
          <p:spPr bwMode="auto">
            <a:xfrm>
              <a:off x="3577566" y="2279586"/>
              <a:ext cx="347673" cy="483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925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ph idx="1" hasCustomPrompt="1"/>
          </p:nvPr>
        </p:nvSpPr>
        <p:spPr>
          <a:xfrm>
            <a:off x="457200" y="981075"/>
            <a:ext cx="8229600" cy="6048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744220" y="1484313"/>
            <a:ext cx="8562975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网由来：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并发系统中遇到的一个主要问题是定时问题。这个问题可以表现为多种形式，如同步问题、竞争条件以及死锁问题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用于确定系统中隐含的定时问题的一种有效技术是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，这种技术的一个很大的优点是它也可以用于设计中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网是由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Carl Adam 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发明的。在性能评价、操作系统和软件工程等领域，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网应用得都比较广泛。特别是已经证明，用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网可以有效地描述并发活动。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13948" y="1402122"/>
            <a:ext cx="809931" cy="972081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Freeform 6"/>
          <p:cNvSpPr/>
          <p:nvPr/>
        </p:nvSpPr>
        <p:spPr bwMode="auto">
          <a:xfrm>
            <a:off x="1127442" y="1489251"/>
            <a:ext cx="619055" cy="778697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1" name="Freeform 7"/>
          <p:cNvSpPr>
            <a:spLocks noEditPoints="1"/>
          </p:cNvSpPr>
          <p:nvPr/>
        </p:nvSpPr>
        <p:spPr bwMode="auto">
          <a:xfrm>
            <a:off x="1898682" y="2068654"/>
            <a:ext cx="1156859" cy="23593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Freeform 8"/>
          <p:cNvSpPr>
            <a:spLocks noEditPoints="1"/>
          </p:cNvSpPr>
          <p:nvPr/>
        </p:nvSpPr>
        <p:spPr bwMode="auto">
          <a:xfrm>
            <a:off x="1968325" y="1473029"/>
            <a:ext cx="1111720" cy="52213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3380740" y="1343660"/>
            <a:ext cx="76200" cy="1959610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25974" y="1324098"/>
            <a:ext cx="4988089" cy="589316"/>
            <a:chOff x="3347864" y="527135"/>
            <a:chExt cx="4605506" cy="544116"/>
          </a:xfrm>
        </p:grpSpPr>
        <p:sp>
          <p:nvSpPr>
            <p:cNvPr id="44" name="Freeform 14"/>
            <p:cNvSpPr/>
            <p:nvPr/>
          </p:nvSpPr>
          <p:spPr bwMode="auto">
            <a:xfrm>
              <a:off x="3347864" y="616432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3456169" y="536660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513297" y="536660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1" name="TextBox 63"/>
            <p:cNvSpPr txBox="1">
              <a:spLocks noChangeArrowheads="1"/>
            </p:cNvSpPr>
            <p:nvPr/>
          </p:nvSpPr>
          <p:spPr bwMode="auto">
            <a:xfrm>
              <a:off x="4070494" y="678265"/>
              <a:ext cx="3211830" cy="375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defPPr>
                <a:defRPr lang="zh-CN"/>
              </a:defPPr>
              <a:lvl1pPr>
                <a:defRPr sz="2000" b="1" spc="3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165" dirty="0">
                  <a:solidFill>
                    <a:srgbClr val="FF0000"/>
                  </a:solidFill>
                  <a:sym typeface="+mn-ea"/>
                </a:rPr>
                <a:t>概述</a:t>
              </a:r>
              <a:endParaRPr lang="zh-CN" altLang="en-US" sz="2165" dirty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62" name="TextBox 81"/>
            <p:cNvSpPr txBox="1">
              <a:spLocks noChangeArrowheads="1"/>
            </p:cNvSpPr>
            <p:nvPr/>
          </p:nvSpPr>
          <p:spPr bwMode="auto">
            <a:xfrm>
              <a:off x="3577566" y="527135"/>
              <a:ext cx="347673" cy="4836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5974" y="2008324"/>
            <a:ext cx="4988089" cy="578398"/>
            <a:chOff x="3347864" y="1419062"/>
            <a:chExt cx="4605506" cy="534591"/>
          </a:xfrm>
        </p:grpSpPr>
        <p:sp>
          <p:nvSpPr>
            <p:cNvPr id="53" name="Freeform 17"/>
            <p:cNvSpPr/>
            <p:nvPr/>
          </p:nvSpPr>
          <p:spPr bwMode="auto">
            <a:xfrm>
              <a:off x="3347864" y="1498834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456169" y="1419062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3513297" y="1419062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3" name="TextBox 82"/>
            <p:cNvSpPr txBox="1">
              <a:spLocks noChangeArrowheads="1"/>
            </p:cNvSpPr>
            <p:nvPr/>
          </p:nvSpPr>
          <p:spPr bwMode="auto">
            <a:xfrm>
              <a:off x="4070291" y="1554793"/>
              <a:ext cx="3639510" cy="37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有穷状态机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83"/>
            <p:cNvSpPr txBox="1">
              <a:spLocks noChangeArrowheads="1"/>
            </p:cNvSpPr>
            <p:nvPr/>
          </p:nvSpPr>
          <p:spPr bwMode="auto">
            <a:xfrm>
              <a:off x="3577566" y="1432159"/>
              <a:ext cx="347673" cy="48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25974" y="2681631"/>
            <a:ext cx="4988089" cy="582524"/>
            <a:chOff x="3347864" y="2279586"/>
            <a:chExt cx="4605506" cy="538163"/>
          </a:xfrm>
        </p:grpSpPr>
        <p:sp>
          <p:nvSpPr>
            <p:cNvPr id="56" name="Freeform 20"/>
            <p:cNvSpPr/>
            <p:nvPr/>
          </p:nvSpPr>
          <p:spPr bwMode="auto">
            <a:xfrm>
              <a:off x="3347864" y="2362930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9" name="Freeform 21"/>
            <p:cNvSpPr/>
            <p:nvPr/>
          </p:nvSpPr>
          <p:spPr bwMode="auto">
            <a:xfrm>
              <a:off x="3456169" y="2281968"/>
              <a:ext cx="593889" cy="75009"/>
            </a:xfrm>
            <a:custGeom>
              <a:avLst/>
              <a:gdLst>
                <a:gd name="T0" fmla="*/ 58241460 w 1038"/>
                <a:gd name="T1" fmla="*/ 0 h 128"/>
                <a:gd name="T2" fmla="*/ 546306357 w 1038"/>
                <a:gd name="T3" fmla="*/ 0 h 128"/>
                <a:gd name="T4" fmla="*/ 604547817 w 1038"/>
                <a:gd name="T5" fmla="*/ 78143751 h 128"/>
                <a:gd name="T6" fmla="*/ 0 w 1038"/>
                <a:gd name="T7" fmla="*/ 78143751 h 128"/>
                <a:gd name="T8" fmla="*/ 58241460 w 103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8">
                  <a:moveTo>
                    <a:pt x="100" y="0"/>
                  </a:moveTo>
                  <a:lnTo>
                    <a:pt x="938" y="0"/>
                  </a:lnTo>
                  <a:lnTo>
                    <a:pt x="1038" y="128"/>
                  </a:lnTo>
                  <a:lnTo>
                    <a:pt x="0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3513297" y="2281968"/>
              <a:ext cx="478444" cy="478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5" name="TextBox 84"/>
            <p:cNvSpPr txBox="1">
              <a:spLocks noChangeArrowheads="1"/>
            </p:cNvSpPr>
            <p:nvPr/>
          </p:nvSpPr>
          <p:spPr bwMode="auto">
            <a:xfrm>
              <a:off x="4070292" y="2411745"/>
              <a:ext cx="1197216" cy="37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Petri</a:t>
              </a:r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6" name="TextBox 85"/>
            <p:cNvSpPr txBox="1">
              <a:spLocks noChangeArrowheads="1"/>
            </p:cNvSpPr>
            <p:nvPr/>
          </p:nvSpPr>
          <p:spPr bwMode="auto">
            <a:xfrm>
              <a:off x="3577566" y="2279586"/>
              <a:ext cx="347673" cy="483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925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69635" name="TextBox 7"/>
          <p:cNvSpPr txBox="1"/>
          <p:nvPr/>
        </p:nvSpPr>
        <p:spPr>
          <a:xfrm>
            <a:off x="669608" y="1052830"/>
            <a:ext cx="8564562" cy="4832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网包含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种元素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组位置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组转换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一组位置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｝，在图中用圆圈代表位置。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一组转换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｝，在图中用短直线表示转换。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963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1771968"/>
            <a:ext cx="4989513" cy="2376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71683" name="TextBox 7"/>
          <p:cNvSpPr txBox="1"/>
          <p:nvPr/>
        </p:nvSpPr>
        <p:spPr>
          <a:xfrm>
            <a:off x="566420" y="1124268"/>
            <a:ext cx="8770938" cy="3968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两个用于转换的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输入函数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由位置指向转换的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箭头表示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I(t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I(t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两个用于转换的输出函数，用由转换指向位置的箭头表示，是：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O(t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O(t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，输出函数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O(t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中有两个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，是因为有两个箭头由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73731" name="TextBox 7"/>
          <p:cNvSpPr txBox="1"/>
          <p:nvPr/>
        </p:nvSpPr>
        <p:spPr>
          <a:xfrm>
            <a:off x="559435" y="1124268"/>
            <a:ext cx="8564563" cy="4522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更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形式化的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网结构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，是一个四元组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C=(P,T,I,O)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｝是一个有穷位置集，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n≥0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｛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｝是一个有穷转换集，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m≥0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，且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相交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T→P∞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为输入函数，是由转换到位置无序单位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组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bags)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的映射。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O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T→P∞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为输出函数，是由转换到位置无序单位组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映射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566738" y="1066483"/>
            <a:ext cx="8769350" cy="507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一个无序单位组或多重组是允许一个元素有多个实例的广义集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网的标记是在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网中权标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(token)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的分配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。例如，在图中有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个权标，其中一个在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中，两个在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中没有，还有一个在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中。上述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标记可以用向量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中有权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标，因此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即被激发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578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3572193"/>
            <a:ext cx="4930775" cy="239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77827" name="TextBox 7"/>
          <p:cNvSpPr txBox="1"/>
          <p:nvPr/>
        </p:nvSpPr>
        <p:spPr>
          <a:xfrm>
            <a:off x="614363" y="1025843"/>
            <a:ext cx="8769350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通常，当每个输入位置所拥有的权标数大于等于从该位置到转换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线数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时，就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允许转换。当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激发时，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上各有一个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权标被移出，而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增加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一个权标。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中权标总数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不是固定的，在这个例子中两个权标被移出，而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上只能增加一个权标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上图中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上有权标，因此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也可以被激发。当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被激发时，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上将移走一个权标，而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上新增加两个权标。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网具有非确定性，也就是说，如果数个转换都达到了激发条件，则其中任意一个都可以被激发。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79875" name="TextBox 7"/>
          <p:cNvSpPr txBox="1"/>
          <p:nvPr/>
        </p:nvSpPr>
        <p:spPr>
          <a:xfrm>
            <a:off x="670560" y="980123"/>
            <a:ext cx="8562975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左图所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网的标记为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都可以被激发。假设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被激发了，则结果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如左图所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示，标记为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。此时，只有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可以被激发。如果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也被激发了，则权标从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中移出，两个新权标被放在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上，结果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如右图所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示，标记为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3847148"/>
            <a:ext cx="3970338" cy="191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33" y="3847148"/>
            <a:ext cx="4133850" cy="197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474663" y="1268730"/>
            <a:ext cx="85629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更形式化地说，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C=(P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中的标记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，是由一组位置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到一组非负整数的映射：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P→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带有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网成为一个五元组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网的一个重要扩充是加入禁止线。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如图所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示，禁止线是用一个小圆圈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用箭头标记的输入线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2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0" y="3788728"/>
            <a:ext cx="3095625" cy="2068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6629" name="内容占位符 4"/>
          <p:cNvSpPr>
            <a:spLocks noGrp="1"/>
          </p:cNvSpPr>
          <p:nvPr>
            <p:ph idx="1" hasCustomPrompt="1"/>
          </p:nvPr>
        </p:nvSpPr>
        <p:spPr>
          <a:xfrm>
            <a:off x="457200" y="1052513"/>
            <a:ext cx="8229600" cy="6048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例子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972" name="TextBox 7"/>
          <p:cNvSpPr txBox="1"/>
          <p:nvPr/>
        </p:nvSpPr>
        <p:spPr>
          <a:xfrm>
            <a:off x="670243" y="2060258"/>
            <a:ext cx="8562975" cy="2236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现在把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网应用于上一节讨论过的电梯问题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网表示电梯系统的规格说明时，每个楼层用一个位置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代表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(1≤f≤m)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网中电梯是用一个权标代表的。在位置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上有权标，表示在楼层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上有电梯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669290" y="1052513"/>
            <a:ext cx="8564563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电梯按钮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电梯问题的第一个约束条件描述了电梯按钮的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行为。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第一条约束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每部电梯有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个按钮，每层对应一个按钮。当按下一个按钮时该按钮指示灯亮，指示电梯移往相应的楼层。当电梯到达指定的楼层时，按钮将熄灭。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为了用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网表达电梯按钮的规格说明，在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网中还必须设置其他的位置。电梯中楼层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的按钮，在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网中用位置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(1≤f≤m)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上有一个权标，就表示电梯内楼层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的按钮被按下了。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669290" y="1052830"/>
            <a:ext cx="8564563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电梯按钮只有在第一次被按下时才会由暗变亮，以后再按它则只会被忽略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示的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网描述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了电梯按钮的行为规律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。首先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，假设按钮没有发亮，在位置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上没有权标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存在禁止线的情况下，转换“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被按下”是允许发生的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。现在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按下按钮，则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转换被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激发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并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上放置了一个权标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图所示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。因此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位置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</a:t>
            </a:r>
            <a:r>
              <a:rPr kumimoji="0" lang="en-US" altLang="zh-C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上的权标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数不会多于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806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95" y="3572193"/>
            <a:ext cx="4537075" cy="1951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dirty="0">
                <a:sym typeface="+mn-ea"/>
              </a:rPr>
              <a:t>概述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775335" y="1708150"/>
            <a:ext cx="859726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用自然语言书写的系统规格说明书，可能存在如下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矛盾：指一组相互冲突的陈述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二义性：读者可以用不同方式理解的陈述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含糊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不完整性。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抽象层次混乱：在非常抽象的陈述中混进了一些关于细节的低层次陈述。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1124585"/>
            <a:ext cx="49955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1.1</a:t>
            </a:r>
            <a:r>
              <a:rPr lang="en-US" altLang="zh-CN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非形式化</a:t>
            </a:r>
            <a:r>
              <a:rPr lang="zh-CN" altLang="en-US" sz="32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方法的缺点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90115" name="TextBox 7"/>
          <p:cNvSpPr txBox="1"/>
          <p:nvPr/>
        </p:nvSpPr>
        <p:spPr>
          <a:xfrm>
            <a:off x="860108" y="980440"/>
            <a:ext cx="8564562" cy="5078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假设电梯由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层驶向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层，因为电梯在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如上图所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示，位置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上有一个权标。由于每条输入线上各有一个权标，转换“电梯在运行”被激发，从而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上的权标被移走，按钮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EBf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被关闭，在位置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上出现一个新权标，即转换的激发使电梯由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层驶到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719455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事实上，电梯由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层移到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层是需要时间的，为处理这个情况及其他类似的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问题，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网模型中必须加入时限。也就是说，在标准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网中转换是瞬时完成的，而在现实情况下就需要时间控制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网，以使转换与非零时间相联系。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62305" y="908720"/>
            <a:ext cx="8564046" cy="5425588"/>
          </a:xfrm>
          <a:prstGeom prst="rect">
            <a:avLst/>
          </a:prstGeom>
          <a:blipFill rotWithShape="0">
            <a:blip r:embed="rId2"/>
            <a:stretch>
              <a:fillRect l="-1068" r="-569"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457200" y="980123"/>
            <a:ext cx="8564563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2009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下图所示的情况为电梯由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层驶向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层。根据电梯乘客的要求，某一个楼层按钮亮或两个楼层按钮都亮。如果两个按钮都亮了，则只有一个按钮熄灭。该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网可以保证，当两个按钮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了的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时候，只有一个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按钮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熄灭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但是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按钮熄灭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正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，则需要更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复杂的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Petri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网模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对此不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更进一步的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介绍。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421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20" y="3068638"/>
            <a:ext cx="4046538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ym typeface="+mn-ea"/>
              </a:rPr>
              <a:t>Petri</a:t>
            </a:r>
            <a:r>
              <a:rPr kumimoji="1" lang="zh-CN" altLang="en-US" sz="3200" b="1" dirty="0">
                <a:sym typeface="+mn-ea"/>
              </a:rPr>
              <a:t>网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3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59435" y="1484531"/>
            <a:ext cx="8564046" cy="2958054"/>
          </a:xfrm>
          <a:prstGeom prst="rect">
            <a:avLst/>
          </a:prstGeom>
          <a:blipFill rotWithShape="0">
            <a:blip r:embed="rId2"/>
            <a:stretch>
              <a:fillRect l="-1068" r="-712" b="-3299"/>
            </a:stretch>
          </a:blip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本章小结</a:t>
            </a:r>
            <a:endParaRPr kumimoji="1" lang="zh-CN" altLang="en-US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120835" name="TextBox 7"/>
          <p:cNvSpPr txBox="1"/>
          <p:nvPr/>
        </p:nvSpPr>
        <p:spPr>
          <a:xfrm>
            <a:off x="559435" y="1340168"/>
            <a:ext cx="8564563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形式化技术有优点，也有缺点。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介绍了有穷状态机的概念，并举例评价。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简要介绍了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Petri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网的概念，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并举例评价。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39776" y="2349156"/>
            <a:ext cx="3054985" cy="89154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5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本章结束</a:t>
            </a:r>
            <a:r>
              <a:rPr lang="en-US" altLang="zh-CN" sz="5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5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5790565"/>
            <a:ext cx="9899015" cy="10693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sz="3200" b="1" dirty="0">
                <a:sym typeface="+mn-ea"/>
              </a:rPr>
              <a:t>概述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6629" name="内容占位符 4"/>
          <p:cNvSpPr>
            <a:spLocks noGrp="1"/>
          </p:cNvSpPr>
          <p:nvPr>
            <p:ph idx="1" hasCustomPrompt="1"/>
          </p:nvPr>
        </p:nvSpPr>
        <p:spPr>
          <a:xfrm>
            <a:off x="395288" y="1144588"/>
            <a:ext cx="8229600" cy="6048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形式化方法的优点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9163" y="1844358"/>
            <a:ext cx="7634288" cy="11128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为了克服非形式化方法的缺点，人们把数学引入软件开发过程，创造了基于数学的形式化方法。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847090" y="1749425"/>
            <a:ext cx="785018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数学能够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简洁准确地描述物理现象、对象或动作的结果，因此是理想的建模工具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在不同的软件工程活动之间平滑地过渡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数学提供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了高层确认的手段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sz="3200" b="1" dirty="0">
                <a:sym typeface="+mn-ea"/>
              </a:rPr>
              <a:t>概述</a:t>
            </a:r>
            <a:endParaRPr kumimoji="1" 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6629" name="内容占位符 4"/>
          <p:cNvSpPr>
            <a:spLocks noGrp="1"/>
          </p:cNvSpPr>
          <p:nvPr>
            <p:ph idx="1" hasCustomPrompt="1"/>
          </p:nvPr>
        </p:nvSpPr>
        <p:spPr>
          <a:xfrm>
            <a:off x="395288" y="1125538"/>
            <a:ext cx="8229600" cy="603250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形式化方法的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准则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TextBox 7"/>
          <p:cNvSpPr txBox="1"/>
          <p:nvPr/>
        </p:nvSpPr>
        <p:spPr>
          <a:xfrm>
            <a:off x="474663" y="1700213"/>
            <a:ext cx="7850187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应该选用适当的表示方法。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应该形式化，但不要过分形式化。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应该估算成本。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应该有形式化方法顾问随时提供咨询。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6"/>
              <a:defRPr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不应该放弃传统的开发方法。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应该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建立详尽的文档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6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不应该放弃质量标准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6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不应该盲目依赖形式化方法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6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应该测试、测试再测试</a:t>
            </a:r>
            <a:r>
              <a:rPr lang="zh-CN" altLang="en-US" sz="200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 startAt="6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应该重用。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13948" y="1402122"/>
            <a:ext cx="809931" cy="972081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1" name="Freeform 6"/>
          <p:cNvSpPr/>
          <p:nvPr/>
        </p:nvSpPr>
        <p:spPr bwMode="auto">
          <a:xfrm>
            <a:off x="1127442" y="1489251"/>
            <a:ext cx="619055" cy="778697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1" name="Freeform 7"/>
          <p:cNvSpPr>
            <a:spLocks noEditPoints="1"/>
          </p:cNvSpPr>
          <p:nvPr/>
        </p:nvSpPr>
        <p:spPr bwMode="auto">
          <a:xfrm>
            <a:off x="1898682" y="2068654"/>
            <a:ext cx="1156859" cy="235930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Freeform 8"/>
          <p:cNvSpPr>
            <a:spLocks noEditPoints="1"/>
          </p:cNvSpPr>
          <p:nvPr/>
        </p:nvSpPr>
        <p:spPr bwMode="auto">
          <a:xfrm>
            <a:off x="1968325" y="1473029"/>
            <a:ext cx="1111720" cy="52213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3380740" y="1343660"/>
            <a:ext cx="76200" cy="1959610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74267" tIns="37133" rIns="74267" bIns="37133"/>
          <a:lstStyle/>
          <a:p>
            <a:pPr defTabSz="685800"/>
            <a:endParaRPr lang="zh-CN" altLang="en-US" sz="1515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25974" y="1324098"/>
            <a:ext cx="4988089" cy="589316"/>
            <a:chOff x="3347864" y="527135"/>
            <a:chExt cx="4605506" cy="544116"/>
          </a:xfrm>
        </p:grpSpPr>
        <p:sp>
          <p:nvSpPr>
            <p:cNvPr id="44" name="Freeform 14"/>
            <p:cNvSpPr/>
            <p:nvPr/>
          </p:nvSpPr>
          <p:spPr bwMode="auto">
            <a:xfrm>
              <a:off x="3347864" y="616432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3456169" y="536660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513297" y="536660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1" name="TextBox 63"/>
            <p:cNvSpPr txBox="1">
              <a:spLocks noChangeArrowheads="1"/>
            </p:cNvSpPr>
            <p:nvPr/>
          </p:nvSpPr>
          <p:spPr bwMode="auto">
            <a:xfrm>
              <a:off x="4070494" y="678265"/>
              <a:ext cx="3211830" cy="375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defPPr>
                <a:defRPr lang="zh-CN"/>
              </a:defPPr>
              <a:lvl1pPr>
                <a:defRPr sz="2000" b="1" spc="3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165" dirty="0">
                  <a:sym typeface="+mn-ea"/>
                </a:rPr>
                <a:t>概述</a:t>
              </a:r>
              <a:endParaRPr lang="zh-CN" altLang="en-US" sz="2165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Box 81"/>
            <p:cNvSpPr txBox="1">
              <a:spLocks noChangeArrowheads="1"/>
            </p:cNvSpPr>
            <p:nvPr/>
          </p:nvSpPr>
          <p:spPr bwMode="auto">
            <a:xfrm>
              <a:off x="3577566" y="527135"/>
              <a:ext cx="347673" cy="4836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25974" y="2008324"/>
            <a:ext cx="4988089" cy="578398"/>
            <a:chOff x="3347864" y="1419062"/>
            <a:chExt cx="4605506" cy="534591"/>
          </a:xfrm>
        </p:grpSpPr>
        <p:sp>
          <p:nvSpPr>
            <p:cNvPr id="53" name="Freeform 17"/>
            <p:cNvSpPr/>
            <p:nvPr/>
          </p:nvSpPr>
          <p:spPr bwMode="auto">
            <a:xfrm>
              <a:off x="3347864" y="1498834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4" name="Freeform 18"/>
            <p:cNvSpPr/>
            <p:nvPr/>
          </p:nvSpPr>
          <p:spPr bwMode="auto">
            <a:xfrm>
              <a:off x="3456169" y="1419062"/>
              <a:ext cx="593889" cy="73819"/>
            </a:xfrm>
            <a:custGeom>
              <a:avLst/>
              <a:gdLst>
                <a:gd name="T0" fmla="*/ 58241460 w 1038"/>
                <a:gd name="T1" fmla="*/ 0 h 127"/>
                <a:gd name="T2" fmla="*/ 546306357 w 1038"/>
                <a:gd name="T3" fmla="*/ 0 h 127"/>
                <a:gd name="T4" fmla="*/ 604547817 w 1038"/>
                <a:gd name="T5" fmla="*/ 76279375 h 127"/>
                <a:gd name="T6" fmla="*/ 0 w 1038"/>
                <a:gd name="T7" fmla="*/ 76279375 h 127"/>
                <a:gd name="T8" fmla="*/ 58241460 w 1038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7">
                  <a:moveTo>
                    <a:pt x="100" y="0"/>
                  </a:moveTo>
                  <a:lnTo>
                    <a:pt x="938" y="0"/>
                  </a:lnTo>
                  <a:lnTo>
                    <a:pt x="1038" y="127"/>
                  </a:lnTo>
                  <a:lnTo>
                    <a:pt x="0" y="12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3513297" y="1419062"/>
              <a:ext cx="478444" cy="4774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3" name="TextBox 82"/>
            <p:cNvSpPr txBox="1">
              <a:spLocks noChangeArrowheads="1"/>
            </p:cNvSpPr>
            <p:nvPr/>
          </p:nvSpPr>
          <p:spPr bwMode="auto">
            <a:xfrm>
              <a:off x="4070291" y="1554793"/>
              <a:ext cx="3639510" cy="37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65" b="1" spc="3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有穷状态机</a:t>
              </a:r>
              <a:endParaRPr lang="zh-CN" altLang="en-US" sz="2165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83"/>
            <p:cNvSpPr txBox="1">
              <a:spLocks noChangeArrowheads="1"/>
            </p:cNvSpPr>
            <p:nvPr/>
          </p:nvSpPr>
          <p:spPr bwMode="auto">
            <a:xfrm>
              <a:off x="3577566" y="1432159"/>
              <a:ext cx="347673" cy="484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9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25974" y="2681631"/>
            <a:ext cx="4988089" cy="582524"/>
            <a:chOff x="3347864" y="2279586"/>
            <a:chExt cx="4605506" cy="538163"/>
          </a:xfrm>
        </p:grpSpPr>
        <p:sp>
          <p:nvSpPr>
            <p:cNvPr id="56" name="Freeform 20"/>
            <p:cNvSpPr/>
            <p:nvPr/>
          </p:nvSpPr>
          <p:spPr bwMode="auto">
            <a:xfrm>
              <a:off x="3347864" y="2362930"/>
              <a:ext cx="4605506" cy="454819"/>
            </a:xfrm>
            <a:custGeom>
              <a:avLst/>
              <a:gdLst>
                <a:gd name="T0" fmla="*/ 60743788 w 6963"/>
                <a:gd name="T1" fmla="*/ 0 h 794"/>
                <a:gd name="T2" fmla="*/ 2147483647 w 6963"/>
                <a:gd name="T3" fmla="*/ 0 h 794"/>
                <a:gd name="T4" fmla="*/ 2147483647 w 6963"/>
                <a:gd name="T5" fmla="*/ 50749524 h 794"/>
                <a:gd name="T6" fmla="*/ 2147483647 w 6963"/>
                <a:gd name="T7" fmla="*/ 412413298 h 794"/>
                <a:gd name="T8" fmla="*/ 2147483647 w 6963"/>
                <a:gd name="T9" fmla="*/ 463162822 h 794"/>
                <a:gd name="T10" fmla="*/ 60743788 w 6963"/>
                <a:gd name="T11" fmla="*/ 463162822 h 794"/>
                <a:gd name="T12" fmla="*/ 0 w 6963"/>
                <a:gd name="T13" fmla="*/ 412413298 h 794"/>
                <a:gd name="T14" fmla="*/ 0 w 6963"/>
                <a:gd name="T15" fmla="*/ 50749524 h 794"/>
                <a:gd name="T16" fmla="*/ 60743788 w 6963"/>
                <a:gd name="T17" fmla="*/ 0 h 7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63" h="794">
                  <a:moveTo>
                    <a:pt x="87" y="0"/>
                  </a:moveTo>
                  <a:lnTo>
                    <a:pt x="6876" y="0"/>
                  </a:lnTo>
                  <a:cubicBezTo>
                    <a:pt x="6924" y="0"/>
                    <a:pt x="6963" y="39"/>
                    <a:pt x="6963" y="87"/>
                  </a:cubicBezTo>
                  <a:lnTo>
                    <a:pt x="6963" y="707"/>
                  </a:lnTo>
                  <a:cubicBezTo>
                    <a:pt x="6963" y="755"/>
                    <a:pt x="6924" y="794"/>
                    <a:pt x="6876" y="794"/>
                  </a:cubicBezTo>
                  <a:lnTo>
                    <a:pt x="87" y="794"/>
                  </a:lnTo>
                  <a:cubicBezTo>
                    <a:pt x="39" y="794"/>
                    <a:pt x="0" y="755"/>
                    <a:pt x="0" y="707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/>
            </a:gradFill>
            <a:ln w="10" cap="flat" cmpd="sng">
              <a:solidFill>
                <a:srgbClr val="DFDFE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59" name="Freeform 21"/>
            <p:cNvSpPr/>
            <p:nvPr/>
          </p:nvSpPr>
          <p:spPr bwMode="auto">
            <a:xfrm>
              <a:off x="3456169" y="2281968"/>
              <a:ext cx="593889" cy="75009"/>
            </a:xfrm>
            <a:custGeom>
              <a:avLst/>
              <a:gdLst>
                <a:gd name="T0" fmla="*/ 58241460 w 1038"/>
                <a:gd name="T1" fmla="*/ 0 h 128"/>
                <a:gd name="T2" fmla="*/ 546306357 w 1038"/>
                <a:gd name="T3" fmla="*/ 0 h 128"/>
                <a:gd name="T4" fmla="*/ 604547817 w 1038"/>
                <a:gd name="T5" fmla="*/ 78143751 h 128"/>
                <a:gd name="T6" fmla="*/ 0 w 1038"/>
                <a:gd name="T7" fmla="*/ 78143751 h 128"/>
                <a:gd name="T8" fmla="*/ 58241460 w 1038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8" h="128">
                  <a:moveTo>
                    <a:pt x="100" y="0"/>
                  </a:moveTo>
                  <a:lnTo>
                    <a:pt x="938" y="0"/>
                  </a:lnTo>
                  <a:lnTo>
                    <a:pt x="1038" y="128"/>
                  </a:lnTo>
                  <a:lnTo>
                    <a:pt x="0" y="12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3513297" y="2281968"/>
              <a:ext cx="478444" cy="478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74257" tIns="37128" rIns="74257" bIns="37128"/>
            <a:lstStyle/>
            <a:p>
              <a:pPr defTabSz="685800"/>
              <a:endParaRPr lang="zh-CN" altLang="en-US" sz="1515">
                <a:solidFill>
                  <a:prstClr val="black"/>
                </a:solidFill>
              </a:endParaRPr>
            </a:p>
          </p:txBody>
        </p:sp>
        <p:sp>
          <p:nvSpPr>
            <p:cNvPr id="65" name="TextBox 84"/>
            <p:cNvSpPr txBox="1">
              <a:spLocks noChangeArrowheads="1"/>
            </p:cNvSpPr>
            <p:nvPr/>
          </p:nvSpPr>
          <p:spPr bwMode="auto">
            <a:xfrm>
              <a:off x="4070292" y="2411745"/>
              <a:ext cx="1197216" cy="37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Petri</a:t>
              </a:r>
              <a:r>
                <a:rPr lang="zh-CN" altLang="en-US" sz="2165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网</a:t>
              </a:r>
              <a:endParaRPr lang="zh-CN" altLang="en-US" sz="2165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6" name="TextBox 85"/>
            <p:cNvSpPr txBox="1">
              <a:spLocks noChangeArrowheads="1"/>
            </p:cNvSpPr>
            <p:nvPr/>
          </p:nvSpPr>
          <p:spPr bwMode="auto">
            <a:xfrm>
              <a:off x="3577566" y="2279586"/>
              <a:ext cx="347673" cy="483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257" tIns="37128" rIns="74257" bIns="3712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1" hangingPunct="1"/>
              <a:r>
                <a:rPr lang="en-US" altLang="zh-CN" sz="29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925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ph idx="1" hasCustomPrompt="1"/>
          </p:nvPr>
        </p:nvSpPr>
        <p:spPr>
          <a:xfrm>
            <a:off x="395288" y="908050"/>
            <a:ext cx="8229600" cy="604838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0" name="TextBox 7"/>
          <p:cNvSpPr txBox="1"/>
          <p:nvPr/>
        </p:nvSpPr>
        <p:spPr>
          <a:xfrm>
            <a:off x="644525" y="1340168"/>
            <a:ext cx="8669338" cy="2351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719455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例子：一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个保险箱上装了一个复合锁，锁有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个位置，分别标记为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，转盘可向左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(L)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或向右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(R)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转动。这样，在任意时刻转盘都有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种可能的运动，即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。保险箱的组合密码是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，转盘的任何其他运动都将引起报警。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2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43990" y="3716655"/>
            <a:ext cx="7522210" cy="2588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474909" y="244993"/>
            <a:ext cx="910956" cy="565150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35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3035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69" y="6319611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129251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3200" b="1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 panose="02000000000000000000" charset="-122"/>
                <a:sym typeface="+mn-ea"/>
              </a:rPr>
              <a:t>有穷状态机</a:t>
            </a:r>
            <a:endParaRPr kumimoji="1" lang="zh-CN" altLang="zh-CN" sz="3200" b="1" spc="3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 panose="02000000000000000000" charset="-122"/>
              <a:sym typeface="+mn-ea"/>
            </a:endParaRPr>
          </a:p>
        </p:txBody>
      </p:sp>
      <p:sp>
        <p:nvSpPr>
          <p:cNvPr id="26627" name="TextBox 7"/>
          <p:cNvSpPr txBox="1"/>
          <p:nvPr/>
        </p:nvSpPr>
        <p:spPr>
          <a:xfrm>
            <a:off x="817880" y="1268413"/>
            <a:ext cx="84963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个初始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态：保险箱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锁定状态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保险箱的状态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转换表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6930" y="2564448"/>
          <a:ext cx="8229600" cy="3302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880858">
                <a:tc>
                  <a:txBody>
                    <a:bodyPr/>
                    <a:p>
                      <a:pPr algn="ctr"/>
                      <a:r>
                        <a:rPr lang="zh-CN" altLang="en-US" sz="2000" dirty="0" smtClean="0"/>
                        <a:t>               </a:t>
                      </a:r>
                      <a:r>
                        <a:rPr lang="zh-CN" altLang="en-US" sz="1600" dirty="0" smtClean="0"/>
                        <a:t>当前状态</a:t>
                      </a:r>
                      <a:endParaRPr lang="en-US" altLang="zh-CN" sz="1800" dirty="0" smtClean="0"/>
                    </a:p>
                    <a:p>
                      <a:pPr algn="ctr"/>
                      <a:r>
                        <a:rPr lang="zh-CN" altLang="en-US" sz="1800" dirty="0" smtClean="0"/>
                        <a:t>      </a:t>
                      </a:r>
                      <a:r>
                        <a:rPr lang="zh-CN" altLang="en-US" sz="1600" dirty="0" smtClean="0"/>
                        <a:t>次态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 smtClean="0"/>
                        <a:t>保险箱锁定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</a:tr>
              <a:tr h="403582"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1L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 smtClean="0"/>
                    </a:p>
                  </a:txBody>
                  <a:tcPr/>
                </a:tc>
              </a:tr>
              <a:tr h="403582"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1R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</a:tr>
              <a:tr h="403582"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2L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 smtClean="0"/>
                        <a:t>保险箱解锁</a:t>
                      </a:r>
                      <a:endParaRPr lang="zh-CN" altLang="en-US" sz="2000" dirty="0"/>
                    </a:p>
                  </a:txBody>
                  <a:tcPr/>
                </a:tc>
              </a:tr>
              <a:tr h="403582"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2R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</a:tr>
              <a:tr h="403582"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3L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</a:tr>
              <a:tr h="403582"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3R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000" dirty="0" smtClean="0"/>
                        <a:t>报警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817880" y="2553335"/>
            <a:ext cx="1306513" cy="8651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4868" y="2553335"/>
            <a:ext cx="1998663" cy="5365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7880" y="3102610"/>
            <a:ext cx="1079500" cy="3381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转盘动作</a:t>
            </a:r>
            <a:endParaRPr kumimoji="0" lang="zh-CN" altLang="en-US" sz="1600" b="1" kern="1200" cap="none" spc="0" normalizeH="0" baseline="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775,&quot;width&quot;:10972.499212598424}"/>
</p:tagLst>
</file>

<file path=ppt/tags/tag2.xml><?xml version="1.0" encoding="utf-8"?>
<p:tagLst xmlns:p="http://schemas.openxmlformats.org/presentationml/2006/main">
  <p:tag name="KSO_WM_UNIT_TABLE_BEAUTIFY" val="smartTable{50d3c8db-be2e-45a9-89c6-aeff3621917b}"/>
</p:tagLst>
</file>

<file path=ppt/tags/tag3.xml><?xml version="1.0" encoding="utf-8"?>
<p:tagLst xmlns:p="http://schemas.openxmlformats.org/presentationml/2006/main">
  <p:tag name="COMMONDATA" val="eyJoZGlkIjoiNmNkZjNjZmY5MWYzYTBjZDExNjU2NDM5YmI0ZjQ3ZjUifQ=="/>
  <p:tag name="KSO_WPP_MARK_KEY" val="98eaa997-9cae-4d6e-b980-ecd52a0894e9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6316</Words>
  <Application>WPS 演示</Application>
  <PresentationFormat>全屏显示(16:9)</PresentationFormat>
  <Paragraphs>519</Paragraphs>
  <Slides>45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Impact</vt:lpstr>
      <vt:lpstr>Heiti SC Medium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1012</dc:title>
  <dc:creator>admin</dc:creator>
  <cp:lastModifiedBy>王婷</cp:lastModifiedBy>
  <cp:revision>617</cp:revision>
  <cp:lastPrinted>2021-12-14T02:46:00Z</cp:lastPrinted>
  <dcterms:created xsi:type="dcterms:W3CDTF">2021-12-14T02:46:00Z</dcterms:created>
  <dcterms:modified xsi:type="dcterms:W3CDTF">2022-10-02T06:28:22Z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AEAABB5AD2384C99BCE96D96FDFD524B</vt:lpwstr>
  </property>
</Properties>
</file>