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4"/>
  </p:handoutMasterIdLst>
  <p:sldIdLst>
    <p:sldId id="289" r:id="rId3"/>
    <p:sldId id="514" r:id="rId5"/>
    <p:sldId id="564" r:id="rId6"/>
    <p:sldId id="515" r:id="rId7"/>
    <p:sldId id="516" r:id="rId8"/>
    <p:sldId id="517" r:id="rId9"/>
    <p:sldId id="518" r:id="rId10"/>
    <p:sldId id="519" r:id="rId11"/>
    <p:sldId id="520" r:id="rId12"/>
    <p:sldId id="521" r:id="rId13"/>
    <p:sldId id="528" r:id="rId14"/>
    <p:sldId id="529" r:id="rId15"/>
    <p:sldId id="531" r:id="rId16"/>
    <p:sldId id="532" r:id="rId17"/>
    <p:sldId id="533" r:id="rId18"/>
    <p:sldId id="534" r:id="rId19"/>
    <p:sldId id="535" r:id="rId20"/>
    <p:sldId id="536" r:id="rId21"/>
    <p:sldId id="537" r:id="rId22"/>
    <p:sldId id="538" r:id="rId23"/>
    <p:sldId id="539" r:id="rId24"/>
    <p:sldId id="540" r:id="rId25"/>
    <p:sldId id="541" r:id="rId26"/>
    <p:sldId id="543" r:id="rId27"/>
    <p:sldId id="544" r:id="rId28"/>
    <p:sldId id="545" r:id="rId29"/>
    <p:sldId id="547" r:id="rId30"/>
    <p:sldId id="549" r:id="rId31"/>
    <p:sldId id="550" r:id="rId32"/>
    <p:sldId id="546" r:id="rId33"/>
    <p:sldId id="551" r:id="rId34"/>
    <p:sldId id="552" r:id="rId35"/>
    <p:sldId id="553" r:id="rId36"/>
    <p:sldId id="554" r:id="rId37"/>
    <p:sldId id="555" r:id="rId38"/>
    <p:sldId id="556" r:id="rId39"/>
    <p:sldId id="557" r:id="rId40"/>
    <p:sldId id="558" r:id="rId41"/>
    <p:sldId id="562" r:id="rId42"/>
    <p:sldId id="559" r:id="rId43"/>
  </p:sldIdLst>
  <p:sldSz cx="9144000" cy="6858000" type="screen4x3"/>
  <p:notesSz cx="6858000" cy="9144000"/>
  <p:custDataLst>
    <p:tags r:id="rId49"/>
  </p:custDataLst>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risweng@qq.com" initials="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104" d="100"/>
          <a:sy n="104" d="100"/>
        </p:scale>
        <p:origin x="-1158" y="-78"/>
      </p:cViewPr>
      <p:guideLst>
        <p:guide orient="horz" pos="2145"/>
        <p:guide pos="2954"/>
      </p:guideLst>
    </p:cSldViewPr>
  </p:slideViewPr>
  <p:outlineViewPr>
    <p:cViewPr>
      <p:scale>
        <a:sx n="33" d="100"/>
        <a:sy n="33" d="100"/>
      </p:scale>
      <p:origin x="0" y="0"/>
    </p:cViewPr>
  </p:outlin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9" Type="http://schemas.openxmlformats.org/officeDocument/2006/relationships/tags" Target="tags/tag3.xml"/><Relationship Id="rId48" Type="http://schemas.openxmlformats.org/officeDocument/2006/relationships/commentAuthors" Target="commentAuthors.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handoutMaster" Target="handoutMasters/handoutMaster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FFD7F697-F7FB-4D43-966B-C28510FDBAD5}"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p>
            <a:pPr lvl="0" algn="r" fontAlgn="base">
              <a:buNone/>
            </a:pPr>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7955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7955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4100" name="Rectangle 4"/>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7955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Click to edit Master text styles</a:t>
            </a:r>
            <a:endPar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Second level</a:t>
            </a:r>
            <a:endPar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Third level</a:t>
            </a:r>
            <a:endPar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Fourth level</a:t>
            </a:r>
            <a:endPar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Fifth level</a:t>
            </a:r>
            <a:endPar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p:txBody>
      </p:sp>
      <p:sp>
        <p:nvSpPr>
          <p:cNvPr id="27955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7955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buNone/>
            </a:pPr>
            <a:fld id="{9A0DB2DC-4C9A-4742-B13C-FB6460FD3503}" type="slidenum">
              <a:rPr lang="zh-CN" altLang="en-US" sz="1200" strike="noStrike" noProof="1" dirty="0">
                <a:latin typeface="Times New Roman" panose="02020603050405020304" pitchFamily="18" charset="0"/>
                <a:ea typeface="宋体" panose="02010600030101010101" pitchFamily="2" charset="-122"/>
                <a:cs typeface="+mn-cs"/>
              </a:rPr>
            </a:fld>
            <a:endParaRPr lang="zh-CN" altLang="en-US" sz="1200" strike="noStrike" noProof="1" dirty="0">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6146" name="Rectangle 2"/>
          <p:cNvSpPr>
            <a:spLocks noRot="1" noTextEdit="1"/>
          </p:cNvSpPr>
          <p:nvPr>
            <p:ph type="sldImg"/>
          </p:nvPr>
        </p:nvSpPr>
        <p:spPr/>
      </p:sp>
      <p:sp>
        <p:nvSpPr>
          <p:cNvPr id="6147" name="Rectangle 3"/>
          <p:cNvSpPr>
            <a:spLocks noGrp="1"/>
          </p:cNvSpPr>
          <p:nvPr>
            <p:ph type="body"/>
          </p:nvPr>
        </p:nvSpPr>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2788" y="744538"/>
            <a:ext cx="5372100" cy="3721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744F346-9435-41B1-AD1D-461963F20BE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u="none" strike="noStrike" kern="0" cap="none" spc="0" normalizeH="0">
                <a:solidFill>
                  <a:srgbClr val="0070C0"/>
                </a:solidFill>
                <a:uFillTx/>
              </a:defRPr>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28600"/>
            <a:ext cx="2286000" cy="6629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0" y="228600"/>
            <a:ext cx="6705600" cy="6629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228600"/>
            <a:ext cx="9067800" cy="4572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11188" y="1068388"/>
            <a:ext cx="4189412" cy="578961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953000" y="1068388"/>
            <a:ext cx="4191000" cy="578961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标题，文本与剪贴画">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85800" y="1981200"/>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剪贴画占位符 3"/>
          <p:cNvSpPr>
            <a:spLocks noGrp="1"/>
          </p:cNvSpPr>
          <p:nvPr>
            <p:ph type="clipArt" sz="half" idx="2"/>
          </p:nvPr>
        </p:nvSpPr>
        <p:spPr>
          <a:xfrm>
            <a:off x="4648200" y="1981200"/>
            <a:ext cx="3810000" cy="4114800"/>
          </a:xfrm>
        </p:spPr>
        <p:txBody>
          <a:bodyPr vert="horz" wrap="square" lIns="90488" tIns="44450" rIns="90488" bIns="4445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70000"/>
              <a:buFont typeface="Webdings" panose="05030102010509060703" pitchFamily="18" charset="2"/>
              <a:buChar char="="/>
              <a:defRPr/>
            </a:pPr>
            <a:endParaRPr kumimoji="0" lang="zh-CN" altLang="en-US" sz="2800" b="0" i="0" u="none" strike="noStrike" kern="0" cap="none" spc="0" normalizeH="0" baseline="0" noProof="0" smtClean="0">
              <a:ln>
                <a:noFill/>
              </a:ln>
              <a:solidFill>
                <a:srgbClr val="FFFFFF"/>
              </a:solidFill>
              <a:effectLst/>
              <a:uLnTx/>
              <a:uFillTx/>
              <a:latin typeface="+mn-lt"/>
              <a:ea typeface="+mn-ea"/>
              <a:cs typeface="+mn-cs"/>
            </a:endParaRPr>
          </a:p>
        </p:txBody>
      </p:sp>
      <p:sp>
        <p:nvSpPr>
          <p:cNvPr id="8" name="Rectangle 4"/>
          <p:cNvSpPr>
            <a:spLocks noGrp="1" noChangeArrowheads="1"/>
          </p:cNvSpPr>
          <p:nvPr>
            <p:ph type="dt" sz="half" idx="12"/>
          </p:nvPr>
        </p:nvSpPr>
        <p:spPr>
          <a:xfrm>
            <a:off x="685800" y="6248400"/>
            <a:ext cx="1905000" cy="457200"/>
          </a:xfrm>
          <a:prstGeom prst="rect">
            <a:avLst/>
          </a:prstGeom>
        </p:spPr>
        <p:txBody>
          <a:bodyPr vert="horz" wrap="square" lIns="91440" tIns="45720" rIns="91440" bIns="45720" numCol="1" anchor="t" anchorCtr="0" compatLnSpc="1"/>
          <a:lstStyle>
            <a:lvl1pPr>
              <a:defRPr>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5"/>
          <p:cNvSpPr>
            <a:spLocks noGrp="1" noChangeArrowheads="1"/>
          </p:cNvSpPr>
          <p:nvPr>
            <p:ph type="ftr" sz="quarter" idx="3"/>
          </p:nvPr>
        </p:nvSpPr>
        <p:spPr>
          <a:xfrm>
            <a:off x="3124200" y="6248400"/>
            <a:ext cx="2895600" cy="457200"/>
          </a:xfrm>
          <a:prstGeom prst="rect">
            <a:avLst/>
          </a:prstGeom>
        </p:spPr>
        <p:txBody>
          <a:bodyPr vert="horz" wrap="square" lIns="91440" tIns="45720" rIns="91440" bIns="45720" numCol="1" anchor="t" anchorCtr="0" compatLnSpc="1"/>
          <a:lstStyle>
            <a:lvl1pPr>
              <a:defRPr>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 name="Rectangle 6"/>
          <p:cNvSpPr>
            <a:spLocks noGrp="1" noChangeArrowheads="1"/>
          </p:cNvSpPr>
          <p:nvPr>
            <p:ph type="sldNum" sz="quarter" idx="4"/>
          </p:nvPr>
        </p:nvSpPr>
        <p:spPr>
          <a:xfrm>
            <a:off x="6553200" y="6248400"/>
            <a:ext cx="1905000" cy="457200"/>
          </a:xfrm>
          <a:prstGeom prst="rect">
            <a:avLst/>
          </a:prstGeom>
        </p:spPr>
        <p:txBody>
          <a:bodyPr vert="horz" wrap="square" lIns="91440" tIns="45720" rIns="91440" bIns="45720" numCol="1" anchor="t" anchorCtr="0" compatLnSpc="1"/>
          <a:p>
            <a:pPr lvl="0" fontAlgn="base">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ea typeface="宋体" panose="02010600030101010101" pitchFamily="2" charset="-122"/>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accent1">
                    <a:lumMod val="75000"/>
                  </a:schemeClr>
                </a:solidFill>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11188" y="1068388"/>
            <a:ext cx="4189412" cy="5789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953000" y="1068388"/>
            <a:ext cx="4191000" cy="5789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accent1">
                    <a:lumMod val="75000"/>
                  </a:schemeClr>
                </a:solidFill>
              </a:defRPr>
            </a:lvl1p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0488" tIns="44450" rIns="90488" bIns="4445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70000"/>
              <a:buFont typeface="Webdings" panose="05030102010509060703" pitchFamily="18" charset="2"/>
              <a:buNone/>
              <a:defRPr/>
            </a:pPr>
            <a:endParaRPr kumimoji="0" lang="zh-CN" altLang="en-US" sz="3200" b="0" i="0" u="none" strike="noStrike" kern="0" cap="none" spc="0" normalizeH="0" baseline="0" noProof="0" smtClean="0">
              <a:ln>
                <a:noFill/>
              </a:ln>
              <a:solidFill>
                <a:srgbClr val="FFFFFF"/>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1.png"/><Relationship Id="rId15" Type="http://schemas.openxmlformats.org/officeDocument/2006/relationships/tags" Target="../tags/tag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3" name="文本框 2"/>
          <p:cNvSpPr txBox="1"/>
          <p:nvPr userDrawn="1"/>
        </p:nvSpPr>
        <p:spPr>
          <a:xfrm>
            <a:off x="-35560" y="6661785"/>
            <a:ext cx="9208135" cy="368300"/>
          </a:xfrm>
          <a:prstGeom prst="rect">
            <a:avLst/>
          </a:prstGeom>
          <a:gradFill>
            <a:gsLst>
              <a:gs pos="0">
                <a:srgbClr val="007BD3"/>
              </a:gs>
              <a:gs pos="100000">
                <a:srgbClr val="034373"/>
              </a:gs>
            </a:gsLst>
            <a:lin ang="0" scaled="0"/>
          </a:gradFill>
        </p:spPr>
        <p:txBody>
          <a:bodyPr wrap="square" rtlCol="0">
            <a:spAutoFit/>
          </a:bodyPr>
          <a:p>
            <a:endParaRPr lang="zh-CN" altLang="en-US"/>
          </a:p>
        </p:txBody>
      </p:sp>
      <p:sp>
        <p:nvSpPr>
          <p:cNvPr id="1026" name="Rectangle 2"/>
          <p:cNvSpPr>
            <a:spLocks noGrp="1"/>
          </p:cNvSpPr>
          <p:nvPr>
            <p:ph type="title"/>
          </p:nvPr>
        </p:nvSpPr>
        <p:spPr>
          <a:xfrm>
            <a:off x="0" y="228600"/>
            <a:ext cx="9067800" cy="457200"/>
          </a:xfrm>
          <a:prstGeom prst="rect">
            <a:avLst/>
          </a:prstGeom>
          <a:noFill/>
          <a:ln w="12700">
            <a:noFill/>
          </a:ln>
        </p:spPr>
        <p:txBody>
          <a:bodyPr lIns="90488" tIns="44450" rIns="90488" bIns="44450" anchor="b" anchorCtr="0"/>
          <a:p>
            <a:pPr lvl="0"/>
            <a:r>
              <a:rPr lang="en-US" altLang="zh-CN" dirty="0"/>
              <a:t>Click to edit Master title style</a:t>
            </a:r>
            <a:endParaRPr lang="en-US" altLang="zh-CN" dirty="0"/>
          </a:p>
        </p:txBody>
      </p:sp>
      <p:sp>
        <p:nvSpPr>
          <p:cNvPr id="1027" name="Rectangle 3"/>
          <p:cNvSpPr>
            <a:spLocks noGrp="1"/>
          </p:cNvSpPr>
          <p:nvPr>
            <p:ph type="body"/>
          </p:nvPr>
        </p:nvSpPr>
        <p:spPr>
          <a:xfrm>
            <a:off x="611188" y="1067753"/>
            <a:ext cx="8532812" cy="5789612"/>
          </a:xfrm>
          <a:prstGeom prst="rect">
            <a:avLst/>
          </a:prstGeom>
          <a:noFill/>
          <a:ln w="12700">
            <a:noFill/>
          </a:ln>
        </p:spPr>
        <p:txBody>
          <a:bodyPr lIns="90488" tIns="44450" rIns="90488" bIns="44450"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350214" name="Line 6"/>
          <p:cNvSpPr>
            <a:spLocks noChangeShapeType="1"/>
          </p:cNvSpPr>
          <p:nvPr userDrawn="1"/>
        </p:nvSpPr>
        <p:spPr bwMode="auto">
          <a:xfrm>
            <a:off x="23813" y="817563"/>
            <a:ext cx="9148763" cy="0"/>
          </a:xfrm>
          <a:prstGeom prst="line">
            <a:avLst/>
          </a:prstGeom>
          <a:noFill/>
          <a:ln w="38100">
            <a:solidFill>
              <a:schemeClr val="accent1"/>
            </a:solidFill>
            <a:roun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50215" name="Line 7"/>
          <p:cNvSpPr>
            <a:spLocks noChangeShapeType="1"/>
          </p:cNvSpPr>
          <p:nvPr userDrawn="1"/>
        </p:nvSpPr>
        <p:spPr bwMode="auto">
          <a:xfrm>
            <a:off x="20638" y="942975"/>
            <a:ext cx="9148763" cy="0"/>
          </a:xfrm>
          <a:prstGeom prst="line">
            <a:avLst/>
          </a:prstGeom>
          <a:noFill/>
          <a:ln w="38100">
            <a:solidFill>
              <a:srgbClr val="008000"/>
            </a:solidFill>
            <a:roun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pic>
        <p:nvPicPr>
          <p:cNvPr id="85" name="图片 84"/>
          <p:cNvPicPr>
            <a:picLocks noChangeAspect="1"/>
          </p:cNvPicPr>
          <p:nvPr userDrawn="1">
            <p:custDataLst>
              <p:tags r:id="rId15"/>
            </p:custDataLst>
          </p:nvPr>
        </p:nvPicPr>
        <p:blipFill>
          <a:blip r:embed="rId16" cstate="print">
            <a:extLst>
              <a:ext uri="{28A0092B-C50C-407E-A947-70E740481C1C}">
                <a14:useLocalDpi xmlns:a14="http://schemas.microsoft.com/office/drawing/2010/main" val="0"/>
              </a:ext>
            </a:extLst>
          </a:blip>
          <a:stretch>
            <a:fillRect/>
          </a:stretch>
        </p:blipFill>
        <p:spPr>
          <a:xfrm>
            <a:off x="6979285" y="169545"/>
            <a:ext cx="2164080" cy="617220"/>
          </a:xfrm>
          <a:prstGeom prst="rect">
            <a:avLst/>
          </a:prstGeom>
        </p:spPr>
      </p:pic>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rtl="0" eaLnBrk="0" fontAlgn="base" hangingPunct="0">
        <a:spcBef>
          <a:spcPct val="0"/>
        </a:spcBef>
        <a:spcAft>
          <a:spcPct val="0"/>
        </a:spcAft>
        <a:defRPr sz="3200">
          <a:solidFill>
            <a:schemeClr val="accent1">
              <a:lumMod val="75000"/>
            </a:schemeClr>
          </a:solidFill>
          <a:latin typeface="+mj-lt"/>
          <a:ea typeface="+mj-ea"/>
          <a:cs typeface="+mj-cs"/>
        </a:defRPr>
      </a:lvl1pPr>
      <a:lvl2pPr algn="ctr" rtl="0" eaLnBrk="0" fontAlgn="base" hangingPunct="0">
        <a:spcBef>
          <a:spcPct val="0"/>
        </a:spcBef>
        <a:spcAft>
          <a:spcPct val="0"/>
        </a:spcAft>
        <a:defRPr sz="3200">
          <a:solidFill>
            <a:srgbClr val="FFFF66"/>
          </a:solidFill>
          <a:latin typeface="Arial" panose="020B0604020202020204" pitchFamily="34" charset="0"/>
        </a:defRPr>
      </a:lvl2pPr>
      <a:lvl3pPr algn="ctr" rtl="0" eaLnBrk="0" fontAlgn="base" hangingPunct="0">
        <a:spcBef>
          <a:spcPct val="0"/>
        </a:spcBef>
        <a:spcAft>
          <a:spcPct val="0"/>
        </a:spcAft>
        <a:defRPr sz="3200">
          <a:solidFill>
            <a:srgbClr val="FFFF66"/>
          </a:solidFill>
          <a:latin typeface="Arial" panose="020B0604020202020204" pitchFamily="34" charset="0"/>
        </a:defRPr>
      </a:lvl3pPr>
      <a:lvl4pPr algn="ctr" rtl="0" eaLnBrk="0" fontAlgn="base" hangingPunct="0">
        <a:spcBef>
          <a:spcPct val="0"/>
        </a:spcBef>
        <a:spcAft>
          <a:spcPct val="0"/>
        </a:spcAft>
        <a:defRPr sz="3200">
          <a:solidFill>
            <a:srgbClr val="FFFF66"/>
          </a:solidFill>
          <a:latin typeface="Arial" panose="020B0604020202020204" pitchFamily="34" charset="0"/>
        </a:defRPr>
      </a:lvl4pPr>
      <a:lvl5pPr algn="ctr" rtl="0" eaLnBrk="0" fontAlgn="base" hangingPunct="0">
        <a:spcBef>
          <a:spcPct val="0"/>
        </a:spcBef>
        <a:spcAft>
          <a:spcPct val="0"/>
        </a:spcAft>
        <a:defRPr sz="3200">
          <a:solidFill>
            <a:srgbClr val="FFFF66"/>
          </a:solidFill>
          <a:latin typeface="Arial" panose="020B0604020202020204" pitchFamily="34" charset="0"/>
        </a:defRPr>
      </a:lvl5pPr>
      <a:lvl6pPr marL="457200" algn="ctr" rtl="0" eaLnBrk="0" fontAlgn="base" hangingPunct="0">
        <a:spcBef>
          <a:spcPct val="0"/>
        </a:spcBef>
        <a:spcAft>
          <a:spcPct val="0"/>
        </a:spcAft>
        <a:defRPr sz="3200">
          <a:solidFill>
            <a:srgbClr val="FFFF66"/>
          </a:solidFill>
          <a:latin typeface="Arial" panose="020B0604020202020204" pitchFamily="34" charset="0"/>
        </a:defRPr>
      </a:lvl6pPr>
      <a:lvl7pPr marL="914400" algn="ctr" rtl="0" eaLnBrk="0" fontAlgn="base" hangingPunct="0">
        <a:spcBef>
          <a:spcPct val="0"/>
        </a:spcBef>
        <a:spcAft>
          <a:spcPct val="0"/>
        </a:spcAft>
        <a:defRPr sz="3200">
          <a:solidFill>
            <a:srgbClr val="FFFF66"/>
          </a:solidFill>
          <a:latin typeface="Arial" panose="020B0604020202020204" pitchFamily="34" charset="0"/>
        </a:defRPr>
      </a:lvl7pPr>
      <a:lvl8pPr marL="1371600" algn="ctr" rtl="0" eaLnBrk="0" fontAlgn="base" hangingPunct="0">
        <a:spcBef>
          <a:spcPct val="0"/>
        </a:spcBef>
        <a:spcAft>
          <a:spcPct val="0"/>
        </a:spcAft>
        <a:defRPr sz="3200">
          <a:solidFill>
            <a:srgbClr val="FFFF66"/>
          </a:solidFill>
          <a:latin typeface="Arial" panose="020B0604020202020204" pitchFamily="34" charset="0"/>
        </a:defRPr>
      </a:lvl8pPr>
      <a:lvl9pPr marL="1828800" algn="ctr" rtl="0" eaLnBrk="0" fontAlgn="base" hangingPunct="0">
        <a:spcBef>
          <a:spcPct val="0"/>
        </a:spcBef>
        <a:spcAft>
          <a:spcPct val="0"/>
        </a:spcAft>
        <a:defRPr sz="3200">
          <a:solidFill>
            <a:srgbClr val="FFFF66"/>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accent1"/>
        </a:buClr>
        <a:buSzPct val="70000"/>
        <a:buFont typeface="Webdings" panose="05030102010509060703" pitchFamily="18" charset="2"/>
        <a:buChar char="="/>
        <a:defRPr sz="2800" u="none" strike="noStrike" kern="0" cap="none" spc="0" normalizeH="0">
          <a:solidFill>
            <a:schemeClr val="bg2"/>
          </a:solidFill>
          <a:latin typeface="+mn-lt"/>
          <a:ea typeface="+mn-ea"/>
          <a:cs typeface="+mn-cs"/>
        </a:defRPr>
      </a:lvl1pPr>
      <a:lvl2pPr marL="742950" indent="-285750" algn="l" rtl="0" eaLnBrk="0" fontAlgn="base" hangingPunct="0">
        <a:spcBef>
          <a:spcPct val="20000"/>
        </a:spcBef>
        <a:spcAft>
          <a:spcPct val="0"/>
        </a:spcAft>
        <a:buClr>
          <a:srgbClr val="008000"/>
        </a:buClr>
        <a:buFont typeface="Webdings" panose="05030102010509060703" pitchFamily="18" charset="2"/>
        <a:buChar char="4"/>
        <a:defRPr sz="2400" u="none" strike="noStrike" kern="0" cap="none" spc="0" normalizeH="0">
          <a:solidFill>
            <a:schemeClr val="bg2"/>
          </a:solidFill>
          <a:latin typeface="+mn-lt"/>
        </a:defRPr>
      </a:lvl2pPr>
      <a:lvl3pPr marL="1085850" indent="-228600" algn="l" rtl="0" eaLnBrk="0" fontAlgn="base" hangingPunct="0">
        <a:spcBef>
          <a:spcPct val="20000"/>
        </a:spcBef>
        <a:spcAft>
          <a:spcPct val="0"/>
        </a:spcAft>
        <a:buClr>
          <a:schemeClr val="tx2"/>
        </a:buClr>
        <a:buSzPct val="80000"/>
        <a:buFont typeface="Wingdings" panose="05000000000000000000" pitchFamily="2" charset="2"/>
        <a:buChar char="n"/>
        <a:defRPr sz="2000" u="none" strike="noStrike" kern="0" cap="none" spc="0" normalizeH="0">
          <a:solidFill>
            <a:schemeClr val="bg2"/>
          </a:solidFill>
          <a:latin typeface="+mn-lt"/>
        </a:defRPr>
      </a:lvl3pPr>
      <a:lvl4pPr marL="1428750" indent="-228600" algn="l" rtl="0" eaLnBrk="0" fontAlgn="base" hangingPunct="0">
        <a:spcBef>
          <a:spcPct val="20000"/>
        </a:spcBef>
        <a:spcAft>
          <a:spcPct val="0"/>
        </a:spcAft>
        <a:buClr>
          <a:schemeClr val="tx2"/>
        </a:buClr>
        <a:buChar char="–"/>
        <a:defRPr sz="2000" u="none" strike="noStrike" kern="0" cap="none" spc="0" normalizeH="0">
          <a:solidFill>
            <a:schemeClr val="bg2"/>
          </a:solidFill>
          <a:latin typeface="Times New Roman" panose="02020603050405020304" pitchFamily="18" charset="0"/>
        </a:defRPr>
      </a:lvl4pPr>
      <a:lvl5pPr marL="1771650" indent="-228600" algn="l" rtl="0" eaLnBrk="0" fontAlgn="base" hangingPunct="0">
        <a:spcBef>
          <a:spcPct val="20000"/>
        </a:spcBef>
        <a:spcAft>
          <a:spcPct val="0"/>
        </a:spcAft>
        <a:buClr>
          <a:schemeClr val="tx2"/>
        </a:buClr>
        <a:buChar char="»"/>
        <a:defRPr sz="2000" u="none" strike="noStrike" kern="0" cap="none" spc="0" normalizeH="0">
          <a:solidFill>
            <a:schemeClr val="bg2"/>
          </a:solidFill>
          <a:latin typeface="Times New Roman" panose="02020603050405020304" pitchFamily="18" charset="0"/>
        </a:defRPr>
      </a:lvl5pPr>
      <a:lvl6pPr marL="2228850" indent="-228600" algn="l" rtl="0" fontAlgn="base">
        <a:spcBef>
          <a:spcPct val="20000"/>
        </a:spcBef>
        <a:spcAft>
          <a:spcPct val="0"/>
        </a:spcAft>
        <a:buClr>
          <a:schemeClr val="tx2"/>
        </a:buClr>
        <a:buChar char="»"/>
        <a:defRPr sz="2000">
          <a:solidFill>
            <a:schemeClr val="tx1"/>
          </a:solidFill>
          <a:latin typeface="Times New Roman" panose="02020603050405020304" pitchFamily="18" charset="0"/>
        </a:defRPr>
      </a:lvl6pPr>
      <a:lvl7pPr marL="2686050" indent="-228600" algn="l" rtl="0" fontAlgn="base">
        <a:spcBef>
          <a:spcPct val="20000"/>
        </a:spcBef>
        <a:spcAft>
          <a:spcPct val="0"/>
        </a:spcAft>
        <a:buClr>
          <a:schemeClr val="tx2"/>
        </a:buClr>
        <a:buChar char="»"/>
        <a:defRPr sz="2000">
          <a:solidFill>
            <a:schemeClr val="tx1"/>
          </a:solidFill>
          <a:latin typeface="Times New Roman" panose="02020603050405020304" pitchFamily="18" charset="0"/>
        </a:defRPr>
      </a:lvl7pPr>
      <a:lvl8pPr marL="3143250" indent="-228600" algn="l" rtl="0" fontAlgn="base">
        <a:spcBef>
          <a:spcPct val="20000"/>
        </a:spcBef>
        <a:spcAft>
          <a:spcPct val="0"/>
        </a:spcAft>
        <a:buClr>
          <a:schemeClr val="tx2"/>
        </a:buClr>
        <a:buChar char="»"/>
        <a:defRPr sz="2000">
          <a:solidFill>
            <a:schemeClr val="tx1"/>
          </a:solidFill>
          <a:latin typeface="Times New Roman" panose="02020603050405020304" pitchFamily="18" charset="0"/>
        </a:defRPr>
      </a:lvl8pPr>
      <a:lvl9pPr marL="3600450" indent="-228600" algn="l" rtl="0" fontAlgn="base">
        <a:spcBef>
          <a:spcPct val="20000"/>
        </a:spcBef>
        <a:spcAft>
          <a:spcPct val="0"/>
        </a:spcAft>
        <a:buClr>
          <a:schemeClr val="tx2"/>
        </a:buClr>
        <a:buChar char="»"/>
        <a:defRPr sz="2000">
          <a:solidFill>
            <a:schemeClr val="tx1"/>
          </a:solidFill>
          <a:latin typeface="Times New Roman" panose="02020603050405020304"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wmf"/></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wmf"/></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wmf"/></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Text Box 3"/>
          <p:cNvSpPr txBox="1"/>
          <p:nvPr/>
        </p:nvSpPr>
        <p:spPr>
          <a:xfrm>
            <a:off x="557213" y="2438400"/>
            <a:ext cx="7940675" cy="923925"/>
          </a:xfrm>
          <a:prstGeom prst="rect">
            <a:avLst/>
          </a:prstGeom>
          <a:noFill/>
          <a:ln w="12700">
            <a:noFill/>
          </a:ln>
        </p:spPr>
        <p:txBody>
          <a:bodyPr anchor="t" anchorCtr="0">
            <a:spAutoFit/>
          </a:bodyPr>
          <a:p>
            <a:pPr algn="ctr" eaLnBrk="0" hangingPunct="0"/>
            <a:r>
              <a:rPr lang="zh-CN" altLang="en-US" sz="5400" dirty="0">
                <a:latin typeface="Arial" panose="020B0604020202020204" pitchFamily="34" charset="0"/>
                <a:ea typeface="宋体" panose="02010600030101010101" pitchFamily="2" charset="-122"/>
              </a:rPr>
              <a:t> </a:t>
            </a:r>
            <a:endParaRPr lang="en-US" altLang="zh-CN" sz="5400" dirty="0">
              <a:latin typeface="Arial" panose="020B0604020202020204" pitchFamily="34" charset="0"/>
              <a:ea typeface="宋体" panose="02010600030101010101" pitchFamily="2" charset="-122"/>
            </a:endParaRPr>
          </a:p>
        </p:txBody>
      </p:sp>
      <p:sp>
        <p:nvSpPr>
          <p:cNvPr id="4" name="Text Box 1027"/>
          <p:cNvSpPr txBox="1">
            <a:spLocks noChangeArrowheads="1"/>
          </p:cNvSpPr>
          <p:nvPr/>
        </p:nvSpPr>
        <p:spPr bwMode="auto">
          <a:xfrm>
            <a:off x="404495" y="1715453"/>
            <a:ext cx="8602663" cy="2444750"/>
          </a:xfrm>
          <a:prstGeom prst="rect">
            <a:avLst/>
          </a:prstGeom>
          <a:noFill/>
          <a:ln w="9525">
            <a:noFill/>
            <a:miter lim="800000"/>
          </a:ln>
          <a:effectLst/>
        </p:spPr>
        <p:txBody>
          <a:bodyPr>
            <a:spAutoFit/>
          </a:bodyPr>
          <a:lstStyle/>
          <a:p>
            <a:pPr marR="0" algn="ctr" defTabSz="914400" eaLnBrk="0" hangingPunct="0">
              <a:lnSpc>
                <a:spcPct val="120000"/>
              </a:lnSpc>
              <a:spcBef>
                <a:spcPct val="25000"/>
              </a:spcBef>
              <a:buClrTx/>
              <a:buSzTx/>
              <a:buFontTx/>
              <a:buNone/>
              <a:defRPr/>
            </a:pPr>
            <a:r>
              <a:rPr kumimoji="0" lang="zh-CN" altLang="en-US" sz="4400" b="1" kern="1200" cap="none" spc="0" normalizeH="0" baseline="0" noProof="0">
                <a:solidFill>
                  <a:schemeClr val="accent1">
                    <a:lumMod val="75000"/>
                  </a:schemeClr>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软件工程</a:t>
            </a:r>
            <a:endParaRPr kumimoji="0" lang="zh-CN" altLang="en-US" sz="4400" b="1" kern="1200" cap="none" spc="0" normalizeH="0" baseline="0" noProof="0">
              <a:solidFill>
                <a:schemeClr val="accent1">
                  <a:lumMod val="75000"/>
                </a:schemeClr>
              </a:solidFill>
              <a:effectLst>
                <a:outerShdw blurRad="38100" dist="38100" dir="2700000" algn="tl">
                  <a:srgbClr val="000000"/>
                </a:outerShdw>
              </a:effectLst>
              <a:latin typeface="Arial" panose="020B0604020202020204" pitchFamily="34" charset="0"/>
              <a:ea typeface="宋体" panose="02010600030101010101" pitchFamily="2" charset="-122"/>
              <a:cs typeface="+mn-cs"/>
            </a:endParaRPr>
          </a:p>
          <a:p>
            <a:pPr marR="0" algn="ctr" defTabSz="914400" eaLnBrk="0" hangingPunct="0">
              <a:lnSpc>
                <a:spcPct val="120000"/>
              </a:lnSpc>
              <a:spcBef>
                <a:spcPct val="25000"/>
              </a:spcBef>
              <a:buClrTx/>
              <a:buSzTx/>
              <a:buFontTx/>
              <a:buNone/>
              <a:defRPr/>
            </a:pPr>
            <a:r>
              <a:rPr kumimoji="0" lang="zh-CN" altLang="en-US" sz="4400" b="1" kern="1200" cap="none" spc="0" normalizeH="0" baseline="0" noProof="0">
                <a:solidFill>
                  <a:schemeClr val="accent1">
                    <a:lumMod val="75000"/>
                  </a:schemeClr>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用例建模</a:t>
            </a:r>
            <a:endParaRPr kumimoji="0" lang="zh-CN" altLang="en-US" sz="4400" b="1" kern="1200" cap="none" spc="0" normalizeH="0" baseline="0" noProof="0">
              <a:solidFill>
                <a:schemeClr val="accent1">
                  <a:lumMod val="75000"/>
                </a:schemeClr>
              </a:solidFill>
              <a:latin typeface="Arial" panose="020B0604020202020204" pitchFamily="34" charset="0"/>
              <a:ea typeface="宋体" panose="02010600030101010101" pitchFamily="2" charset="-122"/>
              <a:cs typeface="+mn-cs"/>
            </a:endParaRPr>
          </a:p>
          <a:p>
            <a:pPr marR="0" algn="just" defTabSz="914400" eaLnBrk="0" hangingPunct="0">
              <a:lnSpc>
                <a:spcPct val="110000"/>
              </a:lnSpc>
              <a:spcBef>
                <a:spcPct val="20000"/>
              </a:spcBef>
              <a:buClrTx/>
              <a:buSzTx/>
              <a:buFontTx/>
              <a:buNone/>
              <a:defRPr/>
            </a:pPr>
            <a:r>
              <a:rPr kumimoji="0" lang="zh-CN" altLang="en-US" sz="2800" b="1" kern="1200" cap="none" spc="0" normalizeH="0" baseline="0" noProof="0">
                <a:effectLst>
                  <a:outerShdw blurRad="38100" dist="38100" dir="2700000" algn="tl">
                    <a:srgbClr val="000000"/>
                  </a:outerShdw>
                </a:effectLst>
                <a:latin typeface="华文新魏" panose="02010800040101010101" pitchFamily="2" charset="-122"/>
                <a:ea typeface="华文新魏" panose="02010800040101010101" pitchFamily="2" charset="-122"/>
                <a:cs typeface="+mn-cs"/>
              </a:rPr>
              <a:t>    </a:t>
            </a:r>
            <a:endParaRPr kumimoji="0" lang="zh-CN" altLang="en-US" sz="2800" b="1" kern="1200" cap="none" spc="0" normalizeH="0" baseline="0" noProof="0">
              <a:effectLst>
                <a:outerShdw blurRad="38100" dist="38100" dir="2700000" algn="tl">
                  <a:srgbClr val="000000"/>
                </a:outerShdw>
              </a:effectLst>
              <a:latin typeface="华文新魏" panose="02010800040101010101" pitchFamily="2" charset="-122"/>
              <a:ea typeface="华文新魏" panose="020108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charRg st="1" end="1"/>
                                            </p:txEl>
                                          </p:spTgt>
                                        </p:tgtEl>
                                        <p:attrNameLst>
                                          <p:attrName>style.visibility</p:attrName>
                                        </p:attrNameLst>
                                      </p:cBhvr>
                                      <p:to>
                                        <p:strVal val="visible"/>
                                      </p:to>
                                    </p:set>
                                    <p:animEffect transition="in" filter="wipe(left)">
                                      <p:cBhvr>
                                        <p:cTn id="7" dur="500"/>
                                        <p:tgtEl>
                                          <p:spTgt spid="4">
                                            <p:txEl>
                                              <p:char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charRg st="10" end="15"/>
                                            </p:txEl>
                                          </p:spTgt>
                                        </p:tgtEl>
                                        <p:attrNameLst>
                                          <p:attrName>style.visibility</p:attrName>
                                        </p:attrNameLst>
                                      </p:cBhvr>
                                      <p:to>
                                        <p:strVal val="visible"/>
                                      </p:to>
                                    </p:set>
                                    <p:animEffect transition="in" filter="wipe(left)">
                                      <p:cBhvr>
                                        <p:cTn id="12" dur="500"/>
                                        <p:tgtEl>
                                          <p:spTgt spid="4">
                                            <p:txEl>
                                              <p:charRg st="10"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69" name="Text Box 17"/>
          <p:cNvSpPr txBox="1">
            <a:spLocks noChangeArrowheads="1"/>
          </p:cNvSpPr>
          <p:nvPr/>
        </p:nvSpPr>
        <p:spPr bwMode="auto">
          <a:xfrm>
            <a:off x="245110" y="365125"/>
            <a:ext cx="8395970" cy="2989580"/>
          </a:xfrm>
          <a:prstGeom prst="rect">
            <a:avLst/>
          </a:prstGeom>
          <a:noFill/>
          <a:ln w="28575">
            <a:noFill/>
            <a:miter lim="800000"/>
          </a:ln>
          <a:effectLst/>
        </p:spPr>
        <p:txBody>
          <a:bodyPr>
            <a:spAutoFit/>
          </a:bodyPr>
          <a:lstStyle/>
          <a:p>
            <a:pPr marR="0" algn="just" defTabSz="914400" eaLnBrk="0" hangingPunct="0">
              <a:lnSpc>
                <a:spcPct val="85000"/>
              </a:lnSpc>
              <a:spcBef>
                <a:spcPct val="15000"/>
              </a:spcBef>
              <a:buClrTx/>
              <a:buSzTx/>
              <a:buFontTx/>
              <a:buNone/>
              <a:defRPr/>
            </a:pPr>
            <a:r>
              <a:rPr kumimoji="0" lang="zh-CN" altLang="en-US" sz="2800" kern="1200" cap="none" spc="0" normalizeH="0" baseline="0" noProof="0" dirty="0">
                <a:solidFill>
                  <a:schemeClr val="bg2"/>
                </a:solidFill>
                <a:effectLst>
                  <a:outerShdw blurRad="38100" dist="38100" dir="2700000" algn="tl">
                    <a:srgbClr val="000000"/>
                  </a:outerShdw>
                </a:effectLst>
                <a:latin typeface="黑体" panose="02010609060101010101" pitchFamily="2" charset="-122"/>
                <a:ea typeface="黑体" panose="02010609060101010101" pitchFamily="2" charset="-122"/>
                <a:cs typeface="+mn-cs"/>
              </a:rPr>
              <a:t>二、用例</a:t>
            </a:r>
            <a:endParaRPr kumimoji="0" lang="zh-CN" altLang="en-US" sz="2800" kern="1200" cap="none" spc="0" normalizeH="0" baseline="0" noProof="0" dirty="0">
              <a:solidFill>
                <a:schemeClr val="bg2"/>
              </a:solidFill>
              <a:effectLst>
                <a:outerShdw blurRad="38100" dist="38100" dir="2700000" algn="tl">
                  <a:srgbClr val="000000"/>
                </a:outerShdw>
              </a:effectLst>
              <a:latin typeface="黑体" panose="02010609060101010101" pitchFamily="2" charset="-122"/>
              <a:ea typeface="黑体" panose="02010609060101010101" pitchFamily="2" charset="-122"/>
              <a:cs typeface="+mn-cs"/>
            </a:endParaRPr>
          </a:p>
          <a:p>
            <a:pPr marR="0" algn="just" defTabSz="914400" eaLnBrk="0" hangingPunct="0">
              <a:lnSpc>
                <a:spcPct val="85000"/>
              </a:lnSpc>
              <a:spcBef>
                <a:spcPct val="15000"/>
              </a:spcBef>
              <a:buClrTx/>
              <a:buSzTx/>
              <a:buFontTx/>
              <a:buNone/>
              <a:defRPr/>
            </a:pPr>
            <a:endParaRPr kumimoji="0" lang="zh-CN" altLang="en-US" sz="2800" kern="1200" cap="none" spc="0" normalizeH="0" baseline="0" noProof="0" dirty="0">
              <a:solidFill>
                <a:schemeClr val="bg2"/>
              </a:solidFill>
              <a:effectLst>
                <a:outerShdw blurRad="38100" dist="38100" dir="2700000" algn="tl">
                  <a:srgbClr val="000000"/>
                </a:outerShdw>
              </a:effectLst>
              <a:latin typeface="黑体" panose="02010609060101010101" pitchFamily="2" charset="-122"/>
              <a:ea typeface="黑体" panose="02010609060101010101" pitchFamily="2" charset="-122"/>
              <a:cs typeface="+mn-cs"/>
            </a:endParaRPr>
          </a:p>
          <a:p>
            <a:pPr marR="0" algn="just" defTabSz="914400" eaLnBrk="0" hangingPunct="0">
              <a:lnSpc>
                <a:spcPct val="85000"/>
              </a:lnSpc>
              <a:spcBef>
                <a:spcPct val="15000"/>
              </a:spcBef>
              <a:buClrTx/>
              <a:buSzTx/>
              <a:buFontTx/>
              <a:buNone/>
              <a:defRPr/>
            </a:pPr>
            <a:r>
              <a:rPr kumimoji="0" lang="zh-CN" altLang="en-US" sz="2400" b="1" kern="1200" cap="none" spc="0" normalizeH="0" baseline="0" noProof="0" dirty="0">
                <a:latin typeface="楷体_GB2312" panose="02010609030101010101" pitchFamily="49" charset="-122"/>
                <a:ea typeface="楷体_GB2312" panose="02010609030101010101" pitchFamily="49" charset="-122"/>
                <a:cs typeface="+mn-cs"/>
              </a:rPr>
              <a:t> </a:t>
            </a:r>
            <a:r>
              <a:rPr kumimoji="0" lang="zh-CN" altLang="en-US" sz="2400" b="1" kern="1200" cap="none" spc="0" normalizeH="0" baseline="0" noProof="0" dirty="0">
                <a:solidFill>
                  <a:schemeClr val="bg2"/>
                </a:solidFill>
                <a:latin typeface="楷体_GB2312" panose="02010609030101010101" pitchFamily="49" charset="-122"/>
                <a:ea typeface="楷体_GB2312" panose="02010609030101010101" pitchFamily="49" charset="-122"/>
                <a:cs typeface="+mn-cs"/>
              </a:rPr>
              <a:t> 　</a:t>
            </a:r>
            <a:r>
              <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rPr>
              <a:t>从本质上讲</a:t>
            </a:r>
            <a:r>
              <a:rPr lang="en-US" altLang="zh-CN" sz="2400">
                <a:solidFill>
                  <a:schemeClr val="bg2"/>
                </a:solidFill>
                <a:latin typeface="黑体" panose="02010609060101010101" pitchFamily="2" charset="-122"/>
                <a:ea typeface="黑体" panose="02010609060101010101" pitchFamily="2" charset="-122"/>
                <a:cs typeface="黑体" panose="02010609060101010101" pitchFamily="2" charset="-122"/>
              </a:rPr>
              <a:t>,</a:t>
            </a:r>
            <a:r>
              <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rPr>
              <a:t>一个用例是用户与计算机之间的一次典型交互作用。在</a:t>
            </a:r>
            <a:r>
              <a:rPr lang="en-US" altLang="zh-CN" sz="2400">
                <a:solidFill>
                  <a:schemeClr val="bg2"/>
                </a:solidFill>
                <a:latin typeface="黑体" panose="02010609060101010101" pitchFamily="2" charset="-122"/>
                <a:ea typeface="黑体" panose="02010609060101010101" pitchFamily="2" charset="-122"/>
                <a:cs typeface="黑体" panose="02010609060101010101" pitchFamily="2" charset="-122"/>
              </a:rPr>
              <a:t>UML</a:t>
            </a:r>
            <a:r>
              <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rPr>
              <a:t>中</a:t>
            </a:r>
            <a:r>
              <a:rPr lang="en-US" altLang="zh-CN" sz="2400">
                <a:solidFill>
                  <a:schemeClr val="bg2"/>
                </a:solidFill>
                <a:latin typeface="黑体" panose="02010609060101010101" pitchFamily="2" charset="-122"/>
                <a:ea typeface="黑体" panose="02010609060101010101" pitchFamily="2" charset="-122"/>
                <a:cs typeface="黑体" panose="02010609060101010101" pitchFamily="2" charset="-122"/>
              </a:rPr>
              <a:t>,</a:t>
            </a:r>
            <a:r>
              <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rPr>
              <a:t>用例被定义成系统执行的一系列动作（功能）。用例有以下特点</a:t>
            </a:r>
            <a:r>
              <a:rPr lang="en-US" altLang="zh-CN" sz="2400">
                <a:solidFill>
                  <a:schemeClr val="bg2"/>
                </a:solidFill>
                <a:latin typeface="黑体" panose="02010609060101010101" pitchFamily="2" charset="-122"/>
                <a:ea typeface="黑体" panose="02010609060101010101" pitchFamily="2" charset="-122"/>
                <a:cs typeface="黑体" panose="02010609060101010101" pitchFamily="2" charset="-122"/>
              </a:rPr>
              <a:t>:</a:t>
            </a:r>
            <a:endParaRPr lang="en-US" altLang="zh-CN" sz="2400">
              <a:solidFill>
                <a:schemeClr val="bg2"/>
              </a:solidFill>
              <a:latin typeface="黑体" panose="02010609060101010101" pitchFamily="2" charset="-122"/>
              <a:ea typeface="黑体" panose="02010609060101010101" pitchFamily="2" charset="-122"/>
              <a:cs typeface="黑体" panose="02010609060101010101" pitchFamily="2" charset="-122"/>
            </a:endParaRPr>
          </a:p>
          <a:p>
            <a:pPr marR="0" algn="just" defTabSz="914400" eaLnBrk="0" hangingPunct="0">
              <a:lnSpc>
                <a:spcPct val="85000"/>
              </a:lnSpc>
              <a:spcBef>
                <a:spcPct val="15000"/>
              </a:spcBef>
              <a:buClrTx/>
              <a:buSzTx/>
              <a:buFontTx/>
              <a:buNone/>
              <a:defRPr/>
            </a:pPr>
            <a:r>
              <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rPr>
              <a:t>　　用例实现一个具体的用户目标。</a:t>
            </a:r>
            <a:endPar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endParaRPr>
          </a:p>
          <a:p>
            <a:pPr marR="0" algn="just" defTabSz="914400" eaLnBrk="0" hangingPunct="0">
              <a:lnSpc>
                <a:spcPct val="85000"/>
              </a:lnSpc>
              <a:spcBef>
                <a:spcPct val="15000"/>
              </a:spcBef>
              <a:buClrTx/>
              <a:buSzTx/>
              <a:buFontTx/>
              <a:buNone/>
              <a:defRPr/>
            </a:pPr>
            <a:r>
              <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rPr>
              <a:t>　　用例由执行者激活</a:t>
            </a:r>
            <a:r>
              <a:rPr lang="en-US" altLang="zh-CN" sz="2400">
                <a:solidFill>
                  <a:schemeClr val="bg2"/>
                </a:solidFill>
                <a:latin typeface="黑体" panose="02010609060101010101" pitchFamily="2" charset="-122"/>
                <a:ea typeface="黑体" panose="02010609060101010101" pitchFamily="2" charset="-122"/>
                <a:cs typeface="黑体" panose="02010609060101010101" pitchFamily="2" charset="-122"/>
              </a:rPr>
              <a:t>,</a:t>
            </a:r>
            <a:r>
              <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rPr>
              <a:t>并将结果值反馈给执行者。</a:t>
            </a:r>
            <a:endPar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endParaRPr>
          </a:p>
          <a:p>
            <a:pPr marR="0" algn="just" defTabSz="914400" eaLnBrk="0" hangingPunct="0">
              <a:lnSpc>
                <a:spcPct val="85000"/>
              </a:lnSpc>
              <a:spcBef>
                <a:spcPct val="15000"/>
              </a:spcBef>
              <a:buClrTx/>
              <a:buSzTx/>
              <a:buFontTx/>
              <a:buNone/>
              <a:defRPr/>
            </a:pPr>
            <a:r>
              <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rPr>
              <a:t>　　用例必须具有功能上的完整描述。</a:t>
            </a:r>
            <a:endPar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endParaRPr>
          </a:p>
        </p:txBody>
      </p:sp>
      <p:sp>
        <p:nvSpPr>
          <p:cNvPr id="125959" name="Text Box 7"/>
          <p:cNvSpPr txBox="1">
            <a:spLocks noChangeArrowheads="1"/>
          </p:cNvSpPr>
          <p:nvPr/>
        </p:nvSpPr>
        <p:spPr bwMode="auto">
          <a:xfrm>
            <a:off x="430213" y="3489643"/>
            <a:ext cx="8377238" cy="2934335"/>
          </a:xfrm>
          <a:prstGeom prst="rect">
            <a:avLst/>
          </a:prstGeom>
          <a:noFill/>
          <a:ln w="28575">
            <a:noFill/>
            <a:miter lim="800000"/>
          </a:ln>
          <a:effectLst/>
        </p:spPr>
        <p:txBody>
          <a:bodyPr>
            <a:spAutoFit/>
          </a:bodyPr>
          <a:lstStyle/>
          <a:p>
            <a:pPr marR="0" algn="just" defTabSz="914400" eaLnBrk="0" hangingPunct="0">
              <a:lnSpc>
                <a:spcPct val="95000"/>
              </a:lnSpc>
              <a:spcBef>
                <a:spcPct val="50000"/>
              </a:spcBef>
              <a:buClrTx/>
              <a:buSzTx/>
              <a:buFontTx/>
              <a:buNone/>
              <a:defRPr/>
            </a:pPr>
            <a:r>
              <a:rPr lang="zh-CN" altLang="en-US" sz="2800">
                <a:solidFill>
                  <a:schemeClr val="accent5"/>
                </a:solidFill>
                <a:latin typeface="+mj-ea"/>
                <a:ea typeface="+mj-ea"/>
              </a:rPr>
              <a:t>如何确定用例：</a:t>
            </a:r>
            <a:endParaRPr lang="zh-CN" altLang="en-US" sz="2800">
              <a:solidFill>
                <a:schemeClr val="accent5"/>
              </a:solidFill>
              <a:latin typeface="+mj-ea"/>
              <a:ea typeface="+mj-ea"/>
            </a:endParaRPr>
          </a:p>
          <a:p>
            <a:pPr marR="0" algn="just" defTabSz="914400" eaLnBrk="0" hangingPunct="0">
              <a:lnSpc>
                <a:spcPct val="95000"/>
              </a:lnSpc>
              <a:spcBef>
                <a:spcPct val="20000"/>
              </a:spcBef>
              <a:buClrTx/>
              <a:buSzTx/>
              <a:buFontTx/>
              <a:buNone/>
              <a:defRPr/>
            </a:pPr>
            <a:r>
              <a:rPr kumimoji="0" lang="en-US" altLang="zh-CN" sz="2600" b="1" kern="1200" cap="none" spc="0" normalizeH="0" baseline="0" noProof="0" dirty="0">
                <a:solidFill>
                  <a:schemeClr val="bg2"/>
                </a:solidFill>
                <a:latin typeface="楷体_GB2312" panose="02010609030101010101" pitchFamily="49" charset="-122"/>
                <a:ea typeface="楷体_GB2312" panose="02010609030101010101" pitchFamily="49" charset="-122"/>
                <a:cs typeface="+mn-cs"/>
              </a:rPr>
              <a:t>1.</a:t>
            </a:r>
            <a:r>
              <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rPr>
              <a:t>与系统实现有关的主要问题是什么？</a:t>
            </a:r>
            <a:endPar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endParaRPr>
          </a:p>
          <a:p>
            <a:pPr marR="0" algn="just" defTabSz="914400" eaLnBrk="0" hangingPunct="0">
              <a:lnSpc>
                <a:spcPct val="95000"/>
              </a:lnSpc>
              <a:spcBef>
                <a:spcPct val="20000"/>
              </a:spcBef>
              <a:buClrTx/>
              <a:buSzTx/>
              <a:buFontTx/>
              <a:buNone/>
              <a:defRPr/>
            </a:pPr>
            <a:r>
              <a:rPr lang="en-US" altLang="zh-CN" sz="2400">
                <a:solidFill>
                  <a:schemeClr val="bg2"/>
                </a:solidFill>
                <a:latin typeface="黑体" panose="02010609060101010101" pitchFamily="2" charset="-122"/>
                <a:ea typeface="黑体" panose="02010609060101010101" pitchFamily="2" charset="-122"/>
                <a:cs typeface="黑体" panose="02010609060101010101" pitchFamily="2" charset="-122"/>
              </a:rPr>
              <a:t>2.</a:t>
            </a:r>
            <a:r>
              <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rPr>
              <a:t>系统需要哪些输入</a:t>
            </a:r>
            <a:r>
              <a:rPr lang="en-US" altLang="zh-CN" sz="2400">
                <a:solidFill>
                  <a:schemeClr val="bg2"/>
                </a:solidFill>
                <a:latin typeface="黑体" panose="02010609060101010101" pitchFamily="2" charset="-122"/>
                <a:ea typeface="黑体" panose="02010609060101010101" pitchFamily="2" charset="-122"/>
                <a:cs typeface="黑体" panose="02010609060101010101" pitchFamily="2" charset="-122"/>
              </a:rPr>
              <a:t>/</a:t>
            </a:r>
            <a:r>
              <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rPr>
              <a:t>输出？这些输入</a:t>
            </a:r>
            <a:r>
              <a:rPr lang="en-US" altLang="zh-CN" sz="2400">
                <a:solidFill>
                  <a:schemeClr val="bg2"/>
                </a:solidFill>
                <a:latin typeface="黑体" panose="02010609060101010101" pitchFamily="2" charset="-122"/>
                <a:ea typeface="黑体" panose="02010609060101010101" pitchFamily="2" charset="-122"/>
                <a:cs typeface="黑体" panose="02010609060101010101" pitchFamily="2" charset="-122"/>
              </a:rPr>
              <a:t>/</a:t>
            </a:r>
            <a:r>
              <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rPr>
              <a:t>输出从何而来？到哪里去？</a:t>
            </a:r>
            <a:endPar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endParaRPr>
          </a:p>
          <a:p>
            <a:pPr marR="0" algn="just" defTabSz="914400" eaLnBrk="0" hangingPunct="0">
              <a:lnSpc>
                <a:spcPct val="95000"/>
              </a:lnSpc>
              <a:spcBef>
                <a:spcPct val="20000"/>
              </a:spcBef>
              <a:buClrTx/>
              <a:buSzTx/>
              <a:buFontTx/>
              <a:buNone/>
              <a:defRPr/>
            </a:pPr>
            <a:r>
              <a:rPr lang="en-US" altLang="zh-CN" sz="2400">
                <a:solidFill>
                  <a:schemeClr val="bg2"/>
                </a:solidFill>
                <a:latin typeface="黑体" panose="02010609060101010101" pitchFamily="2" charset="-122"/>
                <a:ea typeface="黑体" panose="02010609060101010101" pitchFamily="2" charset="-122"/>
                <a:cs typeface="黑体" panose="02010609060101010101" pitchFamily="2" charset="-122"/>
              </a:rPr>
              <a:t>3.</a:t>
            </a:r>
            <a:r>
              <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rPr>
              <a:t>执行者需要系统提供哪些功能？</a:t>
            </a:r>
            <a:endPar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endParaRPr>
          </a:p>
          <a:p>
            <a:pPr marR="0" algn="just" defTabSz="914400" eaLnBrk="0" hangingPunct="0">
              <a:lnSpc>
                <a:spcPct val="95000"/>
              </a:lnSpc>
              <a:spcBef>
                <a:spcPct val="20000"/>
              </a:spcBef>
              <a:buClrTx/>
              <a:buSzTx/>
              <a:buFontTx/>
              <a:buNone/>
              <a:defRPr/>
            </a:pPr>
            <a:r>
              <a:rPr lang="en-US" altLang="zh-CN" sz="2400">
                <a:solidFill>
                  <a:schemeClr val="bg2"/>
                </a:solidFill>
                <a:latin typeface="黑体" panose="02010609060101010101" pitchFamily="2" charset="-122"/>
                <a:ea typeface="黑体" panose="02010609060101010101" pitchFamily="2" charset="-122"/>
                <a:cs typeface="黑体" panose="02010609060101010101" pitchFamily="2" charset="-122"/>
              </a:rPr>
              <a:t>4.</a:t>
            </a:r>
            <a:r>
              <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rPr>
              <a:t>执行者是否需要对系统中的信息进行读、创建、修改、删除或存储？</a:t>
            </a:r>
            <a:endPar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endParaRPr>
          </a:p>
        </p:txBody>
      </p:sp>
      <p:pic>
        <p:nvPicPr>
          <p:cNvPr id="14346" name="Picture 5"/>
          <p:cNvPicPr>
            <a:picLocks noChangeAspect="1"/>
          </p:cNvPicPr>
          <p:nvPr/>
        </p:nvPicPr>
        <p:blipFill>
          <a:blip r:embed="rId1"/>
          <a:stretch>
            <a:fillRect/>
          </a:stretch>
        </p:blipFill>
        <p:spPr>
          <a:xfrm>
            <a:off x="6223000" y="3397250"/>
            <a:ext cx="2743200" cy="92329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5959"/>
                                        </p:tgtEl>
                                        <p:attrNameLst>
                                          <p:attrName>style.visibility</p:attrName>
                                        </p:attrNameLst>
                                      </p:cBhvr>
                                      <p:to>
                                        <p:strVal val="visible"/>
                                      </p:to>
                                    </p:set>
                                    <p:animEffect transition="in" filter="wipe(up)">
                                      <p:cBhvr>
                                        <p:cTn id="7" dur="1000"/>
                                        <p:tgtEl>
                                          <p:spTgt spid="125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9"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3"/>
          <p:cNvSpPr>
            <a:spLocks noGrp="1"/>
          </p:cNvSpPr>
          <p:nvPr>
            <p:ph type="body" sz="half" idx="1"/>
          </p:nvPr>
        </p:nvSpPr>
        <p:spPr>
          <a:xfrm>
            <a:off x="685800" y="1551305"/>
            <a:ext cx="8206740" cy="4114800"/>
          </a:xfrm>
        </p:spPr>
        <p:txBody>
          <a:bodyPr vert="horz" wrap="square" lIns="90488" tIns="44450" rIns="90488" bIns="44450" anchor="t" anchorCtr="0"/>
          <a:p>
            <a:pPr eaLnBrk="1" hangingPunct="1">
              <a:buClr>
                <a:schemeClr val="accent1"/>
              </a:buClr>
              <a:buSzPct val="70000"/>
              <a:buFont typeface="Webdings" panose="05030102010509060703" pitchFamily="18" charset="2"/>
            </a:pPr>
            <a:r>
              <a:rPr lang="zh-CN" altLang="en-US" dirty="0">
                <a:latin typeface="黑体" panose="02010609060101010101" pitchFamily="2" charset="-122"/>
                <a:ea typeface="黑体" panose="02010609060101010101" pitchFamily="2" charset="-122"/>
                <a:cs typeface="黑体" panose="02010609060101010101" pitchFamily="2" charset="-122"/>
              </a:rPr>
              <a:t>包含关系用于</a:t>
            </a:r>
            <a:r>
              <a:rPr lang="zh-CN" altLang="en-US" b="1" dirty="0">
                <a:solidFill>
                  <a:srgbClr val="FF0000"/>
                </a:solidFill>
                <a:latin typeface="黑体" panose="02010609060101010101" pitchFamily="2" charset="-122"/>
                <a:ea typeface="黑体" panose="02010609060101010101" pitchFamily="2" charset="-122"/>
                <a:cs typeface="黑体" panose="02010609060101010101" pitchFamily="2" charset="-122"/>
              </a:rPr>
              <a:t>提取共用的用例</a:t>
            </a:r>
            <a:r>
              <a:rPr lang="en-US" altLang="zh-CN" dirty="0">
                <a:latin typeface="黑体" panose="02010609060101010101" pitchFamily="2" charset="-122"/>
                <a:ea typeface="黑体" panose="02010609060101010101" pitchFamily="2" charset="-122"/>
                <a:cs typeface="黑体" panose="02010609060101010101" pitchFamily="2" charset="-122"/>
              </a:rPr>
              <a:t>(</a:t>
            </a:r>
            <a:r>
              <a:rPr lang="zh-CN" altLang="en-US" dirty="0">
                <a:latin typeface="黑体" panose="02010609060101010101" pitchFamily="2" charset="-122"/>
                <a:ea typeface="黑体" panose="02010609060101010101" pitchFamily="2" charset="-122"/>
                <a:cs typeface="黑体" panose="02010609060101010101" pitchFamily="2" charset="-122"/>
              </a:rPr>
              <a:t>通用的功能段</a:t>
            </a:r>
            <a:r>
              <a:rPr lang="en-US" altLang="zh-CN" dirty="0">
                <a:latin typeface="黑体" panose="02010609060101010101" pitchFamily="2" charset="-122"/>
                <a:ea typeface="黑体" panose="02010609060101010101" pitchFamily="2" charset="-122"/>
                <a:cs typeface="黑体" panose="02010609060101010101" pitchFamily="2" charset="-122"/>
              </a:rPr>
              <a:t>)</a:t>
            </a:r>
            <a:r>
              <a:rPr lang="zh-CN" altLang="en-US" dirty="0">
                <a:latin typeface="黑体" panose="02010609060101010101" pitchFamily="2" charset="-122"/>
                <a:ea typeface="黑体" panose="02010609060101010101" pitchFamily="2" charset="-122"/>
                <a:cs typeface="黑体" panose="02010609060101010101" pitchFamily="2" charset="-122"/>
              </a:rPr>
              <a:t>。</a:t>
            </a:r>
            <a:endParaRPr lang="zh-CN" altLang="en-US" dirty="0">
              <a:latin typeface="黑体" panose="02010609060101010101" pitchFamily="2" charset="-122"/>
              <a:ea typeface="黑体" panose="02010609060101010101" pitchFamily="2" charset="-122"/>
              <a:cs typeface="黑体" panose="02010609060101010101" pitchFamily="2" charset="-122"/>
            </a:endParaRPr>
          </a:p>
          <a:p>
            <a:pPr eaLnBrk="1" hangingPunct="1">
              <a:buClr>
                <a:schemeClr val="accent1"/>
              </a:buClr>
              <a:buSzPct val="70000"/>
              <a:buFont typeface="Webdings" panose="05030102010509060703" pitchFamily="18" charset="2"/>
            </a:pPr>
            <a:r>
              <a:rPr lang="zh-CN" altLang="en-US" dirty="0">
                <a:latin typeface="黑体" panose="02010609060101010101" pitchFamily="2" charset="-122"/>
                <a:ea typeface="黑体" panose="02010609060101010101" pitchFamily="2" charset="-122"/>
                <a:cs typeface="黑体" panose="02010609060101010101" pitchFamily="2" charset="-122"/>
              </a:rPr>
              <a:t>包含关系是从</a:t>
            </a:r>
            <a:r>
              <a:rPr lang="zh-CN" altLang="en-US" b="1" dirty="0">
                <a:solidFill>
                  <a:srgbClr val="FF0000"/>
                </a:solidFill>
                <a:latin typeface="黑体" panose="02010609060101010101" pitchFamily="2" charset="-122"/>
                <a:ea typeface="黑体" panose="02010609060101010101" pitchFamily="2" charset="-122"/>
                <a:cs typeface="黑体" panose="02010609060101010101" pitchFamily="2" charset="-122"/>
              </a:rPr>
              <a:t>基本用例</a:t>
            </a:r>
            <a:r>
              <a:rPr lang="zh-CN" altLang="en-US" dirty="0">
                <a:latin typeface="黑体" panose="02010609060101010101" pitchFamily="2" charset="-122"/>
                <a:ea typeface="黑体" panose="02010609060101010101" pitchFamily="2" charset="-122"/>
                <a:cs typeface="黑体" panose="02010609060101010101" pitchFamily="2" charset="-122"/>
              </a:rPr>
              <a:t>到</a:t>
            </a:r>
            <a:r>
              <a:rPr lang="zh-CN" altLang="en-US" b="1" dirty="0">
                <a:solidFill>
                  <a:srgbClr val="FF0000"/>
                </a:solidFill>
                <a:latin typeface="黑体" panose="02010609060101010101" pitchFamily="2" charset="-122"/>
                <a:ea typeface="黑体" panose="02010609060101010101" pitchFamily="2" charset="-122"/>
                <a:cs typeface="黑体" panose="02010609060101010101" pitchFamily="2" charset="-122"/>
              </a:rPr>
              <a:t>包含用例</a:t>
            </a:r>
            <a:r>
              <a:rPr lang="zh-CN" altLang="en-US" dirty="0">
                <a:latin typeface="黑体" panose="02010609060101010101" pitchFamily="2" charset="-122"/>
                <a:ea typeface="黑体" panose="02010609060101010101" pitchFamily="2" charset="-122"/>
                <a:cs typeface="黑体" panose="02010609060101010101" pitchFamily="2" charset="-122"/>
              </a:rPr>
              <a:t>(抽象用例)的关系，它指定如何将为包含用例定义的行为明确地插入到为基本用例定义的</a:t>
            </a:r>
            <a:r>
              <a:rPr lang="en-US" altLang="zh-CN" dirty="0">
                <a:latin typeface="黑体" panose="02010609060101010101" pitchFamily="2" charset="-122"/>
                <a:ea typeface="黑体" panose="02010609060101010101" pitchFamily="2" charset="-122"/>
                <a:cs typeface="黑体" panose="02010609060101010101" pitchFamily="2" charset="-122"/>
              </a:rPr>
              <a:t>(</a:t>
            </a:r>
            <a:r>
              <a:rPr lang="zh-CN" altLang="en-US" sz="2400" b="1" dirty="0">
                <a:latin typeface="黑体" panose="02010609060101010101" pitchFamily="2" charset="-122"/>
                <a:ea typeface="黑体" panose="02010609060101010101" pitchFamily="2" charset="-122"/>
                <a:cs typeface="黑体" panose="02010609060101010101" pitchFamily="2" charset="-122"/>
              </a:rPr>
              <a:t>指定位置</a:t>
            </a:r>
            <a:r>
              <a:rPr lang="en-US" altLang="zh-CN" sz="2400" b="1" dirty="0">
                <a:latin typeface="黑体" panose="02010609060101010101" pitchFamily="2" charset="-122"/>
                <a:ea typeface="黑体" panose="02010609060101010101" pitchFamily="2" charset="-122"/>
                <a:cs typeface="黑体" panose="02010609060101010101" pitchFamily="2" charset="-122"/>
              </a:rPr>
              <a:t>)</a:t>
            </a:r>
            <a:r>
              <a:rPr lang="zh-CN" altLang="en-US" dirty="0">
                <a:latin typeface="黑体" panose="02010609060101010101" pitchFamily="2" charset="-122"/>
                <a:ea typeface="黑体" panose="02010609060101010101" pitchFamily="2" charset="-122"/>
                <a:cs typeface="黑体" panose="02010609060101010101" pitchFamily="2" charset="-122"/>
              </a:rPr>
              <a:t>行为中。</a:t>
            </a:r>
            <a:endParaRPr lang="zh-CN" altLang="en-US" dirty="0">
              <a:latin typeface="黑体" panose="02010609060101010101" pitchFamily="2" charset="-122"/>
              <a:ea typeface="黑体" panose="02010609060101010101" pitchFamily="2" charset="-122"/>
              <a:cs typeface="黑体" panose="02010609060101010101" pitchFamily="2" charset="-122"/>
            </a:endParaRPr>
          </a:p>
          <a:p>
            <a:pPr eaLnBrk="1" hangingPunct="1">
              <a:buClr>
                <a:schemeClr val="accent1"/>
              </a:buClr>
              <a:buSzPct val="70000"/>
              <a:buFont typeface="Webdings" panose="05030102010509060703" pitchFamily="18" charset="2"/>
            </a:pPr>
            <a:endParaRPr lang="zh-CN" altLang="en-US" sz="2400" dirty="0">
              <a:latin typeface="黑体" panose="02010609060101010101" pitchFamily="2" charset="-122"/>
              <a:ea typeface="黑体" panose="02010609060101010101" pitchFamily="2" charset="-122"/>
              <a:cs typeface="黑体" panose="02010609060101010101" pitchFamily="2" charset="-122"/>
            </a:endParaRPr>
          </a:p>
        </p:txBody>
      </p:sp>
      <p:pic>
        <p:nvPicPr>
          <p:cNvPr id="15363" name="Picture 4"/>
          <p:cNvPicPr>
            <a:picLocks noChangeAspect="1"/>
          </p:cNvPicPr>
          <p:nvPr/>
        </p:nvPicPr>
        <p:blipFill>
          <a:blip r:embed="rId1"/>
          <a:stretch>
            <a:fillRect/>
          </a:stretch>
        </p:blipFill>
        <p:spPr>
          <a:xfrm>
            <a:off x="762000" y="4351338"/>
            <a:ext cx="7620000" cy="1524000"/>
          </a:xfrm>
          <a:prstGeom prst="rect">
            <a:avLst/>
          </a:prstGeom>
          <a:solidFill>
            <a:schemeClr val="tx1"/>
          </a:solidFill>
          <a:ln w="9525">
            <a:noFill/>
          </a:ln>
        </p:spPr>
      </p:pic>
      <p:sp>
        <p:nvSpPr>
          <p:cNvPr id="3" name="Rectangle 2"/>
          <p:cNvSpPr>
            <a:spLocks noGrp="1"/>
          </p:cNvSpPr>
          <p:nvPr>
            <p:ph type="title"/>
          </p:nvPr>
        </p:nvSpPr>
        <p:spPr/>
        <p:txBody>
          <a:bodyPr vert="horz" wrap="square" lIns="90488" tIns="44450" rIns="90488" bIns="44450" anchor="b" anchorCtr="0"/>
          <a:p>
            <a:pPr eaLnBrk="1" hangingPunct="1"/>
            <a:r>
              <a:rPr lang="zh-CN" altLang="en-US" b="1" dirty="0">
                <a:latin typeface="+mj-ea"/>
              </a:rPr>
              <a:t>包含(使用)关系的概念</a:t>
            </a:r>
            <a:endParaRPr lang="zh-CN" altLang="en-US" dirty="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386" name="Group 3"/>
          <p:cNvGrpSpPr/>
          <p:nvPr/>
        </p:nvGrpSpPr>
        <p:grpSpPr>
          <a:xfrm>
            <a:off x="1118235" y="2143760"/>
            <a:ext cx="7272020" cy="3228975"/>
            <a:chOff x="710" y="1466"/>
            <a:chExt cx="4522" cy="2034"/>
          </a:xfrm>
          <a:gradFill>
            <a:gsLst>
              <a:gs pos="100000">
                <a:srgbClr val="7C5E29"/>
              </a:gs>
              <a:gs pos="0">
                <a:srgbClr val="CAAF4E"/>
              </a:gs>
            </a:gsLst>
            <a:lin scaled="1"/>
          </a:gradFill>
        </p:grpSpPr>
        <p:grpSp>
          <p:nvGrpSpPr>
            <p:cNvPr id="16387" name="Group 4"/>
            <p:cNvGrpSpPr/>
            <p:nvPr/>
          </p:nvGrpSpPr>
          <p:grpSpPr>
            <a:xfrm>
              <a:off x="710" y="1466"/>
              <a:ext cx="1028" cy="2012"/>
              <a:chOff x="710" y="1466"/>
              <a:chExt cx="1028" cy="2012"/>
            </a:xfrm>
            <a:grpFill/>
          </p:grpSpPr>
          <p:grpSp>
            <p:nvGrpSpPr>
              <p:cNvPr id="16388" name="Group 5"/>
              <p:cNvGrpSpPr/>
              <p:nvPr/>
            </p:nvGrpSpPr>
            <p:grpSpPr>
              <a:xfrm>
                <a:off x="710" y="1466"/>
                <a:ext cx="1027" cy="886"/>
                <a:chOff x="710" y="1466"/>
                <a:chExt cx="1027" cy="886"/>
              </a:xfrm>
              <a:grpFill/>
            </p:grpSpPr>
            <p:sp>
              <p:nvSpPr>
                <p:cNvPr id="16389" name="Rectangle 6"/>
                <p:cNvSpPr/>
                <p:nvPr/>
              </p:nvSpPr>
              <p:spPr>
                <a:xfrm>
                  <a:off x="720" y="1776"/>
                  <a:ext cx="1008" cy="576"/>
                </a:xfrm>
                <a:prstGeom prst="rect">
                  <a:avLst/>
                </a:prstGeom>
                <a:grpFill/>
                <a:ln w="9525" cap="flat" cmpd="sng">
                  <a:solidFill>
                    <a:schemeClr val="tx1"/>
                  </a:solidFill>
                  <a:prstDash val="solid"/>
                  <a:miter/>
                  <a:headEnd type="none" w="med" len="med"/>
                  <a:tailEnd type="none" w="med" len="med"/>
                </a:ln>
              </p:spPr>
              <p:txBody>
                <a:bodyPr wrap="none" anchor="ctr" anchorCtr="0"/>
                <a:p>
                  <a:pPr algn="ctr" eaLnBrk="0" hangingPunct="0"/>
                  <a:endParaRPr lang="en-US" altLang="zh-CN" b="1" dirty="0">
                    <a:latin typeface="Arial" panose="020B0604020202020204" pitchFamily="34" charset="0"/>
                    <a:ea typeface="楷体_GB2312" panose="02010609030101010101" pitchFamily="49" charset="-122"/>
                  </a:endParaRPr>
                </a:p>
              </p:txBody>
            </p:sp>
            <p:sp>
              <p:nvSpPr>
                <p:cNvPr id="16390" name="Text Box 7"/>
                <p:cNvSpPr txBox="1"/>
                <p:nvPr/>
              </p:nvSpPr>
              <p:spPr>
                <a:xfrm>
                  <a:off x="710" y="1466"/>
                  <a:ext cx="1027" cy="232"/>
                </a:xfrm>
                <a:prstGeom prst="rect">
                  <a:avLst/>
                </a:prstGeom>
                <a:grpFill/>
                <a:ln w="9525">
                  <a:noFill/>
                </a:ln>
              </p:spPr>
              <p:txBody>
                <a:bodyPr wrap="square" anchor="t" anchorCtr="0">
                  <a:spAutoFit/>
                </a:bodyPr>
                <a:p>
                  <a:pPr eaLnBrk="0" hangingPunct="0"/>
                  <a:r>
                    <a:rPr lang="zh-CN" altLang="en-US" b="1" dirty="0">
                      <a:latin typeface="Arial" panose="020B0604020202020204" pitchFamily="34" charset="0"/>
                      <a:ea typeface="楷体_GB2312" panose="02010609030101010101" pitchFamily="49" charset="-122"/>
                    </a:rPr>
                    <a:t>基本用例</a:t>
                  </a:r>
                  <a:r>
                    <a:rPr lang="en-US" altLang="zh-CN" b="1" dirty="0">
                      <a:latin typeface="Arial" panose="020B0604020202020204" pitchFamily="34" charset="0"/>
                      <a:ea typeface="楷体_GB2312" panose="02010609030101010101" pitchFamily="49" charset="-122"/>
                    </a:rPr>
                    <a:t>A</a:t>
                  </a:r>
                  <a:endParaRPr lang="zh-CN" altLang="en-US" b="1" dirty="0">
                    <a:latin typeface="Arial" panose="020B0604020202020204" pitchFamily="34" charset="0"/>
                    <a:ea typeface="楷体_GB2312" panose="02010609030101010101" pitchFamily="49" charset="-122"/>
                  </a:endParaRPr>
                </a:p>
              </p:txBody>
            </p:sp>
            <p:sp>
              <p:nvSpPr>
                <p:cNvPr id="16391" name="Line 8"/>
                <p:cNvSpPr/>
                <p:nvPr/>
              </p:nvSpPr>
              <p:spPr>
                <a:xfrm>
                  <a:off x="912" y="1872"/>
                  <a:ext cx="624" cy="0"/>
                </a:xfrm>
                <a:prstGeom prst="line">
                  <a:avLst/>
                </a:prstGeom>
                <a:grpFill/>
                <a:ln w="28575" cap="flat" cmpd="sng">
                  <a:solidFill>
                    <a:schemeClr val="tx1"/>
                  </a:solidFill>
                  <a:prstDash val="solid"/>
                  <a:round/>
                  <a:headEnd type="none" w="med" len="med"/>
                  <a:tailEnd type="none" w="med" len="med"/>
                </a:ln>
              </p:spPr>
            </p:sp>
            <p:sp>
              <p:nvSpPr>
                <p:cNvPr id="16392" name="Line 9"/>
                <p:cNvSpPr/>
                <p:nvPr/>
              </p:nvSpPr>
              <p:spPr>
                <a:xfrm>
                  <a:off x="912" y="1968"/>
                  <a:ext cx="624" cy="0"/>
                </a:xfrm>
                <a:prstGeom prst="line">
                  <a:avLst/>
                </a:prstGeom>
                <a:grpFill/>
                <a:ln w="28575" cap="flat" cmpd="sng">
                  <a:solidFill>
                    <a:schemeClr val="tx1"/>
                  </a:solidFill>
                  <a:prstDash val="solid"/>
                  <a:round/>
                  <a:headEnd type="none" w="med" len="med"/>
                  <a:tailEnd type="none" w="med" len="med"/>
                </a:ln>
              </p:spPr>
            </p:sp>
            <p:sp>
              <p:nvSpPr>
                <p:cNvPr id="29730" name="Line 10"/>
                <p:cNvSpPr>
                  <a:spLocks noChangeShapeType="1"/>
                </p:cNvSpPr>
                <p:nvPr/>
              </p:nvSpPr>
              <p:spPr bwMode="auto">
                <a:xfrm>
                  <a:off x="912" y="2064"/>
                  <a:ext cx="624" cy="0"/>
                </a:xfrm>
                <a:prstGeom prst="line">
                  <a:avLst/>
                </a:prstGeom>
                <a:grpFill/>
                <a:ln w="28575">
                  <a:solidFill>
                    <a:schemeClr val="accent3">
                      <a:lumMod val="10000"/>
                    </a:schemeClr>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9731" name="Line 11"/>
                <p:cNvSpPr>
                  <a:spLocks noChangeShapeType="1"/>
                </p:cNvSpPr>
                <p:nvPr/>
              </p:nvSpPr>
              <p:spPr bwMode="auto">
                <a:xfrm>
                  <a:off x="912" y="2160"/>
                  <a:ext cx="624" cy="0"/>
                </a:xfrm>
                <a:prstGeom prst="line">
                  <a:avLst/>
                </a:prstGeom>
                <a:grpFill/>
                <a:ln w="28575">
                  <a:solidFill>
                    <a:schemeClr val="accent3">
                      <a:lumMod val="10000"/>
                    </a:schemeClr>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395" name="Line 12"/>
                <p:cNvSpPr/>
                <p:nvPr/>
              </p:nvSpPr>
              <p:spPr>
                <a:xfrm>
                  <a:off x="912" y="2256"/>
                  <a:ext cx="624" cy="0"/>
                </a:xfrm>
                <a:prstGeom prst="line">
                  <a:avLst/>
                </a:prstGeom>
                <a:grpFill/>
                <a:ln w="28575" cap="flat" cmpd="sng">
                  <a:solidFill>
                    <a:schemeClr val="tx1"/>
                  </a:solidFill>
                  <a:prstDash val="solid"/>
                  <a:round/>
                  <a:headEnd type="none" w="med" len="med"/>
                  <a:tailEnd type="none" w="med" len="med"/>
                </a:ln>
              </p:spPr>
            </p:sp>
          </p:grpSp>
          <p:sp>
            <p:nvSpPr>
              <p:cNvPr id="16396" name="Rectangle 13"/>
              <p:cNvSpPr/>
              <p:nvPr/>
            </p:nvSpPr>
            <p:spPr>
              <a:xfrm>
                <a:off x="730" y="2902"/>
                <a:ext cx="1008" cy="576"/>
              </a:xfrm>
              <a:prstGeom prst="rect">
                <a:avLst/>
              </a:prstGeom>
              <a:grpFill/>
              <a:ln w="9525" cap="flat" cmpd="sng">
                <a:solidFill>
                  <a:schemeClr val="tx1"/>
                </a:solidFill>
                <a:prstDash val="solid"/>
                <a:miter/>
                <a:headEnd type="none" w="med" len="med"/>
                <a:tailEnd type="none" w="med" len="med"/>
              </a:ln>
            </p:spPr>
            <p:txBody>
              <a:bodyPr wrap="none" anchor="ctr" anchorCtr="0"/>
              <a:p>
                <a:pPr algn="ctr" eaLnBrk="0" hangingPunct="0"/>
                <a:endParaRPr lang="en-US" altLang="zh-CN" b="1" dirty="0">
                  <a:latin typeface="Arial" panose="020B0604020202020204" pitchFamily="34" charset="0"/>
                  <a:ea typeface="楷体_GB2312" panose="02010609030101010101" pitchFamily="49" charset="-122"/>
                </a:endParaRPr>
              </a:p>
            </p:txBody>
          </p:sp>
          <p:sp>
            <p:nvSpPr>
              <p:cNvPr id="16397" name="Text Box 14"/>
              <p:cNvSpPr txBox="1"/>
              <p:nvPr/>
            </p:nvSpPr>
            <p:spPr>
              <a:xfrm>
                <a:off x="720" y="2592"/>
                <a:ext cx="1016" cy="232"/>
              </a:xfrm>
              <a:prstGeom prst="rect">
                <a:avLst/>
              </a:prstGeom>
              <a:grpFill/>
              <a:ln w="9525">
                <a:noFill/>
              </a:ln>
            </p:spPr>
            <p:txBody>
              <a:bodyPr wrap="square" anchor="t" anchorCtr="0">
                <a:spAutoFit/>
              </a:bodyPr>
              <a:p>
                <a:pPr eaLnBrk="0" hangingPunct="0"/>
                <a:r>
                  <a:rPr lang="zh-CN" altLang="en-US" b="1" dirty="0">
                    <a:latin typeface="Arial" panose="020B0604020202020204" pitchFamily="34" charset="0"/>
                    <a:ea typeface="楷体_GB2312" panose="02010609030101010101" pitchFamily="49" charset="-122"/>
                  </a:rPr>
                  <a:t>基本用例</a:t>
                </a:r>
                <a:r>
                  <a:rPr lang="en-US" altLang="zh-CN" b="1" dirty="0">
                    <a:latin typeface="Arial" panose="020B0604020202020204" pitchFamily="34" charset="0"/>
                    <a:ea typeface="楷体_GB2312" panose="02010609030101010101" pitchFamily="49" charset="-122"/>
                  </a:rPr>
                  <a:t>B</a:t>
                </a:r>
                <a:endParaRPr lang="en-US" altLang="zh-CN" b="1" dirty="0">
                  <a:latin typeface="Arial" panose="020B0604020202020204" pitchFamily="34" charset="0"/>
                  <a:ea typeface="楷体_GB2312" panose="02010609030101010101" pitchFamily="49" charset="-122"/>
                </a:endParaRPr>
              </a:p>
            </p:txBody>
          </p:sp>
          <p:sp>
            <p:nvSpPr>
              <p:cNvPr id="16398" name="Line 15"/>
              <p:cNvSpPr/>
              <p:nvPr/>
            </p:nvSpPr>
            <p:spPr>
              <a:xfrm>
                <a:off x="922" y="2998"/>
                <a:ext cx="624" cy="0"/>
              </a:xfrm>
              <a:prstGeom prst="line">
                <a:avLst/>
              </a:prstGeom>
              <a:grpFill/>
              <a:ln w="28575" cap="flat" cmpd="sng">
                <a:solidFill>
                  <a:srgbClr val="00B0F0"/>
                </a:solidFill>
                <a:prstDash val="solid"/>
                <a:round/>
                <a:headEnd type="none" w="med" len="med"/>
                <a:tailEnd type="none" w="med" len="med"/>
              </a:ln>
            </p:spPr>
          </p:sp>
          <p:sp>
            <p:nvSpPr>
              <p:cNvPr id="16399" name="Line 16"/>
              <p:cNvSpPr/>
              <p:nvPr/>
            </p:nvSpPr>
            <p:spPr>
              <a:xfrm>
                <a:off x="922" y="3094"/>
                <a:ext cx="624" cy="0"/>
              </a:xfrm>
              <a:prstGeom prst="line">
                <a:avLst/>
              </a:prstGeom>
              <a:grpFill/>
              <a:ln w="28575" cap="flat" cmpd="sng">
                <a:solidFill>
                  <a:srgbClr val="00B0F0"/>
                </a:solidFill>
                <a:prstDash val="solid"/>
                <a:round/>
                <a:headEnd type="none" w="med" len="med"/>
                <a:tailEnd type="none" w="med" len="med"/>
              </a:ln>
            </p:spPr>
          </p:sp>
          <p:sp>
            <p:nvSpPr>
              <p:cNvPr id="29723" name="Line 17"/>
              <p:cNvSpPr>
                <a:spLocks noChangeShapeType="1"/>
              </p:cNvSpPr>
              <p:nvPr/>
            </p:nvSpPr>
            <p:spPr bwMode="auto">
              <a:xfrm>
                <a:off x="922" y="3190"/>
                <a:ext cx="624" cy="0"/>
              </a:xfrm>
              <a:prstGeom prst="line">
                <a:avLst/>
              </a:prstGeom>
              <a:grpFill/>
              <a:ln w="28575">
                <a:solidFill>
                  <a:schemeClr val="accent3">
                    <a:lumMod val="10000"/>
                  </a:schemeClr>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9724" name="Line 18"/>
              <p:cNvSpPr>
                <a:spLocks noChangeShapeType="1"/>
              </p:cNvSpPr>
              <p:nvPr/>
            </p:nvSpPr>
            <p:spPr bwMode="auto">
              <a:xfrm>
                <a:off x="922" y="3286"/>
                <a:ext cx="624" cy="0"/>
              </a:xfrm>
              <a:prstGeom prst="line">
                <a:avLst/>
              </a:prstGeom>
              <a:grpFill/>
              <a:ln w="28575">
                <a:solidFill>
                  <a:schemeClr val="accent3">
                    <a:lumMod val="10000"/>
                  </a:schemeClr>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402" name="Line 19"/>
              <p:cNvSpPr/>
              <p:nvPr/>
            </p:nvSpPr>
            <p:spPr>
              <a:xfrm>
                <a:off x="922" y="3382"/>
                <a:ext cx="624" cy="0"/>
              </a:xfrm>
              <a:prstGeom prst="line">
                <a:avLst/>
              </a:prstGeom>
              <a:grpFill/>
              <a:ln w="28575" cap="flat" cmpd="sng">
                <a:solidFill>
                  <a:srgbClr val="00B0F0"/>
                </a:solidFill>
                <a:prstDash val="solid"/>
                <a:round/>
                <a:headEnd type="none" w="med" len="med"/>
                <a:tailEnd type="none" w="med" len="med"/>
              </a:ln>
            </p:spPr>
          </p:sp>
        </p:grpSp>
        <p:sp>
          <p:nvSpPr>
            <p:cNvPr id="16403" name="Rectangle 20"/>
            <p:cNvSpPr/>
            <p:nvPr/>
          </p:nvSpPr>
          <p:spPr>
            <a:xfrm>
              <a:off x="2650" y="1798"/>
              <a:ext cx="1008" cy="576"/>
            </a:xfrm>
            <a:prstGeom prst="rect">
              <a:avLst/>
            </a:prstGeom>
            <a:grpFill/>
            <a:ln w="9525" cap="flat" cmpd="sng">
              <a:solidFill>
                <a:schemeClr val="tx1"/>
              </a:solidFill>
              <a:prstDash val="solid"/>
              <a:miter/>
              <a:headEnd type="none" w="med" len="med"/>
              <a:tailEnd type="none" w="med" len="med"/>
            </a:ln>
          </p:spPr>
          <p:txBody>
            <a:bodyPr wrap="none" anchor="ctr" anchorCtr="0"/>
            <a:p>
              <a:pPr algn="ctr" eaLnBrk="0" hangingPunct="0"/>
              <a:endParaRPr lang="en-US" altLang="zh-CN" b="1" dirty="0">
                <a:latin typeface="Arial" panose="020B0604020202020204" pitchFamily="34" charset="0"/>
                <a:ea typeface="楷体_GB2312" panose="02010609030101010101" pitchFamily="49" charset="-122"/>
              </a:endParaRPr>
            </a:p>
          </p:txBody>
        </p:sp>
        <p:sp>
          <p:nvSpPr>
            <p:cNvPr id="16404" name="Text Box 21"/>
            <p:cNvSpPr txBox="1"/>
            <p:nvPr/>
          </p:nvSpPr>
          <p:spPr>
            <a:xfrm>
              <a:off x="2640" y="1488"/>
              <a:ext cx="1027" cy="232"/>
            </a:xfrm>
            <a:prstGeom prst="rect">
              <a:avLst/>
            </a:prstGeom>
            <a:grpFill/>
            <a:ln w="9525">
              <a:noFill/>
            </a:ln>
          </p:spPr>
          <p:txBody>
            <a:bodyPr wrap="square" anchor="t" anchorCtr="0">
              <a:spAutoFit/>
            </a:bodyPr>
            <a:p>
              <a:pPr eaLnBrk="0" hangingPunct="0"/>
              <a:r>
                <a:rPr lang="zh-CN" altLang="en-US" b="1" dirty="0">
                  <a:latin typeface="Arial" panose="020B0604020202020204" pitchFamily="34" charset="0"/>
                  <a:ea typeface="楷体_GB2312" panose="02010609030101010101" pitchFamily="49" charset="-122"/>
                </a:rPr>
                <a:t>基本用例</a:t>
              </a:r>
              <a:r>
                <a:rPr lang="en-US" altLang="zh-CN" b="1" dirty="0">
                  <a:latin typeface="Arial" panose="020B0604020202020204" pitchFamily="34" charset="0"/>
                  <a:ea typeface="楷体_GB2312" panose="02010609030101010101" pitchFamily="49" charset="-122"/>
                </a:rPr>
                <a:t>A</a:t>
              </a:r>
              <a:endParaRPr lang="zh-CN" altLang="en-US" b="1" dirty="0">
                <a:latin typeface="Arial" panose="020B0604020202020204" pitchFamily="34" charset="0"/>
                <a:ea typeface="楷体_GB2312" panose="02010609030101010101" pitchFamily="49" charset="-122"/>
              </a:endParaRPr>
            </a:p>
          </p:txBody>
        </p:sp>
        <p:sp>
          <p:nvSpPr>
            <p:cNvPr id="16405" name="Line 22"/>
            <p:cNvSpPr/>
            <p:nvPr/>
          </p:nvSpPr>
          <p:spPr>
            <a:xfrm>
              <a:off x="2842" y="1894"/>
              <a:ext cx="624" cy="0"/>
            </a:xfrm>
            <a:prstGeom prst="line">
              <a:avLst/>
            </a:prstGeom>
            <a:grpFill/>
            <a:ln w="28575" cap="flat" cmpd="sng">
              <a:solidFill>
                <a:schemeClr val="tx1"/>
              </a:solidFill>
              <a:prstDash val="solid"/>
              <a:round/>
              <a:headEnd type="none" w="med" len="med"/>
              <a:tailEnd type="none" w="med" len="med"/>
            </a:ln>
          </p:spPr>
        </p:sp>
        <p:sp>
          <p:nvSpPr>
            <p:cNvPr id="16406" name="Line 23"/>
            <p:cNvSpPr/>
            <p:nvPr/>
          </p:nvSpPr>
          <p:spPr>
            <a:xfrm>
              <a:off x="2842" y="1990"/>
              <a:ext cx="624" cy="0"/>
            </a:xfrm>
            <a:prstGeom prst="line">
              <a:avLst/>
            </a:prstGeom>
            <a:grpFill/>
            <a:ln w="28575" cap="flat" cmpd="sng">
              <a:solidFill>
                <a:schemeClr val="tx1"/>
              </a:solidFill>
              <a:prstDash val="solid"/>
              <a:round/>
              <a:headEnd type="none" w="med" len="med"/>
              <a:tailEnd type="none" w="med" len="med"/>
            </a:ln>
          </p:spPr>
        </p:sp>
        <p:sp>
          <p:nvSpPr>
            <p:cNvPr id="16407" name="Line 24"/>
            <p:cNvSpPr/>
            <p:nvPr/>
          </p:nvSpPr>
          <p:spPr>
            <a:xfrm>
              <a:off x="2842" y="2278"/>
              <a:ext cx="624" cy="0"/>
            </a:xfrm>
            <a:prstGeom prst="line">
              <a:avLst/>
            </a:prstGeom>
            <a:grpFill/>
            <a:ln w="28575" cap="flat" cmpd="sng">
              <a:solidFill>
                <a:schemeClr val="tx1"/>
              </a:solidFill>
              <a:prstDash val="solid"/>
              <a:round/>
              <a:headEnd type="none" w="med" len="med"/>
              <a:tailEnd type="none" w="med" len="med"/>
            </a:ln>
          </p:spPr>
        </p:sp>
        <p:sp>
          <p:nvSpPr>
            <p:cNvPr id="16408" name="Rectangle 25"/>
            <p:cNvSpPr/>
            <p:nvPr/>
          </p:nvSpPr>
          <p:spPr>
            <a:xfrm>
              <a:off x="2660" y="2924"/>
              <a:ext cx="1008" cy="576"/>
            </a:xfrm>
            <a:prstGeom prst="rect">
              <a:avLst/>
            </a:prstGeom>
            <a:grpFill/>
            <a:ln w="9525" cap="flat" cmpd="sng">
              <a:solidFill>
                <a:schemeClr val="tx1"/>
              </a:solidFill>
              <a:prstDash val="solid"/>
              <a:miter/>
              <a:headEnd type="none" w="med" len="med"/>
              <a:tailEnd type="none" w="med" len="med"/>
            </a:ln>
          </p:spPr>
          <p:txBody>
            <a:bodyPr wrap="none" anchor="ctr" anchorCtr="0"/>
            <a:p>
              <a:pPr algn="ctr" eaLnBrk="0" hangingPunct="0"/>
              <a:endParaRPr lang="en-US" altLang="zh-CN" b="1" dirty="0">
                <a:latin typeface="Arial" panose="020B0604020202020204" pitchFamily="34" charset="0"/>
                <a:ea typeface="楷体_GB2312" panose="02010609030101010101" pitchFamily="49" charset="-122"/>
              </a:endParaRPr>
            </a:p>
          </p:txBody>
        </p:sp>
        <p:sp>
          <p:nvSpPr>
            <p:cNvPr id="16409" name="Text Box 26"/>
            <p:cNvSpPr txBox="1"/>
            <p:nvPr/>
          </p:nvSpPr>
          <p:spPr>
            <a:xfrm>
              <a:off x="2650" y="2614"/>
              <a:ext cx="1016" cy="232"/>
            </a:xfrm>
            <a:prstGeom prst="rect">
              <a:avLst/>
            </a:prstGeom>
            <a:grpFill/>
            <a:ln w="9525">
              <a:noFill/>
            </a:ln>
          </p:spPr>
          <p:txBody>
            <a:bodyPr wrap="square" anchor="t" anchorCtr="0">
              <a:spAutoFit/>
            </a:bodyPr>
            <a:p>
              <a:pPr eaLnBrk="0" hangingPunct="0"/>
              <a:r>
                <a:rPr lang="zh-CN" altLang="en-US" b="1" dirty="0">
                  <a:latin typeface="Arial" panose="020B0604020202020204" pitchFamily="34" charset="0"/>
                  <a:ea typeface="楷体_GB2312" panose="02010609030101010101" pitchFamily="49" charset="-122"/>
                </a:rPr>
                <a:t>基本用例</a:t>
              </a:r>
              <a:r>
                <a:rPr lang="en-US" altLang="zh-CN" b="1" dirty="0">
                  <a:latin typeface="Arial" panose="020B0604020202020204" pitchFamily="34" charset="0"/>
                  <a:ea typeface="楷体_GB2312" panose="02010609030101010101" pitchFamily="49" charset="-122"/>
                </a:rPr>
                <a:t>B</a:t>
              </a:r>
              <a:endParaRPr lang="en-US" altLang="zh-CN" b="1" dirty="0">
                <a:latin typeface="Arial" panose="020B0604020202020204" pitchFamily="34" charset="0"/>
                <a:ea typeface="楷体_GB2312" panose="02010609030101010101" pitchFamily="49" charset="-122"/>
              </a:endParaRPr>
            </a:p>
          </p:txBody>
        </p:sp>
        <p:sp>
          <p:nvSpPr>
            <p:cNvPr id="16410" name="Line 27"/>
            <p:cNvSpPr/>
            <p:nvPr/>
          </p:nvSpPr>
          <p:spPr>
            <a:xfrm>
              <a:off x="2852" y="3020"/>
              <a:ext cx="624" cy="0"/>
            </a:xfrm>
            <a:prstGeom prst="line">
              <a:avLst/>
            </a:prstGeom>
            <a:grpFill/>
            <a:ln w="28575" cap="flat" cmpd="sng">
              <a:solidFill>
                <a:srgbClr val="00B0F0"/>
              </a:solidFill>
              <a:prstDash val="solid"/>
              <a:round/>
              <a:headEnd type="none" w="med" len="med"/>
              <a:tailEnd type="none" w="med" len="med"/>
            </a:ln>
          </p:spPr>
        </p:sp>
        <p:sp>
          <p:nvSpPr>
            <p:cNvPr id="16411" name="Line 28"/>
            <p:cNvSpPr/>
            <p:nvPr/>
          </p:nvSpPr>
          <p:spPr>
            <a:xfrm>
              <a:off x="2852" y="3116"/>
              <a:ext cx="624" cy="0"/>
            </a:xfrm>
            <a:prstGeom prst="line">
              <a:avLst/>
            </a:prstGeom>
            <a:grpFill/>
            <a:ln w="28575" cap="flat" cmpd="sng">
              <a:solidFill>
                <a:srgbClr val="00B0F0"/>
              </a:solidFill>
              <a:prstDash val="solid"/>
              <a:round/>
              <a:headEnd type="none" w="med" len="med"/>
              <a:tailEnd type="none" w="med" len="med"/>
            </a:ln>
          </p:spPr>
        </p:sp>
        <p:sp>
          <p:nvSpPr>
            <p:cNvPr id="16412" name="Line 29"/>
            <p:cNvSpPr/>
            <p:nvPr/>
          </p:nvSpPr>
          <p:spPr>
            <a:xfrm>
              <a:off x="2852" y="3404"/>
              <a:ext cx="624" cy="0"/>
            </a:xfrm>
            <a:prstGeom prst="line">
              <a:avLst/>
            </a:prstGeom>
            <a:grpFill/>
            <a:ln w="28575" cap="flat" cmpd="sng">
              <a:solidFill>
                <a:srgbClr val="00B0F0"/>
              </a:solidFill>
              <a:prstDash val="solid"/>
              <a:round/>
              <a:headEnd type="none" w="med" len="med"/>
              <a:tailEnd type="none" w="med" len="med"/>
            </a:ln>
          </p:spPr>
        </p:sp>
        <p:sp>
          <p:nvSpPr>
            <p:cNvPr id="16413" name="Rectangle 30"/>
            <p:cNvSpPr/>
            <p:nvPr/>
          </p:nvSpPr>
          <p:spPr>
            <a:xfrm>
              <a:off x="4224" y="2448"/>
              <a:ext cx="1008" cy="576"/>
            </a:xfrm>
            <a:prstGeom prst="rect">
              <a:avLst/>
            </a:prstGeom>
            <a:grpFill/>
            <a:ln w="9525" cap="flat" cmpd="sng">
              <a:solidFill>
                <a:schemeClr val="tx1"/>
              </a:solidFill>
              <a:prstDash val="solid"/>
              <a:miter/>
              <a:headEnd type="none" w="med" len="med"/>
              <a:tailEnd type="none" w="med" len="med"/>
            </a:ln>
          </p:spPr>
          <p:txBody>
            <a:bodyPr wrap="none" anchor="ctr" anchorCtr="0"/>
            <a:p>
              <a:pPr algn="ctr" eaLnBrk="0" hangingPunct="0"/>
              <a:endParaRPr lang="en-US" altLang="zh-CN" b="1" dirty="0">
                <a:latin typeface="Arial" panose="020B0604020202020204" pitchFamily="34" charset="0"/>
                <a:ea typeface="楷体_GB2312" panose="02010609030101010101" pitchFamily="49" charset="-122"/>
              </a:endParaRPr>
            </a:p>
          </p:txBody>
        </p:sp>
        <p:sp>
          <p:nvSpPr>
            <p:cNvPr id="16414" name="Text Box 31"/>
            <p:cNvSpPr txBox="1"/>
            <p:nvPr/>
          </p:nvSpPr>
          <p:spPr>
            <a:xfrm>
              <a:off x="4224" y="2170"/>
              <a:ext cx="888" cy="232"/>
            </a:xfrm>
            <a:prstGeom prst="rect">
              <a:avLst/>
            </a:prstGeom>
            <a:grpFill/>
            <a:ln w="9525">
              <a:noFill/>
            </a:ln>
          </p:spPr>
          <p:txBody>
            <a:bodyPr wrap="square" anchor="t" anchorCtr="0">
              <a:spAutoFit/>
            </a:bodyPr>
            <a:p>
              <a:pPr eaLnBrk="0" hangingPunct="0"/>
              <a:r>
                <a:rPr lang="zh-CN" altLang="en-US" b="1" dirty="0">
                  <a:latin typeface="Arial" panose="020B0604020202020204" pitchFamily="34" charset="0"/>
                  <a:ea typeface="楷体_GB2312" panose="02010609030101010101" pitchFamily="49" charset="-122"/>
                </a:rPr>
                <a:t>包含用例</a:t>
              </a:r>
              <a:endParaRPr lang="zh-CN" altLang="en-US" b="1" dirty="0">
                <a:latin typeface="Arial" panose="020B0604020202020204" pitchFamily="34" charset="0"/>
                <a:ea typeface="楷体_GB2312" panose="02010609030101010101" pitchFamily="49" charset="-122"/>
              </a:endParaRPr>
            </a:p>
          </p:txBody>
        </p:sp>
        <p:sp>
          <p:nvSpPr>
            <p:cNvPr id="29714" name="Line 32"/>
            <p:cNvSpPr>
              <a:spLocks noChangeShapeType="1"/>
            </p:cNvSpPr>
            <p:nvPr/>
          </p:nvSpPr>
          <p:spPr bwMode="auto">
            <a:xfrm>
              <a:off x="4416" y="2592"/>
              <a:ext cx="624" cy="0"/>
            </a:xfrm>
            <a:prstGeom prst="line">
              <a:avLst/>
            </a:prstGeom>
            <a:grpFill/>
            <a:ln w="28575">
              <a:solidFill>
                <a:schemeClr val="accent3">
                  <a:lumMod val="10000"/>
                </a:schemeClr>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9715" name="Line 33"/>
            <p:cNvSpPr>
              <a:spLocks noChangeShapeType="1"/>
            </p:cNvSpPr>
            <p:nvPr/>
          </p:nvSpPr>
          <p:spPr bwMode="auto">
            <a:xfrm>
              <a:off x="4416" y="2736"/>
              <a:ext cx="624" cy="0"/>
            </a:xfrm>
            <a:prstGeom prst="line">
              <a:avLst/>
            </a:prstGeom>
            <a:grpFill/>
            <a:ln w="28575">
              <a:solidFill>
                <a:schemeClr val="accent3">
                  <a:lumMod val="10000"/>
                </a:schemeClr>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417" name="Line 34"/>
            <p:cNvSpPr/>
            <p:nvPr/>
          </p:nvSpPr>
          <p:spPr>
            <a:xfrm flipH="1" flipV="1">
              <a:off x="3408" y="2112"/>
              <a:ext cx="912" cy="528"/>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sp>
        <p:sp>
          <p:nvSpPr>
            <p:cNvPr id="16418" name="Line 35"/>
            <p:cNvSpPr/>
            <p:nvPr/>
          </p:nvSpPr>
          <p:spPr>
            <a:xfrm flipH="1">
              <a:off x="3312" y="2640"/>
              <a:ext cx="1008" cy="576"/>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sp>
      </p:grpSp>
      <p:sp>
        <p:nvSpPr>
          <p:cNvPr id="17409" name="Rectangle 2"/>
          <p:cNvSpPr>
            <a:spLocks noGrp="1"/>
          </p:cNvSpPr>
          <p:nvPr/>
        </p:nvSpPr>
        <p:spPr>
          <a:xfrm>
            <a:off x="0" y="228600"/>
            <a:ext cx="9067800" cy="457200"/>
          </a:xfrm>
          <a:prstGeom prst="rect">
            <a:avLst/>
          </a:prstGeom>
          <a:noFill/>
          <a:ln w="12700">
            <a:noFill/>
          </a:ln>
        </p:spPr>
        <p:txBody>
          <a:bodyPr vert="horz" wrap="square" lIns="90488" tIns="44450" rIns="90488" bIns="44450" anchor="b" anchorCtr="0"/>
          <a:lstStyle>
            <a:lvl1pPr algn="ctr" rtl="0" eaLnBrk="0" fontAlgn="base" hangingPunct="0">
              <a:spcBef>
                <a:spcPct val="0"/>
              </a:spcBef>
              <a:spcAft>
                <a:spcPct val="0"/>
              </a:spcAft>
              <a:defRPr sz="3200">
                <a:solidFill>
                  <a:schemeClr val="accent1">
                    <a:lumMod val="75000"/>
                  </a:schemeClr>
                </a:solidFill>
                <a:latin typeface="+mj-lt"/>
                <a:ea typeface="+mj-ea"/>
                <a:cs typeface="+mj-cs"/>
              </a:defRPr>
            </a:lvl1pPr>
            <a:lvl2pPr algn="ctr" rtl="0" eaLnBrk="0" fontAlgn="base" hangingPunct="0">
              <a:spcBef>
                <a:spcPct val="0"/>
              </a:spcBef>
              <a:spcAft>
                <a:spcPct val="0"/>
              </a:spcAft>
              <a:defRPr sz="3200">
                <a:solidFill>
                  <a:srgbClr val="FFFF66"/>
                </a:solidFill>
                <a:latin typeface="Arial" panose="020B0604020202020204" pitchFamily="34" charset="0"/>
              </a:defRPr>
            </a:lvl2pPr>
            <a:lvl3pPr algn="ctr" rtl="0" eaLnBrk="0" fontAlgn="base" hangingPunct="0">
              <a:spcBef>
                <a:spcPct val="0"/>
              </a:spcBef>
              <a:spcAft>
                <a:spcPct val="0"/>
              </a:spcAft>
              <a:defRPr sz="3200">
                <a:solidFill>
                  <a:srgbClr val="FFFF66"/>
                </a:solidFill>
                <a:latin typeface="Arial" panose="020B0604020202020204" pitchFamily="34" charset="0"/>
              </a:defRPr>
            </a:lvl3pPr>
            <a:lvl4pPr algn="ctr" rtl="0" eaLnBrk="0" fontAlgn="base" hangingPunct="0">
              <a:spcBef>
                <a:spcPct val="0"/>
              </a:spcBef>
              <a:spcAft>
                <a:spcPct val="0"/>
              </a:spcAft>
              <a:defRPr sz="3200">
                <a:solidFill>
                  <a:srgbClr val="FFFF66"/>
                </a:solidFill>
                <a:latin typeface="Arial" panose="020B0604020202020204" pitchFamily="34" charset="0"/>
              </a:defRPr>
            </a:lvl4pPr>
            <a:lvl5pPr algn="ctr" rtl="0" eaLnBrk="0" fontAlgn="base" hangingPunct="0">
              <a:spcBef>
                <a:spcPct val="0"/>
              </a:spcBef>
              <a:spcAft>
                <a:spcPct val="0"/>
              </a:spcAft>
              <a:defRPr sz="3200">
                <a:solidFill>
                  <a:srgbClr val="FFFF66"/>
                </a:solidFill>
                <a:latin typeface="Arial" panose="020B0604020202020204" pitchFamily="34" charset="0"/>
              </a:defRPr>
            </a:lvl5pPr>
            <a:lvl6pPr marL="457200" algn="ctr" rtl="0" eaLnBrk="0" fontAlgn="base" hangingPunct="0">
              <a:spcBef>
                <a:spcPct val="0"/>
              </a:spcBef>
              <a:spcAft>
                <a:spcPct val="0"/>
              </a:spcAft>
              <a:defRPr sz="3200">
                <a:solidFill>
                  <a:srgbClr val="FFFF66"/>
                </a:solidFill>
                <a:latin typeface="Arial" panose="020B0604020202020204" pitchFamily="34" charset="0"/>
              </a:defRPr>
            </a:lvl6pPr>
            <a:lvl7pPr marL="914400" algn="ctr" rtl="0" eaLnBrk="0" fontAlgn="base" hangingPunct="0">
              <a:spcBef>
                <a:spcPct val="0"/>
              </a:spcBef>
              <a:spcAft>
                <a:spcPct val="0"/>
              </a:spcAft>
              <a:defRPr sz="3200">
                <a:solidFill>
                  <a:srgbClr val="FFFF66"/>
                </a:solidFill>
                <a:latin typeface="Arial" panose="020B0604020202020204" pitchFamily="34" charset="0"/>
              </a:defRPr>
            </a:lvl7pPr>
            <a:lvl8pPr marL="1371600" algn="ctr" rtl="0" eaLnBrk="0" fontAlgn="base" hangingPunct="0">
              <a:spcBef>
                <a:spcPct val="0"/>
              </a:spcBef>
              <a:spcAft>
                <a:spcPct val="0"/>
              </a:spcAft>
              <a:defRPr sz="3200">
                <a:solidFill>
                  <a:srgbClr val="FFFF66"/>
                </a:solidFill>
                <a:latin typeface="Arial" panose="020B0604020202020204" pitchFamily="34" charset="0"/>
              </a:defRPr>
            </a:lvl8pPr>
            <a:lvl9pPr marL="1828800" algn="ctr" rtl="0" eaLnBrk="0" fontAlgn="base" hangingPunct="0">
              <a:spcBef>
                <a:spcPct val="0"/>
              </a:spcBef>
              <a:spcAft>
                <a:spcPct val="0"/>
              </a:spcAft>
              <a:defRPr sz="3200">
                <a:solidFill>
                  <a:srgbClr val="FFFF66"/>
                </a:solidFill>
                <a:latin typeface="Arial" panose="020B0604020202020204" pitchFamily="34" charset="0"/>
              </a:defRPr>
            </a:lvl9pPr>
          </a:lstStyle>
          <a:p>
            <a:pPr eaLnBrk="1" hangingPunct="1"/>
            <a:r>
              <a:rPr lang="zh-CN" altLang="en-US" b="1" dirty="0">
                <a:latin typeface="+mj-ea"/>
              </a:rPr>
              <a:t>包含(使用)关系的概念</a:t>
            </a:r>
            <a:endParaRPr lang="zh-CN" altLang="en-US" dirty="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2"/>
          <p:cNvSpPr>
            <a:spLocks noGrp="1"/>
          </p:cNvSpPr>
          <p:nvPr>
            <p:ph type="title"/>
          </p:nvPr>
        </p:nvSpPr>
        <p:spPr/>
        <p:txBody>
          <a:bodyPr vert="horz" wrap="square" lIns="90488" tIns="44450" rIns="90488" bIns="44450" anchor="b" anchorCtr="0"/>
          <a:p>
            <a:pPr eaLnBrk="1" hangingPunct="1"/>
            <a:r>
              <a:rPr lang="zh-CN" altLang="en-US" b="1" dirty="0">
                <a:latin typeface="+mj-ea"/>
              </a:rPr>
              <a:t>包含(使用)关系的概念</a:t>
            </a:r>
            <a:endParaRPr lang="zh-CN" altLang="en-US" dirty="0">
              <a:ea typeface="宋体" panose="02010600030101010101" pitchFamily="2" charset="-122"/>
            </a:endParaRPr>
          </a:p>
        </p:txBody>
      </p:sp>
      <p:sp>
        <p:nvSpPr>
          <p:cNvPr id="17410" name="Rectangle 3"/>
          <p:cNvSpPr>
            <a:spLocks noGrp="1"/>
          </p:cNvSpPr>
          <p:nvPr>
            <p:ph type="body" sz="half" idx="1"/>
          </p:nvPr>
        </p:nvSpPr>
        <p:spPr>
          <a:xfrm>
            <a:off x="685800" y="1331913"/>
            <a:ext cx="7631113" cy="4114800"/>
          </a:xfrm>
        </p:spPr>
        <p:txBody>
          <a:bodyPr vert="horz" wrap="square" lIns="90488" tIns="44450" rIns="90488" bIns="44450" anchor="t" anchorCtr="0"/>
          <a:p>
            <a:pPr eaLnBrk="1" hangingPunct="1">
              <a:lnSpc>
                <a:spcPct val="120000"/>
              </a:lnSpc>
              <a:buClr>
                <a:schemeClr val="accent1"/>
              </a:buClr>
              <a:buSzPct val="70000"/>
              <a:buFont typeface="Webdings" panose="05030102010509060703" pitchFamily="18" charset="2"/>
            </a:pPr>
            <a:r>
              <a:rPr lang="zh-CN" altLang="en-US" sz="2400" dirty="0">
                <a:latin typeface="黑体" panose="02010609060101010101" pitchFamily="2" charset="-122"/>
                <a:ea typeface="黑体" panose="02010609060101010101" pitchFamily="2" charset="-122"/>
                <a:cs typeface="黑体" panose="02010609060101010101" pitchFamily="2" charset="-122"/>
              </a:rPr>
              <a:t>由于包含用例是抽象的，因此它往往不需要有与它相关的主角。只有当包含用例中的行为明确地涉及到与主角的交互时，才需要与主角的通信关联关系。</a:t>
            </a:r>
            <a:endParaRPr lang="zh-CN" altLang="en-US" sz="2400" dirty="0">
              <a:latin typeface="黑体" panose="02010609060101010101" pitchFamily="2" charset="-122"/>
              <a:ea typeface="黑体" panose="02010609060101010101" pitchFamily="2" charset="-122"/>
              <a:cs typeface="黑体" panose="02010609060101010101" pitchFamily="2" charset="-122"/>
            </a:endParaRPr>
          </a:p>
        </p:txBody>
      </p:sp>
      <p:pic>
        <p:nvPicPr>
          <p:cNvPr id="17411" name="Picture 4"/>
          <p:cNvPicPr>
            <a:picLocks noChangeAspect="1"/>
          </p:cNvPicPr>
          <p:nvPr/>
        </p:nvPicPr>
        <p:blipFill>
          <a:blip r:embed="rId1"/>
          <a:stretch>
            <a:fillRect/>
          </a:stretch>
        </p:blipFill>
        <p:spPr>
          <a:xfrm>
            <a:off x="1189038" y="3144838"/>
            <a:ext cx="6781800" cy="2981325"/>
          </a:xfrm>
          <a:prstGeom prst="rect">
            <a:avLst/>
          </a:prstGeom>
          <a:solidFill>
            <a:schemeClr val="tx1"/>
          </a:solidFill>
          <a:ln w="9525">
            <a:noFill/>
          </a:ln>
        </p:spPr>
      </p:pic>
      <p:sp>
        <p:nvSpPr>
          <p:cNvPr id="17412" name="TextBox 5"/>
          <p:cNvSpPr txBox="1"/>
          <p:nvPr/>
        </p:nvSpPr>
        <p:spPr>
          <a:xfrm>
            <a:off x="3776663" y="6093143"/>
            <a:ext cx="1755775" cy="369887"/>
          </a:xfrm>
          <a:prstGeom prst="rect">
            <a:avLst/>
          </a:prstGeom>
          <a:noFill/>
          <a:ln w="9525">
            <a:noFill/>
          </a:ln>
        </p:spPr>
        <p:txBody>
          <a:bodyPr anchor="t" anchorCtr="0">
            <a:spAutoFit/>
          </a:bodyPr>
          <a:p>
            <a:pPr eaLnBrk="0" hangingPunct="0"/>
            <a:r>
              <a:rPr lang="en-US" altLang="zh-CN" dirty="0">
                <a:solidFill>
                  <a:schemeClr val="bg2"/>
                </a:solidFill>
                <a:latin typeface="Arial" panose="020B0604020202020204" pitchFamily="34" charset="0"/>
                <a:ea typeface="宋体" panose="02010600030101010101" pitchFamily="2" charset="-122"/>
              </a:rPr>
              <a:t>ATM</a:t>
            </a:r>
            <a:r>
              <a:rPr lang="zh-CN" altLang="en-US" dirty="0">
                <a:solidFill>
                  <a:schemeClr val="bg2"/>
                </a:solidFill>
                <a:latin typeface="Arial" panose="020B0604020202020204" pitchFamily="34" charset="0"/>
                <a:ea typeface="宋体" panose="02010600030101010101" pitchFamily="2" charset="-122"/>
              </a:rPr>
              <a:t>机</a:t>
            </a:r>
            <a:endParaRPr lang="zh-CN" altLang="en-US" dirty="0">
              <a:solidFill>
                <a:schemeClr val="bg2"/>
              </a:solidFill>
              <a:latin typeface="Arial" panose="020B0604020202020204" pitchFamily="34"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Text Box 2"/>
          <p:cNvSpPr txBox="1"/>
          <p:nvPr/>
        </p:nvSpPr>
        <p:spPr>
          <a:xfrm>
            <a:off x="486093" y="268605"/>
            <a:ext cx="6613525" cy="519113"/>
          </a:xfrm>
          <a:prstGeom prst="rect">
            <a:avLst/>
          </a:prstGeom>
          <a:noFill/>
          <a:ln w="9525">
            <a:noFill/>
          </a:ln>
        </p:spPr>
        <p:txBody>
          <a:bodyPr wrap="none" anchor="t" anchorCtr="0">
            <a:spAutoFit/>
          </a:bodyPr>
          <a:p>
            <a:pPr eaLnBrk="0" hangingPunct="0"/>
            <a:r>
              <a:rPr lang="zh-CN" altLang="en-US" sz="2800" b="1" dirty="0">
                <a:solidFill>
                  <a:srgbClr val="FF3300"/>
                </a:solidFill>
                <a:latin typeface="Arial" panose="020B0604020202020204" pitchFamily="34" charset="0"/>
                <a:ea typeface="楷体_GB2312" panose="02010609030101010101" pitchFamily="49" charset="-122"/>
              </a:rPr>
              <a:t>包含用例作为基本用例自身行为的一部分</a:t>
            </a:r>
            <a:endParaRPr lang="zh-CN" altLang="en-US" sz="2800" b="1" dirty="0">
              <a:solidFill>
                <a:srgbClr val="FF3300"/>
              </a:solidFill>
              <a:latin typeface="Arial" panose="020B0604020202020204" pitchFamily="34" charset="0"/>
              <a:ea typeface="楷体_GB2312" panose="02010609030101010101" pitchFamily="49" charset="-122"/>
            </a:endParaRPr>
          </a:p>
        </p:txBody>
      </p:sp>
      <p:pic>
        <p:nvPicPr>
          <p:cNvPr id="18434" name="Picture 3"/>
          <p:cNvPicPr>
            <a:picLocks noChangeAspect="1"/>
          </p:cNvPicPr>
          <p:nvPr/>
        </p:nvPicPr>
        <p:blipFill>
          <a:blip r:embed="rId1"/>
          <a:stretch>
            <a:fillRect/>
          </a:stretch>
        </p:blipFill>
        <p:spPr>
          <a:xfrm>
            <a:off x="109538" y="1381125"/>
            <a:ext cx="8915400" cy="4724400"/>
          </a:xfrm>
          <a:prstGeom prst="rect">
            <a:avLst/>
          </a:prstGeom>
          <a:solidFill>
            <a:schemeClr val="tx1"/>
          </a:solidFill>
          <a:ln w="9525">
            <a:noFill/>
          </a:ln>
        </p:spPr>
      </p:pic>
      <p:sp>
        <p:nvSpPr>
          <p:cNvPr id="18435" name="TextBox 4"/>
          <p:cNvSpPr txBox="1"/>
          <p:nvPr/>
        </p:nvSpPr>
        <p:spPr>
          <a:xfrm>
            <a:off x="3689033" y="5929948"/>
            <a:ext cx="1755775" cy="460375"/>
          </a:xfrm>
          <a:prstGeom prst="rect">
            <a:avLst/>
          </a:prstGeom>
          <a:noFill/>
          <a:ln w="9525">
            <a:noFill/>
          </a:ln>
        </p:spPr>
        <p:txBody>
          <a:bodyPr anchor="t" anchorCtr="0">
            <a:spAutoFit/>
          </a:bodyPr>
          <a:p>
            <a:pPr eaLnBrk="0" hangingPunct="0"/>
            <a:r>
              <a:rPr lang="zh-CN" altLang="en-US" sz="2400" dirty="0">
                <a:solidFill>
                  <a:schemeClr val="bg2"/>
                </a:solidFill>
                <a:latin typeface="Arial" panose="020B0604020202020204" pitchFamily="34" charset="0"/>
                <a:ea typeface="宋体" panose="02010600030101010101" pitchFamily="2" charset="-122"/>
              </a:rPr>
              <a:t>自动售货机</a:t>
            </a:r>
            <a:endParaRPr lang="zh-CN" altLang="en-US" sz="2400" dirty="0">
              <a:solidFill>
                <a:schemeClr val="bg2"/>
              </a:solidFill>
              <a:latin typeface="Arial" panose="020B0604020202020204" pitchFamily="34"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p:txBody>
          <a:bodyPr vert="horz" wrap="square" lIns="90488" tIns="44450" rIns="90488" bIns="44450" anchor="b" anchorCtr="0"/>
          <a:p>
            <a:pPr algn="ctr" eaLnBrk="1" hangingPunct="1">
              <a:buClrTx/>
              <a:buSzTx/>
              <a:buFontTx/>
            </a:pPr>
            <a:r>
              <a:rPr lang="zh-CN" altLang="en-US" b="1" dirty="0">
                <a:latin typeface="+mj-ea"/>
              </a:rPr>
              <a:t>执行包含 </a:t>
            </a:r>
            <a:endParaRPr lang="zh-CN" altLang="en-US" b="1" dirty="0">
              <a:latin typeface="+mj-ea"/>
            </a:endParaRPr>
          </a:p>
        </p:txBody>
      </p:sp>
      <p:sp>
        <p:nvSpPr>
          <p:cNvPr id="19458" name="Rectangle 3"/>
          <p:cNvSpPr>
            <a:spLocks noGrp="1"/>
          </p:cNvSpPr>
          <p:nvPr>
            <p:ph type="body" sz="half" idx="1"/>
          </p:nvPr>
        </p:nvSpPr>
        <p:spPr/>
        <p:txBody>
          <a:bodyPr vert="horz" wrap="square" lIns="90488" tIns="44450" rIns="90488" bIns="44450" anchor="t" anchorCtr="0"/>
          <a:p>
            <a:pPr eaLnBrk="1" hangingPunct="1">
              <a:lnSpc>
                <a:spcPct val="140000"/>
              </a:lnSpc>
              <a:buClr>
                <a:schemeClr val="accent1"/>
              </a:buClr>
              <a:buSzPct val="70000"/>
              <a:buFont typeface="Webdings" panose="05030102010509060703" pitchFamily="18" charset="2"/>
            </a:pPr>
            <a:r>
              <a:rPr lang="zh-CN" altLang="en-US" sz="2400" dirty="0">
                <a:latin typeface="+mj-ea"/>
                <a:ea typeface="+mj-ea"/>
              </a:rPr>
              <a:t>包含用例的行为插入到基本用例中的一个位置。</a:t>
            </a:r>
            <a:endParaRPr lang="zh-CN" altLang="en-US" sz="2400" dirty="0">
              <a:latin typeface="+mj-ea"/>
              <a:ea typeface="+mj-ea"/>
            </a:endParaRPr>
          </a:p>
          <a:p>
            <a:pPr eaLnBrk="1" hangingPunct="1">
              <a:lnSpc>
                <a:spcPct val="140000"/>
              </a:lnSpc>
              <a:buClr>
                <a:schemeClr val="accent1"/>
              </a:buClr>
              <a:buSzPct val="70000"/>
              <a:buFont typeface="Webdings" panose="05030102010509060703" pitchFamily="18" charset="2"/>
            </a:pPr>
            <a:r>
              <a:rPr lang="zh-CN" altLang="en-US" sz="2400" dirty="0">
                <a:latin typeface="+mj-ea"/>
                <a:ea typeface="+mj-ea"/>
              </a:rPr>
              <a:t>当遵循基本用例说明的用例实例到达基本用例中定义了包含关系的位置，它就将改而遵循包含用例的说明。一旦执行完包含用例，用例实例就将在基本用例中它先前停止的地方重新开始。</a:t>
            </a:r>
            <a:endParaRPr lang="zh-CN" altLang="en-US" sz="2400" dirty="0">
              <a:latin typeface="+mj-ea"/>
              <a:ea typeface="+mj-ea"/>
            </a:endParaRPr>
          </a:p>
        </p:txBody>
      </p:sp>
      <p:pic>
        <p:nvPicPr>
          <p:cNvPr id="19459" name="Picture 4" descr="include2"/>
          <p:cNvPicPr>
            <a:picLocks noGrp="1" noChangeAspect="1"/>
          </p:cNvPicPr>
          <p:nvPr>
            <p:ph sz="half" idx="2"/>
          </p:nvPr>
        </p:nvPicPr>
        <p:blipFill>
          <a:blip r:embed="rId1"/>
          <a:stretch>
            <a:fillRect/>
          </a:stretch>
        </p:blipFill>
        <p:spPr>
          <a:xfrm>
            <a:off x="4795838" y="2058035"/>
            <a:ext cx="4175125" cy="338455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a:spLocks noGrp="1"/>
          </p:cNvSpPr>
          <p:nvPr>
            <p:ph type="title"/>
          </p:nvPr>
        </p:nvSpPr>
        <p:spPr/>
        <p:txBody>
          <a:bodyPr vert="horz" wrap="square" lIns="90488" tIns="44450" rIns="90488" bIns="44450" anchor="b" anchorCtr="0"/>
          <a:p>
            <a:pPr eaLnBrk="1" hangingPunct="1"/>
            <a:r>
              <a:rPr lang="zh-CN" altLang="en-US" b="1" dirty="0">
                <a:latin typeface="+mj-ea"/>
              </a:rPr>
              <a:t>用例的包含关系</a:t>
            </a:r>
            <a:endParaRPr lang="zh-CN" altLang="en-US" b="1" dirty="0">
              <a:latin typeface="+mj-ea"/>
            </a:endParaRPr>
          </a:p>
        </p:txBody>
      </p:sp>
      <p:sp>
        <p:nvSpPr>
          <p:cNvPr id="20482" name="Rectangle 3"/>
          <p:cNvSpPr>
            <a:spLocks noGrp="1"/>
          </p:cNvSpPr>
          <p:nvPr>
            <p:ph type="body" sz="half" idx="1"/>
          </p:nvPr>
        </p:nvSpPr>
        <p:spPr>
          <a:xfrm>
            <a:off x="685800" y="1036003"/>
            <a:ext cx="7847013" cy="4114800"/>
          </a:xfrm>
        </p:spPr>
        <p:txBody>
          <a:bodyPr vert="horz" wrap="square" lIns="90488" tIns="44450" rIns="90488" bIns="44450" anchor="t" anchorCtr="0"/>
          <a:p>
            <a:pPr eaLnBrk="1" hangingPunct="1">
              <a:buClr>
                <a:schemeClr val="accent1"/>
              </a:buClr>
              <a:buSzPct val="70000"/>
              <a:buFont typeface="Webdings" panose="05030102010509060703" pitchFamily="18" charset="2"/>
            </a:pPr>
            <a:r>
              <a:rPr lang="zh-CN" altLang="en-US" sz="2400" dirty="0">
                <a:latin typeface="+mj-ea"/>
                <a:ea typeface="+mj-ea"/>
              </a:rPr>
              <a:t>一个基本用例可以有多个包含用例。</a:t>
            </a:r>
            <a:endParaRPr lang="zh-CN" altLang="en-US" sz="2400" dirty="0">
              <a:latin typeface="+mj-ea"/>
              <a:ea typeface="+mj-ea"/>
            </a:endParaRPr>
          </a:p>
          <a:p>
            <a:pPr eaLnBrk="1" hangingPunct="1">
              <a:buClr>
                <a:schemeClr val="accent1"/>
              </a:buClr>
              <a:buSzPct val="70000"/>
              <a:buFont typeface="Webdings" panose="05030102010509060703" pitchFamily="18" charset="2"/>
            </a:pPr>
            <a:r>
              <a:rPr lang="zh-CN" altLang="en-US" sz="2400" dirty="0">
                <a:latin typeface="+mj-ea"/>
                <a:ea typeface="+mj-ea"/>
              </a:rPr>
              <a:t>一个包含用例可以包含在若干基本用例中。这并不表示这些基本用例之间存在任何关系。</a:t>
            </a:r>
            <a:endParaRPr lang="zh-CN" altLang="en-US" sz="2400" dirty="0">
              <a:latin typeface="+mj-ea"/>
              <a:ea typeface="+mj-ea"/>
            </a:endParaRPr>
          </a:p>
          <a:p>
            <a:pPr eaLnBrk="1" hangingPunct="1">
              <a:buClr>
                <a:schemeClr val="accent1"/>
              </a:buClr>
              <a:buSzPct val="70000"/>
              <a:buFont typeface="Webdings" panose="05030102010509060703" pitchFamily="18" charset="2"/>
            </a:pPr>
            <a:r>
              <a:rPr lang="zh-CN" altLang="en-US" sz="2400" dirty="0">
                <a:latin typeface="+mj-ea"/>
                <a:ea typeface="+mj-ea"/>
              </a:rPr>
              <a:t>甚至同一个包含用例和同一个基本用例之间可以有多个包含关系，前提是包含用例必须在基本用例中的不同位置插入。而包含关系就定义了插入的位置。</a:t>
            </a:r>
            <a:endParaRPr lang="zh-CN" altLang="en-US" sz="2400" dirty="0">
              <a:latin typeface="+mj-ea"/>
              <a:ea typeface="+mj-ea"/>
            </a:endParaRPr>
          </a:p>
          <a:p>
            <a:pPr eaLnBrk="1" hangingPunct="1">
              <a:buClr>
                <a:schemeClr val="accent1"/>
              </a:buClr>
              <a:buSzPct val="70000"/>
              <a:buFont typeface="Webdings" panose="05030102010509060703" pitchFamily="18" charset="2"/>
            </a:pPr>
            <a:r>
              <a:rPr lang="zh-CN" altLang="en-US" sz="2400" dirty="0">
                <a:latin typeface="+mj-ea"/>
                <a:ea typeface="+mj-ea"/>
              </a:rPr>
              <a:t>添加的所有用例都可以是嵌套的，这意味着一个包含用例可以用作另一个包含用例的基本用例。</a:t>
            </a:r>
            <a:endParaRPr lang="zh-CN" altLang="en-US" sz="2400" dirty="0">
              <a:latin typeface="+mj-ea"/>
              <a:ea typeface="+mj-ea"/>
            </a:endParaRPr>
          </a:p>
        </p:txBody>
      </p:sp>
      <p:pic>
        <p:nvPicPr>
          <p:cNvPr id="20483" name="Picture 4"/>
          <p:cNvPicPr>
            <a:picLocks noChangeAspect="1"/>
          </p:cNvPicPr>
          <p:nvPr/>
        </p:nvPicPr>
        <p:blipFill>
          <a:blip r:embed="rId1"/>
          <a:stretch>
            <a:fillRect/>
          </a:stretch>
        </p:blipFill>
        <p:spPr>
          <a:xfrm>
            <a:off x="990600" y="4250055"/>
            <a:ext cx="6977380" cy="2379345"/>
          </a:xfrm>
          <a:prstGeom prst="rect">
            <a:avLst/>
          </a:prstGeom>
          <a:solidFill>
            <a:schemeClr val="tx1"/>
          </a:solid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2"/>
          <p:cNvSpPr>
            <a:spLocks noGrp="1"/>
          </p:cNvSpPr>
          <p:nvPr>
            <p:ph type="title"/>
          </p:nvPr>
        </p:nvSpPr>
        <p:spPr/>
        <p:txBody>
          <a:bodyPr vert="horz" wrap="square" lIns="90488" tIns="44450" rIns="90488" bIns="44450" anchor="b" anchorCtr="0"/>
          <a:p>
            <a:pPr algn="ctr" eaLnBrk="1" hangingPunct="1">
              <a:buClrTx/>
              <a:buSzTx/>
              <a:buFontTx/>
            </a:pPr>
            <a:r>
              <a:rPr lang="zh-CN" altLang="en-US" b="1" dirty="0">
                <a:latin typeface="+mj-ea"/>
              </a:rPr>
              <a:t>用例的包含关系的要点</a:t>
            </a:r>
            <a:endParaRPr lang="zh-CN" altLang="en-US" b="1" dirty="0">
              <a:latin typeface="+mj-ea"/>
            </a:endParaRPr>
          </a:p>
        </p:txBody>
      </p:sp>
      <p:sp>
        <p:nvSpPr>
          <p:cNvPr id="21506" name="Rectangle 3"/>
          <p:cNvSpPr>
            <a:spLocks noGrp="1"/>
          </p:cNvSpPr>
          <p:nvPr>
            <p:ph idx="1"/>
          </p:nvPr>
        </p:nvSpPr>
        <p:spPr>
          <a:xfrm>
            <a:off x="438150" y="1068388"/>
            <a:ext cx="8532813" cy="4573587"/>
          </a:xfrm>
        </p:spPr>
        <p:txBody>
          <a:bodyPr vert="horz" wrap="square" lIns="90488" tIns="44450" rIns="90488" bIns="44450" anchor="t" anchorCtr="0"/>
          <a:p>
            <a:pPr eaLnBrk="1" hangingPunct="1">
              <a:buFontTx/>
              <a:buNone/>
            </a:pPr>
            <a:r>
              <a:rPr lang="en-US" altLang="zh-CN" sz="2400" dirty="0">
                <a:latin typeface="黑体" panose="02010609060101010101" pitchFamily="2" charset="-122"/>
                <a:ea typeface="黑体" panose="02010609060101010101" pitchFamily="2" charset="-122"/>
                <a:cs typeface="黑体" panose="02010609060101010101" pitchFamily="2" charset="-122"/>
              </a:rPr>
              <a:t>1.</a:t>
            </a:r>
            <a:r>
              <a:rPr lang="zh-CN" altLang="en-US" sz="2400" dirty="0">
                <a:latin typeface="黑体" panose="02010609060101010101" pitchFamily="2" charset="-122"/>
                <a:ea typeface="黑体" panose="02010609060101010101" pitchFamily="2" charset="-122"/>
                <a:cs typeface="黑体" panose="02010609060101010101" pitchFamily="2" charset="-122"/>
              </a:rPr>
              <a:t>包含用例本身是不完整的，它必须拥有基本用例以保证完整性。</a:t>
            </a:r>
            <a:endParaRPr lang="zh-CN" altLang="en-US" sz="2400" dirty="0">
              <a:latin typeface="黑体" panose="02010609060101010101" pitchFamily="2" charset="-122"/>
              <a:ea typeface="黑体" panose="02010609060101010101" pitchFamily="2" charset="-122"/>
              <a:cs typeface="黑体" panose="02010609060101010101" pitchFamily="2" charset="-122"/>
            </a:endParaRPr>
          </a:p>
          <a:p>
            <a:pPr eaLnBrk="1" hangingPunct="1">
              <a:buFontTx/>
              <a:buNone/>
            </a:pPr>
            <a:r>
              <a:rPr lang="en-US" altLang="zh-CN" sz="2400" dirty="0">
                <a:latin typeface="黑体" panose="02010609060101010101" pitchFamily="2" charset="-122"/>
                <a:ea typeface="黑体" panose="02010609060101010101" pitchFamily="2" charset="-122"/>
                <a:cs typeface="黑体" panose="02010609060101010101" pitchFamily="2" charset="-122"/>
              </a:rPr>
              <a:t>2.</a:t>
            </a:r>
            <a:r>
              <a:rPr lang="zh-CN" altLang="en-US" sz="2400" dirty="0">
                <a:latin typeface="黑体" panose="02010609060101010101" pitchFamily="2" charset="-122"/>
                <a:ea typeface="黑体" panose="02010609060101010101" pitchFamily="2" charset="-122"/>
                <a:cs typeface="黑体" panose="02010609060101010101" pitchFamily="2" charset="-122"/>
              </a:rPr>
              <a:t>包含用例本身并不知道自己何时或是否被包含。因此，它不能依赖任何包含它的用例。</a:t>
            </a:r>
            <a:endParaRPr lang="zh-CN" altLang="en-US" sz="2400" dirty="0">
              <a:latin typeface="黑体" panose="02010609060101010101" pitchFamily="2" charset="-122"/>
              <a:ea typeface="黑体" panose="02010609060101010101" pitchFamily="2" charset="-122"/>
              <a:cs typeface="黑体" panose="02010609060101010101" pitchFamily="2" charset="-122"/>
            </a:endParaRPr>
          </a:p>
          <a:p>
            <a:pPr eaLnBrk="1" hangingPunct="1">
              <a:buFontTx/>
              <a:buNone/>
            </a:pPr>
            <a:r>
              <a:rPr lang="en-US" altLang="zh-CN" sz="2400" dirty="0">
                <a:latin typeface="黑体" panose="02010609060101010101" pitchFamily="2" charset="-122"/>
                <a:ea typeface="黑体" panose="02010609060101010101" pitchFamily="2" charset="-122"/>
                <a:cs typeface="黑体" panose="02010609060101010101" pitchFamily="2" charset="-122"/>
              </a:rPr>
              <a:t>3.</a:t>
            </a:r>
            <a:r>
              <a:rPr lang="zh-CN" altLang="en-US" sz="2400" dirty="0">
                <a:latin typeface="黑体" panose="02010609060101010101" pitchFamily="2" charset="-122"/>
                <a:ea typeface="黑体" panose="02010609060101010101" pitchFamily="2" charset="-122"/>
                <a:cs typeface="黑体" panose="02010609060101010101" pitchFamily="2" charset="-122"/>
              </a:rPr>
              <a:t>被包含的用例一定可以被另外的用例包含</a:t>
            </a:r>
            <a:r>
              <a:rPr lang="en-US" altLang="zh-CN" sz="2400" dirty="0">
                <a:latin typeface="黑体" panose="02010609060101010101" pitchFamily="2" charset="-122"/>
                <a:ea typeface="黑体" panose="02010609060101010101" pitchFamily="2" charset="-122"/>
                <a:cs typeface="黑体" panose="02010609060101010101" pitchFamily="2" charset="-122"/>
              </a:rPr>
              <a:t>(</a:t>
            </a:r>
            <a:r>
              <a:rPr lang="zh-CN" altLang="en-US" sz="2400" dirty="0">
                <a:latin typeface="黑体" panose="02010609060101010101" pitchFamily="2" charset="-122"/>
                <a:ea typeface="黑体" panose="02010609060101010101" pitchFamily="2" charset="-122"/>
                <a:cs typeface="黑体" panose="02010609060101010101" pitchFamily="2" charset="-122"/>
              </a:rPr>
              <a:t>即共用性和独立性</a:t>
            </a:r>
            <a:r>
              <a:rPr lang="en-US" altLang="zh-CN" sz="2400" dirty="0">
                <a:latin typeface="黑体" panose="02010609060101010101" pitchFamily="2" charset="-122"/>
                <a:ea typeface="黑体" panose="02010609060101010101" pitchFamily="2" charset="-122"/>
                <a:cs typeface="黑体" panose="02010609060101010101" pitchFamily="2" charset="-122"/>
              </a:rPr>
              <a:t>)</a:t>
            </a:r>
            <a:endParaRPr lang="en-US" altLang="zh-CN" sz="2400" dirty="0">
              <a:latin typeface="黑体" panose="02010609060101010101" pitchFamily="2" charset="-122"/>
              <a:ea typeface="黑体" panose="02010609060101010101" pitchFamily="2" charset="-122"/>
              <a:cs typeface="黑体" panose="02010609060101010101" pitchFamily="2" charset="-122"/>
            </a:endParaRPr>
          </a:p>
          <a:p>
            <a:pPr eaLnBrk="1" hangingPunct="1">
              <a:buFontTx/>
              <a:buNone/>
            </a:pPr>
            <a:r>
              <a:rPr lang="en-US" altLang="zh-CN" sz="2400" dirty="0">
                <a:latin typeface="黑体" panose="02010609060101010101" pitchFamily="2" charset="-122"/>
                <a:ea typeface="黑体" panose="02010609060101010101" pitchFamily="2" charset="-122"/>
                <a:cs typeface="黑体" panose="02010609060101010101" pitchFamily="2" charset="-122"/>
              </a:rPr>
              <a:t>4.</a:t>
            </a:r>
            <a:r>
              <a:rPr lang="zh-CN" altLang="en-US" sz="2400" dirty="0">
                <a:latin typeface="黑体" panose="02010609060101010101" pitchFamily="2" charset="-122"/>
                <a:ea typeface="黑体" panose="02010609060101010101" pitchFamily="2" charset="-122"/>
                <a:cs typeface="黑体" panose="02010609060101010101" pitchFamily="2" charset="-122"/>
              </a:rPr>
              <a:t>从工程角度上，包含关系用于系统分析时共性功能的合并、抽取。</a:t>
            </a:r>
            <a:endParaRPr lang="zh-CN" altLang="en-US" sz="2400" dirty="0">
              <a:latin typeface="黑体" panose="02010609060101010101" pitchFamily="2" charset="-122"/>
              <a:ea typeface="黑体" panose="02010609060101010101" pitchFamily="2" charset="-122"/>
              <a:cs typeface="黑体" panose="02010609060101010101" pitchFamily="2" charset="-122"/>
            </a:endParaRPr>
          </a:p>
          <a:p>
            <a:pPr eaLnBrk="1" hangingPunct="1">
              <a:buFontTx/>
              <a:buNone/>
            </a:pPr>
            <a:r>
              <a:rPr lang="zh-CN" altLang="en-US" sz="2400" b="1" dirty="0">
                <a:solidFill>
                  <a:schemeClr val="accent2"/>
                </a:solidFill>
                <a:latin typeface="黑体" panose="02010609060101010101" pitchFamily="2" charset="-122"/>
                <a:ea typeface="黑体" panose="02010609060101010101" pitchFamily="2" charset="-122"/>
                <a:cs typeface="黑体" panose="02010609060101010101" pitchFamily="2" charset="-122"/>
              </a:rPr>
              <a:t>5.包含关系通常在用例建模后期而不是前期被发现。</a:t>
            </a:r>
            <a:endParaRPr lang="zh-CN" altLang="en-US" sz="2400" b="1" dirty="0">
              <a:solidFill>
                <a:schemeClr val="accent2"/>
              </a:solidFill>
              <a:latin typeface="黑体" panose="02010609060101010101" pitchFamily="2" charset="-122"/>
              <a:ea typeface="黑体" panose="02010609060101010101" pitchFamily="2" charset="-122"/>
              <a:cs typeface="黑体" panose="02010609060101010101" pitchFamily="2" charset="-122"/>
            </a:endParaRPr>
          </a:p>
          <a:p>
            <a:pPr eaLnBrk="1" hangingPunct="1">
              <a:buFontTx/>
              <a:buNone/>
            </a:pPr>
            <a:r>
              <a:rPr lang="zh-CN" altLang="en-US" sz="2400" b="1" dirty="0">
                <a:solidFill>
                  <a:srgbClr val="FF3300"/>
                </a:solidFill>
                <a:latin typeface="黑体" panose="02010609060101010101" pitchFamily="2" charset="-122"/>
                <a:ea typeface="黑体" panose="02010609060101010101" pitchFamily="2" charset="-122"/>
                <a:cs typeface="黑体" panose="02010609060101010101" pitchFamily="2" charset="-122"/>
              </a:rPr>
              <a:t>6.很难在包含关系上对系统进行维护修改。</a:t>
            </a:r>
            <a:endParaRPr lang="zh-CN" altLang="en-US" sz="2400" b="1" dirty="0">
              <a:solidFill>
                <a:srgbClr val="FF3300"/>
              </a:solidFill>
              <a:latin typeface="黑体" panose="02010609060101010101" pitchFamily="2" charset="-122"/>
              <a:ea typeface="黑体" panose="02010609060101010101" pitchFamily="2" charset="-122"/>
              <a:cs typeface="黑体" panose="0201060906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Grp="1"/>
          </p:cNvSpPr>
          <p:nvPr>
            <p:ph type="title"/>
          </p:nvPr>
        </p:nvSpPr>
        <p:spPr/>
        <p:txBody>
          <a:bodyPr vert="horz" wrap="square" lIns="90488" tIns="44450" rIns="90488" bIns="44450" anchor="b" anchorCtr="0"/>
          <a:p>
            <a:pPr eaLnBrk="1" hangingPunct="1"/>
            <a:r>
              <a:rPr lang="zh-CN" altLang="en-US" b="1" dirty="0">
                <a:latin typeface="+mj-ea"/>
              </a:rPr>
              <a:t>用例扩展关系的概念</a:t>
            </a:r>
            <a:endParaRPr lang="zh-CN" altLang="en-US" dirty="0">
              <a:ea typeface="宋体" panose="02010600030101010101" pitchFamily="2" charset="-122"/>
            </a:endParaRPr>
          </a:p>
        </p:txBody>
      </p:sp>
      <p:sp>
        <p:nvSpPr>
          <p:cNvPr id="22530" name="Rectangle 3"/>
          <p:cNvSpPr>
            <a:spLocks noGrp="1"/>
          </p:cNvSpPr>
          <p:nvPr>
            <p:ph type="body" sz="half" idx="1"/>
          </p:nvPr>
        </p:nvSpPr>
        <p:spPr>
          <a:xfrm>
            <a:off x="685800" y="1497013"/>
            <a:ext cx="7773988" cy="4114800"/>
          </a:xfrm>
        </p:spPr>
        <p:txBody>
          <a:bodyPr vert="horz" wrap="square" lIns="90488" tIns="44450" rIns="90488" bIns="44450" anchor="t" anchorCtr="0"/>
          <a:p>
            <a:pPr eaLnBrk="1" hangingPunct="1">
              <a:buClr>
                <a:schemeClr val="accent1"/>
              </a:buClr>
              <a:buSzPct val="70000"/>
              <a:buFont typeface="Webdings" panose="05030102010509060703" pitchFamily="18" charset="2"/>
            </a:pPr>
            <a:r>
              <a:rPr lang="zh-CN" altLang="en-US" dirty="0">
                <a:latin typeface="黑体" panose="02010609060101010101" pitchFamily="2" charset="-122"/>
                <a:ea typeface="黑体" panose="02010609060101010101" pitchFamily="2" charset="-122"/>
                <a:cs typeface="黑体" panose="02010609060101010101" pitchFamily="2" charset="-122"/>
              </a:rPr>
              <a:t>在不改变原始用例的情况下有条件地扩展已有用例的行为。</a:t>
            </a:r>
            <a:endParaRPr lang="zh-CN" altLang="en-US" dirty="0">
              <a:latin typeface="黑体" panose="02010609060101010101" pitchFamily="2" charset="-122"/>
              <a:ea typeface="黑体" panose="02010609060101010101" pitchFamily="2" charset="-122"/>
              <a:cs typeface="黑体" panose="02010609060101010101" pitchFamily="2" charset="-122"/>
            </a:endParaRPr>
          </a:p>
          <a:p>
            <a:pPr eaLnBrk="1" hangingPunct="1">
              <a:buClr>
                <a:schemeClr val="accent1"/>
              </a:buClr>
              <a:buSzPct val="70000"/>
              <a:buFont typeface="Webdings" panose="05030102010509060703" pitchFamily="18" charset="2"/>
            </a:pPr>
            <a:r>
              <a:rPr lang="zh-CN" altLang="en-US" dirty="0">
                <a:latin typeface="黑体" panose="02010609060101010101" pitchFamily="2" charset="-122"/>
                <a:ea typeface="黑体" panose="02010609060101010101" pitchFamily="2" charset="-122"/>
                <a:cs typeface="黑体" panose="02010609060101010101" pitchFamily="2" charset="-122"/>
              </a:rPr>
              <a:t>扩展关系是从</a:t>
            </a:r>
            <a:r>
              <a:rPr lang="zh-CN" altLang="en-US" dirty="0">
                <a:latin typeface="黑体" panose="02010609060101010101" pitchFamily="2" charset="-122"/>
                <a:ea typeface="黑体" panose="02010609060101010101" pitchFamily="2" charset="-122"/>
                <a:cs typeface="黑体" panose="02010609060101010101" pitchFamily="2" charset="-122"/>
              </a:rPr>
              <a:t>扩展用例到基本用例的关系，它说明为扩展用例定义的行为如何插入到为基本用例定义的行为中。 </a:t>
            </a:r>
            <a:endParaRPr lang="zh-CN" altLang="en-US" dirty="0">
              <a:latin typeface="黑体" panose="02010609060101010101" pitchFamily="2" charset="-122"/>
              <a:ea typeface="黑体" panose="02010609060101010101" pitchFamily="2" charset="-122"/>
              <a:cs typeface="黑体" panose="02010609060101010101" pitchFamily="2" charset="-122"/>
            </a:endParaRPr>
          </a:p>
        </p:txBody>
      </p:sp>
      <p:pic>
        <p:nvPicPr>
          <p:cNvPr id="22531" name="Picture 4"/>
          <p:cNvPicPr>
            <a:picLocks noChangeAspect="1"/>
          </p:cNvPicPr>
          <p:nvPr/>
        </p:nvPicPr>
        <p:blipFill>
          <a:blip r:embed="rId1"/>
          <a:stretch>
            <a:fillRect/>
          </a:stretch>
        </p:blipFill>
        <p:spPr>
          <a:xfrm>
            <a:off x="990600" y="4316413"/>
            <a:ext cx="7391400" cy="1371600"/>
          </a:xfrm>
          <a:prstGeom prst="rect">
            <a:avLst/>
          </a:prstGeom>
          <a:solidFill>
            <a:schemeClr val="tx1"/>
          </a:solid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3554" name="Group 3"/>
          <p:cNvGrpSpPr/>
          <p:nvPr/>
        </p:nvGrpSpPr>
        <p:grpSpPr>
          <a:xfrm>
            <a:off x="1066800" y="2166620"/>
            <a:ext cx="6207125" cy="2143802"/>
            <a:chOff x="672" y="1453"/>
            <a:chExt cx="3840" cy="1317"/>
          </a:xfrm>
          <a:gradFill>
            <a:gsLst>
              <a:gs pos="100000">
                <a:srgbClr val="7C5E29"/>
              </a:gs>
              <a:gs pos="0">
                <a:srgbClr val="CAAF4E"/>
              </a:gs>
            </a:gsLst>
            <a:lin scaled="1"/>
          </a:gradFill>
        </p:grpSpPr>
        <p:sp>
          <p:nvSpPr>
            <p:cNvPr id="23555" name="Rectangle 4"/>
            <p:cNvSpPr/>
            <p:nvPr/>
          </p:nvSpPr>
          <p:spPr>
            <a:xfrm>
              <a:off x="1584" y="1776"/>
              <a:ext cx="1008" cy="829"/>
            </a:xfrm>
            <a:prstGeom prst="rect">
              <a:avLst/>
            </a:prstGeom>
            <a:grpFill/>
            <a:ln w="9525" cap="flat" cmpd="sng">
              <a:solidFill>
                <a:schemeClr val="tx1"/>
              </a:solidFill>
              <a:prstDash val="solid"/>
              <a:miter/>
              <a:headEnd type="none" w="med" len="med"/>
              <a:tailEnd type="none" w="med" len="med"/>
            </a:ln>
          </p:spPr>
          <p:txBody>
            <a:bodyPr wrap="none" anchor="ctr" anchorCtr="0"/>
            <a:p>
              <a:pPr algn="ctr" eaLnBrk="0" hangingPunct="0"/>
              <a:endParaRPr lang="en-US" altLang="zh-CN" b="1" dirty="0">
                <a:latin typeface="Arial" panose="020B0604020202020204" pitchFamily="34" charset="0"/>
                <a:ea typeface="楷体_GB2312" panose="02010609030101010101" pitchFamily="49" charset="-122"/>
              </a:endParaRPr>
            </a:p>
          </p:txBody>
        </p:sp>
        <p:sp>
          <p:nvSpPr>
            <p:cNvPr id="23556" name="Text Box 5"/>
            <p:cNvSpPr txBox="1"/>
            <p:nvPr/>
          </p:nvSpPr>
          <p:spPr>
            <a:xfrm>
              <a:off x="1670" y="1453"/>
              <a:ext cx="888" cy="226"/>
            </a:xfrm>
            <a:prstGeom prst="rect">
              <a:avLst/>
            </a:prstGeom>
            <a:grpFill/>
            <a:ln w="9525">
              <a:noFill/>
            </a:ln>
          </p:spPr>
          <p:txBody>
            <a:bodyPr wrap="square" anchor="t" anchorCtr="0">
              <a:spAutoFit/>
            </a:bodyPr>
            <a:p>
              <a:pPr eaLnBrk="0" hangingPunct="0"/>
              <a:r>
                <a:rPr lang="zh-CN" altLang="en-US" b="1" dirty="0">
                  <a:latin typeface="Arial" panose="020B0604020202020204" pitchFamily="34" charset="0"/>
                  <a:ea typeface="楷体_GB2312" panose="02010609030101010101" pitchFamily="49" charset="-122"/>
                </a:rPr>
                <a:t>基本用例</a:t>
              </a:r>
              <a:endParaRPr lang="zh-CN" altLang="en-US" b="1" dirty="0">
                <a:latin typeface="Arial" panose="020B0604020202020204" pitchFamily="34" charset="0"/>
                <a:ea typeface="楷体_GB2312" panose="02010609030101010101" pitchFamily="49" charset="-122"/>
              </a:endParaRPr>
            </a:p>
          </p:txBody>
        </p:sp>
        <p:sp>
          <p:nvSpPr>
            <p:cNvPr id="23557" name="Line 6"/>
            <p:cNvSpPr/>
            <p:nvPr/>
          </p:nvSpPr>
          <p:spPr>
            <a:xfrm>
              <a:off x="1776" y="1872"/>
              <a:ext cx="624" cy="0"/>
            </a:xfrm>
            <a:prstGeom prst="line">
              <a:avLst/>
            </a:prstGeom>
            <a:grpFill/>
            <a:ln w="28575" cap="flat" cmpd="sng">
              <a:solidFill>
                <a:schemeClr val="tx1"/>
              </a:solidFill>
              <a:prstDash val="solid"/>
              <a:round/>
              <a:headEnd type="none" w="med" len="med"/>
              <a:tailEnd type="none" w="med" len="med"/>
            </a:ln>
          </p:spPr>
        </p:sp>
        <p:sp>
          <p:nvSpPr>
            <p:cNvPr id="23558" name="Line 7"/>
            <p:cNvSpPr/>
            <p:nvPr/>
          </p:nvSpPr>
          <p:spPr>
            <a:xfrm>
              <a:off x="1776" y="1968"/>
              <a:ext cx="624" cy="0"/>
            </a:xfrm>
            <a:prstGeom prst="line">
              <a:avLst/>
            </a:prstGeom>
            <a:grpFill/>
            <a:ln w="28575" cap="flat" cmpd="sng">
              <a:solidFill>
                <a:schemeClr val="tx1"/>
              </a:solidFill>
              <a:prstDash val="solid"/>
              <a:round/>
              <a:headEnd type="none" w="med" len="med"/>
              <a:tailEnd type="none" w="med" len="med"/>
            </a:ln>
          </p:spPr>
        </p:sp>
        <p:sp>
          <p:nvSpPr>
            <p:cNvPr id="23559" name="Line 8"/>
            <p:cNvSpPr/>
            <p:nvPr/>
          </p:nvSpPr>
          <p:spPr>
            <a:xfrm>
              <a:off x="1776" y="2064"/>
              <a:ext cx="624" cy="0"/>
            </a:xfrm>
            <a:prstGeom prst="line">
              <a:avLst/>
            </a:prstGeom>
            <a:grpFill/>
            <a:ln w="28575" cap="flat" cmpd="sng">
              <a:solidFill>
                <a:schemeClr val="tx1"/>
              </a:solidFill>
              <a:prstDash val="solid"/>
              <a:round/>
              <a:headEnd type="none" w="med" len="med"/>
              <a:tailEnd type="none" w="med" len="med"/>
            </a:ln>
          </p:spPr>
        </p:sp>
        <p:sp>
          <p:nvSpPr>
            <p:cNvPr id="23560" name="Line 9"/>
            <p:cNvSpPr/>
            <p:nvPr/>
          </p:nvSpPr>
          <p:spPr>
            <a:xfrm>
              <a:off x="1776" y="2304"/>
              <a:ext cx="624" cy="0"/>
            </a:xfrm>
            <a:prstGeom prst="line">
              <a:avLst/>
            </a:prstGeom>
            <a:grpFill/>
            <a:ln w="28575" cap="flat" cmpd="sng">
              <a:solidFill>
                <a:schemeClr val="tx1"/>
              </a:solidFill>
              <a:prstDash val="solid"/>
              <a:round/>
              <a:headEnd type="none" w="med" len="med"/>
              <a:tailEnd type="none" w="med" len="med"/>
            </a:ln>
          </p:spPr>
        </p:sp>
        <p:sp>
          <p:nvSpPr>
            <p:cNvPr id="23561" name="Line 10"/>
            <p:cNvSpPr/>
            <p:nvPr/>
          </p:nvSpPr>
          <p:spPr>
            <a:xfrm>
              <a:off x="1776" y="2400"/>
              <a:ext cx="624" cy="0"/>
            </a:xfrm>
            <a:prstGeom prst="line">
              <a:avLst/>
            </a:prstGeom>
            <a:grpFill/>
            <a:ln w="28575" cap="flat" cmpd="sng">
              <a:solidFill>
                <a:schemeClr val="tx1"/>
              </a:solidFill>
              <a:prstDash val="solid"/>
              <a:round/>
              <a:headEnd type="none" w="med" len="med"/>
              <a:tailEnd type="none" w="med" len="med"/>
            </a:ln>
          </p:spPr>
        </p:sp>
        <p:sp>
          <p:nvSpPr>
            <p:cNvPr id="23562" name="Line 11"/>
            <p:cNvSpPr/>
            <p:nvPr/>
          </p:nvSpPr>
          <p:spPr>
            <a:xfrm>
              <a:off x="1776" y="2496"/>
              <a:ext cx="624" cy="0"/>
            </a:xfrm>
            <a:prstGeom prst="line">
              <a:avLst/>
            </a:prstGeom>
            <a:grpFill/>
            <a:ln w="28575" cap="flat" cmpd="sng">
              <a:solidFill>
                <a:schemeClr val="tx1"/>
              </a:solidFill>
              <a:prstDash val="solid"/>
              <a:round/>
              <a:headEnd type="none" w="med" len="med"/>
              <a:tailEnd type="none" w="med" len="med"/>
            </a:ln>
          </p:spPr>
        </p:sp>
        <p:sp>
          <p:nvSpPr>
            <p:cNvPr id="23563" name="Oval 12"/>
            <p:cNvSpPr/>
            <p:nvPr/>
          </p:nvSpPr>
          <p:spPr>
            <a:xfrm>
              <a:off x="1910" y="2125"/>
              <a:ext cx="96" cy="96"/>
            </a:xfrm>
            <a:prstGeom prst="ellipse">
              <a:avLst/>
            </a:prstGeom>
            <a:grpFill/>
            <a:ln w="9525" cap="flat" cmpd="sng">
              <a:solidFill>
                <a:srgbClr val="FF3300"/>
              </a:solidFill>
              <a:prstDash val="solid"/>
              <a:round/>
              <a:headEnd type="none" w="med" len="med"/>
              <a:tailEnd type="none" w="med" len="med"/>
            </a:ln>
          </p:spPr>
          <p:txBody>
            <a:bodyPr wrap="none" anchor="ctr" anchorCtr="0"/>
            <a:p>
              <a:pPr eaLnBrk="0" hangingPunct="0"/>
              <a:endParaRPr lang="zh-CN" altLang="en-US" dirty="0">
                <a:latin typeface="Arial" panose="020B0604020202020204" pitchFamily="34" charset="0"/>
                <a:ea typeface="宋体" panose="02010600030101010101" pitchFamily="2" charset="-122"/>
              </a:endParaRPr>
            </a:p>
          </p:txBody>
        </p:sp>
        <p:sp>
          <p:nvSpPr>
            <p:cNvPr id="23564" name="Text Box 13"/>
            <p:cNvSpPr txBox="1"/>
            <p:nvPr/>
          </p:nvSpPr>
          <p:spPr>
            <a:xfrm>
              <a:off x="672" y="1789"/>
              <a:ext cx="888" cy="396"/>
            </a:xfrm>
            <a:prstGeom prst="rect">
              <a:avLst/>
            </a:prstGeom>
            <a:grpFill/>
            <a:ln w="9525">
              <a:noFill/>
            </a:ln>
          </p:spPr>
          <p:txBody>
            <a:bodyPr wrap="square" anchor="t" anchorCtr="0">
              <a:spAutoFit/>
            </a:bodyPr>
            <a:p>
              <a:pPr eaLnBrk="0" hangingPunct="0"/>
              <a:r>
                <a:rPr lang="zh-CN" altLang="en-US" b="1" dirty="0">
                  <a:latin typeface="Arial" panose="020B0604020202020204" pitchFamily="34" charset="0"/>
                  <a:ea typeface="楷体_GB2312" panose="02010609030101010101" pitchFamily="49" charset="-122"/>
                </a:rPr>
                <a:t>  扩展点</a:t>
              </a:r>
              <a:endParaRPr lang="zh-CN" altLang="en-US" b="1" dirty="0">
                <a:latin typeface="Arial" panose="020B0604020202020204" pitchFamily="34" charset="0"/>
                <a:ea typeface="楷体_GB2312" panose="02010609030101010101" pitchFamily="49" charset="-122"/>
              </a:endParaRPr>
            </a:p>
            <a:p>
              <a:pPr eaLnBrk="0" hangingPunct="0"/>
              <a:r>
                <a:rPr lang="zh-CN" altLang="en-US" b="1" dirty="0">
                  <a:latin typeface="Arial" panose="020B0604020202020204" pitchFamily="34" charset="0"/>
                  <a:ea typeface="楷体_GB2312" panose="02010609030101010101" pitchFamily="49" charset="-122"/>
                </a:rPr>
                <a:t>具有条件</a:t>
              </a:r>
              <a:endParaRPr lang="zh-CN" altLang="en-US" b="1" dirty="0">
                <a:latin typeface="Arial" panose="020B0604020202020204" pitchFamily="34" charset="0"/>
                <a:ea typeface="楷体_GB2312" panose="02010609030101010101" pitchFamily="49" charset="-122"/>
              </a:endParaRPr>
            </a:p>
          </p:txBody>
        </p:sp>
        <p:sp>
          <p:nvSpPr>
            <p:cNvPr id="23565" name="Line 14"/>
            <p:cNvSpPr/>
            <p:nvPr/>
          </p:nvSpPr>
          <p:spPr>
            <a:xfrm>
              <a:off x="1296" y="1968"/>
              <a:ext cx="624" cy="192"/>
            </a:xfrm>
            <a:prstGeom prst="line">
              <a:avLst/>
            </a:prstGeom>
            <a:grpFill/>
            <a:ln w="28575" cap="flat" cmpd="sng">
              <a:solidFill>
                <a:schemeClr val="accent1">
                  <a:shade val="50000"/>
                </a:schemeClr>
              </a:solidFill>
              <a:prstDash val="solid"/>
              <a:round/>
              <a:headEnd type="none" w="med" len="med"/>
              <a:tailEnd type="triangle" w="med" len="med"/>
            </a:ln>
          </p:spPr>
        </p:sp>
        <p:sp>
          <p:nvSpPr>
            <p:cNvPr id="23566" name="Rectangle 15"/>
            <p:cNvSpPr/>
            <p:nvPr/>
          </p:nvSpPr>
          <p:spPr>
            <a:xfrm>
              <a:off x="3504" y="1920"/>
              <a:ext cx="1008" cy="829"/>
            </a:xfrm>
            <a:prstGeom prst="rect">
              <a:avLst/>
            </a:prstGeom>
            <a:grpFill/>
            <a:ln w="9525" cap="flat" cmpd="sng">
              <a:solidFill>
                <a:schemeClr val="tx1"/>
              </a:solidFill>
              <a:prstDash val="solid"/>
              <a:miter/>
              <a:headEnd type="none" w="med" len="med"/>
              <a:tailEnd type="none" w="med" len="med"/>
            </a:ln>
          </p:spPr>
          <p:txBody>
            <a:bodyPr wrap="none" anchor="ctr" anchorCtr="0"/>
            <a:p>
              <a:pPr algn="ctr" eaLnBrk="0" hangingPunct="0"/>
              <a:endParaRPr lang="en-US" altLang="zh-CN" b="1" dirty="0">
                <a:latin typeface="Arial" panose="020B0604020202020204" pitchFamily="34" charset="0"/>
                <a:ea typeface="楷体_GB2312" panose="02010609030101010101" pitchFamily="49" charset="-122"/>
              </a:endParaRPr>
            </a:p>
          </p:txBody>
        </p:sp>
        <p:sp>
          <p:nvSpPr>
            <p:cNvPr id="23567" name="Text Box 16"/>
            <p:cNvSpPr txBox="1"/>
            <p:nvPr/>
          </p:nvSpPr>
          <p:spPr>
            <a:xfrm>
              <a:off x="3590" y="1597"/>
              <a:ext cx="888" cy="226"/>
            </a:xfrm>
            <a:prstGeom prst="rect">
              <a:avLst/>
            </a:prstGeom>
            <a:grpFill/>
            <a:ln w="9525">
              <a:noFill/>
            </a:ln>
          </p:spPr>
          <p:txBody>
            <a:bodyPr wrap="square" anchor="t" anchorCtr="0">
              <a:spAutoFit/>
            </a:bodyPr>
            <a:p>
              <a:pPr eaLnBrk="0" hangingPunct="0"/>
              <a:r>
                <a:rPr lang="zh-CN" altLang="en-US" b="1" dirty="0">
                  <a:latin typeface="Arial" panose="020B0604020202020204" pitchFamily="34" charset="0"/>
                  <a:ea typeface="楷体_GB2312" panose="02010609030101010101" pitchFamily="49" charset="-122"/>
                </a:rPr>
                <a:t>扩展用例</a:t>
              </a:r>
              <a:endParaRPr lang="zh-CN" altLang="en-US" b="1" dirty="0">
                <a:latin typeface="Arial" panose="020B0604020202020204" pitchFamily="34" charset="0"/>
                <a:ea typeface="楷体_GB2312" panose="02010609030101010101" pitchFamily="49" charset="-122"/>
              </a:endParaRPr>
            </a:p>
          </p:txBody>
        </p:sp>
        <p:sp>
          <p:nvSpPr>
            <p:cNvPr id="23568" name="Line 17"/>
            <p:cNvSpPr/>
            <p:nvPr/>
          </p:nvSpPr>
          <p:spPr>
            <a:xfrm>
              <a:off x="3696" y="2016"/>
              <a:ext cx="624" cy="0"/>
            </a:xfrm>
            <a:prstGeom prst="line">
              <a:avLst/>
            </a:prstGeom>
            <a:grpFill/>
            <a:ln w="28575" cap="flat" cmpd="sng">
              <a:solidFill>
                <a:schemeClr val="tx1"/>
              </a:solidFill>
              <a:prstDash val="solid"/>
              <a:round/>
              <a:headEnd type="none" w="med" len="med"/>
              <a:tailEnd type="none" w="med" len="med"/>
            </a:ln>
          </p:spPr>
        </p:sp>
        <p:sp>
          <p:nvSpPr>
            <p:cNvPr id="23569" name="Line 18"/>
            <p:cNvSpPr/>
            <p:nvPr/>
          </p:nvSpPr>
          <p:spPr>
            <a:xfrm>
              <a:off x="3696" y="2112"/>
              <a:ext cx="624" cy="0"/>
            </a:xfrm>
            <a:prstGeom prst="line">
              <a:avLst/>
            </a:prstGeom>
            <a:grpFill/>
            <a:ln w="28575" cap="flat" cmpd="sng">
              <a:solidFill>
                <a:schemeClr val="tx1"/>
              </a:solidFill>
              <a:prstDash val="solid"/>
              <a:round/>
              <a:headEnd type="none" w="med" len="med"/>
              <a:tailEnd type="none" w="med" len="med"/>
            </a:ln>
          </p:spPr>
        </p:sp>
        <p:sp>
          <p:nvSpPr>
            <p:cNvPr id="23570" name="Line 19"/>
            <p:cNvSpPr/>
            <p:nvPr/>
          </p:nvSpPr>
          <p:spPr>
            <a:xfrm>
              <a:off x="3696" y="2208"/>
              <a:ext cx="624" cy="0"/>
            </a:xfrm>
            <a:prstGeom prst="line">
              <a:avLst/>
            </a:prstGeom>
            <a:grpFill/>
            <a:ln w="28575" cap="flat" cmpd="sng">
              <a:solidFill>
                <a:schemeClr val="tx1"/>
              </a:solidFill>
              <a:prstDash val="solid"/>
              <a:round/>
              <a:headEnd type="none" w="med" len="med"/>
              <a:tailEnd type="none" w="med" len="med"/>
            </a:ln>
          </p:spPr>
        </p:sp>
        <p:sp>
          <p:nvSpPr>
            <p:cNvPr id="23571" name="Line 20"/>
            <p:cNvSpPr/>
            <p:nvPr/>
          </p:nvSpPr>
          <p:spPr>
            <a:xfrm>
              <a:off x="3696" y="2304"/>
              <a:ext cx="624" cy="0"/>
            </a:xfrm>
            <a:prstGeom prst="line">
              <a:avLst/>
            </a:prstGeom>
            <a:grpFill/>
            <a:ln w="28575" cap="flat" cmpd="sng">
              <a:solidFill>
                <a:schemeClr val="tx1"/>
              </a:solidFill>
              <a:prstDash val="solid"/>
              <a:round/>
              <a:headEnd type="none" w="med" len="med"/>
              <a:tailEnd type="none" w="med" len="med"/>
            </a:ln>
          </p:spPr>
        </p:sp>
        <p:sp>
          <p:nvSpPr>
            <p:cNvPr id="23572" name="Line 21"/>
            <p:cNvSpPr/>
            <p:nvPr/>
          </p:nvSpPr>
          <p:spPr>
            <a:xfrm>
              <a:off x="3696" y="2448"/>
              <a:ext cx="624" cy="0"/>
            </a:xfrm>
            <a:prstGeom prst="line">
              <a:avLst/>
            </a:prstGeom>
            <a:grpFill/>
            <a:ln w="28575" cap="flat" cmpd="sng">
              <a:solidFill>
                <a:schemeClr val="tx1"/>
              </a:solidFill>
              <a:prstDash val="solid"/>
              <a:round/>
              <a:headEnd type="none" w="med" len="med"/>
              <a:tailEnd type="none" w="med" len="med"/>
            </a:ln>
          </p:spPr>
        </p:sp>
        <p:sp>
          <p:nvSpPr>
            <p:cNvPr id="23573" name="Line 22"/>
            <p:cNvSpPr/>
            <p:nvPr/>
          </p:nvSpPr>
          <p:spPr>
            <a:xfrm>
              <a:off x="3696" y="2544"/>
              <a:ext cx="624" cy="0"/>
            </a:xfrm>
            <a:prstGeom prst="line">
              <a:avLst/>
            </a:prstGeom>
            <a:grpFill/>
            <a:ln w="28575" cap="flat" cmpd="sng">
              <a:solidFill>
                <a:schemeClr val="tx1"/>
              </a:solidFill>
              <a:prstDash val="solid"/>
              <a:round/>
              <a:headEnd type="none" w="med" len="med"/>
              <a:tailEnd type="none" w="med" len="med"/>
            </a:ln>
          </p:spPr>
        </p:sp>
        <p:sp>
          <p:nvSpPr>
            <p:cNvPr id="23574" name="Line 23"/>
            <p:cNvSpPr/>
            <p:nvPr/>
          </p:nvSpPr>
          <p:spPr>
            <a:xfrm flipV="1">
              <a:off x="2011" y="1920"/>
              <a:ext cx="1488" cy="240"/>
            </a:xfrm>
            <a:prstGeom prst="line">
              <a:avLst/>
            </a:prstGeom>
            <a:grpFill/>
            <a:ln w="28575" cap="flat" cmpd="sng">
              <a:solidFill>
                <a:schemeClr val="accent1">
                  <a:shade val="50000"/>
                </a:schemeClr>
              </a:solidFill>
              <a:prstDash val="solid"/>
              <a:round/>
              <a:headEnd type="none" w="med" len="med"/>
              <a:tailEnd type="triangle" w="med" len="med"/>
            </a:ln>
          </p:spPr>
        </p:sp>
        <p:sp>
          <p:nvSpPr>
            <p:cNvPr id="23575" name="Line 24"/>
            <p:cNvSpPr/>
            <p:nvPr/>
          </p:nvSpPr>
          <p:spPr>
            <a:xfrm flipH="1" flipV="1">
              <a:off x="2064" y="2208"/>
              <a:ext cx="1440" cy="528"/>
            </a:xfrm>
            <a:prstGeom prst="line">
              <a:avLst/>
            </a:prstGeom>
            <a:grpFill/>
            <a:ln w="28575" cap="flat" cmpd="sng">
              <a:solidFill>
                <a:schemeClr val="accent1">
                  <a:shade val="50000"/>
                </a:schemeClr>
              </a:solidFill>
              <a:prstDash val="solid"/>
              <a:round/>
              <a:headEnd type="none" w="med" len="med"/>
              <a:tailEnd type="triangle" w="med" len="med"/>
            </a:ln>
          </p:spPr>
        </p:sp>
        <p:sp>
          <p:nvSpPr>
            <p:cNvPr id="23576" name="Text Box 25"/>
            <p:cNvSpPr txBox="1"/>
            <p:nvPr/>
          </p:nvSpPr>
          <p:spPr>
            <a:xfrm>
              <a:off x="2832" y="1920"/>
              <a:ext cx="502" cy="226"/>
            </a:xfrm>
            <a:prstGeom prst="rect">
              <a:avLst/>
            </a:prstGeom>
            <a:grpFill/>
            <a:ln w="9525">
              <a:noFill/>
            </a:ln>
          </p:spPr>
          <p:txBody>
            <a:bodyPr wrap="square" anchor="t" anchorCtr="0">
              <a:spAutoFit/>
            </a:bodyPr>
            <a:p>
              <a:pPr eaLnBrk="0" hangingPunct="0"/>
              <a:r>
                <a:rPr lang="zh-CN" altLang="en-US" b="1" dirty="0">
                  <a:latin typeface="Arial" panose="020B0604020202020204" pitchFamily="34" charset="0"/>
                  <a:ea typeface="楷体_GB2312" panose="02010609030101010101" pitchFamily="49" charset="-122"/>
                </a:rPr>
                <a:t>执行</a:t>
              </a:r>
              <a:endParaRPr lang="zh-CN" altLang="en-US" b="1" dirty="0">
                <a:latin typeface="Arial" panose="020B0604020202020204" pitchFamily="34" charset="0"/>
                <a:ea typeface="楷体_GB2312" panose="02010609030101010101" pitchFamily="49" charset="-122"/>
              </a:endParaRPr>
            </a:p>
          </p:txBody>
        </p:sp>
        <p:sp>
          <p:nvSpPr>
            <p:cNvPr id="23577" name="Text Box 26"/>
            <p:cNvSpPr txBox="1"/>
            <p:nvPr/>
          </p:nvSpPr>
          <p:spPr>
            <a:xfrm>
              <a:off x="2784" y="2544"/>
              <a:ext cx="502" cy="226"/>
            </a:xfrm>
            <a:prstGeom prst="rect">
              <a:avLst/>
            </a:prstGeom>
            <a:grpFill/>
            <a:ln w="9525">
              <a:noFill/>
            </a:ln>
          </p:spPr>
          <p:txBody>
            <a:bodyPr wrap="square" anchor="t" anchorCtr="0">
              <a:spAutoFit/>
            </a:bodyPr>
            <a:p>
              <a:pPr eaLnBrk="0" hangingPunct="0"/>
              <a:r>
                <a:rPr lang="zh-CN" altLang="en-US" b="1" dirty="0">
                  <a:latin typeface="Arial" panose="020B0604020202020204" pitchFamily="34" charset="0"/>
                  <a:ea typeface="楷体_GB2312" panose="02010609030101010101" pitchFamily="49" charset="-122"/>
                </a:rPr>
                <a:t>返回</a:t>
              </a:r>
              <a:endParaRPr lang="zh-CN" altLang="en-US" b="1" dirty="0">
                <a:latin typeface="Arial" panose="020B0604020202020204" pitchFamily="34" charset="0"/>
                <a:ea typeface="楷体_GB2312" panose="02010609030101010101" pitchFamily="49" charset="-122"/>
              </a:endParaRPr>
            </a:p>
          </p:txBody>
        </p:sp>
      </p:grpSp>
      <p:sp>
        <p:nvSpPr>
          <p:cNvPr id="23553" name="Rectangle 2"/>
          <p:cNvSpPr/>
          <p:nvPr/>
        </p:nvSpPr>
        <p:spPr>
          <a:xfrm>
            <a:off x="2679700" y="252730"/>
            <a:ext cx="3857625" cy="583565"/>
          </a:xfrm>
          <a:prstGeom prst="rect">
            <a:avLst/>
          </a:prstGeom>
          <a:noFill/>
          <a:ln w="9525">
            <a:noFill/>
          </a:ln>
        </p:spPr>
        <p:txBody>
          <a:bodyPr wrap="none" anchor="t" anchorCtr="0">
            <a:spAutoFit/>
          </a:bodyPr>
          <a:p>
            <a:pPr eaLnBrk="0" hangingPunct="0"/>
            <a:r>
              <a:rPr lang="zh-CN" altLang="en-US" sz="3200" b="1" kern="0" dirty="0">
                <a:solidFill>
                  <a:schemeClr val="accent1">
                    <a:lumMod val="75000"/>
                  </a:schemeClr>
                </a:solidFill>
                <a:latin typeface="+mj-ea"/>
                <a:ea typeface="+mj-ea"/>
                <a:cs typeface="+mj-cs"/>
              </a:rPr>
              <a:t>用例扩展关系的概念</a:t>
            </a:r>
            <a:endParaRPr lang="zh-CN" altLang="en-US" sz="4400" b="1" dirty="0">
              <a:solidFill>
                <a:srgbClr val="FF3300"/>
              </a:solidFill>
              <a:latin typeface="Arial" panose="020B0604020202020204" pitchFamily="34" charset="0"/>
              <a:ea typeface="楷体_GB2312" panose="0201060903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1026"/>
          <p:cNvSpPr>
            <a:spLocks noGrp="1"/>
          </p:cNvSpPr>
          <p:nvPr>
            <p:ph type="title"/>
          </p:nvPr>
        </p:nvSpPr>
        <p:spPr>
          <a:xfrm>
            <a:off x="609600" y="16510"/>
            <a:ext cx="7772400" cy="728663"/>
          </a:xfrm>
        </p:spPr>
        <p:txBody>
          <a:bodyPr vert="horz" wrap="square" lIns="90488" tIns="44450" rIns="90488" bIns="44450" anchor="b" anchorCtr="0"/>
          <a:p>
            <a:r>
              <a:rPr lang="en-US" altLang="zh-CN" sz="3600" dirty="0">
                <a:solidFill>
                  <a:srgbClr val="FFFF00"/>
                </a:solidFill>
                <a:latin typeface="华文新魏" panose="02010800040101010101" pitchFamily="2" charset="-122"/>
                <a:ea typeface="华文新魏" panose="02010800040101010101" pitchFamily="2" charset="-122"/>
              </a:rPr>
              <a:t> </a:t>
            </a:r>
            <a:r>
              <a:rPr lang="zh-CN" altLang="en-US" sz="3600" dirty="0">
                <a:solidFill>
                  <a:schemeClr val="accent1">
                    <a:lumMod val="75000"/>
                  </a:schemeClr>
                </a:solidFill>
                <a:latin typeface="华文新魏" panose="02010800040101010101" pitchFamily="2" charset="-122"/>
                <a:ea typeface="华文新魏" panose="02010800040101010101" pitchFamily="2" charset="-122"/>
              </a:rPr>
              <a:t>用例建模 </a:t>
            </a:r>
            <a:endParaRPr lang="zh-CN" altLang="en-US" sz="3600" dirty="0">
              <a:solidFill>
                <a:schemeClr val="accent1">
                  <a:lumMod val="75000"/>
                </a:schemeClr>
              </a:solidFill>
              <a:latin typeface="华文新魏" panose="02010800040101010101" pitchFamily="2" charset="-122"/>
              <a:ea typeface="华文新魏" panose="02010800040101010101" pitchFamily="2" charset="-122"/>
            </a:endParaRPr>
          </a:p>
        </p:txBody>
      </p:sp>
      <p:sp>
        <p:nvSpPr>
          <p:cNvPr id="91139" name="Text Box 1027"/>
          <p:cNvSpPr txBox="1">
            <a:spLocks noChangeArrowheads="1"/>
          </p:cNvSpPr>
          <p:nvPr/>
        </p:nvSpPr>
        <p:spPr bwMode="auto">
          <a:xfrm>
            <a:off x="323850" y="2689225"/>
            <a:ext cx="8602663" cy="330962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R="0" algn="just" defTabSz="914400" eaLnBrk="0" hangingPunct="0">
              <a:lnSpc>
                <a:spcPct val="120000"/>
              </a:lnSpc>
              <a:spcBef>
                <a:spcPct val="25000"/>
              </a:spcBef>
              <a:buClrTx/>
              <a:buSzTx/>
              <a:buFontTx/>
              <a:buNone/>
              <a:defRPr/>
            </a:pPr>
            <a:r>
              <a:rPr kumimoji="0" lang="en-US" altLang="zh-CN" kern="1200" cap="none" spc="0" normalizeH="0" baseline="0" noProof="0" dirty="0">
                <a:effectLst>
                  <a:outerShdw blurRad="38100" dist="38100" dir="2700000" algn="tl">
                    <a:srgbClr val="000000"/>
                  </a:outerShdw>
                </a:effectLst>
                <a:latin typeface="黑体" panose="02010609060101010101" pitchFamily="2" charset="-122"/>
                <a:ea typeface="黑体" panose="02010609060101010101" pitchFamily="2" charset="-122"/>
                <a:cs typeface="黑体" panose="02010609060101010101" pitchFamily="2" charset="-122"/>
              </a:rPr>
              <a:t>       </a:t>
            </a:r>
            <a:r>
              <a:rPr kumimoji="0" lang="en-US" altLang="zh-CN" kern="1200" cap="none" spc="0" normalizeH="0" baseline="0" noProof="0" dirty="0">
                <a:solidFill>
                  <a:schemeClr val="bg2"/>
                </a:solidFill>
                <a:effectLst>
                  <a:outerShdw blurRad="38100" dist="38100" dir="2700000" algn="tl">
                    <a:srgbClr val="000000"/>
                  </a:outerShdw>
                </a:effectLst>
                <a:latin typeface="黑体" panose="02010609060101010101" pitchFamily="2" charset="-122"/>
                <a:ea typeface="黑体" panose="02010609060101010101" pitchFamily="2" charset="-122"/>
                <a:cs typeface="黑体" panose="02010609060101010101" pitchFamily="2" charset="-122"/>
              </a:rPr>
              <a:t> </a:t>
            </a:r>
            <a:r>
              <a:rPr kumimoji="0" lang="en-US" altLang="zh-CN" sz="2800" kern="1200" cap="none" spc="0" normalizeH="0" baseline="0" noProof="0" dirty="0">
                <a:solidFill>
                  <a:schemeClr val="bg2"/>
                </a:soli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cs typeface="黑体" panose="02010609060101010101" pitchFamily="2" charset="-122"/>
              </a:rPr>
              <a:t>1992</a:t>
            </a:r>
            <a:r>
              <a:rPr kumimoji="0" lang="zh-CN" altLang="en-US" sz="2800" kern="1200" cap="none" spc="0" normalizeH="0" baseline="0" noProof="0" dirty="0">
                <a:solidFill>
                  <a:schemeClr val="bg2"/>
                </a:soli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cs typeface="黑体" panose="02010609060101010101" pitchFamily="2" charset="-122"/>
              </a:rPr>
              <a:t>年由</a:t>
            </a:r>
            <a:r>
              <a:rPr kumimoji="0" lang="en-US" altLang="zh-CN" sz="2800" kern="1200" cap="none" spc="0" normalizeH="0" baseline="0" noProof="0" dirty="0">
                <a:solidFill>
                  <a:schemeClr val="bg2"/>
                </a:soli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cs typeface="黑体" panose="02010609060101010101" pitchFamily="2" charset="-122"/>
              </a:rPr>
              <a:t>Jacobson</a:t>
            </a:r>
            <a:r>
              <a:rPr kumimoji="0" lang="zh-CN" altLang="en-US" sz="2800" kern="1200" cap="none" spc="0" normalizeH="0" baseline="0" noProof="0" dirty="0">
                <a:solidFill>
                  <a:schemeClr val="bg2"/>
                </a:soli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cs typeface="黑体" panose="02010609060101010101" pitchFamily="2" charset="-122"/>
              </a:rPr>
              <a:t>提出了</a:t>
            </a:r>
            <a:r>
              <a:rPr kumimoji="0" lang="en-US" altLang="zh-CN" sz="2800" kern="1200" cap="none" spc="0" normalizeH="0" baseline="0" noProof="0" dirty="0">
                <a:solidFill>
                  <a:schemeClr val="bg2"/>
                </a:soli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cs typeface="黑体" panose="02010609060101010101" pitchFamily="2" charset="-122"/>
              </a:rPr>
              <a:t>Use case</a:t>
            </a:r>
            <a:r>
              <a:rPr kumimoji="0" lang="zh-CN" altLang="en-US" sz="2800" kern="1200" cap="none" spc="0" normalizeH="0" baseline="0" noProof="0" dirty="0">
                <a:solidFill>
                  <a:schemeClr val="bg2"/>
                </a:soli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cs typeface="黑体" panose="02010609060101010101" pitchFamily="2" charset="-122"/>
              </a:rPr>
              <a:t>的概念及可视化的表示方法－－</a:t>
            </a:r>
            <a:r>
              <a:rPr kumimoji="0" lang="en-US" altLang="zh-CN" sz="2800" kern="1200" cap="none" spc="0" normalizeH="0" baseline="0" noProof="0" dirty="0">
                <a:solidFill>
                  <a:schemeClr val="bg2"/>
                </a:soli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cs typeface="黑体" panose="02010609060101010101" pitchFamily="2" charset="-122"/>
              </a:rPr>
              <a:t>Use case</a:t>
            </a:r>
            <a:r>
              <a:rPr kumimoji="0" lang="zh-CN" altLang="en-US" sz="2800" kern="1200" cap="none" spc="0" normalizeH="0" baseline="0" noProof="0" dirty="0">
                <a:solidFill>
                  <a:schemeClr val="bg2"/>
                </a:soli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cs typeface="黑体" panose="02010609060101010101" pitchFamily="2" charset="-122"/>
              </a:rPr>
              <a:t>图，并加入由他所倡导的</a:t>
            </a:r>
            <a:r>
              <a:rPr kumimoji="0" lang="en-US" altLang="zh-CN" sz="2800" kern="1200" cap="none" spc="0" normalizeH="0" baseline="0" noProof="0" dirty="0">
                <a:solidFill>
                  <a:schemeClr val="bg2"/>
                </a:soli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cs typeface="黑体" panose="02010609060101010101" pitchFamily="2" charset="-122"/>
              </a:rPr>
              <a:t>OOSE</a:t>
            </a:r>
            <a:r>
              <a:rPr kumimoji="0" lang="zh-CN" altLang="en-US" sz="2800" kern="1200" cap="none" spc="0" normalizeH="0" baseline="0" noProof="0" dirty="0">
                <a:solidFill>
                  <a:schemeClr val="bg2"/>
                </a:soli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cs typeface="黑体" panose="02010609060101010101" pitchFamily="2" charset="-122"/>
              </a:rPr>
              <a:t>。受到了</a:t>
            </a:r>
            <a:r>
              <a:rPr kumimoji="0" lang="en-US" altLang="zh-CN" sz="2800" kern="1200" cap="none" spc="0" normalizeH="0" baseline="0" noProof="0" dirty="0">
                <a:solidFill>
                  <a:schemeClr val="bg2"/>
                </a:soli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cs typeface="黑体" panose="02010609060101010101" pitchFamily="2" charset="-122"/>
              </a:rPr>
              <a:t>IT</a:t>
            </a:r>
            <a:r>
              <a:rPr kumimoji="0" lang="zh-CN" altLang="en-US" sz="2800" kern="1200" cap="none" spc="0" normalizeH="0" baseline="0" noProof="0" dirty="0">
                <a:solidFill>
                  <a:schemeClr val="bg2"/>
                </a:soli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cs typeface="黑体" panose="02010609060101010101" pitchFamily="2" charset="-122"/>
              </a:rPr>
              <a:t>界的欢迎，被广泛应用到了面向对象的系统分析中</a:t>
            </a:r>
            <a:r>
              <a:rPr kumimoji="0" lang="zh-CN" altLang="en-US" sz="2800" kern="1200" cap="none" spc="0" normalizeH="0" baseline="0" noProof="0" dirty="0">
                <a:solidFill>
                  <a:schemeClr val="bg2"/>
                </a:soli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cs typeface="黑体" panose="02010609060101010101" pitchFamily="2" charset="-122"/>
              </a:rPr>
              <a:t>。</a:t>
            </a:r>
            <a:r>
              <a:rPr kumimoji="0" lang="zh-CN" altLang="en-US" sz="3000" b="1" kern="1200" cap="none" spc="0" normalizeH="0" baseline="0" noProof="0" dirty="0">
                <a:solidFill>
                  <a:srgbClr val="C00000"/>
                </a:solidFill>
                <a:latin typeface="Arial" panose="020B0604020202020204" pitchFamily="34" charset="0"/>
                <a:ea typeface="华文行楷" panose="02010800040101010101" pitchFamily="2" charset="-122"/>
                <a:cs typeface="+mn-cs"/>
              </a:rPr>
              <a:t>用例驱动的系统分析与设计方法已成为面向对象的系统分析与设计方法的主流。</a:t>
            </a:r>
            <a:endParaRPr kumimoji="0" lang="zh-CN" altLang="en-US" sz="3000" b="1" kern="1200" cap="none" spc="0" normalizeH="0" baseline="0" noProof="0" dirty="0">
              <a:solidFill>
                <a:srgbClr val="C00000"/>
              </a:solidFill>
              <a:latin typeface="Arial" panose="020B0604020202020204" pitchFamily="34" charset="0"/>
              <a:ea typeface="华文行楷" panose="02010800040101010101" pitchFamily="2" charset="-122"/>
              <a:cs typeface="+mn-cs"/>
            </a:endParaRPr>
          </a:p>
          <a:p>
            <a:pPr marR="0" algn="just" defTabSz="914400" eaLnBrk="0" hangingPunct="0">
              <a:lnSpc>
                <a:spcPct val="110000"/>
              </a:lnSpc>
              <a:spcBef>
                <a:spcPct val="20000"/>
              </a:spcBef>
              <a:buClrTx/>
              <a:buSzTx/>
              <a:buFontTx/>
              <a:buNone/>
              <a:defRPr/>
            </a:pPr>
            <a:r>
              <a:rPr kumimoji="0" lang="zh-CN" altLang="en-US" sz="2800" b="1" kern="1200" cap="none" spc="0" normalizeH="0" baseline="0" noProof="0" dirty="0">
                <a:effectLst>
                  <a:outerShdw blurRad="38100" dist="38100" dir="2700000" algn="tl">
                    <a:srgbClr val="000000"/>
                  </a:outerShdw>
                </a:effectLst>
                <a:latin typeface="华文新魏" panose="02010800040101010101" pitchFamily="2" charset="-122"/>
                <a:ea typeface="华文新魏" panose="02010800040101010101" pitchFamily="2" charset="-122"/>
                <a:cs typeface="+mn-cs"/>
              </a:rPr>
              <a:t>    </a:t>
            </a:r>
            <a:endParaRPr kumimoji="0" lang="zh-CN" altLang="en-US" sz="2800" b="1" kern="1200" cap="none" spc="0" normalizeH="0" baseline="0" noProof="0" dirty="0">
              <a:effectLst>
                <a:outerShdw blurRad="38100" dist="38100" dir="2700000" algn="tl">
                  <a:srgbClr val="000000"/>
                </a:outerShdw>
              </a:effectLst>
              <a:latin typeface="华文新魏" panose="02010800040101010101" pitchFamily="2" charset="-122"/>
              <a:ea typeface="华文新魏" panose="02010800040101010101" pitchFamily="2" charset="-122"/>
              <a:cs typeface="+mn-cs"/>
            </a:endParaRPr>
          </a:p>
        </p:txBody>
      </p:sp>
      <p:sp>
        <p:nvSpPr>
          <p:cNvPr id="91149" name="Text Box 1037" descr="7b0a20202020227461726765744d6f64756c65223a202270726f636573734f6e6c696e65466f6e7473220a7d0a"/>
          <p:cNvSpPr txBox="1">
            <a:spLocks noChangeArrowheads="1"/>
          </p:cNvSpPr>
          <p:nvPr/>
        </p:nvSpPr>
        <p:spPr bwMode="auto">
          <a:xfrm>
            <a:off x="609600" y="1356360"/>
            <a:ext cx="8288338" cy="1014730"/>
          </a:xfrm>
          <a:prstGeom prst="rect">
            <a:avLst/>
          </a:prstGeom>
          <a:noFill/>
          <a:ln w="9525">
            <a:noFill/>
            <a:miter lim="800000"/>
          </a:ln>
          <a:effectLst>
            <a:outerShdw dist="35921" dir="2700000" algn="ctr" rotWithShape="0">
              <a:schemeClr val="bg2"/>
            </a:outerShdw>
          </a:effectLst>
        </p:spPr>
        <p:txBody>
          <a:bodyPr>
            <a:spAutoFit/>
          </a:bodyPr>
          <a:lstStyle/>
          <a:p>
            <a:pPr marR="0" defTabSz="914400" eaLnBrk="0" hangingPunct="0">
              <a:buClrTx/>
              <a:buSzTx/>
              <a:buFontTx/>
              <a:buNone/>
              <a:defRPr/>
            </a:pPr>
            <a:r>
              <a:rPr kumimoji="0" lang="en-US" altLang="zh-CN" sz="3000" b="1" baseline="0" noProof="0" dirty="0">
                <a:solidFill>
                  <a:srgbClr val="0070C0"/>
                </a:solidFill>
                <a:effectLst/>
                <a:uFillTx/>
                <a:latin typeface="黑体" panose="02010609060101010101" pitchFamily="2" charset="-122"/>
                <a:ea typeface="黑体" panose="02010609060101010101" pitchFamily="2" charset="-122"/>
                <a:cs typeface="黑体" panose="02010609060101010101" pitchFamily="2" charset="-122"/>
                <a:sym typeface="方正劲颜体" panose="02010600010101010101" charset="-122"/>
              </a:rPr>
              <a:t>UML</a:t>
            </a:r>
            <a:r>
              <a:rPr kumimoji="0" lang="zh-CN" altLang="en-US" sz="3000" b="1" baseline="0" noProof="0" dirty="0">
                <a:solidFill>
                  <a:srgbClr val="0070C0"/>
                </a:solidFill>
                <a:effectLst/>
                <a:uFillTx/>
                <a:latin typeface="黑体" panose="02010609060101010101" pitchFamily="2" charset="-122"/>
                <a:ea typeface="黑体" panose="02010609060101010101" pitchFamily="2" charset="-122"/>
                <a:cs typeface="黑体" panose="02010609060101010101" pitchFamily="2" charset="-122"/>
                <a:sym typeface="方正劲颜体" panose="02010600010101010101" charset="-122"/>
              </a:rPr>
              <a:t>的用例模型一直被推荐为识别和捕获需求的首选工具</a:t>
            </a:r>
            <a:r>
              <a:rPr kumimoji="0" lang="en-US" altLang="zh-CN" sz="3000" b="1" baseline="0" noProof="0" dirty="0">
                <a:solidFill>
                  <a:srgbClr val="0070C0"/>
                </a:solidFill>
                <a:effectLst/>
                <a:uFillTx/>
                <a:latin typeface="黑体" panose="02010609060101010101" pitchFamily="2" charset="-122"/>
                <a:ea typeface="黑体" panose="02010609060101010101" pitchFamily="2" charset="-122"/>
                <a:cs typeface="黑体" panose="02010609060101010101" pitchFamily="2" charset="-122"/>
                <a:sym typeface="方正劲颜体" panose="02010600010101010101" charset="-122"/>
              </a:rPr>
              <a:t>!!</a:t>
            </a:r>
            <a:endParaRPr kumimoji="0" lang="en-US" altLang="zh-CN" sz="3000" b="1" baseline="0" noProof="0" dirty="0">
              <a:solidFill>
                <a:srgbClr val="0070C0"/>
              </a:solidFill>
              <a:effectLst/>
              <a:uFillTx/>
              <a:latin typeface="黑体" panose="02010609060101010101" pitchFamily="2" charset="-122"/>
              <a:ea typeface="黑体" panose="02010609060101010101" pitchFamily="2" charset="-122"/>
              <a:cs typeface="黑体" panose="02010609060101010101" pitchFamily="2" charset="-122"/>
              <a:sym typeface="方正劲颜体" panose="0201060001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1149"/>
                                        </p:tgtEl>
                                        <p:attrNameLst>
                                          <p:attrName>style.visibility</p:attrName>
                                        </p:attrNameLst>
                                      </p:cBhvr>
                                      <p:to>
                                        <p:strVal val="visible"/>
                                      </p:to>
                                    </p:set>
                                    <p:anim calcmode="lin" valueType="num">
                                      <p:cBhvr>
                                        <p:cTn id="7" dur="500" fill="hold"/>
                                        <p:tgtEl>
                                          <p:spTgt spid="91149"/>
                                        </p:tgtEl>
                                        <p:attrNameLst>
                                          <p:attrName>ppt_w</p:attrName>
                                        </p:attrNameLst>
                                      </p:cBhvr>
                                      <p:tavLst>
                                        <p:tav tm="0">
                                          <p:val>
                                            <p:fltVal val="0.000000"/>
                                          </p:val>
                                        </p:tav>
                                        <p:tav tm="100000">
                                          <p:val>
                                            <p:strVal val="#ppt_w"/>
                                          </p:val>
                                        </p:tav>
                                      </p:tavLst>
                                    </p:anim>
                                    <p:anim calcmode="lin" valueType="num">
                                      <p:cBhvr>
                                        <p:cTn id="8" dur="500" fill="hold"/>
                                        <p:tgtEl>
                                          <p:spTgt spid="91149"/>
                                        </p:tgtEl>
                                        <p:attrNameLst>
                                          <p:attrName>ppt_h</p:attrName>
                                        </p:attrNameLst>
                                      </p:cBhvr>
                                      <p:tavLst>
                                        <p:tav tm="0">
                                          <p:val>
                                            <p:fltVal val="0.000000"/>
                                          </p:val>
                                        </p:tav>
                                        <p:tav tm="100000">
                                          <p:val>
                                            <p:strVal val="#ppt_h"/>
                                          </p:val>
                                        </p:tav>
                                      </p:tavLst>
                                    </p:anim>
                                    <p:animEffect transition="in" filter="fade">
                                      <p:cBhvr>
                                        <p:cTn id="9" dur="500"/>
                                        <p:tgtEl>
                                          <p:spTgt spid="91149"/>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91139">
                                            <p:txEl>
                                              <p:charRg st="4294967295" end="4294967295"/>
                                            </p:txEl>
                                          </p:spTgt>
                                        </p:tgtEl>
                                        <p:attrNameLst>
                                          <p:attrName>style.visibility</p:attrName>
                                        </p:attrNameLst>
                                      </p:cBhvr>
                                      <p:to>
                                        <p:strVal val="visible"/>
                                      </p:to>
                                    </p:set>
                                    <p:animEffect transition="in" filter="wipe(left)">
                                      <p:cBhvr>
                                        <p:cTn id="14" dur="500"/>
                                        <p:tgtEl>
                                          <p:spTgt spid="91139">
                                            <p:txEl>
                                              <p:charRg st="4294967295" end="4294967295"/>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91139">
                                            <p:txEl>
                                              <p:charRg st="0" end="136"/>
                                            </p:txEl>
                                          </p:spTgt>
                                        </p:tgtEl>
                                        <p:attrNameLst>
                                          <p:attrName>style.visibility</p:attrName>
                                        </p:attrNameLst>
                                      </p:cBhvr>
                                      <p:to>
                                        <p:strVal val="visible"/>
                                      </p:to>
                                    </p:set>
                                    <p:animEffect transition="in" filter="wipe(left)">
                                      <p:cBhvr>
                                        <p:cTn id="19" dur="500"/>
                                        <p:tgtEl>
                                          <p:spTgt spid="91139">
                                            <p:txEl>
                                              <p:charRg st="0" end="13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91139">
                                            <p:txEl>
                                              <p:charRg st="136" end="141"/>
                                            </p:txEl>
                                          </p:spTgt>
                                        </p:tgtEl>
                                        <p:attrNameLst>
                                          <p:attrName>style.visibility</p:attrName>
                                        </p:attrNameLst>
                                      </p:cBhvr>
                                      <p:to>
                                        <p:strVal val="visible"/>
                                      </p:to>
                                    </p:set>
                                    <p:animEffect transition="in" filter="wipe(left)">
                                      <p:cBhvr>
                                        <p:cTn id="24" dur="500"/>
                                        <p:tgtEl>
                                          <p:spTgt spid="91139">
                                            <p:txEl>
                                              <p:charRg st="136" end="14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P spid="91149"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2"/>
          <p:cNvSpPr>
            <a:spLocks noGrp="1"/>
          </p:cNvSpPr>
          <p:nvPr>
            <p:ph type="title"/>
          </p:nvPr>
        </p:nvSpPr>
        <p:spPr>
          <a:xfrm>
            <a:off x="564515" y="-375920"/>
            <a:ext cx="7772400" cy="1143000"/>
          </a:xfrm>
        </p:spPr>
        <p:txBody>
          <a:bodyPr vert="horz" wrap="square" lIns="90488" tIns="44450" rIns="90488" bIns="44450" anchor="b" anchorCtr="0"/>
          <a:p>
            <a:pPr eaLnBrk="1" hangingPunct="1"/>
            <a:r>
              <a:rPr lang="zh-CN" altLang="en-US" dirty="0">
                <a:latin typeface="+mj-ea"/>
              </a:rPr>
              <a:t>用例扩展关系的概念</a:t>
            </a:r>
            <a:endParaRPr lang="zh-CN" altLang="en-US" dirty="0">
              <a:latin typeface="+mj-ea"/>
            </a:endParaRPr>
          </a:p>
        </p:txBody>
      </p:sp>
      <p:sp>
        <p:nvSpPr>
          <p:cNvPr id="24578" name="Rectangle 3"/>
          <p:cNvSpPr>
            <a:spLocks noGrp="1"/>
          </p:cNvSpPr>
          <p:nvPr>
            <p:ph type="body" sz="half" idx="1"/>
          </p:nvPr>
        </p:nvSpPr>
        <p:spPr>
          <a:xfrm>
            <a:off x="504825" y="1638935"/>
            <a:ext cx="4881880" cy="4114800"/>
          </a:xfrm>
        </p:spPr>
        <p:txBody>
          <a:bodyPr vert="horz" wrap="square" lIns="90488" tIns="44450" rIns="90488" bIns="44450" anchor="t" anchorCtr="0"/>
          <a:p>
            <a:pPr eaLnBrk="1" hangingPunct="1">
              <a:lnSpc>
                <a:spcPct val="120000"/>
              </a:lnSpc>
              <a:buClr>
                <a:schemeClr val="accent1"/>
              </a:buClr>
              <a:buSzPct val="70000"/>
              <a:buFont typeface="Webdings" panose="05030102010509060703" pitchFamily="18" charset="2"/>
            </a:pPr>
            <a:r>
              <a:rPr lang="zh-CN" altLang="en-US" dirty="0">
                <a:latin typeface="黑体" panose="02010609060101010101" pitchFamily="2" charset="-122"/>
                <a:ea typeface="黑体" panose="02010609060101010101" pitchFamily="2" charset="-122"/>
                <a:cs typeface="黑体" panose="02010609060101010101" pitchFamily="2" charset="-122"/>
              </a:rPr>
              <a:t>每次提取现金操作后，使用另外一个用例计数并统计。</a:t>
            </a:r>
            <a:endParaRPr lang="zh-CN" altLang="en-US" dirty="0">
              <a:latin typeface="黑体" panose="02010609060101010101" pitchFamily="2" charset="-122"/>
              <a:ea typeface="黑体" panose="02010609060101010101" pitchFamily="2" charset="-122"/>
              <a:cs typeface="黑体" panose="02010609060101010101" pitchFamily="2" charset="-122"/>
            </a:endParaRPr>
          </a:p>
          <a:p>
            <a:pPr eaLnBrk="1" hangingPunct="1">
              <a:lnSpc>
                <a:spcPct val="120000"/>
              </a:lnSpc>
              <a:buClr>
                <a:schemeClr val="accent1"/>
              </a:buClr>
              <a:buSzPct val="70000"/>
              <a:buFont typeface="Webdings" panose="05030102010509060703" pitchFamily="18" charset="2"/>
            </a:pPr>
            <a:r>
              <a:rPr lang="zh-CN" altLang="en-US" dirty="0">
                <a:latin typeface="黑体" panose="02010609060101010101" pitchFamily="2" charset="-122"/>
                <a:ea typeface="黑体" panose="02010609060101010101" pitchFamily="2" charset="-122"/>
                <a:cs typeface="黑体" panose="02010609060101010101" pitchFamily="2" charset="-122"/>
              </a:rPr>
              <a:t>扩展关系的优点:</a:t>
            </a:r>
            <a:endParaRPr lang="zh-CN" altLang="en-US" dirty="0">
              <a:latin typeface="黑体" panose="02010609060101010101" pitchFamily="2" charset="-122"/>
              <a:ea typeface="黑体" panose="02010609060101010101" pitchFamily="2" charset="-122"/>
              <a:cs typeface="黑体" panose="02010609060101010101" pitchFamily="2" charset="-122"/>
            </a:endParaRPr>
          </a:p>
          <a:p>
            <a:pPr lvl="1" eaLnBrk="1" hangingPunct="1">
              <a:lnSpc>
                <a:spcPct val="120000"/>
              </a:lnSpc>
              <a:buClr>
                <a:srgbClr val="008000"/>
              </a:buClr>
              <a:buSzTx/>
              <a:buFont typeface="Webdings" panose="05030102010509060703" pitchFamily="18" charset="2"/>
            </a:pPr>
            <a:r>
              <a:rPr lang="zh-CN" altLang="en-US" dirty="0">
                <a:latin typeface="黑体" panose="02010609060101010101" pitchFamily="2" charset="-122"/>
                <a:ea typeface="黑体" panose="02010609060101010101" pitchFamily="2" charset="-122"/>
                <a:cs typeface="黑体" panose="02010609060101010101" pitchFamily="2" charset="-122"/>
              </a:rPr>
              <a:t>原用例描述因为没有随扩展而修改,从而保持了原用例便于理解的特点。</a:t>
            </a:r>
            <a:endParaRPr lang="zh-CN" altLang="en-US" dirty="0">
              <a:latin typeface="黑体" panose="02010609060101010101" pitchFamily="2" charset="-122"/>
              <a:ea typeface="黑体" panose="02010609060101010101" pitchFamily="2" charset="-122"/>
              <a:cs typeface="黑体" panose="02010609060101010101" pitchFamily="2" charset="-122"/>
            </a:endParaRPr>
          </a:p>
          <a:p>
            <a:pPr lvl="1" eaLnBrk="1" hangingPunct="1">
              <a:lnSpc>
                <a:spcPct val="120000"/>
              </a:lnSpc>
              <a:buClr>
                <a:srgbClr val="008000"/>
              </a:buClr>
              <a:buSzTx/>
              <a:buFont typeface="Webdings" panose="05030102010509060703" pitchFamily="18" charset="2"/>
            </a:pPr>
            <a:r>
              <a:rPr lang="zh-CN" altLang="en-US" dirty="0">
                <a:latin typeface="黑体" panose="02010609060101010101" pitchFamily="2" charset="-122"/>
                <a:ea typeface="黑体" panose="02010609060101010101" pitchFamily="2" charset="-122"/>
                <a:cs typeface="黑体" panose="02010609060101010101" pitchFamily="2" charset="-122"/>
              </a:rPr>
              <a:t>扩展行为和其它行为描述界限清晰。</a:t>
            </a:r>
            <a:endParaRPr lang="zh-CN" altLang="en-US" dirty="0">
              <a:latin typeface="黑体" panose="02010609060101010101" pitchFamily="2" charset="-122"/>
              <a:ea typeface="黑体" panose="02010609060101010101" pitchFamily="2" charset="-122"/>
              <a:cs typeface="黑体" panose="02010609060101010101" pitchFamily="2" charset="-122"/>
            </a:endParaRPr>
          </a:p>
        </p:txBody>
      </p:sp>
      <p:pic>
        <p:nvPicPr>
          <p:cNvPr id="24579" name="Picture 4"/>
          <p:cNvPicPr>
            <a:picLocks noChangeAspect="1"/>
          </p:cNvPicPr>
          <p:nvPr/>
        </p:nvPicPr>
        <p:blipFill>
          <a:blip r:embed="rId1"/>
          <a:stretch>
            <a:fillRect/>
          </a:stretch>
        </p:blipFill>
        <p:spPr>
          <a:xfrm>
            <a:off x="5486400" y="1867535"/>
            <a:ext cx="3048000" cy="3886200"/>
          </a:xfrm>
          <a:prstGeom prst="rect">
            <a:avLst/>
          </a:prstGeom>
          <a:solidFill>
            <a:schemeClr val="tx1"/>
          </a:solid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2"/>
          <p:cNvSpPr>
            <a:spLocks noGrp="1"/>
          </p:cNvSpPr>
          <p:nvPr>
            <p:ph type="title"/>
          </p:nvPr>
        </p:nvSpPr>
        <p:spPr/>
        <p:txBody>
          <a:bodyPr vert="horz" wrap="square" lIns="90488" tIns="44450" rIns="90488" bIns="44450" anchor="b" anchorCtr="0"/>
          <a:p>
            <a:pPr eaLnBrk="1" hangingPunct="1"/>
            <a:r>
              <a:rPr lang="zh-CN" altLang="en-US" dirty="0">
                <a:latin typeface="+mj-ea"/>
              </a:rPr>
              <a:t>用例扩展关系的概念</a:t>
            </a:r>
            <a:endParaRPr lang="zh-CN" altLang="en-US" dirty="0">
              <a:ea typeface="宋体" panose="02010600030101010101" pitchFamily="2" charset="-122"/>
            </a:endParaRPr>
          </a:p>
        </p:txBody>
      </p:sp>
      <p:sp>
        <p:nvSpPr>
          <p:cNvPr id="25602" name="Rectangle 3"/>
          <p:cNvSpPr>
            <a:spLocks noGrp="1"/>
          </p:cNvSpPr>
          <p:nvPr>
            <p:ph idx="1"/>
          </p:nvPr>
        </p:nvSpPr>
        <p:spPr>
          <a:xfrm>
            <a:off x="373063" y="1068388"/>
            <a:ext cx="8532812" cy="4729162"/>
          </a:xfrm>
        </p:spPr>
        <p:txBody>
          <a:bodyPr vert="horz" wrap="square" lIns="90488" tIns="44450" rIns="90488" bIns="44450" anchor="t" anchorCtr="0"/>
          <a:p>
            <a:pPr eaLnBrk="1" hangingPunct="1">
              <a:lnSpc>
                <a:spcPct val="120000"/>
              </a:lnSpc>
            </a:pPr>
            <a:r>
              <a:rPr lang="zh-CN" altLang="en-US" dirty="0">
                <a:latin typeface="黑体" panose="02010609060101010101" pitchFamily="2" charset="-122"/>
                <a:ea typeface="黑体" panose="02010609060101010101" pitchFamily="2" charset="-122"/>
                <a:cs typeface="黑体" panose="02010609060101010101" pitchFamily="2" charset="-122"/>
              </a:rPr>
              <a:t>基本用例可以单独存在，但是在一定的条件下，它的行为可以被另一个用例的行为扩展。</a:t>
            </a:r>
            <a:endParaRPr lang="zh-CN" altLang="en-US" dirty="0">
              <a:latin typeface="黑体" panose="02010609060101010101" pitchFamily="2" charset="-122"/>
              <a:ea typeface="黑体" panose="02010609060101010101" pitchFamily="2" charset="-122"/>
              <a:cs typeface="黑体" panose="02010609060101010101" pitchFamily="2" charset="-122"/>
            </a:endParaRPr>
          </a:p>
          <a:p>
            <a:pPr eaLnBrk="1" hangingPunct="1">
              <a:lnSpc>
                <a:spcPct val="120000"/>
              </a:lnSpc>
            </a:pPr>
            <a:r>
              <a:rPr lang="zh-CN" altLang="en-US" dirty="0">
                <a:latin typeface="黑体" panose="02010609060101010101" pitchFamily="2" charset="-122"/>
                <a:ea typeface="黑体" panose="02010609060101010101" pitchFamily="2" charset="-122"/>
                <a:cs typeface="黑体" panose="02010609060101010101" pitchFamily="2" charset="-122"/>
              </a:rPr>
              <a:t>当一个用例有多个子流程时</a:t>
            </a:r>
            <a:r>
              <a:rPr lang="en-US" altLang="zh-CN" dirty="0">
                <a:latin typeface="黑体" panose="02010609060101010101" pitchFamily="2" charset="-122"/>
                <a:ea typeface="黑体" panose="02010609060101010101" pitchFamily="2" charset="-122"/>
                <a:cs typeface="黑体" panose="02010609060101010101" pitchFamily="2" charset="-122"/>
              </a:rPr>
              <a:t>(</a:t>
            </a:r>
            <a:r>
              <a:rPr lang="zh-CN" altLang="en-US" dirty="0">
                <a:latin typeface="黑体" panose="02010609060101010101" pitchFamily="2" charset="-122"/>
                <a:ea typeface="黑体" panose="02010609060101010101" pitchFamily="2" charset="-122"/>
                <a:cs typeface="黑体" panose="02010609060101010101" pitchFamily="2" charset="-122"/>
              </a:rPr>
              <a:t>可选系统行为</a:t>
            </a:r>
            <a:r>
              <a:rPr lang="en-US" altLang="zh-CN" dirty="0">
                <a:latin typeface="黑体" panose="02010609060101010101" pitchFamily="2" charset="-122"/>
                <a:ea typeface="黑体" panose="02010609060101010101" pitchFamily="2" charset="-122"/>
                <a:cs typeface="黑体" panose="02010609060101010101" pitchFamily="2" charset="-122"/>
              </a:rPr>
              <a:t>)</a:t>
            </a:r>
            <a:r>
              <a:rPr lang="zh-CN" altLang="en-US" dirty="0">
                <a:latin typeface="黑体" panose="02010609060101010101" pitchFamily="2" charset="-122"/>
                <a:ea typeface="黑体" panose="02010609060101010101" pitchFamily="2" charset="-122"/>
                <a:cs typeface="黑体" panose="02010609060101010101" pitchFamily="2" charset="-122"/>
              </a:rPr>
              <a:t>，可以用扩展关系对其进行扩展，使得基本用例的不同子流程能在不同的情形下以扩展用例的形式被激活。</a:t>
            </a:r>
            <a:endParaRPr lang="zh-CN" altLang="en-US" dirty="0">
              <a:latin typeface="黑体" panose="02010609060101010101" pitchFamily="2" charset="-122"/>
              <a:ea typeface="黑体" panose="02010609060101010101" pitchFamily="2" charset="-122"/>
              <a:cs typeface="黑体" panose="02010609060101010101" pitchFamily="2" charset="-122"/>
            </a:endParaRPr>
          </a:p>
          <a:p>
            <a:pPr eaLnBrk="1" hangingPunct="1">
              <a:lnSpc>
                <a:spcPct val="120000"/>
              </a:lnSpc>
            </a:pPr>
            <a:r>
              <a:rPr lang="zh-CN" altLang="en-US" dirty="0">
                <a:latin typeface="黑体" panose="02010609060101010101" pitchFamily="2" charset="-122"/>
                <a:ea typeface="黑体" panose="02010609060101010101" pitchFamily="2" charset="-122"/>
                <a:cs typeface="黑体" panose="02010609060101010101" pitchFamily="2" charset="-122"/>
              </a:rPr>
              <a:t>通过这种方式，可以把可选行为从必须行为中分离出来。</a:t>
            </a:r>
            <a:endParaRPr lang="zh-CN" altLang="en-US" dirty="0">
              <a:latin typeface="黑体" panose="02010609060101010101" pitchFamily="2" charset="-122"/>
              <a:ea typeface="黑体" panose="02010609060101010101" pitchFamily="2" charset="-122"/>
              <a:cs typeface="黑体" panose="02010609060101010101" pitchFamily="2" charset="-122"/>
            </a:endParaRPr>
          </a:p>
          <a:p>
            <a:pPr eaLnBrk="1" hangingPunct="1"/>
            <a:endParaRPr lang="zh-CN" altLang="en-US" dirty="0">
              <a:latin typeface="黑体" panose="02010609060101010101" pitchFamily="2" charset="-122"/>
              <a:ea typeface="黑体" panose="02010609060101010101" pitchFamily="2" charset="-122"/>
              <a:cs typeface="黑体" panose="0201060906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2"/>
          <p:cNvSpPr>
            <a:spLocks noGrp="1"/>
          </p:cNvSpPr>
          <p:nvPr>
            <p:ph type="title"/>
          </p:nvPr>
        </p:nvSpPr>
        <p:spPr/>
        <p:txBody>
          <a:bodyPr vert="horz" wrap="square" lIns="90488" tIns="44450" rIns="90488" bIns="44450" anchor="b" anchorCtr="0"/>
          <a:p>
            <a:pPr eaLnBrk="1" hangingPunct="1"/>
            <a:r>
              <a:rPr lang="zh-CN" altLang="en-US" dirty="0">
                <a:latin typeface="+mj-ea"/>
              </a:rPr>
              <a:t>用例的扩展关系</a:t>
            </a:r>
            <a:endParaRPr lang="zh-CN" altLang="en-US" dirty="0">
              <a:latin typeface="+mj-ea"/>
            </a:endParaRPr>
          </a:p>
        </p:txBody>
      </p:sp>
      <p:sp>
        <p:nvSpPr>
          <p:cNvPr id="26626" name="Rectangle 3"/>
          <p:cNvSpPr>
            <a:spLocks noGrp="1"/>
          </p:cNvSpPr>
          <p:nvPr>
            <p:ph idx="1"/>
          </p:nvPr>
        </p:nvSpPr>
        <p:spPr>
          <a:xfrm>
            <a:off x="465138" y="1068388"/>
            <a:ext cx="8532812" cy="3878262"/>
          </a:xfrm>
        </p:spPr>
        <p:txBody>
          <a:bodyPr vert="horz" wrap="square" lIns="90488" tIns="44450" rIns="90488" bIns="44450" anchor="t" anchorCtr="0"/>
          <a:p>
            <a:pPr eaLnBrk="1" hangingPunct="1">
              <a:lnSpc>
                <a:spcPct val="140000"/>
              </a:lnSpc>
            </a:pPr>
            <a:r>
              <a:rPr lang="zh-CN" altLang="en-US" dirty="0">
                <a:latin typeface="黑体" panose="02010609060101010101" pitchFamily="2" charset="-122"/>
                <a:ea typeface="黑体" panose="02010609060101010101" pitchFamily="2" charset="-122"/>
              </a:rPr>
              <a:t>首先要决定你的用例需要</a:t>
            </a:r>
            <a:r>
              <a:rPr lang="zh-CN" altLang="en-US" dirty="0">
                <a:latin typeface="黑体" panose="02010609060101010101" pitchFamily="2" charset="-122"/>
                <a:ea typeface="黑体" panose="02010609060101010101" pitchFamily="2" charset="-122"/>
              </a:rPr>
              <a:t>扩展什么和要在用例的什么地方进行扩展。</a:t>
            </a:r>
            <a:endParaRPr lang="zh-CN" altLang="en-US" dirty="0">
              <a:latin typeface="黑体" panose="02010609060101010101" pitchFamily="2" charset="-122"/>
              <a:ea typeface="黑体" panose="02010609060101010101" pitchFamily="2" charset="-122"/>
            </a:endParaRPr>
          </a:p>
          <a:p>
            <a:pPr eaLnBrk="1" hangingPunct="1">
              <a:lnSpc>
                <a:spcPct val="140000"/>
              </a:lnSpc>
            </a:pPr>
            <a:r>
              <a:rPr lang="zh-CN" altLang="en-US" dirty="0">
                <a:latin typeface="黑体" panose="02010609060101010101" pitchFamily="2" charset="-122"/>
                <a:ea typeface="黑体" panose="02010609060101010101" pitchFamily="2" charset="-122"/>
              </a:rPr>
              <a:t>我们不想改变原始用例，因为我们希望可以在别的应用程序中重用它。</a:t>
            </a:r>
            <a:endParaRPr lang="zh-CN" altLang="en-US" dirty="0">
              <a:latin typeface="黑体" panose="02010609060101010101" pitchFamily="2" charset="-122"/>
              <a:ea typeface="黑体" panose="0201060906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Text Box 2"/>
          <p:cNvSpPr txBox="1"/>
          <p:nvPr/>
        </p:nvSpPr>
        <p:spPr>
          <a:xfrm>
            <a:off x="548958" y="204788"/>
            <a:ext cx="6303962" cy="579437"/>
          </a:xfrm>
          <a:prstGeom prst="rect">
            <a:avLst/>
          </a:prstGeom>
          <a:noFill/>
          <a:ln w="9525">
            <a:noFill/>
          </a:ln>
        </p:spPr>
        <p:txBody>
          <a:bodyPr wrap="none" anchor="t" anchorCtr="0">
            <a:spAutoFit/>
          </a:bodyPr>
          <a:p>
            <a:pPr eaLnBrk="0" hangingPunct="0">
              <a:spcBef>
                <a:spcPct val="20000"/>
              </a:spcBef>
            </a:pPr>
            <a:r>
              <a:rPr lang="zh-CN" altLang="en-US" sz="3200" b="1" dirty="0">
                <a:solidFill>
                  <a:srgbClr val="FF3300"/>
                </a:solidFill>
                <a:latin typeface="Arial" panose="020B0604020202020204" pitchFamily="34" charset="0"/>
                <a:ea typeface="楷体_GB2312" panose="02010609030101010101" pitchFamily="49" charset="-122"/>
              </a:rPr>
              <a:t>扩展用例作为基本用例的增量扩展</a:t>
            </a:r>
            <a:endParaRPr lang="zh-CN" altLang="en-US" dirty="0">
              <a:solidFill>
                <a:srgbClr val="FF3300"/>
              </a:solidFill>
              <a:latin typeface="Arial" panose="020B0604020202020204" pitchFamily="34" charset="0"/>
              <a:ea typeface="宋体" panose="02010600030101010101" pitchFamily="2" charset="-122"/>
            </a:endParaRPr>
          </a:p>
        </p:txBody>
      </p:sp>
      <p:pic>
        <p:nvPicPr>
          <p:cNvPr id="27650" name="Picture 3"/>
          <p:cNvPicPr>
            <a:picLocks noChangeAspect="1"/>
          </p:cNvPicPr>
          <p:nvPr/>
        </p:nvPicPr>
        <p:blipFill>
          <a:blip r:embed="rId1"/>
          <a:stretch>
            <a:fillRect/>
          </a:stretch>
        </p:blipFill>
        <p:spPr>
          <a:xfrm>
            <a:off x="609600" y="1219200"/>
            <a:ext cx="8229600" cy="5181600"/>
          </a:xfrm>
          <a:prstGeom prst="rect">
            <a:avLst/>
          </a:prstGeom>
          <a:solidFill>
            <a:schemeClr val="tx1"/>
          </a:solid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2"/>
          <p:cNvSpPr>
            <a:spLocks noGrp="1"/>
          </p:cNvSpPr>
          <p:nvPr>
            <p:ph type="title"/>
          </p:nvPr>
        </p:nvSpPr>
        <p:spPr/>
        <p:txBody>
          <a:bodyPr vert="horz" wrap="square" lIns="90488" tIns="44450" rIns="90488" bIns="44450" anchor="b" anchorCtr="0"/>
          <a:p>
            <a:pPr eaLnBrk="1" hangingPunct="1"/>
            <a:r>
              <a:rPr lang="zh-CN" altLang="en-US" dirty="0">
                <a:latin typeface="黑体" panose="02010609060101010101" pitchFamily="2" charset="-122"/>
                <a:ea typeface="黑体" panose="02010609060101010101" pitchFamily="2" charset="-122"/>
                <a:cs typeface="黑体" panose="02010609060101010101" pitchFamily="2" charset="-122"/>
              </a:rPr>
              <a:t>执行扩展 </a:t>
            </a:r>
            <a:endParaRPr lang="zh-CN" altLang="en-US" dirty="0">
              <a:latin typeface="黑体" panose="02010609060101010101" pitchFamily="2" charset="-122"/>
              <a:ea typeface="黑体" panose="02010609060101010101" pitchFamily="2" charset="-122"/>
              <a:cs typeface="黑体" panose="02010609060101010101" pitchFamily="2" charset="-122"/>
            </a:endParaRPr>
          </a:p>
        </p:txBody>
      </p:sp>
      <p:sp>
        <p:nvSpPr>
          <p:cNvPr id="28674" name="Rectangle 3"/>
          <p:cNvSpPr>
            <a:spLocks noGrp="1"/>
          </p:cNvSpPr>
          <p:nvPr>
            <p:ph type="body" sz="half" idx="1"/>
          </p:nvPr>
        </p:nvSpPr>
        <p:spPr>
          <a:xfrm>
            <a:off x="82550" y="1533525"/>
            <a:ext cx="5170170" cy="4114800"/>
          </a:xfrm>
        </p:spPr>
        <p:txBody>
          <a:bodyPr vert="horz" wrap="square" lIns="90488" tIns="44450" rIns="90488" bIns="44450" anchor="t" anchorCtr="0"/>
          <a:p>
            <a:pPr eaLnBrk="1" hangingPunct="1">
              <a:lnSpc>
                <a:spcPct val="110000"/>
              </a:lnSpc>
              <a:buClr>
                <a:schemeClr val="accent1"/>
              </a:buClr>
              <a:buSzPct val="70000"/>
              <a:buFont typeface="Webdings" panose="05030102010509060703" pitchFamily="18" charset="2"/>
            </a:pPr>
            <a:r>
              <a:rPr lang="zh-CN" altLang="en-US" sz="2400" dirty="0">
                <a:latin typeface="黑体" panose="02010609060101010101" pitchFamily="2" charset="-122"/>
                <a:ea typeface="黑体" panose="02010609060101010101" pitchFamily="2" charset="-122"/>
                <a:cs typeface="黑体" panose="02010609060101010101" pitchFamily="2" charset="-122"/>
              </a:rPr>
              <a:t>扩展用例可以有基本事件流和备选事件流。</a:t>
            </a:r>
            <a:endParaRPr lang="zh-CN" altLang="en-US" sz="2400" dirty="0">
              <a:latin typeface="黑体" panose="02010609060101010101" pitchFamily="2" charset="-122"/>
              <a:ea typeface="黑体" panose="02010609060101010101" pitchFamily="2" charset="-122"/>
              <a:cs typeface="黑体" panose="02010609060101010101" pitchFamily="2" charset="-122"/>
            </a:endParaRPr>
          </a:p>
          <a:p>
            <a:pPr eaLnBrk="1" hangingPunct="1">
              <a:lnSpc>
                <a:spcPct val="110000"/>
              </a:lnSpc>
              <a:buClr>
                <a:schemeClr val="accent1"/>
              </a:buClr>
              <a:buSzPct val="70000"/>
              <a:buFont typeface="Webdings" panose="05030102010509060703" pitchFamily="18" charset="2"/>
            </a:pPr>
            <a:r>
              <a:rPr lang="zh-CN" altLang="en-US" sz="2400" dirty="0">
                <a:latin typeface="黑体" panose="02010609060101010101" pitchFamily="2" charset="-122"/>
                <a:ea typeface="黑体" panose="02010609060101010101" pitchFamily="2" charset="-122"/>
                <a:cs typeface="黑体" panose="02010609060101010101" pitchFamily="2" charset="-122"/>
              </a:rPr>
              <a:t>用例实例通过扩展到底会采取哪条路径，这不仅取决于在执行之执行扩展前发生的事件，而且</a:t>
            </a:r>
            <a:r>
              <a:rPr lang="zh-CN" altLang="en-US" sz="2400" dirty="0">
                <a:latin typeface="黑体" panose="02010609060101010101" pitchFamily="2" charset="-122"/>
                <a:ea typeface="黑体" panose="02010609060101010101" pitchFamily="2" charset="-122"/>
                <a:cs typeface="黑体" panose="02010609060101010101" pitchFamily="2" charset="-122"/>
              </a:rPr>
              <a:t>还</a:t>
            </a:r>
            <a:r>
              <a:rPr lang="zh-CN" altLang="en-US" sz="2400" dirty="0">
                <a:latin typeface="黑体" panose="02010609060101010101" pitchFamily="2" charset="-122"/>
                <a:ea typeface="黑体" panose="02010609060101010101" pitchFamily="2" charset="-122"/>
                <a:cs typeface="黑体" panose="02010609060101010101" pitchFamily="2" charset="-122"/>
              </a:rPr>
              <a:t>取决于执行扩展时在与主角的交互中发生的事件执行扩展 。</a:t>
            </a:r>
            <a:endParaRPr lang="zh-CN" altLang="en-US" sz="2400" dirty="0">
              <a:latin typeface="黑体" panose="02010609060101010101" pitchFamily="2" charset="-122"/>
              <a:ea typeface="黑体" panose="02010609060101010101" pitchFamily="2" charset="-122"/>
              <a:cs typeface="黑体" panose="02010609060101010101" pitchFamily="2" charset="-122"/>
            </a:endParaRPr>
          </a:p>
          <a:p>
            <a:pPr eaLnBrk="1" hangingPunct="1">
              <a:lnSpc>
                <a:spcPct val="110000"/>
              </a:lnSpc>
              <a:buClr>
                <a:schemeClr val="accent1"/>
              </a:buClr>
              <a:buSzPct val="70000"/>
              <a:buFont typeface="Webdings" panose="05030102010509060703" pitchFamily="18" charset="2"/>
            </a:pPr>
            <a:r>
              <a:rPr lang="zh-CN" altLang="en-US" sz="2400" dirty="0">
                <a:latin typeface="黑体" panose="02010609060101010101" pitchFamily="2" charset="-122"/>
                <a:ea typeface="黑体" panose="02010609060101010101" pitchFamily="2" charset="-122"/>
                <a:cs typeface="黑体" panose="02010609060101010101" pitchFamily="2" charset="-122"/>
              </a:rPr>
              <a:t>用例执行扩展实例一旦执行了扩展，它就会在基本用例的中断点处继续执行基本用例。</a:t>
            </a:r>
            <a:endParaRPr lang="zh-CN" altLang="en-US" sz="2400" dirty="0">
              <a:latin typeface="黑体" panose="02010609060101010101" pitchFamily="2" charset="-122"/>
              <a:ea typeface="黑体" panose="02010609060101010101" pitchFamily="2" charset="-122"/>
              <a:cs typeface="黑体" panose="02010609060101010101" pitchFamily="2" charset="-122"/>
            </a:endParaRPr>
          </a:p>
        </p:txBody>
      </p:sp>
      <p:pic>
        <p:nvPicPr>
          <p:cNvPr id="28675" name="Picture 4" descr="extend2"/>
          <p:cNvPicPr>
            <a:picLocks noGrp="1" noChangeAspect="1"/>
          </p:cNvPicPr>
          <p:nvPr>
            <p:ph sz="half" idx="2"/>
          </p:nvPr>
        </p:nvPicPr>
        <p:blipFill>
          <a:blip r:embed="rId1"/>
          <a:stretch>
            <a:fillRect/>
          </a:stretch>
        </p:blipFill>
        <p:spPr>
          <a:xfrm>
            <a:off x="5218430" y="1551305"/>
            <a:ext cx="3850005" cy="3709035"/>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2"/>
          <p:cNvSpPr>
            <a:spLocks noGrp="1"/>
          </p:cNvSpPr>
          <p:nvPr>
            <p:ph type="title"/>
          </p:nvPr>
        </p:nvSpPr>
        <p:spPr/>
        <p:txBody>
          <a:bodyPr vert="horz" wrap="square" lIns="90488" tIns="44450" rIns="90488" bIns="44450" anchor="b" anchorCtr="0"/>
          <a:p>
            <a:pPr eaLnBrk="1" hangingPunct="1"/>
            <a:r>
              <a:rPr lang="zh-CN" altLang="en-US" dirty="0">
                <a:latin typeface="黑体" panose="02010609060101010101" pitchFamily="2" charset="-122"/>
                <a:ea typeface="黑体" panose="02010609060101010101" pitchFamily="2" charset="-122"/>
              </a:rPr>
              <a:t>包含关系与扩展关系的区别</a:t>
            </a:r>
            <a:endParaRPr lang="zh-CN" altLang="en-US" dirty="0">
              <a:latin typeface="黑体" panose="02010609060101010101" pitchFamily="2" charset="-122"/>
              <a:ea typeface="黑体" panose="02010609060101010101" pitchFamily="2" charset="-122"/>
            </a:endParaRPr>
          </a:p>
        </p:txBody>
      </p:sp>
      <p:sp>
        <p:nvSpPr>
          <p:cNvPr id="29698" name="Rectangle 3"/>
          <p:cNvSpPr>
            <a:spLocks noGrp="1"/>
          </p:cNvSpPr>
          <p:nvPr>
            <p:ph sz="half" idx="1"/>
          </p:nvPr>
        </p:nvSpPr>
        <p:spPr>
          <a:xfrm>
            <a:off x="409575" y="1068388"/>
            <a:ext cx="4189413" cy="4537075"/>
          </a:xfrm>
        </p:spPr>
        <p:txBody>
          <a:bodyPr vert="horz" wrap="square" lIns="90488" tIns="44450" rIns="90488" bIns="44450" anchor="t" anchorCtr="0"/>
          <a:p>
            <a:pPr eaLnBrk="1" hangingPunct="1">
              <a:buSzPct val="70000"/>
            </a:pPr>
            <a:r>
              <a:rPr lang="zh-CN" altLang="en-US" b="1" dirty="0">
                <a:latin typeface="黑体" panose="02010609060101010101" pitchFamily="2" charset="-122"/>
                <a:ea typeface="黑体" panose="02010609060101010101" pitchFamily="2" charset="-122"/>
                <a:cs typeface="黑体" panose="02010609060101010101" pitchFamily="2" charset="-122"/>
              </a:rPr>
              <a:t>包含关系</a:t>
            </a:r>
            <a:endParaRPr lang="zh-CN" altLang="en-US" b="1" dirty="0">
              <a:latin typeface="黑体" panose="02010609060101010101" pitchFamily="2" charset="-122"/>
              <a:ea typeface="黑体" panose="02010609060101010101" pitchFamily="2" charset="-122"/>
              <a:cs typeface="黑体" panose="02010609060101010101" pitchFamily="2" charset="-122"/>
            </a:endParaRPr>
          </a:p>
          <a:p>
            <a:pPr eaLnBrk="1" hangingPunct="1">
              <a:buSzPct val="70000"/>
              <a:buFontTx/>
              <a:buNone/>
            </a:pPr>
            <a:r>
              <a:rPr lang="en-US" altLang="zh-CN" sz="2400" dirty="0">
                <a:latin typeface="黑体" panose="02010609060101010101" pitchFamily="2" charset="-122"/>
                <a:ea typeface="黑体" panose="02010609060101010101" pitchFamily="2" charset="-122"/>
                <a:cs typeface="黑体" panose="02010609060101010101" pitchFamily="2" charset="-122"/>
              </a:rPr>
              <a:t>1. </a:t>
            </a:r>
            <a:r>
              <a:rPr lang="zh-CN" altLang="en-US" sz="2400" dirty="0">
                <a:latin typeface="黑体" panose="02010609060101010101" pitchFamily="2" charset="-122"/>
                <a:ea typeface="黑体" panose="02010609060101010101" pitchFamily="2" charset="-122"/>
                <a:cs typeface="黑体" panose="02010609060101010101" pitchFamily="2" charset="-122"/>
              </a:rPr>
              <a:t>当在两个或多个独立用例重复自已并希望避免重复时</a:t>
            </a:r>
            <a:endParaRPr lang="zh-CN" altLang="en-US" sz="2400" dirty="0">
              <a:latin typeface="黑体" panose="02010609060101010101" pitchFamily="2" charset="-122"/>
              <a:ea typeface="黑体" panose="02010609060101010101" pitchFamily="2" charset="-122"/>
              <a:cs typeface="黑体" panose="02010609060101010101" pitchFamily="2" charset="-122"/>
            </a:endParaRPr>
          </a:p>
          <a:p>
            <a:pPr eaLnBrk="1" hangingPunct="1">
              <a:buSzPct val="70000"/>
              <a:buFontTx/>
              <a:buNone/>
            </a:pPr>
            <a:r>
              <a:rPr lang="en-US" altLang="zh-CN" sz="2400" dirty="0">
                <a:latin typeface="黑体" panose="02010609060101010101" pitchFamily="2" charset="-122"/>
                <a:ea typeface="黑体" panose="02010609060101010101" pitchFamily="2" charset="-122"/>
                <a:cs typeface="黑体" panose="02010609060101010101" pitchFamily="2" charset="-122"/>
              </a:rPr>
              <a:t>2. </a:t>
            </a:r>
            <a:r>
              <a:rPr lang="zh-CN" altLang="en-US" sz="2400" dirty="0">
                <a:latin typeface="黑体" panose="02010609060101010101" pitchFamily="2" charset="-122"/>
                <a:ea typeface="黑体" panose="02010609060101010101" pitchFamily="2" charset="-122"/>
                <a:cs typeface="黑体" panose="02010609060101010101" pitchFamily="2" charset="-122"/>
              </a:rPr>
              <a:t>在基本用例上插入附加行为并具有明确的描述</a:t>
            </a:r>
            <a:endParaRPr lang="zh-CN" altLang="en-US" sz="2400" dirty="0">
              <a:latin typeface="黑体" panose="02010609060101010101" pitchFamily="2" charset="-122"/>
              <a:ea typeface="黑体" panose="02010609060101010101" pitchFamily="2" charset="-122"/>
              <a:cs typeface="黑体" panose="02010609060101010101" pitchFamily="2" charset="-122"/>
            </a:endParaRPr>
          </a:p>
          <a:p>
            <a:pPr eaLnBrk="1" hangingPunct="1">
              <a:buSzPct val="70000"/>
              <a:buFontTx/>
              <a:buNone/>
            </a:pPr>
            <a:r>
              <a:rPr lang="en-US" altLang="zh-CN" sz="2400" dirty="0">
                <a:latin typeface="黑体" panose="02010609060101010101" pitchFamily="2" charset="-122"/>
                <a:ea typeface="黑体" panose="02010609060101010101" pitchFamily="2" charset="-122"/>
                <a:cs typeface="黑体" panose="02010609060101010101" pitchFamily="2" charset="-122"/>
              </a:rPr>
              <a:t>3. </a:t>
            </a:r>
            <a:r>
              <a:rPr lang="zh-CN" altLang="en-US" sz="2400" dirty="0">
                <a:latin typeface="黑体" panose="02010609060101010101" pitchFamily="2" charset="-122"/>
                <a:ea typeface="黑体" panose="02010609060101010101" pitchFamily="2" charset="-122"/>
                <a:cs typeface="黑体" panose="02010609060101010101" pitchFamily="2" charset="-122"/>
              </a:rPr>
              <a:t>包含用例作为基本用例自身行为的一部分</a:t>
            </a:r>
            <a:endParaRPr lang="zh-CN" altLang="en-US" sz="2400" dirty="0">
              <a:latin typeface="黑体" panose="02010609060101010101" pitchFamily="2" charset="-122"/>
              <a:ea typeface="黑体" panose="02010609060101010101" pitchFamily="2" charset="-122"/>
              <a:cs typeface="黑体" panose="02010609060101010101" pitchFamily="2" charset="-122"/>
            </a:endParaRPr>
          </a:p>
          <a:p>
            <a:pPr eaLnBrk="1" hangingPunct="1">
              <a:buSzPct val="70000"/>
              <a:buFontTx/>
              <a:buNone/>
            </a:pPr>
            <a:r>
              <a:rPr lang="en-US" altLang="zh-CN" sz="2400" dirty="0">
                <a:latin typeface="黑体" panose="02010609060101010101" pitchFamily="2" charset="-122"/>
                <a:ea typeface="黑体" panose="02010609060101010101" pitchFamily="2" charset="-122"/>
                <a:cs typeface="黑体" panose="02010609060101010101" pitchFamily="2" charset="-122"/>
              </a:rPr>
              <a:t>4. </a:t>
            </a:r>
            <a:r>
              <a:rPr lang="zh-CN" altLang="en-US" sz="2400" dirty="0">
                <a:latin typeface="黑体" panose="02010609060101010101" pitchFamily="2" charset="-122"/>
                <a:ea typeface="黑体" panose="02010609060101010101" pitchFamily="2" charset="-122"/>
                <a:cs typeface="黑体" panose="02010609060101010101" pitchFamily="2" charset="-122"/>
              </a:rPr>
              <a:t>包含关系是无条件的</a:t>
            </a:r>
            <a:r>
              <a:rPr lang="zh-CN" altLang="en-US" dirty="0">
                <a:latin typeface="黑体" panose="02010609060101010101" pitchFamily="2" charset="-122"/>
                <a:ea typeface="黑体" panose="02010609060101010101" pitchFamily="2" charset="-122"/>
                <a:cs typeface="黑体" panose="02010609060101010101" pitchFamily="2" charset="-122"/>
              </a:rPr>
              <a:t> </a:t>
            </a:r>
            <a:endParaRPr lang="zh-CN" altLang="en-US" sz="2400" dirty="0">
              <a:latin typeface="黑体" panose="02010609060101010101" pitchFamily="2" charset="-122"/>
              <a:ea typeface="黑体" panose="02010609060101010101" pitchFamily="2" charset="-122"/>
              <a:cs typeface="黑体" panose="02010609060101010101" pitchFamily="2" charset="-122"/>
            </a:endParaRPr>
          </a:p>
          <a:p>
            <a:pPr eaLnBrk="1" hangingPunct="1">
              <a:buSzPct val="70000"/>
            </a:pPr>
            <a:endParaRPr lang="zh-CN" altLang="en-US" sz="2400" dirty="0">
              <a:latin typeface="+mn-lt"/>
              <a:ea typeface="宋体" panose="02010600030101010101" pitchFamily="2" charset="-122"/>
              <a:cs typeface="+mn-cs"/>
            </a:endParaRPr>
          </a:p>
          <a:p>
            <a:pPr eaLnBrk="1" hangingPunct="1">
              <a:buSzPct val="70000"/>
            </a:pPr>
            <a:endParaRPr lang="zh-CN" altLang="en-US" sz="2400" dirty="0">
              <a:latin typeface="+mn-lt"/>
              <a:ea typeface="宋体" panose="02010600030101010101" pitchFamily="2" charset="-122"/>
              <a:cs typeface="+mn-cs"/>
            </a:endParaRPr>
          </a:p>
        </p:txBody>
      </p:sp>
      <p:sp>
        <p:nvSpPr>
          <p:cNvPr id="29699" name="Rectangle 4"/>
          <p:cNvSpPr>
            <a:spLocks noGrp="1"/>
          </p:cNvSpPr>
          <p:nvPr>
            <p:ph sz="half" idx="2"/>
          </p:nvPr>
        </p:nvSpPr>
        <p:spPr>
          <a:xfrm>
            <a:off x="4724400" y="1068388"/>
            <a:ext cx="4191000" cy="4235450"/>
          </a:xfrm>
        </p:spPr>
        <p:txBody>
          <a:bodyPr vert="horz" wrap="square" lIns="90488" tIns="44450" rIns="90488" bIns="44450" anchor="t" anchorCtr="0"/>
          <a:p>
            <a:pPr eaLnBrk="1" hangingPunct="1">
              <a:buSzPct val="70000"/>
            </a:pPr>
            <a:r>
              <a:rPr lang="zh-CN" altLang="en-US" b="1" dirty="0">
                <a:latin typeface="黑体" panose="02010609060101010101" pitchFamily="2" charset="-122"/>
                <a:ea typeface="黑体" panose="02010609060101010101" pitchFamily="2" charset="-122"/>
                <a:cs typeface="黑体" panose="02010609060101010101" pitchFamily="2" charset="-122"/>
              </a:rPr>
              <a:t>扩展关系</a:t>
            </a:r>
            <a:endParaRPr lang="zh-CN" altLang="en-US" b="1" dirty="0">
              <a:latin typeface="黑体" panose="02010609060101010101" pitchFamily="2" charset="-122"/>
              <a:ea typeface="黑体" panose="02010609060101010101" pitchFamily="2" charset="-122"/>
              <a:cs typeface="黑体" panose="02010609060101010101" pitchFamily="2" charset="-122"/>
            </a:endParaRPr>
          </a:p>
          <a:p>
            <a:pPr eaLnBrk="1" hangingPunct="1">
              <a:buSzPct val="70000"/>
              <a:buFontTx/>
              <a:buNone/>
            </a:pPr>
            <a:r>
              <a:rPr lang="en-US" altLang="zh-CN" sz="2400" dirty="0">
                <a:latin typeface="黑体" panose="02010609060101010101" pitchFamily="2" charset="-122"/>
                <a:ea typeface="黑体" panose="02010609060101010101" pitchFamily="2" charset="-122"/>
                <a:cs typeface="黑体" panose="02010609060101010101" pitchFamily="2" charset="-122"/>
              </a:rPr>
              <a:t>1. </a:t>
            </a:r>
            <a:r>
              <a:rPr lang="zh-CN" altLang="en-US" sz="2400" dirty="0">
                <a:latin typeface="黑体" panose="02010609060101010101" pitchFamily="2" charset="-122"/>
                <a:ea typeface="黑体" panose="02010609060101010101" pitchFamily="2" charset="-122"/>
                <a:cs typeface="黑体" panose="02010609060101010101" pitchFamily="2" charset="-122"/>
              </a:rPr>
              <a:t>当表述关于正常行为的一个变化情况时</a:t>
            </a:r>
            <a:endParaRPr lang="zh-CN" altLang="en-US" sz="2400" dirty="0">
              <a:latin typeface="黑体" panose="02010609060101010101" pitchFamily="2" charset="-122"/>
              <a:ea typeface="黑体" panose="02010609060101010101" pitchFamily="2" charset="-122"/>
              <a:cs typeface="黑体" panose="02010609060101010101" pitchFamily="2" charset="-122"/>
            </a:endParaRPr>
          </a:p>
          <a:p>
            <a:pPr eaLnBrk="1" hangingPunct="1">
              <a:buSzPct val="70000"/>
              <a:buFontTx/>
              <a:buNone/>
            </a:pPr>
            <a:r>
              <a:rPr lang="en-US" altLang="zh-CN" sz="2400" dirty="0">
                <a:latin typeface="黑体" panose="02010609060101010101" pitchFamily="2" charset="-122"/>
                <a:ea typeface="黑体" panose="02010609060101010101" pitchFamily="2" charset="-122"/>
                <a:cs typeface="黑体" panose="02010609060101010101" pitchFamily="2" charset="-122"/>
              </a:rPr>
              <a:t>2. </a:t>
            </a:r>
            <a:r>
              <a:rPr lang="zh-CN" altLang="en-US" sz="2400" dirty="0">
                <a:latin typeface="黑体" panose="02010609060101010101" pitchFamily="2" charset="-122"/>
                <a:ea typeface="黑体" panose="02010609060101010101" pitchFamily="2" charset="-122"/>
                <a:cs typeface="黑体" panose="02010609060101010101" pitchFamily="2" charset="-122"/>
              </a:rPr>
              <a:t>在基本用例上插入基本用例不能说明的扩展部分</a:t>
            </a:r>
            <a:endParaRPr lang="zh-CN" altLang="en-US" sz="2400" dirty="0">
              <a:latin typeface="黑体" panose="02010609060101010101" pitchFamily="2" charset="-122"/>
              <a:ea typeface="黑体" panose="02010609060101010101" pitchFamily="2" charset="-122"/>
              <a:cs typeface="黑体" panose="02010609060101010101" pitchFamily="2" charset="-122"/>
            </a:endParaRPr>
          </a:p>
          <a:p>
            <a:pPr eaLnBrk="1" hangingPunct="1">
              <a:buSzPct val="70000"/>
              <a:buFontTx/>
              <a:buNone/>
            </a:pPr>
            <a:r>
              <a:rPr lang="en-US" altLang="zh-CN" sz="2400" dirty="0">
                <a:latin typeface="黑体" panose="02010609060101010101" pitchFamily="2" charset="-122"/>
                <a:ea typeface="黑体" panose="02010609060101010101" pitchFamily="2" charset="-122"/>
                <a:cs typeface="黑体" panose="02010609060101010101" pitchFamily="2" charset="-122"/>
              </a:rPr>
              <a:t>3. </a:t>
            </a:r>
            <a:r>
              <a:rPr lang="zh-CN" altLang="en-US" sz="2400" dirty="0">
                <a:latin typeface="黑体" panose="02010609060101010101" pitchFamily="2" charset="-122"/>
                <a:ea typeface="黑体" panose="02010609060101010101" pitchFamily="2" charset="-122"/>
                <a:cs typeface="黑体" panose="02010609060101010101" pitchFamily="2" charset="-122"/>
              </a:rPr>
              <a:t>扩展用例作为基本用例的增量扩展</a:t>
            </a:r>
            <a:endParaRPr lang="zh-CN" altLang="en-US" sz="2400" dirty="0">
              <a:latin typeface="黑体" panose="02010609060101010101" pitchFamily="2" charset="-122"/>
              <a:ea typeface="黑体" panose="02010609060101010101" pitchFamily="2" charset="-122"/>
              <a:cs typeface="黑体" panose="02010609060101010101" pitchFamily="2" charset="-122"/>
            </a:endParaRPr>
          </a:p>
          <a:p>
            <a:pPr eaLnBrk="1" hangingPunct="1">
              <a:buSzPct val="70000"/>
              <a:buFontTx/>
              <a:buNone/>
            </a:pPr>
            <a:r>
              <a:rPr lang="en-US" altLang="zh-CN" sz="2400" dirty="0">
                <a:latin typeface="黑体" panose="02010609060101010101" pitchFamily="2" charset="-122"/>
                <a:ea typeface="黑体" panose="02010609060101010101" pitchFamily="2" charset="-122"/>
                <a:cs typeface="黑体" panose="02010609060101010101" pitchFamily="2" charset="-122"/>
              </a:rPr>
              <a:t>4. </a:t>
            </a:r>
            <a:r>
              <a:rPr lang="zh-CN" altLang="en-US" sz="2400" dirty="0">
                <a:latin typeface="黑体" panose="02010609060101010101" pitchFamily="2" charset="-122"/>
                <a:ea typeface="黑体" panose="02010609060101010101" pitchFamily="2" charset="-122"/>
                <a:cs typeface="黑体" panose="02010609060101010101" pitchFamily="2" charset="-122"/>
              </a:rPr>
              <a:t>扩展用例是按条件要求执行的</a:t>
            </a:r>
            <a:endParaRPr lang="zh-CN" altLang="en-US" dirty="0">
              <a:latin typeface="黑体" panose="02010609060101010101" pitchFamily="2" charset="-122"/>
              <a:ea typeface="黑体" panose="02010609060101010101" pitchFamily="2" charset="-122"/>
              <a:cs typeface="黑体" panose="0201060906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Grp="1"/>
          </p:cNvSpPr>
          <p:nvPr>
            <p:ph type="title"/>
          </p:nvPr>
        </p:nvSpPr>
        <p:spPr/>
        <p:txBody>
          <a:bodyPr vert="horz" wrap="square" lIns="90488" tIns="44450" rIns="90488" bIns="44450" anchor="b" anchorCtr="0"/>
          <a:p>
            <a:pPr eaLnBrk="1" hangingPunct="1"/>
            <a:r>
              <a:rPr lang="zh-CN" altLang="en-US" dirty="0">
                <a:ea typeface="宋体" panose="02010600030101010101" pitchFamily="2" charset="-122"/>
              </a:rPr>
              <a:t>包含关系与扩展关系的区别</a:t>
            </a:r>
            <a:endParaRPr lang="zh-CN" altLang="en-US" dirty="0">
              <a:ea typeface="宋体" panose="02010600030101010101" pitchFamily="2" charset="-122"/>
            </a:endParaRPr>
          </a:p>
        </p:txBody>
      </p:sp>
      <p:sp>
        <p:nvSpPr>
          <p:cNvPr id="30722" name="Rectangle 3"/>
          <p:cNvSpPr>
            <a:spLocks noGrp="1"/>
          </p:cNvSpPr>
          <p:nvPr>
            <p:ph sz="half" idx="1"/>
          </p:nvPr>
        </p:nvSpPr>
        <p:spPr>
          <a:xfrm>
            <a:off x="419100" y="1068388"/>
            <a:ext cx="4189413" cy="4116387"/>
          </a:xfrm>
        </p:spPr>
        <p:txBody>
          <a:bodyPr vert="horz" wrap="square" lIns="90488" tIns="44450" rIns="90488" bIns="44450" anchor="t" anchorCtr="0"/>
          <a:p>
            <a:pPr eaLnBrk="1" hangingPunct="1">
              <a:buSzPct val="70000"/>
            </a:pPr>
            <a:r>
              <a:rPr lang="zh-CN" altLang="en-US" sz="2400" b="1" dirty="0">
                <a:latin typeface="黑体" panose="02010609060101010101" pitchFamily="2" charset="-122"/>
                <a:ea typeface="黑体" panose="02010609060101010101" pitchFamily="2" charset="-122"/>
                <a:cs typeface="黑体" panose="02010609060101010101" pitchFamily="2" charset="-122"/>
              </a:rPr>
              <a:t>包含关系</a:t>
            </a:r>
            <a:endParaRPr lang="zh-CN" altLang="en-US" sz="2400" b="1" dirty="0">
              <a:latin typeface="黑体" panose="02010609060101010101" pitchFamily="2" charset="-122"/>
              <a:ea typeface="黑体" panose="02010609060101010101" pitchFamily="2" charset="-122"/>
              <a:cs typeface="黑体" panose="02010609060101010101" pitchFamily="2" charset="-122"/>
            </a:endParaRPr>
          </a:p>
          <a:p>
            <a:pPr eaLnBrk="1" hangingPunct="1">
              <a:lnSpc>
                <a:spcPct val="110000"/>
              </a:lnSpc>
              <a:buSzPct val="70000"/>
              <a:buFontTx/>
              <a:buNone/>
            </a:pPr>
            <a:r>
              <a:rPr lang="en-US" altLang="zh-CN" sz="2400" dirty="0">
                <a:latin typeface="黑体" panose="02010609060101010101" pitchFamily="2" charset="-122"/>
                <a:ea typeface="黑体" panose="02010609060101010101" pitchFamily="2" charset="-122"/>
                <a:cs typeface="黑体" panose="02010609060101010101" pitchFamily="2" charset="-122"/>
              </a:rPr>
              <a:t>1. </a:t>
            </a:r>
            <a:r>
              <a:rPr lang="zh-CN" altLang="en-US" sz="2400" dirty="0">
                <a:latin typeface="黑体" panose="02010609060101010101" pitchFamily="2" charset="-122"/>
                <a:ea typeface="黑体" panose="02010609060101010101" pitchFamily="2" charset="-122"/>
                <a:cs typeface="黑体" panose="02010609060101010101" pitchFamily="2" charset="-122"/>
              </a:rPr>
              <a:t>包含用例是共用的用例</a:t>
            </a:r>
            <a:endParaRPr lang="zh-CN" altLang="en-US" sz="2400" dirty="0">
              <a:latin typeface="黑体" panose="02010609060101010101" pitchFamily="2" charset="-122"/>
              <a:ea typeface="黑体" panose="02010609060101010101" pitchFamily="2" charset="-122"/>
              <a:cs typeface="黑体" panose="02010609060101010101" pitchFamily="2" charset="-122"/>
            </a:endParaRPr>
          </a:p>
          <a:p>
            <a:pPr eaLnBrk="1" hangingPunct="1">
              <a:lnSpc>
                <a:spcPct val="110000"/>
              </a:lnSpc>
              <a:buSzPct val="70000"/>
              <a:buFontTx/>
              <a:buNone/>
            </a:pPr>
            <a:r>
              <a:rPr lang="en-US" altLang="zh-CN" sz="2400" dirty="0">
                <a:latin typeface="黑体" panose="02010609060101010101" pitchFamily="2" charset="-122"/>
                <a:ea typeface="黑体" panose="02010609060101010101" pitchFamily="2" charset="-122"/>
                <a:cs typeface="黑体" panose="02010609060101010101" pitchFamily="2" charset="-122"/>
              </a:rPr>
              <a:t>2. </a:t>
            </a:r>
            <a:r>
              <a:rPr lang="zh-CN" altLang="en-US" sz="2400" dirty="0">
                <a:latin typeface="黑体" panose="02010609060101010101" pitchFamily="2" charset="-122"/>
                <a:ea typeface="黑体" panose="02010609060101010101" pitchFamily="2" charset="-122"/>
                <a:cs typeface="黑体" panose="02010609060101010101" pitchFamily="2" charset="-122"/>
              </a:rPr>
              <a:t>一个基本用例可以有多个包含用例。</a:t>
            </a:r>
            <a:endParaRPr lang="zh-CN" altLang="en-US" sz="2400" dirty="0">
              <a:latin typeface="黑体" panose="02010609060101010101" pitchFamily="2" charset="-122"/>
              <a:ea typeface="黑体" panose="02010609060101010101" pitchFamily="2" charset="-122"/>
              <a:cs typeface="黑体" panose="02010609060101010101" pitchFamily="2" charset="-122"/>
            </a:endParaRPr>
          </a:p>
          <a:p>
            <a:pPr eaLnBrk="1" hangingPunct="1">
              <a:lnSpc>
                <a:spcPct val="110000"/>
              </a:lnSpc>
              <a:buSzPct val="70000"/>
              <a:buFontTx/>
              <a:buNone/>
            </a:pPr>
            <a:r>
              <a:rPr lang="en-US" altLang="zh-CN" sz="2400" dirty="0">
                <a:latin typeface="黑体" panose="02010609060101010101" pitchFamily="2" charset="-122"/>
                <a:ea typeface="黑体" panose="02010609060101010101" pitchFamily="2" charset="-122"/>
                <a:cs typeface="黑体" panose="02010609060101010101" pitchFamily="2" charset="-122"/>
              </a:rPr>
              <a:t>3. </a:t>
            </a:r>
            <a:r>
              <a:rPr lang="zh-CN" altLang="en-US" sz="2400" dirty="0">
                <a:latin typeface="黑体" panose="02010609060101010101" pitchFamily="2" charset="-122"/>
                <a:ea typeface="黑体" panose="02010609060101010101" pitchFamily="2" charset="-122"/>
                <a:cs typeface="黑体" panose="02010609060101010101" pitchFamily="2" charset="-122"/>
              </a:rPr>
              <a:t>一个包含用例可以包含在若干基本用例中。</a:t>
            </a:r>
            <a:endParaRPr lang="zh-CN" altLang="en-US" sz="2400" dirty="0">
              <a:latin typeface="黑体" panose="02010609060101010101" pitchFamily="2" charset="-122"/>
              <a:ea typeface="黑体" panose="02010609060101010101" pitchFamily="2" charset="-122"/>
              <a:cs typeface="黑体" panose="02010609060101010101" pitchFamily="2" charset="-122"/>
            </a:endParaRPr>
          </a:p>
          <a:p>
            <a:pPr eaLnBrk="1" hangingPunct="1">
              <a:lnSpc>
                <a:spcPct val="110000"/>
              </a:lnSpc>
              <a:buSzPct val="70000"/>
              <a:buFontTx/>
              <a:buNone/>
            </a:pPr>
            <a:r>
              <a:rPr lang="en-US" altLang="zh-CN" sz="2400" dirty="0">
                <a:latin typeface="黑体" panose="02010609060101010101" pitchFamily="2" charset="-122"/>
                <a:ea typeface="黑体" panose="02010609060101010101" pitchFamily="2" charset="-122"/>
                <a:cs typeface="黑体" panose="02010609060101010101" pitchFamily="2" charset="-122"/>
              </a:rPr>
              <a:t>4. </a:t>
            </a:r>
            <a:r>
              <a:rPr lang="zh-CN" altLang="en-US" sz="2400" dirty="0">
                <a:latin typeface="黑体" panose="02010609060101010101" pitchFamily="2" charset="-122"/>
                <a:ea typeface="黑体" panose="02010609060101010101" pitchFamily="2" charset="-122"/>
                <a:cs typeface="黑体" panose="02010609060101010101" pitchFamily="2" charset="-122"/>
              </a:rPr>
              <a:t>很难在包含关系上对系统进行维护修改。</a:t>
            </a:r>
            <a:endParaRPr lang="zh-CN" altLang="en-US" sz="2400" dirty="0">
              <a:latin typeface="黑体" panose="02010609060101010101" pitchFamily="2" charset="-122"/>
              <a:ea typeface="黑体" panose="02010609060101010101" pitchFamily="2" charset="-122"/>
              <a:cs typeface="黑体" panose="02010609060101010101" pitchFamily="2" charset="-122"/>
            </a:endParaRPr>
          </a:p>
          <a:p>
            <a:pPr eaLnBrk="1" hangingPunct="1">
              <a:buSzPct val="70000"/>
            </a:pPr>
            <a:endParaRPr lang="zh-CN" altLang="en-US" sz="2400" dirty="0">
              <a:latin typeface="+mn-lt"/>
              <a:ea typeface="宋体" panose="02010600030101010101" pitchFamily="2" charset="-122"/>
              <a:cs typeface="+mn-cs"/>
            </a:endParaRPr>
          </a:p>
          <a:p>
            <a:pPr eaLnBrk="1" hangingPunct="1">
              <a:buSzPct val="70000"/>
            </a:pPr>
            <a:endParaRPr lang="zh-CN" altLang="en-US" sz="2400" dirty="0">
              <a:latin typeface="+mn-lt"/>
              <a:ea typeface="宋体" panose="02010600030101010101" pitchFamily="2" charset="-122"/>
              <a:cs typeface="+mn-cs"/>
            </a:endParaRPr>
          </a:p>
        </p:txBody>
      </p:sp>
      <p:sp>
        <p:nvSpPr>
          <p:cNvPr id="30723" name="Rectangle 4"/>
          <p:cNvSpPr>
            <a:spLocks noGrp="1"/>
          </p:cNvSpPr>
          <p:nvPr>
            <p:ph sz="half" idx="2"/>
          </p:nvPr>
        </p:nvSpPr>
        <p:spPr>
          <a:xfrm>
            <a:off x="4760913" y="1068388"/>
            <a:ext cx="4191000" cy="4198937"/>
          </a:xfrm>
        </p:spPr>
        <p:txBody>
          <a:bodyPr vert="horz" wrap="square" lIns="90488" tIns="44450" rIns="90488" bIns="44450" anchor="t" anchorCtr="0"/>
          <a:p>
            <a:pPr eaLnBrk="1" hangingPunct="1">
              <a:buSzPct val="70000"/>
            </a:pPr>
            <a:r>
              <a:rPr lang="zh-CN" altLang="en-US" sz="2400" b="1" dirty="0">
                <a:latin typeface="黑体" panose="02010609060101010101" pitchFamily="2" charset="-122"/>
                <a:ea typeface="黑体" panose="02010609060101010101" pitchFamily="2" charset="-122"/>
                <a:cs typeface="黑体" panose="02010609060101010101" pitchFamily="2" charset="-122"/>
              </a:rPr>
              <a:t>扩展关系</a:t>
            </a:r>
            <a:endParaRPr lang="zh-CN" altLang="en-US" sz="2400" b="1" dirty="0">
              <a:latin typeface="黑体" panose="02010609060101010101" pitchFamily="2" charset="-122"/>
              <a:ea typeface="黑体" panose="02010609060101010101" pitchFamily="2" charset="-122"/>
              <a:cs typeface="黑体" panose="02010609060101010101" pitchFamily="2" charset="-122"/>
            </a:endParaRPr>
          </a:p>
          <a:p>
            <a:pPr eaLnBrk="1" hangingPunct="1">
              <a:lnSpc>
                <a:spcPct val="110000"/>
              </a:lnSpc>
              <a:buSzPct val="70000"/>
              <a:buFontTx/>
              <a:buNone/>
            </a:pPr>
            <a:r>
              <a:rPr lang="en-US" altLang="zh-CN" sz="2400" dirty="0">
                <a:latin typeface="黑体" panose="02010609060101010101" pitchFamily="2" charset="-122"/>
                <a:ea typeface="黑体" panose="02010609060101010101" pitchFamily="2" charset="-122"/>
                <a:cs typeface="黑体" panose="02010609060101010101" pitchFamily="2" charset="-122"/>
              </a:rPr>
              <a:t>1. </a:t>
            </a:r>
            <a:r>
              <a:rPr lang="zh-CN" altLang="en-US" sz="2400" dirty="0">
                <a:latin typeface="黑体" panose="02010609060101010101" pitchFamily="2" charset="-122"/>
                <a:ea typeface="黑体" panose="02010609060101010101" pitchFamily="2" charset="-122"/>
                <a:cs typeface="黑体" panose="02010609060101010101" pitchFamily="2" charset="-122"/>
              </a:rPr>
              <a:t>扩展用例不是共用的用例</a:t>
            </a:r>
            <a:endParaRPr lang="zh-CN" altLang="en-US" sz="2400" dirty="0">
              <a:latin typeface="黑体" panose="02010609060101010101" pitchFamily="2" charset="-122"/>
              <a:ea typeface="黑体" panose="02010609060101010101" pitchFamily="2" charset="-122"/>
              <a:cs typeface="黑体" panose="02010609060101010101" pitchFamily="2" charset="-122"/>
            </a:endParaRPr>
          </a:p>
          <a:p>
            <a:pPr eaLnBrk="1" hangingPunct="1">
              <a:lnSpc>
                <a:spcPct val="110000"/>
              </a:lnSpc>
              <a:buSzPct val="70000"/>
              <a:buFontTx/>
              <a:buNone/>
            </a:pPr>
            <a:r>
              <a:rPr lang="en-US" altLang="zh-CN" sz="2400" dirty="0">
                <a:latin typeface="黑体" panose="02010609060101010101" pitchFamily="2" charset="-122"/>
                <a:ea typeface="黑体" panose="02010609060101010101" pitchFamily="2" charset="-122"/>
                <a:cs typeface="黑体" panose="02010609060101010101" pitchFamily="2" charset="-122"/>
              </a:rPr>
              <a:t>2. </a:t>
            </a:r>
            <a:r>
              <a:rPr lang="zh-CN" altLang="en-US" sz="2400" dirty="0">
                <a:latin typeface="黑体" panose="02010609060101010101" pitchFamily="2" charset="-122"/>
                <a:ea typeface="黑体" panose="02010609060101010101" pitchFamily="2" charset="-122"/>
                <a:cs typeface="黑体" panose="02010609060101010101" pitchFamily="2" charset="-122"/>
              </a:rPr>
              <a:t>把可选行为从必须行为中分离出来。</a:t>
            </a:r>
            <a:endParaRPr lang="zh-CN" altLang="en-US" sz="2400" dirty="0">
              <a:latin typeface="黑体" panose="02010609060101010101" pitchFamily="2" charset="-122"/>
              <a:ea typeface="黑体" panose="02010609060101010101" pitchFamily="2" charset="-122"/>
              <a:cs typeface="黑体" panose="02010609060101010101" pitchFamily="2" charset="-122"/>
            </a:endParaRPr>
          </a:p>
          <a:p>
            <a:pPr eaLnBrk="1" hangingPunct="1">
              <a:lnSpc>
                <a:spcPct val="110000"/>
              </a:lnSpc>
              <a:buSzPct val="70000"/>
              <a:buFontTx/>
              <a:buNone/>
            </a:pPr>
            <a:r>
              <a:rPr lang="en-US" altLang="zh-CN" sz="2400" dirty="0">
                <a:latin typeface="黑体" panose="02010609060101010101" pitchFamily="2" charset="-122"/>
                <a:ea typeface="黑体" panose="02010609060101010101" pitchFamily="2" charset="-122"/>
                <a:cs typeface="黑体" panose="02010609060101010101" pitchFamily="2" charset="-122"/>
              </a:rPr>
              <a:t>3. </a:t>
            </a:r>
            <a:r>
              <a:rPr lang="zh-CN" altLang="en-US" sz="2400" dirty="0">
                <a:latin typeface="黑体" panose="02010609060101010101" pitchFamily="2" charset="-122"/>
                <a:ea typeface="黑体" panose="02010609060101010101" pitchFamily="2" charset="-122"/>
                <a:cs typeface="黑体" panose="02010609060101010101" pitchFamily="2" charset="-122"/>
              </a:rPr>
              <a:t>有条件地扩展已有用例的行为。</a:t>
            </a:r>
            <a:endParaRPr lang="zh-CN" altLang="en-US" sz="2400" dirty="0">
              <a:latin typeface="黑体" panose="02010609060101010101" pitchFamily="2" charset="-122"/>
              <a:ea typeface="黑体" panose="02010609060101010101" pitchFamily="2" charset="-122"/>
              <a:cs typeface="黑体" panose="02010609060101010101" pitchFamily="2" charset="-122"/>
            </a:endParaRPr>
          </a:p>
          <a:p>
            <a:pPr eaLnBrk="1" hangingPunct="1">
              <a:lnSpc>
                <a:spcPct val="110000"/>
              </a:lnSpc>
              <a:buSzPct val="70000"/>
              <a:buFontTx/>
              <a:buNone/>
            </a:pPr>
            <a:r>
              <a:rPr lang="en-US" altLang="zh-CN" sz="2400" dirty="0">
                <a:latin typeface="黑体" panose="02010609060101010101" pitchFamily="2" charset="-122"/>
                <a:ea typeface="黑体" panose="02010609060101010101" pitchFamily="2" charset="-122"/>
                <a:cs typeface="黑体" panose="02010609060101010101" pitchFamily="2" charset="-122"/>
              </a:rPr>
              <a:t>4. </a:t>
            </a:r>
            <a:r>
              <a:rPr lang="zh-CN" altLang="en-US" sz="2400" dirty="0">
                <a:latin typeface="黑体" panose="02010609060101010101" pitchFamily="2" charset="-122"/>
                <a:ea typeface="黑体" panose="02010609060101010101" pitchFamily="2" charset="-122"/>
                <a:cs typeface="黑体" panose="02010609060101010101" pitchFamily="2" charset="-122"/>
              </a:rPr>
              <a:t>基本用例可以独立于扩展用例单独存在。</a:t>
            </a:r>
            <a:endParaRPr lang="zh-CN" altLang="en-US" sz="2400" dirty="0">
              <a:latin typeface="黑体" panose="02010609060101010101" pitchFamily="2" charset="-122"/>
              <a:ea typeface="黑体" panose="02010609060101010101" pitchFamily="2" charset="-122"/>
              <a:cs typeface="黑体" panose="02010609060101010101" pitchFamily="2" charset="-122"/>
            </a:endParaRPr>
          </a:p>
          <a:p>
            <a:pPr eaLnBrk="1" hangingPunct="1">
              <a:lnSpc>
                <a:spcPct val="110000"/>
              </a:lnSpc>
              <a:buSzPct val="70000"/>
              <a:buFontTx/>
              <a:buNone/>
            </a:pPr>
            <a:r>
              <a:rPr lang="en-US" altLang="zh-CN" sz="2400" dirty="0">
                <a:latin typeface="黑体" panose="02010609060101010101" pitchFamily="2" charset="-122"/>
                <a:ea typeface="黑体" panose="02010609060101010101" pitchFamily="2" charset="-122"/>
                <a:cs typeface="黑体" panose="02010609060101010101" pitchFamily="2" charset="-122"/>
              </a:rPr>
              <a:t>5. </a:t>
            </a:r>
            <a:r>
              <a:rPr lang="zh-CN" altLang="en-US" sz="2400" dirty="0">
                <a:latin typeface="黑体" panose="02010609060101010101" pitchFamily="2" charset="-122"/>
                <a:ea typeface="黑体" panose="02010609060101010101" pitchFamily="2" charset="-122"/>
                <a:cs typeface="黑体" panose="02010609060101010101" pitchFamily="2" charset="-122"/>
              </a:rPr>
              <a:t>适合于功能需求的增加</a:t>
            </a:r>
            <a:r>
              <a:rPr lang="en-US" altLang="zh-CN" sz="2400" dirty="0">
                <a:latin typeface="黑体" panose="02010609060101010101" pitchFamily="2" charset="-122"/>
                <a:ea typeface="黑体" panose="02010609060101010101" pitchFamily="2" charset="-122"/>
                <a:cs typeface="黑体" panose="02010609060101010101" pitchFamily="2" charset="-122"/>
              </a:rPr>
              <a:t>(</a:t>
            </a:r>
            <a:r>
              <a:rPr lang="zh-CN" altLang="en-US" sz="2400" dirty="0">
                <a:latin typeface="黑体" panose="02010609060101010101" pitchFamily="2" charset="-122"/>
                <a:ea typeface="黑体" panose="02010609060101010101" pitchFamily="2" charset="-122"/>
                <a:cs typeface="黑体" panose="02010609060101010101" pitchFamily="2" charset="-122"/>
              </a:rPr>
              <a:t>基本用例的增量扩展</a:t>
            </a:r>
            <a:r>
              <a:rPr lang="en-US" altLang="zh-CN" sz="2400" dirty="0">
                <a:latin typeface="黑体" panose="02010609060101010101" pitchFamily="2" charset="-122"/>
                <a:ea typeface="黑体" panose="02010609060101010101" pitchFamily="2" charset="-122"/>
                <a:cs typeface="黑体" panose="02010609060101010101" pitchFamily="2" charset="-122"/>
              </a:rPr>
              <a:t>)</a:t>
            </a:r>
            <a:endParaRPr lang="en-US" altLang="zh-CN" sz="2400" dirty="0">
              <a:latin typeface="黑体" panose="02010609060101010101" pitchFamily="2" charset="-122"/>
              <a:ea typeface="黑体" panose="02010609060101010101" pitchFamily="2" charset="-122"/>
              <a:cs typeface="黑体" panose="02010609060101010101" pitchFamily="2" charset="-122"/>
            </a:endParaRPr>
          </a:p>
          <a:p>
            <a:pPr eaLnBrk="1" hangingPunct="1">
              <a:lnSpc>
                <a:spcPct val="110000"/>
              </a:lnSpc>
              <a:buSzPct val="70000"/>
            </a:pPr>
            <a:endParaRPr lang="zh-CN" altLang="en-US" sz="2400" dirty="0">
              <a:latin typeface="黑体" panose="02010609060101010101" pitchFamily="2" charset="-122"/>
              <a:ea typeface="黑体" panose="02010609060101010101" pitchFamily="2" charset="-122"/>
              <a:cs typeface="黑体" panose="0201060906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标题 1"/>
          <p:cNvSpPr>
            <a:spLocks noGrp="1"/>
          </p:cNvSpPr>
          <p:nvPr>
            <p:ph type="title"/>
          </p:nvPr>
        </p:nvSpPr>
        <p:spPr/>
        <p:txBody>
          <a:bodyPr vert="horz" wrap="square" lIns="90488" tIns="44450" rIns="90488" bIns="44450" anchor="b" anchorCtr="0"/>
          <a:p>
            <a:r>
              <a:rPr lang="zh-CN" altLang="en-US" dirty="0">
                <a:ea typeface="宋体" panose="02010600030101010101" pitchFamily="2" charset="-122"/>
              </a:rPr>
              <a:t>泛化关系</a:t>
            </a:r>
            <a:endParaRPr lang="zh-CN" altLang="en-US" dirty="0">
              <a:ea typeface="宋体" panose="02010600030101010101" pitchFamily="2" charset="-122"/>
            </a:endParaRPr>
          </a:p>
        </p:txBody>
      </p:sp>
      <p:sp>
        <p:nvSpPr>
          <p:cNvPr id="31746" name="矩形 4"/>
          <p:cNvSpPr/>
          <p:nvPr/>
        </p:nvSpPr>
        <p:spPr>
          <a:xfrm>
            <a:off x="370205" y="1143635"/>
            <a:ext cx="8531860" cy="2158365"/>
          </a:xfrm>
          <a:prstGeom prst="rect">
            <a:avLst/>
          </a:prstGeom>
          <a:noFill/>
          <a:ln w="9525">
            <a:noFill/>
          </a:ln>
        </p:spPr>
        <p:txBody>
          <a:bodyPr wrap="square" anchor="t" anchorCtr="0">
            <a:spAutoFit/>
          </a:bodyPr>
          <a:p>
            <a:pPr eaLnBrk="0" hangingPunct="0">
              <a:lnSpc>
                <a:spcPct val="140000"/>
              </a:lnSpc>
            </a:pPr>
            <a:r>
              <a:rPr lang="zh-CN" altLang="zh-CN" sz="2400" dirty="0">
                <a:solidFill>
                  <a:schemeClr val="bg2"/>
                </a:solidFill>
                <a:latin typeface="黑体" panose="02010609060101010101" pitchFamily="2" charset="-122"/>
                <a:ea typeface="黑体" panose="02010609060101010101" pitchFamily="2" charset="-122"/>
              </a:rPr>
              <a:t>父用例可以特化形成一个或多个子用例，这些子用例代表了父用例比较特殊的形式。子用例继承父用例的所有结构、行为和关系。同一父用例的子用例都是该父用例的特例。这就是可适用于用例的泛化关系</a:t>
            </a:r>
            <a:r>
              <a:rPr lang="zh-CN" altLang="en-US" sz="2400" dirty="0">
                <a:solidFill>
                  <a:schemeClr val="bg2"/>
                </a:solidFill>
                <a:latin typeface="黑体" panose="02010609060101010101" pitchFamily="2" charset="-122"/>
                <a:ea typeface="黑体" panose="02010609060101010101" pitchFamily="2" charset="-122"/>
              </a:rPr>
              <a:t>。</a:t>
            </a:r>
            <a:endParaRPr lang="zh-CN" altLang="en-US" sz="2400" dirty="0">
              <a:solidFill>
                <a:schemeClr val="bg2"/>
              </a:solidFill>
              <a:latin typeface="黑体" panose="02010609060101010101" pitchFamily="2" charset="-122"/>
              <a:ea typeface="黑体" panose="02010609060101010101" pitchFamily="2" charset="-122"/>
            </a:endParaRPr>
          </a:p>
        </p:txBody>
      </p:sp>
      <p:sp>
        <p:nvSpPr>
          <p:cNvPr id="31748" name="矩形 6"/>
          <p:cNvSpPr/>
          <p:nvPr/>
        </p:nvSpPr>
        <p:spPr>
          <a:xfrm>
            <a:off x="370205" y="3620135"/>
            <a:ext cx="4248785" cy="2306955"/>
          </a:xfrm>
          <a:prstGeom prst="rect">
            <a:avLst/>
          </a:prstGeom>
          <a:noFill/>
          <a:ln w="9525">
            <a:noFill/>
          </a:ln>
        </p:spPr>
        <p:txBody>
          <a:bodyPr wrap="square" anchor="t" anchorCtr="0">
            <a:spAutoFit/>
          </a:bodyPr>
          <a:p>
            <a:pPr eaLnBrk="0" hangingPunct="0"/>
            <a:r>
              <a:rPr lang="zh-CN" altLang="zh-CN" sz="2400" dirty="0">
                <a:solidFill>
                  <a:schemeClr val="bg2"/>
                </a:solidFill>
                <a:latin typeface="Arial" panose="020B0604020202020204" pitchFamily="34" charset="0"/>
                <a:ea typeface="宋体" panose="02010600030101010101" pitchFamily="2" charset="-122"/>
              </a:rPr>
              <a:t>发现两个或更多用例在行为、结构和目的方面存在共性时，就可以使用泛化关系。用一个新的、通常也是抽象的用例来描述这些共有部分，该用例随后被子用例特化。</a:t>
            </a:r>
            <a:endParaRPr lang="zh-CN" altLang="zh-CN" sz="2400" dirty="0">
              <a:solidFill>
                <a:schemeClr val="bg2"/>
              </a:solidFill>
              <a:latin typeface="Arial" panose="020B0604020202020204" pitchFamily="34" charset="0"/>
              <a:ea typeface="宋体" panose="02010600030101010101" pitchFamily="2" charset="-122"/>
            </a:endParaRPr>
          </a:p>
        </p:txBody>
      </p:sp>
      <p:pic>
        <p:nvPicPr>
          <p:cNvPr id="32771" name="Picture 2" descr="ucgen2"/>
          <p:cNvPicPr>
            <a:picLocks noChangeAspect="1"/>
          </p:cNvPicPr>
          <p:nvPr>
            <p:custDataLst>
              <p:tags r:id="rId1"/>
            </p:custDataLst>
          </p:nvPr>
        </p:nvPicPr>
        <p:blipFill>
          <a:blip r:embed="rId2"/>
          <a:stretch>
            <a:fillRect/>
          </a:stretch>
        </p:blipFill>
        <p:spPr>
          <a:xfrm>
            <a:off x="4712970" y="2912745"/>
            <a:ext cx="4051300" cy="3423285"/>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标题 1"/>
          <p:cNvSpPr>
            <a:spLocks noGrp="1"/>
          </p:cNvSpPr>
          <p:nvPr>
            <p:ph type="title"/>
          </p:nvPr>
        </p:nvSpPr>
        <p:spPr>
          <a:xfrm>
            <a:off x="260350" y="293370"/>
            <a:ext cx="9067800" cy="457200"/>
          </a:xfrm>
        </p:spPr>
        <p:txBody>
          <a:bodyPr vert="horz" wrap="square" lIns="90488" tIns="44450" rIns="90488" bIns="44450" anchor="b" anchorCtr="0"/>
          <a:p>
            <a:r>
              <a:rPr lang="zh-CN" altLang="en-US" dirty="0">
                <a:latin typeface="+mj-ea"/>
              </a:rPr>
              <a:t>执行用例泛化关系</a:t>
            </a:r>
            <a:endParaRPr lang="zh-CN" altLang="en-US" dirty="0">
              <a:latin typeface="+mj-ea"/>
            </a:endParaRPr>
          </a:p>
        </p:txBody>
      </p:sp>
      <p:pic>
        <p:nvPicPr>
          <p:cNvPr id="34818" name="Picture 2" descr="ucgen3"/>
          <p:cNvPicPr>
            <a:picLocks noChangeAspect="1"/>
          </p:cNvPicPr>
          <p:nvPr/>
        </p:nvPicPr>
        <p:blipFill>
          <a:blip r:embed="rId1"/>
          <a:stretch>
            <a:fillRect/>
          </a:stretch>
        </p:blipFill>
        <p:spPr>
          <a:xfrm>
            <a:off x="2157413" y="1709738"/>
            <a:ext cx="4535487" cy="3989387"/>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1"/>
          <p:cNvSpPr>
            <a:spLocks noGrp="1"/>
          </p:cNvSpPr>
          <p:nvPr>
            <p:ph type="title"/>
          </p:nvPr>
        </p:nvSpPr>
        <p:spPr/>
        <p:txBody>
          <a:bodyPr vert="horz" wrap="square" lIns="90488" tIns="44450" rIns="90488" bIns="44450" anchor="b" anchorCtr="0"/>
          <a:p>
            <a:r>
              <a:rPr lang="zh-CN" altLang="en-US" dirty="0">
                <a:latin typeface="黑体" panose="02010609060101010101" pitchFamily="2" charset="-122"/>
                <a:ea typeface="黑体" panose="02010609060101010101" pitchFamily="2" charset="-122"/>
              </a:rPr>
              <a:t>泛化关系</a:t>
            </a:r>
            <a:endParaRPr lang="zh-CN" altLang="en-US" dirty="0">
              <a:latin typeface="黑体" panose="02010609060101010101" pitchFamily="2" charset="-122"/>
              <a:ea typeface="黑体" panose="02010609060101010101" pitchFamily="2" charset="-122"/>
            </a:endParaRPr>
          </a:p>
        </p:txBody>
      </p:sp>
      <p:sp>
        <p:nvSpPr>
          <p:cNvPr id="33794" name="内容占位符 2"/>
          <p:cNvSpPr>
            <a:spLocks noGrp="1"/>
          </p:cNvSpPr>
          <p:nvPr>
            <p:ph sz="half" idx="1"/>
          </p:nvPr>
        </p:nvSpPr>
        <p:spPr>
          <a:xfrm>
            <a:off x="318135" y="1445895"/>
            <a:ext cx="8625840" cy="3787775"/>
          </a:xfrm>
        </p:spPr>
        <p:txBody>
          <a:bodyPr vert="horz" wrap="square" lIns="90488" tIns="44450" rIns="90488" bIns="44450" anchor="t" anchorCtr="0"/>
          <a:p>
            <a:pPr>
              <a:buSzPct val="70000"/>
            </a:pPr>
            <a:r>
              <a:rPr lang="zh-CN" altLang="zh-CN" sz="2400" dirty="0">
                <a:latin typeface="黑体" panose="02010609060101010101" pitchFamily="2" charset="-122"/>
                <a:ea typeface="黑体" panose="02010609060101010101" pitchFamily="2" charset="-122"/>
                <a:cs typeface="+mn-cs"/>
              </a:rPr>
              <a:t>用例泛化关系和包含关系都可以用来复用该模型用例间的行为。二者的区别：</a:t>
            </a:r>
            <a:endParaRPr lang="zh-CN" altLang="zh-CN" sz="2400" dirty="0">
              <a:latin typeface="黑体" panose="02010609060101010101" pitchFamily="2" charset="-122"/>
              <a:ea typeface="黑体" panose="02010609060101010101" pitchFamily="2" charset="-122"/>
              <a:cs typeface="+mn-cs"/>
            </a:endParaRPr>
          </a:p>
          <a:p>
            <a:pPr>
              <a:buSzPct val="70000"/>
            </a:pPr>
            <a:endParaRPr lang="en-US" altLang="zh-CN" sz="2400" dirty="0">
              <a:latin typeface="黑体" panose="02010609060101010101" pitchFamily="2" charset="-122"/>
              <a:ea typeface="黑体" panose="02010609060101010101" pitchFamily="2" charset="-122"/>
              <a:cs typeface="+mn-cs"/>
            </a:endParaRPr>
          </a:p>
          <a:p>
            <a:pPr lvl="1">
              <a:buClr>
                <a:srgbClr val="008000"/>
              </a:buClr>
              <a:buSzTx/>
            </a:pPr>
            <a:r>
              <a:rPr lang="zh-CN" altLang="zh-CN" sz="2400" dirty="0">
                <a:latin typeface="黑体" panose="02010609060101010101" pitchFamily="2" charset="-122"/>
                <a:ea typeface="黑体" panose="02010609060101010101" pitchFamily="2" charset="-122"/>
              </a:rPr>
              <a:t>在用例泛化关系中，执行子用例不受父用例的结构和行为（复用部分）的影响；而在包含关系内，执行基本用例只依赖包含用例（复用部分）执行有关功能的结果。</a:t>
            </a:r>
            <a:endParaRPr lang="zh-CN" altLang="zh-CN" sz="2400" dirty="0">
              <a:latin typeface="黑体" panose="02010609060101010101" pitchFamily="2" charset="-122"/>
              <a:ea typeface="黑体" panose="02010609060101010101" pitchFamily="2" charset="-122"/>
            </a:endParaRPr>
          </a:p>
          <a:p>
            <a:pPr lvl="1">
              <a:buClr>
                <a:srgbClr val="008000"/>
              </a:buClr>
              <a:buSzTx/>
            </a:pPr>
            <a:endParaRPr lang="en-US" altLang="zh-CN" sz="2400" dirty="0">
              <a:latin typeface="黑体" panose="02010609060101010101" pitchFamily="2" charset="-122"/>
              <a:ea typeface="黑体" panose="02010609060101010101" pitchFamily="2" charset="-122"/>
            </a:endParaRPr>
          </a:p>
          <a:p>
            <a:pPr lvl="1">
              <a:buClr>
                <a:srgbClr val="008000"/>
              </a:buClr>
              <a:buSzTx/>
            </a:pPr>
            <a:r>
              <a:rPr lang="zh-CN" altLang="zh-CN" sz="2400" dirty="0">
                <a:latin typeface="黑体" panose="02010609060101010101" pitchFamily="2" charset="-122"/>
                <a:ea typeface="黑体" panose="02010609060101010101" pitchFamily="2" charset="-122"/>
              </a:rPr>
              <a:t>在泛化关系中，子用例有相似的目的和结构；而在包含关系中，复用相同包含用例的基本用例在目的上可以完全不同，但是它们需要执行相同的功能。</a:t>
            </a:r>
            <a:endParaRPr lang="zh-CN" altLang="en-US" sz="2400" dirty="0">
              <a:latin typeface="黑体" panose="02010609060101010101" pitchFamily="2" charset="-122"/>
              <a:ea typeface="黑体" panose="0201060906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5"/>
          <p:cNvSpPr>
            <a:spLocks noChangeArrowheads="1"/>
          </p:cNvSpPr>
          <p:nvPr/>
        </p:nvSpPr>
        <p:spPr bwMode="auto">
          <a:xfrm>
            <a:off x="936252" y="1453657"/>
            <a:ext cx="747868" cy="897593"/>
          </a:xfrm>
          <a:prstGeom prst="roundRect">
            <a:avLst/>
          </a:prstGeom>
          <a:solidFill>
            <a:srgbClr val="0070C0"/>
          </a:solidFill>
          <a:ln>
            <a:solidFill>
              <a:schemeClr val="accent1"/>
            </a:solidFill>
          </a:ln>
        </p:spPr>
        <p:txBody>
          <a:bodyPr lIns="68576" tIns="34287" rIns="68576" bIns="34287"/>
          <a:lstStyle/>
          <a:p>
            <a:pPr defTabSz="685800"/>
            <a:endParaRPr lang="zh-CN" altLang="en-US" sz="1400" kern="0">
              <a:solidFill>
                <a:sysClr val="windowText" lastClr="000000"/>
              </a:solidFill>
              <a:cs typeface="+mn-ea"/>
              <a:sym typeface="+mn-lt"/>
            </a:endParaRPr>
          </a:p>
        </p:txBody>
      </p:sp>
      <p:sp>
        <p:nvSpPr>
          <p:cNvPr id="31" name="Freeform 6"/>
          <p:cNvSpPr/>
          <p:nvPr/>
        </p:nvSpPr>
        <p:spPr bwMode="auto">
          <a:xfrm>
            <a:off x="1041049" y="1534109"/>
            <a:ext cx="571619" cy="719028"/>
          </a:xfrm>
          <a:custGeom>
            <a:avLst/>
            <a:gdLst>
              <a:gd name="T0" fmla="*/ 734716 w 1173"/>
              <a:gd name="T1" fmla="*/ 348495 h 1472"/>
              <a:gd name="T2" fmla="*/ 711330 w 1173"/>
              <a:gd name="T3" fmla="*/ 30615 h 1472"/>
              <a:gd name="T4" fmla="*/ 693141 w 1173"/>
              <a:gd name="T5" fmla="*/ 35175 h 1472"/>
              <a:gd name="T6" fmla="*/ 651565 w 1173"/>
              <a:gd name="T7" fmla="*/ 44295 h 1472"/>
              <a:gd name="T8" fmla="*/ 596997 w 1173"/>
              <a:gd name="T9" fmla="*/ 35175 h 1472"/>
              <a:gd name="T10" fmla="*/ 408609 w 1173"/>
              <a:gd name="T11" fmla="*/ 3257 h 1472"/>
              <a:gd name="T12" fmla="*/ 0 w 1173"/>
              <a:gd name="T13" fmla="*/ 500270 h 1472"/>
              <a:gd name="T14" fmla="*/ 417703 w 1173"/>
              <a:gd name="T15" fmla="*/ 955593 h 1472"/>
              <a:gd name="T16" fmla="*/ 762000 w 1173"/>
              <a:gd name="T17" fmla="*/ 707412 h 1472"/>
              <a:gd name="T18" fmla="*/ 706783 w 1173"/>
              <a:gd name="T19" fmla="*/ 674843 h 1472"/>
              <a:gd name="T20" fmla="*/ 449535 w 1173"/>
              <a:gd name="T21" fmla="*/ 891757 h 1472"/>
              <a:gd name="T22" fmla="*/ 188389 w 1173"/>
              <a:gd name="T23" fmla="*/ 472260 h 1472"/>
              <a:gd name="T24" fmla="*/ 417703 w 1173"/>
              <a:gd name="T25" fmla="*/ 67745 h 1472"/>
              <a:gd name="T26" fmla="*/ 679499 w 1173"/>
              <a:gd name="T27" fmla="*/ 371294 h 1472"/>
              <a:gd name="T28" fmla="*/ 734716 w 1173"/>
              <a:gd name="T29" fmla="*/ 348495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8576" tIns="34287" rIns="68576" bIns="34287"/>
          <a:lstStyle/>
          <a:p>
            <a:pPr defTabSz="685800"/>
            <a:endParaRPr lang="zh-CN" altLang="en-US" sz="1400" kern="0">
              <a:solidFill>
                <a:sysClr val="windowText" lastClr="000000"/>
              </a:solidFill>
              <a:cs typeface="+mn-ea"/>
              <a:sym typeface="+mn-lt"/>
            </a:endParaRPr>
          </a:p>
        </p:txBody>
      </p:sp>
      <p:sp>
        <p:nvSpPr>
          <p:cNvPr id="41" name="Freeform 7"/>
          <p:cNvSpPr>
            <a:spLocks noEditPoints="1"/>
          </p:cNvSpPr>
          <p:nvPr/>
        </p:nvSpPr>
        <p:spPr bwMode="auto">
          <a:xfrm>
            <a:off x="1753191" y="2069114"/>
            <a:ext cx="1068212" cy="217851"/>
          </a:xfrm>
          <a:custGeom>
            <a:avLst/>
            <a:gdLst>
              <a:gd name="T0" fmla="*/ 31788 w 2195"/>
              <a:gd name="T1" fmla="*/ 181488 h 445"/>
              <a:gd name="T2" fmla="*/ 163483 w 2195"/>
              <a:gd name="T3" fmla="*/ 180183 h 445"/>
              <a:gd name="T4" fmla="*/ 98609 w 2195"/>
              <a:gd name="T5" fmla="*/ 289206 h 445"/>
              <a:gd name="T6" fmla="*/ 101204 w 2195"/>
              <a:gd name="T7" fmla="*/ 68548 h 445"/>
              <a:gd name="T8" fmla="*/ 98609 w 2195"/>
              <a:gd name="T9" fmla="*/ 289206 h 445"/>
              <a:gd name="T10" fmla="*/ 431413 w 2195"/>
              <a:gd name="T11" fmla="*/ 283331 h 445"/>
              <a:gd name="T12" fmla="*/ 400922 w 2195"/>
              <a:gd name="T13" fmla="*/ 152764 h 445"/>
              <a:gd name="T14" fmla="*/ 289339 w 2195"/>
              <a:gd name="T15" fmla="*/ 154069 h 445"/>
              <a:gd name="T16" fmla="*/ 259496 w 2195"/>
              <a:gd name="T17" fmla="*/ 284636 h 445"/>
              <a:gd name="T18" fmla="*/ 289339 w 2195"/>
              <a:gd name="T19" fmla="*/ 72465 h 445"/>
              <a:gd name="T20" fmla="*/ 358754 w 2195"/>
              <a:gd name="T21" fmla="*/ 66589 h 445"/>
              <a:gd name="T22" fmla="*/ 581921 w 2195"/>
              <a:gd name="T23" fmla="*/ 265704 h 445"/>
              <a:gd name="T24" fmla="*/ 555971 w 2195"/>
              <a:gd name="T25" fmla="*/ 287901 h 445"/>
              <a:gd name="T26" fmla="*/ 512506 w 2195"/>
              <a:gd name="T27" fmla="*/ 98578 h 445"/>
              <a:gd name="T28" fmla="*/ 483312 w 2195"/>
              <a:gd name="T29" fmla="*/ 72465 h 445"/>
              <a:gd name="T30" fmla="*/ 512506 w 2195"/>
              <a:gd name="T31" fmla="*/ 15668 h 445"/>
              <a:gd name="T32" fmla="*/ 542996 w 2195"/>
              <a:gd name="T33" fmla="*/ 72465 h 445"/>
              <a:gd name="T34" fmla="*/ 581921 w 2195"/>
              <a:gd name="T35" fmla="*/ 98578 h 445"/>
              <a:gd name="T36" fmla="*/ 542996 w 2195"/>
              <a:gd name="T37" fmla="*/ 241549 h 445"/>
              <a:gd name="T38" fmla="*/ 581921 w 2195"/>
              <a:gd name="T39" fmla="*/ 265704 h 445"/>
              <a:gd name="T40" fmla="*/ 787572 w 2195"/>
              <a:gd name="T41" fmla="*/ 162556 h 445"/>
              <a:gd name="T42" fmla="*/ 661716 w 2195"/>
              <a:gd name="T43" fmla="*/ 162556 h 445"/>
              <a:gd name="T44" fmla="*/ 819360 w 2195"/>
              <a:gd name="T45" fmla="*/ 226534 h 445"/>
              <a:gd name="T46" fmla="*/ 626684 w 2195"/>
              <a:gd name="T47" fmla="*/ 181488 h 445"/>
              <a:gd name="T48" fmla="*/ 820658 w 2195"/>
              <a:gd name="T49" fmla="*/ 181488 h 445"/>
              <a:gd name="T50" fmla="*/ 660419 w 2195"/>
              <a:gd name="T51" fmla="*/ 188670 h 445"/>
              <a:gd name="T52" fmla="*/ 787572 w 2195"/>
              <a:gd name="T53" fmla="*/ 218047 h 445"/>
              <a:gd name="T54" fmla="*/ 1054853 w 2195"/>
              <a:gd name="T55" fmla="*/ 283331 h 445"/>
              <a:gd name="T56" fmla="*/ 1025011 w 2195"/>
              <a:gd name="T57" fmla="*/ 152764 h 445"/>
              <a:gd name="T58" fmla="*/ 913428 w 2195"/>
              <a:gd name="T59" fmla="*/ 154069 h 445"/>
              <a:gd name="T60" fmla="*/ 882937 w 2195"/>
              <a:gd name="T61" fmla="*/ 284636 h 445"/>
              <a:gd name="T62" fmla="*/ 913428 w 2195"/>
              <a:gd name="T63" fmla="*/ 72465 h 445"/>
              <a:gd name="T64" fmla="*/ 982843 w 2195"/>
              <a:gd name="T65" fmla="*/ 66589 h 445"/>
              <a:gd name="T66" fmla="*/ 1206010 w 2195"/>
              <a:gd name="T67" fmla="*/ 265704 h 445"/>
              <a:gd name="T68" fmla="*/ 1179412 w 2195"/>
              <a:gd name="T69" fmla="*/ 287901 h 445"/>
              <a:gd name="T70" fmla="*/ 1136595 w 2195"/>
              <a:gd name="T71" fmla="*/ 98578 h 445"/>
              <a:gd name="T72" fmla="*/ 1107401 w 2195"/>
              <a:gd name="T73" fmla="*/ 72465 h 445"/>
              <a:gd name="T74" fmla="*/ 1136595 w 2195"/>
              <a:gd name="T75" fmla="*/ 15668 h 445"/>
              <a:gd name="T76" fmla="*/ 1166437 w 2195"/>
              <a:gd name="T77" fmla="*/ 72465 h 445"/>
              <a:gd name="T78" fmla="*/ 1206010 w 2195"/>
              <a:gd name="T79" fmla="*/ 98578 h 445"/>
              <a:gd name="T80" fmla="*/ 1166437 w 2195"/>
              <a:gd name="T81" fmla="*/ 241549 h 445"/>
              <a:gd name="T82" fmla="*/ 1206010 w 2195"/>
              <a:gd name="T83" fmla="*/ 265704 h 445"/>
              <a:gd name="T84" fmla="*/ 1414256 w 2195"/>
              <a:gd name="T85" fmla="*/ 123386 h 445"/>
              <a:gd name="T86" fmla="*/ 1256612 w 2195"/>
              <a:gd name="T87" fmla="*/ 126650 h 445"/>
              <a:gd name="T88" fmla="*/ 1390901 w 2195"/>
              <a:gd name="T89" fmla="*/ 229798 h 445"/>
              <a:gd name="T90" fmla="*/ 1278020 w 2195"/>
              <a:gd name="T91" fmla="*/ 218047 h 445"/>
              <a:gd name="T92" fmla="*/ 1337704 w 2195"/>
              <a:gd name="T93" fmla="*/ 289206 h 445"/>
              <a:gd name="T94" fmla="*/ 1346138 w 2195"/>
              <a:gd name="T95" fmla="*/ 164515 h 445"/>
              <a:gd name="T96" fmla="*/ 1334461 w 2195"/>
              <a:gd name="T97" fmla="*/ 94661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lIns="68576" tIns="34287" rIns="68576" bIns="34287"/>
          <a:lstStyle/>
          <a:p>
            <a:pPr defTabSz="685800"/>
            <a:endParaRPr lang="zh-CN" altLang="en-US" sz="1400" kern="0">
              <a:solidFill>
                <a:sysClr val="windowText" lastClr="000000"/>
              </a:solidFill>
              <a:cs typeface="+mn-ea"/>
              <a:sym typeface="+mn-lt"/>
            </a:endParaRPr>
          </a:p>
        </p:txBody>
      </p:sp>
      <p:sp>
        <p:nvSpPr>
          <p:cNvPr id="42" name="Freeform 8"/>
          <p:cNvSpPr>
            <a:spLocks noEditPoints="1"/>
          </p:cNvSpPr>
          <p:nvPr/>
        </p:nvSpPr>
        <p:spPr bwMode="auto">
          <a:xfrm>
            <a:off x="1817498" y="1519130"/>
            <a:ext cx="1026532" cy="482129"/>
          </a:xfrm>
          <a:custGeom>
            <a:avLst/>
            <a:gdLst>
              <a:gd name="T0" fmla="*/ 495722 w 2109"/>
              <a:gd name="T1" fmla="*/ 0 h 986"/>
              <a:gd name="T2" fmla="*/ 438623 w 2109"/>
              <a:gd name="T3" fmla="*/ 642937 h 986"/>
              <a:gd name="T4" fmla="*/ 54503 w 2109"/>
              <a:gd name="T5" fmla="*/ 588163 h 986"/>
              <a:gd name="T6" fmla="*/ 0 w 2109"/>
              <a:gd name="T7" fmla="*/ 642937 h 986"/>
              <a:gd name="T8" fmla="*/ 54503 w 2109"/>
              <a:gd name="T9" fmla="*/ 52165 h 986"/>
              <a:gd name="T10" fmla="*/ 438623 w 2109"/>
              <a:gd name="T11" fmla="*/ 181926 h 986"/>
              <a:gd name="T12" fmla="*/ 54503 w 2109"/>
              <a:gd name="T13" fmla="*/ 52165 h 986"/>
              <a:gd name="T14" fmla="*/ 54503 w 2109"/>
              <a:gd name="T15" fmla="*/ 541867 h 986"/>
              <a:gd name="T16" fmla="*/ 438623 w 2109"/>
              <a:gd name="T17" fmla="*/ 409497 h 986"/>
              <a:gd name="T18" fmla="*/ 54503 w 2109"/>
              <a:gd name="T19" fmla="*/ 230831 h 986"/>
              <a:gd name="T20" fmla="*/ 438623 w 2109"/>
              <a:gd name="T21" fmla="*/ 363201 h 986"/>
              <a:gd name="T22" fmla="*/ 54503 w 2109"/>
              <a:gd name="T23" fmla="*/ 230831 h 986"/>
              <a:gd name="T24" fmla="*/ 1311326 w 2109"/>
              <a:gd name="T25" fmla="*/ 360592 h 986"/>
              <a:gd name="T26" fmla="*/ 1162091 w 2109"/>
              <a:gd name="T27" fmla="*/ 452534 h 986"/>
              <a:gd name="T28" fmla="*/ 1331441 w 2109"/>
              <a:gd name="T29" fmla="*/ 596640 h 986"/>
              <a:gd name="T30" fmla="*/ 1050488 w 2109"/>
              <a:gd name="T31" fmla="*/ 533390 h 986"/>
              <a:gd name="T32" fmla="*/ 869459 w 2109"/>
              <a:gd name="T33" fmla="*/ 634460 h 986"/>
              <a:gd name="T34" fmla="*/ 946672 w 2109"/>
              <a:gd name="T35" fmla="*/ 579687 h 986"/>
              <a:gd name="T36" fmla="*/ 998580 w 2109"/>
              <a:gd name="T37" fmla="*/ 291473 h 986"/>
              <a:gd name="T38" fmla="*/ 685835 w 2109"/>
              <a:gd name="T39" fmla="*/ 245177 h 986"/>
              <a:gd name="T40" fmla="*/ 1199724 w 2109"/>
              <a:gd name="T41" fmla="*/ 170189 h 986"/>
              <a:gd name="T42" fmla="*/ 772132 w 2109"/>
              <a:gd name="T43" fmla="*/ 123893 h 986"/>
              <a:gd name="T44" fmla="*/ 1199724 w 2109"/>
              <a:gd name="T45" fmla="*/ 48905 h 986"/>
              <a:gd name="T46" fmla="*/ 760452 w 2109"/>
              <a:gd name="T47" fmla="*/ 3260 h 986"/>
              <a:gd name="T48" fmla="*/ 1253579 w 2109"/>
              <a:gd name="T49" fmla="*/ 245177 h 986"/>
              <a:gd name="T50" fmla="*/ 1363234 w 2109"/>
              <a:gd name="T51" fmla="*/ 291473 h 986"/>
              <a:gd name="T52" fmla="*/ 1050488 w 2109"/>
              <a:gd name="T53" fmla="*/ 314296 h 986"/>
              <a:gd name="T54" fmla="*/ 1273693 w 2109"/>
              <a:gd name="T55" fmla="*/ 314296 h 986"/>
              <a:gd name="T56" fmla="*/ 970031 w 2109"/>
              <a:gd name="T57" fmla="*/ 421235 h 986"/>
              <a:gd name="T58" fmla="*/ 697514 w 2109"/>
              <a:gd name="T59" fmla="*/ 579687 h 986"/>
              <a:gd name="T60" fmla="*/ 772132 w 2109"/>
              <a:gd name="T61" fmla="*/ 308427 h 986"/>
              <a:gd name="T62" fmla="*/ 907093 w 2109"/>
              <a:gd name="T63" fmla="*/ 397760 h 986"/>
              <a:gd name="T64" fmla="*/ 789002 w 2109"/>
              <a:gd name="T65" fmla="*/ 383415 h 986"/>
              <a:gd name="T66" fmla="*/ 772132 w 2109"/>
              <a:gd name="T67" fmla="*/ 308427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lIns="68576" tIns="34287" rIns="68576" bIns="34287"/>
          <a:lstStyle/>
          <a:p>
            <a:pPr defTabSz="685800"/>
            <a:endParaRPr lang="zh-CN" altLang="en-US" sz="1400" kern="0">
              <a:solidFill>
                <a:sysClr val="windowText" lastClr="000000"/>
              </a:solidFill>
              <a:cs typeface="+mn-ea"/>
              <a:sym typeface="+mn-lt"/>
            </a:endParaRPr>
          </a:p>
        </p:txBody>
      </p:sp>
      <p:sp>
        <p:nvSpPr>
          <p:cNvPr id="43" name="Freeform 9"/>
          <p:cNvSpPr>
            <a:spLocks noEditPoints="1"/>
          </p:cNvSpPr>
          <p:nvPr/>
        </p:nvSpPr>
        <p:spPr bwMode="auto">
          <a:xfrm flipH="1">
            <a:off x="3046730" y="1470660"/>
            <a:ext cx="78105" cy="2443480"/>
          </a:xfrm>
          <a:custGeom>
            <a:avLst/>
            <a:gdLst>
              <a:gd name="T0" fmla="*/ 0 w 153"/>
              <a:gd name="T1" fmla="*/ 0 h 6522"/>
              <a:gd name="T2" fmla="*/ 46203 w 153"/>
              <a:gd name="T3" fmla="*/ 0 h 6522"/>
              <a:gd name="T4" fmla="*/ 46203 w 153"/>
              <a:gd name="T5" fmla="*/ 5040312 h 6522"/>
              <a:gd name="T6" fmla="*/ 0 w 153"/>
              <a:gd name="T7" fmla="*/ 5040312 h 6522"/>
              <a:gd name="T8" fmla="*/ 0 w 153"/>
              <a:gd name="T9" fmla="*/ 0 h 6522"/>
              <a:gd name="T10" fmla="*/ 99224 w 153"/>
              <a:gd name="T11" fmla="*/ 0 h 6522"/>
              <a:gd name="T12" fmla="*/ 115887 w 153"/>
              <a:gd name="T13" fmla="*/ 0 h 6522"/>
              <a:gd name="T14" fmla="*/ 115887 w 153"/>
              <a:gd name="T15" fmla="*/ 5040312 h 6522"/>
              <a:gd name="T16" fmla="*/ 99224 w 153"/>
              <a:gd name="T17" fmla="*/ 5040312 h 6522"/>
              <a:gd name="T18" fmla="*/ 99224 w 153"/>
              <a:gd name="T19" fmla="*/ 0 h 65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 h="6522">
                <a:moveTo>
                  <a:pt x="0" y="0"/>
                </a:moveTo>
                <a:lnTo>
                  <a:pt x="61" y="0"/>
                </a:lnTo>
                <a:lnTo>
                  <a:pt x="61" y="6522"/>
                </a:lnTo>
                <a:lnTo>
                  <a:pt x="0" y="6522"/>
                </a:lnTo>
                <a:lnTo>
                  <a:pt x="0" y="0"/>
                </a:lnTo>
                <a:close/>
                <a:moveTo>
                  <a:pt x="131" y="0"/>
                </a:moveTo>
                <a:lnTo>
                  <a:pt x="153" y="0"/>
                </a:lnTo>
                <a:lnTo>
                  <a:pt x="153" y="6522"/>
                </a:lnTo>
                <a:lnTo>
                  <a:pt x="131" y="6522"/>
                </a:lnTo>
                <a:lnTo>
                  <a:pt x="131" y="0"/>
                </a:lnTo>
                <a:close/>
              </a:path>
            </a:pathLst>
          </a:custGeom>
          <a:solidFill>
            <a:schemeClr val="bg1">
              <a:lumMod val="50000"/>
            </a:schemeClr>
          </a:solidFill>
          <a:ln>
            <a:noFill/>
          </a:ln>
        </p:spPr>
        <p:txBody>
          <a:bodyPr lIns="68576" tIns="34287" rIns="68576" bIns="34287"/>
          <a:lstStyle/>
          <a:p>
            <a:pPr defTabSz="685800"/>
            <a:endParaRPr lang="zh-CN" altLang="en-US" sz="1400" kern="0">
              <a:solidFill>
                <a:sysClr val="windowText" lastClr="000000"/>
              </a:solidFill>
              <a:cs typeface="+mn-ea"/>
              <a:sym typeface="+mn-lt"/>
            </a:endParaRPr>
          </a:p>
        </p:txBody>
      </p:sp>
      <p:grpSp>
        <p:nvGrpSpPr>
          <p:cNvPr id="4" name="组合 3"/>
          <p:cNvGrpSpPr/>
          <p:nvPr/>
        </p:nvGrpSpPr>
        <p:grpSpPr>
          <a:xfrm>
            <a:off x="3347491" y="1379071"/>
            <a:ext cx="4605866" cy="544158"/>
            <a:chOff x="3347864" y="527135"/>
            <a:chExt cx="4605506" cy="544116"/>
          </a:xfrm>
        </p:grpSpPr>
        <p:sp>
          <p:nvSpPr>
            <p:cNvPr id="44" name="Freeform 14"/>
            <p:cNvSpPr/>
            <p:nvPr/>
          </p:nvSpPr>
          <p:spPr bwMode="auto">
            <a:xfrm>
              <a:off x="3347864" y="616432"/>
              <a:ext cx="4605506" cy="454819"/>
            </a:xfrm>
            <a:custGeom>
              <a:avLst/>
              <a:gdLst>
                <a:gd name="T0" fmla="*/ 60743788 w 6963"/>
                <a:gd name="T1" fmla="*/ 0 h 794"/>
                <a:gd name="T2" fmla="*/ 2147483647 w 6963"/>
                <a:gd name="T3" fmla="*/ 0 h 794"/>
                <a:gd name="T4" fmla="*/ 2147483647 w 6963"/>
                <a:gd name="T5" fmla="*/ 50749524 h 794"/>
                <a:gd name="T6" fmla="*/ 2147483647 w 6963"/>
                <a:gd name="T7" fmla="*/ 412413298 h 794"/>
                <a:gd name="T8" fmla="*/ 2147483647 w 6963"/>
                <a:gd name="T9" fmla="*/ 463162822 h 794"/>
                <a:gd name="T10" fmla="*/ 60743788 w 6963"/>
                <a:gd name="T11" fmla="*/ 463162822 h 794"/>
                <a:gd name="T12" fmla="*/ 0 w 6963"/>
                <a:gd name="T13" fmla="*/ 412413298 h 794"/>
                <a:gd name="T14" fmla="*/ 0 w 6963"/>
                <a:gd name="T15" fmla="*/ 50749524 h 794"/>
                <a:gd name="T16" fmla="*/ 60743788 w 6963"/>
                <a:gd name="T17" fmla="*/ 0 h 7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963" h="794">
                  <a:moveTo>
                    <a:pt x="87" y="0"/>
                  </a:moveTo>
                  <a:lnTo>
                    <a:pt x="6876" y="0"/>
                  </a:lnTo>
                  <a:cubicBezTo>
                    <a:pt x="6924" y="0"/>
                    <a:pt x="6963" y="39"/>
                    <a:pt x="6963" y="87"/>
                  </a:cubicBezTo>
                  <a:lnTo>
                    <a:pt x="6963" y="707"/>
                  </a:lnTo>
                  <a:cubicBezTo>
                    <a:pt x="6963" y="755"/>
                    <a:pt x="6924" y="794"/>
                    <a:pt x="6876" y="794"/>
                  </a:cubicBezTo>
                  <a:lnTo>
                    <a:pt x="87" y="794"/>
                  </a:lnTo>
                  <a:cubicBezTo>
                    <a:pt x="39" y="794"/>
                    <a:pt x="0" y="755"/>
                    <a:pt x="0" y="707"/>
                  </a:cubicBezTo>
                  <a:lnTo>
                    <a:pt x="0" y="87"/>
                  </a:lnTo>
                  <a:cubicBezTo>
                    <a:pt x="0" y="39"/>
                    <a:pt x="39" y="0"/>
                    <a:pt x="87" y="0"/>
                  </a:cubicBezTo>
                  <a:close/>
                </a:path>
              </a:pathLst>
            </a:custGeom>
            <a:gradFill rotWithShape="0">
              <a:gsLst>
                <a:gs pos="0">
                  <a:srgbClr val="F8F8F8"/>
                </a:gs>
                <a:gs pos="100000">
                  <a:srgbClr val="EAEAEA"/>
                </a:gs>
              </a:gsLst>
              <a:lin ang="5400000"/>
            </a:gradFill>
            <a:ln w="10" cap="flat" cmpd="sng">
              <a:solidFill>
                <a:srgbClr val="DFDFE1"/>
              </a:solidFill>
              <a:round/>
            </a:ln>
            <a:effectLst>
              <a:outerShdw blurRad="50800" dist="38100" dir="2700000" algn="tl" rotWithShape="0">
                <a:prstClr val="black">
                  <a:alpha val="40000"/>
                </a:prstClr>
              </a:outerShdw>
            </a:effectLst>
          </p:spPr>
          <p:txBody>
            <a:bodyPr lIns="68566" tIns="34282" rIns="68566" bIns="34282"/>
            <a:lstStyle/>
            <a:p>
              <a:pPr defTabSz="685800"/>
              <a:endParaRPr lang="zh-CN" altLang="en-US" sz="1400">
                <a:solidFill>
                  <a:prstClr val="black"/>
                </a:solidFill>
              </a:endParaRPr>
            </a:p>
          </p:txBody>
        </p:sp>
        <p:sp>
          <p:nvSpPr>
            <p:cNvPr id="45" name="Freeform 15"/>
            <p:cNvSpPr/>
            <p:nvPr/>
          </p:nvSpPr>
          <p:spPr bwMode="auto">
            <a:xfrm>
              <a:off x="3456169" y="536660"/>
              <a:ext cx="593889" cy="73819"/>
            </a:xfrm>
            <a:custGeom>
              <a:avLst/>
              <a:gdLst>
                <a:gd name="T0" fmla="*/ 58241460 w 1038"/>
                <a:gd name="T1" fmla="*/ 0 h 127"/>
                <a:gd name="T2" fmla="*/ 546306357 w 1038"/>
                <a:gd name="T3" fmla="*/ 0 h 127"/>
                <a:gd name="T4" fmla="*/ 604547817 w 1038"/>
                <a:gd name="T5" fmla="*/ 76279375 h 127"/>
                <a:gd name="T6" fmla="*/ 0 w 1038"/>
                <a:gd name="T7" fmla="*/ 76279375 h 127"/>
                <a:gd name="T8" fmla="*/ 58241460 w 1038"/>
                <a:gd name="T9" fmla="*/ 0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8" h="127">
                  <a:moveTo>
                    <a:pt x="100" y="0"/>
                  </a:moveTo>
                  <a:lnTo>
                    <a:pt x="938" y="0"/>
                  </a:lnTo>
                  <a:lnTo>
                    <a:pt x="1038" y="127"/>
                  </a:lnTo>
                  <a:lnTo>
                    <a:pt x="0" y="127"/>
                  </a:lnTo>
                  <a:lnTo>
                    <a:pt x="100" y="0"/>
                  </a:lnTo>
                  <a:close/>
                </a:path>
              </a:pathLst>
            </a:custGeom>
            <a:solidFill>
              <a:schemeClr val="tx1">
                <a:lumMod val="65000"/>
                <a:lumOff val="35000"/>
              </a:schemeClr>
            </a:solidFill>
            <a:ln>
              <a:noFill/>
            </a:ln>
          </p:spPr>
          <p:txBody>
            <a:bodyPr lIns="68566" tIns="34282" rIns="68566" bIns="34282"/>
            <a:lstStyle/>
            <a:p>
              <a:pPr defTabSz="685800"/>
              <a:endParaRPr lang="zh-CN" altLang="en-US" sz="1400">
                <a:solidFill>
                  <a:prstClr val="black"/>
                </a:solidFill>
              </a:endParaRPr>
            </a:p>
          </p:txBody>
        </p:sp>
        <p:sp>
          <p:nvSpPr>
            <p:cNvPr id="46" name="Rectangle 16"/>
            <p:cNvSpPr>
              <a:spLocks noChangeArrowheads="1"/>
            </p:cNvSpPr>
            <p:nvPr/>
          </p:nvSpPr>
          <p:spPr bwMode="auto">
            <a:xfrm>
              <a:off x="3513297" y="536660"/>
              <a:ext cx="478444" cy="477441"/>
            </a:xfrm>
            <a:prstGeom prst="rect">
              <a:avLst/>
            </a:prstGeom>
            <a:solidFill>
              <a:srgbClr val="0070C0"/>
            </a:solidFill>
            <a:ln>
              <a:solidFill>
                <a:schemeClr val="accent1"/>
              </a:solidFill>
            </a:ln>
          </p:spPr>
          <p:txBody>
            <a:bodyPr lIns="68566" tIns="34282" rIns="68566" bIns="34282"/>
            <a:lstStyle/>
            <a:p>
              <a:pPr defTabSz="685800"/>
              <a:endParaRPr lang="zh-CN" altLang="en-US" sz="1400">
                <a:solidFill>
                  <a:prstClr val="black"/>
                </a:solidFill>
              </a:endParaRPr>
            </a:p>
          </p:txBody>
        </p:sp>
        <p:sp>
          <p:nvSpPr>
            <p:cNvPr id="61" name="TextBox 63"/>
            <p:cNvSpPr txBox="1">
              <a:spLocks noChangeArrowheads="1"/>
            </p:cNvSpPr>
            <p:nvPr/>
          </p:nvSpPr>
          <p:spPr bwMode="auto">
            <a:xfrm>
              <a:off x="4070494" y="678265"/>
              <a:ext cx="3211830" cy="374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6" tIns="34282" rIns="68566" bIns="34282">
              <a:spAutoFit/>
            </a:bodyPr>
            <a:lstStyle>
              <a:defPPr>
                <a:defRPr lang="zh-CN"/>
              </a:defPPr>
              <a:lvl1pPr>
                <a:defRPr sz="2000" b="1" spc="300">
                  <a:latin typeface="微软雅黑" panose="020B0503020204020204" charset="-122"/>
                  <a:ea typeface="微软雅黑" panose="020B050302020402020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9pPr>
            </a:lstStyle>
            <a:p>
              <a:r>
                <a:rPr kumimoji="1" lang="zh-CN" altLang="en-US" dirty="0">
                  <a:solidFill>
                    <a:schemeClr val="bg2"/>
                  </a:solidFill>
                  <a:sym typeface="+mn-ea"/>
                </a:rPr>
                <a:t>用例建模概述</a:t>
              </a:r>
              <a:endParaRPr kumimoji="1" lang="zh-CN" altLang="en-US" dirty="0">
                <a:solidFill>
                  <a:schemeClr val="bg2"/>
                </a:solidFill>
                <a:sym typeface="+mn-ea"/>
              </a:endParaRPr>
            </a:p>
          </p:txBody>
        </p:sp>
        <p:sp>
          <p:nvSpPr>
            <p:cNvPr id="62" name="TextBox 81"/>
            <p:cNvSpPr txBox="1">
              <a:spLocks noChangeArrowheads="1"/>
            </p:cNvSpPr>
            <p:nvPr/>
          </p:nvSpPr>
          <p:spPr bwMode="auto">
            <a:xfrm>
              <a:off x="3577566" y="527135"/>
              <a:ext cx="347318" cy="482562"/>
            </a:xfrm>
            <a:prstGeom prst="rect">
              <a:avLst/>
            </a:prstGeom>
            <a:solidFill>
              <a:srgbClr val="0070C0"/>
            </a:solidFill>
            <a:ln>
              <a:noFill/>
            </a:ln>
          </p:spPr>
          <p:txBody>
            <a:bodyPr wrap="none" lIns="68566" tIns="34282" rIns="68566" bIns="3428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r>
                <a:rPr lang="en-US" altLang="zh-CN" sz="2700" b="1" dirty="0">
                  <a:solidFill>
                    <a:prstClr val="white"/>
                  </a:solidFill>
                  <a:latin typeface="微软雅黑" panose="020B0503020204020204" charset="-122"/>
                  <a:ea typeface="微软雅黑" panose="020B0503020204020204" charset="-122"/>
                </a:rPr>
                <a:t>1</a:t>
              </a:r>
              <a:endParaRPr lang="zh-CN" altLang="en-US" sz="2700" b="1" dirty="0">
                <a:solidFill>
                  <a:prstClr val="white"/>
                </a:solidFill>
                <a:latin typeface="微软雅黑" panose="020B0503020204020204" charset="-122"/>
                <a:ea typeface="微软雅黑" panose="020B0503020204020204" charset="-122"/>
              </a:endParaRPr>
            </a:p>
          </p:txBody>
        </p:sp>
      </p:grpSp>
      <p:grpSp>
        <p:nvGrpSpPr>
          <p:cNvPr id="2" name="组合 1"/>
          <p:cNvGrpSpPr/>
          <p:nvPr/>
        </p:nvGrpSpPr>
        <p:grpSpPr>
          <a:xfrm>
            <a:off x="3348126" y="2013407"/>
            <a:ext cx="4605866" cy="534077"/>
            <a:chOff x="3347864" y="1419062"/>
            <a:chExt cx="4605506" cy="534591"/>
          </a:xfrm>
        </p:grpSpPr>
        <p:sp>
          <p:nvSpPr>
            <p:cNvPr id="53" name="Freeform 17"/>
            <p:cNvSpPr/>
            <p:nvPr/>
          </p:nvSpPr>
          <p:spPr bwMode="auto">
            <a:xfrm>
              <a:off x="3347864" y="1498834"/>
              <a:ext cx="4605506" cy="454819"/>
            </a:xfrm>
            <a:custGeom>
              <a:avLst/>
              <a:gdLst>
                <a:gd name="T0" fmla="*/ 60743788 w 6963"/>
                <a:gd name="T1" fmla="*/ 0 h 794"/>
                <a:gd name="T2" fmla="*/ 2147483647 w 6963"/>
                <a:gd name="T3" fmla="*/ 0 h 794"/>
                <a:gd name="T4" fmla="*/ 2147483647 w 6963"/>
                <a:gd name="T5" fmla="*/ 50749524 h 794"/>
                <a:gd name="T6" fmla="*/ 2147483647 w 6963"/>
                <a:gd name="T7" fmla="*/ 412413298 h 794"/>
                <a:gd name="T8" fmla="*/ 2147483647 w 6963"/>
                <a:gd name="T9" fmla="*/ 463162822 h 794"/>
                <a:gd name="T10" fmla="*/ 60743788 w 6963"/>
                <a:gd name="T11" fmla="*/ 463162822 h 794"/>
                <a:gd name="T12" fmla="*/ 0 w 6963"/>
                <a:gd name="T13" fmla="*/ 412413298 h 794"/>
                <a:gd name="T14" fmla="*/ 0 w 6963"/>
                <a:gd name="T15" fmla="*/ 50749524 h 794"/>
                <a:gd name="T16" fmla="*/ 60743788 w 6963"/>
                <a:gd name="T17" fmla="*/ 0 h 7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963" h="794">
                  <a:moveTo>
                    <a:pt x="87" y="0"/>
                  </a:moveTo>
                  <a:lnTo>
                    <a:pt x="6876" y="0"/>
                  </a:lnTo>
                  <a:cubicBezTo>
                    <a:pt x="6924" y="0"/>
                    <a:pt x="6963" y="39"/>
                    <a:pt x="6963" y="87"/>
                  </a:cubicBezTo>
                  <a:lnTo>
                    <a:pt x="6963" y="707"/>
                  </a:lnTo>
                  <a:cubicBezTo>
                    <a:pt x="6963" y="755"/>
                    <a:pt x="6924" y="794"/>
                    <a:pt x="6876" y="794"/>
                  </a:cubicBezTo>
                  <a:lnTo>
                    <a:pt x="87" y="794"/>
                  </a:lnTo>
                  <a:cubicBezTo>
                    <a:pt x="39" y="794"/>
                    <a:pt x="0" y="755"/>
                    <a:pt x="0" y="707"/>
                  </a:cubicBezTo>
                  <a:lnTo>
                    <a:pt x="0" y="87"/>
                  </a:lnTo>
                  <a:cubicBezTo>
                    <a:pt x="0" y="39"/>
                    <a:pt x="39" y="0"/>
                    <a:pt x="87" y="0"/>
                  </a:cubicBezTo>
                  <a:close/>
                </a:path>
              </a:pathLst>
            </a:custGeom>
            <a:gradFill rotWithShape="0">
              <a:gsLst>
                <a:gs pos="0">
                  <a:srgbClr val="F8F8F8"/>
                </a:gs>
                <a:gs pos="100000">
                  <a:srgbClr val="EAEAEA"/>
                </a:gs>
              </a:gsLst>
              <a:lin ang="5400000"/>
            </a:gradFill>
            <a:ln w="10" cap="flat" cmpd="sng">
              <a:solidFill>
                <a:srgbClr val="DFDFE1"/>
              </a:solidFill>
              <a:round/>
            </a:ln>
            <a:effectLst>
              <a:outerShdw blurRad="50800" dist="38100" dir="2700000" algn="tl" rotWithShape="0">
                <a:prstClr val="black">
                  <a:alpha val="40000"/>
                </a:prstClr>
              </a:outerShdw>
            </a:effectLst>
          </p:spPr>
          <p:txBody>
            <a:bodyPr lIns="68566" tIns="34282" rIns="68566" bIns="34282"/>
            <a:lstStyle/>
            <a:p>
              <a:pPr defTabSz="685800"/>
              <a:endParaRPr lang="zh-CN" altLang="en-US" sz="1400">
                <a:solidFill>
                  <a:prstClr val="black"/>
                </a:solidFill>
              </a:endParaRPr>
            </a:p>
          </p:txBody>
        </p:sp>
        <p:sp>
          <p:nvSpPr>
            <p:cNvPr id="54" name="Freeform 18"/>
            <p:cNvSpPr/>
            <p:nvPr/>
          </p:nvSpPr>
          <p:spPr bwMode="auto">
            <a:xfrm>
              <a:off x="3456169" y="1419062"/>
              <a:ext cx="593889" cy="73819"/>
            </a:xfrm>
            <a:custGeom>
              <a:avLst/>
              <a:gdLst>
                <a:gd name="T0" fmla="*/ 58241460 w 1038"/>
                <a:gd name="T1" fmla="*/ 0 h 127"/>
                <a:gd name="T2" fmla="*/ 546306357 w 1038"/>
                <a:gd name="T3" fmla="*/ 0 h 127"/>
                <a:gd name="T4" fmla="*/ 604547817 w 1038"/>
                <a:gd name="T5" fmla="*/ 76279375 h 127"/>
                <a:gd name="T6" fmla="*/ 0 w 1038"/>
                <a:gd name="T7" fmla="*/ 76279375 h 127"/>
                <a:gd name="T8" fmla="*/ 58241460 w 1038"/>
                <a:gd name="T9" fmla="*/ 0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8" h="127">
                  <a:moveTo>
                    <a:pt x="100" y="0"/>
                  </a:moveTo>
                  <a:lnTo>
                    <a:pt x="938" y="0"/>
                  </a:lnTo>
                  <a:lnTo>
                    <a:pt x="1038" y="127"/>
                  </a:lnTo>
                  <a:lnTo>
                    <a:pt x="0" y="127"/>
                  </a:lnTo>
                  <a:lnTo>
                    <a:pt x="100" y="0"/>
                  </a:lnTo>
                  <a:close/>
                </a:path>
              </a:pathLst>
            </a:custGeom>
            <a:solidFill>
              <a:schemeClr val="tx1">
                <a:lumMod val="65000"/>
                <a:lumOff val="35000"/>
              </a:schemeClr>
            </a:solidFill>
            <a:ln>
              <a:noFill/>
            </a:ln>
          </p:spPr>
          <p:txBody>
            <a:bodyPr lIns="68566" tIns="34282" rIns="68566" bIns="34282"/>
            <a:lstStyle/>
            <a:p>
              <a:pPr defTabSz="685800"/>
              <a:endParaRPr lang="zh-CN" altLang="en-US" sz="1400">
                <a:solidFill>
                  <a:prstClr val="black"/>
                </a:solidFill>
              </a:endParaRPr>
            </a:p>
          </p:txBody>
        </p:sp>
        <p:sp>
          <p:nvSpPr>
            <p:cNvPr id="55" name="Rectangle 19"/>
            <p:cNvSpPr>
              <a:spLocks noChangeArrowheads="1"/>
            </p:cNvSpPr>
            <p:nvPr/>
          </p:nvSpPr>
          <p:spPr bwMode="auto">
            <a:xfrm>
              <a:off x="3513297" y="1419062"/>
              <a:ext cx="478444" cy="477441"/>
            </a:xfrm>
            <a:prstGeom prst="rect">
              <a:avLst/>
            </a:prstGeom>
            <a:solidFill>
              <a:srgbClr val="0070C0"/>
            </a:solidFill>
            <a:ln>
              <a:noFill/>
            </a:ln>
          </p:spPr>
          <p:txBody>
            <a:bodyPr lIns="68566" tIns="34282" rIns="68566" bIns="34282"/>
            <a:lstStyle/>
            <a:p>
              <a:pPr defTabSz="685800"/>
              <a:endParaRPr lang="zh-CN" altLang="en-US" sz="1400">
                <a:solidFill>
                  <a:prstClr val="black"/>
                </a:solidFill>
              </a:endParaRPr>
            </a:p>
          </p:txBody>
        </p:sp>
        <p:sp>
          <p:nvSpPr>
            <p:cNvPr id="63" name="TextBox 82"/>
            <p:cNvSpPr txBox="1">
              <a:spLocks noChangeArrowheads="1"/>
            </p:cNvSpPr>
            <p:nvPr/>
          </p:nvSpPr>
          <p:spPr bwMode="auto">
            <a:xfrm>
              <a:off x="4070291" y="1554793"/>
              <a:ext cx="3639510" cy="375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6" tIns="34282" rIns="68566" bIns="3428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buClrTx/>
                <a:buSzTx/>
                <a:buFontTx/>
              </a:pPr>
              <a:r>
                <a:rPr kumimoji="1" lang="zh-CN" altLang="en-US" sz="2000" b="1" spc="300" dirty="0">
                  <a:solidFill>
                    <a:schemeClr val="bg2"/>
                  </a:solidFill>
                  <a:latin typeface="微软雅黑" panose="020B0503020204020204" charset="-122"/>
                  <a:ea typeface="微软雅黑" panose="020B0503020204020204" charset="-122"/>
                </a:rPr>
                <a:t>用例模型</a:t>
              </a:r>
              <a:endParaRPr kumimoji="1" lang="zh-CN" altLang="en-US" sz="2000" b="1" spc="300" dirty="0">
                <a:solidFill>
                  <a:schemeClr val="bg2"/>
                </a:solidFill>
                <a:latin typeface="微软雅黑" panose="020B0503020204020204" charset="-122"/>
                <a:ea typeface="微软雅黑" panose="020B0503020204020204" charset="-122"/>
              </a:endParaRPr>
            </a:p>
          </p:txBody>
        </p:sp>
        <p:sp>
          <p:nvSpPr>
            <p:cNvPr id="64" name="TextBox 83"/>
            <p:cNvSpPr txBox="1">
              <a:spLocks noChangeArrowheads="1"/>
            </p:cNvSpPr>
            <p:nvPr/>
          </p:nvSpPr>
          <p:spPr bwMode="auto">
            <a:xfrm>
              <a:off x="3577566" y="1432159"/>
              <a:ext cx="347318" cy="483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66" tIns="34282" rIns="68566" bIns="3428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r>
                <a:rPr lang="en-US" altLang="zh-CN" sz="2700" b="1" dirty="0">
                  <a:solidFill>
                    <a:prstClr val="white"/>
                  </a:solidFill>
                  <a:latin typeface="微软雅黑" panose="020B0503020204020204" charset="-122"/>
                  <a:ea typeface="微软雅黑" panose="020B0503020204020204" charset="-122"/>
                </a:rPr>
                <a:t>2</a:t>
              </a:r>
              <a:endParaRPr lang="zh-CN" altLang="en-US" sz="2700" b="1" dirty="0">
                <a:solidFill>
                  <a:prstClr val="white"/>
                </a:solidFill>
                <a:latin typeface="微软雅黑" panose="020B0503020204020204" charset="-122"/>
                <a:ea typeface="微软雅黑" panose="020B0503020204020204" charset="-122"/>
              </a:endParaRPr>
            </a:p>
          </p:txBody>
        </p:sp>
      </p:grpSp>
      <p:grpSp>
        <p:nvGrpSpPr>
          <p:cNvPr id="3" name="组合 2"/>
          <p:cNvGrpSpPr/>
          <p:nvPr/>
        </p:nvGrpSpPr>
        <p:grpSpPr>
          <a:xfrm>
            <a:off x="3348126" y="2635120"/>
            <a:ext cx="4605866" cy="537887"/>
            <a:chOff x="3347864" y="2279586"/>
            <a:chExt cx="4605506" cy="538163"/>
          </a:xfrm>
        </p:grpSpPr>
        <p:sp>
          <p:nvSpPr>
            <p:cNvPr id="56" name="Freeform 20"/>
            <p:cNvSpPr/>
            <p:nvPr/>
          </p:nvSpPr>
          <p:spPr bwMode="auto">
            <a:xfrm>
              <a:off x="3347864" y="2362930"/>
              <a:ext cx="4605506" cy="454819"/>
            </a:xfrm>
            <a:custGeom>
              <a:avLst/>
              <a:gdLst>
                <a:gd name="T0" fmla="*/ 60743788 w 6963"/>
                <a:gd name="T1" fmla="*/ 0 h 794"/>
                <a:gd name="T2" fmla="*/ 2147483647 w 6963"/>
                <a:gd name="T3" fmla="*/ 0 h 794"/>
                <a:gd name="T4" fmla="*/ 2147483647 w 6963"/>
                <a:gd name="T5" fmla="*/ 50749524 h 794"/>
                <a:gd name="T6" fmla="*/ 2147483647 w 6963"/>
                <a:gd name="T7" fmla="*/ 412413298 h 794"/>
                <a:gd name="T8" fmla="*/ 2147483647 w 6963"/>
                <a:gd name="T9" fmla="*/ 463162822 h 794"/>
                <a:gd name="T10" fmla="*/ 60743788 w 6963"/>
                <a:gd name="T11" fmla="*/ 463162822 h 794"/>
                <a:gd name="T12" fmla="*/ 0 w 6963"/>
                <a:gd name="T13" fmla="*/ 412413298 h 794"/>
                <a:gd name="T14" fmla="*/ 0 w 6963"/>
                <a:gd name="T15" fmla="*/ 50749524 h 794"/>
                <a:gd name="T16" fmla="*/ 60743788 w 6963"/>
                <a:gd name="T17" fmla="*/ 0 h 7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963" h="794">
                  <a:moveTo>
                    <a:pt x="87" y="0"/>
                  </a:moveTo>
                  <a:lnTo>
                    <a:pt x="6876" y="0"/>
                  </a:lnTo>
                  <a:cubicBezTo>
                    <a:pt x="6924" y="0"/>
                    <a:pt x="6963" y="39"/>
                    <a:pt x="6963" y="87"/>
                  </a:cubicBezTo>
                  <a:lnTo>
                    <a:pt x="6963" y="707"/>
                  </a:lnTo>
                  <a:cubicBezTo>
                    <a:pt x="6963" y="755"/>
                    <a:pt x="6924" y="794"/>
                    <a:pt x="6876" y="794"/>
                  </a:cubicBezTo>
                  <a:lnTo>
                    <a:pt x="87" y="794"/>
                  </a:lnTo>
                  <a:cubicBezTo>
                    <a:pt x="39" y="794"/>
                    <a:pt x="0" y="755"/>
                    <a:pt x="0" y="707"/>
                  </a:cubicBezTo>
                  <a:lnTo>
                    <a:pt x="0" y="87"/>
                  </a:lnTo>
                  <a:cubicBezTo>
                    <a:pt x="0" y="39"/>
                    <a:pt x="39" y="0"/>
                    <a:pt x="87" y="0"/>
                  </a:cubicBezTo>
                  <a:close/>
                </a:path>
              </a:pathLst>
            </a:custGeom>
            <a:gradFill rotWithShape="0">
              <a:gsLst>
                <a:gs pos="0">
                  <a:srgbClr val="F8F8F8"/>
                </a:gs>
                <a:gs pos="100000">
                  <a:srgbClr val="EAEAEA"/>
                </a:gs>
              </a:gsLst>
              <a:lin ang="5400000"/>
            </a:gradFill>
            <a:ln w="10" cap="flat" cmpd="sng">
              <a:solidFill>
                <a:srgbClr val="DFDFE1"/>
              </a:solidFill>
              <a:round/>
            </a:ln>
            <a:effectLst>
              <a:outerShdw blurRad="50800" dist="38100" dir="2700000" algn="tl" rotWithShape="0">
                <a:prstClr val="black">
                  <a:alpha val="40000"/>
                </a:prstClr>
              </a:outerShdw>
            </a:effectLst>
          </p:spPr>
          <p:txBody>
            <a:bodyPr lIns="68566" tIns="34282" rIns="68566" bIns="34282"/>
            <a:lstStyle/>
            <a:p>
              <a:pPr defTabSz="685800"/>
              <a:endParaRPr lang="zh-CN" altLang="en-US" sz="1400">
                <a:solidFill>
                  <a:prstClr val="black"/>
                </a:solidFill>
              </a:endParaRPr>
            </a:p>
          </p:txBody>
        </p:sp>
        <p:sp>
          <p:nvSpPr>
            <p:cNvPr id="59" name="Freeform 21"/>
            <p:cNvSpPr/>
            <p:nvPr/>
          </p:nvSpPr>
          <p:spPr bwMode="auto">
            <a:xfrm>
              <a:off x="3456169" y="2281968"/>
              <a:ext cx="593889" cy="75009"/>
            </a:xfrm>
            <a:custGeom>
              <a:avLst/>
              <a:gdLst>
                <a:gd name="T0" fmla="*/ 58241460 w 1038"/>
                <a:gd name="T1" fmla="*/ 0 h 128"/>
                <a:gd name="T2" fmla="*/ 546306357 w 1038"/>
                <a:gd name="T3" fmla="*/ 0 h 128"/>
                <a:gd name="T4" fmla="*/ 604547817 w 1038"/>
                <a:gd name="T5" fmla="*/ 78143751 h 128"/>
                <a:gd name="T6" fmla="*/ 0 w 1038"/>
                <a:gd name="T7" fmla="*/ 78143751 h 128"/>
                <a:gd name="T8" fmla="*/ 58241460 w 1038"/>
                <a:gd name="T9" fmla="*/ 0 h 1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8" h="128">
                  <a:moveTo>
                    <a:pt x="100" y="0"/>
                  </a:moveTo>
                  <a:lnTo>
                    <a:pt x="938" y="0"/>
                  </a:lnTo>
                  <a:lnTo>
                    <a:pt x="1038" y="128"/>
                  </a:lnTo>
                  <a:lnTo>
                    <a:pt x="0" y="128"/>
                  </a:lnTo>
                  <a:lnTo>
                    <a:pt x="100" y="0"/>
                  </a:lnTo>
                  <a:close/>
                </a:path>
              </a:pathLst>
            </a:custGeom>
            <a:solidFill>
              <a:schemeClr val="tx1">
                <a:lumMod val="65000"/>
                <a:lumOff val="35000"/>
              </a:schemeClr>
            </a:solidFill>
            <a:ln>
              <a:noFill/>
            </a:ln>
          </p:spPr>
          <p:txBody>
            <a:bodyPr lIns="68566" tIns="34282" rIns="68566" bIns="34282"/>
            <a:lstStyle/>
            <a:p>
              <a:pPr defTabSz="685800"/>
              <a:endParaRPr lang="zh-CN" altLang="en-US" sz="1400">
                <a:solidFill>
                  <a:prstClr val="black"/>
                </a:solidFill>
              </a:endParaRPr>
            </a:p>
          </p:txBody>
        </p:sp>
        <p:sp>
          <p:nvSpPr>
            <p:cNvPr id="60" name="Rectangle 22"/>
            <p:cNvSpPr>
              <a:spLocks noChangeArrowheads="1"/>
            </p:cNvSpPr>
            <p:nvPr/>
          </p:nvSpPr>
          <p:spPr bwMode="auto">
            <a:xfrm>
              <a:off x="3513297" y="2281968"/>
              <a:ext cx="478444" cy="478631"/>
            </a:xfrm>
            <a:prstGeom prst="rect">
              <a:avLst/>
            </a:prstGeom>
            <a:solidFill>
              <a:srgbClr val="0070C0"/>
            </a:solidFill>
            <a:ln>
              <a:noFill/>
            </a:ln>
          </p:spPr>
          <p:txBody>
            <a:bodyPr lIns="68566" tIns="34282" rIns="68566" bIns="34282"/>
            <a:lstStyle/>
            <a:p>
              <a:pPr defTabSz="685800"/>
              <a:endParaRPr lang="zh-CN" altLang="en-US" sz="1400">
                <a:solidFill>
                  <a:prstClr val="black"/>
                </a:solidFill>
              </a:endParaRPr>
            </a:p>
          </p:txBody>
        </p:sp>
        <p:sp>
          <p:nvSpPr>
            <p:cNvPr id="65" name="TextBox 84"/>
            <p:cNvSpPr txBox="1">
              <a:spLocks noChangeArrowheads="1"/>
            </p:cNvSpPr>
            <p:nvPr/>
          </p:nvSpPr>
          <p:spPr bwMode="auto">
            <a:xfrm>
              <a:off x="4070292" y="2411745"/>
              <a:ext cx="2472497" cy="374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66" tIns="34282" rIns="68566" bIns="3428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buClrTx/>
                <a:buSzTx/>
                <a:buFontTx/>
              </a:pPr>
              <a:r>
                <a:rPr kumimoji="1" lang="zh-CN" altLang="en-US" sz="2000" b="1" spc="300" dirty="0">
                  <a:solidFill>
                    <a:schemeClr val="bg2"/>
                  </a:solidFill>
                  <a:latin typeface="微软雅黑" panose="020B0503020204020204" charset="-122"/>
                  <a:ea typeface="微软雅黑" panose="020B0503020204020204" charset="-122"/>
                </a:rPr>
                <a:t>如何建立用例模型</a:t>
              </a:r>
              <a:endParaRPr kumimoji="1" lang="zh-CN" altLang="en-US" sz="2000" b="1" spc="300" dirty="0">
                <a:solidFill>
                  <a:schemeClr val="bg2"/>
                </a:solidFill>
                <a:latin typeface="微软雅黑" panose="020B0503020204020204" charset="-122"/>
                <a:ea typeface="微软雅黑" panose="020B0503020204020204" charset="-122"/>
              </a:endParaRPr>
            </a:p>
          </p:txBody>
        </p:sp>
        <p:sp>
          <p:nvSpPr>
            <p:cNvPr id="66" name="TextBox 85"/>
            <p:cNvSpPr txBox="1">
              <a:spLocks noChangeArrowheads="1"/>
            </p:cNvSpPr>
            <p:nvPr/>
          </p:nvSpPr>
          <p:spPr bwMode="auto">
            <a:xfrm>
              <a:off x="3577566" y="2279586"/>
              <a:ext cx="347318" cy="482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66" tIns="34282" rIns="68566" bIns="3428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r>
                <a:rPr lang="en-US" altLang="zh-CN" sz="2700" b="1">
                  <a:solidFill>
                    <a:prstClr val="white"/>
                  </a:solidFill>
                  <a:latin typeface="微软雅黑" panose="020B0503020204020204" charset="-122"/>
                  <a:ea typeface="微软雅黑" panose="020B0503020204020204" charset="-122"/>
                </a:rPr>
                <a:t>3</a:t>
              </a:r>
              <a:endParaRPr lang="zh-CN" altLang="en-US" sz="2700" b="1">
                <a:solidFill>
                  <a:prstClr val="white"/>
                </a:solidFill>
                <a:latin typeface="微软雅黑" panose="020B0503020204020204" charset="-122"/>
                <a:ea typeface="微软雅黑" panose="020B0503020204020204" charset="-122"/>
              </a:endParaRPr>
            </a:p>
          </p:txBody>
        </p:sp>
      </p:grpSp>
      <p:grpSp>
        <p:nvGrpSpPr>
          <p:cNvPr id="25" name="组合 24"/>
          <p:cNvGrpSpPr/>
          <p:nvPr/>
        </p:nvGrpSpPr>
        <p:grpSpPr>
          <a:xfrm>
            <a:off x="3348126" y="3260645"/>
            <a:ext cx="4605866" cy="537887"/>
            <a:chOff x="3347864" y="2279586"/>
            <a:chExt cx="4605506" cy="538163"/>
          </a:xfrm>
        </p:grpSpPr>
        <p:sp>
          <p:nvSpPr>
            <p:cNvPr id="26" name="Freeform 20"/>
            <p:cNvSpPr/>
            <p:nvPr/>
          </p:nvSpPr>
          <p:spPr bwMode="auto">
            <a:xfrm>
              <a:off x="3347864" y="2362930"/>
              <a:ext cx="4605506" cy="454819"/>
            </a:xfrm>
            <a:custGeom>
              <a:avLst/>
              <a:gdLst>
                <a:gd name="T0" fmla="*/ 60743788 w 6963"/>
                <a:gd name="T1" fmla="*/ 0 h 794"/>
                <a:gd name="T2" fmla="*/ 2147483647 w 6963"/>
                <a:gd name="T3" fmla="*/ 0 h 794"/>
                <a:gd name="T4" fmla="*/ 2147483647 w 6963"/>
                <a:gd name="T5" fmla="*/ 50749524 h 794"/>
                <a:gd name="T6" fmla="*/ 2147483647 w 6963"/>
                <a:gd name="T7" fmla="*/ 412413298 h 794"/>
                <a:gd name="T8" fmla="*/ 2147483647 w 6963"/>
                <a:gd name="T9" fmla="*/ 463162822 h 794"/>
                <a:gd name="T10" fmla="*/ 60743788 w 6963"/>
                <a:gd name="T11" fmla="*/ 463162822 h 794"/>
                <a:gd name="T12" fmla="*/ 0 w 6963"/>
                <a:gd name="T13" fmla="*/ 412413298 h 794"/>
                <a:gd name="T14" fmla="*/ 0 w 6963"/>
                <a:gd name="T15" fmla="*/ 50749524 h 794"/>
                <a:gd name="T16" fmla="*/ 60743788 w 6963"/>
                <a:gd name="T17" fmla="*/ 0 h 7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963" h="794">
                  <a:moveTo>
                    <a:pt x="87" y="0"/>
                  </a:moveTo>
                  <a:lnTo>
                    <a:pt x="6876" y="0"/>
                  </a:lnTo>
                  <a:cubicBezTo>
                    <a:pt x="6924" y="0"/>
                    <a:pt x="6963" y="39"/>
                    <a:pt x="6963" y="87"/>
                  </a:cubicBezTo>
                  <a:lnTo>
                    <a:pt x="6963" y="707"/>
                  </a:lnTo>
                  <a:cubicBezTo>
                    <a:pt x="6963" y="755"/>
                    <a:pt x="6924" y="794"/>
                    <a:pt x="6876" y="794"/>
                  </a:cubicBezTo>
                  <a:lnTo>
                    <a:pt x="87" y="794"/>
                  </a:lnTo>
                  <a:cubicBezTo>
                    <a:pt x="39" y="794"/>
                    <a:pt x="0" y="755"/>
                    <a:pt x="0" y="707"/>
                  </a:cubicBezTo>
                  <a:lnTo>
                    <a:pt x="0" y="87"/>
                  </a:lnTo>
                  <a:cubicBezTo>
                    <a:pt x="0" y="39"/>
                    <a:pt x="39" y="0"/>
                    <a:pt x="87" y="0"/>
                  </a:cubicBezTo>
                  <a:close/>
                </a:path>
              </a:pathLst>
            </a:custGeom>
            <a:gradFill rotWithShape="0">
              <a:gsLst>
                <a:gs pos="0">
                  <a:srgbClr val="F8F8F8"/>
                </a:gs>
                <a:gs pos="100000">
                  <a:srgbClr val="EAEAEA"/>
                </a:gs>
              </a:gsLst>
              <a:lin ang="5400000"/>
            </a:gradFill>
            <a:ln w="10" cap="flat" cmpd="sng">
              <a:solidFill>
                <a:srgbClr val="DFDFE1"/>
              </a:solidFill>
              <a:round/>
            </a:ln>
            <a:effectLst>
              <a:outerShdw blurRad="50800" dist="38100" dir="2700000" algn="tl" rotWithShape="0">
                <a:prstClr val="black">
                  <a:alpha val="40000"/>
                </a:prstClr>
              </a:outerShdw>
            </a:effectLst>
          </p:spPr>
          <p:txBody>
            <a:bodyPr lIns="68566" tIns="34282" rIns="68566" bIns="34282"/>
            <a:lstStyle/>
            <a:p>
              <a:pPr defTabSz="685800"/>
              <a:endParaRPr lang="zh-CN" altLang="en-US" sz="1400">
                <a:solidFill>
                  <a:prstClr val="black"/>
                </a:solidFill>
              </a:endParaRPr>
            </a:p>
          </p:txBody>
        </p:sp>
        <p:sp>
          <p:nvSpPr>
            <p:cNvPr id="27" name="Freeform 21"/>
            <p:cNvSpPr/>
            <p:nvPr/>
          </p:nvSpPr>
          <p:spPr bwMode="auto">
            <a:xfrm>
              <a:off x="3456169" y="2281968"/>
              <a:ext cx="593889" cy="75009"/>
            </a:xfrm>
            <a:custGeom>
              <a:avLst/>
              <a:gdLst>
                <a:gd name="T0" fmla="*/ 58241460 w 1038"/>
                <a:gd name="T1" fmla="*/ 0 h 128"/>
                <a:gd name="T2" fmla="*/ 546306357 w 1038"/>
                <a:gd name="T3" fmla="*/ 0 h 128"/>
                <a:gd name="T4" fmla="*/ 604547817 w 1038"/>
                <a:gd name="T5" fmla="*/ 78143751 h 128"/>
                <a:gd name="T6" fmla="*/ 0 w 1038"/>
                <a:gd name="T7" fmla="*/ 78143751 h 128"/>
                <a:gd name="T8" fmla="*/ 58241460 w 1038"/>
                <a:gd name="T9" fmla="*/ 0 h 1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8" h="128">
                  <a:moveTo>
                    <a:pt x="100" y="0"/>
                  </a:moveTo>
                  <a:lnTo>
                    <a:pt x="938" y="0"/>
                  </a:lnTo>
                  <a:lnTo>
                    <a:pt x="1038" y="128"/>
                  </a:lnTo>
                  <a:lnTo>
                    <a:pt x="0" y="128"/>
                  </a:lnTo>
                  <a:lnTo>
                    <a:pt x="100" y="0"/>
                  </a:lnTo>
                  <a:close/>
                </a:path>
              </a:pathLst>
            </a:custGeom>
            <a:solidFill>
              <a:schemeClr val="tx1">
                <a:lumMod val="65000"/>
                <a:lumOff val="35000"/>
              </a:schemeClr>
            </a:solidFill>
            <a:ln>
              <a:noFill/>
            </a:ln>
          </p:spPr>
          <p:txBody>
            <a:bodyPr lIns="68566" tIns="34282" rIns="68566" bIns="34282"/>
            <a:lstStyle/>
            <a:p>
              <a:pPr defTabSz="685800"/>
              <a:endParaRPr lang="zh-CN" altLang="en-US" sz="1400">
                <a:solidFill>
                  <a:prstClr val="black"/>
                </a:solidFill>
              </a:endParaRPr>
            </a:p>
          </p:txBody>
        </p:sp>
        <p:sp>
          <p:nvSpPr>
            <p:cNvPr id="28" name="Rectangle 22"/>
            <p:cNvSpPr>
              <a:spLocks noChangeArrowheads="1"/>
            </p:cNvSpPr>
            <p:nvPr/>
          </p:nvSpPr>
          <p:spPr bwMode="auto">
            <a:xfrm>
              <a:off x="3513297" y="2281968"/>
              <a:ext cx="478444" cy="478631"/>
            </a:xfrm>
            <a:prstGeom prst="rect">
              <a:avLst/>
            </a:prstGeom>
            <a:solidFill>
              <a:srgbClr val="0070C0"/>
            </a:solidFill>
            <a:ln>
              <a:noFill/>
            </a:ln>
          </p:spPr>
          <p:txBody>
            <a:bodyPr lIns="68566" tIns="34282" rIns="68566" bIns="34282"/>
            <a:lstStyle/>
            <a:p>
              <a:pPr defTabSz="685800"/>
              <a:endParaRPr lang="zh-CN" altLang="en-US" sz="1400">
                <a:solidFill>
                  <a:prstClr val="black"/>
                </a:solidFill>
              </a:endParaRPr>
            </a:p>
          </p:txBody>
        </p:sp>
        <p:sp>
          <p:nvSpPr>
            <p:cNvPr id="29" name="TextBox 84"/>
            <p:cNvSpPr txBox="1">
              <a:spLocks noChangeArrowheads="1"/>
            </p:cNvSpPr>
            <p:nvPr/>
          </p:nvSpPr>
          <p:spPr bwMode="auto">
            <a:xfrm>
              <a:off x="4070292" y="2411745"/>
              <a:ext cx="1888342" cy="374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66" tIns="34282" rIns="68566" bIns="3428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buClrTx/>
                <a:buSzTx/>
                <a:buFontTx/>
              </a:pPr>
              <a:r>
                <a:rPr kumimoji="1" lang="zh-CN" altLang="en-US" sz="2000" b="1" spc="300" dirty="0">
                  <a:solidFill>
                    <a:schemeClr val="bg2"/>
                  </a:solidFill>
                  <a:latin typeface="微软雅黑" panose="020B0503020204020204" charset="-122"/>
                  <a:ea typeface="微软雅黑" panose="020B0503020204020204" charset="-122"/>
                </a:rPr>
                <a:t>用例描述模板</a:t>
              </a:r>
              <a:endParaRPr kumimoji="1" lang="zh-CN" altLang="en-US" sz="2000" b="1" spc="300" dirty="0">
                <a:solidFill>
                  <a:schemeClr val="bg2"/>
                </a:solidFill>
                <a:latin typeface="微软雅黑" panose="020B0503020204020204" charset="-122"/>
                <a:ea typeface="微软雅黑" panose="020B0503020204020204" charset="-122"/>
              </a:endParaRPr>
            </a:p>
          </p:txBody>
        </p:sp>
        <p:sp>
          <p:nvSpPr>
            <p:cNvPr id="32" name="TextBox 85"/>
            <p:cNvSpPr txBox="1">
              <a:spLocks noChangeArrowheads="1"/>
            </p:cNvSpPr>
            <p:nvPr/>
          </p:nvSpPr>
          <p:spPr bwMode="auto">
            <a:xfrm>
              <a:off x="3577566" y="2279586"/>
              <a:ext cx="347318" cy="482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66" tIns="34282" rIns="68566" bIns="3428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r>
                <a:rPr lang="en-US" altLang="zh-CN" sz="2700" b="1" dirty="0">
                  <a:solidFill>
                    <a:prstClr val="white"/>
                  </a:solidFill>
                  <a:latin typeface="微软雅黑" panose="020B0503020204020204" charset="-122"/>
                  <a:ea typeface="微软雅黑" panose="020B0503020204020204" charset="-122"/>
                </a:rPr>
                <a:t>4</a:t>
              </a:r>
              <a:endParaRPr lang="zh-CN" altLang="en-US" sz="2700" b="1" dirty="0">
                <a:solidFill>
                  <a:prstClr val="white"/>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标题 1"/>
          <p:cNvSpPr>
            <a:spLocks noGrp="1"/>
          </p:cNvSpPr>
          <p:nvPr>
            <p:ph type="title"/>
          </p:nvPr>
        </p:nvSpPr>
        <p:spPr/>
        <p:txBody>
          <a:bodyPr vert="horz" wrap="square" lIns="90488" tIns="44450" rIns="90488" bIns="44450" anchor="b" anchorCtr="0"/>
          <a:p>
            <a:r>
              <a:rPr lang="zh-CN" altLang="en-US" dirty="0">
                <a:latin typeface="黑体" panose="02010609060101010101" pitchFamily="2" charset="-122"/>
                <a:ea typeface="黑体" panose="02010609060101010101" pitchFamily="2" charset="-122"/>
              </a:rPr>
              <a:t>课堂练习</a:t>
            </a:r>
            <a:endParaRPr lang="zh-CN" altLang="en-US" dirty="0">
              <a:latin typeface="黑体" panose="02010609060101010101" pitchFamily="2" charset="-122"/>
              <a:ea typeface="黑体" panose="02010609060101010101" pitchFamily="2" charset="-122"/>
            </a:endParaRPr>
          </a:p>
        </p:txBody>
      </p:sp>
      <p:sp>
        <p:nvSpPr>
          <p:cNvPr id="35842" name="矩形 4"/>
          <p:cNvSpPr/>
          <p:nvPr/>
        </p:nvSpPr>
        <p:spPr>
          <a:xfrm>
            <a:off x="401638" y="960438"/>
            <a:ext cx="8577262" cy="5408295"/>
          </a:xfrm>
          <a:prstGeom prst="rect">
            <a:avLst/>
          </a:prstGeom>
          <a:noFill/>
          <a:ln w="9525">
            <a:noFill/>
          </a:ln>
        </p:spPr>
        <p:txBody>
          <a:bodyPr anchor="t" anchorCtr="0">
            <a:spAutoFit/>
          </a:bodyPr>
          <a:p>
            <a:pPr eaLnBrk="0" hangingPunct="0">
              <a:lnSpc>
                <a:spcPct val="120000"/>
              </a:lnSpc>
            </a:pPr>
            <a:r>
              <a:rPr lang="zh-CN" altLang="en-US" sz="2400" dirty="0">
                <a:solidFill>
                  <a:schemeClr val="bg2"/>
                </a:solidFill>
                <a:latin typeface="黑体" panose="02010609060101010101" pitchFamily="2" charset="-122"/>
                <a:ea typeface="黑体" panose="02010609060101010101" pitchFamily="2" charset="-122"/>
                <a:cs typeface="黑体" panose="02010609060101010101" pitchFamily="2" charset="-122"/>
              </a:rPr>
              <a:t>联通客户响应系统：系统有故障单、业务开通、资源核查、割接、业务重保、网络品质性能等功能模块。</a:t>
            </a:r>
            <a:endParaRPr lang="en-US" altLang="zh-CN" sz="2400" dirty="0">
              <a:solidFill>
                <a:schemeClr val="bg2"/>
              </a:solidFill>
              <a:latin typeface="黑体" panose="02010609060101010101" pitchFamily="2" charset="-122"/>
              <a:ea typeface="黑体" panose="02010609060101010101" pitchFamily="2" charset="-122"/>
              <a:cs typeface="黑体" panose="02010609060101010101" pitchFamily="2" charset="-122"/>
            </a:endParaRPr>
          </a:p>
          <a:p>
            <a:pPr eaLnBrk="0" hangingPunct="0">
              <a:lnSpc>
                <a:spcPct val="120000"/>
              </a:lnSpc>
            </a:pPr>
            <a:r>
              <a:rPr lang="zh-CN" altLang="en-US" sz="2400" dirty="0">
                <a:solidFill>
                  <a:schemeClr val="accent5"/>
                </a:solidFill>
                <a:latin typeface="黑体" panose="02010609060101010101" pitchFamily="2" charset="-122"/>
                <a:ea typeface="黑体" panose="02010609060101010101" pitchFamily="2" charset="-122"/>
                <a:cs typeface="黑体" panose="02010609060101010101" pitchFamily="2" charset="-122"/>
              </a:rPr>
              <a:t>需要采用哪种关系？</a:t>
            </a:r>
            <a:endParaRPr lang="en-US" altLang="zh-CN" sz="2400" dirty="0">
              <a:solidFill>
                <a:schemeClr val="bg2"/>
              </a:solidFill>
              <a:latin typeface="黑体" panose="02010609060101010101" pitchFamily="2" charset="-122"/>
              <a:ea typeface="黑体" panose="02010609060101010101" pitchFamily="2" charset="-122"/>
              <a:cs typeface="黑体" panose="02010609060101010101" pitchFamily="2" charset="-122"/>
            </a:endParaRPr>
          </a:p>
          <a:p>
            <a:pPr eaLnBrk="0" hangingPunct="0">
              <a:lnSpc>
                <a:spcPct val="120000"/>
              </a:lnSpc>
            </a:pPr>
            <a:r>
              <a:rPr lang="zh-CN" altLang="en-US" sz="2400" dirty="0">
                <a:solidFill>
                  <a:srgbClr val="FF0000"/>
                </a:solidFill>
                <a:latin typeface="黑体" panose="02010609060101010101" pitchFamily="2" charset="-122"/>
                <a:ea typeface="黑体" panose="02010609060101010101" pitchFamily="2" charset="-122"/>
                <a:cs typeface="黑体" panose="02010609060101010101" pitchFamily="2" charset="-122"/>
              </a:rPr>
              <a:t>需求</a:t>
            </a:r>
            <a:r>
              <a:rPr lang="en-US" altLang="zh-CN" sz="2400" dirty="0">
                <a:solidFill>
                  <a:srgbClr val="FF0000"/>
                </a:solidFill>
                <a:latin typeface="黑体" panose="02010609060101010101" pitchFamily="2" charset="-122"/>
                <a:ea typeface="黑体" panose="02010609060101010101" pitchFamily="2" charset="-122"/>
                <a:cs typeface="黑体" panose="02010609060101010101" pitchFamily="2" charset="-122"/>
              </a:rPr>
              <a:t>1</a:t>
            </a:r>
            <a:r>
              <a:rPr lang="zh-CN" altLang="en-US" sz="2400" dirty="0">
                <a:solidFill>
                  <a:schemeClr val="bg2"/>
                </a:solidFill>
                <a:latin typeface="黑体" panose="02010609060101010101" pitchFamily="2" charset="-122"/>
                <a:ea typeface="黑体" panose="02010609060101010101" pitchFamily="2" charset="-122"/>
                <a:cs typeface="黑体" panose="02010609060101010101" pitchFamily="2" charset="-122"/>
              </a:rPr>
              <a:t>：客户响应客服和国际客服可以进行割接通知查询，有骨干割接查询、省间割接查询。</a:t>
            </a:r>
            <a:endParaRPr lang="en-US" altLang="zh-CN" sz="2400" dirty="0">
              <a:solidFill>
                <a:schemeClr val="bg2"/>
              </a:solidFill>
              <a:latin typeface="黑体" panose="02010609060101010101" pitchFamily="2" charset="-122"/>
              <a:ea typeface="黑体" panose="02010609060101010101" pitchFamily="2" charset="-122"/>
              <a:cs typeface="黑体" panose="02010609060101010101" pitchFamily="2" charset="-122"/>
            </a:endParaRPr>
          </a:p>
          <a:p>
            <a:pPr eaLnBrk="0" hangingPunct="0">
              <a:lnSpc>
                <a:spcPct val="120000"/>
              </a:lnSpc>
            </a:pPr>
            <a:r>
              <a:rPr lang="zh-CN" altLang="en-US" sz="2400" dirty="0">
                <a:solidFill>
                  <a:srgbClr val="FF0000"/>
                </a:solidFill>
                <a:latin typeface="黑体" panose="02010609060101010101" pitchFamily="2" charset="-122"/>
                <a:ea typeface="黑体" panose="02010609060101010101" pitchFamily="2" charset="-122"/>
                <a:cs typeface="黑体" panose="02010609060101010101" pitchFamily="2" charset="-122"/>
              </a:rPr>
              <a:t>需求</a:t>
            </a:r>
            <a:r>
              <a:rPr lang="en-US" altLang="zh-CN" sz="2400" dirty="0">
                <a:solidFill>
                  <a:srgbClr val="FF0000"/>
                </a:solidFill>
                <a:latin typeface="黑体" panose="02010609060101010101" pitchFamily="2" charset="-122"/>
                <a:ea typeface="黑体" panose="02010609060101010101" pitchFamily="2" charset="-122"/>
                <a:cs typeface="黑体" panose="02010609060101010101" pitchFamily="2" charset="-122"/>
              </a:rPr>
              <a:t>2</a:t>
            </a:r>
            <a:r>
              <a:rPr lang="zh-CN" altLang="en-US" sz="2400" dirty="0">
                <a:solidFill>
                  <a:schemeClr val="bg2"/>
                </a:solidFill>
                <a:latin typeface="黑体" panose="02010609060101010101" pitchFamily="2" charset="-122"/>
                <a:ea typeface="黑体" panose="02010609060101010101" pitchFamily="2" charset="-122"/>
                <a:cs typeface="黑体" panose="02010609060101010101" pitchFamily="2" charset="-122"/>
              </a:rPr>
              <a:t>：客户响应客服和国际客服可以查看某条割接通知信息，可以导出割接通知信息</a:t>
            </a:r>
            <a:r>
              <a:rPr lang="en-US" altLang="zh-CN" sz="2400" dirty="0">
                <a:solidFill>
                  <a:schemeClr val="bg2"/>
                </a:solidFill>
                <a:latin typeface="黑体" panose="02010609060101010101" pitchFamily="2" charset="-122"/>
                <a:ea typeface="黑体" panose="02010609060101010101" pitchFamily="2" charset="-122"/>
                <a:cs typeface="黑体" panose="02010609060101010101" pitchFamily="2" charset="-122"/>
              </a:rPr>
              <a:t>Excel</a:t>
            </a:r>
            <a:r>
              <a:rPr lang="zh-CN" altLang="en-US" sz="2400" dirty="0">
                <a:solidFill>
                  <a:schemeClr val="bg2"/>
                </a:solidFill>
                <a:latin typeface="黑体" panose="02010609060101010101" pitchFamily="2" charset="-122"/>
                <a:ea typeface="黑体" panose="02010609060101010101" pitchFamily="2" charset="-122"/>
                <a:cs typeface="黑体" panose="02010609060101010101" pitchFamily="2" charset="-122"/>
              </a:rPr>
              <a:t>格式，可以查询和该条割接相关联的故障单信息。</a:t>
            </a:r>
            <a:endParaRPr lang="en-US" altLang="zh-CN" sz="2400" dirty="0">
              <a:solidFill>
                <a:schemeClr val="bg2"/>
              </a:solidFill>
              <a:latin typeface="黑体" panose="02010609060101010101" pitchFamily="2" charset="-122"/>
              <a:ea typeface="黑体" panose="02010609060101010101" pitchFamily="2" charset="-122"/>
              <a:cs typeface="黑体" panose="02010609060101010101" pitchFamily="2" charset="-122"/>
            </a:endParaRPr>
          </a:p>
          <a:p>
            <a:pPr eaLnBrk="0" hangingPunct="0">
              <a:lnSpc>
                <a:spcPct val="120000"/>
              </a:lnSpc>
            </a:pPr>
            <a:r>
              <a:rPr lang="zh-CN" altLang="en-US" sz="2400" dirty="0">
                <a:solidFill>
                  <a:srgbClr val="FF0000"/>
                </a:solidFill>
                <a:latin typeface="黑体" panose="02010609060101010101" pitchFamily="2" charset="-122"/>
                <a:ea typeface="黑体" panose="02010609060101010101" pitchFamily="2" charset="-122"/>
                <a:cs typeface="黑体" panose="02010609060101010101" pitchFamily="2" charset="-122"/>
              </a:rPr>
              <a:t>需求</a:t>
            </a:r>
            <a:r>
              <a:rPr lang="en-US" altLang="zh-CN" sz="2400" dirty="0">
                <a:solidFill>
                  <a:srgbClr val="FF0000"/>
                </a:solidFill>
                <a:latin typeface="黑体" panose="02010609060101010101" pitchFamily="2" charset="-122"/>
                <a:ea typeface="黑体" panose="02010609060101010101" pitchFamily="2" charset="-122"/>
                <a:cs typeface="黑体" panose="02010609060101010101" pitchFamily="2" charset="-122"/>
              </a:rPr>
              <a:t>3</a:t>
            </a:r>
            <a:r>
              <a:rPr lang="zh-CN" altLang="en-US" sz="2400" dirty="0">
                <a:solidFill>
                  <a:schemeClr val="bg2"/>
                </a:solidFill>
                <a:latin typeface="黑体" panose="02010609060101010101" pitchFamily="2" charset="-122"/>
                <a:ea typeface="黑体" panose="02010609060101010101" pitchFamily="2" charset="-122"/>
                <a:cs typeface="黑体" panose="02010609060101010101" pitchFamily="2" charset="-122"/>
              </a:rPr>
              <a:t>：客户响应客服可以创建割接通知，在创建割接通知时必须保存为草稿，也可以创建后直接发布割接通知。</a:t>
            </a:r>
            <a:endParaRPr lang="en-US" altLang="zh-CN" sz="2400" dirty="0">
              <a:solidFill>
                <a:schemeClr val="bg2"/>
              </a:solidFill>
              <a:latin typeface="黑体" panose="02010609060101010101" pitchFamily="2" charset="-122"/>
              <a:ea typeface="黑体" panose="02010609060101010101" pitchFamily="2" charset="-122"/>
              <a:cs typeface="黑体" panose="02010609060101010101" pitchFamily="2" charset="-122"/>
            </a:endParaRPr>
          </a:p>
          <a:p>
            <a:pPr eaLnBrk="0" hangingPunct="0">
              <a:lnSpc>
                <a:spcPct val="120000"/>
              </a:lnSpc>
            </a:pPr>
            <a:r>
              <a:rPr lang="zh-CN" altLang="en-US" sz="2400" dirty="0">
                <a:solidFill>
                  <a:srgbClr val="FF0000"/>
                </a:solidFill>
                <a:latin typeface="黑体" panose="02010609060101010101" pitchFamily="2" charset="-122"/>
                <a:ea typeface="黑体" panose="02010609060101010101" pitchFamily="2" charset="-122"/>
                <a:cs typeface="黑体" panose="02010609060101010101" pitchFamily="2" charset="-122"/>
              </a:rPr>
              <a:t>需求</a:t>
            </a:r>
            <a:r>
              <a:rPr lang="en-US" altLang="zh-CN" sz="2400" dirty="0">
                <a:solidFill>
                  <a:srgbClr val="FF0000"/>
                </a:solidFill>
                <a:latin typeface="黑体" panose="02010609060101010101" pitchFamily="2" charset="-122"/>
                <a:ea typeface="黑体" panose="02010609060101010101" pitchFamily="2" charset="-122"/>
                <a:cs typeface="黑体" panose="02010609060101010101" pitchFamily="2" charset="-122"/>
              </a:rPr>
              <a:t>4</a:t>
            </a:r>
            <a:r>
              <a:rPr lang="zh-CN" altLang="en-US" sz="2400" dirty="0">
                <a:solidFill>
                  <a:schemeClr val="bg2"/>
                </a:solidFill>
                <a:latin typeface="黑体" panose="02010609060101010101" pitchFamily="2" charset="-122"/>
                <a:ea typeface="黑体" panose="02010609060101010101" pitchFamily="2" charset="-122"/>
                <a:cs typeface="黑体" panose="02010609060101010101" pitchFamily="2" charset="-122"/>
              </a:rPr>
              <a:t>：用户在进行业务开通、发布割接通知、发布重保通知及相关跨省的业务时需要进行数据分发。</a:t>
            </a:r>
            <a:endParaRPr lang="zh-CN" altLang="en-US" sz="2400" dirty="0">
              <a:solidFill>
                <a:schemeClr val="bg2"/>
              </a:solidFill>
              <a:latin typeface="黑体" panose="02010609060101010101" pitchFamily="2" charset="-122"/>
              <a:ea typeface="黑体" panose="02010609060101010101" pitchFamily="2" charset="-122"/>
              <a:cs typeface="黑体" panose="0201060906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1"/>
          <p:cNvSpPr>
            <a:spLocks noGrp="1"/>
          </p:cNvSpPr>
          <p:nvPr>
            <p:ph type="title"/>
          </p:nvPr>
        </p:nvSpPr>
        <p:spPr/>
        <p:txBody>
          <a:bodyPr vert="horz" wrap="square" lIns="90488" tIns="44450" rIns="90488" bIns="44450" anchor="b" anchorCtr="0"/>
          <a:p>
            <a:endParaRPr lang="zh-CN" altLang="en-US" dirty="0">
              <a:ea typeface="宋体" panose="02010600030101010101" pitchFamily="2" charset="-122"/>
            </a:endParaRPr>
          </a:p>
        </p:txBody>
      </p:sp>
      <p:sp>
        <p:nvSpPr>
          <p:cNvPr id="36866" name="内容占位符 2"/>
          <p:cNvSpPr>
            <a:spLocks noGrp="1"/>
          </p:cNvSpPr>
          <p:nvPr>
            <p:ph sz="half" idx="1"/>
          </p:nvPr>
        </p:nvSpPr>
        <p:spPr/>
        <p:txBody>
          <a:bodyPr vert="horz" wrap="square" lIns="90488" tIns="44450" rIns="90488" bIns="44450" anchor="t" anchorCtr="0"/>
          <a:p>
            <a:pPr>
              <a:buSzPct val="70000"/>
            </a:pPr>
            <a:endParaRPr lang="zh-CN" altLang="en-US" dirty="0">
              <a:latin typeface="+mn-lt"/>
              <a:ea typeface="宋体" panose="02010600030101010101" pitchFamily="2" charset="-122"/>
              <a:cs typeface="+mn-cs"/>
            </a:endParaRPr>
          </a:p>
        </p:txBody>
      </p:sp>
      <p:sp>
        <p:nvSpPr>
          <p:cNvPr id="36867" name="内容占位符 3"/>
          <p:cNvSpPr>
            <a:spLocks noGrp="1"/>
          </p:cNvSpPr>
          <p:nvPr>
            <p:ph sz="half" idx="2"/>
          </p:nvPr>
        </p:nvSpPr>
        <p:spPr/>
        <p:txBody>
          <a:bodyPr vert="horz" wrap="square" lIns="90488" tIns="44450" rIns="90488" bIns="44450" anchor="t" anchorCtr="0"/>
          <a:p>
            <a:pPr>
              <a:buSzPct val="70000"/>
            </a:pPr>
            <a:endParaRPr lang="zh-CN" altLang="en-US" dirty="0">
              <a:latin typeface="+mn-lt"/>
              <a:ea typeface="宋体" panose="02010600030101010101" pitchFamily="2" charset="-122"/>
              <a:cs typeface="+mn-cs"/>
            </a:endParaRPr>
          </a:p>
        </p:txBody>
      </p:sp>
      <p:pic>
        <p:nvPicPr>
          <p:cNvPr id="36868" name="Picture 2" descr="http://hi.csdn.net/attachment/201103/12/0_1299954806QvS8.gif"/>
          <p:cNvPicPr>
            <a:picLocks noChangeAspect="1"/>
          </p:cNvPicPr>
          <p:nvPr/>
        </p:nvPicPr>
        <p:blipFill>
          <a:blip r:embed="rId1"/>
          <a:stretch>
            <a:fillRect/>
          </a:stretch>
        </p:blipFill>
        <p:spPr>
          <a:xfrm>
            <a:off x="59690" y="0"/>
            <a:ext cx="9008110" cy="6745605"/>
          </a:xfrm>
          <a:prstGeom prst="rect">
            <a:avLst/>
          </a:prstGeom>
          <a:noFill/>
          <a:ln w="9525">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1028"/>
          <p:cNvSpPr>
            <a:spLocks noGrp="1"/>
          </p:cNvSpPr>
          <p:nvPr>
            <p:ph type="title"/>
          </p:nvPr>
        </p:nvSpPr>
        <p:spPr>
          <a:xfrm>
            <a:off x="462280" y="335915"/>
            <a:ext cx="4203065" cy="457200"/>
          </a:xfrm>
        </p:spPr>
        <p:txBody>
          <a:bodyPr vert="horz" wrap="square" lIns="90488" tIns="44450" rIns="90488" bIns="44450" anchor="b" anchorCtr="0"/>
          <a:p>
            <a:pPr algn="just" defTabSz="914400">
              <a:lnSpc>
                <a:spcPct val="130000"/>
              </a:lnSpc>
              <a:spcBef>
                <a:spcPct val="50000"/>
              </a:spcBef>
              <a:buClrTx/>
              <a:buSzTx/>
              <a:buFontTx/>
              <a:defRPr/>
            </a:pPr>
            <a:r>
              <a:rPr lang="en-US" altLang="zh-CN" noProof="0" dirty="0" smtClean="0">
                <a:ln>
                  <a:noFill/>
                </a:ln>
                <a:gradFill>
                  <a:gsLst>
                    <a:gs pos="0">
                      <a:srgbClr val="007BD3"/>
                    </a:gs>
                    <a:gs pos="100000">
                      <a:srgbClr val="034373"/>
                    </a:gs>
                  </a:gsLst>
                  <a:lin scaled="0"/>
                </a:gra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rPr>
              <a:t>4.用例描述模板属性</a:t>
            </a:r>
            <a:endParaRPr lang="en-US" altLang="zh-CN" noProof="0" dirty="0" smtClean="0">
              <a:ln>
                <a:noFill/>
              </a:ln>
              <a:gradFill>
                <a:gsLst>
                  <a:gs pos="0">
                    <a:srgbClr val="007BD3"/>
                  </a:gs>
                  <a:gs pos="100000">
                    <a:srgbClr val="034373"/>
                  </a:gs>
                </a:gsLst>
                <a:lin scaled="0"/>
              </a:gra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endParaRPr>
          </a:p>
        </p:txBody>
      </p:sp>
      <p:sp>
        <p:nvSpPr>
          <p:cNvPr id="37890" name="Rectangle 1029"/>
          <p:cNvSpPr>
            <a:spLocks noGrp="1"/>
          </p:cNvSpPr>
          <p:nvPr>
            <p:ph sz="half" idx="1"/>
          </p:nvPr>
        </p:nvSpPr>
        <p:spPr/>
        <p:txBody>
          <a:bodyPr vert="horz" wrap="square" lIns="90488" tIns="44450" rIns="90488" bIns="44450" anchor="t" anchorCtr="0"/>
          <a:p>
            <a:pPr eaLnBrk="1" hangingPunct="1">
              <a:buSzPct val="70000"/>
            </a:pPr>
            <a:r>
              <a:rPr lang="zh-CN" altLang="en-US" sz="2400" b="1" dirty="0">
                <a:latin typeface="黑体" panose="02010609060101010101" pitchFamily="2" charset="-122"/>
                <a:ea typeface="黑体" panose="02010609060101010101" pitchFamily="2" charset="-122"/>
                <a:cs typeface="黑体" panose="02010609060101010101" pitchFamily="2" charset="-122"/>
              </a:rPr>
              <a:t>用例编号</a:t>
            </a:r>
            <a:endParaRPr lang="zh-CN" altLang="en-US" sz="2400" b="1" dirty="0">
              <a:latin typeface="黑体" panose="02010609060101010101" pitchFamily="2" charset="-122"/>
              <a:ea typeface="黑体" panose="02010609060101010101" pitchFamily="2" charset="-122"/>
              <a:cs typeface="黑体" panose="02010609060101010101" pitchFamily="2" charset="-122"/>
            </a:endParaRPr>
          </a:p>
          <a:p>
            <a:pPr eaLnBrk="1" hangingPunct="1">
              <a:buSzPct val="70000"/>
            </a:pPr>
            <a:r>
              <a:rPr lang="zh-CN" altLang="en-US" sz="2400" b="1" dirty="0">
                <a:latin typeface="黑体" panose="02010609060101010101" pitchFamily="2" charset="-122"/>
                <a:ea typeface="黑体" panose="02010609060101010101" pitchFamily="2" charset="-122"/>
                <a:cs typeface="黑体" panose="02010609060101010101" pitchFamily="2" charset="-122"/>
              </a:rPr>
              <a:t>创建人</a:t>
            </a:r>
            <a:endParaRPr lang="zh-CN" altLang="en-US" sz="2400" b="1" dirty="0">
              <a:latin typeface="黑体" panose="02010609060101010101" pitchFamily="2" charset="-122"/>
              <a:ea typeface="黑体" panose="02010609060101010101" pitchFamily="2" charset="-122"/>
              <a:cs typeface="黑体" panose="02010609060101010101" pitchFamily="2" charset="-122"/>
            </a:endParaRPr>
          </a:p>
          <a:p>
            <a:pPr eaLnBrk="1" hangingPunct="1">
              <a:buSzPct val="70000"/>
            </a:pPr>
            <a:r>
              <a:rPr lang="zh-CN" altLang="en-US" sz="2400" b="1" dirty="0">
                <a:latin typeface="黑体" panose="02010609060101010101" pitchFamily="2" charset="-122"/>
                <a:ea typeface="黑体" panose="02010609060101010101" pitchFamily="2" charset="-122"/>
                <a:cs typeface="黑体" panose="02010609060101010101" pitchFamily="2" charset="-122"/>
              </a:rPr>
              <a:t>创建日期</a:t>
            </a:r>
            <a:endParaRPr lang="zh-CN" altLang="en-US" sz="2400" b="1" dirty="0">
              <a:latin typeface="黑体" panose="02010609060101010101" pitchFamily="2" charset="-122"/>
              <a:ea typeface="黑体" panose="02010609060101010101" pitchFamily="2" charset="-122"/>
              <a:cs typeface="黑体" panose="02010609060101010101" pitchFamily="2" charset="-122"/>
            </a:endParaRPr>
          </a:p>
          <a:p>
            <a:pPr eaLnBrk="1" hangingPunct="1">
              <a:buSzPct val="70000"/>
            </a:pPr>
            <a:r>
              <a:rPr lang="zh-CN" altLang="en-US" sz="2400" b="1" dirty="0">
                <a:latin typeface="黑体" panose="02010609060101010101" pitchFamily="2" charset="-122"/>
                <a:ea typeface="黑体" panose="02010609060101010101" pitchFamily="2" charset="-122"/>
                <a:cs typeface="黑体" panose="02010609060101010101" pitchFamily="2" charset="-122"/>
              </a:rPr>
              <a:t>版本号</a:t>
            </a:r>
            <a:endParaRPr lang="zh-CN" altLang="en-US" sz="2400" b="1" dirty="0">
              <a:latin typeface="黑体" panose="02010609060101010101" pitchFamily="2" charset="-122"/>
              <a:ea typeface="黑体" panose="02010609060101010101" pitchFamily="2" charset="-122"/>
              <a:cs typeface="黑体" panose="02010609060101010101" pitchFamily="2" charset="-122"/>
            </a:endParaRPr>
          </a:p>
          <a:p>
            <a:pPr eaLnBrk="1" hangingPunct="1">
              <a:buSzPct val="70000"/>
            </a:pPr>
            <a:r>
              <a:rPr lang="zh-CN" altLang="en-US" sz="2400" b="1" dirty="0">
                <a:latin typeface="黑体" panose="02010609060101010101" pitchFamily="2" charset="-122"/>
                <a:ea typeface="黑体" panose="02010609060101010101" pitchFamily="2" charset="-122"/>
                <a:cs typeface="黑体" panose="02010609060101010101" pitchFamily="2" charset="-122"/>
              </a:rPr>
              <a:t>主要参与者</a:t>
            </a:r>
            <a:endParaRPr lang="zh-CN" altLang="en-US" sz="2400" b="1" dirty="0">
              <a:latin typeface="黑体" panose="02010609060101010101" pitchFamily="2" charset="-122"/>
              <a:ea typeface="黑体" panose="02010609060101010101" pitchFamily="2" charset="-122"/>
              <a:cs typeface="黑体" panose="02010609060101010101" pitchFamily="2" charset="-122"/>
            </a:endParaRPr>
          </a:p>
          <a:p>
            <a:pPr eaLnBrk="1" hangingPunct="1">
              <a:buSzPct val="70000"/>
            </a:pPr>
            <a:r>
              <a:rPr lang="zh-CN" altLang="en-US" sz="2400" b="1" dirty="0">
                <a:latin typeface="黑体" panose="02010609060101010101" pitchFamily="2" charset="-122"/>
                <a:ea typeface="黑体" panose="02010609060101010101" pitchFamily="2" charset="-122"/>
                <a:cs typeface="黑体" panose="02010609060101010101" pitchFamily="2" charset="-122"/>
              </a:rPr>
              <a:t>次要参与者</a:t>
            </a:r>
            <a:endParaRPr lang="zh-CN" altLang="en-US" sz="2400" b="1" dirty="0">
              <a:latin typeface="黑体" panose="02010609060101010101" pitchFamily="2" charset="-122"/>
              <a:ea typeface="黑体" panose="02010609060101010101" pitchFamily="2" charset="-122"/>
              <a:cs typeface="黑体" panose="02010609060101010101" pitchFamily="2" charset="-122"/>
            </a:endParaRPr>
          </a:p>
          <a:p>
            <a:pPr eaLnBrk="1" hangingPunct="1">
              <a:buSzPct val="70000"/>
            </a:pPr>
            <a:r>
              <a:rPr lang="zh-CN" altLang="en-US" sz="2400" b="1" dirty="0">
                <a:latin typeface="黑体" panose="02010609060101010101" pitchFamily="2" charset="-122"/>
                <a:ea typeface="黑体" panose="02010609060101010101" pitchFamily="2" charset="-122"/>
                <a:cs typeface="黑体" panose="02010609060101010101" pitchFamily="2" charset="-122"/>
              </a:rPr>
              <a:t>简要描述 </a:t>
            </a:r>
            <a:endParaRPr lang="zh-CN" altLang="en-US" sz="2400" b="1" dirty="0">
              <a:latin typeface="黑体" panose="02010609060101010101" pitchFamily="2" charset="-122"/>
              <a:ea typeface="黑体" panose="02010609060101010101" pitchFamily="2" charset="-122"/>
              <a:cs typeface="黑体" panose="02010609060101010101" pitchFamily="2" charset="-122"/>
            </a:endParaRPr>
          </a:p>
          <a:p>
            <a:pPr eaLnBrk="1" hangingPunct="1">
              <a:buSzPct val="70000"/>
            </a:pPr>
            <a:r>
              <a:rPr lang="zh-CN" altLang="en-US" sz="2400" b="1" dirty="0">
                <a:latin typeface="黑体" panose="02010609060101010101" pitchFamily="2" charset="-122"/>
                <a:ea typeface="黑体" panose="02010609060101010101" pitchFamily="2" charset="-122"/>
                <a:cs typeface="黑体" panose="02010609060101010101" pitchFamily="2" charset="-122"/>
              </a:rPr>
              <a:t>触发事件 </a:t>
            </a:r>
            <a:endParaRPr lang="zh-CN" altLang="en-US" sz="2400" b="1" dirty="0">
              <a:latin typeface="黑体" panose="02010609060101010101" pitchFamily="2" charset="-122"/>
              <a:ea typeface="黑体" panose="02010609060101010101" pitchFamily="2" charset="-122"/>
              <a:cs typeface="黑体" panose="02010609060101010101" pitchFamily="2" charset="-122"/>
            </a:endParaRPr>
          </a:p>
          <a:p>
            <a:pPr eaLnBrk="1" hangingPunct="1">
              <a:buSzPct val="70000"/>
            </a:pPr>
            <a:r>
              <a:rPr lang="zh-CN" altLang="en-US" sz="2400" b="1" dirty="0">
                <a:latin typeface="黑体" panose="02010609060101010101" pitchFamily="2" charset="-122"/>
                <a:ea typeface="黑体" panose="02010609060101010101" pitchFamily="2" charset="-122"/>
                <a:cs typeface="黑体" panose="02010609060101010101" pitchFamily="2" charset="-122"/>
              </a:rPr>
              <a:t>前置条件</a:t>
            </a:r>
            <a:endParaRPr lang="zh-CN" altLang="en-US" sz="2400" b="1" dirty="0">
              <a:latin typeface="黑体" panose="02010609060101010101" pitchFamily="2" charset="-122"/>
              <a:ea typeface="黑体" panose="02010609060101010101" pitchFamily="2" charset="-122"/>
              <a:cs typeface="黑体" panose="02010609060101010101" pitchFamily="2" charset="-122"/>
            </a:endParaRPr>
          </a:p>
          <a:p>
            <a:pPr eaLnBrk="1" hangingPunct="1">
              <a:buSzPct val="70000"/>
            </a:pPr>
            <a:endParaRPr lang="zh-CN" altLang="en-US" sz="2400" b="1" dirty="0">
              <a:latin typeface="黑体" panose="02010609060101010101" pitchFamily="2" charset="-122"/>
              <a:ea typeface="黑体" panose="02010609060101010101" pitchFamily="2" charset="-122"/>
              <a:cs typeface="黑体" panose="02010609060101010101" pitchFamily="2" charset="-122"/>
            </a:endParaRPr>
          </a:p>
        </p:txBody>
      </p:sp>
      <p:sp>
        <p:nvSpPr>
          <p:cNvPr id="37891" name="Rectangle 1030"/>
          <p:cNvSpPr>
            <a:spLocks noGrp="1"/>
          </p:cNvSpPr>
          <p:nvPr>
            <p:ph sz="half" idx="2"/>
          </p:nvPr>
        </p:nvSpPr>
        <p:spPr>
          <a:xfrm>
            <a:off x="4953000" y="1068388"/>
            <a:ext cx="4191000" cy="4481512"/>
          </a:xfrm>
        </p:spPr>
        <p:txBody>
          <a:bodyPr vert="horz" wrap="square" lIns="90488" tIns="44450" rIns="90488" bIns="44450" anchor="t" anchorCtr="0"/>
          <a:p>
            <a:pPr eaLnBrk="1" hangingPunct="1">
              <a:buSzPct val="70000"/>
            </a:pPr>
            <a:r>
              <a:rPr lang="zh-CN" altLang="en-US" sz="2400" b="1" dirty="0">
                <a:latin typeface="黑体" panose="02010609060101010101" pitchFamily="2" charset="-122"/>
                <a:ea typeface="黑体" panose="02010609060101010101" pitchFamily="2" charset="-122"/>
                <a:cs typeface="黑体" panose="02010609060101010101" pitchFamily="2" charset="-122"/>
              </a:rPr>
              <a:t>事件流 </a:t>
            </a:r>
            <a:endParaRPr lang="zh-CN" altLang="en-US" sz="2400" b="1" dirty="0">
              <a:latin typeface="黑体" panose="02010609060101010101" pitchFamily="2" charset="-122"/>
              <a:ea typeface="黑体" panose="02010609060101010101" pitchFamily="2" charset="-122"/>
              <a:cs typeface="黑体" panose="02010609060101010101" pitchFamily="2" charset="-122"/>
            </a:endParaRPr>
          </a:p>
          <a:p>
            <a:pPr eaLnBrk="1" hangingPunct="1">
              <a:buSzPct val="70000"/>
            </a:pPr>
            <a:r>
              <a:rPr lang="zh-CN" altLang="en-US" sz="2400" b="1" dirty="0">
                <a:latin typeface="黑体" panose="02010609060101010101" pitchFamily="2" charset="-122"/>
                <a:ea typeface="黑体" panose="02010609060101010101" pitchFamily="2" charset="-122"/>
                <a:cs typeface="黑体" panose="02010609060101010101" pitchFamily="2" charset="-122"/>
              </a:rPr>
              <a:t>后置条件 </a:t>
            </a:r>
            <a:endParaRPr lang="zh-CN" altLang="en-US" sz="2400" b="1" dirty="0">
              <a:latin typeface="黑体" panose="02010609060101010101" pitchFamily="2" charset="-122"/>
              <a:ea typeface="黑体" panose="02010609060101010101" pitchFamily="2" charset="-122"/>
              <a:cs typeface="黑体" panose="02010609060101010101" pitchFamily="2" charset="-122"/>
            </a:endParaRPr>
          </a:p>
          <a:p>
            <a:pPr eaLnBrk="1" hangingPunct="1">
              <a:buSzPct val="70000"/>
            </a:pPr>
            <a:r>
              <a:rPr lang="zh-CN" altLang="en-US" sz="2400" b="1" dirty="0">
                <a:latin typeface="黑体" panose="02010609060101010101" pitchFamily="2" charset="-122"/>
                <a:ea typeface="黑体" panose="02010609060101010101" pitchFamily="2" charset="-122"/>
                <a:cs typeface="黑体" panose="02010609060101010101" pitchFamily="2" charset="-122"/>
              </a:rPr>
              <a:t>可选事件流</a:t>
            </a:r>
            <a:endParaRPr lang="zh-CN" altLang="en-US" sz="2400" b="1" dirty="0">
              <a:latin typeface="黑体" panose="02010609060101010101" pitchFamily="2" charset="-122"/>
              <a:ea typeface="黑体" panose="02010609060101010101" pitchFamily="2" charset="-122"/>
              <a:cs typeface="黑体" panose="02010609060101010101" pitchFamily="2" charset="-122"/>
            </a:endParaRPr>
          </a:p>
          <a:p>
            <a:pPr eaLnBrk="1" hangingPunct="1">
              <a:buSzPct val="70000"/>
            </a:pPr>
            <a:r>
              <a:rPr lang="zh-CN" altLang="en-US" sz="2400" b="1" dirty="0">
                <a:latin typeface="黑体" panose="02010609060101010101" pitchFamily="2" charset="-122"/>
                <a:ea typeface="黑体" panose="02010609060101010101" pitchFamily="2" charset="-122"/>
                <a:cs typeface="黑体" panose="02010609060101010101" pitchFamily="2" charset="-122"/>
              </a:rPr>
              <a:t>例外</a:t>
            </a:r>
            <a:endParaRPr lang="zh-CN" altLang="en-US" sz="2400" b="1" dirty="0">
              <a:latin typeface="黑体" panose="02010609060101010101" pitchFamily="2" charset="-122"/>
              <a:ea typeface="黑体" panose="02010609060101010101" pitchFamily="2" charset="-122"/>
              <a:cs typeface="黑体" panose="02010609060101010101" pitchFamily="2" charset="-122"/>
            </a:endParaRPr>
          </a:p>
          <a:p>
            <a:pPr eaLnBrk="1" hangingPunct="1">
              <a:buSzPct val="70000"/>
            </a:pPr>
            <a:r>
              <a:rPr lang="zh-CN" altLang="en-US" sz="2400" b="1" dirty="0">
                <a:latin typeface="黑体" panose="02010609060101010101" pitchFamily="2" charset="-122"/>
                <a:ea typeface="黑体" panose="02010609060101010101" pitchFamily="2" charset="-122"/>
                <a:cs typeface="黑体" panose="02010609060101010101" pitchFamily="2" charset="-122"/>
              </a:rPr>
              <a:t>非功能性需求</a:t>
            </a:r>
            <a:endParaRPr lang="zh-CN" altLang="en-US" sz="2400" b="1" dirty="0">
              <a:latin typeface="黑体" panose="02010609060101010101" pitchFamily="2" charset="-122"/>
              <a:ea typeface="黑体" panose="02010609060101010101" pitchFamily="2" charset="-122"/>
              <a:cs typeface="黑体" panose="02010609060101010101" pitchFamily="2" charset="-122"/>
            </a:endParaRPr>
          </a:p>
          <a:p>
            <a:pPr eaLnBrk="1" hangingPunct="1">
              <a:buSzPct val="70000"/>
            </a:pPr>
            <a:r>
              <a:rPr lang="zh-CN" altLang="en-US" sz="2400" b="1" dirty="0">
                <a:latin typeface="黑体" panose="02010609060101010101" pitchFamily="2" charset="-122"/>
                <a:ea typeface="黑体" panose="02010609060101010101" pitchFamily="2" charset="-122"/>
                <a:cs typeface="黑体" panose="02010609060101010101" pitchFamily="2" charset="-122"/>
              </a:rPr>
              <a:t>假设</a:t>
            </a:r>
            <a:endParaRPr lang="zh-CN" altLang="en-US" sz="2400" b="1" dirty="0">
              <a:latin typeface="黑体" panose="02010609060101010101" pitchFamily="2" charset="-122"/>
              <a:ea typeface="黑体" panose="02010609060101010101" pitchFamily="2" charset="-122"/>
              <a:cs typeface="黑体" panose="02010609060101010101" pitchFamily="2" charset="-122"/>
            </a:endParaRPr>
          </a:p>
          <a:p>
            <a:pPr eaLnBrk="1" hangingPunct="1">
              <a:buSzPct val="70000"/>
            </a:pPr>
            <a:r>
              <a:rPr lang="zh-CN" altLang="en-US" sz="2400" b="1" dirty="0">
                <a:latin typeface="黑体" panose="02010609060101010101" pitchFamily="2" charset="-122"/>
                <a:ea typeface="黑体" panose="02010609060101010101" pitchFamily="2" charset="-122"/>
                <a:cs typeface="黑体" panose="02010609060101010101" pitchFamily="2" charset="-122"/>
              </a:rPr>
              <a:t>备注</a:t>
            </a:r>
            <a:endParaRPr lang="zh-CN" altLang="en-US" sz="2400" b="1" dirty="0">
              <a:latin typeface="黑体" panose="02010609060101010101" pitchFamily="2" charset="-122"/>
              <a:ea typeface="黑体" panose="02010609060101010101" pitchFamily="2" charset="-122"/>
              <a:cs typeface="黑体" panose="02010609060101010101" pitchFamily="2" charset="-122"/>
            </a:endParaRPr>
          </a:p>
          <a:p>
            <a:pPr eaLnBrk="1" hangingPunct="1">
              <a:buSzPct val="70000"/>
            </a:pPr>
            <a:r>
              <a:rPr lang="zh-CN" altLang="en-US" sz="2400" b="1" dirty="0">
                <a:latin typeface="黑体" panose="02010609060101010101" pitchFamily="2" charset="-122"/>
                <a:ea typeface="黑体" panose="02010609060101010101" pitchFamily="2" charset="-122"/>
                <a:cs typeface="黑体" panose="02010609060101010101" pitchFamily="2" charset="-122"/>
              </a:rPr>
              <a:t>补充规格说明书</a:t>
            </a:r>
            <a:endParaRPr lang="zh-CN" altLang="en-US" sz="2400" b="1" dirty="0">
              <a:latin typeface="黑体" panose="02010609060101010101" pitchFamily="2" charset="-122"/>
              <a:ea typeface="黑体" panose="02010609060101010101" pitchFamily="2" charset="-122"/>
              <a:cs typeface="黑体" panose="02010609060101010101" pitchFamily="2" charset="-122"/>
            </a:endParaRPr>
          </a:p>
          <a:p>
            <a:pPr eaLnBrk="1" hangingPunct="1">
              <a:buSzPct val="70000"/>
            </a:pPr>
            <a:r>
              <a:rPr lang="zh-CN" altLang="en-US" sz="2400" b="1" dirty="0">
                <a:latin typeface="黑体" panose="02010609060101010101" pitchFamily="2" charset="-122"/>
                <a:ea typeface="黑体" panose="02010609060101010101" pitchFamily="2" charset="-122"/>
                <a:cs typeface="黑体" panose="02010609060101010101" pitchFamily="2" charset="-122"/>
              </a:rPr>
              <a:t>修改历史</a:t>
            </a:r>
            <a:endParaRPr lang="zh-CN" altLang="en-US" sz="2400" b="1" dirty="0">
              <a:latin typeface="黑体" panose="02010609060101010101" pitchFamily="2" charset="-122"/>
              <a:ea typeface="黑体" panose="02010609060101010101" pitchFamily="2" charset="-122"/>
              <a:cs typeface="黑体" panose="02010609060101010101" pitchFamily="2" charset="-122"/>
            </a:endParaRPr>
          </a:p>
          <a:p>
            <a:pPr eaLnBrk="1" hangingPunct="1">
              <a:buSzPct val="70000"/>
            </a:pPr>
            <a:endParaRPr lang="zh-CN" altLang="en-US" sz="2400" b="1" dirty="0">
              <a:latin typeface="黑体" panose="02010609060101010101" pitchFamily="2" charset="-122"/>
              <a:ea typeface="黑体" panose="02010609060101010101" pitchFamily="2" charset="-122"/>
              <a:cs typeface="黑体" panose="0201060906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1026"/>
          <p:cNvSpPr>
            <a:spLocks noGrp="1"/>
          </p:cNvSpPr>
          <p:nvPr>
            <p:ph type="title"/>
          </p:nvPr>
        </p:nvSpPr>
        <p:spPr/>
        <p:txBody>
          <a:bodyPr vert="horz" wrap="square" lIns="90488" tIns="44450" rIns="90488" bIns="44450" anchor="b" anchorCtr="0"/>
          <a:p>
            <a:pPr algn="ctr" eaLnBrk="1" hangingPunct="1">
              <a:buClrTx/>
              <a:buSzTx/>
              <a:buFontTx/>
            </a:pPr>
            <a:r>
              <a:rPr lang="zh-CN" altLang="en-US" dirty="0">
                <a:latin typeface="黑体" panose="02010609060101010101" pitchFamily="2" charset="-122"/>
                <a:ea typeface="黑体" panose="02010609060101010101" pitchFamily="2" charset="-122"/>
              </a:rPr>
              <a:t>ATM机示例</a:t>
            </a:r>
            <a:endParaRPr lang="zh-CN" altLang="en-US" dirty="0">
              <a:latin typeface="黑体" panose="02010609060101010101" pitchFamily="2" charset="-122"/>
              <a:ea typeface="黑体" panose="02010609060101010101" pitchFamily="2" charset="-122"/>
            </a:endParaRPr>
          </a:p>
        </p:txBody>
      </p:sp>
      <p:sp>
        <p:nvSpPr>
          <p:cNvPr id="38914" name="AutoShape 1027"/>
          <p:cNvSpPr>
            <a:spLocks noGrp="1" noChangeAspect="1"/>
          </p:cNvSpPr>
          <p:nvPr>
            <p:ph type="body" sz="half" idx="1"/>
          </p:nvPr>
        </p:nvSpPr>
        <p:spPr>
          <a:xfrm>
            <a:off x="685800" y="1981200"/>
            <a:ext cx="7558088" cy="4114800"/>
          </a:xfrm>
        </p:spPr>
        <p:txBody>
          <a:bodyPr vert="horz" wrap="square" lIns="90488" tIns="44450" rIns="90488" bIns="44450" anchor="t" anchorCtr="0"/>
          <a:p>
            <a:pPr eaLnBrk="1" hangingPunct="1">
              <a:buClr>
                <a:schemeClr val="accent1"/>
              </a:buClr>
              <a:buSzPct val="70000"/>
              <a:buFont typeface="Webdings" panose="05030102010509060703" pitchFamily="18" charset="2"/>
            </a:pPr>
            <a:r>
              <a:rPr lang="zh-CN" altLang="en-US" dirty="0">
                <a:latin typeface="黑体" panose="02010609060101010101" pitchFamily="2" charset="-122"/>
                <a:ea typeface="黑体" panose="02010609060101010101" pitchFamily="2" charset="-122"/>
                <a:cs typeface="黑体" panose="02010609060101010101" pitchFamily="2" charset="-122"/>
              </a:rPr>
              <a:t>客户使用工商银行的</a:t>
            </a:r>
            <a:r>
              <a:rPr lang="en-US" altLang="zh-CN" dirty="0">
                <a:latin typeface="黑体" panose="02010609060101010101" pitchFamily="2" charset="-122"/>
                <a:ea typeface="黑体" panose="02010609060101010101" pitchFamily="2" charset="-122"/>
                <a:cs typeface="黑体" panose="02010609060101010101" pitchFamily="2" charset="-122"/>
              </a:rPr>
              <a:t>ATM</a:t>
            </a:r>
            <a:r>
              <a:rPr lang="zh-CN" altLang="en-US" dirty="0">
                <a:latin typeface="黑体" panose="02010609060101010101" pitchFamily="2" charset="-122"/>
                <a:ea typeface="黑体" panose="02010609060101010101" pitchFamily="2" charset="-122"/>
                <a:cs typeface="黑体" panose="02010609060101010101" pitchFamily="2" charset="-122"/>
              </a:rPr>
              <a:t>机取款或查询余额</a:t>
            </a:r>
            <a:r>
              <a:rPr lang="zh-CN" altLang="en-US" dirty="0">
                <a:ea typeface="宋体" panose="02010600030101010101" pitchFamily="2" charset="-122"/>
              </a:rPr>
              <a:t>。</a:t>
            </a:r>
            <a:endParaRPr lang="zh-CN" altLang="en-US" dirty="0">
              <a:ea typeface="宋体" panose="02010600030101010101" pitchFamily="2" charset="-122"/>
            </a:endParaRPr>
          </a:p>
        </p:txBody>
      </p:sp>
      <p:pic>
        <p:nvPicPr>
          <p:cNvPr id="38915" name="Picture 1030"/>
          <p:cNvPicPr>
            <a:picLocks noGrp="1" noChangeAspect="1"/>
          </p:cNvPicPr>
          <p:nvPr>
            <p:ph sz="half" idx="2"/>
          </p:nvPr>
        </p:nvPicPr>
        <p:blipFill>
          <a:blip r:embed="rId1"/>
          <a:stretch>
            <a:fillRect/>
          </a:stretch>
        </p:blipFill>
        <p:spPr>
          <a:xfrm>
            <a:off x="2484438" y="3141663"/>
            <a:ext cx="3959225" cy="2374900"/>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1026"/>
          <p:cNvSpPr>
            <a:spLocks noGrp="1"/>
          </p:cNvSpPr>
          <p:nvPr>
            <p:ph type="title"/>
          </p:nvPr>
        </p:nvSpPr>
        <p:spPr/>
        <p:txBody>
          <a:bodyPr vert="horz" wrap="square" lIns="90488" tIns="44450" rIns="90488" bIns="44450" anchor="b" anchorCtr="0"/>
          <a:p>
            <a:pPr algn="ctr" eaLnBrk="1" hangingPunct="1">
              <a:buClrTx/>
              <a:buSzTx/>
              <a:buFontTx/>
            </a:pPr>
            <a:r>
              <a:rPr lang="zh-CN" altLang="en-US" dirty="0">
                <a:latin typeface="黑体" panose="02010609060101010101" pitchFamily="2" charset="-122"/>
                <a:ea typeface="黑体" panose="02010609060101010101" pitchFamily="2" charset="-122"/>
              </a:rPr>
              <a:t>取款用例描述(1)</a:t>
            </a:r>
            <a:endParaRPr lang="zh-CN" altLang="en-US" dirty="0">
              <a:latin typeface="黑体" panose="02010609060101010101" pitchFamily="2" charset="-122"/>
              <a:ea typeface="黑体" panose="02010609060101010101" pitchFamily="2" charset="-122"/>
            </a:endParaRPr>
          </a:p>
        </p:txBody>
      </p:sp>
      <p:sp>
        <p:nvSpPr>
          <p:cNvPr id="39938" name="Rectangle 1027"/>
          <p:cNvSpPr>
            <a:spLocks noGrp="1"/>
          </p:cNvSpPr>
          <p:nvPr>
            <p:ph idx="1"/>
          </p:nvPr>
        </p:nvSpPr>
        <p:spPr>
          <a:xfrm>
            <a:off x="419100" y="1068388"/>
            <a:ext cx="8532813" cy="4637087"/>
          </a:xfrm>
        </p:spPr>
        <p:txBody>
          <a:bodyPr vert="horz" wrap="square" lIns="90488" tIns="44450" rIns="90488" bIns="44450" anchor="t" anchorCtr="0"/>
          <a:p>
            <a:pPr eaLnBrk="1" hangingPunct="1">
              <a:lnSpc>
                <a:spcPct val="90000"/>
              </a:lnSpc>
            </a:pPr>
            <a:r>
              <a:rPr lang="zh-CN" altLang="en-US" sz="2400" b="1" dirty="0">
                <a:ea typeface="宋体" panose="02010600030101010101" pitchFamily="2" charset="-122"/>
              </a:rPr>
              <a:t>用例编号</a:t>
            </a:r>
            <a:r>
              <a:rPr lang="en-US" altLang="zh-CN" sz="2400" b="1" dirty="0">
                <a:ea typeface="宋体" panose="02010600030101010101" pitchFamily="2" charset="-122"/>
              </a:rPr>
              <a:t>:      </a:t>
            </a:r>
            <a:r>
              <a:rPr lang="en-US" altLang="zh-CN" sz="2400" dirty="0">
                <a:ea typeface="宋体" panose="02010600030101010101" pitchFamily="2" charset="-122"/>
              </a:rPr>
              <a:t>001</a:t>
            </a:r>
            <a:endParaRPr lang="en-US" altLang="zh-CN" sz="2400" dirty="0">
              <a:ea typeface="宋体" panose="02010600030101010101" pitchFamily="2" charset="-122"/>
            </a:endParaRPr>
          </a:p>
          <a:p>
            <a:pPr eaLnBrk="1" hangingPunct="1">
              <a:lnSpc>
                <a:spcPct val="90000"/>
              </a:lnSpc>
            </a:pPr>
            <a:r>
              <a:rPr lang="zh-CN" altLang="en-US" sz="2400" b="1" dirty="0">
                <a:ea typeface="宋体" panose="02010600030101010101" pitchFamily="2" charset="-122"/>
              </a:rPr>
              <a:t>创建人</a:t>
            </a:r>
            <a:r>
              <a:rPr lang="en-US" altLang="zh-CN" sz="2400" b="1" dirty="0">
                <a:ea typeface="宋体" panose="02010600030101010101" pitchFamily="2" charset="-122"/>
              </a:rPr>
              <a:t>:         </a:t>
            </a:r>
            <a:r>
              <a:rPr lang="zh-CN" altLang="en-US" sz="2400" dirty="0">
                <a:ea typeface="宋体" panose="02010600030101010101" pitchFamily="2" charset="-122"/>
              </a:rPr>
              <a:t>李四</a:t>
            </a:r>
            <a:endParaRPr lang="zh-CN" altLang="en-US" sz="2400" dirty="0">
              <a:ea typeface="宋体" panose="02010600030101010101" pitchFamily="2" charset="-122"/>
            </a:endParaRPr>
          </a:p>
          <a:p>
            <a:pPr eaLnBrk="1" hangingPunct="1">
              <a:lnSpc>
                <a:spcPct val="90000"/>
              </a:lnSpc>
            </a:pPr>
            <a:r>
              <a:rPr lang="zh-CN" altLang="en-US" sz="2400" b="1" dirty="0">
                <a:ea typeface="宋体" panose="02010600030101010101" pitchFamily="2" charset="-122"/>
              </a:rPr>
              <a:t>创建日期</a:t>
            </a:r>
            <a:r>
              <a:rPr lang="en-US" altLang="zh-CN" sz="2400" b="1" dirty="0">
                <a:ea typeface="宋体" panose="02010600030101010101" pitchFamily="2" charset="-122"/>
              </a:rPr>
              <a:t>:      </a:t>
            </a:r>
            <a:r>
              <a:rPr lang="en-US" altLang="zh-CN" sz="2400" dirty="0">
                <a:ea typeface="宋体" panose="02010600030101010101" pitchFamily="2" charset="-122"/>
              </a:rPr>
              <a:t>2015.10.08</a:t>
            </a:r>
            <a:endParaRPr lang="en-US" altLang="zh-CN" sz="2400" dirty="0">
              <a:ea typeface="宋体" panose="02010600030101010101" pitchFamily="2" charset="-122"/>
            </a:endParaRPr>
          </a:p>
          <a:p>
            <a:pPr eaLnBrk="1" hangingPunct="1">
              <a:lnSpc>
                <a:spcPct val="90000"/>
              </a:lnSpc>
            </a:pPr>
            <a:r>
              <a:rPr lang="zh-CN" altLang="en-US" sz="2400" b="1" dirty="0">
                <a:ea typeface="宋体" panose="02010600030101010101" pitchFamily="2" charset="-122"/>
              </a:rPr>
              <a:t>版本号</a:t>
            </a:r>
            <a:r>
              <a:rPr lang="en-US" altLang="zh-CN" sz="2400" b="1" dirty="0">
                <a:ea typeface="宋体" panose="02010600030101010101" pitchFamily="2" charset="-122"/>
              </a:rPr>
              <a:t>:          </a:t>
            </a:r>
            <a:r>
              <a:rPr lang="en-US" altLang="zh-CN" sz="2400" dirty="0">
                <a:ea typeface="宋体" panose="02010600030101010101" pitchFamily="2" charset="-122"/>
              </a:rPr>
              <a:t>01</a:t>
            </a:r>
            <a:endParaRPr lang="en-US" altLang="zh-CN" sz="2400" dirty="0">
              <a:ea typeface="宋体" panose="02010600030101010101" pitchFamily="2" charset="-122"/>
            </a:endParaRPr>
          </a:p>
          <a:p>
            <a:pPr eaLnBrk="1" hangingPunct="1">
              <a:lnSpc>
                <a:spcPct val="90000"/>
              </a:lnSpc>
            </a:pPr>
            <a:r>
              <a:rPr lang="zh-CN" altLang="en-US" sz="2400" b="1" dirty="0">
                <a:ea typeface="宋体" panose="02010600030101010101" pitchFamily="2" charset="-122"/>
              </a:rPr>
              <a:t>主要参与者</a:t>
            </a:r>
            <a:r>
              <a:rPr lang="en-US" altLang="zh-CN" sz="2400" b="1" dirty="0">
                <a:ea typeface="宋体" panose="02010600030101010101" pitchFamily="2" charset="-122"/>
              </a:rPr>
              <a:t>:  </a:t>
            </a:r>
            <a:r>
              <a:rPr lang="zh-CN" altLang="en-US" sz="2400" dirty="0">
                <a:ea typeface="宋体" panose="02010600030101010101" pitchFamily="2" charset="-122"/>
              </a:rPr>
              <a:t>持有工商银行灵通卡或牡丹卡的客户</a:t>
            </a:r>
            <a:endParaRPr lang="zh-CN" altLang="en-US" sz="2400" dirty="0">
              <a:ea typeface="宋体" panose="02010600030101010101" pitchFamily="2" charset="-122"/>
            </a:endParaRPr>
          </a:p>
          <a:p>
            <a:pPr eaLnBrk="1" hangingPunct="1">
              <a:lnSpc>
                <a:spcPct val="90000"/>
              </a:lnSpc>
            </a:pPr>
            <a:r>
              <a:rPr lang="zh-CN" altLang="en-US" sz="2400" b="1" dirty="0">
                <a:ea typeface="宋体" panose="02010600030101010101" pitchFamily="2" charset="-122"/>
              </a:rPr>
              <a:t>次要参与者</a:t>
            </a:r>
            <a:r>
              <a:rPr lang="en-US" altLang="zh-CN" sz="2400" b="1" dirty="0">
                <a:ea typeface="宋体" panose="02010600030101010101" pitchFamily="2" charset="-122"/>
              </a:rPr>
              <a:t>:  </a:t>
            </a:r>
            <a:r>
              <a:rPr lang="zh-CN" altLang="en-US" sz="2400" dirty="0">
                <a:ea typeface="宋体" panose="02010600030101010101" pitchFamily="2" charset="-122"/>
              </a:rPr>
              <a:t>无</a:t>
            </a:r>
            <a:endParaRPr lang="zh-CN" altLang="en-US" sz="2400" dirty="0">
              <a:ea typeface="宋体" panose="02010600030101010101" pitchFamily="2" charset="-122"/>
            </a:endParaRPr>
          </a:p>
          <a:p>
            <a:pPr eaLnBrk="1" hangingPunct="1">
              <a:lnSpc>
                <a:spcPct val="90000"/>
              </a:lnSpc>
            </a:pPr>
            <a:r>
              <a:rPr lang="zh-CN" altLang="en-US" sz="2400" dirty="0">
                <a:ea typeface="宋体" panose="02010600030101010101" pitchFamily="2" charset="-122"/>
              </a:rPr>
              <a:t>简要描述 </a:t>
            </a:r>
            <a:r>
              <a:rPr lang="en-US" altLang="zh-CN" sz="2400" dirty="0">
                <a:ea typeface="宋体" panose="02010600030101010101" pitchFamily="2" charset="-122"/>
              </a:rPr>
              <a:t>:     </a:t>
            </a:r>
            <a:r>
              <a:rPr lang="zh-CN" altLang="en-US" sz="2400" dirty="0">
                <a:ea typeface="宋体" panose="02010600030101010101" pitchFamily="2" charset="-122"/>
              </a:rPr>
              <a:t>无</a:t>
            </a:r>
            <a:endParaRPr lang="zh-CN" altLang="en-US" sz="2400" dirty="0">
              <a:ea typeface="宋体" panose="02010600030101010101" pitchFamily="2" charset="-122"/>
            </a:endParaRPr>
          </a:p>
          <a:p>
            <a:pPr eaLnBrk="1" hangingPunct="1">
              <a:lnSpc>
                <a:spcPct val="90000"/>
              </a:lnSpc>
            </a:pPr>
            <a:r>
              <a:rPr lang="zh-CN" altLang="en-US" sz="2400" b="1" dirty="0">
                <a:ea typeface="宋体" panose="02010600030101010101" pitchFamily="2" charset="-122"/>
              </a:rPr>
              <a:t>触发事件</a:t>
            </a:r>
            <a:r>
              <a:rPr lang="en-US" altLang="zh-CN" sz="2400" b="1" dirty="0">
                <a:ea typeface="宋体" panose="02010600030101010101" pitchFamily="2" charset="-122"/>
              </a:rPr>
              <a:t>:      </a:t>
            </a:r>
            <a:r>
              <a:rPr lang="zh-CN" altLang="en-US" sz="2400" dirty="0">
                <a:ea typeface="宋体" panose="02010600030101010101" pitchFamily="2" charset="-122"/>
              </a:rPr>
              <a:t>当灵通卡或牡丹卡插入</a:t>
            </a:r>
            <a:r>
              <a:rPr lang="en-US" altLang="zh-CN" sz="2400" dirty="0">
                <a:ea typeface="宋体" panose="02010600030101010101" pitchFamily="2" charset="-122"/>
              </a:rPr>
              <a:t>ATM</a:t>
            </a:r>
            <a:r>
              <a:rPr lang="zh-CN" altLang="en-US" sz="2400" dirty="0">
                <a:ea typeface="宋体" panose="02010600030101010101" pitchFamily="2" charset="-122"/>
              </a:rPr>
              <a:t>机时</a:t>
            </a:r>
            <a:endParaRPr lang="en-US" altLang="zh-CN" sz="2400" dirty="0">
              <a:ea typeface="宋体" panose="02010600030101010101" pitchFamily="2" charset="-122"/>
            </a:endParaRPr>
          </a:p>
          <a:p>
            <a:pPr eaLnBrk="1" hangingPunct="1">
              <a:lnSpc>
                <a:spcPct val="90000"/>
              </a:lnSpc>
            </a:pPr>
            <a:r>
              <a:rPr lang="zh-CN" altLang="en-US" sz="2400" b="1" dirty="0">
                <a:ea typeface="宋体" panose="02010600030101010101" pitchFamily="2" charset="-122"/>
              </a:rPr>
              <a:t>前置条件</a:t>
            </a:r>
            <a:r>
              <a:rPr lang="en-US" altLang="zh-CN" sz="2400" b="1" dirty="0">
                <a:ea typeface="宋体" panose="02010600030101010101" pitchFamily="2" charset="-122"/>
              </a:rPr>
              <a:t>:      </a:t>
            </a:r>
            <a:r>
              <a:rPr lang="en-US" altLang="zh-CN" sz="2400" dirty="0">
                <a:ea typeface="宋体" panose="02010600030101010101" pitchFamily="2" charset="-122"/>
              </a:rPr>
              <a:t>ATM</a:t>
            </a:r>
            <a:r>
              <a:rPr lang="zh-CN" altLang="en-US" sz="2400" dirty="0">
                <a:ea typeface="宋体" panose="02010600030101010101" pitchFamily="2" charset="-122"/>
              </a:rPr>
              <a:t>机处于待机状态</a:t>
            </a:r>
            <a:endParaRPr lang="zh-CN" altLang="en-US" sz="2400" dirty="0">
              <a:ea typeface="宋体" panose="02010600030101010101" pitchFamily="2" charset="-122"/>
            </a:endParaRPr>
          </a:p>
          <a:p>
            <a:pPr eaLnBrk="1" hangingPunct="1">
              <a:lnSpc>
                <a:spcPct val="90000"/>
              </a:lnSpc>
            </a:pPr>
            <a:endParaRPr lang="zh-CN" altLang="en-US" sz="2400" dirty="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p:cNvSpPr>
          <p:nvPr>
            <p:ph type="title"/>
          </p:nvPr>
        </p:nvSpPr>
        <p:spPr/>
        <p:txBody>
          <a:bodyPr vert="horz" wrap="square" lIns="90488" tIns="44450" rIns="90488" bIns="44450" anchor="b" anchorCtr="0"/>
          <a:p>
            <a:pPr algn="ctr" eaLnBrk="1" hangingPunct="1">
              <a:buClrTx/>
              <a:buSzTx/>
              <a:buFontTx/>
            </a:pPr>
            <a:r>
              <a:rPr lang="zh-CN" altLang="en-US" dirty="0">
                <a:latin typeface="黑体" panose="02010609060101010101" pitchFamily="2" charset="-122"/>
                <a:ea typeface="黑体" panose="02010609060101010101" pitchFamily="2" charset="-122"/>
              </a:rPr>
              <a:t>取款用例描述(2)</a:t>
            </a:r>
            <a:endParaRPr lang="zh-CN" altLang="en-US" dirty="0">
              <a:latin typeface="黑体" panose="02010609060101010101" pitchFamily="2" charset="-122"/>
              <a:ea typeface="黑体" panose="02010609060101010101" pitchFamily="2" charset="-122"/>
            </a:endParaRPr>
          </a:p>
        </p:txBody>
      </p:sp>
      <p:sp>
        <p:nvSpPr>
          <p:cNvPr id="40962" name="Rectangle 3"/>
          <p:cNvSpPr>
            <a:spLocks noGrp="1"/>
          </p:cNvSpPr>
          <p:nvPr>
            <p:ph idx="1"/>
          </p:nvPr>
        </p:nvSpPr>
        <p:spPr>
          <a:xfrm>
            <a:off x="401638" y="1068388"/>
            <a:ext cx="8532812" cy="4583112"/>
          </a:xfrm>
        </p:spPr>
        <p:txBody>
          <a:bodyPr vert="horz" wrap="square" lIns="90488" tIns="44450" rIns="90488" bIns="44450" anchor="t" anchorCtr="0"/>
          <a:p>
            <a:pPr eaLnBrk="1" hangingPunct="1">
              <a:lnSpc>
                <a:spcPct val="80000"/>
              </a:lnSpc>
            </a:pPr>
            <a:r>
              <a:rPr lang="zh-CN" altLang="en-US" b="1" dirty="0">
                <a:ea typeface="宋体" panose="02010600030101010101" pitchFamily="2" charset="-122"/>
              </a:rPr>
              <a:t>事件流</a:t>
            </a:r>
            <a:r>
              <a:rPr lang="en-US" altLang="zh-CN" b="1" dirty="0">
                <a:ea typeface="宋体" panose="02010600030101010101" pitchFamily="2" charset="-122"/>
              </a:rPr>
              <a:t>:</a:t>
            </a:r>
            <a:r>
              <a:rPr lang="en-US" altLang="zh-CN" sz="2400" b="1" dirty="0">
                <a:ea typeface="宋体" panose="02010600030101010101" pitchFamily="2" charset="-122"/>
              </a:rPr>
              <a:t> </a:t>
            </a:r>
            <a:endParaRPr lang="en-US" altLang="zh-CN" sz="2400" b="1" dirty="0">
              <a:ea typeface="宋体" panose="02010600030101010101" pitchFamily="2" charset="-122"/>
            </a:endParaRPr>
          </a:p>
          <a:p>
            <a:pPr eaLnBrk="1" hangingPunct="1">
              <a:lnSpc>
                <a:spcPct val="120000"/>
              </a:lnSpc>
              <a:buFontTx/>
              <a:buNone/>
            </a:pPr>
            <a:r>
              <a:rPr lang="en-US" altLang="zh-CN" sz="2400" dirty="0">
                <a:ea typeface="宋体" panose="02010600030101010101" pitchFamily="2" charset="-122"/>
              </a:rPr>
              <a:t>S1:   </a:t>
            </a:r>
            <a:r>
              <a:rPr lang="zh-CN" altLang="en-US" sz="2400" dirty="0">
                <a:ea typeface="宋体" panose="02010600030101010101" pitchFamily="2" charset="-122"/>
              </a:rPr>
              <a:t>当客户将灵通卡或牡丹卡插入</a:t>
            </a:r>
            <a:r>
              <a:rPr lang="en-US" altLang="zh-CN" sz="2400" dirty="0">
                <a:ea typeface="宋体" panose="02010600030101010101" pitchFamily="2" charset="-122"/>
              </a:rPr>
              <a:t>ATM</a:t>
            </a:r>
            <a:r>
              <a:rPr lang="zh-CN" altLang="en-US" sz="2400" dirty="0">
                <a:ea typeface="宋体" panose="02010600030101010101" pitchFamily="2" charset="-122"/>
              </a:rPr>
              <a:t>机时，系统验证</a:t>
            </a:r>
            <a:endParaRPr lang="zh-CN" altLang="en-US" sz="2400" dirty="0">
              <a:ea typeface="宋体" panose="02010600030101010101" pitchFamily="2" charset="-122"/>
            </a:endParaRPr>
          </a:p>
          <a:p>
            <a:pPr eaLnBrk="1" hangingPunct="1">
              <a:lnSpc>
                <a:spcPct val="120000"/>
              </a:lnSpc>
              <a:buFontTx/>
              <a:buNone/>
            </a:pPr>
            <a:r>
              <a:rPr lang="zh-CN" altLang="en-US" sz="2400" dirty="0">
                <a:ea typeface="宋体" panose="02010600030101010101" pitchFamily="2" charset="-122"/>
              </a:rPr>
              <a:t>        灵通卡或牡丹卡的</a:t>
            </a:r>
            <a:r>
              <a:rPr lang="en-US" altLang="zh-CN" sz="2400" dirty="0">
                <a:ea typeface="宋体" panose="02010600030101010101" pitchFamily="2" charset="-122"/>
              </a:rPr>
              <a:t>ID</a:t>
            </a:r>
            <a:r>
              <a:rPr lang="zh-CN" altLang="en-US" sz="2400" dirty="0">
                <a:ea typeface="宋体" panose="02010600030101010101" pitchFamily="2" charset="-122"/>
              </a:rPr>
              <a:t>号，如果</a:t>
            </a:r>
            <a:r>
              <a:rPr lang="en-US" altLang="zh-CN" sz="2400" dirty="0">
                <a:ea typeface="宋体" panose="02010600030101010101" pitchFamily="2" charset="-122"/>
              </a:rPr>
              <a:t>ID</a:t>
            </a:r>
            <a:r>
              <a:rPr lang="zh-CN" altLang="en-US" sz="2400" dirty="0">
                <a:ea typeface="宋体" panose="02010600030101010101" pitchFamily="2" charset="-122"/>
              </a:rPr>
              <a:t>号正确，系统将提</a:t>
            </a:r>
            <a:endParaRPr lang="zh-CN" altLang="en-US" sz="2400" dirty="0">
              <a:ea typeface="宋体" panose="02010600030101010101" pitchFamily="2" charset="-122"/>
            </a:endParaRPr>
          </a:p>
          <a:p>
            <a:pPr eaLnBrk="1" hangingPunct="1">
              <a:lnSpc>
                <a:spcPct val="120000"/>
              </a:lnSpc>
              <a:buFontTx/>
              <a:buNone/>
            </a:pPr>
            <a:r>
              <a:rPr lang="zh-CN" altLang="en-US" sz="2400" dirty="0">
                <a:ea typeface="宋体" panose="02010600030101010101" pitchFamily="2" charset="-122"/>
              </a:rPr>
              <a:t>        示客户</a:t>
            </a:r>
            <a:r>
              <a:rPr lang="en-US" altLang="zh-CN" sz="2400" dirty="0">
                <a:ea typeface="宋体" panose="02010600030101010101" pitchFamily="2" charset="-122"/>
              </a:rPr>
              <a:t>&lt;</a:t>
            </a:r>
            <a:r>
              <a:rPr lang="zh-CN" altLang="en-US" sz="2400" dirty="0">
                <a:ea typeface="宋体" panose="02010600030101010101" pitchFamily="2" charset="-122"/>
              </a:rPr>
              <a:t>输入密码</a:t>
            </a:r>
            <a:r>
              <a:rPr lang="en-US" altLang="zh-CN" sz="2400" dirty="0">
                <a:ea typeface="宋体" panose="02010600030101010101" pitchFamily="2" charset="-122"/>
              </a:rPr>
              <a:t>&gt;</a:t>
            </a:r>
            <a:r>
              <a:rPr lang="zh-CN" altLang="en-US" sz="2400" dirty="0">
                <a:ea typeface="宋体" panose="02010600030101010101" pitchFamily="2" charset="-122"/>
              </a:rPr>
              <a:t>。</a:t>
            </a:r>
            <a:endParaRPr lang="zh-CN" altLang="en-US" sz="2400" dirty="0">
              <a:ea typeface="宋体" panose="02010600030101010101" pitchFamily="2" charset="-122"/>
            </a:endParaRPr>
          </a:p>
          <a:p>
            <a:pPr eaLnBrk="1" hangingPunct="1">
              <a:lnSpc>
                <a:spcPct val="120000"/>
              </a:lnSpc>
              <a:buFontTx/>
              <a:buNone/>
            </a:pPr>
            <a:r>
              <a:rPr lang="en-US" altLang="zh-CN" sz="2400" dirty="0">
                <a:ea typeface="宋体" panose="02010600030101010101" pitchFamily="2" charset="-122"/>
              </a:rPr>
              <a:t>S2:   </a:t>
            </a:r>
            <a:r>
              <a:rPr lang="zh-CN" altLang="en-US" sz="2400" dirty="0">
                <a:ea typeface="宋体" panose="02010600030101010101" pitchFamily="2" charset="-122"/>
              </a:rPr>
              <a:t>客户输入六位密码并以确认键完成密码输入。</a:t>
            </a:r>
            <a:endParaRPr lang="zh-CN" altLang="en-US" sz="2400" dirty="0">
              <a:ea typeface="宋体" panose="02010600030101010101" pitchFamily="2" charset="-122"/>
            </a:endParaRPr>
          </a:p>
          <a:p>
            <a:pPr eaLnBrk="1" hangingPunct="1">
              <a:lnSpc>
                <a:spcPct val="120000"/>
              </a:lnSpc>
              <a:buFontTx/>
              <a:buNone/>
            </a:pPr>
            <a:r>
              <a:rPr lang="zh-CN" altLang="en-US" sz="2400" dirty="0">
                <a:ea typeface="宋体" panose="02010600030101010101" pitchFamily="2" charset="-122"/>
              </a:rPr>
              <a:t>        系统验证密码，如果密码正确执行</a:t>
            </a:r>
            <a:r>
              <a:rPr lang="en-US" altLang="zh-CN" sz="2400" dirty="0">
                <a:ea typeface="宋体" panose="02010600030101010101" pitchFamily="2" charset="-122"/>
              </a:rPr>
              <a:t>S3</a:t>
            </a:r>
            <a:r>
              <a:rPr lang="zh-CN" altLang="en-US" sz="2400" dirty="0">
                <a:ea typeface="宋体" panose="02010600030101010101" pitchFamily="2" charset="-122"/>
              </a:rPr>
              <a:t>。</a:t>
            </a:r>
            <a:endParaRPr lang="zh-CN" altLang="en-US" sz="2400" dirty="0">
              <a:ea typeface="宋体" panose="02010600030101010101" pitchFamily="2" charset="-122"/>
            </a:endParaRPr>
          </a:p>
          <a:p>
            <a:pPr eaLnBrk="1" hangingPunct="1">
              <a:lnSpc>
                <a:spcPct val="120000"/>
              </a:lnSpc>
              <a:buFontTx/>
              <a:buNone/>
            </a:pPr>
            <a:r>
              <a:rPr lang="en-US" altLang="zh-CN" sz="2400" dirty="0">
                <a:ea typeface="宋体" panose="02010600030101010101" pitchFamily="2" charset="-122"/>
              </a:rPr>
              <a:t>S3:   </a:t>
            </a:r>
            <a:r>
              <a:rPr lang="zh-CN" altLang="en-US" sz="2400" dirty="0">
                <a:ea typeface="宋体" panose="02010600030101010101" pitchFamily="2" charset="-122"/>
              </a:rPr>
              <a:t>系统提示操作功能菜单供用户选择其中一种操作</a:t>
            </a:r>
            <a:endParaRPr lang="en-US" altLang="zh-CN" sz="2400" dirty="0">
              <a:ea typeface="宋体" panose="02010600030101010101" pitchFamily="2" charset="-122"/>
            </a:endParaRPr>
          </a:p>
          <a:p>
            <a:pPr eaLnBrk="1" hangingPunct="1">
              <a:lnSpc>
                <a:spcPct val="120000"/>
              </a:lnSpc>
              <a:buFontTx/>
              <a:buNone/>
            </a:pPr>
            <a:r>
              <a:rPr lang="zh-CN" altLang="en-US" sz="2400" dirty="0">
                <a:ea typeface="宋体" panose="02010600030101010101" pitchFamily="2" charset="-122"/>
              </a:rPr>
              <a:t>        </a:t>
            </a:r>
            <a:r>
              <a:rPr lang="en-US" altLang="zh-CN" sz="2400" dirty="0">
                <a:ea typeface="宋体" panose="02010600030101010101" pitchFamily="2" charset="-122"/>
              </a:rPr>
              <a:t>(&lt;</a:t>
            </a:r>
            <a:r>
              <a:rPr lang="zh-CN" altLang="en-US" sz="2400" dirty="0">
                <a:ea typeface="宋体" panose="02010600030101010101" pitchFamily="2" charset="-122"/>
              </a:rPr>
              <a:t>取款</a:t>
            </a:r>
            <a:r>
              <a:rPr lang="en-US" altLang="zh-CN" sz="2400" dirty="0">
                <a:ea typeface="宋体" panose="02010600030101010101" pitchFamily="2" charset="-122"/>
              </a:rPr>
              <a:t>&gt;</a:t>
            </a:r>
            <a:r>
              <a:rPr lang="zh-CN" altLang="en-US" sz="2400" dirty="0">
                <a:ea typeface="宋体" panose="02010600030101010101" pitchFamily="2" charset="-122"/>
              </a:rPr>
              <a:t>或</a:t>
            </a:r>
            <a:r>
              <a:rPr lang="en-US" altLang="zh-CN" sz="2400" dirty="0">
                <a:ea typeface="宋体" panose="02010600030101010101" pitchFamily="2" charset="-122"/>
              </a:rPr>
              <a:t>&lt;</a:t>
            </a:r>
            <a:r>
              <a:rPr lang="zh-CN" altLang="en-US" sz="2400" dirty="0">
                <a:ea typeface="宋体" panose="02010600030101010101" pitchFamily="2" charset="-122"/>
              </a:rPr>
              <a:t>查询余额</a:t>
            </a:r>
            <a:r>
              <a:rPr lang="en-US" altLang="zh-CN" sz="2400" dirty="0">
                <a:ea typeface="宋体" panose="02010600030101010101" pitchFamily="2" charset="-122"/>
              </a:rPr>
              <a:t>&gt;</a:t>
            </a:r>
            <a:r>
              <a:rPr lang="zh-CN" altLang="en-US" sz="2400" dirty="0">
                <a:ea typeface="宋体" panose="02010600030101010101" pitchFamily="2" charset="-122"/>
              </a:rPr>
              <a:t>或</a:t>
            </a:r>
            <a:r>
              <a:rPr lang="en-US" altLang="zh-CN" sz="2400" dirty="0">
                <a:ea typeface="宋体" panose="02010600030101010101" pitchFamily="2" charset="-122"/>
              </a:rPr>
              <a:t>&lt;</a:t>
            </a:r>
            <a:r>
              <a:rPr lang="zh-CN" altLang="en-US" sz="2400" dirty="0">
                <a:ea typeface="宋体" panose="02010600030101010101" pitchFamily="2" charset="-122"/>
              </a:rPr>
              <a:t>退出</a:t>
            </a:r>
            <a:r>
              <a:rPr lang="en-US" altLang="zh-CN" sz="2400" dirty="0">
                <a:ea typeface="宋体" panose="02010600030101010101" pitchFamily="2" charset="-122"/>
              </a:rPr>
              <a:t>&gt;)</a:t>
            </a:r>
            <a:endParaRPr lang="en-US" altLang="zh-CN" sz="2400" dirty="0">
              <a:ea typeface="宋体" panose="02010600030101010101" pitchFamily="2" charset="-122"/>
            </a:endParaRPr>
          </a:p>
          <a:p>
            <a:pPr eaLnBrk="1" hangingPunct="1">
              <a:lnSpc>
                <a:spcPct val="120000"/>
              </a:lnSpc>
              <a:buFontTx/>
              <a:buNone/>
            </a:pPr>
            <a:r>
              <a:rPr lang="en-US" altLang="zh-CN" sz="2400" dirty="0">
                <a:ea typeface="宋体" panose="02010600030101010101" pitchFamily="2" charset="-122"/>
              </a:rPr>
              <a:t>S3.1:</a:t>
            </a:r>
            <a:r>
              <a:rPr lang="zh-CN" altLang="en-US" sz="2400" dirty="0">
                <a:ea typeface="宋体" panose="02010600030101010101" pitchFamily="2" charset="-122"/>
              </a:rPr>
              <a:t>客户选择</a:t>
            </a:r>
            <a:r>
              <a:rPr lang="en-US" altLang="zh-CN" sz="2400" dirty="0">
                <a:ea typeface="宋体" panose="02010600030101010101" pitchFamily="2" charset="-122"/>
              </a:rPr>
              <a:t>&lt;</a:t>
            </a:r>
            <a:r>
              <a:rPr lang="zh-CN" altLang="en-US" sz="2400" dirty="0">
                <a:ea typeface="宋体" panose="02010600030101010101" pitchFamily="2" charset="-122"/>
              </a:rPr>
              <a:t>退出</a:t>
            </a:r>
            <a:r>
              <a:rPr lang="en-US" altLang="zh-CN" sz="2400" dirty="0">
                <a:ea typeface="宋体" panose="02010600030101010101" pitchFamily="2" charset="-122"/>
              </a:rPr>
              <a:t>&gt;</a:t>
            </a:r>
            <a:r>
              <a:rPr lang="zh-CN" altLang="en-US" sz="2400" dirty="0">
                <a:ea typeface="宋体" panose="02010600030101010101" pitchFamily="2" charset="-122"/>
              </a:rPr>
              <a:t>功能键时，转向执行</a:t>
            </a:r>
            <a:r>
              <a:rPr lang="en-US" altLang="zh-CN" sz="2400" dirty="0">
                <a:ea typeface="宋体" panose="02010600030101010101" pitchFamily="2" charset="-122"/>
              </a:rPr>
              <a:t>S6</a:t>
            </a:r>
            <a:r>
              <a:rPr lang="zh-CN" altLang="en-US" sz="2400" dirty="0">
                <a:ea typeface="宋体" panose="02010600030101010101" pitchFamily="2" charset="-122"/>
              </a:rPr>
              <a:t>。</a:t>
            </a:r>
            <a:endParaRPr lang="zh-CN" altLang="en-US" sz="2400" dirty="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1026"/>
          <p:cNvSpPr>
            <a:spLocks noGrp="1"/>
          </p:cNvSpPr>
          <p:nvPr>
            <p:ph type="title"/>
          </p:nvPr>
        </p:nvSpPr>
        <p:spPr/>
        <p:txBody>
          <a:bodyPr vert="horz" wrap="square" lIns="90488" tIns="44450" rIns="90488" bIns="44450" anchor="b" anchorCtr="0"/>
          <a:p>
            <a:pPr algn="ctr" eaLnBrk="1" hangingPunct="1">
              <a:buClrTx/>
              <a:buSzTx/>
              <a:buFontTx/>
            </a:pPr>
            <a:r>
              <a:rPr lang="zh-CN" altLang="en-US" dirty="0">
                <a:latin typeface="黑体" panose="02010609060101010101" pitchFamily="2" charset="-122"/>
                <a:ea typeface="黑体" panose="02010609060101010101" pitchFamily="2" charset="-122"/>
              </a:rPr>
              <a:t>取款用例描述(3)</a:t>
            </a:r>
            <a:endParaRPr lang="zh-CN" altLang="en-US" dirty="0">
              <a:latin typeface="黑体" panose="02010609060101010101" pitchFamily="2" charset="-122"/>
              <a:ea typeface="黑体" panose="02010609060101010101" pitchFamily="2" charset="-122"/>
            </a:endParaRPr>
          </a:p>
        </p:txBody>
      </p:sp>
      <p:sp>
        <p:nvSpPr>
          <p:cNvPr id="41986" name="Rectangle 1027"/>
          <p:cNvSpPr>
            <a:spLocks noGrp="1"/>
          </p:cNvSpPr>
          <p:nvPr>
            <p:ph idx="1"/>
          </p:nvPr>
        </p:nvSpPr>
        <p:spPr>
          <a:xfrm>
            <a:off x="401638" y="1068388"/>
            <a:ext cx="8532812" cy="4792662"/>
          </a:xfrm>
        </p:spPr>
        <p:txBody>
          <a:bodyPr vert="horz" wrap="square" lIns="90488" tIns="44450" rIns="90488" bIns="44450" anchor="t" anchorCtr="0"/>
          <a:p>
            <a:pPr eaLnBrk="1" hangingPunct="1">
              <a:buFontTx/>
              <a:buNone/>
            </a:pPr>
            <a:r>
              <a:rPr lang="en-US" altLang="zh-CN" dirty="0">
                <a:ea typeface="宋体" panose="02010600030101010101" pitchFamily="2" charset="-122"/>
              </a:rPr>
              <a:t>S4:  </a:t>
            </a:r>
            <a:r>
              <a:rPr lang="zh-CN" altLang="en-US" dirty="0">
                <a:ea typeface="宋体" panose="02010600030101010101" pitchFamily="2" charset="-122"/>
              </a:rPr>
              <a:t>客户选择</a:t>
            </a:r>
            <a:r>
              <a:rPr lang="en-US" altLang="zh-CN" dirty="0">
                <a:ea typeface="宋体" panose="02010600030101010101" pitchFamily="2" charset="-122"/>
              </a:rPr>
              <a:t>&lt;</a:t>
            </a:r>
            <a:r>
              <a:rPr lang="zh-CN" altLang="en-US" dirty="0">
                <a:ea typeface="宋体" panose="02010600030101010101" pitchFamily="2" charset="-122"/>
              </a:rPr>
              <a:t>取款</a:t>
            </a:r>
            <a:r>
              <a:rPr lang="en-US" altLang="zh-CN" dirty="0">
                <a:ea typeface="宋体" panose="02010600030101010101" pitchFamily="2" charset="-122"/>
              </a:rPr>
              <a:t>&gt;</a:t>
            </a:r>
            <a:r>
              <a:rPr lang="zh-CN" altLang="en-US" dirty="0">
                <a:ea typeface="宋体" panose="02010600030101010101" pitchFamily="2" charset="-122"/>
              </a:rPr>
              <a:t>操作后，系统提示客 </a:t>
            </a:r>
            <a:endParaRPr lang="zh-CN" altLang="en-US" dirty="0">
              <a:ea typeface="宋体" panose="02010600030101010101" pitchFamily="2" charset="-122"/>
            </a:endParaRPr>
          </a:p>
          <a:p>
            <a:pPr eaLnBrk="1" hangingPunct="1">
              <a:buFontTx/>
              <a:buNone/>
            </a:pPr>
            <a:r>
              <a:rPr lang="zh-CN" altLang="en-US" dirty="0">
                <a:ea typeface="宋体" panose="02010600030101010101" pitchFamily="2" charset="-122"/>
              </a:rPr>
              <a:t>       户输入</a:t>
            </a:r>
            <a:r>
              <a:rPr lang="en-US" altLang="zh-CN" dirty="0">
                <a:ea typeface="宋体" panose="02010600030101010101" pitchFamily="2" charset="-122"/>
              </a:rPr>
              <a:t>&lt;</a:t>
            </a:r>
            <a:r>
              <a:rPr lang="zh-CN" altLang="en-US" dirty="0">
                <a:ea typeface="宋体" panose="02010600030101010101" pitchFamily="2" charset="-122"/>
              </a:rPr>
              <a:t>取款数额</a:t>
            </a:r>
            <a:r>
              <a:rPr lang="en-US" altLang="zh-CN" dirty="0">
                <a:ea typeface="宋体" panose="02010600030101010101" pitchFamily="2" charset="-122"/>
              </a:rPr>
              <a:t>&gt;(</a:t>
            </a:r>
            <a:r>
              <a:rPr lang="zh-CN" altLang="en-US" dirty="0">
                <a:ea typeface="宋体" panose="02010600030101010101" pitchFamily="2" charset="-122"/>
              </a:rPr>
              <a:t>条件</a:t>
            </a:r>
            <a:r>
              <a:rPr lang="en-US" altLang="zh-CN" dirty="0">
                <a:ea typeface="宋体" panose="02010600030101010101" pitchFamily="2" charset="-122"/>
              </a:rPr>
              <a:t>:50</a:t>
            </a:r>
            <a:r>
              <a:rPr lang="zh-CN" altLang="en-US" dirty="0">
                <a:ea typeface="宋体" panose="02010600030101010101" pitchFamily="2" charset="-122"/>
              </a:rPr>
              <a:t>元的整倍数</a:t>
            </a:r>
            <a:r>
              <a:rPr lang="en-US" altLang="zh-CN" dirty="0">
                <a:ea typeface="宋体" panose="02010600030101010101" pitchFamily="2" charset="-122"/>
              </a:rPr>
              <a:t>)</a:t>
            </a:r>
            <a:endParaRPr lang="en-US" altLang="zh-CN" dirty="0">
              <a:ea typeface="宋体" panose="02010600030101010101" pitchFamily="2" charset="-122"/>
            </a:endParaRPr>
          </a:p>
          <a:p>
            <a:pPr eaLnBrk="1" hangingPunct="1">
              <a:buFontTx/>
              <a:buNone/>
            </a:pPr>
            <a:r>
              <a:rPr lang="en-US" altLang="zh-CN" dirty="0">
                <a:ea typeface="宋体" panose="02010600030101010101" pitchFamily="2" charset="-122"/>
              </a:rPr>
              <a:t>S5: </a:t>
            </a:r>
            <a:r>
              <a:rPr lang="zh-CN" altLang="en-US" dirty="0">
                <a:ea typeface="宋体" panose="02010600030101010101" pitchFamily="2" charset="-122"/>
              </a:rPr>
              <a:t>系统提示</a:t>
            </a:r>
            <a:r>
              <a:rPr lang="en-US" altLang="zh-CN" dirty="0">
                <a:ea typeface="宋体" panose="02010600030101010101" pitchFamily="2" charset="-122"/>
              </a:rPr>
              <a:t>&lt;</a:t>
            </a:r>
            <a:r>
              <a:rPr lang="zh-CN" altLang="en-US" dirty="0">
                <a:ea typeface="宋体" panose="02010600030101010101" pitchFamily="2" charset="-122"/>
              </a:rPr>
              <a:t>请等待</a:t>
            </a:r>
            <a:r>
              <a:rPr lang="en-US" altLang="zh-CN" dirty="0">
                <a:ea typeface="宋体" panose="02010600030101010101" pitchFamily="2" charset="-122"/>
              </a:rPr>
              <a:t>&gt;</a:t>
            </a:r>
            <a:r>
              <a:rPr lang="zh-CN" altLang="en-US" dirty="0">
                <a:ea typeface="宋体" panose="02010600030101010101" pitchFamily="2" charset="-122"/>
              </a:rPr>
              <a:t>的同时</a:t>
            </a:r>
            <a:r>
              <a:rPr lang="en-US" altLang="zh-CN" dirty="0">
                <a:ea typeface="宋体" panose="02010600030101010101" pitchFamily="2" charset="-122"/>
              </a:rPr>
              <a:t>,</a:t>
            </a:r>
            <a:r>
              <a:rPr lang="zh-CN" altLang="en-US" dirty="0">
                <a:ea typeface="宋体" panose="02010600030101010101" pitchFamily="2" charset="-122"/>
              </a:rPr>
              <a:t>系统检查客户帐户 </a:t>
            </a:r>
            <a:endParaRPr lang="zh-CN" altLang="en-US" dirty="0">
              <a:ea typeface="宋体" panose="02010600030101010101" pitchFamily="2" charset="-122"/>
            </a:endParaRPr>
          </a:p>
          <a:p>
            <a:pPr eaLnBrk="1" hangingPunct="1">
              <a:buFontTx/>
              <a:buNone/>
            </a:pPr>
            <a:r>
              <a:rPr lang="zh-CN" altLang="en-US" dirty="0">
                <a:ea typeface="宋体" panose="02010600030101010101" pitchFamily="2" charset="-122"/>
              </a:rPr>
              <a:t>      余额，如果余额足够则将客户正确要求的数</a:t>
            </a:r>
            <a:endParaRPr lang="zh-CN" altLang="en-US" dirty="0">
              <a:ea typeface="宋体" panose="02010600030101010101" pitchFamily="2" charset="-122"/>
            </a:endParaRPr>
          </a:p>
          <a:p>
            <a:pPr eaLnBrk="1" hangingPunct="1">
              <a:buFontTx/>
              <a:buNone/>
            </a:pPr>
            <a:r>
              <a:rPr lang="zh-CN" altLang="en-US" dirty="0">
                <a:ea typeface="宋体" panose="02010600030101010101" pitchFamily="2" charset="-122"/>
              </a:rPr>
              <a:t>      额钱币从</a:t>
            </a:r>
            <a:r>
              <a:rPr lang="en-US" altLang="zh-CN" dirty="0">
                <a:ea typeface="宋体" panose="02010600030101010101" pitchFamily="2" charset="-122"/>
              </a:rPr>
              <a:t>ATM</a:t>
            </a:r>
            <a:r>
              <a:rPr lang="zh-CN" altLang="en-US" dirty="0">
                <a:ea typeface="宋体" panose="02010600030101010101" pitchFamily="2" charset="-122"/>
              </a:rPr>
              <a:t>机的出币口送出后，转向执行</a:t>
            </a:r>
            <a:endParaRPr lang="zh-CN" altLang="en-US" dirty="0">
              <a:ea typeface="宋体" panose="02010600030101010101" pitchFamily="2" charset="-122"/>
            </a:endParaRPr>
          </a:p>
          <a:p>
            <a:pPr eaLnBrk="1" hangingPunct="1">
              <a:buFontTx/>
              <a:buNone/>
            </a:pPr>
            <a:r>
              <a:rPr lang="zh-CN" altLang="en-US" dirty="0">
                <a:ea typeface="宋体" panose="02010600030101010101" pitchFamily="2" charset="-122"/>
              </a:rPr>
              <a:t>      </a:t>
            </a:r>
            <a:r>
              <a:rPr lang="en-US" altLang="zh-CN" dirty="0">
                <a:ea typeface="宋体" panose="02010600030101010101" pitchFamily="2" charset="-122"/>
              </a:rPr>
              <a:t>S3</a:t>
            </a:r>
            <a:r>
              <a:rPr lang="zh-CN" altLang="en-US" dirty="0">
                <a:ea typeface="宋体" panose="02010600030101010101" pitchFamily="2" charset="-122"/>
              </a:rPr>
              <a:t>。如果余额不足转向执行</a:t>
            </a:r>
            <a:r>
              <a:rPr lang="en-US" altLang="zh-CN" dirty="0">
                <a:ea typeface="宋体" panose="02010600030101010101" pitchFamily="2" charset="-122"/>
              </a:rPr>
              <a:t>S6。</a:t>
            </a:r>
            <a:endParaRPr lang="en-US" altLang="zh-CN" dirty="0">
              <a:ea typeface="宋体" panose="02010600030101010101" pitchFamily="2" charset="-122"/>
            </a:endParaRPr>
          </a:p>
          <a:p>
            <a:pPr eaLnBrk="1" hangingPunct="1">
              <a:buFontTx/>
              <a:buNone/>
            </a:pPr>
            <a:r>
              <a:rPr lang="en-US" altLang="zh-CN" dirty="0">
                <a:ea typeface="宋体" panose="02010600030101010101" pitchFamily="2" charset="-122"/>
              </a:rPr>
              <a:t>S6: ATM</a:t>
            </a:r>
            <a:r>
              <a:rPr lang="zh-CN" altLang="en-US" dirty="0">
                <a:ea typeface="宋体" panose="02010600030101010101" pitchFamily="2" charset="-122"/>
              </a:rPr>
              <a:t>机将灵通卡或牡丹卡从</a:t>
            </a:r>
            <a:r>
              <a:rPr lang="en-US" altLang="zh-CN" dirty="0">
                <a:ea typeface="宋体" panose="02010600030101010101" pitchFamily="2" charset="-122"/>
              </a:rPr>
              <a:t>ATM</a:t>
            </a:r>
            <a:r>
              <a:rPr lang="zh-CN" altLang="en-US" dirty="0">
                <a:ea typeface="宋体" panose="02010600030101010101" pitchFamily="2" charset="-122"/>
              </a:rPr>
              <a:t>机退卡口退</a:t>
            </a:r>
            <a:endParaRPr lang="zh-CN" altLang="en-US" dirty="0">
              <a:ea typeface="宋体" panose="02010600030101010101" pitchFamily="2" charset="-122"/>
            </a:endParaRPr>
          </a:p>
          <a:p>
            <a:pPr eaLnBrk="1" hangingPunct="1">
              <a:buFontTx/>
              <a:buNone/>
            </a:pPr>
            <a:r>
              <a:rPr lang="zh-CN" altLang="en-US" dirty="0">
                <a:ea typeface="宋体" panose="02010600030101010101" pitchFamily="2" charset="-122"/>
              </a:rPr>
              <a:t>      卡并将</a:t>
            </a:r>
            <a:r>
              <a:rPr lang="en-US" altLang="zh-CN" dirty="0">
                <a:ea typeface="宋体" panose="02010600030101010101" pitchFamily="2" charset="-122"/>
              </a:rPr>
              <a:t>ATM</a:t>
            </a:r>
            <a:r>
              <a:rPr lang="zh-CN" altLang="en-US" dirty="0">
                <a:ea typeface="宋体" panose="02010600030101010101" pitchFamily="2" charset="-122"/>
              </a:rPr>
              <a:t>机转入待机状态。</a:t>
            </a:r>
            <a:endParaRPr lang="zh-CN" altLang="en-US" dirty="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1026"/>
          <p:cNvSpPr>
            <a:spLocks noGrp="1"/>
          </p:cNvSpPr>
          <p:nvPr>
            <p:ph type="title"/>
          </p:nvPr>
        </p:nvSpPr>
        <p:spPr/>
        <p:txBody>
          <a:bodyPr vert="horz" wrap="square" lIns="90488" tIns="44450" rIns="90488" bIns="44450" anchor="b" anchorCtr="0"/>
          <a:p>
            <a:pPr algn="ctr" eaLnBrk="1" hangingPunct="1">
              <a:buClrTx/>
              <a:buSzTx/>
              <a:buFontTx/>
            </a:pPr>
            <a:r>
              <a:rPr lang="zh-CN" altLang="en-US" dirty="0">
                <a:latin typeface="黑体" panose="02010609060101010101" pitchFamily="2" charset="-122"/>
                <a:ea typeface="黑体" panose="02010609060101010101" pitchFamily="2" charset="-122"/>
              </a:rPr>
              <a:t>取款用例描述(4)</a:t>
            </a:r>
            <a:endParaRPr lang="zh-CN" altLang="en-US" dirty="0">
              <a:latin typeface="黑体" panose="02010609060101010101" pitchFamily="2" charset="-122"/>
              <a:ea typeface="黑体" panose="02010609060101010101" pitchFamily="2" charset="-122"/>
            </a:endParaRPr>
          </a:p>
        </p:txBody>
      </p:sp>
      <p:sp>
        <p:nvSpPr>
          <p:cNvPr id="43010" name="Rectangle 1027"/>
          <p:cNvSpPr>
            <a:spLocks noGrp="1"/>
          </p:cNvSpPr>
          <p:nvPr>
            <p:ph idx="1"/>
          </p:nvPr>
        </p:nvSpPr>
        <p:spPr>
          <a:xfrm>
            <a:off x="409575" y="1068388"/>
            <a:ext cx="8532813" cy="4792662"/>
          </a:xfrm>
        </p:spPr>
        <p:txBody>
          <a:bodyPr vert="horz" wrap="square" lIns="90488" tIns="44450" rIns="90488" bIns="44450" anchor="t" anchorCtr="0"/>
          <a:p>
            <a:pPr eaLnBrk="1" hangingPunct="1">
              <a:lnSpc>
                <a:spcPct val="100000"/>
              </a:lnSpc>
            </a:pPr>
            <a:r>
              <a:rPr lang="zh-CN" altLang="en-US" sz="2400" b="1" dirty="0">
                <a:ea typeface="宋体" panose="02010600030101010101" pitchFamily="2" charset="-122"/>
              </a:rPr>
              <a:t>后置条件</a:t>
            </a:r>
            <a:r>
              <a:rPr lang="en-US" altLang="zh-CN" sz="2400" b="1" dirty="0">
                <a:ea typeface="宋体" panose="02010600030101010101" pitchFamily="2" charset="-122"/>
              </a:rPr>
              <a:t>:</a:t>
            </a:r>
            <a:r>
              <a:rPr lang="zh-CN" altLang="en-US" sz="2400" dirty="0">
                <a:ea typeface="宋体" panose="02010600030101010101" pitchFamily="2" charset="-122"/>
              </a:rPr>
              <a:t>灵通卡或牡丹卡从</a:t>
            </a:r>
            <a:r>
              <a:rPr lang="en-US" altLang="zh-CN" sz="2400" dirty="0">
                <a:ea typeface="宋体" panose="02010600030101010101" pitchFamily="2" charset="-122"/>
              </a:rPr>
              <a:t>ATM</a:t>
            </a:r>
            <a:r>
              <a:rPr lang="zh-CN" altLang="en-US" sz="2400" dirty="0">
                <a:ea typeface="宋体" panose="02010600030101010101" pitchFamily="2" charset="-122"/>
              </a:rPr>
              <a:t>机退卡口退出或</a:t>
            </a:r>
            <a:r>
              <a:rPr lang="en-US" altLang="zh-CN" sz="2400" dirty="0">
                <a:ea typeface="宋体" panose="02010600030101010101" pitchFamily="2" charset="-122"/>
              </a:rPr>
              <a:t>ATM</a:t>
            </a:r>
            <a:r>
              <a:rPr lang="zh-CN" altLang="en-US" sz="2400" dirty="0">
                <a:ea typeface="宋体" panose="02010600030101010101" pitchFamily="2" charset="-122"/>
              </a:rPr>
              <a:t>机吞卡。</a:t>
            </a:r>
            <a:endParaRPr lang="en-US" altLang="zh-CN" sz="2400" b="1" dirty="0">
              <a:ea typeface="宋体" panose="02010600030101010101" pitchFamily="2" charset="-122"/>
            </a:endParaRPr>
          </a:p>
          <a:p>
            <a:pPr eaLnBrk="1" hangingPunct="1">
              <a:lnSpc>
                <a:spcPct val="100000"/>
              </a:lnSpc>
            </a:pPr>
            <a:r>
              <a:rPr lang="zh-CN" altLang="en-US" sz="2400" b="1" dirty="0">
                <a:ea typeface="宋体" panose="02010600030101010101" pitchFamily="2" charset="-122"/>
              </a:rPr>
              <a:t>可选事件流</a:t>
            </a:r>
            <a:r>
              <a:rPr lang="en-US" altLang="zh-CN" sz="2400" b="1" dirty="0">
                <a:ea typeface="宋体" panose="02010600030101010101" pitchFamily="2" charset="-122"/>
              </a:rPr>
              <a:t>:</a:t>
            </a:r>
            <a:endParaRPr lang="en-US" altLang="zh-CN" sz="2400" b="1" dirty="0">
              <a:ea typeface="宋体" panose="02010600030101010101" pitchFamily="2" charset="-122"/>
            </a:endParaRPr>
          </a:p>
          <a:p>
            <a:pPr eaLnBrk="1" hangingPunct="1">
              <a:lnSpc>
                <a:spcPct val="100000"/>
              </a:lnSpc>
              <a:buFontTx/>
              <a:buNone/>
            </a:pPr>
            <a:r>
              <a:rPr lang="en-US" altLang="zh-CN" sz="2400" dirty="0">
                <a:ea typeface="宋体" panose="02010600030101010101" pitchFamily="2" charset="-122"/>
              </a:rPr>
              <a:t>S1.1:</a:t>
            </a:r>
            <a:r>
              <a:rPr lang="zh-CN" altLang="en-US" sz="2400" dirty="0">
                <a:ea typeface="宋体" panose="02010600030101010101" pitchFamily="2" charset="-122"/>
              </a:rPr>
              <a:t>系统验证灵通卡或牡丹卡的</a:t>
            </a:r>
            <a:r>
              <a:rPr lang="en-US" altLang="zh-CN" sz="2400" dirty="0">
                <a:ea typeface="宋体" panose="02010600030101010101" pitchFamily="2" charset="-122"/>
              </a:rPr>
              <a:t>ID</a:t>
            </a:r>
            <a:r>
              <a:rPr lang="zh-CN" altLang="en-US" sz="2400" dirty="0">
                <a:ea typeface="宋体" panose="02010600030101010101" pitchFamily="2" charset="-122"/>
              </a:rPr>
              <a:t>号，</a:t>
            </a:r>
            <a:r>
              <a:rPr lang="en-US" altLang="zh-CN" sz="2400" dirty="0">
                <a:ea typeface="宋体" panose="02010600030101010101" pitchFamily="2" charset="-122"/>
              </a:rPr>
              <a:t>ID</a:t>
            </a:r>
            <a:r>
              <a:rPr lang="zh-CN" altLang="en-US" sz="2400" dirty="0">
                <a:ea typeface="宋体" panose="02010600030101010101" pitchFamily="2" charset="-122"/>
              </a:rPr>
              <a:t>号不正确，系</a:t>
            </a:r>
            <a:endParaRPr lang="zh-CN" altLang="en-US" sz="2400" dirty="0">
              <a:ea typeface="宋体" panose="02010600030101010101" pitchFamily="2" charset="-122"/>
            </a:endParaRPr>
          </a:p>
          <a:p>
            <a:pPr eaLnBrk="1" hangingPunct="1">
              <a:lnSpc>
                <a:spcPct val="100000"/>
              </a:lnSpc>
              <a:buFontTx/>
              <a:buNone/>
            </a:pPr>
            <a:r>
              <a:rPr lang="zh-CN" altLang="en-US" sz="2400" dirty="0">
                <a:ea typeface="宋体" panose="02010600030101010101" pitchFamily="2" charset="-122"/>
              </a:rPr>
              <a:t>         统提示</a:t>
            </a:r>
            <a:r>
              <a:rPr lang="en-US" altLang="zh-CN" sz="2400" dirty="0">
                <a:ea typeface="宋体" panose="02010600030101010101" pitchFamily="2" charset="-122"/>
              </a:rPr>
              <a:t>&lt;</a:t>
            </a:r>
            <a:r>
              <a:rPr lang="zh-CN" altLang="en-US" sz="2400" dirty="0">
                <a:ea typeface="宋体" panose="02010600030101010101" pitchFamily="2" charset="-122"/>
              </a:rPr>
              <a:t>请您去办卡行换卡</a:t>
            </a:r>
            <a:r>
              <a:rPr lang="en-US" altLang="zh-CN" sz="2400" dirty="0">
                <a:ea typeface="宋体" panose="02010600030101010101" pitchFamily="2" charset="-122"/>
              </a:rPr>
              <a:t>&gt;</a:t>
            </a:r>
            <a:r>
              <a:rPr lang="zh-CN" altLang="en-US" sz="2400" dirty="0">
                <a:ea typeface="宋体" panose="02010600030101010101" pitchFamily="2" charset="-122"/>
              </a:rPr>
              <a:t>后，转向</a:t>
            </a:r>
            <a:r>
              <a:rPr lang="en-US" altLang="zh-CN" sz="2400" dirty="0">
                <a:ea typeface="宋体" panose="02010600030101010101" pitchFamily="2" charset="-122"/>
              </a:rPr>
              <a:t>S6</a:t>
            </a:r>
            <a:r>
              <a:rPr lang="zh-CN" altLang="en-US" sz="2400" dirty="0">
                <a:ea typeface="宋体" panose="02010600030101010101" pitchFamily="2" charset="-122"/>
              </a:rPr>
              <a:t>。</a:t>
            </a:r>
            <a:endParaRPr lang="zh-CN" altLang="en-US" sz="2400" dirty="0">
              <a:ea typeface="宋体" panose="02010600030101010101" pitchFamily="2" charset="-122"/>
            </a:endParaRPr>
          </a:p>
          <a:p>
            <a:pPr eaLnBrk="1" hangingPunct="1">
              <a:lnSpc>
                <a:spcPct val="100000"/>
              </a:lnSpc>
              <a:buFontTx/>
              <a:buNone/>
            </a:pPr>
            <a:r>
              <a:rPr lang="en-US" altLang="zh-CN" sz="2400" dirty="0">
                <a:ea typeface="宋体" panose="02010600030101010101" pitchFamily="2" charset="-122"/>
              </a:rPr>
              <a:t>S2.1:</a:t>
            </a:r>
            <a:r>
              <a:rPr lang="zh-CN" altLang="en-US" sz="2400" dirty="0">
                <a:ea typeface="宋体" panose="02010600030101010101" pitchFamily="2" charset="-122"/>
              </a:rPr>
              <a:t>客户输入四位或六位密码并以结束键完成密码输</a:t>
            </a:r>
            <a:endParaRPr lang="zh-CN" altLang="en-US" sz="2400" dirty="0">
              <a:ea typeface="宋体" panose="02010600030101010101" pitchFamily="2" charset="-122"/>
            </a:endParaRPr>
          </a:p>
          <a:p>
            <a:pPr eaLnBrk="1" hangingPunct="1">
              <a:lnSpc>
                <a:spcPct val="100000"/>
              </a:lnSpc>
              <a:buFontTx/>
              <a:buNone/>
            </a:pPr>
            <a:r>
              <a:rPr lang="zh-CN" altLang="en-US" sz="2400" dirty="0">
                <a:ea typeface="宋体" panose="02010600030101010101" pitchFamily="2" charset="-122"/>
              </a:rPr>
              <a:t>         入。系统验证密码，密码不正确，系统将再次提示</a:t>
            </a:r>
            <a:endParaRPr lang="zh-CN" altLang="en-US" sz="2400" dirty="0">
              <a:ea typeface="宋体" panose="02010600030101010101" pitchFamily="2" charset="-122"/>
            </a:endParaRPr>
          </a:p>
          <a:p>
            <a:pPr eaLnBrk="1" hangingPunct="1">
              <a:lnSpc>
                <a:spcPct val="100000"/>
              </a:lnSpc>
              <a:buFontTx/>
              <a:buNone/>
            </a:pPr>
            <a:r>
              <a:rPr lang="zh-CN" altLang="en-US" sz="2400" dirty="0">
                <a:ea typeface="宋体" panose="02010600030101010101" pitchFamily="2" charset="-122"/>
              </a:rPr>
              <a:t>        客户</a:t>
            </a:r>
            <a:r>
              <a:rPr lang="en-US" altLang="zh-CN" sz="2400" dirty="0">
                <a:ea typeface="宋体" panose="02010600030101010101" pitchFamily="2" charset="-122"/>
              </a:rPr>
              <a:t>&lt;</a:t>
            </a:r>
            <a:r>
              <a:rPr lang="zh-CN" altLang="en-US" sz="2400" dirty="0">
                <a:ea typeface="宋体" panose="02010600030101010101" pitchFamily="2" charset="-122"/>
              </a:rPr>
              <a:t>输入密码</a:t>
            </a:r>
            <a:r>
              <a:rPr lang="en-US" altLang="zh-CN" sz="2400" dirty="0">
                <a:ea typeface="宋体" panose="02010600030101010101" pitchFamily="2" charset="-122"/>
              </a:rPr>
              <a:t>&gt;</a:t>
            </a:r>
            <a:r>
              <a:rPr lang="zh-CN" altLang="en-US" sz="2400" dirty="0">
                <a:ea typeface="宋体" panose="02010600030101010101" pitchFamily="2" charset="-122"/>
              </a:rPr>
              <a:t>。</a:t>
            </a:r>
            <a:endParaRPr lang="zh-CN" altLang="en-US" sz="2400" dirty="0">
              <a:ea typeface="宋体" panose="02010600030101010101" pitchFamily="2" charset="-122"/>
            </a:endParaRPr>
          </a:p>
          <a:p>
            <a:pPr eaLnBrk="1" hangingPunct="1">
              <a:lnSpc>
                <a:spcPct val="100000"/>
              </a:lnSpc>
              <a:buFontTx/>
              <a:buNone/>
            </a:pPr>
            <a:r>
              <a:rPr lang="en-US" altLang="zh-CN" sz="2400" dirty="0">
                <a:ea typeface="宋体" panose="02010600030101010101" pitchFamily="2" charset="-122"/>
              </a:rPr>
              <a:t>S2.2:</a:t>
            </a:r>
            <a:r>
              <a:rPr lang="zh-CN" altLang="en-US" sz="2400" dirty="0">
                <a:ea typeface="宋体" panose="02010600030101010101" pitchFamily="2" charset="-122"/>
              </a:rPr>
              <a:t>客户再二次输入密码</a:t>
            </a:r>
            <a:r>
              <a:rPr lang="en-US" altLang="zh-CN" sz="2400" dirty="0">
                <a:ea typeface="宋体" panose="02010600030101010101" pitchFamily="2" charset="-122"/>
              </a:rPr>
              <a:t>,</a:t>
            </a:r>
            <a:r>
              <a:rPr lang="zh-CN" altLang="en-US" sz="2400" dirty="0">
                <a:ea typeface="宋体" panose="02010600030101010101" pitchFamily="2" charset="-122"/>
              </a:rPr>
              <a:t>如果密码正确执行</a:t>
            </a:r>
            <a:r>
              <a:rPr lang="en-US" altLang="zh-CN" sz="2400" dirty="0">
                <a:ea typeface="宋体" panose="02010600030101010101" pitchFamily="2" charset="-122"/>
              </a:rPr>
              <a:t>S3</a:t>
            </a:r>
            <a:r>
              <a:rPr lang="zh-CN" altLang="en-US" sz="2400" dirty="0">
                <a:ea typeface="宋体" panose="02010600030101010101" pitchFamily="2" charset="-122"/>
              </a:rPr>
              <a:t>。</a:t>
            </a:r>
            <a:endParaRPr lang="en-US" altLang="zh-CN" sz="2400" dirty="0">
              <a:ea typeface="宋体" panose="02010600030101010101" pitchFamily="2" charset="-122"/>
            </a:endParaRPr>
          </a:p>
          <a:p>
            <a:pPr eaLnBrk="1" hangingPunct="1">
              <a:lnSpc>
                <a:spcPct val="100000"/>
              </a:lnSpc>
              <a:buFontTx/>
              <a:buNone/>
            </a:pPr>
            <a:r>
              <a:rPr lang="en-US" altLang="zh-CN" sz="2400" dirty="0">
                <a:ea typeface="宋体" panose="02010600030101010101" pitchFamily="2" charset="-122"/>
              </a:rPr>
              <a:t>S2.3:</a:t>
            </a:r>
            <a:r>
              <a:rPr lang="zh-CN" altLang="en-US" sz="2400" dirty="0">
                <a:ea typeface="宋体" panose="02010600030101010101" pitchFamily="2" charset="-122"/>
              </a:rPr>
              <a:t>客户再三次输入密码不正确，系统进行吞卡操作后</a:t>
            </a:r>
            <a:endParaRPr lang="zh-CN" altLang="en-US" sz="2400" dirty="0">
              <a:ea typeface="宋体" panose="02010600030101010101" pitchFamily="2" charset="-122"/>
            </a:endParaRPr>
          </a:p>
          <a:p>
            <a:pPr eaLnBrk="1" hangingPunct="1">
              <a:lnSpc>
                <a:spcPct val="100000"/>
              </a:lnSpc>
              <a:buFontTx/>
              <a:buNone/>
            </a:pPr>
            <a:r>
              <a:rPr lang="zh-CN" altLang="en-US" sz="2400" dirty="0">
                <a:ea typeface="宋体" panose="02010600030101010101" pitchFamily="2" charset="-122"/>
              </a:rPr>
              <a:t>         将</a:t>
            </a:r>
            <a:r>
              <a:rPr lang="en-US" altLang="zh-CN" sz="2400" dirty="0">
                <a:ea typeface="宋体" panose="02010600030101010101" pitchFamily="2" charset="-122"/>
              </a:rPr>
              <a:t>ATM</a:t>
            </a:r>
            <a:r>
              <a:rPr lang="zh-CN" altLang="en-US" sz="2400" dirty="0">
                <a:ea typeface="宋体" panose="02010600030101010101" pitchFamily="2" charset="-122"/>
              </a:rPr>
              <a:t>机转入待机状态</a:t>
            </a:r>
            <a:r>
              <a:rPr lang="zh-CN" altLang="en-US" sz="2000" dirty="0">
                <a:ea typeface="宋体" panose="02010600030101010101" pitchFamily="2" charset="-122"/>
              </a:rPr>
              <a:t>。</a:t>
            </a:r>
            <a:endParaRPr lang="zh-CN" altLang="en-US" sz="2000" dirty="0">
              <a:ea typeface="宋体" panose="02010600030101010101" pitchFamily="2" charset="-122"/>
            </a:endParaRPr>
          </a:p>
          <a:p>
            <a:pPr eaLnBrk="1" hangingPunct="1">
              <a:lnSpc>
                <a:spcPct val="80000"/>
              </a:lnSpc>
              <a:buFontTx/>
              <a:buNone/>
            </a:pPr>
            <a:endParaRPr lang="en-US" altLang="zh-CN" sz="2000" dirty="0">
              <a:ea typeface="宋体" panose="02010600030101010101" pitchFamily="2" charset="-122"/>
            </a:endParaRPr>
          </a:p>
          <a:p>
            <a:pPr eaLnBrk="1" hangingPunct="1">
              <a:lnSpc>
                <a:spcPct val="80000"/>
              </a:lnSpc>
            </a:pPr>
            <a:endParaRPr lang="en-US" altLang="zh-CN" sz="1600" b="1" dirty="0">
              <a:ea typeface="宋体" panose="02010600030101010101" pitchFamily="2" charset="-122"/>
            </a:endParaRPr>
          </a:p>
          <a:p>
            <a:pPr eaLnBrk="1" hangingPunct="1">
              <a:lnSpc>
                <a:spcPct val="80000"/>
              </a:lnSpc>
            </a:pPr>
            <a:endParaRPr lang="zh-CN" altLang="en-US" sz="1600" dirty="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p:cNvSpPr>
          <p:nvPr>
            <p:ph type="title"/>
          </p:nvPr>
        </p:nvSpPr>
        <p:spPr/>
        <p:txBody>
          <a:bodyPr vert="horz" wrap="square" lIns="90488" tIns="44450" rIns="90488" bIns="44450" anchor="b" anchorCtr="0"/>
          <a:p>
            <a:pPr algn="ctr" eaLnBrk="1" hangingPunct="1">
              <a:buClrTx/>
              <a:buSzTx/>
              <a:buFontTx/>
            </a:pPr>
            <a:r>
              <a:rPr lang="zh-CN" altLang="en-US" dirty="0">
                <a:latin typeface="黑体" panose="02010609060101010101" pitchFamily="2" charset="-122"/>
                <a:ea typeface="黑体" panose="02010609060101010101" pitchFamily="2" charset="-122"/>
              </a:rPr>
              <a:t>取款用例描述(4)</a:t>
            </a:r>
            <a:endParaRPr lang="zh-CN" altLang="en-US" dirty="0">
              <a:latin typeface="黑体" panose="02010609060101010101" pitchFamily="2" charset="-122"/>
              <a:ea typeface="黑体" panose="02010609060101010101" pitchFamily="2" charset="-122"/>
            </a:endParaRPr>
          </a:p>
        </p:txBody>
      </p:sp>
      <p:sp>
        <p:nvSpPr>
          <p:cNvPr id="44034" name="Rectangle 3"/>
          <p:cNvSpPr>
            <a:spLocks noGrp="1"/>
          </p:cNvSpPr>
          <p:nvPr>
            <p:ph idx="1"/>
          </p:nvPr>
        </p:nvSpPr>
        <p:spPr>
          <a:xfrm>
            <a:off x="355600" y="1068388"/>
            <a:ext cx="8532813" cy="4746625"/>
          </a:xfrm>
        </p:spPr>
        <p:txBody>
          <a:bodyPr vert="horz" wrap="square" lIns="90488" tIns="44450" rIns="90488" bIns="44450" anchor="t" anchorCtr="0"/>
          <a:p>
            <a:pPr eaLnBrk="1" hangingPunct="1">
              <a:lnSpc>
                <a:spcPct val="90000"/>
              </a:lnSpc>
            </a:pPr>
            <a:r>
              <a:rPr lang="en-US" altLang="zh-CN" dirty="0">
                <a:ea typeface="宋体" panose="02010600030101010101" pitchFamily="2" charset="-122"/>
              </a:rPr>
              <a:t>S5.1:</a:t>
            </a:r>
            <a:r>
              <a:rPr lang="zh-CN" altLang="en-US" dirty="0">
                <a:ea typeface="宋体" panose="02010600030101010101" pitchFamily="2" charset="-122"/>
              </a:rPr>
              <a:t>客户帐户余额不足时，系统提示</a:t>
            </a:r>
            <a:r>
              <a:rPr lang="en-US" altLang="zh-CN" dirty="0">
                <a:ea typeface="宋体" panose="02010600030101010101" pitchFamily="2" charset="-122"/>
              </a:rPr>
              <a:t>&lt;</a:t>
            </a:r>
            <a:r>
              <a:rPr lang="zh-CN" altLang="en-US" dirty="0">
                <a:ea typeface="宋体" panose="02010600030101010101" pitchFamily="2" charset="-122"/>
              </a:rPr>
              <a:t>您的帐户余额不足</a:t>
            </a:r>
            <a:r>
              <a:rPr lang="en-US" altLang="zh-CN" dirty="0">
                <a:ea typeface="宋体" panose="02010600030101010101" pitchFamily="2" charset="-122"/>
              </a:rPr>
              <a:t>&gt;</a:t>
            </a:r>
            <a:r>
              <a:rPr lang="zh-CN" altLang="en-US" dirty="0">
                <a:ea typeface="宋体" panose="02010600030101010101" pitchFamily="2" charset="-122"/>
              </a:rPr>
              <a:t>后转向</a:t>
            </a:r>
            <a:r>
              <a:rPr lang="en-US" altLang="zh-CN" dirty="0">
                <a:ea typeface="宋体" panose="02010600030101010101" pitchFamily="2" charset="-122"/>
              </a:rPr>
              <a:t>S6</a:t>
            </a:r>
            <a:r>
              <a:rPr lang="zh-CN" altLang="en-US" dirty="0">
                <a:ea typeface="宋体" panose="02010600030101010101" pitchFamily="2" charset="-122"/>
              </a:rPr>
              <a:t>。</a:t>
            </a:r>
            <a:endParaRPr lang="zh-CN" altLang="en-US" dirty="0">
              <a:ea typeface="宋体" panose="02010600030101010101" pitchFamily="2" charset="-122"/>
            </a:endParaRPr>
          </a:p>
          <a:p>
            <a:pPr eaLnBrk="1" hangingPunct="1">
              <a:lnSpc>
                <a:spcPct val="90000"/>
              </a:lnSpc>
            </a:pPr>
            <a:r>
              <a:rPr lang="zh-CN" altLang="en-US" b="1" dirty="0">
                <a:ea typeface="宋体" panose="02010600030101010101" pitchFamily="2" charset="-122"/>
              </a:rPr>
              <a:t>例外</a:t>
            </a:r>
            <a:r>
              <a:rPr lang="en-US" altLang="zh-CN" b="1" dirty="0">
                <a:ea typeface="宋体" panose="02010600030101010101" pitchFamily="2" charset="-122"/>
              </a:rPr>
              <a:t>:</a:t>
            </a:r>
            <a:r>
              <a:rPr lang="zh-CN" altLang="en-US" b="1" dirty="0">
                <a:ea typeface="宋体" panose="02010600030101010101" pitchFamily="2" charset="-122"/>
              </a:rPr>
              <a:t>无</a:t>
            </a:r>
            <a:endParaRPr lang="zh-CN" altLang="en-US" b="1" dirty="0">
              <a:ea typeface="宋体" panose="02010600030101010101" pitchFamily="2" charset="-122"/>
            </a:endParaRPr>
          </a:p>
          <a:p>
            <a:pPr eaLnBrk="1" hangingPunct="1">
              <a:lnSpc>
                <a:spcPct val="90000"/>
              </a:lnSpc>
            </a:pPr>
            <a:r>
              <a:rPr lang="zh-CN" altLang="en-US" b="1" dirty="0">
                <a:ea typeface="宋体" panose="02010600030101010101" pitchFamily="2" charset="-122"/>
              </a:rPr>
              <a:t>非功能性需求</a:t>
            </a:r>
            <a:r>
              <a:rPr lang="en-US" altLang="zh-CN" b="1" dirty="0">
                <a:ea typeface="宋体" panose="02010600030101010101" pitchFamily="2" charset="-122"/>
              </a:rPr>
              <a:t>:</a:t>
            </a:r>
            <a:r>
              <a:rPr lang="zh-CN" altLang="en-US" dirty="0">
                <a:ea typeface="宋体" panose="02010600030101010101" pitchFamily="2" charset="-122"/>
              </a:rPr>
              <a:t>客户与系统交互的平均等待时间不得大于</a:t>
            </a:r>
            <a:r>
              <a:rPr lang="en-US" altLang="zh-CN" dirty="0">
                <a:ea typeface="宋体" panose="02010600030101010101" pitchFamily="2" charset="-122"/>
              </a:rPr>
              <a:t>15</a:t>
            </a:r>
            <a:r>
              <a:rPr lang="zh-CN" altLang="en-US" dirty="0">
                <a:ea typeface="宋体" panose="02010600030101010101" pitchFamily="2" charset="-122"/>
              </a:rPr>
              <a:t>秒。</a:t>
            </a:r>
            <a:endParaRPr lang="zh-CN" altLang="en-US" dirty="0">
              <a:ea typeface="宋体" panose="02010600030101010101" pitchFamily="2" charset="-122"/>
            </a:endParaRPr>
          </a:p>
          <a:p>
            <a:pPr eaLnBrk="1" hangingPunct="1">
              <a:lnSpc>
                <a:spcPct val="90000"/>
              </a:lnSpc>
            </a:pPr>
            <a:r>
              <a:rPr lang="zh-CN" altLang="en-US" b="1" dirty="0">
                <a:ea typeface="宋体" panose="02010600030101010101" pitchFamily="2" charset="-122"/>
              </a:rPr>
              <a:t>假设</a:t>
            </a:r>
            <a:r>
              <a:rPr lang="en-US" altLang="zh-CN" b="1" dirty="0">
                <a:ea typeface="宋体" panose="02010600030101010101" pitchFamily="2" charset="-122"/>
              </a:rPr>
              <a:t>:</a:t>
            </a:r>
            <a:r>
              <a:rPr lang="zh-CN" altLang="en-US" dirty="0">
                <a:ea typeface="宋体" panose="02010600030101010101" pitchFamily="2" charset="-122"/>
              </a:rPr>
              <a:t>无</a:t>
            </a:r>
            <a:endParaRPr lang="en-US" altLang="zh-CN" dirty="0">
              <a:ea typeface="宋体" panose="02010600030101010101" pitchFamily="2" charset="-122"/>
            </a:endParaRPr>
          </a:p>
          <a:p>
            <a:pPr eaLnBrk="1" hangingPunct="1">
              <a:lnSpc>
                <a:spcPct val="90000"/>
              </a:lnSpc>
            </a:pPr>
            <a:r>
              <a:rPr lang="zh-CN" altLang="en-US" b="1" dirty="0">
                <a:ea typeface="宋体" panose="02010600030101010101" pitchFamily="2" charset="-122"/>
              </a:rPr>
              <a:t>备注</a:t>
            </a:r>
            <a:r>
              <a:rPr lang="en-US" altLang="zh-CN" b="1" dirty="0">
                <a:ea typeface="宋体" panose="02010600030101010101" pitchFamily="2" charset="-122"/>
              </a:rPr>
              <a:t>:</a:t>
            </a:r>
            <a:r>
              <a:rPr lang="zh-CN" altLang="en-US" dirty="0">
                <a:ea typeface="宋体" panose="02010600030101010101" pitchFamily="2" charset="-122"/>
              </a:rPr>
              <a:t>无</a:t>
            </a:r>
            <a:endParaRPr lang="en-US" altLang="zh-CN" dirty="0">
              <a:ea typeface="宋体" panose="02010600030101010101" pitchFamily="2" charset="-122"/>
            </a:endParaRPr>
          </a:p>
          <a:p>
            <a:pPr eaLnBrk="1" hangingPunct="1">
              <a:lnSpc>
                <a:spcPct val="90000"/>
              </a:lnSpc>
            </a:pPr>
            <a:r>
              <a:rPr lang="zh-CN" altLang="en-US" b="1" dirty="0">
                <a:ea typeface="宋体" panose="02010600030101010101" pitchFamily="2" charset="-122"/>
              </a:rPr>
              <a:t>补充规格说明书</a:t>
            </a:r>
            <a:r>
              <a:rPr lang="en-US" altLang="zh-CN" b="1" dirty="0">
                <a:ea typeface="宋体" panose="02010600030101010101" pitchFamily="2" charset="-122"/>
              </a:rPr>
              <a:t>:</a:t>
            </a:r>
            <a:r>
              <a:rPr lang="zh-CN" altLang="en-US" dirty="0">
                <a:ea typeface="宋体" panose="02010600030101010101" pitchFamily="2" charset="-122"/>
              </a:rPr>
              <a:t>无</a:t>
            </a:r>
            <a:endParaRPr lang="en-US" altLang="zh-CN" dirty="0">
              <a:ea typeface="宋体" panose="02010600030101010101" pitchFamily="2" charset="-122"/>
            </a:endParaRPr>
          </a:p>
          <a:p>
            <a:pPr eaLnBrk="1" hangingPunct="1">
              <a:lnSpc>
                <a:spcPct val="90000"/>
              </a:lnSpc>
            </a:pPr>
            <a:r>
              <a:rPr lang="zh-CN" altLang="en-US" b="1" dirty="0">
                <a:ea typeface="宋体" panose="02010600030101010101" pitchFamily="2" charset="-122"/>
              </a:rPr>
              <a:t>修改历史</a:t>
            </a:r>
            <a:r>
              <a:rPr lang="en-US" altLang="zh-CN" b="1" dirty="0">
                <a:ea typeface="宋体" panose="02010600030101010101" pitchFamily="2" charset="-122"/>
              </a:rPr>
              <a:t>:</a:t>
            </a:r>
            <a:r>
              <a:rPr lang="zh-CN" altLang="en-US" dirty="0">
                <a:ea typeface="宋体" panose="02010600030101010101" pitchFamily="2" charset="-122"/>
              </a:rPr>
              <a:t>无</a:t>
            </a:r>
            <a:endParaRPr lang="en-US" altLang="zh-CN" dirty="0">
              <a:ea typeface="宋体" panose="02010600030101010101" pitchFamily="2" charset="-122"/>
            </a:endParaRPr>
          </a:p>
          <a:p>
            <a:pPr eaLnBrk="1" hangingPunct="1">
              <a:lnSpc>
                <a:spcPct val="90000"/>
              </a:lnSpc>
            </a:pPr>
            <a:endParaRPr lang="zh-CN" altLang="en-US" dirty="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小结</a:t>
            </a:r>
            <a:endParaRPr lang="zh-CN" altLang="en-US"/>
          </a:p>
        </p:txBody>
      </p:sp>
      <p:sp>
        <p:nvSpPr>
          <p:cNvPr id="3" name="内容占位符 2"/>
          <p:cNvSpPr>
            <a:spLocks noGrp="1"/>
          </p:cNvSpPr>
          <p:nvPr>
            <p:ph idx="1"/>
          </p:nvPr>
        </p:nvSpPr>
        <p:spPr/>
        <p:txBody>
          <a:bodyPr/>
          <a:p>
            <a:pPr>
              <a:lnSpc>
                <a:spcPct val="140000"/>
              </a:lnSpc>
            </a:pPr>
            <a:r>
              <a:rPr lang="zh-CN" altLang="en-US">
                <a:latin typeface="黑体" panose="02010609060101010101" pitchFamily="2" charset="-122"/>
                <a:ea typeface="黑体" panose="02010609060101010101" pitchFamily="2" charset="-122"/>
              </a:rPr>
              <a:t>用例建模</a:t>
            </a:r>
            <a:endParaRPr lang="zh-CN" altLang="en-US">
              <a:latin typeface="黑体" panose="02010609060101010101" pitchFamily="2" charset="-122"/>
              <a:ea typeface="黑体" panose="02010609060101010101" pitchFamily="2" charset="-122"/>
            </a:endParaRPr>
          </a:p>
          <a:p>
            <a:pPr>
              <a:lnSpc>
                <a:spcPct val="140000"/>
              </a:lnSpc>
            </a:pPr>
            <a:r>
              <a:rPr lang="zh-CN" altLang="en-US">
                <a:latin typeface="黑体" panose="02010609060101010101" pitchFamily="2" charset="-122"/>
                <a:ea typeface="黑体" panose="02010609060101010101" pitchFamily="2" charset="-122"/>
              </a:rPr>
              <a:t>用例图概念和符号表达</a:t>
            </a:r>
            <a:endParaRPr lang="zh-CN" altLang="en-US">
              <a:latin typeface="黑体" panose="02010609060101010101" pitchFamily="2" charset="-122"/>
              <a:ea typeface="黑体" panose="02010609060101010101" pitchFamily="2" charset="-122"/>
            </a:endParaRPr>
          </a:p>
          <a:p>
            <a:pPr>
              <a:lnSpc>
                <a:spcPct val="140000"/>
              </a:lnSpc>
            </a:pPr>
            <a:r>
              <a:rPr lang="zh-CN" altLang="en-US">
                <a:latin typeface="黑体" panose="02010609060101010101" pitchFamily="2" charset="-122"/>
                <a:ea typeface="黑体" panose="02010609060101010101" pitchFamily="2" charset="-122"/>
              </a:rPr>
              <a:t>如何用用例图来表示系统功能</a:t>
            </a:r>
            <a:endParaRPr lang="zh-CN" altLang="en-US">
              <a:latin typeface="黑体" panose="02010609060101010101" pitchFamily="2" charset="-122"/>
              <a:ea typeface="黑体" panose="02010609060101010101" pitchFamily="2" charset="-122"/>
            </a:endParaRPr>
          </a:p>
          <a:p>
            <a:pPr>
              <a:lnSpc>
                <a:spcPct val="140000"/>
              </a:lnSpc>
            </a:pPr>
            <a:r>
              <a:rPr lang="zh-CN" altLang="en-US">
                <a:latin typeface="黑体" panose="02010609060101010101" pitchFamily="2" charset="-122"/>
                <a:ea typeface="黑体" panose="02010609060101010101" pitchFamily="2" charset="-122"/>
              </a:rPr>
              <a:t>用例之间的包含（使用）、扩展、泛化关系</a:t>
            </a:r>
            <a:endParaRPr lang="zh-CN" altLang="en-US">
              <a:latin typeface="黑体" panose="02010609060101010101" pitchFamily="2" charset="-122"/>
              <a:ea typeface="黑体" panose="02010609060101010101" pitchFamily="2" charset="-122"/>
            </a:endParaRPr>
          </a:p>
          <a:p>
            <a:pPr>
              <a:lnSpc>
                <a:spcPct val="140000"/>
              </a:lnSpc>
            </a:pPr>
            <a:r>
              <a:rPr lang="zh-CN" altLang="en-US">
                <a:latin typeface="黑体" panose="02010609060101010101" pitchFamily="2" charset="-122"/>
                <a:ea typeface="黑体" panose="02010609060101010101" pitchFamily="2" charset="-122"/>
              </a:rPr>
              <a:t>用例描述</a:t>
            </a:r>
            <a:endParaRPr lang="zh-CN" altLang="en-US">
              <a:latin typeface="黑体" panose="02010609060101010101" pitchFamily="2" charset="-122"/>
              <a:ea typeface="黑体" panose="0201060906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82" name="Text Box 2"/>
          <p:cNvSpPr txBox="1">
            <a:spLocks noChangeArrowheads="1"/>
          </p:cNvSpPr>
          <p:nvPr/>
        </p:nvSpPr>
        <p:spPr bwMode="auto">
          <a:xfrm>
            <a:off x="228283" y="2040255"/>
            <a:ext cx="8686800" cy="1962150"/>
          </a:xfrm>
          <a:prstGeom prst="rect">
            <a:avLst/>
          </a:prstGeom>
          <a:noFill/>
          <a:ln w="28575">
            <a:noFill/>
            <a:miter lim="800000"/>
          </a:ln>
          <a:effectLst/>
        </p:spPr>
        <p:txBody>
          <a:bodyPr>
            <a:spAutoFit/>
          </a:bodyPr>
          <a:lstStyle/>
          <a:p>
            <a:pPr marR="0" algn="just" defTabSz="914400" eaLnBrk="0" hangingPunct="0">
              <a:spcBef>
                <a:spcPct val="20000"/>
              </a:spcBef>
              <a:buClrTx/>
              <a:buSzTx/>
              <a:buFontTx/>
              <a:buNone/>
              <a:defRPr/>
            </a:pPr>
            <a:r>
              <a:rPr kumimoji="0" lang="zh-CN" altLang="en-US" b="1" kern="1200" cap="none" spc="0" normalizeH="0" baseline="0" noProof="0" dirty="0">
                <a:solidFill>
                  <a:srgbClr val="FFFFFF"/>
                </a:solidFill>
                <a:effectLst>
                  <a:outerShdw blurRad="38100" dist="38100" dir="2700000" algn="tl">
                    <a:srgbClr val="000000"/>
                  </a:outerShdw>
                </a:effectLst>
                <a:latin typeface="黑体" panose="02010609060101010101" pitchFamily="2" charset="-122"/>
                <a:ea typeface="黑体" panose="02010609060101010101" pitchFamily="2" charset="-122"/>
                <a:cs typeface="黑体" panose="02010609060101010101" pitchFamily="2" charset="-122"/>
              </a:rPr>
              <a:t>　 </a:t>
            </a:r>
            <a:r>
              <a:rPr kumimoji="0" lang="zh-CN" altLang="en-US" sz="3200" b="1" kern="1200" cap="none" spc="0" normalizeH="0" baseline="0" noProof="0" dirty="0">
                <a:solidFill>
                  <a:srgbClr val="FFFFFF"/>
                </a:solidFill>
                <a:effectLst>
                  <a:outerShdw blurRad="38100" dist="38100" dir="2700000" algn="tl">
                    <a:srgbClr val="000000"/>
                  </a:outerShdw>
                </a:effectLst>
                <a:latin typeface="黑体" panose="02010609060101010101" pitchFamily="2" charset="-122"/>
                <a:ea typeface="黑体" panose="02010609060101010101" pitchFamily="2" charset="-122"/>
                <a:cs typeface="黑体" panose="02010609060101010101" pitchFamily="2" charset="-122"/>
              </a:rPr>
              <a:t> </a:t>
            </a:r>
            <a:r>
              <a:rPr kumimoji="0" lang="zh-CN" altLang="en-US" sz="2800" b="1" baseline="0" noProof="0" dirty="0">
                <a:solidFill>
                  <a:schemeClr val="bg2"/>
                </a:solidFill>
                <a:effectLst>
                  <a:outerShdw blurRad="38100" dist="25400" dir="5400000" algn="ctr" rotWithShape="0">
                    <a:srgbClr val="6E747A">
                      <a:alpha val="43000"/>
                    </a:srgbClr>
                  </a:outerShdw>
                </a:effectLst>
                <a:uFillTx/>
                <a:latin typeface="黑体" panose="02010609060101010101" pitchFamily="2" charset="-122"/>
                <a:ea typeface="黑体" panose="02010609060101010101" pitchFamily="2" charset="-122"/>
                <a:cs typeface="黑体" panose="02010609060101010101" pitchFamily="2" charset="-122"/>
              </a:rPr>
              <a:t>用例建模技术用于描述系统的</a:t>
            </a:r>
            <a:r>
              <a:rPr kumimoji="0" lang="zh-CN" altLang="en-US" sz="2800" b="1" baseline="0" noProof="0" dirty="0">
                <a:solidFill>
                  <a:schemeClr val="bg2"/>
                </a:solidFill>
                <a:effectLst>
                  <a:outerShdw blurRad="38100" dist="25400" dir="5400000" algn="ctr" rotWithShape="0">
                    <a:srgbClr val="6E747A">
                      <a:alpha val="43000"/>
                    </a:srgbClr>
                  </a:outerShdw>
                </a:effectLst>
                <a:highlight>
                  <a:srgbClr val="FF0000"/>
                </a:highlight>
                <a:uFillTx/>
                <a:latin typeface="黑体" panose="02010609060101010101" pitchFamily="2" charset="-122"/>
                <a:ea typeface="黑体" panose="02010609060101010101" pitchFamily="2" charset="-122"/>
                <a:cs typeface="黑体" panose="02010609060101010101" pitchFamily="2" charset="-122"/>
              </a:rPr>
              <a:t>功能需求</a:t>
            </a:r>
            <a:r>
              <a:rPr kumimoji="0" lang="zh-CN" altLang="en-US" sz="2800" b="1" baseline="0" noProof="0" dirty="0">
                <a:solidFill>
                  <a:schemeClr val="bg2"/>
                </a:solidFill>
                <a:effectLst>
                  <a:outerShdw blurRad="38100" dist="25400" dir="5400000" algn="ctr" rotWithShape="0">
                    <a:srgbClr val="6E747A">
                      <a:alpha val="43000"/>
                    </a:srgbClr>
                  </a:outerShdw>
                </a:effectLst>
                <a:uFillTx/>
                <a:latin typeface="黑体" panose="02010609060101010101" pitchFamily="2" charset="-122"/>
                <a:ea typeface="黑体" panose="02010609060101010101" pitchFamily="2" charset="-122"/>
                <a:cs typeface="黑体" panose="02010609060101010101" pitchFamily="2" charset="-122"/>
              </a:rPr>
              <a:t>。在宏观上给出模型的总体轮廓。通过</a:t>
            </a:r>
            <a:r>
              <a:rPr kumimoji="0" lang="zh-CN" altLang="en-US" sz="2800" b="1" baseline="0" noProof="0" dirty="0">
                <a:solidFill>
                  <a:schemeClr val="bg2"/>
                </a:solidFill>
                <a:uFillTx/>
                <a:latin typeface="黑体" panose="02010609060101010101" pitchFamily="2" charset="-122"/>
                <a:ea typeface="黑体" panose="02010609060101010101" pitchFamily="2" charset="-122"/>
                <a:cs typeface="黑体" panose="02010609060101010101" pitchFamily="2" charset="-122"/>
              </a:rPr>
              <a:t>对典型用例的分析，使开发者能够有效地了解用户的需求。</a:t>
            </a:r>
            <a:endParaRPr kumimoji="0" lang="zh-CN" altLang="en-US" sz="2800" b="1" baseline="0" noProof="0" dirty="0">
              <a:solidFill>
                <a:schemeClr val="bg2"/>
              </a:solidFill>
              <a:uFillTx/>
              <a:latin typeface="黑体" panose="02010609060101010101" pitchFamily="2" charset="-122"/>
              <a:ea typeface="黑体" panose="02010609060101010101" pitchFamily="2" charset="-122"/>
              <a:cs typeface="黑体" panose="02010609060101010101" pitchFamily="2" charset="-122"/>
            </a:endParaRPr>
          </a:p>
          <a:p>
            <a:pPr marR="0" algn="just" defTabSz="914400" eaLnBrk="0" hangingPunct="0">
              <a:spcBef>
                <a:spcPct val="20000"/>
              </a:spcBef>
              <a:buClrTx/>
              <a:buSzTx/>
              <a:buFontTx/>
              <a:buNone/>
              <a:defRPr/>
            </a:pPr>
            <a:endParaRPr kumimoji="0" lang="en-US" altLang="zh-CN" sz="2800" b="1" baseline="0" noProof="0" dirty="0">
              <a:solidFill>
                <a:schemeClr val="bg2"/>
              </a:solidFill>
              <a:uFillTx/>
              <a:latin typeface="黑体" panose="02010609060101010101" pitchFamily="2" charset="-122"/>
              <a:ea typeface="黑体" panose="02010609060101010101" pitchFamily="2" charset="-122"/>
              <a:cs typeface="黑体" panose="02010609060101010101" pitchFamily="2" charset="-122"/>
            </a:endParaRPr>
          </a:p>
        </p:txBody>
      </p:sp>
      <p:sp>
        <p:nvSpPr>
          <p:cNvPr id="225284" name="Rectangle 4"/>
          <p:cNvSpPr>
            <a:spLocks noGrp="1" noChangeArrowheads="1"/>
          </p:cNvSpPr>
          <p:nvPr>
            <p:ph type="title" idx="4294967295"/>
          </p:nvPr>
        </p:nvSpPr>
        <p:spPr>
          <a:xfrm>
            <a:off x="328613" y="210820"/>
            <a:ext cx="3429000" cy="609600"/>
          </a:xfrm>
        </p:spPr>
        <p:txBody>
          <a:bodyPr vert="horz" wrap="square" lIns="90488" tIns="44450" rIns="90488" bIns="44450" numCol="1" anchor="b" anchorCtr="0" compatLnSpc="1"/>
          <a:lstStyle/>
          <a:p>
            <a:pPr marL="0" marR="0" lvl="0" indent="0" algn="just" defTabSz="914400" rtl="0" eaLnBrk="0" fontAlgn="base" latinLnBrk="0" hangingPunct="0">
              <a:lnSpc>
                <a:spcPct val="100000"/>
              </a:lnSpc>
              <a:spcBef>
                <a:spcPct val="0"/>
              </a:spcBef>
              <a:spcAft>
                <a:spcPct val="0"/>
              </a:spcAft>
              <a:buClrTx/>
              <a:buSzTx/>
              <a:buFontTx/>
              <a:buNone/>
              <a:defRPr/>
            </a:pPr>
            <a:r>
              <a:rPr kumimoji="0" lang="en-US" altLang="zh-CN" b="0" i="0" u="none" strike="noStrike" kern="0" cap="none" spc="0" normalizeH="0" baseline="0" noProof="0" dirty="0" smtClean="0">
                <a:ln>
                  <a:noFill/>
                </a:ln>
                <a:gradFill>
                  <a:gsLst>
                    <a:gs pos="0">
                      <a:srgbClr val="007BD3"/>
                    </a:gs>
                    <a:gs pos="100000">
                      <a:srgbClr val="034373"/>
                    </a:gs>
                  </a:gsLst>
                  <a:lin scaled="0"/>
                </a:gra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j-cs"/>
              </a:rPr>
              <a:t>1 </a:t>
            </a:r>
            <a:r>
              <a:rPr kumimoji="0" lang="zh-CN" altLang="en-US" b="0" i="0" u="none" strike="noStrike" kern="0" cap="none" spc="0" normalizeH="0" baseline="0" noProof="0" dirty="0">
                <a:ln>
                  <a:noFill/>
                </a:ln>
                <a:gradFill>
                  <a:gsLst>
                    <a:gs pos="0">
                      <a:srgbClr val="007BD3"/>
                    </a:gs>
                    <a:gs pos="100000">
                      <a:srgbClr val="034373"/>
                    </a:gs>
                  </a:gsLst>
                  <a:lin scaled="0"/>
                </a:gra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j-cs"/>
              </a:rPr>
              <a:t>用例建模概述</a:t>
            </a:r>
            <a:endParaRPr kumimoji="0" lang="zh-CN" altLang="en-US" b="0" i="0" u="none" strike="noStrike" kern="0" cap="none" spc="0" normalizeH="0" baseline="0" noProof="0" dirty="0">
              <a:ln>
                <a:noFill/>
              </a:ln>
              <a:gradFill>
                <a:gsLst>
                  <a:gs pos="0">
                    <a:srgbClr val="007BD3"/>
                  </a:gs>
                  <a:gs pos="100000">
                    <a:srgbClr val="034373"/>
                  </a:gs>
                </a:gsLst>
                <a:lin scaled="0"/>
              </a:gra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5282"/>
                                        </p:tgtEl>
                                        <p:attrNameLst>
                                          <p:attrName>style.visibility</p:attrName>
                                        </p:attrNameLst>
                                      </p:cBhvr>
                                      <p:to>
                                        <p:strVal val="visible"/>
                                      </p:to>
                                    </p:set>
                                    <p:animEffect transition="in" filter="wipe(up)">
                                      <p:cBhvr>
                                        <p:cTn id="7" dur="1000"/>
                                        <p:tgtEl>
                                          <p:spTgt spid="225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2"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1"/>
          <p:cNvSpPr>
            <a:spLocks noGrp="1"/>
          </p:cNvSpPr>
          <p:nvPr>
            <p:ph type="title"/>
          </p:nvPr>
        </p:nvSpPr>
        <p:spPr>
          <a:xfrm>
            <a:off x="-186055" y="266065"/>
            <a:ext cx="9067800" cy="457200"/>
          </a:xfrm>
        </p:spPr>
        <p:txBody>
          <a:bodyPr vert="horz" wrap="square" lIns="90488" tIns="44450" rIns="90488" bIns="44450" anchor="b" anchorCtr="0"/>
          <a:p>
            <a:r>
              <a:rPr lang="zh-CN" altLang="en-US" b="1" dirty="0">
                <a:latin typeface="黑体" panose="02010609060101010101" pitchFamily="2" charset="-122"/>
                <a:ea typeface="黑体" panose="02010609060101010101" pitchFamily="2" charset="-122"/>
              </a:rPr>
              <a:t>作业：用例建模</a:t>
            </a:r>
            <a:endParaRPr lang="zh-CN" altLang="en-US" b="1" dirty="0">
              <a:latin typeface="黑体" panose="02010609060101010101" pitchFamily="2" charset="-122"/>
              <a:ea typeface="黑体" panose="02010609060101010101" pitchFamily="2" charset="-122"/>
            </a:endParaRPr>
          </a:p>
        </p:txBody>
      </p:sp>
      <p:sp>
        <p:nvSpPr>
          <p:cNvPr id="45058" name="内容占位符 2"/>
          <p:cNvSpPr>
            <a:spLocks noGrp="1"/>
          </p:cNvSpPr>
          <p:nvPr>
            <p:ph idx="1"/>
          </p:nvPr>
        </p:nvSpPr>
        <p:spPr>
          <a:xfrm>
            <a:off x="211138" y="1068388"/>
            <a:ext cx="8812212" cy="5502275"/>
          </a:xfrm>
        </p:spPr>
        <p:txBody>
          <a:bodyPr vert="horz" wrap="square" lIns="90488" tIns="44450" rIns="90488" bIns="44450" anchor="t" anchorCtr="0"/>
          <a:p>
            <a:r>
              <a:rPr lang="zh-CN" altLang="zh-CN" sz="2400" dirty="0">
                <a:latin typeface="黑体" panose="02010609060101010101" pitchFamily="2" charset="-122"/>
                <a:ea typeface="黑体" panose="02010609060101010101" pitchFamily="2" charset="-122"/>
                <a:cs typeface="黑体" panose="02010609060101010101" pitchFamily="2" charset="-122"/>
              </a:rPr>
              <a:t>车辆采购部门：当采购车辆需要入库时，提供入库单给仓库管理人员。</a:t>
            </a:r>
            <a:endParaRPr lang="zh-CN" altLang="zh-CN" sz="2400" dirty="0">
              <a:latin typeface="黑体" panose="02010609060101010101" pitchFamily="2" charset="-122"/>
              <a:ea typeface="黑体" panose="02010609060101010101" pitchFamily="2" charset="-122"/>
              <a:cs typeface="黑体" panose="02010609060101010101" pitchFamily="2" charset="-122"/>
            </a:endParaRPr>
          </a:p>
          <a:p>
            <a:r>
              <a:rPr lang="zh-CN" altLang="zh-CN" sz="2400" dirty="0">
                <a:latin typeface="黑体" panose="02010609060101010101" pitchFamily="2" charset="-122"/>
                <a:ea typeface="黑体" panose="02010609060101010101" pitchFamily="2" charset="-122"/>
                <a:cs typeface="黑体" panose="02010609060101010101" pitchFamily="2" charset="-122"/>
              </a:rPr>
              <a:t>仓库管理部门：仓库管理人员可对所有当前在库的车辆信息进行查询，车辆入库时，在系统中输入入库单的信息，同时更新仓库车辆信息；当车辆需要出库时，输入出库单并更新仓库车辆信息。</a:t>
            </a:r>
            <a:r>
              <a:rPr lang="en-US" altLang="zh-CN" sz="2400" dirty="0">
                <a:latin typeface="黑体" panose="02010609060101010101" pitchFamily="2" charset="-122"/>
                <a:ea typeface="黑体" panose="02010609060101010101" pitchFamily="2" charset="-122"/>
                <a:cs typeface="黑体" panose="02010609060101010101" pitchFamily="2" charset="-122"/>
              </a:rPr>
              <a:t> </a:t>
            </a:r>
            <a:endParaRPr lang="zh-CN" altLang="zh-CN" sz="2400" dirty="0">
              <a:latin typeface="黑体" panose="02010609060101010101" pitchFamily="2" charset="-122"/>
              <a:ea typeface="黑体" panose="02010609060101010101" pitchFamily="2" charset="-122"/>
              <a:cs typeface="黑体" panose="02010609060101010101" pitchFamily="2" charset="-122"/>
            </a:endParaRPr>
          </a:p>
          <a:p>
            <a:r>
              <a:rPr lang="zh-CN" altLang="zh-CN" sz="2400" dirty="0">
                <a:latin typeface="黑体" panose="02010609060101010101" pitchFamily="2" charset="-122"/>
                <a:ea typeface="黑体" panose="02010609060101010101" pitchFamily="2" charset="-122"/>
                <a:cs typeface="黑体" panose="02010609060101010101" pitchFamily="2" charset="-122"/>
              </a:rPr>
              <a:t>销售管理部门：所有销售人员都可查看当前仓库中的所有库存车辆信息，如有新售出的车辆，可将售出信息添加至车辆售出信息表中，同时提供出库单给仓库管理部门；当仓库中没有客户所要求的汽车时，可将客户要求的车辆信息和客户信息添加至预售信息表中。销售经理可对已销售的车辆信息进行统计，统计方式分为按销售人员统计和按销售日期统计，分别统计出销售的车辆数目、采购总额、销售总额和利润。</a:t>
            </a:r>
            <a:endParaRPr lang="zh-CN" altLang="en-US" sz="2400" dirty="0">
              <a:latin typeface="黑体" panose="02010609060101010101" pitchFamily="2" charset="-122"/>
              <a:ea typeface="黑体" panose="02010609060101010101" pitchFamily="2" charset="-122"/>
              <a:cs typeface="黑体" panose="0201060906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Text Box 2"/>
          <p:cNvSpPr txBox="1">
            <a:spLocks noChangeArrowheads="1"/>
          </p:cNvSpPr>
          <p:nvPr/>
        </p:nvSpPr>
        <p:spPr bwMode="auto">
          <a:xfrm>
            <a:off x="284480" y="1062990"/>
            <a:ext cx="8604250" cy="3192145"/>
          </a:xfrm>
          <a:prstGeom prst="rect">
            <a:avLst/>
          </a:prstGeom>
          <a:noFill/>
          <a:ln w="28575">
            <a:noFill/>
            <a:miter lim="800000"/>
          </a:ln>
          <a:effectLst/>
        </p:spPr>
        <p:txBody>
          <a:bodyPr wrap="square">
            <a:spAutoFit/>
          </a:bodyPr>
          <a:lstStyle/>
          <a:p>
            <a:pPr marR="0" algn="l" defTabSz="914400" eaLnBrk="0" fontAlgn="ctr" hangingPunct="0">
              <a:lnSpc>
                <a:spcPct val="90000"/>
              </a:lnSpc>
              <a:spcBef>
                <a:spcPct val="50000"/>
              </a:spcBef>
              <a:buClrTx/>
              <a:buSzTx/>
              <a:buFontTx/>
              <a:buNone/>
              <a:defRPr/>
            </a:pPr>
            <a:r>
              <a:rPr kumimoji="0" lang="en-US" altLang="zh-CN" sz="2800" b="1" kern="1200" cap="none" spc="0" normalizeH="0" baseline="0" noProof="0" dirty="0">
                <a:latin typeface="黑体" panose="02010609060101010101" pitchFamily="2" charset="-122"/>
                <a:ea typeface="黑体" panose="02010609060101010101" pitchFamily="2" charset="-122"/>
                <a:cs typeface="黑体" panose="02010609060101010101" pitchFamily="2" charset="-122"/>
              </a:rPr>
              <a:t>  </a:t>
            </a:r>
            <a:r>
              <a:rPr kumimoji="0" lang="en-US" altLang="zh-CN" sz="2800" b="1" kern="1200" cap="none" spc="0" normalizeH="0" baseline="0" noProof="0" dirty="0">
                <a:solidFill>
                  <a:schemeClr val="bg2"/>
                </a:solidFill>
                <a:latin typeface="黑体" panose="02010609060101010101" pitchFamily="2" charset="-122"/>
                <a:ea typeface="黑体" panose="02010609060101010101" pitchFamily="2" charset="-122"/>
                <a:cs typeface="黑体" panose="02010609060101010101" pitchFamily="2" charset="-122"/>
              </a:rPr>
              <a:t>  </a:t>
            </a:r>
            <a:r>
              <a:rPr kumimoji="0" lang="zh-CN" altLang="en-US" sz="2800" kern="1200" cap="none" spc="0" normalizeH="0" baseline="0" noProof="0" dirty="0">
                <a:solidFill>
                  <a:schemeClr val="bg2"/>
                </a:solidFill>
                <a:latin typeface="黑体" panose="02010609060101010101" pitchFamily="2" charset="-122"/>
                <a:ea typeface="黑体" panose="02010609060101010101" pitchFamily="2" charset="-122"/>
                <a:cs typeface="黑体" panose="02010609060101010101" pitchFamily="2" charset="-122"/>
              </a:rPr>
              <a:t>描述外部执行者(Actor)所理解的系统功能。即待开发系统的功能需求。</a:t>
            </a:r>
            <a:endParaRPr kumimoji="0" lang="zh-CN" altLang="en-US" sz="2800" kern="1200" cap="none" spc="0" normalizeH="0" baseline="0" noProof="0" dirty="0">
              <a:solidFill>
                <a:schemeClr val="bg2"/>
              </a:solidFill>
              <a:latin typeface="黑体" panose="02010609060101010101" pitchFamily="2" charset="-122"/>
              <a:ea typeface="黑体" panose="02010609060101010101" pitchFamily="2" charset="-122"/>
              <a:cs typeface="黑体" panose="02010609060101010101" pitchFamily="2" charset="-122"/>
            </a:endParaRPr>
          </a:p>
          <a:p>
            <a:pPr marR="0" algn="just" defTabSz="914400" eaLnBrk="0" hangingPunct="0">
              <a:spcBef>
                <a:spcPct val="20000"/>
              </a:spcBef>
              <a:buClrTx/>
              <a:buSzTx/>
              <a:buFontTx/>
              <a:buNone/>
              <a:defRPr/>
            </a:pPr>
            <a:r>
              <a:rPr kumimoji="0" lang="zh-CN" altLang="en-US" sz="2800" kern="1200" cap="none" spc="0" normalizeH="0" baseline="0" noProof="0" dirty="0">
                <a:solidFill>
                  <a:schemeClr val="bg2"/>
                </a:solidFill>
                <a:latin typeface="黑体" panose="02010609060101010101" pitchFamily="2" charset="-122"/>
                <a:ea typeface="黑体" panose="02010609060101010101" pitchFamily="2" charset="-122"/>
                <a:cs typeface="黑体" panose="02010609060101010101" pitchFamily="2" charset="-122"/>
              </a:rPr>
              <a:t>    它驱动了需求分析后各阶段的开发工作,还被用于验证和检测所开发的系统, 影响了UML的各个模型。</a:t>
            </a:r>
            <a:endParaRPr kumimoji="0" lang="zh-CN" altLang="en-US" sz="2800" kern="1200" cap="none" spc="0" normalizeH="0" baseline="0" noProof="0" dirty="0">
              <a:solidFill>
                <a:schemeClr val="bg2"/>
              </a:solidFill>
              <a:latin typeface="黑体" panose="02010609060101010101" pitchFamily="2" charset="-122"/>
              <a:ea typeface="黑体" panose="02010609060101010101" pitchFamily="2" charset="-122"/>
              <a:cs typeface="黑体" panose="02010609060101010101" pitchFamily="2" charset="-122"/>
            </a:endParaRPr>
          </a:p>
          <a:p>
            <a:pPr marR="0" algn="just" defTabSz="914400" eaLnBrk="0" hangingPunct="0">
              <a:spcBef>
                <a:spcPct val="20000"/>
              </a:spcBef>
              <a:buClrTx/>
              <a:buSzTx/>
              <a:buFontTx/>
              <a:buNone/>
              <a:defRPr/>
            </a:pPr>
            <a:r>
              <a:rPr kumimoji="0" lang="zh-CN" altLang="en-US" sz="2800" b="1" kern="1200" cap="none" spc="0" normalizeH="0" baseline="0" noProof="0" dirty="0">
                <a:solidFill>
                  <a:srgbClr val="FFFF66"/>
                </a:solidFill>
                <a:latin typeface="黑体" panose="02010609060101010101" pitchFamily="2" charset="-122"/>
                <a:ea typeface="黑体" panose="02010609060101010101" pitchFamily="2" charset="-122"/>
                <a:cs typeface="黑体" panose="02010609060101010101" pitchFamily="2" charset="-122"/>
              </a:rPr>
              <a:t>    </a:t>
            </a:r>
            <a:r>
              <a:rPr kumimoji="0" lang="zh-CN" altLang="en-US" sz="2800" kern="1200" cap="none" spc="0" normalizeH="0" baseline="0" noProof="0" dirty="0">
                <a:solidFill>
                  <a:schemeClr val="bg2"/>
                </a:solidFill>
                <a:latin typeface="黑体" panose="02010609060101010101" pitchFamily="2" charset="-122"/>
                <a:ea typeface="黑体" panose="02010609060101010101" pitchFamily="2" charset="-122"/>
                <a:cs typeface="黑体" panose="02010609060101010101" pitchFamily="2" charset="-122"/>
              </a:rPr>
              <a:t>用例模型由若干个</a:t>
            </a:r>
            <a:r>
              <a:rPr kumimoji="0" lang="zh-CN" altLang="en-US" sz="2800" kern="1200" cap="none" spc="0" normalizeH="0" baseline="0" noProof="0" dirty="0">
                <a:solidFill>
                  <a:schemeClr val="bg2"/>
                </a:solidFill>
                <a:effectLst>
                  <a:outerShdw blurRad="38100" dist="38100" dir="2700000" algn="tl">
                    <a:srgbClr val="000000"/>
                  </a:outerShdw>
                </a:effectLst>
                <a:latin typeface="黑体" panose="02010609060101010101" pitchFamily="2" charset="-122"/>
                <a:ea typeface="黑体" panose="02010609060101010101" pitchFamily="2" charset="-122"/>
                <a:cs typeface="黑体" panose="02010609060101010101" pitchFamily="2" charset="-122"/>
              </a:rPr>
              <a:t>用例图</a:t>
            </a:r>
            <a:r>
              <a:rPr kumimoji="0" lang="zh-CN" altLang="en-US" sz="2800" kern="1200" cap="none" spc="0" normalizeH="0" baseline="0" noProof="0" dirty="0">
                <a:solidFill>
                  <a:schemeClr val="bg2"/>
                </a:solidFill>
                <a:latin typeface="黑体" panose="02010609060101010101" pitchFamily="2" charset="-122"/>
                <a:ea typeface="黑体" panose="02010609060101010101" pitchFamily="2" charset="-122"/>
                <a:cs typeface="黑体" panose="02010609060101010101" pitchFamily="2" charset="-122"/>
              </a:rPr>
              <a:t>构成，用例图中主要描述执行者和用例之间的关系。在UML中,构成用例图的主要元素是</a:t>
            </a:r>
            <a:r>
              <a:rPr kumimoji="0" lang="zh-CN" altLang="en-US" sz="2800" b="1" kern="1200" cap="none" spc="0" normalizeH="0" baseline="0" noProof="0" dirty="0">
                <a:solidFill>
                  <a:srgbClr val="C00000"/>
                </a:solidFill>
                <a:latin typeface="黑体" panose="02010609060101010101" pitchFamily="2" charset="-122"/>
                <a:ea typeface="黑体" panose="02010609060101010101" pitchFamily="2" charset="-122"/>
                <a:cs typeface="黑体" panose="02010609060101010101" pitchFamily="2" charset="-122"/>
              </a:rPr>
              <a:t>用例</a:t>
            </a:r>
            <a:r>
              <a:rPr kumimoji="0" lang="zh-CN" altLang="en-US" sz="2800" kern="1200" cap="none" spc="0" normalizeH="0" baseline="0" noProof="0" dirty="0">
                <a:solidFill>
                  <a:schemeClr val="bg2"/>
                </a:solidFill>
                <a:latin typeface="黑体" panose="02010609060101010101" pitchFamily="2" charset="-122"/>
                <a:ea typeface="黑体" panose="02010609060101010101" pitchFamily="2" charset="-122"/>
                <a:cs typeface="黑体" panose="02010609060101010101" pitchFamily="2" charset="-122"/>
              </a:rPr>
              <a:t>和</a:t>
            </a:r>
            <a:r>
              <a:rPr kumimoji="0" lang="zh-CN" altLang="en-US" sz="2800" b="1" kern="1200" cap="none" spc="0" normalizeH="0" baseline="0" noProof="0" dirty="0">
                <a:solidFill>
                  <a:srgbClr val="C00000"/>
                </a:solidFill>
                <a:latin typeface="黑体" panose="02010609060101010101" pitchFamily="2" charset="-122"/>
                <a:ea typeface="黑体" panose="02010609060101010101" pitchFamily="2" charset="-122"/>
                <a:cs typeface="黑体" panose="02010609060101010101" pitchFamily="2" charset="-122"/>
              </a:rPr>
              <a:t>执行者</a:t>
            </a:r>
            <a:r>
              <a:rPr kumimoji="0" lang="zh-CN" altLang="en-US" sz="2800" kern="1200" cap="none" spc="0" normalizeH="0" baseline="0" noProof="0" dirty="0">
                <a:solidFill>
                  <a:schemeClr val="bg2"/>
                </a:solidFill>
                <a:latin typeface="黑体" panose="02010609060101010101" pitchFamily="2" charset="-122"/>
                <a:ea typeface="黑体" panose="02010609060101010101" pitchFamily="2" charset="-122"/>
                <a:cs typeface="黑体" panose="02010609060101010101" pitchFamily="2" charset="-122"/>
              </a:rPr>
              <a:t>及其之间的联系。</a:t>
            </a:r>
            <a:endParaRPr kumimoji="0" lang="zh-CN" altLang="en-US" sz="2800" b="1" kern="1200" cap="none" spc="0" normalizeH="0" baseline="0" noProof="0" dirty="0">
              <a:solidFill>
                <a:schemeClr val="bg2"/>
              </a:solidFill>
              <a:latin typeface="黑体" panose="02010609060101010101" pitchFamily="2" charset="-122"/>
              <a:ea typeface="黑体" panose="02010609060101010101" pitchFamily="2" charset="-122"/>
              <a:cs typeface="黑体" panose="02010609060101010101" pitchFamily="2" charset="-122"/>
            </a:endParaRPr>
          </a:p>
        </p:txBody>
      </p:sp>
      <p:sp>
        <p:nvSpPr>
          <p:cNvPr id="123911" name="Text Box 7"/>
          <p:cNvSpPr txBox="1">
            <a:spLocks noChangeArrowheads="1"/>
          </p:cNvSpPr>
          <p:nvPr/>
        </p:nvSpPr>
        <p:spPr bwMode="auto">
          <a:xfrm>
            <a:off x="284163" y="4662170"/>
            <a:ext cx="8604250" cy="1511935"/>
          </a:xfrm>
          <a:prstGeom prst="rect">
            <a:avLst/>
          </a:prstGeom>
          <a:noFill/>
          <a:ln w="28575">
            <a:noFill/>
            <a:miter lim="800000"/>
          </a:ln>
          <a:effectLst/>
        </p:spPr>
        <p:txBody>
          <a:bodyPr>
            <a:spAutoFit/>
          </a:bodyPr>
          <a:lstStyle/>
          <a:p>
            <a:pPr marR="0" defTabSz="914400" eaLnBrk="0" fontAlgn="ctr" hangingPunct="0">
              <a:lnSpc>
                <a:spcPct val="90000"/>
              </a:lnSpc>
              <a:spcBef>
                <a:spcPct val="50000"/>
              </a:spcBef>
              <a:buClrTx/>
              <a:buSzTx/>
              <a:buFontTx/>
              <a:buNone/>
              <a:defRPr/>
            </a:pPr>
            <a:r>
              <a:rPr lang="zh-CN" altLang="en-US" sz="2800" b="1">
                <a:gradFill>
                  <a:gsLst>
                    <a:gs pos="0">
                      <a:srgbClr val="007BD3"/>
                    </a:gs>
                    <a:gs pos="100000">
                      <a:srgbClr val="034373"/>
                    </a:gs>
                  </a:gsLst>
                  <a:lin scaled="0"/>
                </a:gradFill>
                <a:latin typeface="黑体" panose="02010609060101010101" pitchFamily="2" charset="-122"/>
                <a:ea typeface="黑体" panose="02010609060101010101" pitchFamily="2" charset="-122"/>
              </a:rPr>
              <a:t>创建用例模型的工作包括：</a:t>
            </a:r>
            <a:endParaRPr kumimoji="0" lang="zh-CN" altLang="en-US" sz="2800" b="1" kern="1200" cap="none" spc="0" normalizeH="0" baseline="0" noProof="0" dirty="0">
              <a:solidFill>
                <a:schemeClr val="bg2"/>
              </a:solidFill>
              <a:effectLst>
                <a:outerShdw blurRad="38100" dist="38100" dir="2700000" algn="tl">
                  <a:srgbClr val="000000"/>
                </a:outerShdw>
              </a:effectLst>
              <a:latin typeface="黑体" panose="02010609060101010101" pitchFamily="2" charset="-122"/>
              <a:ea typeface="黑体" panose="02010609060101010101" pitchFamily="2" charset="-122"/>
              <a:cs typeface="+mn-cs"/>
            </a:endParaRPr>
          </a:p>
          <a:p>
            <a:pPr marR="0" defTabSz="914400" eaLnBrk="0" fontAlgn="ctr" hangingPunct="0">
              <a:lnSpc>
                <a:spcPct val="110000"/>
              </a:lnSpc>
              <a:spcBef>
                <a:spcPct val="20000"/>
              </a:spcBef>
              <a:buClrTx/>
              <a:buSzTx/>
              <a:buFontTx/>
              <a:buNone/>
              <a:defRPr/>
            </a:pPr>
            <a:r>
              <a:rPr kumimoji="0" lang="zh-CN" altLang="en-US" sz="2800" b="1" kern="1200" cap="none" spc="0" normalizeH="0" baseline="0" noProof="0" dirty="0">
                <a:solidFill>
                  <a:schemeClr val="bg2"/>
                </a:solidFill>
                <a:latin typeface="黑体" panose="02010609060101010101" pitchFamily="2" charset="-122"/>
                <a:ea typeface="黑体" panose="02010609060101010101" pitchFamily="2" charset="-122"/>
                <a:cs typeface="黑体" panose="02010609060101010101" pitchFamily="2" charset="-122"/>
              </a:rPr>
              <a:t>    </a:t>
            </a:r>
            <a:r>
              <a:rPr kumimoji="0" lang="zh-CN" altLang="en-US" sz="2800" kern="1200" cap="none" spc="0" normalizeH="0" baseline="0" noProof="0" dirty="0">
                <a:solidFill>
                  <a:schemeClr val="bg2"/>
                </a:solidFill>
                <a:latin typeface="黑体" panose="02010609060101010101" pitchFamily="2" charset="-122"/>
                <a:ea typeface="黑体" panose="02010609060101010101" pitchFamily="2" charset="-122"/>
                <a:cs typeface="黑体" panose="02010609060101010101" pitchFamily="2" charset="-122"/>
              </a:rPr>
              <a:t>定义系统、确定执行者和用例、描述用例和执行者关系、确认模型。</a:t>
            </a:r>
            <a:endParaRPr kumimoji="0" lang="zh-CN" altLang="en-US" sz="2800" kern="1200" cap="none" spc="0" normalizeH="0" baseline="0" noProof="0" dirty="0">
              <a:solidFill>
                <a:schemeClr val="bg2"/>
              </a:solidFill>
              <a:latin typeface="黑体" panose="02010609060101010101" pitchFamily="2" charset="-122"/>
              <a:ea typeface="黑体" panose="02010609060101010101" pitchFamily="2" charset="-122"/>
              <a:cs typeface="黑体" panose="02010609060101010101" pitchFamily="2" charset="-122"/>
            </a:endParaRPr>
          </a:p>
        </p:txBody>
      </p:sp>
      <p:sp>
        <p:nvSpPr>
          <p:cNvPr id="2" name="文本框 1"/>
          <p:cNvSpPr txBox="1"/>
          <p:nvPr/>
        </p:nvSpPr>
        <p:spPr>
          <a:xfrm>
            <a:off x="607695" y="205740"/>
            <a:ext cx="4544695" cy="583565"/>
          </a:xfrm>
          <a:prstGeom prst="rect">
            <a:avLst/>
          </a:prstGeom>
          <a:noFill/>
        </p:spPr>
        <p:txBody>
          <a:bodyPr wrap="square" rtlCol="0">
            <a:spAutoFit/>
          </a:bodyPr>
          <a:p>
            <a:pPr algn="just" eaLnBrk="0" hangingPunct="0">
              <a:buClrTx/>
              <a:buSzTx/>
              <a:buFontTx/>
              <a:defRPr/>
            </a:pPr>
            <a:r>
              <a:rPr lang="en-US" altLang="zh-CN" sz="3200" kern="0" noProof="0" dirty="0" smtClean="0">
                <a:ln>
                  <a:noFill/>
                </a:ln>
                <a:gradFill>
                  <a:gsLst>
                    <a:gs pos="0">
                      <a:srgbClr val="007BD3"/>
                    </a:gs>
                    <a:gs pos="100000">
                      <a:srgbClr val="034373"/>
                    </a:gs>
                  </a:gsLst>
                  <a:lin scaled="0"/>
                </a:gra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j-cs"/>
                <a:sym typeface="+mn-ea"/>
              </a:rPr>
              <a:t>2 用例模型</a:t>
            </a:r>
            <a:endParaRPr lang="en-US" altLang="zh-CN" sz="3200" kern="0" noProof="0" dirty="0" smtClean="0">
              <a:ln>
                <a:noFill/>
              </a:ln>
              <a:gradFill>
                <a:gsLst>
                  <a:gs pos="0">
                    <a:srgbClr val="007BD3"/>
                  </a:gs>
                  <a:gs pos="100000">
                    <a:srgbClr val="034373"/>
                  </a:gs>
                </a:gsLst>
                <a:lin scaled="0"/>
              </a:gra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3906">
                                            <p:txEl>
                                              <p:charRg st="122" end="192"/>
                                            </p:txEl>
                                          </p:spTgt>
                                        </p:tgtEl>
                                        <p:attrNameLst>
                                          <p:attrName>style.visibility</p:attrName>
                                        </p:attrNameLst>
                                      </p:cBhvr>
                                      <p:to>
                                        <p:strVal val="visible"/>
                                      </p:to>
                                    </p:set>
                                    <p:animEffect transition="in" filter="wipe(up)">
                                      <p:cBhvr>
                                        <p:cTn id="7" dur="1000"/>
                                        <p:tgtEl>
                                          <p:spTgt spid="123906">
                                            <p:txEl>
                                              <p:charRg st="122" end="19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3911"/>
                                        </p:tgtEl>
                                        <p:attrNameLst>
                                          <p:attrName>style.visibility</p:attrName>
                                        </p:attrNameLst>
                                      </p:cBhvr>
                                      <p:to>
                                        <p:strVal val="visible"/>
                                      </p:to>
                                    </p:set>
                                    <p:animEffect transition="in" filter="wipe(up)">
                                      <p:cBhvr>
                                        <p:cTn id="12" dur="1000"/>
                                        <p:tgtEl>
                                          <p:spTgt spid="123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6" grpId="0" build="p"/>
      <p:bldP spid="123911"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2213" name="Text Box 5"/>
          <p:cNvSpPr txBox="1">
            <a:spLocks noChangeArrowheads="1"/>
          </p:cNvSpPr>
          <p:nvPr/>
        </p:nvSpPr>
        <p:spPr bwMode="auto">
          <a:xfrm>
            <a:off x="261303" y="149860"/>
            <a:ext cx="8604250" cy="1936750"/>
          </a:xfrm>
          <a:prstGeom prst="rect">
            <a:avLst/>
          </a:prstGeom>
          <a:noFill/>
          <a:ln w="28575">
            <a:noFill/>
            <a:miter lim="800000"/>
          </a:ln>
          <a:effectLst/>
        </p:spPr>
        <p:txBody>
          <a:bodyPr>
            <a:spAutoFit/>
          </a:bodyPr>
          <a:lstStyle/>
          <a:p>
            <a:pPr marR="0" algn="just" defTabSz="914400" eaLnBrk="0" hangingPunct="0">
              <a:lnSpc>
                <a:spcPct val="130000"/>
              </a:lnSpc>
              <a:spcBef>
                <a:spcPct val="50000"/>
              </a:spcBef>
              <a:buClrTx/>
              <a:buSzTx/>
              <a:buFontTx/>
              <a:buNone/>
              <a:defRPr/>
            </a:pPr>
            <a:r>
              <a:rPr kumimoji="0" lang="en-US" altLang="zh-CN" b="1" kern="1200" cap="none" spc="0" normalizeH="0" baseline="0" noProof="0" dirty="0">
                <a:solidFill>
                  <a:schemeClr val="tx2"/>
                </a:solidFill>
                <a:effectLst>
                  <a:outerShdw blurRad="38100" dist="38100" dir="2700000" algn="tl">
                    <a:srgbClr val="000000"/>
                  </a:outerShdw>
                </a:effectLst>
                <a:latin typeface="楷体_GB2312" panose="02010609030101010101" pitchFamily="49" charset="-122"/>
                <a:ea typeface="楷体_GB2312" panose="02010609030101010101" pitchFamily="49" charset="-122"/>
                <a:cs typeface="+mn-cs"/>
              </a:rPr>
              <a:t>  </a:t>
            </a:r>
            <a:r>
              <a:rPr kumimoji="0" lang="en-US" altLang="zh-CN" sz="3200" kern="0" cap="none" spc="0" normalizeH="0" baseline="0" noProof="0" dirty="0" smtClean="0">
                <a:ln>
                  <a:noFill/>
                </a:ln>
                <a:gradFill>
                  <a:gsLst>
                    <a:gs pos="0">
                      <a:srgbClr val="007BD3"/>
                    </a:gs>
                    <a:gs pos="100000">
                      <a:srgbClr val="034373"/>
                    </a:gs>
                  </a:gsLst>
                  <a:lin scaled="0"/>
                </a:gra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j-cs"/>
              </a:rPr>
              <a:t> 3.如何建立用例模型</a:t>
            </a:r>
            <a:endParaRPr kumimoji="0" lang="en-US" altLang="zh-CN" sz="3200" kern="0" cap="none" spc="0" normalizeH="0" baseline="0" noProof="0" dirty="0" smtClean="0">
              <a:ln>
                <a:noFill/>
              </a:ln>
              <a:gradFill>
                <a:gsLst>
                  <a:gs pos="0">
                    <a:srgbClr val="007BD3"/>
                  </a:gs>
                  <a:gs pos="100000">
                    <a:srgbClr val="034373"/>
                  </a:gs>
                </a:gsLst>
                <a:lin scaled="0"/>
              </a:gra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j-cs"/>
            </a:endParaRPr>
          </a:p>
          <a:p>
            <a:pPr marR="0" defTabSz="914400" eaLnBrk="0" fontAlgn="ctr" hangingPunct="0">
              <a:lnSpc>
                <a:spcPct val="130000"/>
              </a:lnSpc>
              <a:spcBef>
                <a:spcPct val="20000"/>
              </a:spcBef>
              <a:buClrTx/>
              <a:buSzTx/>
              <a:buFontTx/>
              <a:buNone/>
              <a:defRPr/>
            </a:pPr>
            <a:r>
              <a:rPr kumimoji="0" lang="zh-CN" altLang="en-US" b="1" kern="1200" cap="none" spc="0" normalizeH="0" baseline="0" noProof="0" dirty="0">
                <a:solidFill>
                  <a:srgbClr val="FFFF66"/>
                </a:solidFill>
                <a:latin typeface="楷体_GB2312" panose="02010609030101010101" pitchFamily="49" charset="-122"/>
                <a:ea typeface="楷体_GB2312" panose="02010609030101010101" pitchFamily="49" charset="-122"/>
                <a:cs typeface="+mn-cs"/>
              </a:rPr>
              <a:t>    </a:t>
            </a:r>
            <a:r>
              <a:rPr kumimoji="0" lang="zh-CN" altLang="en-US" sz="2800" b="1" kern="1200" cap="none" spc="0" normalizeH="0" baseline="0" noProof="0" dirty="0">
                <a:solidFill>
                  <a:schemeClr val="bg2"/>
                </a:solidFill>
                <a:latin typeface="黑体" panose="02010609060101010101" pitchFamily="2" charset="-122"/>
                <a:ea typeface="黑体" panose="02010609060101010101" pitchFamily="2" charset="-122"/>
                <a:cs typeface="+mn-cs"/>
              </a:rPr>
              <a:t>建立系统用例模型的过程就是对系统进行功能需求</a:t>
            </a:r>
            <a:r>
              <a:rPr kumimoji="0" lang="zh-CN" altLang="en-US" sz="2800" b="1" kern="1200" cap="none" spc="0" normalizeH="0" baseline="0" noProof="0" dirty="0">
                <a:latin typeface="楷体_GB2312" panose="02010609030101010101" pitchFamily="49" charset="-122"/>
                <a:ea typeface="楷体_GB2312" panose="02010609030101010101" pitchFamily="49" charset="-122"/>
                <a:cs typeface="+mn-cs"/>
              </a:rPr>
              <a:t>分析的过程。</a:t>
            </a:r>
            <a:endParaRPr kumimoji="0" lang="zh-CN" altLang="en-US" sz="2800" b="1" kern="1200" cap="none" spc="0" normalizeH="0" baseline="0" noProof="0" dirty="0">
              <a:latin typeface="楷体_GB2312" panose="02010609030101010101" pitchFamily="49" charset="-122"/>
              <a:ea typeface="楷体_GB2312" panose="02010609030101010101" pitchFamily="49" charset="-122"/>
              <a:cs typeface="+mn-cs"/>
            </a:endParaRPr>
          </a:p>
        </p:txBody>
      </p:sp>
      <p:grpSp>
        <p:nvGrpSpPr>
          <p:cNvPr id="2" name="Group 7"/>
          <p:cNvGrpSpPr/>
          <p:nvPr/>
        </p:nvGrpSpPr>
        <p:grpSpPr>
          <a:xfrm>
            <a:off x="911225" y="2438400"/>
            <a:ext cx="7469188" cy="730250"/>
            <a:chOff x="418" y="1563"/>
            <a:chExt cx="4705" cy="460"/>
          </a:xfrm>
        </p:grpSpPr>
        <p:sp>
          <p:nvSpPr>
            <p:cNvPr id="10244" name="Text Box 8"/>
            <p:cNvSpPr txBox="1"/>
            <p:nvPr/>
          </p:nvSpPr>
          <p:spPr>
            <a:xfrm>
              <a:off x="665" y="1563"/>
              <a:ext cx="576" cy="460"/>
            </a:xfrm>
            <a:prstGeom prst="rect">
              <a:avLst/>
            </a:prstGeom>
            <a:solidFill>
              <a:srgbClr val="FFFF66"/>
            </a:solidFill>
            <a:ln w="28575" cap="flat" cmpd="sng">
              <a:solidFill>
                <a:schemeClr val="accent1"/>
              </a:solidFill>
              <a:prstDash val="solid"/>
              <a:miter/>
              <a:headEnd type="none" w="med" len="med"/>
              <a:tailEnd type="none" w="med" len="med"/>
            </a:ln>
            <a:effectLst>
              <a:outerShdw dist="35921" dir="2699999" algn="ctr" rotWithShape="0">
                <a:schemeClr val="bg2"/>
              </a:outerShdw>
            </a:effectLst>
          </p:spPr>
          <p:txBody>
            <a:bodyPr anchor="t" anchorCtr="0">
              <a:spAutoFit/>
            </a:bodyPr>
            <a:p>
              <a:pPr algn="ctr" eaLnBrk="0" hangingPunct="0">
                <a:spcBef>
                  <a:spcPct val="50000"/>
                </a:spcBef>
                <a:buClrTx/>
                <a:buFontTx/>
              </a:pPr>
              <a:r>
                <a:rPr lang="zh-CN" altLang="en-US" sz="2000" b="1">
                  <a:solidFill>
                    <a:schemeClr val="bg2"/>
                  </a:solidFill>
                  <a:latin typeface="Arial" panose="020B0604020202020204" pitchFamily="34" charset="0"/>
                  <a:ea typeface="宋体" panose="02010600030101010101" pitchFamily="2" charset="-122"/>
                </a:rPr>
                <a:t>定义系统</a:t>
              </a:r>
              <a:endParaRPr lang="zh-CN" altLang="en-US" sz="2000" b="1">
                <a:solidFill>
                  <a:schemeClr val="bg2"/>
                </a:solidFill>
                <a:latin typeface="Arial" panose="020B0604020202020204" pitchFamily="34" charset="0"/>
                <a:ea typeface="宋体" panose="02010600030101010101" pitchFamily="2" charset="-122"/>
              </a:endParaRPr>
            </a:p>
          </p:txBody>
        </p:sp>
        <p:sp>
          <p:nvSpPr>
            <p:cNvPr id="10245" name="Text Box 9"/>
            <p:cNvSpPr txBox="1"/>
            <p:nvPr/>
          </p:nvSpPr>
          <p:spPr>
            <a:xfrm>
              <a:off x="1752" y="1563"/>
              <a:ext cx="841" cy="460"/>
            </a:xfrm>
            <a:prstGeom prst="rect">
              <a:avLst/>
            </a:prstGeom>
            <a:solidFill>
              <a:srgbClr val="FFFF66"/>
            </a:solidFill>
            <a:ln w="28575" cap="flat" cmpd="sng">
              <a:solidFill>
                <a:schemeClr val="accent1"/>
              </a:solidFill>
              <a:prstDash val="solid"/>
              <a:miter/>
              <a:headEnd type="none" w="med" len="med"/>
              <a:tailEnd type="none" w="med" len="med"/>
            </a:ln>
            <a:effectLst>
              <a:outerShdw dist="35921" dir="2699999" algn="ctr" rotWithShape="0">
                <a:schemeClr val="bg2"/>
              </a:outerShdw>
            </a:effectLst>
          </p:spPr>
          <p:txBody>
            <a:bodyPr anchor="t" anchorCtr="0">
              <a:spAutoFit/>
            </a:bodyPr>
            <a:p>
              <a:pPr algn="ctr" eaLnBrk="0" hangingPunct="0">
                <a:spcBef>
                  <a:spcPct val="50000"/>
                </a:spcBef>
                <a:buClrTx/>
                <a:buFontTx/>
              </a:pPr>
              <a:r>
                <a:rPr lang="zh-CN" altLang="en-US" sz="2000" b="1">
                  <a:solidFill>
                    <a:schemeClr val="bg2"/>
                  </a:solidFill>
                  <a:latin typeface="Arial" panose="020B0604020202020204" pitchFamily="34" charset="0"/>
                  <a:ea typeface="宋体" panose="02010600030101010101" pitchFamily="2" charset="-122"/>
                </a:rPr>
                <a:t>确定执行者和用例</a:t>
              </a:r>
              <a:endParaRPr lang="zh-CN" altLang="en-US" sz="2000" b="1">
                <a:solidFill>
                  <a:schemeClr val="bg2"/>
                </a:solidFill>
                <a:latin typeface="Arial" panose="020B0604020202020204" pitchFamily="34" charset="0"/>
                <a:ea typeface="宋体" panose="02010600030101010101" pitchFamily="2" charset="-122"/>
              </a:endParaRPr>
            </a:p>
          </p:txBody>
        </p:sp>
        <p:sp>
          <p:nvSpPr>
            <p:cNvPr id="10246" name="Text Box 10"/>
            <p:cNvSpPr txBox="1"/>
            <p:nvPr/>
          </p:nvSpPr>
          <p:spPr>
            <a:xfrm>
              <a:off x="3058" y="1563"/>
              <a:ext cx="1015" cy="460"/>
            </a:xfrm>
            <a:prstGeom prst="rect">
              <a:avLst/>
            </a:prstGeom>
            <a:solidFill>
              <a:srgbClr val="FFFF66"/>
            </a:solidFill>
            <a:ln w="28575" cap="flat" cmpd="sng">
              <a:solidFill>
                <a:schemeClr val="accent1"/>
              </a:solidFill>
              <a:prstDash val="solid"/>
              <a:miter/>
              <a:headEnd type="none" w="med" len="med"/>
              <a:tailEnd type="none" w="med" len="med"/>
            </a:ln>
            <a:effectLst>
              <a:outerShdw dist="35921" dir="2699999" algn="ctr" rotWithShape="0">
                <a:schemeClr val="bg2"/>
              </a:outerShdw>
            </a:effectLst>
          </p:spPr>
          <p:txBody>
            <a:bodyPr anchor="t" anchorCtr="0">
              <a:spAutoFit/>
            </a:bodyPr>
            <a:p>
              <a:pPr algn="ctr" eaLnBrk="0" hangingPunct="0">
                <a:spcBef>
                  <a:spcPct val="50000"/>
                </a:spcBef>
                <a:buClrTx/>
                <a:buFontTx/>
              </a:pPr>
              <a:r>
                <a:rPr lang="zh-CN" altLang="en-US" sz="2000" b="1">
                  <a:solidFill>
                    <a:schemeClr val="bg2"/>
                  </a:solidFill>
                  <a:latin typeface="Arial" panose="020B0604020202020204" pitchFamily="34" charset="0"/>
                  <a:ea typeface="宋体" panose="02010600030101010101" pitchFamily="2" charset="-122"/>
                </a:rPr>
                <a:t>描述执行者和用例关系</a:t>
              </a:r>
              <a:endParaRPr lang="zh-CN" altLang="en-US" sz="2000" b="1">
                <a:solidFill>
                  <a:schemeClr val="bg2"/>
                </a:solidFill>
                <a:latin typeface="Arial" panose="020B0604020202020204" pitchFamily="34" charset="0"/>
                <a:ea typeface="宋体" panose="02010600030101010101" pitchFamily="2" charset="-122"/>
              </a:endParaRPr>
            </a:p>
          </p:txBody>
        </p:sp>
        <p:sp>
          <p:nvSpPr>
            <p:cNvPr id="10247" name="Text Box 11"/>
            <p:cNvSpPr txBox="1"/>
            <p:nvPr/>
          </p:nvSpPr>
          <p:spPr>
            <a:xfrm>
              <a:off x="4556" y="1563"/>
              <a:ext cx="567" cy="460"/>
            </a:xfrm>
            <a:prstGeom prst="rect">
              <a:avLst/>
            </a:prstGeom>
            <a:solidFill>
              <a:srgbClr val="FFFF66"/>
            </a:solidFill>
            <a:ln w="28575" cap="flat" cmpd="sng">
              <a:solidFill>
                <a:schemeClr val="accent1"/>
              </a:solidFill>
              <a:prstDash val="solid"/>
              <a:miter/>
              <a:headEnd type="none" w="med" len="med"/>
              <a:tailEnd type="none" w="med" len="med"/>
            </a:ln>
            <a:effectLst>
              <a:outerShdw dist="35921" dir="2699999" algn="ctr" rotWithShape="0">
                <a:schemeClr val="bg2"/>
              </a:outerShdw>
            </a:effectLst>
          </p:spPr>
          <p:txBody>
            <a:bodyPr anchor="t" anchorCtr="0">
              <a:spAutoFit/>
            </a:bodyPr>
            <a:p>
              <a:pPr algn="ctr" eaLnBrk="0" hangingPunct="0">
                <a:spcBef>
                  <a:spcPct val="50000"/>
                </a:spcBef>
                <a:buClrTx/>
                <a:buFontTx/>
              </a:pPr>
              <a:r>
                <a:rPr lang="zh-CN" altLang="en-US" sz="2000" b="1">
                  <a:solidFill>
                    <a:schemeClr val="bg2"/>
                  </a:solidFill>
                  <a:latin typeface="Arial" panose="020B0604020202020204" pitchFamily="34" charset="0"/>
                  <a:ea typeface="宋体" panose="02010600030101010101" pitchFamily="2" charset="-122"/>
                </a:rPr>
                <a:t>确认模型</a:t>
              </a:r>
              <a:endParaRPr lang="zh-CN" altLang="en-US" sz="2000" b="1">
                <a:solidFill>
                  <a:schemeClr val="bg2"/>
                </a:solidFill>
                <a:latin typeface="Arial" panose="020B0604020202020204" pitchFamily="34" charset="0"/>
                <a:ea typeface="宋体" panose="02010600030101010101" pitchFamily="2" charset="-122"/>
              </a:endParaRPr>
            </a:p>
          </p:txBody>
        </p:sp>
        <p:sp>
          <p:nvSpPr>
            <p:cNvPr id="10248" name="Line 12"/>
            <p:cNvSpPr/>
            <p:nvPr/>
          </p:nvSpPr>
          <p:spPr>
            <a:xfrm>
              <a:off x="418" y="1774"/>
              <a:ext cx="238" cy="0"/>
            </a:xfrm>
            <a:prstGeom prst="line">
              <a:avLst/>
            </a:prstGeom>
            <a:ln w="38100" cap="flat" cmpd="sng">
              <a:solidFill>
                <a:schemeClr val="accent1"/>
              </a:solidFill>
              <a:prstDash val="solid"/>
              <a:round/>
              <a:headEnd type="none" w="med" len="med"/>
              <a:tailEnd type="triangle" w="med" len="med"/>
            </a:ln>
          </p:spPr>
        </p:sp>
        <p:sp>
          <p:nvSpPr>
            <p:cNvPr id="10249" name="Line 13"/>
            <p:cNvSpPr/>
            <p:nvPr/>
          </p:nvSpPr>
          <p:spPr>
            <a:xfrm>
              <a:off x="1241" y="1774"/>
              <a:ext cx="503" cy="0"/>
            </a:xfrm>
            <a:prstGeom prst="line">
              <a:avLst/>
            </a:prstGeom>
            <a:ln w="38100" cap="flat" cmpd="sng">
              <a:solidFill>
                <a:schemeClr val="accent1"/>
              </a:solidFill>
              <a:prstDash val="solid"/>
              <a:round/>
              <a:headEnd type="none" w="med" len="med"/>
              <a:tailEnd type="triangle" w="med" len="med"/>
            </a:ln>
          </p:spPr>
        </p:sp>
        <p:sp>
          <p:nvSpPr>
            <p:cNvPr id="10250" name="Line 14"/>
            <p:cNvSpPr/>
            <p:nvPr/>
          </p:nvSpPr>
          <p:spPr>
            <a:xfrm>
              <a:off x="2613" y="1783"/>
              <a:ext cx="429" cy="0"/>
            </a:xfrm>
            <a:prstGeom prst="line">
              <a:avLst/>
            </a:prstGeom>
            <a:ln w="38100" cap="flat" cmpd="sng">
              <a:solidFill>
                <a:schemeClr val="accent1"/>
              </a:solidFill>
              <a:prstDash val="solid"/>
              <a:round/>
              <a:headEnd type="none" w="med" len="med"/>
              <a:tailEnd type="triangle" w="med" len="med"/>
            </a:ln>
          </p:spPr>
        </p:sp>
        <p:sp>
          <p:nvSpPr>
            <p:cNvPr id="10251" name="Line 15"/>
            <p:cNvSpPr/>
            <p:nvPr/>
          </p:nvSpPr>
          <p:spPr>
            <a:xfrm>
              <a:off x="4076" y="1792"/>
              <a:ext cx="493" cy="0"/>
            </a:xfrm>
            <a:prstGeom prst="line">
              <a:avLst/>
            </a:prstGeom>
            <a:ln w="38100" cap="flat" cmpd="sng">
              <a:solidFill>
                <a:schemeClr val="accent1"/>
              </a:solidFill>
              <a:prstDash val="solid"/>
              <a:round/>
              <a:headEnd type="none" w="med" len="med"/>
              <a:tailEnd type="triangle" w="med" len="med"/>
            </a:ln>
          </p:spPr>
        </p:sp>
      </p:grpSp>
      <p:sp>
        <p:nvSpPr>
          <p:cNvPr id="222224" name="AutoShape 16"/>
          <p:cNvSpPr/>
          <p:nvPr/>
        </p:nvSpPr>
        <p:spPr>
          <a:xfrm>
            <a:off x="19050" y="3818255"/>
            <a:ext cx="1570990" cy="2197100"/>
          </a:xfrm>
          <a:prstGeom prst="wedgeRectCallout">
            <a:avLst>
              <a:gd name="adj1" fmla="val 50121"/>
              <a:gd name="adj2" fmla="val -78497"/>
            </a:avLst>
          </a:prstGeom>
          <a:solidFill>
            <a:schemeClr val="tx1"/>
          </a:solidFill>
          <a:ln w="9525" cap="flat" cmpd="sng">
            <a:solidFill>
              <a:srgbClr val="F84E12"/>
            </a:solidFill>
            <a:prstDash val="solid"/>
            <a:miter/>
            <a:headEnd type="none" w="med" len="med"/>
            <a:tailEnd type="none" w="med" len="med"/>
          </a:ln>
        </p:spPr>
        <p:txBody>
          <a:bodyPr anchor="t" anchorCtr="0"/>
          <a:p>
            <a:pPr indent="87630" eaLnBrk="0" hangingPunct="0"/>
            <a:r>
              <a:rPr lang="zh-CN" altLang="en-US" sz="2400" b="1" dirty="0">
                <a:solidFill>
                  <a:schemeClr val="bg2"/>
                </a:solidFill>
                <a:latin typeface="Arial" panose="020B0604020202020204" pitchFamily="34" charset="0"/>
                <a:ea typeface="宋体" panose="02010600030101010101" pitchFamily="2" charset="-122"/>
              </a:rPr>
              <a:t>确定系统范围；分析系统功能。</a:t>
            </a:r>
            <a:endParaRPr lang="zh-CN" altLang="en-US" sz="2400" b="1" dirty="0">
              <a:solidFill>
                <a:schemeClr val="bg2"/>
              </a:solidFill>
              <a:latin typeface="Arial" panose="020B0604020202020204" pitchFamily="34" charset="0"/>
              <a:ea typeface="宋体" panose="02010600030101010101" pitchFamily="2" charset="-122"/>
            </a:endParaRPr>
          </a:p>
        </p:txBody>
      </p:sp>
      <p:sp>
        <p:nvSpPr>
          <p:cNvPr id="222225" name="AutoShape 17"/>
          <p:cNvSpPr/>
          <p:nvPr/>
        </p:nvSpPr>
        <p:spPr>
          <a:xfrm>
            <a:off x="1747520" y="3841750"/>
            <a:ext cx="3014980" cy="2174240"/>
          </a:xfrm>
          <a:prstGeom prst="wedgeRectCallout">
            <a:avLst>
              <a:gd name="adj1" fmla="val 10380"/>
              <a:gd name="adj2" fmla="val -83389"/>
            </a:avLst>
          </a:prstGeom>
          <a:solidFill>
            <a:schemeClr val="tx1"/>
          </a:solidFill>
          <a:ln w="9525" cap="flat" cmpd="sng">
            <a:solidFill>
              <a:srgbClr val="F84E12"/>
            </a:solidFill>
            <a:prstDash val="solid"/>
            <a:miter/>
            <a:headEnd type="none" w="med" len="med"/>
            <a:tailEnd type="none" w="med" len="med"/>
          </a:ln>
        </p:spPr>
        <p:txBody>
          <a:bodyPr anchor="t" anchorCtr="0"/>
          <a:p>
            <a:pPr eaLnBrk="0" hangingPunct="0">
              <a:spcBef>
                <a:spcPct val="50000"/>
              </a:spcBef>
            </a:pPr>
            <a:r>
              <a:rPr lang="zh-CN" altLang="en-US" sz="2400" b="1" dirty="0">
                <a:solidFill>
                  <a:schemeClr val="bg2"/>
                </a:solidFill>
                <a:latin typeface="Arial" panose="020B0604020202020204" pitchFamily="34" charset="0"/>
                <a:ea typeface="宋体" panose="02010600030101010101" pitchFamily="2" charset="-122"/>
              </a:rPr>
              <a:t>执行者通常是使用系统功能的外部用户或系统。用例是一个子系统或系统的一个独立、完整功能。</a:t>
            </a:r>
            <a:endParaRPr lang="zh-CN" altLang="en-US" sz="2400" b="1" dirty="0">
              <a:solidFill>
                <a:schemeClr val="bg2"/>
              </a:solidFill>
              <a:latin typeface="Arial" panose="020B0604020202020204" pitchFamily="34" charset="0"/>
              <a:ea typeface="宋体" panose="02010600030101010101" pitchFamily="2" charset="-122"/>
            </a:endParaRPr>
          </a:p>
        </p:txBody>
      </p:sp>
      <p:sp>
        <p:nvSpPr>
          <p:cNvPr id="222226" name="AutoShape 18"/>
          <p:cNvSpPr/>
          <p:nvPr/>
        </p:nvSpPr>
        <p:spPr>
          <a:xfrm>
            <a:off x="4838065" y="3841750"/>
            <a:ext cx="1796415" cy="2174240"/>
          </a:xfrm>
          <a:prstGeom prst="wedgeRectCallout">
            <a:avLst>
              <a:gd name="adj1" fmla="val 13556"/>
              <a:gd name="adj2" fmla="val -80227"/>
            </a:avLst>
          </a:prstGeom>
          <a:solidFill>
            <a:schemeClr val="tx1"/>
          </a:solidFill>
          <a:ln w="9525" cap="flat" cmpd="sng">
            <a:solidFill>
              <a:srgbClr val="F84E12"/>
            </a:solidFill>
            <a:prstDash val="solid"/>
            <a:miter/>
            <a:headEnd type="none" w="med" len="med"/>
            <a:tailEnd type="none" w="med" len="med"/>
          </a:ln>
        </p:spPr>
        <p:txBody>
          <a:bodyPr anchor="t" anchorCtr="0"/>
          <a:p>
            <a:pPr eaLnBrk="0" hangingPunct="0"/>
            <a:r>
              <a:rPr lang="zh-CN" altLang="en-US" sz="2400" b="1" dirty="0">
                <a:solidFill>
                  <a:schemeClr val="bg2"/>
                </a:solidFill>
                <a:latin typeface="Arial" panose="020B0604020202020204" pitchFamily="34" charset="0"/>
                <a:ea typeface="宋体" panose="02010600030101010101" pitchFamily="2" charset="-122"/>
              </a:rPr>
              <a:t>各模型元素之间有：关联、包含、扩展及泛化等关系。</a:t>
            </a:r>
            <a:endParaRPr lang="zh-CN" altLang="en-US" sz="2400" b="1" dirty="0">
              <a:solidFill>
                <a:schemeClr val="bg2"/>
              </a:solidFill>
              <a:latin typeface="Arial" panose="020B0604020202020204" pitchFamily="34" charset="0"/>
              <a:ea typeface="宋体" panose="02010600030101010101" pitchFamily="2" charset="-122"/>
            </a:endParaRPr>
          </a:p>
        </p:txBody>
      </p:sp>
      <p:sp>
        <p:nvSpPr>
          <p:cNvPr id="222227" name="AutoShape 19"/>
          <p:cNvSpPr/>
          <p:nvPr/>
        </p:nvSpPr>
        <p:spPr>
          <a:xfrm>
            <a:off x="6809105" y="3841750"/>
            <a:ext cx="2130425" cy="2174240"/>
          </a:xfrm>
          <a:prstGeom prst="wedgeRectCallout">
            <a:avLst>
              <a:gd name="adj1" fmla="val 3055"/>
              <a:gd name="adj2" fmla="val -82467"/>
            </a:avLst>
          </a:prstGeom>
          <a:solidFill>
            <a:schemeClr val="tx1"/>
          </a:solidFill>
          <a:ln w="9525" cap="flat" cmpd="sng">
            <a:solidFill>
              <a:srgbClr val="F84E12"/>
            </a:solidFill>
            <a:prstDash val="solid"/>
            <a:miter/>
            <a:headEnd type="none" w="med" len="med"/>
            <a:tailEnd type="none" w="med" len="med"/>
          </a:ln>
        </p:spPr>
        <p:txBody>
          <a:bodyPr anchor="t" anchorCtr="0"/>
          <a:p>
            <a:pPr eaLnBrk="0" hangingPunct="0"/>
            <a:r>
              <a:rPr lang="zh-CN" altLang="en-US" sz="2400" b="1" dirty="0">
                <a:solidFill>
                  <a:schemeClr val="bg2"/>
                </a:solidFill>
                <a:latin typeface="Arial" panose="020B0604020202020204" pitchFamily="34" charset="0"/>
                <a:ea typeface="宋体" panose="02010600030101010101" pitchFamily="2" charset="-122"/>
              </a:rPr>
              <a:t>确认用例模型与用户需求的一致性，通常由用户与开发者共同完成。</a:t>
            </a:r>
            <a:endParaRPr lang="zh-CN" altLang="en-US" sz="2400" b="1" dirty="0">
              <a:solidFill>
                <a:schemeClr val="bg2"/>
              </a:solidFill>
              <a:latin typeface="Arial" panose="020B0604020202020204" pitchFamily="34" charset="0"/>
              <a:ea typeface="宋体" panose="02010600030101010101" pitchFamily="2" charset="-122"/>
            </a:endParaRPr>
          </a:p>
        </p:txBody>
      </p:sp>
      <p:sp>
        <p:nvSpPr>
          <p:cNvPr id="222228" name="Rectangle 20"/>
          <p:cNvSpPr/>
          <p:nvPr/>
        </p:nvSpPr>
        <p:spPr>
          <a:xfrm>
            <a:off x="3005138" y="2409825"/>
            <a:ext cx="1362075" cy="784225"/>
          </a:xfrm>
          <a:prstGeom prst="rect">
            <a:avLst/>
          </a:prstGeom>
          <a:noFill/>
          <a:ln w="38100" cap="flat" cmpd="sng">
            <a:solidFill>
              <a:srgbClr val="C40062"/>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a typeface="宋体" panose="02010600030101010101" pitchFamily="2" charset="-122"/>
            </a:endParaRPr>
          </a:p>
        </p:txBody>
      </p:sp>
      <p:sp>
        <p:nvSpPr>
          <p:cNvPr id="222229" name="Rectangle 21"/>
          <p:cNvSpPr/>
          <p:nvPr/>
        </p:nvSpPr>
        <p:spPr>
          <a:xfrm>
            <a:off x="2989263" y="2378075"/>
            <a:ext cx="1362075" cy="784225"/>
          </a:xfrm>
          <a:prstGeom prst="rect">
            <a:avLst/>
          </a:prstGeom>
          <a:noFill/>
          <a:ln w="38100" cap="flat" cmpd="sng">
            <a:solidFill>
              <a:srgbClr val="C40062"/>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1" presetClass="entr" presetSubtype="0" fill="hold" grpId="0" nodeType="clickEffect">
                                  <p:stCondLst>
                                    <p:cond delay="0"/>
                                  </p:stCondLst>
                                  <p:childTnLst>
                                    <p:set>
                                      <p:cBhvr>
                                        <p:cTn id="11" dur="1000">
                                          <p:stCondLst>
                                            <p:cond delay="0"/>
                                          </p:stCondLst>
                                        </p:cTn>
                                        <p:tgtEl>
                                          <p:spTgt spid="222228"/>
                                        </p:tgtEl>
                                        <p:attrNameLst>
                                          <p:attrName>style.visibility</p:attrName>
                                        </p:attrNameLst>
                                      </p:cBhvr>
                                      <p:to>
                                        <p:strVal val="visible"/>
                                      </p:to>
                                    </p:set>
                                  </p:childTnLst>
                                </p:cTn>
                              </p:par>
                            </p:childTnLst>
                          </p:cTn>
                        </p:par>
                        <p:par>
                          <p:cTn id="12" fill="hold">
                            <p:stCondLst>
                              <p:cond delay="1000"/>
                            </p:stCondLst>
                            <p:childTnLst>
                              <p:par>
                                <p:cTn id="13" presetID="11" presetClass="entr" presetSubtype="0" fill="hold" grpId="0" nodeType="afterEffect">
                                  <p:stCondLst>
                                    <p:cond delay="0"/>
                                  </p:stCondLst>
                                  <p:childTnLst>
                                    <p:set>
                                      <p:cBhvr>
                                        <p:cTn id="14" dur="1000">
                                          <p:stCondLst>
                                            <p:cond delay="0"/>
                                          </p:stCondLst>
                                        </p:cTn>
                                        <p:tgtEl>
                                          <p:spTgt spid="222229"/>
                                        </p:tgtEl>
                                        <p:attrNameLst>
                                          <p:attrName>style.visibility</p:attrName>
                                        </p:attrNameLst>
                                      </p:cBhvr>
                                      <p:to>
                                        <p:strVal val="visible"/>
                                      </p:to>
                                    </p:set>
                                  </p:childTnLst>
                                </p:cTn>
                              </p:par>
                            </p:childTnLst>
                          </p:cTn>
                        </p:par>
                        <p:par>
                          <p:cTn id="15" fill="hold">
                            <p:stCondLst>
                              <p:cond delay="2000"/>
                            </p:stCondLst>
                            <p:childTnLst>
                              <p:par>
                                <p:cTn id="16" presetID="11" presetClass="entr" presetSubtype="0" fill="hold" grpId="1" nodeType="afterEffect">
                                  <p:stCondLst>
                                    <p:cond delay="0"/>
                                  </p:stCondLst>
                                  <p:childTnLst>
                                    <p:set>
                                      <p:cBhvr>
                                        <p:cTn id="17" dur="1000">
                                          <p:stCondLst>
                                            <p:cond delay="0"/>
                                          </p:stCondLst>
                                        </p:cTn>
                                        <p:tgtEl>
                                          <p:spTgt spid="222229"/>
                                        </p:tgtEl>
                                        <p:attrNameLst>
                                          <p:attrName>style.visibility</p:attrName>
                                        </p:attrNameLst>
                                      </p:cBhvr>
                                      <p:to>
                                        <p:strVal val="visible"/>
                                      </p:to>
                                    </p:set>
                                  </p:childTnLst>
                                </p:cTn>
                              </p:par>
                            </p:childTnLst>
                          </p:cTn>
                        </p:par>
                        <p:par>
                          <p:cTn id="18" fill="hold">
                            <p:stCondLst>
                              <p:cond delay="3000"/>
                            </p:stCondLst>
                            <p:childTnLst>
                              <p:par>
                                <p:cTn id="19" presetID="53" presetClass="entr" presetSubtype="16" fill="hold" grpId="1" nodeType="afterEffect">
                                  <p:stCondLst>
                                    <p:cond delay="0"/>
                                  </p:stCondLst>
                                  <p:childTnLst>
                                    <p:set>
                                      <p:cBhvr>
                                        <p:cTn id="20" dur="1" fill="hold">
                                          <p:stCondLst>
                                            <p:cond delay="0"/>
                                          </p:stCondLst>
                                        </p:cTn>
                                        <p:tgtEl>
                                          <p:spTgt spid="222228"/>
                                        </p:tgtEl>
                                        <p:attrNameLst>
                                          <p:attrName>style.visibility</p:attrName>
                                        </p:attrNameLst>
                                      </p:cBhvr>
                                      <p:to>
                                        <p:strVal val="visible"/>
                                      </p:to>
                                    </p:set>
                                    <p:anim calcmode="lin" valueType="num">
                                      <p:cBhvr>
                                        <p:cTn id="21" dur="500" fill="hold"/>
                                        <p:tgtEl>
                                          <p:spTgt spid="222228"/>
                                        </p:tgtEl>
                                        <p:attrNameLst>
                                          <p:attrName>ppt_w</p:attrName>
                                        </p:attrNameLst>
                                      </p:cBhvr>
                                      <p:tavLst>
                                        <p:tav tm="0">
                                          <p:val>
                                            <p:fltVal val="0.000000"/>
                                          </p:val>
                                        </p:tav>
                                        <p:tav tm="100000">
                                          <p:val>
                                            <p:strVal val="#ppt_w"/>
                                          </p:val>
                                        </p:tav>
                                      </p:tavLst>
                                    </p:anim>
                                    <p:anim calcmode="lin" valueType="num">
                                      <p:cBhvr>
                                        <p:cTn id="22" dur="500" fill="hold"/>
                                        <p:tgtEl>
                                          <p:spTgt spid="222228"/>
                                        </p:tgtEl>
                                        <p:attrNameLst>
                                          <p:attrName>ppt_h</p:attrName>
                                        </p:attrNameLst>
                                      </p:cBhvr>
                                      <p:tavLst>
                                        <p:tav tm="0">
                                          <p:val>
                                            <p:fltVal val="0.000000"/>
                                          </p:val>
                                        </p:tav>
                                        <p:tav tm="100000">
                                          <p:val>
                                            <p:strVal val="#ppt_h"/>
                                          </p:val>
                                        </p:tav>
                                      </p:tavLst>
                                    </p:anim>
                                    <p:animEffect transition="in" filter="fade">
                                      <p:cBhvr>
                                        <p:cTn id="23" dur="500"/>
                                        <p:tgtEl>
                                          <p:spTgt spid="22222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2222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2222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2222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22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28" grpId="0" animBg="1"/>
      <p:bldP spid="222228" grpId="1" animBg="1"/>
      <p:bldP spid="222229" grpId="0" animBg="1"/>
      <p:bldP spid="222229" grpId="1" animBg="1"/>
      <p:bldP spid="222224" grpId="0" bldLvl="0" animBg="1"/>
      <p:bldP spid="222224" grpId="1" animBg="1"/>
      <p:bldP spid="222225" grpId="0" bldLvl="0" animBg="1"/>
      <p:bldP spid="222225" grpId="1" animBg="1"/>
      <p:bldP spid="222226" grpId="0" bldLvl="0" animBg="1"/>
      <p:bldP spid="222226" grpId="1" animBg="1"/>
      <p:bldP spid="222227" grpId="0" bldLvl="0" animBg="1"/>
      <p:bldP spid="22222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Text Box 2"/>
          <p:cNvSpPr txBox="1">
            <a:spLocks noChangeArrowheads="1"/>
          </p:cNvSpPr>
          <p:nvPr/>
        </p:nvSpPr>
        <p:spPr bwMode="auto">
          <a:xfrm>
            <a:off x="333375" y="215583"/>
            <a:ext cx="8477250" cy="1704975"/>
          </a:xfrm>
          <a:prstGeom prst="rect">
            <a:avLst/>
          </a:prstGeom>
          <a:noFill/>
          <a:ln w="28575">
            <a:noFill/>
            <a:miter lim="800000"/>
          </a:ln>
          <a:effectLst/>
        </p:spPr>
        <p:txBody>
          <a:bodyPr>
            <a:spAutoFit/>
          </a:bodyPr>
          <a:lstStyle/>
          <a:p>
            <a:pPr marR="0" algn="l" defTabSz="914400" eaLnBrk="0" fontAlgn="ctr" hangingPunct="0">
              <a:lnSpc>
                <a:spcPct val="90000"/>
              </a:lnSpc>
              <a:spcBef>
                <a:spcPct val="50000"/>
              </a:spcBef>
              <a:buClrTx/>
              <a:buSzTx/>
              <a:buFontTx/>
              <a:buNone/>
              <a:defRPr/>
            </a:pPr>
            <a:r>
              <a:rPr kumimoji="0" lang="zh-CN" altLang="en-US" sz="2800" b="1" kern="1200" cap="none" spc="0" normalizeH="0" baseline="0">
                <a:solidFill>
                  <a:schemeClr val="bg2"/>
                </a:solidFill>
                <a:latin typeface="+mj-ea"/>
                <a:ea typeface="+mj-ea"/>
                <a:cs typeface="+mn-cs"/>
              </a:rPr>
              <a:t>一、确定执行者</a:t>
            </a:r>
            <a:endParaRPr kumimoji="0" lang="zh-CN" altLang="en-US" sz="2800" b="1" kern="1200" cap="none" spc="0" normalizeH="0" baseline="0">
              <a:solidFill>
                <a:schemeClr val="bg2"/>
              </a:solidFill>
              <a:latin typeface="+mj-ea"/>
              <a:ea typeface="+mj-ea"/>
              <a:cs typeface="+mn-cs"/>
            </a:endParaRPr>
          </a:p>
          <a:p>
            <a:pPr marR="0" algn="just" defTabSz="914400" eaLnBrk="0" hangingPunct="0">
              <a:lnSpc>
                <a:spcPct val="105000"/>
              </a:lnSpc>
              <a:buClrTx/>
              <a:buSzTx/>
              <a:buFontTx/>
              <a:buNone/>
              <a:defRPr/>
            </a:pPr>
            <a:r>
              <a:rPr kumimoji="0" lang="zh-CN" altLang="en-US" sz="2800" b="1" kern="1200" cap="none" spc="0" normalizeH="0" baseline="0" noProof="0" dirty="0">
                <a:latin typeface="楷体_GB2312" panose="02010609030101010101" pitchFamily="49" charset="-122"/>
                <a:ea typeface="楷体_GB2312" panose="02010609030101010101" pitchFamily="49" charset="-122"/>
                <a:cs typeface="+mn-cs"/>
              </a:rPr>
              <a:t>　</a:t>
            </a:r>
            <a:r>
              <a:rPr kumimoji="0" lang="zh-CN" altLang="en-US" sz="2800" b="1" kern="1200" cap="none" spc="0" normalizeH="0" baseline="0" noProof="0" dirty="0">
                <a:solidFill>
                  <a:schemeClr val="bg2"/>
                </a:solidFill>
                <a:latin typeface="楷体_GB2312" panose="02010609030101010101" pitchFamily="49" charset="-122"/>
                <a:ea typeface="楷体_GB2312" panose="02010609030101010101" pitchFamily="49" charset="-122"/>
                <a:cs typeface="+mn-cs"/>
              </a:rPr>
              <a:t>　</a:t>
            </a:r>
            <a:br>
              <a:rPr kumimoji="0" lang="zh-CN" altLang="en-US" sz="2800" b="1" kern="1200" cap="none" spc="0" normalizeH="0" baseline="0" noProof="0" dirty="0">
                <a:solidFill>
                  <a:schemeClr val="bg2"/>
                </a:solidFill>
                <a:latin typeface="楷体_GB2312" panose="02010609030101010101" pitchFamily="49" charset="-122"/>
                <a:ea typeface="楷体_GB2312" panose="02010609030101010101" pitchFamily="49" charset="-122"/>
                <a:cs typeface="+mn-cs"/>
              </a:rPr>
            </a:br>
            <a:r>
              <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rPr>
              <a:t>执行者是指用户在系统中所扮演的角色</a:t>
            </a:r>
            <a:r>
              <a:rPr lang="en-US" altLang="zh-CN" sz="2400">
                <a:solidFill>
                  <a:schemeClr val="bg2"/>
                </a:solidFill>
                <a:latin typeface="黑体" panose="02010609060101010101" pitchFamily="2" charset="-122"/>
                <a:ea typeface="黑体" panose="02010609060101010101" pitchFamily="2" charset="-122"/>
                <a:cs typeface="黑体" panose="02010609060101010101" pitchFamily="2" charset="-122"/>
              </a:rPr>
              <a:t>,</a:t>
            </a:r>
            <a:r>
              <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rPr>
              <a:t>执行者用类似人的图形来表示</a:t>
            </a:r>
            <a:r>
              <a:rPr lang="en-US" altLang="zh-CN" sz="2400">
                <a:solidFill>
                  <a:schemeClr val="bg2"/>
                </a:solidFill>
                <a:latin typeface="黑体" panose="02010609060101010101" pitchFamily="2" charset="-122"/>
                <a:ea typeface="黑体" panose="02010609060101010101" pitchFamily="2" charset="-122"/>
                <a:cs typeface="黑体" panose="02010609060101010101" pitchFamily="2" charset="-122"/>
              </a:rPr>
              <a:t>, </a:t>
            </a:r>
            <a:r>
              <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rPr>
              <a:t>但执行者可以是人，也可以是一个外界系统。</a:t>
            </a:r>
            <a:endPar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endParaRPr>
          </a:p>
        </p:txBody>
      </p:sp>
      <p:sp>
        <p:nvSpPr>
          <p:cNvPr id="124946" name="Text Box 18"/>
          <p:cNvSpPr txBox="1">
            <a:spLocks noChangeArrowheads="1"/>
          </p:cNvSpPr>
          <p:nvPr/>
        </p:nvSpPr>
        <p:spPr bwMode="auto">
          <a:xfrm>
            <a:off x="542290" y="2131695"/>
            <a:ext cx="5605145" cy="4246245"/>
          </a:xfrm>
          <a:prstGeom prst="rect">
            <a:avLst/>
          </a:prstGeom>
          <a:noFill/>
          <a:ln w="28575">
            <a:noFill/>
            <a:miter lim="800000"/>
          </a:ln>
          <a:effectLst/>
        </p:spPr>
        <p:txBody>
          <a:bodyPr wrap="square">
            <a:spAutoFit/>
          </a:bodyPr>
          <a:lstStyle/>
          <a:p>
            <a:pPr marR="0" defTabSz="914400" eaLnBrk="0" fontAlgn="ctr" hangingPunct="0">
              <a:lnSpc>
                <a:spcPct val="125000"/>
              </a:lnSpc>
              <a:buClrTx/>
              <a:buSzTx/>
              <a:buFontTx/>
              <a:buNone/>
              <a:defRPr/>
            </a:pPr>
            <a:r>
              <a:rPr lang="zh-CN" altLang="en-US" sz="2400">
                <a:solidFill>
                  <a:schemeClr val="bg2"/>
                </a:solidFill>
                <a:highlight>
                  <a:srgbClr val="FF0000"/>
                </a:highlight>
                <a:latin typeface="黑体" panose="02010609060101010101" pitchFamily="2" charset="-122"/>
                <a:ea typeface="黑体" panose="02010609060101010101" pitchFamily="2" charset="-122"/>
                <a:cs typeface="黑体" panose="02010609060101010101" pitchFamily="2" charset="-122"/>
              </a:rPr>
              <a:t>如何确定执行者：</a:t>
            </a:r>
            <a:endParaRPr lang="zh-CN" altLang="en-US" sz="2400">
              <a:solidFill>
                <a:schemeClr val="bg2"/>
              </a:solidFill>
              <a:highlight>
                <a:srgbClr val="FF0000"/>
              </a:highlight>
              <a:latin typeface="黑体" panose="02010609060101010101" pitchFamily="2" charset="-122"/>
              <a:ea typeface="黑体" panose="02010609060101010101" pitchFamily="2" charset="-122"/>
              <a:cs typeface="黑体" panose="02010609060101010101" pitchFamily="2" charset="-122"/>
            </a:endParaRPr>
          </a:p>
          <a:p>
            <a:pPr marR="0" defTabSz="914400" eaLnBrk="0" fontAlgn="ctr" hangingPunct="0">
              <a:lnSpc>
                <a:spcPct val="125000"/>
              </a:lnSpc>
              <a:buClrTx/>
              <a:buSzTx/>
              <a:buFontTx/>
              <a:buNone/>
              <a:defRPr/>
            </a:pPr>
            <a:r>
              <a:rPr lang="en-US" altLang="zh-CN" sz="2400">
                <a:solidFill>
                  <a:schemeClr val="bg2"/>
                </a:solidFill>
                <a:latin typeface="黑体" panose="02010609060101010101" pitchFamily="2" charset="-122"/>
                <a:ea typeface="黑体" panose="02010609060101010101" pitchFamily="2" charset="-122"/>
                <a:cs typeface="黑体" panose="02010609060101010101" pitchFamily="2" charset="-122"/>
              </a:rPr>
              <a:t>1.</a:t>
            </a:r>
            <a:r>
              <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rPr>
              <a:t>谁使用系统的主要功能</a:t>
            </a:r>
            <a:r>
              <a:rPr lang="en-US" altLang="zh-CN" sz="2400">
                <a:solidFill>
                  <a:schemeClr val="bg2"/>
                </a:solidFill>
                <a:latin typeface="黑体" panose="02010609060101010101" pitchFamily="2" charset="-122"/>
                <a:ea typeface="黑体" panose="02010609060101010101" pitchFamily="2" charset="-122"/>
                <a:cs typeface="黑体" panose="02010609060101010101" pitchFamily="2" charset="-122"/>
              </a:rPr>
              <a:t>(</a:t>
            </a:r>
            <a:r>
              <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rPr>
              <a:t>主执行者</a:t>
            </a:r>
            <a:r>
              <a:rPr lang="en-US" altLang="zh-CN" sz="2400">
                <a:solidFill>
                  <a:schemeClr val="bg2"/>
                </a:solidFill>
                <a:latin typeface="黑体" panose="02010609060101010101" pitchFamily="2" charset="-122"/>
                <a:ea typeface="黑体" panose="02010609060101010101" pitchFamily="2" charset="-122"/>
                <a:cs typeface="黑体" panose="02010609060101010101" pitchFamily="2" charset="-122"/>
              </a:rPr>
              <a:t>)?</a:t>
            </a:r>
            <a:endParaRPr lang="en-US" altLang="zh-CN" sz="2400">
              <a:solidFill>
                <a:schemeClr val="bg2"/>
              </a:solidFill>
              <a:latin typeface="黑体" panose="02010609060101010101" pitchFamily="2" charset="-122"/>
              <a:ea typeface="黑体" panose="02010609060101010101" pitchFamily="2" charset="-122"/>
              <a:cs typeface="黑体" panose="02010609060101010101" pitchFamily="2" charset="-122"/>
            </a:endParaRPr>
          </a:p>
          <a:p>
            <a:pPr marR="0" defTabSz="914400" eaLnBrk="0" fontAlgn="ctr" hangingPunct="0">
              <a:lnSpc>
                <a:spcPct val="125000"/>
              </a:lnSpc>
              <a:buClrTx/>
              <a:buSzTx/>
              <a:buFontTx/>
              <a:buNone/>
              <a:defRPr/>
            </a:pPr>
            <a:r>
              <a:rPr lang="en-US" altLang="zh-CN" sz="2400">
                <a:solidFill>
                  <a:schemeClr val="bg2"/>
                </a:solidFill>
                <a:latin typeface="黑体" panose="02010609060101010101" pitchFamily="2" charset="-122"/>
                <a:ea typeface="黑体" panose="02010609060101010101" pitchFamily="2" charset="-122"/>
                <a:cs typeface="黑体" panose="02010609060101010101" pitchFamily="2" charset="-122"/>
              </a:rPr>
              <a:t>2.</a:t>
            </a:r>
            <a:r>
              <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rPr>
              <a:t>谁需要从系统获得对日常工作的支持和服务？</a:t>
            </a:r>
            <a:endPar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endParaRPr>
          </a:p>
          <a:p>
            <a:pPr marR="0" defTabSz="914400" eaLnBrk="0" fontAlgn="ctr" hangingPunct="0">
              <a:lnSpc>
                <a:spcPct val="125000"/>
              </a:lnSpc>
              <a:buClrTx/>
              <a:buSzTx/>
              <a:buFontTx/>
              <a:buNone/>
              <a:defRPr/>
            </a:pPr>
            <a:r>
              <a:rPr lang="en-US" altLang="zh-CN" sz="2400">
                <a:solidFill>
                  <a:schemeClr val="bg2"/>
                </a:solidFill>
                <a:latin typeface="黑体" panose="02010609060101010101" pitchFamily="2" charset="-122"/>
                <a:ea typeface="黑体" panose="02010609060101010101" pitchFamily="2" charset="-122"/>
                <a:cs typeface="黑体" panose="02010609060101010101" pitchFamily="2" charset="-122"/>
              </a:rPr>
              <a:t>3.</a:t>
            </a:r>
            <a:r>
              <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rPr>
              <a:t>需要谁维护管理系统的日常运行（副执行者）？</a:t>
            </a:r>
            <a:endPar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endParaRPr>
          </a:p>
          <a:p>
            <a:pPr marR="0" defTabSz="914400" eaLnBrk="0" fontAlgn="ctr" hangingPunct="0">
              <a:lnSpc>
                <a:spcPct val="125000"/>
              </a:lnSpc>
              <a:buClrTx/>
              <a:buSzTx/>
              <a:buFontTx/>
              <a:buNone/>
              <a:defRPr/>
            </a:pPr>
            <a:r>
              <a:rPr lang="en-US" altLang="zh-CN" sz="2400">
                <a:solidFill>
                  <a:schemeClr val="bg2"/>
                </a:solidFill>
                <a:latin typeface="黑体" panose="02010609060101010101" pitchFamily="2" charset="-122"/>
                <a:ea typeface="黑体" panose="02010609060101010101" pitchFamily="2" charset="-122"/>
                <a:cs typeface="黑体" panose="02010609060101010101" pitchFamily="2" charset="-122"/>
              </a:rPr>
              <a:t>4.</a:t>
            </a:r>
            <a:r>
              <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rPr>
              <a:t>系统需要控制哪些硬件设备？</a:t>
            </a:r>
            <a:endPar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endParaRPr>
          </a:p>
          <a:p>
            <a:pPr marR="0" defTabSz="914400" eaLnBrk="0" fontAlgn="ctr" hangingPunct="0">
              <a:lnSpc>
                <a:spcPct val="125000"/>
              </a:lnSpc>
              <a:buClrTx/>
              <a:buSzTx/>
              <a:buFontTx/>
              <a:buNone/>
              <a:defRPr/>
            </a:pPr>
            <a:r>
              <a:rPr lang="en-US" altLang="zh-CN" sz="2400">
                <a:solidFill>
                  <a:schemeClr val="bg2"/>
                </a:solidFill>
                <a:latin typeface="黑体" panose="02010609060101010101" pitchFamily="2" charset="-122"/>
                <a:ea typeface="黑体" panose="02010609060101010101" pitchFamily="2" charset="-122"/>
                <a:cs typeface="黑体" panose="02010609060101010101" pitchFamily="2" charset="-122"/>
              </a:rPr>
              <a:t>5.</a:t>
            </a:r>
            <a:r>
              <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rPr>
              <a:t>系统需要与其他哪些系统交互？</a:t>
            </a:r>
            <a:endPar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endParaRPr>
          </a:p>
          <a:p>
            <a:pPr marR="0" defTabSz="914400" eaLnBrk="0" fontAlgn="ctr" hangingPunct="0">
              <a:lnSpc>
                <a:spcPct val="125000"/>
              </a:lnSpc>
              <a:buClrTx/>
              <a:buSzTx/>
              <a:buFontTx/>
              <a:buNone/>
              <a:defRPr/>
            </a:pPr>
            <a:r>
              <a:rPr lang="en-US" altLang="zh-CN" sz="2400">
                <a:solidFill>
                  <a:schemeClr val="bg2"/>
                </a:solidFill>
                <a:latin typeface="黑体" panose="02010609060101010101" pitchFamily="2" charset="-122"/>
                <a:ea typeface="黑体" panose="02010609060101010101" pitchFamily="2" charset="-122"/>
                <a:cs typeface="黑体" panose="02010609060101010101" pitchFamily="2" charset="-122"/>
              </a:rPr>
              <a:t>6.</a:t>
            </a:r>
            <a:r>
              <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rPr>
              <a:t>谁需要使用系统产生的结果（值</a:t>
            </a:r>
            <a:r>
              <a:rPr lang="en-US" altLang="zh-CN" sz="2400">
                <a:solidFill>
                  <a:schemeClr val="bg2"/>
                </a:solidFill>
                <a:latin typeface="黑体" panose="02010609060101010101" pitchFamily="2" charset="-122"/>
                <a:ea typeface="黑体" panose="02010609060101010101" pitchFamily="2" charset="-122"/>
                <a:cs typeface="黑体" panose="02010609060101010101" pitchFamily="2" charset="-122"/>
              </a:rPr>
              <a:t>)</a:t>
            </a:r>
            <a:r>
              <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rPr>
              <a:t>？</a:t>
            </a:r>
            <a:endPar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endParaRPr>
          </a:p>
        </p:txBody>
      </p:sp>
      <p:grpSp>
        <p:nvGrpSpPr>
          <p:cNvPr id="47" name="Group 101"/>
          <p:cNvGrpSpPr/>
          <p:nvPr/>
        </p:nvGrpSpPr>
        <p:grpSpPr>
          <a:xfrm>
            <a:off x="6180138" y="2515235"/>
            <a:ext cx="2827337" cy="2900363"/>
            <a:chOff x="3787" y="1654"/>
            <a:chExt cx="1781" cy="1827"/>
          </a:xfrm>
        </p:grpSpPr>
        <p:grpSp>
          <p:nvGrpSpPr>
            <p:cNvPr id="48" name="Group 60"/>
            <p:cNvGrpSpPr/>
            <p:nvPr/>
          </p:nvGrpSpPr>
          <p:grpSpPr>
            <a:xfrm>
              <a:off x="4698" y="1737"/>
              <a:ext cx="523" cy="423"/>
              <a:chOff x="2864" y="1877"/>
              <a:chExt cx="310" cy="290"/>
            </a:xfrm>
          </p:grpSpPr>
          <p:sp>
            <p:nvSpPr>
              <p:cNvPr id="49" name="Oval 61"/>
              <p:cNvSpPr/>
              <p:nvPr/>
            </p:nvSpPr>
            <p:spPr>
              <a:xfrm>
                <a:off x="2864" y="1877"/>
                <a:ext cx="310" cy="171"/>
              </a:xfrm>
              <a:prstGeom prst="ellipse">
                <a:avLst/>
              </a:prstGeom>
              <a:solidFill>
                <a:srgbClr val="FFFFCC"/>
              </a:solidFill>
              <a:ln w="9525" cap="flat" cmpd="sng">
                <a:gradFill>
                  <a:gsLst>
                    <a:gs pos="0">
                      <a:srgbClr val="FE4444"/>
                    </a:gs>
                    <a:gs pos="100000">
                      <a:srgbClr val="832B2B"/>
                    </a:gs>
                  </a:gsLst>
                </a:gradFill>
                <a:prstDash val="solid"/>
                <a:round/>
                <a:headEnd type="none" w="med" len="med"/>
                <a:tailEnd type="none" w="med" len="med"/>
              </a:ln>
            </p:spPr>
            <p:txBody>
              <a:bodyPr anchor="ctr" anchorCtr="0"/>
              <a:p>
                <a:pPr eaLnBrk="0" hangingPunct="0"/>
                <a:endParaRPr lang="zh-CN" altLang="en-US" dirty="0">
                  <a:solidFill>
                    <a:schemeClr val="bg2"/>
                  </a:solidFill>
                  <a:uFillTx/>
                  <a:latin typeface="Arial" panose="020B0604020202020204" pitchFamily="34" charset="0"/>
                  <a:ea typeface="宋体" panose="02010600030101010101" pitchFamily="2" charset="-122"/>
                </a:endParaRPr>
              </a:p>
            </p:txBody>
          </p:sp>
          <p:sp>
            <p:nvSpPr>
              <p:cNvPr id="50" name="Text Box 62"/>
              <p:cNvSpPr txBox="1"/>
              <p:nvPr/>
            </p:nvSpPr>
            <p:spPr>
              <a:xfrm>
                <a:off x="2880" y="2018"/>
                <a:ext cx="282" cy="149"/>
              </a:xfrm>
              <a:prstGeom prst="rect">
                <a:avLst/>
              </a:prstGeom>
              <a:noFill/>
              <a:ln w="9525">
                <a:noFill/>
              </a:ln>
            </p:spPr>
            <p:txBody>
              <a:bodyPr anchor="t" anchorCtr="0"/>
              <a:p>
                <a:pPr algn="ctr" eaLnBrk="0" hangingPunct="0"/>
                <a:r>
                  <a:rPr lang="zh-CN" altLang="en-US" dirty="0">
                    <a:solidFill>
                      <a:schemeClr val="bg2"/>
                    </a:solidFill>
                    <a:uFillTx/>
                    <a:latin typeface="Arial" panose="020B0604020202020204" pitchFamily="34" charset="0"/>
                    <a:ea typeface="宋体" panose="02010600030101010101" pitchFamily="2" charset="-122"/>
                  </a:rPr>
                  <a:t>买货</a:t>
                </a:r>
                <a:endParaRPr lang="zh-CN" altLang="en-US" dirty="0">
                  <a:solidFill>
                    <a:schemeClr val="bg2"/>
                  </a:solidFill>
                  <a:uFillTx/>
                  <a:latin typeface="Arial" panose="020B0604020202020204" pitchFamily="34" charset="0"/>
                  <a:ea typeface="宋体" panose="02010600030101010101" pitchFamily="2" charset="-122"/>
                </a:endParaRPr>
              </a:p>
            </p:txBody>
          </p:sp>
        </p:grpSp>
        <p:sp>
          <p:nvSpPr>
            <p:cNvPr id="51" name="Rectangle 63"/>
            <p:cNvSpPr/>
            <p:nvPr/>
          </p:nvSpPr>
          <p:spPr>
            <a:xfrm>
              <a:off x="4456" y="1654"/>
              <a:ext cx="1056" cy="1514"/>
            </a:xfrm>
            <a:prstGeom prst="rect">
              <a:avLst/>
            </a:prstGeom>
            <a:noFill/>
            <a:ln w="12700" cap="flat" cmpd="sng">
              <a:gradFill>
                <a:gsLst>
                  <a:gs pos="0">
                    <a:srgbClr val="FE4444"/>
                  </a:gs>
                  <a:gs pos="100000">
                    <a:srgbClr val="832B2B"/>
                  </a:gs>
                </a:gsLst>
              </a:gradFill>
              <a:prstDash val="solid"/>
              <a:miter/>
              <a:headEnd type="none" w="med" len="med"/>
              <a:tailEnd type="none" w="med" len="med"/>
            </a:ln>
          </p:spPr>
          <p:txBody>
            <a:bodyPr anchor="ctr" anchorCtr="0"/>
            <a:p>
              <a:pPr eaLnBrk="0" hangingPunct="0"/>
              <a:endParaRPr lang="zh-CN" altLang="en-US" dirty="0">
                <a:solidFill>
                  <a:schemeClr val="bg2"/>
                </a:solidFill>
                <a:uFillTx/>
                <a:latin typeface="Arial" panose="020B0604020202020204" pitchFamily="34" charset="0"/>
                <a:ea typeface="宋体" panose="02010600030101010101" pitchFamily="2" charset="-122"/>
              </a:endParaRPr>
            </a:p>
          </p:txBody>
        </p:sp>
        <p:grpSp>
          <p:nvGrpSpPr>
            <p:cNvPr id="52" name="Group 64"/>
            <p:cNvGrpSpPr/>
            <p:nvPr/>
          </p:nvGrpSpPr>
          <p:grpSpPr>
            <a:xfrm>
              <a:off x="3787" y="1744"/>
              <a:ext cx="649" cy="463"/>
              <a:chOff x="6451" y="4365"/>
              <a:chExt cx="960" cy="765"/>
            </a:xfrm>
          </p:grpSpPr>
          <p:grpSp>
            <p:nvGrpSpPr>
              <p:cNvPr id="53" name="Group 65"/>
              <p:cNvGrpSpPr/>
              <p:nvPr/>
            </p:nvGrpSpPr>
            <p:grpSpPr>
              <a:xfrm>
                <a:off x="6816" y="4365"/>
                <a:ext cx="224" cy="450"/>
                <a:chOff x="6801" y="4350"/>
                <a:chExt cx="224" cy="450"/>
              </a:xfrm>
            </p:grpSpPr>
            <p:sp>
              <p:nvSpPr>
                <p:cNvPr id="54" name="AutoShape 66"/>
                <p:cNvSpPr/>
                <p:nvPr/>
              </p:nvSpPr>
              <p:spPr>
                <a:xfrm>
                  <a:off x="6833" y="4350"/>
                  <a:ext cx="154" cy="150"/>
                </a:xfrm>
                <a:prstGeom prst="flowChartConnector">
                  <a:avLst/>
                </a:prstGeom>
                <a:noFill/>
                <a:ln w="12700" cap="flat" cmpd="sng">
                  <a:gradFill>
                    <a:gsLst>
                      <a:gs pos="0">
                        <a:srgbClr val="FE4444"/>
                      </a:gs>
                      <a:gs pos="100000">
                        <a:srgbClr val="832B2B"/>
                      </a:gs>
                    </a:gsLst>
                  </a:gradFill>
                  <a:prstDash val="solid"/>
                  <a:round/>
                  <a:headEnd type="none" w="med" len="med"/>
                  <a:tailEnd type="none" w="med" len="med"/>
                </a:ln>
              </p:spPr>
              <p:txBody>
                <a:bodyPr anchor="ctr" anchorCtr="0"/>
                <a:p>
                  <a:pPr eaLnBrk="0" hangingPunct="0"/>
                  <a:endParaRPr lang="zh-CN" altLang="en-US" dirty="0">
                    <a:solidFill>
                      <a:schemeClr val="bg2"/>
                    </a:solidFill>
                    <a:uFillTx/>
                    <a:latin typeface="Arial" panose="020B0604020202020204" pitchFamily="34" charset="0"/>
                    <a:ea typeface="宋体" panose="02010600030101010101" pitchFamily="2" charset="-122"/>
                  </a:endParaRPr>
                </a:p>
              </p:txBody>
            </p:sp>
            <p:grpSp>
              <p:nvGrpSpPr>
                <p:cNvPr id="55" name="Group 67"/>
                <p:cNvGrpSpPr/>
                <p:nvPr/>
              </p:nvGrpSpPr>
              <p:grpSpPr>
                <a:xfrm>
                  <a:off x="6801" y="4500"/>
                  <a:ext cx="224" cy="300"/>
                  <a:chOff x="6801" y="4500"/>
                  <a:chExt cx="253" cy="374"/>
                </a:xfrm>
              </p:grpSpPr>
              <p:sp>
                <p:nvSpPr>
                  <p:cNvPr id="56" name="Line 68"/>
                  <p:cNvSpPr/>
                  <p:nvPr/>
                </p:nvSpPr>
                <p:spPr>
                  <a:xfrm>
                    <a:off x="6801" y="4579"/>
                    <a:ext cx="253" cy="0"/>
                  </a:xfrm>
                  <a:prstGeom prst="line">
                    <a:avLst/>
                  </a:prstGeom>
                  <a:ln w="12700" cap="flat" cmpd="sng">
                    <a:gradFill>
                      <a:gsLst>
                        <a:gs pos="0">
                          <a:srgbClr val="FE4444"/>
                        </a:gs>
                        <a:gs pos="100000">
                          <a:srgbClr val="832B2B"/>
                        </a:gs>
                      </a:gsLst>
                    </a:gradFill>
                    <a:prstDash val="solid"/>
                    <a:round/>
                    <a:headEnd type="none" w="med" len="med"/>
                    <a:tailEnd type="none" w="med" len="med"/>
                  </a:ln>
                </p:spPr>
              </p:sp>
              <p:sp>
                <p:nvSpPr>
                  <p:cNvPr id="57" name="Line 69"/>
                  <p:cNvSpPr/>
                  <p:nvPr/>
                </p:nvSpPr>
                <p:spPr>
                  <a:xfrm>
                    <a:off x="6917" y="4500"/>
                    <a:ext cx="0" cy="224"/>
                  </a:xfrm>
                  <a:prstGeom prst="line">
                    <a:avLst/>
                  </a:prstGeom>
                  <a:ln w="12700" cap="flat" cmpd="sng">
                    <a:gradFill>
                      <a:gsLst>
                        <a:gs pos="0">
                          <a:srgbClr val="FE4444"/>
                        </a:gs>
                        <a:gs pos="100000">
                          <a:srgbClr val="832B2B"/>
                        </a:gs>
                      </a:gsLst>
                    </a:gradFill>
                    <a:prstDash val="solid"/>
                    <a:round/>
                    <a:headEnd type="none" w="med" len="med"/>
                    <a:tailEnd type="none" w="med" len="med"/>
                  </a:ln>
                </p:spPr>
              </p:sp>
              <p:sp>
                <p:nvSpPr>
                  <p:cNvPr id="58" name="Line 70"/>
                  <p:cNvSpPr/>
                  <p:nvPr/>
                </p:nvSpPr>
                <p:spPr>
                  <a:xfrm flipH="1">
                    <a:off x="6833" y="4724"/>
                    <a:ext cx="84" cy="150"/>
                  </a:xfrm>
                  <a:prstGeom prst="line">
                    <a:avLst/>
                  </a:prstGeom>
                  <a:ln w="12700" cap="flat" cmpd="sng">
                    <a:gradFill>
                      <a:gsLst>
                        <a:gs pos="0">
                          <a:srgbClr val="FE4444"/>
                        </a:gs>
                        <a:gs pos="100000">
                          <a:srgbClr val="832B2B"/>
                        </a:gs>
                      </a:gsLst>
                    </a:gradFill>
                    <a:prstDash val="solid"/>
                    <a:round/>
                    <a:headEnd type="none" w="med" len="med"/>
                    <a:tailEnd type="none" w="med" len="med"/>
                  </a:ln>
                </p:spPr>
              </p:sp>
              <p:sp>
                <p:nvSpPr>
                  <p:cNvPr id="59" name="Line 71"/>
                  <p:cNvSpPr/>
                  <p:nvPr/>
                </p:nvSpPr>
                <p:spPr>
                  <a:xfrm>
                    <a:off x="6917" y="4724"/>
                    <a:ext cx="84" cy="150"/>
                  </a:xfrm>
                  <a:prstGeom prst="line">
                    <a:avLst/>
                  </a:prstGeom>
                  <a:ln w="12700" cap="flat" cmpd="sng">
                    <a:gradFill>
                      <a:gsLst>
                        <a:gs pos="0">
                          <a:srgbClr val="FE4444"/>
                        </a:gs>
                        <a:gs pos="100000">
                          <a:srgbClr val="832B2B"/>
                        </a:gs>
                      </a:gsLst>
                    </a:gradFill>
                    <a:prstDash val="solid"/>
                    <a:round/>
                    <a:headEnd type="none" w="med" len="med"/>
                    <a:tailEnd type="none" w="med" len="med"/>
                  </a:ln>
                </p:spPr>
              </p:sp>
            </p:grpSp>
          </p:grpSp>
          <p:sp>
            <p:nvSpPr>
              <p:cNvPr id="60" name="Text Box 72"/>
              <p:cNvSpPr txBox="1"/>
              <p:nvPr/>
            </p:nvSpPr>
            <p:spPr>
              <a:xfrm>
                <a:off x="6451" y="4769"/>
                <a:ext cx="960" cy="361"/>
              </a:xfrm>
              <a:prstGeom prst="rect">
                <a:avLst/>
              </a:prstGeom>
              <a:noFill/>
              <a:ln w="9525">
                <a:noFill/>
              </a:ln>
            </p:spPr>
            <p:txBody>
              <a:bodyPr anchor="t" anchorCtr="0">
                <a:noAutofit/>
              </a:bodyPr>
              <a:p>
                <a:pPr lvl="0" algn="ctr" eaLnBrk="0" hangingPunct="0">
                  <a:buClrTx/>
                  <a:buSzTx/>
                  <a:buFontTx/>
                </a:pPr>
                <a:r>
                  <a:rPr lang="zh-CN" altLang="en-US" sz="1800" dirty="0">
                    <a:solidFill>
                      <a:schemeClr val="bg2"/>
                    </a:solidFill>
                    <a:uFillTx/>
                    <a:ea typeface="宋体" panose="02010600030101010101" pitchFamily="2" charset="-122"/>
                    <a:sym typeface="+mn-ea"/>
                  </a:rPr>
                  <a:t>顾客</a:t>
                </a:r>
                <a:endParaRPr lang="zh-CN" altLang="en-US" sz="1800" dirty="0">
                  <a:solidFill>
                    <a:schemeClr val="bg2"/>
                  </a:solidFill>
                  <a:uFillTx/>
                  <a:ea typeface="宋体" panose="02010600030101010101" pitchFamily="2" charset="-122"/>
                  <a:sym typeface="+mn-ea"/>
                </a:endParaRPr>
              </a:p>
            </p:txBody>
          </p:sp>
        </p:grpSp>
        <p:sp>
          <p:nvSpPr>
            <p:cNvPr id="61" name="Line 73"/>
            <p:cNvSpPr/>
            <p:nvPr/>
          </p:nvSpPr>
          <p:spPr>
            <a:xfrm>
              <a:off x="4132" y="2840"/>
              <a:ext cx="569" cy="0"/>
            </a:xfrm>
            <a:prstGeom prst="line">
              <a:avLst/>
            </a:prstGeom>
            <a:ln w="12700" cap="flat" cmpd="sng">
              <a:gradFill>
                <a:gsLst>
                  <a:gs pos="0">
                    <a:srgbClr val="FE4444"/>
                  </a:gs>
                  <a:gs pos="100000">
                    <a:srgbClr val="832B2B"/>
                  </a:gs>
                </a:gsLst>
              </a:gradFill>
              <a:prstDash val="solid"/>
              <a:round/>
              <a:headEnd type="none" w="med" len="med"/>
              <a:tailEnd type="none" w="med" len="med"/>
            </a:ln>
          </p:spPr>
        </p:sp>
        <p:sp>
          <p:nvSpPr>
            <p:cNvPr id="62" name="Line 74"/>
            <p:cNvSpPr/>
            <p:nvPr/>
          </p:nvSpPr>
          <p:spPr>
            <a:xfrm>
              <a:off x="4132" y="2341"/>
              <a:ext cx="569" cy="0"/>
            </a:xfrm>
            <a:prstGeom prst="line">
              <a:avLst/>
            </a:prstGeom>
            <a:ln w="12700" cap="flat" cmpd="sng">
              <a:gradFill>
                <a:gsLst>
                  <a:gs pos="0">
                    <a:srgbClr val="FE4444"/>
                  </a:gs>
                  <a:gs pos="100000">
                    <a:srgbClr val="832B2B"/>
                  </a:gs>
                </a:gsLst>
              </a:gradFill>
              <a:prstDash val="solid"/>
              <a:round/>
              <a:headEnd type="none" w="med" len="med"/>
              <a:tailEnd type="none" w="med" len="med"/>
            </a:ln>
          </p:spPr>
        </p:sp>
        <p:sp>
          <p:nvSpPr>
            <p:cNvPr id="63" name="Line 75"/>
            <p:cNvSpPr/>
            <p:nvPr/>
          </p:nvSpPr>
          <p:spPr>
            <a:xfrm>
              <a:off x="4132" y="1871"/>
              <a:ext cx="569" cy="0"/>
            </a:xfrm>
            <a:prstGeom prst="line">
              <a:avLst/>
            </a:prstGeom>
            <a:ln w="12700" cap="flat" cmpd="sng">
              <a:gradFill>
                <a:gsLst>
                  <a:gs pos="0">
                    <a:srgbClr val="FE4444"/>
                  </a:gs>
                  <a:gs pos="100000">
                    <a:srgbClr val="832B2B"/>
                  </a:gs>
                </a:gsLst>
              </a:gradFill>
              <a:prstDash val="solid"/>
              <a:round/>
              <a:headEnd type="none" w="med" len="med"/>
              <a:tailEnd type="none" w="med" len="med"/>
            </a:ln>
          </p:spPr>
        </p:sp>
        <p:grpSp>
          <p:nvGrpSpPr>
            <p:cNvPr id="64" name="Group 76"/>
            <p:cNvGrpSpPr/>
            <p:nvPr/>
          </p:nvGrpSpPr>
          <p:grpSpPr>
            <a:xfrm>
              <a:off x="3797" y="2713"/>
              <a:ext cx="649" cy="454"/>
              <a:chOff x="6466" y="6240"/>
              <a:chExt cx="960" cy="750"/>
            </a:xfrm>
          </p:grpSpPr>
          <p:sp>
            <p:nvSpPr>
              <p:cNvPr id="65" name="Text Box 77"/>
              <p:cNvSpPr txBox="1"/>
              <p:nvPr/>
            </p:nvSpPr>
            <p:spPr>
              <a:xfrm>
                <a:off x="6466" y="6630"/>
                <a:ext cx="960" cy="360"/>
              </a:xfrm>
              <a:prstGeom prst="rect">
                <a:avLst/>
              </a:prstGeom>
              <a:noFill/>
              <a:ln w="9525">
                <a:noFill/>
              </a:ln>
            </p:spPr>
            <p:txBody>
              <a:bodyPr anchor="t" anchorCtr="0">
                <a:noAutofit/>
              </a:bodyPr>
              <a:p>
                <a:pPr lvl="0" algn="ctr" eaLnBrk="0" hangingPunct="0">
                  <a:buClrTx/>
                  <a:buSzTx/>
                  <a:buFontTx/>
                </a:pPr>
                <a:r>
                  <a:rPr lang="zh-CN" altLang="en-US" sz="1800" dirty="0">
                    <a:solidFill>
                      <a:schemeClr val="bg2"/>
                    </a:solidFill>
                    <a:uFillTx/>
                    <a:ea typeface="宋体" panose="02010600030101010101" pitchFamily="2" charset="-122"/>
                    <a:sym typeface="+mn-ea"/>
                  </a:rPr>
                  <a:t>收银员</a:t>
                </a:r>
                <a:endParaRPr lang="zh-CN" altLang="en-US" sz="1800" dirty="0">
                  <a:solidFill>
                    <a:schemeClr val="bg2"/>
                  </a:solidFill>
                  <a:uFillTx/>
                  <a:ea typeface="宋体" panose="02010600030101010101" pitchFamily="2" charset="-122"/>
                  <a:sym typeface="+mn-ea"/>
                </a:endParaRPr>
              </a:p>
            </p:txBody>
          </p:sp>
          <p:grpSp>
            <p:nvGrpSpPr>
              <p:cNvPr id="66" name="Group 78"/>
              <p:cNvGrpSpPr/>
              <p:nvPr/>
            </p:nvGrpSpPr>
            <p:grpSpPr>
              <a:xfrm>
                <a:off x="6787" y="6240"/>
                <a:ext cx="224" cy="450"/>
                <a:chOff x="6801" y="4350"/>
                <a:chExt cx="224" cy="450"/>
              </a:xfrm>
            </p:grpSpPr>
            <p:sp>
              <p:nvSpPr>
                <p:cNvPr id="67" name="AutoShape 79"/>
                <p:cNvSpPr/>
                <p:nvPr/>
              </p:nvSpPr>
              <p:spPr>
                <a:xfrm>
                  <a:off x="6833" y="4350"/>
                  <a:ext cx="154" cy="150"/>
                </a:xfrm>
                <a:prstGeom prst="flowChartConnector">
                  <a:avLst/>
                </a:prstGeom>
                <a:noFill/>
                <a:ln w="12700" cap="flat" cmpd="sng">
                  <a:gradFill>
                    <a:gsLst>
                      <a:gs pos="0">
                        <a:srgbClr val="FE4444"/>
                      </a:gs>
                      <a:gs pos="100000">
                        <a:srgbClr val="832B2B"/>
                      </a:gs>
                    </a:gsLst>
                  </a:gradFill>
                  <a:prstDash val="solid"/>
                  <a:round/>
                  <a:headEnd type="none" w="med" len="med"/>
                  <a:tailEnd type="none" w="med" len="med"/>
                </a:ln>
              </p:spPr>
              <p:txBody>
                <a:bodyPr anchor="ctr" anchorCtr="0"/>
                <a:p>
                  <a:pPr eaLnBrk="0" hangingPunct="0"/>
                  <a:endParaRPr lang="zh-CN" altLang="en-US" dirty="0">
                    <a:solidFill>
                      <a:schemeClr val="bg2"/>
                    </a:solidFill>
                    <a:uFillTx/>
                    <a:latin typeface="Arial" panose="020B0604020202020204" pitchFamily="34" charset="0"/>
                    <a:ea typeface="宋体" panose="02010600030101010101" pitchFamily="2" charset="-122"/>
                  </a:endParaRPr>
                </a:p>
              </p:txBody>
            </p:sp>
            <p:grpSp>
              <p:nvGrpSpPr>
                <p:cNvPr id="68" name="Group 80"/>
                <p:cNvGrpSpPr/>
                <p:nvPr/>
              </p:nvGrpSpPr>
              <p:grpSpPr>
                <a:xfrm>
                  <a:off x="6801" y="4500"/>
                  <a:ext cx="224" cy="300"/>
                  <a:chOff x="6801" y="4500"/>
                  <a:chExt cx="253" cy="374"/>
                </a:xfrm>
              </p:grpSpPr>
              <p:sp>
                <p:nvSpPr>
                  <p:cNvPr id="69" name="Line 81"/>
                  <p:cNvSpPr/>
                  <p:nvPr/>
                </p:nvSpPr>
                <p:spPr>
                  <a:xfrm>
                    <a:off x="6801" y="4579"/>
                    <a:ext cx="253" cy="0"/>
                  </a:xfrm>
                  <a:prstGeom prst="line">
                    <a:avLst/>
                  </a:prstGeom>
                  <a:ln w="12700" cap="flat" cmpd="sng">
                    <a:gradFill>
                      <a:gsLst>
                        <a:gs pos="0">
                          <a:srgbClr val="FE4444"/>
                        </a:gs>
                        <a:gs pos="100000">
                          <a:srgbClr val="832B2B"/>
                        </a:gs>
                      </a:gsLst>
                    </a:gradFill>
                    <a:prstDash val="solid"/>
                    <a:round/>
                    <a:headEnd type="none" w="med" len="med"/>
                    <a:tailEnd type="none" w="med" len="med"/>
                  </a:ln>
                </p:spPr>
              </p:sp>
              <p:sp>
                <p:nvSpPr>
                  <p:cNvPr id="70" name="Line 82"/>
                  <p:cNvSpPr/>
                  <p:nvPr/>
                </p:nvSpPr>
                <p:spPr>
                  <a:xfrm>
                    <a:off x="6917" y="4500"/>
                    <a:ext cx="0" cy="224"/>
                  </a:xfrm>
                  <a:prstGeom prst="line">
                    <a:avLst/>
                  </a:prstGeom>
                  <a:ln w="12700" cap="flat" cmpd="sng">
                    <a:gradFill>
                      <a:gsLst>
                        <a:gs pos="0">
                          <a:srgbClr val="FE4444"/>
                        </a:gs>
                        <a:gs pos="100000">
                          <a:srgbClr val="832B2B"/>
                        </a:gs>
                      </a:gsLst>
                    </a:gradFill>
                    <a:prstDash val="solid"/>
                    <a:round/>
                    <a:headEnd type="none" w="med" len="med"/>
                    <a:tailEnd type="none" w="med" len="med"/>
                  </a:ln>
                </p:spPr>
              </p:sp>
              <p:sp>
                <p:nvSpPr>
                  <p:cNvPr id="71" name="Line 83"/>
                  <p:cNvSpPr/>
                  <p:nvPr/>
                </p:nvSpPr>
                <p:spPr>
                  <a:xfrm flipH="1">
                    <a:off x="6833" y="4724"/>
                    <a:ext cx="84" cy="150"/>
                  </a:xfrm>
                  <a:prstGeom prst="line">
                    <a:avLst/>
                  </a:prstGeom>
                  <a:ln w="12700" cap="flat" cmpd="sng">
                    <a:gradFill>
                      <a:gsLst>
                        <a:gs pos="0">
                          <a:srgbClr val="FE4444"/>
                        </a:gs>
                        <a:gs pos="100000">
                          <a:srgbClr val="832B2B"/>
                        </a:gs>
                      </a:gsLst>
                    </a:gradFill>
                    <a:prstDash val="solid"/>
                    <a:round/>
                    <a:headEnd type="none" w="med" len="med"/>
                    <a:tailEnd type="none" w="med" len="med"/>
                  </a:ln>
                </p:spPr>
              </p:sp>
              <p:sp>
                <p:nvSpPr>
                  <p:cNvPr id="72" name="Line 84"/>
                  <p:cNvSpPr/>
                  <p:nvPr/>
                </p:nvSpPr>
                <p:spPr>
                  <a:xfrm>
                    <a:off x="6917" y="4724"/>
                    <a:ext cx="84" cy="150"/>
                  </a:xfrm>
                  <a:prstGeom prst="line">
                    <a:avLst/>
                  </a:prstGeom>
                  <a:ln w="12700" cap="flat" cmpd="sng">
                    <a:gradFill>
                      <a:gsLst>
                        <a:gs pos="0">
                          <a:srgbClr val="FE4444"/>
                        </a:gs>
                        <a:gs pos="100000">
                          <a:srgbClr val="832B2B"/>
                        </a:gs>
                      </a:gsLst>
                    </a:gradFill>
                    <a:prstDash val="solid"/>
                    <a:round/>
                    <a:headEnd type="none" w="med" len="med"/>
                    <a:tailEnd type="none" w="med" len="med"/>
                  </a:ln>
                </p:spPr>
              </p:sp>
            </p:grpSp>
          </p:grpSp>
        </p:grpSp>
        <p:grpSp>
          <p:nvGrpSpPr>
            <p:cNvPr id="73" name="Group 85"/>
            <p:cNvGrpSpPr/>
            <p:nvPr/>
          </p:nvGrpSpPr>
          <p:grpSpPr>
            <a:xfrm>
              <a:off x="3807" y="2220"/>
              <a:ext cx="649" cy="474"/>
              <a:chOff x="6481" y="5274"/>
              <a:chExt cx="960" cy="786"/>
            </a:xfrm>
          </p:grpSpPr>
          <p:sp>
            <p:nvSpPr>
              <p:cNvPr id="74" name="Text Box 86"/>
              <p:cNvSpPr txBox="1"/>
              <p:nvPr/>
            </p:nvSpPr>
            <p:spPr>
              <a:xfrm>
                <a:off x="6481" y="5700"/>
                <a:ext cx="960" cy="360"/>
              </a:xfrm>
              <a:prstGeom prst="rect">
                <a:avLst/>
              </a:prstGeom>
              <a:noFill/>
              <a:ln w="9525">
                <a:noFill/>
              </a:ln>
            </p:spPr>
            <p:txBody>
              <a:bodyPr anchor="t" anchorCtr="0">
                <a:noAutofit/>
              </a:bodyPr>
              <a:p>
                <a:pPr lvl="0" algn="ctr" eaLnBrk="0" hangingPunct="0">
                  <a:buClrTx/>
                  <a:buSzTx/>
                  <a:buFontTx/>
                </a:pPr>
                <a:r>
                  <a:rPr lang="zh-CN" altLang="en-US" sz="1800" dirty="0">
                    <a:solidFill>
                      <a:schemeClr val="bg2"/>
                    </a:solidFill>
                    <a:uFillTx/>
                    <a:ea typeface="宋体" panose="02010600030101010101" pitchFamily="2" charset="-122"/>
                    <a:sym typeface="+mn-ea"/>
                  </a:rPr>
                  <a:t>供货人</a:t>
                </a:r>
                <a:endParaRPr lang="zh-CN" altLang="en-US" sz="1800" dirty="0">
                  <a:solidFill>
                    <a:schemeClr val="bg2"/>
                  </a:solidFill>
                  <a:uFillTx/>
                  <a:ea typeface="宋体" panose="02010600030101010101" pitchFamily="2" charset="-122"/>
                  <a:sym typeface="+mn-ea"/>
                </a:endParaRPr>
              </a:p>
            </p:txBody>
          </p:sp>
          <p:grpSp>
            <p:nvGrpSpPr>
              <p:cNvPr id="75" name="Group 87"/>
              <p:cNvGrpSpPr/>
              <p:nvPr/>
            </p:nvGrpSpPr>
            <p:grpSpPr>
              <a:xfrm>
                <a:off x="6802" y="5274"/>
                <a:ext cx="224" cy="450"/>
                <a:chOff x="6801" y="4350"/>
                <a:chExt cx="224" cy="450"/>
              </a:xfrm>
            </p:grpSpPr>
            <p:sp>
              <p:nvSpPr>
                <p:cNvPr id="76" name="AutoShape 88"/>
                <p:cNvSpPr/>
                <p:nvPr/>
              </p:nvSpPr>
              <p:spPr>
                <a:xfrm>
                  <a:off x="6833" y="4350"/>
                  <a:ext cx="154" cy="150"/>
                </a:xfrm>
                <a:prstGeom prst="flowChartConnector">
                  <a:avLst/>
                </a:prstGeom>
                <a:noFill/>
                <a:ln w="12700" cap="flat" cmpd="sng">
                  <a:gradFill>
                    <a:gsLst>
                      <a:gs pos="0">
                        <a:srgbClr val="FE4444"/>
                      </a:gs>
                      <a:gs pos="100000">
                        <a:srgbClr val="832B2B"/>
                      </a:gs>
                    </a:gsLst>
                  </a:gradFill>
                  <a:prstDash val="solid"/>
                  <a:round/>
                  <a:headEnd type="none" w="med" len="med"/>
                  <a:tailEnd type="none" w="med" len="med"/>
                </a:ln>
              </p:spPr>
              <p:txBody>
                <a:bodyPr anchor="ctr" anchorCtr="0"/>
                <a:p>
                  <a:pPr eaLnBrk="0" hangingPunct="0"/>
                  <a:endParaRPr lang="zh-CN" altLang="en-US" dirty="0">
                    <a:solidFill>
                      <a:schemeClr val="bg2"/>
                    </a:solidFill>
                    <a:uFillTx/>
                    <a:latin typeface="Arial" panose="020B0604020202020204" pitchFamily="34" charset="0"/>
                    <a:ea typeface="宋体" panose="02010600030101010101" pitchFamily="2" charset="-122"/>
                  </a:endParaRPr>
                </a:p>
              </p:txBody>
            </p:sp>
            <p:grpSp>
              <p:nvGrpSpPr>
                <p:cNvPr id="77" name="Group 89"/>
                <p:cNvGrpSpPr/>
                <p:nvPr/>
              </p:nvGrpSpPr>
              <p:grpSpPr>
                <a:xfrm>
                  <a:off x="6801" y="4500"/>
                  <a:ext cx="224" cy="300"/>
                  <a:chOff x="6801" y="4500"/>
                  <a:chExt cx="253" cy="374"/>
                </a:xfrm>
              </p:grpSpPr>
              <p:sp>
                <p:nvSpPr>
                  <p:cNvPr id="78" name="Line 90"/>
                  <p:cNvSpPr/>
                  <p:nvPr/>
                </p:nvSpPr>
                <p:spPr>
                  <a:xfrm>
                    <a:off x="6801" y="4579"/>
                    <a:ext cx="253" cy="0"/>
                  </a:xfrm>
                  <a:prstGeom prst="line">
                    <a:avLst/>
                  </a:prstGeom>
                  <a:ln w="12700" cap="flat" cmpd="sng">
                    <a:gradFill>
                      <a:gsLst>
                        <a:gs pos="0">
                          <a:srgbClr val="FE4444"/>
                        </a:gs>
                        <a:gs pos="100000">
                          <a:srgbClr val="832B2B"/>
                        </a:gs>
                      </a:gsLst>
                    </a:gradFill>
                    <a:prstDash val="solid"/>
                    <a:round/>
                    <a:headEnd type="none" w="med" len="med"/>
                    <a:tailEnd type="none" w="med" len="med"/>
                  </a:ln>
                </p:spPr>
              </p:sp>
              <p:sp>
                <p:nvSpPr>
                  <p:cNvPr id="79" name="Line 91"/>
                  <p:cNvSpPr/>
                  <p:nvPr/>
                </p:nvSpPr>
                <p:spPr>
                  <a:xfrm>
                    <a:off x="6917" y="4500"/>
                    <a:ext cx="0" cy="224"/>
                  </a:xfrm>
                  <a:prstGeom prst="line">
                    <a:avLst/>
                  </a:prstGeom>
                  <a:ln w="12700" cap="flat" cmpd="sng">
                    <a:gradFill>
                      <a:gsLst>
                        <a:gs pos="0">
                          <a:srgbClr val="FE4444"/>
                        </a:gs>
                        <a:gs pos="100000">
                          <a:srgbClr val="832B2B"/>
                        </a:gs>
                      </a:gsLst>
                    </a:gradFill>
                    <a:prstDash val="solid"/>
                    <a:round/>
                    <a:headEnd type="none" w="med" len="med"/>
                    <a:tailEnd type="none" w="med" len="med"/>
                  </a:ln>
                </p:spPr>
              </p:sp>
              <p:sp>
                <p:nvSpPr>
                  <p:cNvPr id="80" name="Line 92"/>
                  <p:cNvSpPr/>
                  <p:nvPr/>
                </p:nvSpPr>
                <p:spPr>
                  <a:xfrm flipH="1">
                    <a:off x="6833" y="4724"/>
                    <a:ext cx="84" cy="150"/>
                  </a:xfrm>
                  <a:prstGeom prst="line">
                    <a:avLst/>
                  </a:prstGeom>
                  <a:ln w="12700" cap="flat" cmpd="sng">
                    <a:gradFill>
                      <a:gsLst>
                        <a:gs pos="0">
                          <a:srgbClr val="FE4444"/>
                        </a:gs>
                        <a:gs pos="100000">
                          <a:srgbClr val="832B2B"/>
                        </a:gs>
                      </a:gsLst>
                    </a:gradFill>
                    <a:prstDash val="solid"/>
                    <a:round/>
                    <a:headEnd type="none" w="med" len="med"/>
                    <a:tailEnd type="none" w="med" len="med"/>
                  </a:ln>
                </p:spPr>
              </p:sp>
              <p:sp>
                <p:nvSpPr>
                  <p:cNvPr id="81" name="Line 93"/>
                  <p:cNvSpPr/>
                  <p:nvPr/>
                </p:nvSpPr>
                <p:spPr>
                  <a:xfrm>
                    <a:off x="6917" y="4724"/>
                    <a:ext cx="84" cy="150"/>
                  </a:xfrm>
                  <a:prstGeom prst="line">
                    <a:avLst/>
                  </a:prstGeom>
                  <a:ln w="12700" cap="flat" cmpd="sng">
                    <a:gradFill>
                      <a:gsLst>
                        <a:gs pos="0">
                          <a:srgbClr val="FE4444"/>
                        </a:gs>
                        <a:gs pos="100000">
                          <a:srgbClr val="832B2B"/>
                        </a:gs>
                      </a:gsLst>
                    </a:gradFill>
                    <a:prstDash val="solid"/>
                    <a:round/>
                    <a:headEnd type="none" w="med" len="med"/>
                    <a:tailEnd type="none" w="med" len="med"/>
                  </a:ln>
                </p:spPr>
              </p:sp>
            </p:grpSp>
          </p:grpSp>
        </p:grpSp>
        <p:grpSp>
          <p:nvGrpSpPr>
            <p:cNvPr id="82" name="Group 94"/>
            <p:cNvGrpSpPr/>
            <p:nvPr/>
          </p:nvGrpSpPr>
          <p:grpSpPr>
            <a:xfrm>
              <a:off x="4698" y="2226"/>
              <a:ext cx="523" cy="423"/>
              <a:chOff x="2864" y="1877"/>
              <a:chExt cx="310" cy="290"/>
            </a:xfrm>
          </p:grpSpPr>
          <p:sp>
            <p:nvSpPr>
              <p:cNvPr id="83" name="Oval 95"/>
              <p:cNvSpPr/>
              <p:nvPr/>
            </p:nvSpPr>
            <p:spPr>
              <a:xfrm>
                <a:off x="2864" y="1877"/>
                <a:ext cx="310" cy="171"/>
              </a:xfrm>
              <a:prstGeom prst="ellipse">
                <a:avLst/>
              </a:prstGeom>
              <a:solidFill>
                <a:srgbClr val="FFFFCC"/>
              </a:solidFill>
              <a:ln w="9525" cap="flat" cmpd="sng">
                <a:gradFill>
                  <a:gsLst>
                    <a:gs pos="0">
                      <a:srgbClr val="FE4444"/>
                    </a:gs>
                    <a:gs pos="100000">
                      <a:srgbClr val="832B2B"/>
                    </a:gs>
                  </a:gsLst>
                </a:gradFill>
                <a:prstDash val="solid"/>
                <a:round/>
                <a:headEnd type="none" w="med" len="med"/>
                <a:tailEnd type="none" w="med" len="med"/>
              </a:ln>
            </p:spPr>
            <p:txBody>
              <a:bodyPr anchor="ctr" anchorCtr="0"/>
              <a:p>
                <a:pPr eaLnBrk="0" hangingPunct="0"/>
                <a:endParaRPr lang="zh-CN" altLang="en-US" dirty="0">
                  <a:solidFill>
                    <a:schemeClr val="bg2"/>
                  </a:solidFill>
                  <a:uFillTx/>
                  <a:latin typeface="Arial" panose="020B0604020202020204" pitchFamily="34" charset="0"/>
                  <a:ea typeface="宋体" panose="02010600030101010101" pitchFamily="2" charset="-122"/>
                </a:endParaRPr>
              </a:p>
            </p:txBody>
          </p:sp>
          <p:sp>
            <p:nvSpPr>
              <p:cNvPr id="84" name="Text Box 96"/>
              <p:cNvSpPr txBox="1"/>
              <p:nvPr/>
            </p:nvSpPr>
            <p:spPr>
              <a:xfrm>
                <a:off x="2880" y="2018"/>
                <a:ext cx="282" cy="149"/>
              </a:xfrm>
              <a:prstGeom prst="rect">
                <a:avLst/>
              </a:prstGeom>
              <a:noFill/>
              <a:ln w="9525">
                <a:noFill/>
              </a:ln>
            </p:spPr>
            <p:txBody>
              <a:bodyPr anchor="t" anchorCtr="0">
                <a:noAutofit/>
              </a:bodyPr>
              <a:p>
                <a:pPr lvl="0" algn="ctr" eaLnBrk="0" hangingPunct="0">
                  <a:buClrTx/>
                  <a:buSzTx/>
                  <a:buFontTx/>
                </a:pPr>
                <a:r>
                  <a:rPr lang="zh-CN" altLang="en-US" sz="1800" dirty="0">
                    <a:solidFill>
                      <a:schemeClr val="bg2"/>
                    </a:solidFill>
                    <a:uFillTx/>
                    <a:ea typeface="宋体" panose="02010600030101010101" pitchFamily="2" charset="-122"/>
                    <a:sym typeface="+mn-ea"/>
                  </a:rPr>
                  <a:t>供货</a:t>
                </a:r>
                <a:endParaRPr lang="zh-CN" altLang="en-US" sz="1800" dirty="0">
                  <a:solidFill>
                    <a:schemeClr val="bg2"/>
                  </a:solidFill>
                  <a:uFillTx/>
                  <a:ea typeface="宋体" panose="02010600030101010101" pitchFamily="2" charset="-122"/>
                  <a:sym typeface="+mn-ea"/>
                </a:endParaRPr>
              </a:p>
            </p:txBody>
          </p:sp>
        </p:grpSp>
        <p:grpSp>
          <p:nvGrpSpPr>
            <p:cNvPr id="85" name="Group 97"/>
            <p:cNvGrpSpPr/>
            <p:nvPr/>
          </p:nvGrpSpPr>
          <p:grpSpPr>
            <a:xfrm>
              <a:off x="4611" y="2723"/>
              <a:ext cx="693" cy="425"/>
              <a:chOff x="2779" y="2387"/>
              <a:chExt cx="410" cy="291"/>
            </a:xfrm>
          </p:grpSpPr>
          <p:sp>
            <p:nvSpPr>
              <p:cNvPr id="86" name="Oval 98"/>
              <p:cNvSpPr/>
              <p:nvPr/>
            </p:nvSpPr>
            <p:spPr>
              <a:xfrm>
                <a:off x="2823" y="2387"/>
                <a:ext cx="310" cy="171"/>
              </a:xfrm>
              <a:prstGeom prst="ellipse">
                <a:avLst/>
              </a:prstGeom>
              <a:solidFill>
                <a:srgbClr val="FFFFCC"/>
              </a:solidFill>
              <a:ln w="9525" cap="flat" cmpd="sng">
                <a:gradFill>
                  <a:gsLst>
                    <a:gs pos="0">
                      <a:srgbClr val="FE4444"/>
                    </a:gs>
                    <a:gs pos="100000">
                      <a:srgbClr val="832B2B"/>
                    </a:gs>
                  </a:gsLst>
                </a:gradFill>
                <a:prstDash val="solid"/>
                <a:round/>
                <a:headEnd type="none" w="med" len="med"/>
                <a:tailEnd type="none" w="med" len="med"/>
              </a:ln>
            </p:spPr>
            <p:txBody>
              <a:bodyPr anchor="ctr" anchorCtr="0"/>
              <a:p>
                <a:pPr eaLnBrk="0" hangingPunct="0"/>
                <a:endParaRPr lang="zh-CN" altLang="en-US" dirty="0">
                  <a:solidFill>
                    <a:schemeClr val="bg2"/>
                  </a:solidFill>
                  <a:uFillTx/>
                  <a:latin typeface="Arial" panose="020B0604020202020204" pitchFamily="34" charset="0"/>
                  <a:ea typeface="宋体" panose="02010600030101010101" pitchFamily="2" charset="-122"/>
                </a:endParaRPr>
              </a:p>
            </p:txBody>
          </p:sp>
          <p:sp>
            <p:nvSpPr>
              <p:cNvPr id="87" name="Text Box 99"/>
              <p:cNvSpPr txBox="1"/>
              <p:nvPr/>
            </p:nvSpPr>
            <p:spPr>
              <a:xfrm>
                <a:off x="2779" y="2529"/>
                <a:ext cx="410" cy="149"/>
              </a:xfrm>
              <a:prstGeom prst="rect">
                <a:avLst/>
              </a:prstGeom>
              <a:noFill/>
              <a:ln w="9525">
                <a:noFill/>
              </a:ln>
            </p:spPr>
            <p:txBody>
              <a:bodyPr anchor="t" anchorCtr="0">
                <a:noAutofit/>
              </a:bodyPr>
              <a:p>
                <a:pPr lvl="0" algn="ctr" eaLnBrk="0" hangingPunct="0">
                  <a:buClrTx/>
                  <a:buSzTx/>
                  <a:buFontTx/>
                </a:pPr>
                <a:r>
                  <a:rPr lang="zh-CN" altLang="en-US" sz="1800" dirty="0">
                    <a:solidFill>
                      <a:schemeClr val="bg2"/>
                    </a:solidFill>
                    <a:uFillTx/>
                    <a:ea typeface="宋体" panose="02010600030101010101" pitchFamily="2" charset="-122"/>
                    <a:sym typeface="+mn-ea"/>
                  </a:rPr>
                  <a:t>取货款</a:t>
                </a:r>
                <a:endParaRPr lang="zh-CN" altLang="en-US" sz="1800" dirty="0">
                  <a:solidFill>
                    <a:schemeClr val="bg2"/>
                  </a:solidFill>
                  <a:uFillTx/>
                  <a:ea typeface="宋体" panose="02010600030101010101" pitchFamily="2" charset="-122"/>
                  <a:sym typeface="+mn-ea"/>
                </a:endParaRPr>
              </a:p>
            </p:txBody>
          </p:sp>
        </p:grpSp>
        <p:sp>
          <p:nvSpPr>
            <p:cNvPr id="88" name="Text Box 100"/>
            <p:cNvSpPr txBox="1"/>
            <p:nvPr/>
          </p:nvSpPr>
          <p:spPr>
            <a:xfrm>
              <a:off x="3813" y="3215"/>
              <a:ext cx="1755" cy="266"/>
            </a:xfrm>
            <a:prstGeom prst="rect">
              <a:avLst/>
            </a:prstGeom>
            <a:noFill/>
            <a:ln w="9525">
              <a:noFill/>
            </a:ln>
          </p:spPr>
          <p:txBody>
            <a:bodyPr wrap="square" anchor="t" anchorCtr="0">
              <a:noAutofit/>
            </a:bodyPr>
            <a:p>
              <a:pPr lvl="0" algn="ctr" eaLnBrk="0" hangingPunct="0">
                <a:buClrTx/>
                <a:buSzTx/>
                <a:buFontTx/>
              </a:pPr>
              <a:r>
                <a:rPr lang="zh-CN" altLang="en-US" sz="1800" dirty="0">
                  <a:solidFill>
                    <a:schemeClr val="bg2"/>
                  </a:solidFill>
                  <a:uFillTx/>
                  <a:ea typeface="宋体" panose="02010600030101010101" pitchFamily="2" charset="-122"/>
                  <a:sym typeface="+mn-ea"/>
                </a:rPr>
                <a:t>自动售货机系统用例图</a:t>
              </a:r>
              <a:endParaRPr lang="zh-CN" altLang="en-US" sz="1800" dirty="0">
                <a:solidFill>
                  <a:schemeClr val="bg2"/>
                </a:solidFill>
                <a:uFillTx/>
                <a:ea typeface="宋体" panose="02010600030101010101" pitchFamily="2" charset="-122"/>
                <a:sym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4946"/>
                                        </p:tgtEl>
                                        <p:attrNameLst>
                                          <p:attrName>style.visibility</p:attrName>
                                        </p:attrNameLst>
                                      </p:cBhvr>
                                      <p:to>
                                        <p:strVal val="visible"/>
                                      </p:to>
                                    </p:set>
                                    <p:animEffect transition="in" filter="wipe(up)">
                                      <p:cBhvr>
                                        <p:cTn id="7" dur="1000"/>
                                        <p:tgtEl>
                                          <p:spTgt spid="124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46"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8706" name="Text Box 2"/>
          <p:cNvSpPr txBox="1">
            <a:spLocks noChangeArrowheads="1"/>
          </p:cNvSpPr>
          <p:nvPr/>
        </p:nvSpPr>
        <p:spPr bwMode="auto">
          <a:xfrm>
            <a:off x="121285" y="1013143"/>
            <a:ext cx="9144000" cy="5440045"/>
          </a:xfrm>
          <a:prstGeom prst="rect">
            <a:avLst/>
          </a:prstGeom>
          <a:solidFill>
            <a:schemeClr val="tx1"/>
          </a:solidFill>
          <a:ln w="9525">
            <a:noFill/>
            <a:miter lim="800000"/>
          </a:ln>
          <a:effectLst/>
        </p:spPr>
        <p:txBody>
          <a:bodyPr>
            <a:spAutoFit/>
          </a:bodyPr>
          <a:lstStyle/>
          <a:p>
            <a:pPr marR="0" defTabSz="914400" eaLnBrk="0" hangingPunct="0">
              <a:buClrTx/>
              <a:buSzTx/>
              <a:buFontTx/>
              <a:buNone/>
              <a:defRPr/>
            </a:pPr>
            <a:r>
              <a:rPr kumimoji="0" lang="en-US" altLang="zh-CN" sz="2600" b="1" kern="1200" cap="none" spc="0" normalizeH="0" baseline="0" noProof="0" dirty="0">
                <a:latin typeface="Arial" panose="020B0604020202020204" pitchFamily="34" charset="0"/>
                <a:ea typeface="+mn-ea"/>
                <a:cs typeface="+mn-cs"/>
              </a:rPr>
              <a:t>  </a:t>
            </a:r>
            <a:r>
              <a:rPr kumimoji="0" lang="en-US" altLang="zh-CN" sz="2600" b="1" kern="1200" cap="none" spc="0" normalizeH="0" baseline="0" noProof="0" dirty="0">
                <a:solidFill>
                  <a:schemeClr val="bg2"/>
                </a:solidFill>
                <a:latin typeface="黑体" panose="02010609060101010101" pitchFamily="2" charset="-122"/>
                <a:ea typeface="黑体" panose="02010609060101010101" pitchFamily="2" charset="-122"/>
                <a:cs typeface="黑体" panose="02010609060101010101" pitchFamily="2" charset="-122"/>
              </a:rPr>
              <a:t>  </a:t>
            </a:r>
            <a:r>
              <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rPr>
              <a:t>例：有一个自动取款机系统，为储户提供</a:t>
            </a:r>
            <a:r>
              <a:rPr lang="en-US" altLang="zh-CN" sz="2400">
                <a:solidFill>
                  <a:schemeClr val="bg2"/>
                </a:solidFill>
                <a:latin typeface="黑体" panose="02010609060101010101" pitchFamily="2" charset="-122"/>
                <a:ea typeface="黑体" panose="02010609060101010101" pitchFamily="2" charset="-122"/>
                <a:cs typeface="黑体" panose="02010609060101010101" pitchFamily="2" charset="-122"/>
              </a:rPr>
              <a:t>24</a:t>
            </a:r>
            <a:r>
              <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rPr>
              <a:t>小时的服务，储户需要提款时，必须将银行信用卡插入</a:t>
            </a:r>
            <a:r>
              <a:rPr lang="en-US" altLang="zh-CN" sz="2400">
                <a:solidFill>
                  <a:schemeClr val="bg2"/>
                </a:solidFill>
                <a:latin typeface="黑体" panose="02010609060101010101" pitchFamily="2" charset="-122"/>
                <a:ea typeface="黑体" panose="02010609060101010101" pitchFamily="2" charset="-122"/>
                <a:cs typeface="黑体" panose="02010609060101010101" pitchFamily="2" charset="-122"/>
              </a:rPr>
              <a:t>ATM</a:t>
            </a:r>
            <a:r>
              <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rPr>
              <a:t>机，并输入正确的口令后才能取款。通过回答下面的问题来识别角色：</a:t>
            </a:r>
            <a:endPar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endParaRPr>
          </a:p>
          <a:p>
            <a:pPr marR="0" defTabSz="914400" eaLnBrk="0" hangingPunct="0">
              <a:spcBef>
                <a:spcPct val="40000"/>
              </a:spcBef>
              <a:buClrTx/>
              <a:buSzTx/>
              <a:buFontTx/>
              <a:buNone/>
              <a:defRPr/>
            </a:pPr>
            <a:r>
              <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rPr>
              <a:t>    ⑴ 谁使用</a:t>
            </a:r>
            <a:r>
              <a:rPr lang="en-US" altLang="zh-CN" sz="2400">
                <a:solidFill>
                  <a:schemeClr val="bg2"/>
                </a:solidFill>
                <a:latin typeface="黑体" panose="02010609060101010101" pitchFamily="2" charset="-122"/>
                <a:ea typeface="黑体" panose="02010609060101010101" pitchFamily="2" charset="-122"/>
                <a:cs typeface="黑体" panose="02010609060101010101" pitchFamily="2" charset="-122"/>
              </a:rPr>
              <a:t>ATM</a:t>
            </a:r>
            <a:r>
              <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rPr>
              <a:t>系统的主要功能（提款）？答：</a:t>
            </a:r>
            <a:r>
              <a:rPr lang="zh-CN" altLang="en-US" sz="2400">
                <a:solidFill>
                  <a:schemeClr val="bg2"/>
                </a:solidFill>
                <a:highlight>
                  <a:srgbClr val="FF0000"/>
                </a:highlight>
                <a:latin typeface="黑体" panose="02010609060101010101" pitchFamily="2" charset="-122"/>
                <a:ea typeface="黑体" panose="02010609060101010101" pitchFamily="2" charset="-122"/>
                <a:cs typeface="黑体" panose="02010609060101010101" pitchFamily="2" charset="-122"/>
              </a:rPr>
              <a:t>储户</a:t>
            </a:r>
            <a:r>
              <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rPr>
              <a:t>。</a:t>
            </a:r>
            <a:endPar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endParaRPr>
          </a:p>
          <a:p>
            <a:pPr marR="0" defTabSz="914400" eaLnBrk="0" hangingPunct="0">
              <a:buClrTx/>
              <a:buSzTx/>
              <a:buFontTx/>
              <a:buNone/>
              <a:defRPr/>
            </a:pPr>
            <a:r>
              <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rPr>
              <a:t>    ⑵ 谁需要从</a:t>
            </a:r>
            <a:r>
              <a:rPr lang="en-US" altLang="zh-CN" sz="2400">
                <a:solidFill>
                  <a:schemeClr val="bg2"/>
                </a:solidFill>
                <a:latin typeface="黑体" panose="02010609060101010101" pitchFamily="2" charset="-122"/>
                <a:ea typeface="黑体" panose="02010609060101010101" pitchFamily="2" charset="-122"/>
                <a:cs typeface="黑体" panose="02010609060101010101" pitchFamily="2" charset="-122"/>
              </a:rPr>
              <a:t>ATM</a:t>
            </a:r>
            <a:r>
              <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rPr>
              <a:t>系统获得对日常工作的支持和服务？</a:t>
            </a:r>
            <a:endPar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endParaRPr>
          </a:p>
          <a:p>
            <a:pPr marR="0" defTabSz="914400" eaLnBrk="0" hangingPunct="0">
              <a:buClrTx/>
              <a:buSzTx/>
              <a:buFontTx/>
              <a:buNone/>
              <a:defRPr/>
            </a:pPr>
            <a:r>
              <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rPr>
              <a:t>         答：出纳员？（不肯定）</a:t>
            </a:r>
            <a:endPar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endParaRPr>
          </a:p>
          <a:p>
            <a:pPr marR="0" defTabSz="914400" eaLnBrk="0" hangingPunct="0">
              <a:buClrTx/>
              <a:buSzTx/>
              <a:buFontTx/>
              <a:buNone/>
              <a:defRPr/>
            </a:pPr>
            <a:r>
              <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rPr>
              <a:t>    ⑶ 需要谁维护管理系统的日常运行？</a:t>
            </a:r>
            <a:endPar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endParaRPr>
          </a:p>
          <a:p>
            <a:pPr marR="0" defTabSz="914400" eaLnBrk="0" hangingPunct="0">
              <a:buClrTx/>
              <a:buSzTx/>
              <a:buFontTx/>
              <a:buNone/>
              <a:defRPr/>
            </a:pPr>
            <a:r>
              <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rPr>
              <a:t>         答：</a:t>
            </a:r>
            <a:r>
              <a:rPr lang="zh-CN" altLang="en-US" sz="2400">
                <a:solidFill>
                  <a:schemeClr val="bg2"/>
                </a:solidFill>
                <a:highlight>
                  <a:srgbClr val="FF0000"/>
                </a:highlight>
                <a:latin typeface="黑体" panose="02010609060101010101" pitchFamily="2" charset="-122"/>
                <a:ea typeface="黑体" panose="02010609060101010101" pitchFamily="2" charset="-122"/>
                <a:cs typeface="黑体" panose="02010609060101010101" pitchFamily="2" charset="-122"/>
              </a:rPr>
              <a:t>银行工作人员</a:t>
            </a:r>
            <a:r>
              <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rPr>
              <a:t>、系统工程师。</a:t>
            </a:r>
            <a:endPar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endParaRPr>
          </a:p>
          <a:p>
            <a:pPr marR="0" defTabSz="914400" eaLnBrk="0" hangingPunct="0">
              <a:buClrTx/>
              <a:buSzTx/>
              <a:buFontTx/>
              <a:buNone/>
              <a:defRPr/>
            </a:pPr>
            <a:r>
              <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rPr>
              <a:t>    ⑷ </a:t>
            </a:r>
            <a:r>
              <a:rPr lang="en-US" altLang="zh-CN" sz="2400">
                <a:solidFill>
                  <a:schemeClr val="bg2"/>
                </a:solidFill>
                <a:latin typeface="黑体" panose="02010609060101010101" pitchFamily="2" charset="-122"/>
                <a:ea typeface="黑体" panose="02010609060101010101" pitchFamily="2" charset="-122"/>
                <a:cs typeface="黑体" panose="02010609060101010101" pitchFamily="2" charset="-122"/>
              </a:rPr>
              <a:t>ATM</a:t>
            </a:r>
            <a:r>
              <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rPr>
              <a:t>系统需要控制哪些硬件设备？</a:t>
            </a:r>
            <a:endPar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endParaRPr>
          </a:p>
          <a:p>
            <a:pPr marR="0" defTabSz="914400" eaLnBrk="0" hangingPunct="0">
              <a:buClrTx/>
              <a:buSzTx/>
              <a:buFontTx/>
              <a:buNone/>
              <a:defRPr/>
            </a:pPr>
            <a:r>
              <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rPr>
              <a:t>         答：</a:t>
            </a:r>
            <a:r>
              <a:rPr lang="zh-CN" altLang="en-US" sz="2400">
                <a:solidFill>
                  <a:schemeClr val="bg2"/>
                </a:solidFill>
                <a:highlight>
                  <a:srgbClr val="FF0000"/>
                </a:highlight>
                <a:latin typeface="黑体" panose="02010609060101010101" pitchFamily="2" charset="-122"/>
                <a:ea typeface="黑体" panose="02010609060101010101" pitchFamily="2" charset="-122"/>
                <a:cs typeface="黑体" panose="02010609060101010101" pitchFamily="2" charset="-122"/>
              </a:rPr>
              <a:t>银行信用卡</a:t>
            </a:r>
            <a:r>
              <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rPr>
              <a:t>。</a:t>
            </a:r>
            <a:endPar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endParaRPr>
          </a:p>
          <a:p>
            <a:pPr marR="0" defTabSz="914400" eaLnBrk="0" hangingPunct="0">
              <a:buClrTx/>
              <a:buSzTx/>
              <a:buFontTx/>
              <a:buNone/>
              <a:defRPr/>
            </a:pPr>
            <a:r>
              <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rPr>
              <a:t>    ⑸ 系统需要与其他哪些系统交互？</a:t>
            </a:r>
            <a:endPar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endParaRPr>
          </a:p>
          <a:p>
            <a:pPr marR="0" defTabSz="914400" eaLnBrk="0" hangingPunct="0">
              <a:buClrTx/>
              <a:buSzTx/>
              <a:buFontTx/>
              <a:buNone/>
              <a:defRPr/>
            </a:pPr>
            <a:r>
              <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rPr>
              <a:t>         答：不清楚。</a:t>
            </a:r>
            <a:endPar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endParaRPr>
          </a:p>
          <a:p>
            <a:pPr marR="0" defTabSz="914400" eaLnBrk="0" hangingPunct="0">
              <a:buClrTx/>
              <a:buSzTx/>
              <a:buFontTx/>
              <a:buNone/>
              <a:defRPr/>
            </a:pPr>
            <a:r>
              <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rPr>
              <a:t>    ⑹ 谁需要使用</a:t>
            </a:r>
            <a:r>
              <a:rPr lang="en-US" altLang="zh-CN" sz="2400">
                <a:solidFill>
                  <a:schemeClr val="bg2"/>
                </a:solidFill>
                <a:latin typeface="黑体" panose="02010609060101010101" pitchFamily="2" charset="-122"/>
                <a:ea typeface="黑体" panose="02010609060101010101" pitchFamily="2" charset="-122"/>
                <a:cs typeface="黑体" panose="02010609060101010101" pitchFamily="2" charset="-122"/>
              </a:rPr>
              <a:t>ATM</a:t>
            </a:r>
            <a:r>
              <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rPr>
              <a:t>系统产生的结果？</a:t>
            </a:r>
            <a:endPar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endParaRPr>
          </a:p>
          <a:p>
            <a:pPr marR="0" defTabSz="914400" eaLnBrk="0" hangingPunct="0">
              <a:buClrTx/>
              <a:buSzTx/>
              <a:buFontTx/>
              <a:buNone/>
              <a:defRPr/>
            </a:pPr>
            <a:r>
              <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rPr>
              <a:t>         答：银行工作人员、储户。</a:t>
            </a:r>
            <a:endParaRPr lang="zh-CN" altLang="en-US" sz="2400">
              <a:solidFill>
                <a:schemeClr val="bg2"/>
              </a:solidFill>
              <a:latin typeface="黑体" panose="02010609060101010101" pitchFamily="2" charset="-122"/>
              <a:ea typeface="黑体" panose="02010609060101010101" pitchFamily="2" charset="-122"/>
              <a:cs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28706">
                                            <p:txEl>
                                              <p:charRg st="0" end="84"/>
                                            </p:txEl>
                                          </p:spTgt>
                                        </p:tgtEl>
                                        <p:attrNameLst>
                                          <p:attrName>style.visibility</p:attrName>
                                        </p:attrNameLst>
                                      </p:cBhvr>
                                      <p:to>
                                        <p:strVal val="visible"/>
                                      </p:to>
                                    </p:set>
                                    <p:animEffect transition="in" filter="wipe(left)">
                                      <p:cBhvr>
                                        <p:cTn id="7" dur="1000"/>
                                        <p:tgtEl>
                                          <p:spTgt spid="328706">
                                            <p:txEl>
                                              <p:charRg st="0" end="8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8706">
                                            <p:txEl>
                                              <p:charRg st="84" end="114"/>
                                            </p:txEl>
                                          </p:spTgt>
                                        </p:tgtEl>
                                        <p:attrNameLst>
                                          <p:attrName>style.visibility</p:attrName>
                                        </p:attrNameLst>
                                      </p:cBhvr>
                                      <p:to>
                                        <p:strVal val="visible"/>
                                      </p:to>
                                    </p:set>
                                    <p:animEffect transition="in" filter="wipe(left)">
                                      <p:cBhvr>
                                        <p:cTn id="12" dur="1000"/>
                                        <p:tgtEl>
                                          <p:spTgt spid="328706">
                                            <p:txEl>
                                              <p:charRg st="84" end="114"/>
                                            </p:txEl>
                                          </p:spTgt>
                                        </p:tgtEl>
                                      </p:cBhvr>
                                    </p:animEffect>
                                  </p:childTnLst>
                                </p:cTn>
                              </p:par>
                            </p:childTnLst>
                          </p:cTn>
                        </p:par>
                        <p:par>
                          <p:cTn id="13" fill="hold">
                            <p:stCondLst>
                              <p:cond delay="1000"/>
                            </p:stCondLst>
                            <p:childTnLst>
                              <p:par>
                                <p:cTn id="14" presetID="22" presetClass="entr" presetSubtype="8" fill="hold" nodeType="afterEffect">
                                  <p:stCondLst>
                                    <p:cond delay="4000"/>
                                  </p:stCondLst>
                                  <p:childTnLst>
                                    <p:set>
                                      <p:cBhvr>
                                        <p:cTn id="15" dur="1" fill="hold">
                                          <p:stCondLst>
                                            <p:cond delay="0"/>
                                          </p:stCondLst>
                                        </p:cTn>
                                        <p:tgtEl>
                                          <p:spTgt spid="328706">
                                            <p:txEl>
                                              <p:charRg st="114" end="144"/>
                                            </p:txEl>
                                          </p:spTgt>
                                        </p:tgtEl>
                                        <p:attrNameLst>
                                          <p:attrName>style.visibility</p:attrName>
                                        </p:attrNameLst>
                                      </p:cBhvr>
                                      <p:to>
                                        <p:strVal val="visible"/>
                                      </p:to>
                                    </p:set>
                                    <p:animEffect transition="in" filter="wipe(left)">
                                      <p:cBhvr>
                                        <p:cTn id="16" dur="1000"/>
                                        <p:tgtEl>
                                          <p:spTgt spid="328706">
                                            <p:txEl>
                                              <p:charRg st="114" end="144"/>
                                            </p:txEl>
                                          </p:spTgt>
                                        </p:tgtEl>
                                      </p:cBhvr>
                                    </p:animEffect>
                                  </p:childTnLst>
                                </p:cTn>
                              </p:par>
                            </p:childTnLst>
                          </p:cTn>
                        </p:par>
                        <p:par>
                          <p:cTn id="17" fill="hold">
                            <p:stCondLst>
                              <p:cond delay="6000"/>
                            </p:stCondLst>
                            <p:childTnLst>
                              <p:par>
                                <p:cTn id="18" presetID="22" presetClass="entr" presetSubtype="8" fill="hold" nodeType="afterEffect">
                                  <p:stCondLst>
                                    <p:cond delay="0"/>
                                  </p:stCondLst>
                                  <p:childTnLst>
                                    <p:set>
                                      <p:cBhvr>
                                        <p:cTn id="19" dur="1" fill="hold">
                                          <p:stCondLst>
                                            <p:cond delay="0"/>
                                          </p:stCondLst>
                                        </p:cTn>
                                        <p:tgtEl>
                                          <p:spTgt spid="328706">
                                            <p:txEl>
                                              <p:charRg st="144" end="165"/>
                                            </p:txEl>
                                          </p:spTgt>
                                        </p:tgtEl>
                                        <p:attrNameLst>
                                          <p:attrName>style.visibility</p:attrName>
                                        </p:attrNameLst>
                                      </p:cBhvr>
                                      <p:to>
                                        <p:strVal val="visible"/>
                                      </p:to>
                                    </p:set>
                                    <p:animEffect transition="in" filter="wipe(left)">
                                      <p:cBhvr>
                                        <p:cTn id="20" dur="1000"/>
                                        <p:tgtEl>
                                          <p:spTgt spid="328706">
                                            <p:txEl>
                                              <p:charRg st="144" end="165"/>
                                            </p:txEl>
                                          </p:spTgt>
                                        </p:tgtEl>
                                      </p:cBhvr>
                                    </p:animEffect>
                                  </p:childTnLst>
                                </p:cTn>
                              </p:par>
                            </p:childTnLst>
                          </p:cTn>
                        </p:par>
                        <p:par>
                          <p:cTn id="21" fill="hold">
                            <p:stCondLst>
                              <p:cond delay="7000"/>
                            </p:stCondLst>
                            <p:childTnLst>
                              <p:par>
                                <p:cTn id="22" presetID="22" presetClass="entr" presetSubtype="8" fill="hold" nodeType="afterEffect">
                                  <p:stCondLst>
                                    <p:cond delay="4000"/>
                                  </p:stCondLst>
                                  <p:childTnLst>
                                    <p:set>
                                      <p:cBhvr>
                                        <p:cTn id="23" dur="1" fill="hold">
                                          <p:stCondLst>
                                            <p:cond delay="0"/>
                                          </p:stCondLst>
                                        </p:cTn>
                                        <p:tgtEl>
                                          <p:spTgt spid="328706">
                                            <p:txEl>
                                              <p:charRg st="165" end="187"/>
                                            </p:txEl>
                                          </p:spTgt>
                                        </p:tgtEl>
                                        <p:attrNameLst>
                                          <p:attrName>style.visibility</p:attrName>
                                        </p:attrNameLst>
                                      </p:cBhvr>
                                      <p:to>
                                        <p:strVal val="visible"/>
                                      </p:to>
                                    </p:set>
                                    <p:animEffect transition="in" filter="wipe(left)">
                                      <p:cBhvr>
                                        <p:cTn id="24" dur="1000"/>
                                        <p:tgtEl>
                                          <p:spTgt spid="328706">
                                            <p:txEl>
                                              <p:charRg st="165" end="187"/>
                                            </p:txEl>
                                          </p:spTgt>
                                        </p:tgtEl>
                                      </p:cBhvr>
                                    </p:animEffect>
                                  </p:childTnLst>
                                </p:cTn>
                              </p:par>
                            </p:childTnLst>
                          </p:cTn>
                        </p:par>
                        <p:par>
                          <p:cTn id="25" fill="hold">
                            <p:stCondLst>
                              <p:cond delay="12000"/>
                            </p:stCondLst>
                            <p:childTnLst>
                              <p:par>
                                <p:cTn id="26" presetID="22" presetClass="entr" presetSubtype="8" fill="hold" nodeType="afterEffect">
                                  <p:stCondLst>
                                    <p:cond delay="0"/>
                                  </p:stCondLst>
                                  <p:childTnLst>
                                    <p:set>
                                      <p:cBhvr>
                                        <p:cTn id="27" dur="1" fill="hold">
                                          <p:stCondLst>
                                            <p:cond delay="0"/>
                                          </p:stCondLst>
                                        </p:cTn>
                                        <p:tgtEl>
                                          <p:spTgt spid="328706">
                                            <p:txEl>
                                              <p:charRg st="187" end="212"/>
                                            </p:txEl>
                                          </p:spTgt>
                                        </p:tgtEl>
                                        <p:attrNameLst>
                                          <p:attrName>style.visibility</p:attrName>
                                        </p:attrNameLst>
                                      </p:cBhvr>
                                      <p:to>
                                        <p:strVal val="visible"/>
                                      </p:to>
                                    </p:set>
                                    <p:animEffect transition="in" filter="wipe(left)">
                                      <p:cBhvr>
                                        <p:cTn id="28" dur="1000"/>
                                        <p:tgtEl>
                                          <p:spTgt spid="328706">
                                            <p:txEl>
                                              <p:charRg st="187" end="212"/>
                                            </p:txEl>
                                          </p:spTgt>
                                        </p:tgtEl>
                                      </p:cBhvr>
                                    </p:animEffect>
                                  </p:childTnLst>
                                </p:cTn>
                              </p:par>
                            </p:childTnLst>
                          </p:cTn>
                        </p:par>
                        <p:par>
                          <p:cTn id="29" fill="hold">
                            <p:stCondLst>
                              <p:cond delay="13000"/>
                            </p:stCondLst>
                            <p:childTnLst>
                              <p:par>
                                <p:cTn id="30" presetID="22" presetClass="entr" presetSubtype="8" fill="hold" nodeType="afterEffect">
                                  <p:stCondLst>
                                    <p:cond delay="4000"/>
                                  </p:stCondLst>
                                  <p:childTnLst>
                                    <p:set>
                                      <p:cBhvr>
                                        <p:cTn id="31" dur="1" fill="hold">
                                          <p:stCondLst>
                                            <p:cond delay="0"/>
                                          </p:stCondLst>
                                        </p:cTn>
                                        <p:tgtEl>
                                          <p:spTgt spid="328706">
                                            <p:txEl>
                                              <p:charRg st="212" end="235"/>
                                            </p:txEl>
                                          </p:spTgt>
                                        </p:tgtEl>
                                        <p:attrNameLst>
                                          <p:attrName>style.visibility</p:attrName>
                                        </p:attrNameLst>
                                      </p:cBhvr>
                                      <p:to>
                                        <p:strVal val="visible"/>
                                      </p:to>
                                    </p:set>
                                    <p:animEffect transition="in" filter="wipe(left)">
                                      <p:cBhvr>
                                        <p:cTn id="32" dur="1000"/>
                                        <p:tgtEl>
                                          <p:spTgt spid="328706">
                                            <p:txEl>
                                              <p:charRg st="212" end="235"/>
                                            </p:txEl>
                                          </p:spTgt>
                                        </p:tgtEl>
                                      </p:cBhvr>
                                    </p:animEffect>
                                  </p:childTnLst>
                                </p:cTn>
                              </p:par>
                            </p:childTnLst>
                          </p:cTn>
                        </p:par>
                        <p:par>
                          <p:cTn id="33" fill="hold">
                            <p:stCondLst>
                              <p:cond delay="18000"/>
                            </p:stCondLst>
                            <p:childTnLst>
                              <p:par>
                                <p:cTn id="34" presetID="22" presetClass="entr" presetSubtype="8" fill="hold" nodeType="afterEffect">
                                  <p:stCondLst>
                                    <p:cond delay="0"/>
                                  </p:stCondLst>
                                  <p:childTnLst>
                                    <p:set>
                                      <p:cBhvr>
                                        <p:cTn id="35" dur="1" fill="hold">
                                          <p:stCondLst>
                                            <p:cond delay="0"/>
                                          </p:stCondLst>
                                        </p:cTn>
                                        <p:tgtEl>
                                          <p:spTgt spid="328706">
                                            <p:txEl>
                                              <p:charRg st="235" end="253"/>
                                            </p:txEl>
                                          </p:spTgt>
                                        </p:tgtEl>
                                        <p:attrNameLst>
                                          <p:attrName>style.visibility</p:attrName>
                                        </p:attrNameLst>
                                      </p:cBhvr>
                                      <p:to>
                                        <p:strVal val="visible"/>
                                      </p:to>
                                    </p:set>
                                    <p:animEffect transition="in" filter="wipe(left)">
                                      <p:cBhvr>
                                        <p:cTn id="36" dur="1000"/>
                                        <p:tgtEl>
                                          <p:spTgt spid="328706">
                                            <p:txEl>
                                              <p:charRg st="235" end="253"/>
                                            </p:txEl>
                                          </p:spTgt>
                                        </p:tgtEl>
                                      </p:cBhvr>
                                    </p:animEffect>
                                  </p:childTnLst>
                                </p:cTn>
                              </p:par>
                            </p:childTnLst>
                          </p:cTn>
                        </p:par>
                        <p:par>
                          <p:cTn id="37" fill="hold">
                            <p:stCondLst>
                              <p:cond delay="19000"/>
                            </p:stCondLst>
                            <p:childTnLst>
                              <p:par>
                                <p:cTn id="38" presetID="22" presetClass="entr" presetSubtype="8" fill="hold" nodeType="afterEffect">
                                  <p:stCondLst>
                                    <p:cond delay="4000"/>
                                  </p:stCondLst>
                                  <p:childTnLst>
                                    <p:set>
                                      <p:cBhvr>
                                        <p:cTn id="39" dur="1" fill="hold">
                                          <p:stCondLst>
                                            <p:cond delay="0"/>
                                          </p:stCondLst>
                                        </p:cTn>
                                        <p:tgtEl>
                                          <p:spTgt spid="328706">
                                            <p:txEl>
                                              <p:charRg st="253" end="274"/>
                                            </p:txEl>
                                          </p:spTgt>
                                        </p:tgtEl>
                                        <p:attrNameLst>
                                          <p:attrName>style.visibility</p:attrName>
                                        </p:attrNameLst>
                                      </p:cBhvr>
                                      <p:to>
                                        <p:strVal val="visible"/>
                                      </p:to>
                                    </p:set>
                                    <p:animEffect transition="in" filter="wipe(left)">
                                      <p:cBhvr>
                                        <p:cTn id="40" dur="1000"/>
                                        <p:tgtEl>
                                          <p:spTgt spid="328706">
                                            <p:txEl>
                                              <p:charRg st="253" end="274"/>
                                            </p:txEl>
                                          </p:spTgt>
                                        </p:tgtEl>
                                      </p:cBhvr>
                                    </p:animEffect>
                                  </p:childTnLst>
                                </p:cTn>
                              </p:par>
                            </p:childTnLst>
                          </p:cTn>
                        </p:par>
                        <p:par>
                          <p:cTn id="41" fill="hold">
                            <p:stCondLst>
                              <p:cond delay="24000"/>
                            </p:stCondLst>
                            <p:childTnLst>
                              <p:par>
                                <p:cTn id="42" presetID="22" presetClass="entr" presetSubtype="8" fill="hold" nodeType="afterEffect">
                                  <p:stCondLst>
                                    <p:cond delay="0"/>
                                  </p:stCondLst>
                                  <p:childTnLst>
                                    <p:set>
                                      <p:cBhvr>
                                        <p:cTn id="43" dur="1" fill="hold">
                                          <p:stCondLst>
                                            <p:cond delay="0"/>
                                          </p:stCondLst>
                                        </p:cTn>
                                        <p:tgtEl>
                                          <p:spTgt spid="328706">
                                            <p:txEl>
                                              <p:charRg st="274" end="290"/>
                                            </p:txEl>
                                          </p:spTgt>
                                        </p:tgtEl>
                                        <p:attrNameLst>
                                          <p:attrName>style.visibility</p:attrName>
                                        </p:attrNameLst>
                                      </p:cBhvr>
                                      <p:to>
                                        <p:strVal val="visible"/>
                                      </p:to>
                                    </p:set>
                                    <p:animEffect transition="in" filter="wipe(left)">
                                      <p:cBhvr>
                                        <p:cTn id="44" dur="1000"/>
                                        <p:tgtEl>
                                          <p:spTgt spid="328706">
                                            <p:txEl>
                                              <p:charRg st="274" end="290"/>
                                            </p:txEl>
                                          </p:spTgt>
                                        </p:tgtEl>
                                      </p:cBhvr>
                                    </p:animEffect>
                                  </p:childTnLst>
                                </p:cTn>
                              </p:par>
                            </p:childTnLst>
                          </p:cTn>
                        </p:par>
                        <p:par>
                          <p:cTn id="45" fill="hold">
                            <p:stCondLst>
                              <p:cond delay="25000"/>
                            </p:stCondLst>
                            <p:childTnLst>
                              <p:par>
                                <p:cTn id="46" presetID="22" presetClass="entr" presetSubtype="8" fill="hold" nodeType="afterEffect">
                                  <p:stCondLst>
                                    <p:cond delay="4000"/>
                                  </p:stCondLst>
                                  <p:childTnLst>
                                    <p:set>
                                      <p:cBhvr>
                                        <p:cTn id="47" dur="1" fill="hold">
                                          <p:stCondLst>
                                            <p:cond delay="0"/>
                                          </p:stCondLst>
                                        </p:cTn>
                                        <p:tgtEl>
                                          <p:spTgt spid="328706">
                                            <p:txEl>
                                              <p:charRg st="290" end="313"/>
                                            </p:txEl>
                                          </p:spTgt>
                                        </p:tgtEl>
                                        <p:attrNameLst>
                                          <p:attrName>style.visibility</p:attrName>
                                        </p:attrNameLst>
                                      </p:cBhvr>
                                      <p:to>
                                        <p:strVal val="visible"/>
                                      </p:to>
                                    </p:set>
                                    <p:animEffect transition="in" filter="wipe(left)">
                                      <p:cBhvr>
                                        <p:cTn id="48" dur="1000"/>
                                        <p:tgtEl>
                                          <p:spTgt spid="328706">
                                            <p:txEl>
                                              <p:charRg st="290" end="313"/>
                                            </p:txEl>
                                          </p:spTgt>
                                        </p:tgtEl>
                                      </p:cBhvr>
                                    </p:animEffect>
                                  </p:childTnLst>
                                </p:cTn>
                              </p:par>
                            </p:childTnLst>
                          </p:cTn>
                        </p:par>
                        <p:par>
                          <p:cTn id="49" fill="hold">
                            <p:stCondLst>
                              <p:cond delay="30000"/>
                            </p:stCondLst>
                            <p:childTnLst>
                              <p:par>
                                <p:cTn id="50" presetID="22" presetClass="entr" presetSubtype="8" fill="hold" nodeType="afterEffect">
                                  <p:stCondLst>
                                    <p:cond delay="0"/>
                                  </p:stCondLst>
                                  <p:childTnLst>
                                    <p:set>
                                      <p:cBhvr>
                                        <p:cTn id="51" dur="1" fill="hold">
                                          <p:stCondLst>
                                            <p:cond delay="0"/>
                                          </p:stCondLst>
                                        </p:cTn>
                                        <p:tgtEl>
                                          <p:spTgt spid="328706">
                                            <p:txEl>
                                              <p:charRg st="313" end="335"/>
                                            </p:txEl>
                                          </p:spTgt>
                                        </p:tgtEl>
                                        <p:attrNameLst>
                                          <p:attrName>style.visibility</p:attrName>
                                        </p:attrNameLst>
                                      </p:cBhvr>
                                      <p:to>
                                        <p:strVal val="visible"/>
                                      </p:to>
                                    </p:set>
                                    <p:animEffect transition="in" filter="wipe(left)">
                                      <p:cBhvr>
                                        <p:cTn id="52" dur="1000"/>
                                        <p:tgtEl>
                                          <p:spTgt spid="328706">
                                            <p:txEl>
                                              <p:charRg st="313" end="3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ext Box 4"/>
          <p:cNvSpPr txBox="1"/>
          <p:nvPr/>
        </p:nvSpPr>
        <p:spPr>
          <a:xfrm>
            <a:off x="466725" y="1696720"/>
            <a:ext cx="8509000" cy="1599565"/>
          </a:xfrm>
          <a:prstGeom prst="rect">
            <a:avLst/>
          </a:prstGeom>
          <a:noFill/>
          <a:ln w="9525">
            <a:noFill/>
          </a:ln>
        </p:spPr>
        <p:txBody>
          <a:bodyPr wrap="square" anchor="t" anchorCtr="0">
            <a:spAutoFit/>
          </a:bodyPr>
          <a:p>
            <a:pPr eaLnBrk="0" hangingPunct="0">
              <a:spcBef>
                <a:spcPct val="50000"/>
              </a:spcBef>
            </a:pPr>
            <a:r>
              <a:rPr lang="en-US" altLang="zh-CN" sz="2800" b="1" dirty="0">
                <a:latin typeface="Arial" panose="020B0604020202020204" pitchFamily="34" charset="0"/>
                <a:ea typeface="宋体" panose="02010600030101010101" pitchFamily="2" charset="-122"/>
              </a:rPr>
              <a:t> </a:t>
            </a:r>
            <a:r>
              <a:rPr lang="en-US" altLang="zh-CN" sz="2800" b="1" dirty="0">
                <a:solidFill>
                  <a:schemeClr val="bg2"/>
                </a:solidFill>
                <a:latin typeface="Arial" panose="020B0604020202020204" pitchFamily="34" charset="0"/>
                <a:ea typeface="宋体" panose="02010600030101010101" pitchFamily="2" charset="-122"/>
              </a:rPr>
              <a:t>    </a:t>
            </a:r>
            <a:r>
              <a:rPr lang="zh-CN" altLang="en-US" sz="2800" b="1" dirty="0">
                <a:solidFill>
                  <a:schemeClr val="bg2"/>
                </a:solidFill>
                <a:latin typeface="黑体" panose="02010609060101010101" pitchFamily="2" charset="-122"/>
                <a:ea typeface="黑体" panose="02010609060101010101" pitchFamily="2" charset="-122"/>
                <a:cs typeface="黑体" panose="02010609060101010101" pitchFamily="2" charset="-122"/>
              </a:rPr>
              <a:t>根据分析，最后确定与</a:t>
            </a:r>
            <a:r>
              <a:rPr lang="en-US" altLang="zh-CN" sz="2800" b="1" dirty="0">
                <a:solidFill>
                  <a:schemeClr val="bg2"/>
                </a:solidFill>
                <a:latin typeface="黑体" panose="02010609060101010101" pitchFamily="2" charset="-122"/>
                <a:ea typeface="黑体" panose="02010609060101010101" pitchFamily="2" charset="-122"/>
                <a:cs typeface="黑体" panose="02010609060101010101" pitchFamily="2" charset="-122"/>
              </a:rPr>
              <a:t>ATM</a:t>
            </a:r>
            <a:r>
              <a:rPr lang="zh-CN" altLang="en-US" sz="2800" b="1" dirty="0">
                <a:solidFill>
                  <a:schemeClr val="bg2"/>
                </a:solidFill>
                <a:latin typeface="黑体" panose="02010609060101010101" pitchFamily="2" charset="-122"/>
                <a:ea typeface="黑体" panose="02010609060101010101" pitchFamily="2" charset="-122"/>
                <a:cs typeface="黑体" panose="02010609060101010101" pitchFamily="2" charset="-122"/>
              </a:rPr>
              <a:t>系统直接相关的执行者为：</a:t>
            </a:r>
            <a:endParaRPr lang="zh-CN" altLang="en-US" sz="2800" b="1" dirty="0">
              <a:solidFill>
                <a:schemeClr val="bg2"/>
              </a:solidFill>
              <a:latin typeface="黑体" panose="02010609060101010101" pitchFamily="2" charset="-122"/>
              <a:ea typeface="黑体" panose="02010609060101010101" pitchFamily="2" charset="-122"/>
              <a:cs typeface="黑体" panose="02010609060101010101" pitchFamily="2" charset="-122"/>
            </a:endParaRPr>
          </a:p>
          <a:p>
            <a:pPr eaLnBrk="0" hangingPunct="0">
              <a:spcBef>
                <a:spcPct val="50000"/>
              </a:spcBef>
            </a:pPr>
            <a:r>
              <a:rPr lang="zh-CN" altLang="en-US" sz="2800" b="1" dirty="0">
                <a:solidFill>
                  <a:schemeClr val="bg2"/>
                </a:solidFill>
                <a:latin typeface="黑体" panose="02010609060101010101" pitchFamily="2" charset="-122"/>
                <a:ea typeface="黑体" panose="02010609060101010101" pitchFamily="2" charset="-122"/>
                <a:cs typeface="黑体" panose="02010609060101010101" pitchFamily="2" charset="-122"/>
              </a:rPr>
              <a:t>    储户、银行工作人员、银行信用卡。 </a:t>
            </a:r>
            <a:endParaRPr lang="zh-CN" altLang="en-US" sz="2800" b="1" dirty="0">
              <a:solidFill>
                <a:schemeClr val="bg2"/>
              </a:solidFill>
              <a:latin typeface="黑体" panose="02010609060101010101" pitchFamily="2" charset="-122"/>
              <a:ea typeface="黑体" panose="02010609060101010101" pitchFamily="2" charset="-122"/>
              <a:cs typeface="黑体" panose="02010609060101010101" pitchFamily="2" charset="-122"/>
            </a:endParaRPr>
          </a:p>
        </p:txBody>
      </p:sp>
    </p:spTree>
  </p:cSld>
  <p:clrMapOvr>
    <a:masterClrMapping/>
  </p:clrMapOvr>
</p:sld>
</file>

<file path=ppt/tags/tag1.xml><?xml version="1.0" encoding="utf-8"?>
<p:tagLst xmlns:p="http://schemas.openxmlformats.org/presentationml/2006/main">
  <p:tag name="KSO_WM_UNIT_PLACING_PICTURE_USER_VIEWPORT" val="{&quot;height&quot;:1505.451968503937,&quot;width&quot;:5276.897637795276}"/>
</p:tagLst>
</file>

<file path=ppt/tags/tag2.xml><?xml version="1.0" encoding="utf-8"?>
<p:tagLst xmlns:p="http://schemas.openxmlformats.org/presentationml/2006/main">
  <p:tag name="KSO_WM_UNIT_PLACING_PICTURE_USER_VIEWPORT" val="{&quot;height&quot;:7475,&quot;width&quot;:10234}"/>
</p:tagLst>
</file>

<file path=ppt/tags/tag3.xml><?xml version="1.0" encoding="utf-8"?>
<p:tagLst xmlns:p="http://schemas.openxmlformats.org/presentationml/2006/main">
  <p:tag name="COMMONDATA" val="eyJoZGlkIjoiNmNkZjNjZmY5MWYzYTBjZDExNjU2NDM5YmI0ZjQ3ZjUifQ=="/>
</p:tagLst>
</file>

<file path=ppt/theme/theme1.xml><?xml version="1.0" encoding="utf-8"?>
<a:theme xmlns:a="http://schemas.openxmlformats.org/drawingml/2006/main" name="2_se6.purple.6">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noFill/>
        <a:noFill/>
        <a:no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2_se6.purple.6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se6.purple.6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se6.purple.6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se6.purple.6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se6.purple.6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se6.purple.6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se6.purple.6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se6.purple.6 8">
        <a:dk1>
          <a:srgbClr val="000000"/>
        </a:dk1>
        <a:lt1>
          <a:srgbClr val="FFFFFF"/>
        </a:lt1>
        <a:dk2>
          <a:srgbClr val="008000"/>
        </a:dk2>
        <a:lt2>
          <a:srgbClr val="FFFF00"/>
        </a:lt2>
        <a:accent1>
          <a:srgbClr val="FF9900"/>
        </a:accent1>
        <a:accent2>
          <a:srgbClr val="00FFFF"/>
        </a:accent2>
        <a:accent3>
          <a:srgbClr val="AAC0AA"/>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se7-brown-3</Template>
  <TotalTime>0</TotalTime>
  <Words>5149</Words>
  <Application>WPS 演示</Application>
  <PresentationFormat>全屏显示(4:3)</PresentationFormat>
  <Paragraphs>374</Paragraphs>
  <Slides>40</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40</vt:i4>
      </vt:variant>
    </vt:vector>
  </HeadingPairs>
  <TitlesOfParts>
    <vt:vector size="54" baseType="lpstr">
      <vt:lpstr>Arial</vt:lpstr>
      <vt:lpstr>宋体</vt:lpstr>
      <vt:lpstr>Wingdings</vt:lpstr>
      <vt:lpstr>Webdings</vt:lpstr>
      <vt:lpstr>Times New Roman</vt:lpstr>
      <vt:lpstr>华文新魏</vt:lpstr>
      <vt:lpstr>黑体</vt:lpstr>
      <vt:lpstr>华文行楷</vt:lpstr>
      <vt:lpstr>方正劲颜体</vt:lpstr>
      <vt:lpstr>微软雅黑</vt:lpstr>
      <vt:lpstr>楷体_GB2312</vt:lpstr>
      <vt:lpstr>新宋体</vt:lpstr>
      <vt:lpstr>Arial Unicode MS</vt:lpstr>
      <vt:lpstr>2_se6.purple.6</vt:lpstr>
      <vt:lpstr>PowerPoint 演示文稿</vt:lpstr>
      <vt:lpstr> 用例建模 </vt:lpstr>
      <vt:lpstr>PowerPoint 演示文稿</vt:lpstr>
      <vt:lpstr>1 用例建模概述</vt:lpstr>
      <vt:lpstr>PowerPoint 演示文稿</vt:lpstr>
      <vt:lpstr>PowerPoint 演示文稿</vt:lpstr>
      <vt:lpstr>PowerPoint 演示文稿</vt:lpstr>
      <vt:lpstr>PowerPoint 演示文稿</vt:lpstr>
      <vt:lpstr>PowerPoint 演示文稿</vt:lpstr>
      <vt:lpstr>PowerPoint 演示文稿</vt:lpstr>
      <vt:lpstr>包含(使用)关系的概念</vt:lpstr>
      <vt:lpstr>包含(使用)关系的概念</vt:lpstr>
      <vt:lpstr>包含(使用)关系的概念</vt:lpstr>
      <vt:lpstr>PowerPoint 演示文稿</vt:lpstr>
      <vt:lpstr>执行包含 </vt:lpstr>
      <vt:lpstr>用例的包含关系</vt:lpstr>
      <vt:lpstr>用例的包含关系的要点</vt:lpstr>
      <vt:lpstr>用例扩展关系的概念</vt:lpstr>
      <vt:lpstr>PowerPoint 演示文稿</vt:lpstr>
      <vt:lpstr>用例扩展关系的概念</vt:lpstr>
      <vt:lpstr>用例扩展关系的概念</vt:lpstr>
      <vt:lpstr>用例的扩展关系</vt:lpstr>
      <vt:lpstr>PowerPoint 演示文稿</vt:lpstr>
      <vt:lpstr>执行扩展 </vt:lpstr>
      <vt:lpstr>包含关系与扩展关系的区别</vt:lpstr>
      <vt:lpstr>包含关系与扩展关系的区别</vt:lpstr>
      <vt:lpstr>泛化关系</vt:lpstr>
      <vt:lpstr>执行用例泛化关系</vt:lpstr>
      <vt:lpstr>泛化关系</vt:lpstr>
      <vt:lpstr>课堂练习</vt:lpstr>
      <vt:lpstr>PowerPoint 演示文稿</vt:lpstr>
      <vt:lpstr>4.用例描述模板属性</vt:lpstr>
      <vt:lpstr>ATM机示例</vt:lpstr>
      <vt:lpstr>取款用例描述(1)</vt:lpstr>
      <vt:lpstr>取款用例描述(2)</vt:lpstr>
      <vt:lpstr>取款用例描述(3)</vt:lpstr>
      <vt:lpstr>取款用例描述(4)</vt:lpstr>
      <vt:lpstr>取款用例描述(4)</vt:lpstr>
      <vt:lpstr>小结</vt:lpstr>
      <vt:lpstr>作业：用例建模</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and  Classical Software Engineering Seventh Edition, WCB/McGraw-Hill, 2007 Stephen R. Schach srs@vuse.vanderbilt.edu</dc:title>
  <dc:creator>Stephen R. Schach</dc:creator>
  <cp:lastModifiedBy>王婷</cp:lastModifiedBy>
  <cp:revision>299</cp:revision>
  <dcterms:created xsi:type="dcterms:W3CDTF">2000-09-28T19:34:00Z</dcterms:created>
  <dcterms:modified xsi:type="dcterms:W3CDTF">2022-09-15T07:54:44Z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CA9F5E127AE64D979942F05A86E1FB7F</vt:lpwstr>
  </property>
  <property fmtid="{D5CDD505-2E9C-101B-9397-08002B2CF9AE}" pid="3" name="KSOProductBuildVer">
    <vt:lpwstr>2052-11.1.0.12358</vt:lpwstr>
  </property>
</Properties>
</file>