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7" r:id="rId3"/>
    <p:sldId id="526" r:id="rId5"/>
    <p:sldId id="611" r:id="rId6"/>
    <p:sldId id="615" r:id="rId7"/>
    <p:sldId id="535" r:id="rId8"/>
    <p:sldId id="682" r:id="rId9"/>
    <p:sldId id="683" r:id="rId10"/>
    <p:sldId id="684" r:id="rId11"/>
    <p:sldId id="685" r:id="rId12"/>
    <p:sldId id="686" r:id="rId13"/>
    <p:sldId id="687" r:id="rId14"/>
    <p:sldId id="688" r:id="rId15"/>
    <p:sldId id="689" r:id="rId16"/>
    <p:sldId id="690" r:id="rId17"/>
    <p:sldId id="536" r:id="rId18"/>
    <p:sldId id="677" r:id="rId19"/>
    <p:sldId id="678" r:id="rId20"/>
    <p:sldId id="679" r:id="rId21"/>
    <p:sldId id="680" r:id="rId22"/>
    <p:sldId id="681" r:id="rId23"/>
  </p:sldIdLst>
  <p:sldSz cx="9902825" cy="6858000"/>
  <p:notesSz cx="6797675" cy="9925050"/>
  <p:custDataLst>
    <p:tags r:id="rId28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isweng@qq.com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CCFF"/>
    <a:srgbClr val="724D83"/>
    <a:srgbClr val="622DA3"/>
    <a:srgbClr val="FFCCFF"/>
    <a:srgbClr val="FF575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 autoAdjust="0"/>
    <p:restoredTop sz="88956" autoAdjust="0"/>
  </p:normalViewPr>
  <p:slideViewPr>
    <p:cSldViewPr>
      <p:cViewPr varScale="1">
        <p:scale>
          <a:sx n="98" d="100"/>
          <a:sy n="98" d="100"/>
        </p:scale>
        <p:origin x="1584" y="72"/>
      </p:cViewPr>
      <p:guideLst>
        <p:guide orient="horz" pos="2170"/>
        <p:guide pos="32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1" d="100"/>
        <a:sy n="1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0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C2BE1-30B0-4BFF-86E2-B29499CC1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2027" y="744538"/>
            <a:ext cx="537362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4399"/>
            <a:ext cx="543814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5"/>
            <a:ext cx="2945659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4F346-9435-41B1-AD1D-461963F20B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CA27-7180-4F6B-A84E-BE3F55DF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F4429-3F88-934D-BD5F-DCDAAB866B8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99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F4429-3F88-934D-BD5F-DCDAAB866B8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99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F4429-3F88-934D-BD5F-DCDAAB866B8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99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F4429-3F88-934D-BD5F-DCDAAB866B8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99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A2E4FB-60EF-2442-B189-BDADC8FD699B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7C8DBE-259A-3847-A795-22082783B9FC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CFB4A80-6E99-B74B-B940-3BB15164EBD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F4429-3F88-934D-BD5F-DCDAAB866B8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99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F4429-3F88-934D-BD5F-DCDAAB866B8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99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F4429-3F88-934D-BD5F-DCDAAB866B8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99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F4429-3F88-934D-BD5F-DCDAAB866B8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99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6F4429-3F88-934D-BD5F-DCDAAB866B8A}" type="slidenum">
              <a:rPr lang="en-US" altLang="zh-CN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11538" y="2398713"/>
            <a:ext cx="1587" cy="15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9313" y="3970338"/>
            <a:ext cx="1403350" cy="469900"/>
          </a:xfrm>
          <a:solidFill>
            <a:srgbClr val="FFFFFF"/>
          </a:solidFill>
          <a:ln w="9360" cap="sq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771" y="2130428"/>
            <a:ext cx="841806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541" y="3886200"/>
            <a:ext cx="69325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665" y="914401"/>
            <a:ext cx="8415683" cy="114141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317" y="4406901"/>
            <a:ext cx="84180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317" y="2906713"/>
            <a:ext cx="84180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181" y="1200151"/>
            <a:ext cx="437409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4331" y="1200151"/>
            <a:ext cx="437409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180" y="274639"/>
            <a:ext cx="89132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80" y="1535115"/>
            <a:ext cx="437581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65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180" y="2174875"/>
            <a:ext cx="43758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0892" y="1535115"/>
            <a:ext cx="437752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65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0892" y="2174875"/>
            <a:ext cx="43775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65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2929" y="0"/>
            <a:ext cx="9903600" cy="68580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704" tIns="27852" rIns="55704" bIns="27852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1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180" y="274639"/>
            <a:ext cx="8913240" cy="1143000"/>
          </a:xfrm>
          <a:prstGeom prst="rect">
            <a:avLst/>
          </a:prstGeom>
        </p:spPr>
        <p:txBody>
          <a:bodyPr vert="horz" lIns="68571" tIns="34285" rIns="68571" bIns="3428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80" y="1600203"/>
            <a:ext cx="8913240" cy="4525963"/>
          </a:xfrm>
          <a:prstGeom prst="rect">
            <a:avLst/>
          </a:prstGeom>
        </p:spPr>
        <p:txBody>
          <a:bodyPr vert="horz" lIns="68571" tIns="34285" rIns="68571" bIns="3428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180" y="6356351"/>
            <a:ext cx="231084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68D8-C826-458C-B183-20281108C2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3731" y="6356351"/>
            <a:ext cx="313614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7580" y="6356351"/>
            <a:ext cx="2310840" cy="365125"/>
          </a:xfrm>
          <a:prstGeom prst="rect">
            <a:avLst/>
          </a:prstGeom>
        </p:spPr>
        <p:txBody>
          <a:bodyPr vert="horz" lIns="68571" tIns="34285" rIns="68571" bIns="3428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CAE4-7999-4689-BDF1-74DE61D8389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97352"/>
            <a:ext cx="9904095" cy="2631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585" indent="-286385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6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 11"/>
          <p:cNvSpPr txBox="1"/>
          <p:nvPr/>
        </p:nvSpPr>
        <p:spPr>
          <a:xfrm>
            <a:off x="362170" y="2003284"/>
            <a:ext cx="9502985" cy="1113756"/>
          </a:xfrm>
          <a:prstGeom prst="rect">
            <a:avLst/>
          </a:prstGeom>
        </p:spPr>
        <p:txBody>
          <a:bodyPr vert="horz" lIns="74267" tIns="37133" rIns="74267" bIns="37133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>
                <a:solidFill>
                  <a:srgbClr val="000000"/>
                </a:solidFill>
                <a:latin typeface="宋体" panose="02010600030101010101" pitchFamily="2" charset="-122"/>
              </a:rPr>
              <a:t>用户故事地图</a:t>
            </a:r>
            <a:endParaRPr lang="zh-CN" altLang="zh-CN" sz="3600" b="1" dirty="0">
              <a:sym typeface="+mn-ea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1018047" y="3104571"/>
            <a:ext cx="8191233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6525344"/>
            <a:ext cx="9904095" cy="3351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15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" y="16608"/>
            <a:ext cx="3350830" cy="95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17471" y="626025"/>
            <a:ext cx="8229600" cy="1143000"/>
          </a:xfrm>
        </p:spPr>
        <p:txBody>
          <a:bodyPr/>
          <a:lstStyle/>
          <a:p>
            <a:r>
              <a:rPr lang="zh-CN" altLang="en-US" sz="3600" dirty="0"/>
              <a:t>第三步：头脑风暴！</a:t>
            </a:r>
            <a:endParaRPr lang="zh-CN" altLang="en-US" sz="3600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817245" y="1879600"/>
            <a:ext cx="8597265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与会者要尽可能多的想出每个时间点上相关的想法。</a:t>
            </a:r>
            <a:endParaRPr lang="en-US" altLang="zh-CN" sz="28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所有与会者准备一些蓝色便利贴和一支记号笔。</a:t>
            </a:r>
            <a:endParaRPr lang="zh-CN" altLang="en-US" sz="28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拿着便利贴站在时间线旁边，准备写。</a:t>
            </a:r>
            <a:endParaRPr lang="zh-CN" altLang="en-US" sz="28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在</a:t>
            </a:r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15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分钟内尽可能多的写下想法。</a:t>
            </a:r>
            <a:endParaRPr lang="zh-CN" altLang="en-US" sz="28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在每步下面竖着贴。</a:t>
            </a:r>
            <a:endParaRPr lang="zh-CN" altLang="en-US" sz="2800" b="1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与时间线不相关的想法贴在时间线的左边</a:t>
            </a:r>
            <a:r>
              <a:rPr lang="zh-CN" altLang="en-US" sz="2800"/>
              <a:t>。</a:t>
            </a:r>
            <a:endParaRPr lang="zh-CN" altLang="en-US" sz="2800" dirty="0"/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 advTm="9804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7626" y="592446"/>
            <a:ext cx="8229600" cy="1143000"/>
          </a:xfrm>
        </p:spPr>
        <p:txBody>
          <a:bodyPr/>
          <a:lstStyle/>
          <a:p>
            <a:r>
              <a:rPr lang="zh-CN" altLang="en-US" sz="3600" dirty="0"/>
              <a:t>第三步：头脑风暴！</a:t>
            </a:r>
            <a:endParaRPr lang="zh-CN" altLang="en-US" sz="3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6042" y="1556792"/>
            <a:ext cx="68294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788090" y="5733256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15</a:t>
            </a:r>
            <a:r>
              <a:rPr lang="zh-CN" altLang="en-US" sz="2400" dirty="0"/>
              <a:t>分钟一到，大家坐回座位，这时主持人念出每个蓝色便利贴，以便知道其他人的想法。</a:t>
            </a:r>
            <a:endParaRPr lang="zh-CN" altLang="en-US" sz="2400" dirty="0"/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med" advTm="9804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6766" y="553536"/>
            <a:ext cx="8229600" cy="1143000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3600" dirty="0"/>
              <a:t>第四步：投票并整理</a:t>
            </a:r>
            <a:endParaRPr lang="zh-CN" altLang="en-US" sz="36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96766" y="155679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给每个人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6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个小圆贴纸。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每人投票计时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8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分钟。不要互相问投谁。设定一个投票标准，可以是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“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哪些想法能使假想用户的日子比现在好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10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倍？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”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174" y="3573016"/>
            <a:ext cx="68770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med" advTm="9804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2363" y="560998"/>
            <a:ext cx="8229600" cy="1143000"/>
          </a:xfrm>
        </p:spPr>
        <p:txBody>
          <a:bodyPr/>
          <a:lstStyle/>
          <a:p>
            <a:r>
              <a:rPr lang="zh-CN" altLang="en-US" sz="3600" dirty="0"/>
              <a:t>第四步：投票并整理</a:t>
            </a:r>
            <a:endParaRPr lang="zh-CN" altLang="en-US" sz="36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2787" y="1484784"/>
            <a:ext cx="68294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med" advTm="98049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2014" y="532943"/>
            <a:ext cx="8229600" cy="1143000"/>
          </a:xfrm>
        </p:spPr>
        <p:txBody>
          <a:bodyPr/>
          <a:lstStyle/>
          <a:p>
            <a:r>
              <a:rPr lang="zh-CN" altLang="en-US" sz="3600" dirty="0"/>
              <a:t>第四步：投票并整理</a:t>
            </a:r>
            <a:endParaRPr lang="zh-CN" altLang="en-US" sz="36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502136" y="142918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投票结束后，主持人把所有被投的便利贴收集到一起，按竖列粘贴。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180727"/>
            <a:ext cx="4608512" cy="20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21088"/>
            <a:ext cx="4608512" cy="232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 spd="med" advTm="9804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455904" y="6190217"/>
            <a:ext cx="337326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智慧教室用户故事地图的脉络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840" y="813539"/>
            <a:ext cx="8609529" cy="537667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6434" y="226517"/>
            <a:ext cx="9506282" cy="666229"/>
            <a:chOff x="116434" y="226517"/>
            <a:chExt cx="9506282" cy="666229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62363" y="801550"/>
              <a:ext cx="8960353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116434" y="409230"/>
              <a:ext cx="522131" cy="483516"/>
              <a:chOff x="218816" y="1113407"/>
              <a:chExt cx="482084" cy="44643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18816" y="1113407"/>
                <a:ext cx="360040" cy="36004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95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Oval 5"/>
              <p:cNvSpPr/>
              <p:nvPr/>
            </p:nvSpPr>
            <p:spPr>
              <a:xfrm>
                <a:off x="394597" y="1253535"/>
                <a:ext cx="306303" cy="3063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74277" tIns="37138" rIns="74277" bIns="37138" rtlCol="0" anchor="ctr"/>
              <a:lstStyle/>
              <a:p>
                <a:pPr algn="ctr"/>
                <a:endParaRPr lang="en-US" sz="195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0756" y="226517"/>
              <a:ext cx="1781960" cy="508935"/>
            </a:xfrm>
            <a:prstGeom prst="rect">
              <a:avLst/>
            </a:prstGeom>
          </p:spPr>
        </p:pic>
      </p:grp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71170" y="604520"/>
            <a:ext cx="9221470" cy="5956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用户故事的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个特性：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）独立性（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Independent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）：要尽可能避免一个用户故事依赖于其他的用户故事。</a:t>
            </a:r>
            <a:endParaRPr lang="en-US" altLang="zh-CN" sz="2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）可协商性（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Negotiable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）：一个用户故事的内容应该是可以讨论的，用户故事不是合同或者是软件必须实现的需求。</a:t>
            </a:r>
            <a:endParaRPr lang="en-US" altLang="zh-CN" sz="2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）对用户或者客户有价值（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Valuable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）：故事应该很清晰地体现出对用户（软件的使用者）和客户（购买软件的人）的价值。</a:t>
            </a:r>
            <a:endParaRPr lang="en-US" altLang="zh-CN" sz="2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）可估算性（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Estimable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）：开发团队需要去估计一个用户故事来确定其优先级、工作量并安排后期的执行计划。</a:t>
            </a:r>
            <a:endParaRPr lang="en-US" altLang="zh-CN" sz="2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）短小（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Small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）：一个好的故事在工作量上要尽量短小，至少要确保的是在一个迭代或一个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Sprint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中能够完成。</a:t>
            </a:r>
            <a:endParaRPr lang="en-US" altLang="zh-CN" sz="2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3429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）可测试性（</a:t>
            </a:r>
            <a:r>
              <a:rPr lang="en-US" altLang="zh-CN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Testable</a:t>
            </a:r>
            <a:r>
              <a:rPr lang="zh-CN" altLang="en-US" sz="2200" b="1" dirty="0">
                <a:latin typeface="仿宋" panose="02010609060101010101" pitchFamily="49" charset="-122"/>
                <a:ea typeface="仿宋" panose="02010609060101010101" pitchFamily="49" charset="-122"/>
              </a:rPr>
              <a:t>）：一个用户故事必须可以测试，并尽可能让测试自动化。</a:t>
            </a:r>
            <a:endParaRPr lang="en-US" altLang="zh-CN" sz="2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87569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endParaRPr kumimoji="1" lang="zh-CN" altLang="en-US" sz="32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47700" y="799465"/>
            <a:ext cx="9091930" cy="46036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用户故事与用例的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区别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defRPr/>
            </a:pP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defRPr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）用户故事与用例相比，用户故事比用例的范围更小。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defRPr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defRPr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）用例主要目的是编写成客户和开发人员都可以接受的格式，记录客户和开发团队之间的协议，用例描述会涉及一些用户界面和细节问题，在整个软件生命周期中都存在。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defRPr/>
            </a:pP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defRPr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）用户故事主要目的是用于沟通，启动后期的分析和谈话，它不涉及更多的细节，也不完全对应于用例的主要正常场景，可以被存档或者抛弃。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16" name="矩形 1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1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87569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endParaRPr kumimoji="1" lang="zh-CN" altLang="en-US" sz="32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04" y="219166"/>
            <a:ext cx="1781960" cy="508935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7621" y="883013"/>
            <a:ext cx="9107581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57200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）在编写合理的用户故事以后，需要对项目进行估算并制定各类项目计划。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估算方法要能适应项目开发中对故事的逐步改进，并且能面向项目中所有粒度的故事，估算结果要能支持项目进度判断以及项目发布等工作。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3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敏捷方法中通常会选用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故事点来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估算用户故事。故事点是对故事复杂度、工作量或工期的相对估算。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4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故事点是一个相对度量单位，点值本身并不重要，重要的是点值的大小。</a:t>
            </a:r>
            <a:endParaRPr lang="zh-CN" altLang="en-US" sz="2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内容占位符 4"/>
          <p:cNvSpPr txBox="1"/>
          <p:nvPr/>
        </p:nvSpPr>
        <p:spPr>
          <a:xfrm>
            <a:off x="3010535" y="225425"/>
            <a:ext cx="5403850" cy="6051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71" tIns="34285" rIns="68571" bIns="34285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fontAlgn="base"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用户故事估算和计划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662363" y="890377"/>
            <a:ext cx="8245475" cy="521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buClr>
                <a:srgbClr val="C00000"/>
              </a:buClr>
              <a:buSzPct val="100000"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Wideband Delph估算法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buClr>
                <a:srgbClr val="C00000"/>
              </a:buClr>
              <a:buSzPct val="100000"/>
              <a:buFontTx/>
              <a:buNone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）用迭代方式进行估算，将所有参与的客户和开发人员聚在一起，由客户随机抽取第一个故事开始，详细讲解故事直到所有人都清楚了解这个故事。</a:t>
            </a:r>
            <a:endParaRPr lang="zh-CN" altLang="en-US" sz="2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buClr>
                <a:srgbClr val="C00000"/>
              </a:buClr>
              <a:buSzPct val="100000"/>
              <a:buFontTx/>
              <a:buNone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）每个开发人员以团队共同定义的一个故事点可以完成的任务为单位，写下自己估算这个故事的完成时间。</a:t>
            </a:r>
            <a:endParaRPr lang="zh-CN" altLang="en-US" sz="2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buClr>
                <a:srgbClr val="C00000"/>
              </a:buClr>
              <a:buSzPct val="100000"/>
              <a:buFontTx/>
              <a:buNone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）展示自己的估算，然后每个人解释为什么估算出这个值，经过讨论、再次个人估算</a:t>
            </a:r>
            <a:r>
              <a:rPr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以及论证，团队估算出一个所有人都认可的值。</a:t>
            </a:r>
            <a:endParaRPr lang="zh-CN" altLang="en-US" sz="2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indent="457200">
              <a:lnSpc>
                <a:spcPct val="150000"/>
              </a:lnSpc>
              <a:buClr>
                <a:srgbClr val="C00000"/>
              </a:buClr>
              <a:buSzPct val="100000"/>
              <a:buFontTx/>
              <a:buNone/>
              <a:defRPr/>
            </a:pPr>
            <a:r>
              <a:rPr lang="zh-CN" altLang="zh-CN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zh-CN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zh-CN" altLang="en-US" sz="22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继续下一个故事的估算。</a:t>
            </a:r>
            <a:endParaRPr lang="zh-CN" altLang="zh-CN" sz="22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2" name="矩形 1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9" name="内容占位符 4"/>
          <p:cNvSpPr txBox="1"/>
          <p:nvPr/>
        </p:nvSpPr>
        <p:spPr>
          <a:xfrm>
            <a:off x="3010535" y="225425"/>
            <a:ext cx="5403850" cy="6051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71" tIns="34285" rIns="68571" bIns="34285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fontAlgn="base"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用户故事估算和计划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Tm="9251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87569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endParaRPr kumimoji="1" lang="zh-CN" altLang="en-US" sz="3200" dirty="0">
              <a:sym typeface="+mn-ea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87049" y="958797"/>
            <a:ext cx="9110980" cy="43904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342900">
              <a:lnSpc>
                <a:spcPct val="150000"/>
              </a:lnSpc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与需求文档和用精确的语言表达需求不同，用户故事（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user story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）从用户角度来描述用户渴望得到的功能，可以用卡片形式概要描述需求，是敏捷过程实践中的一个重要环节。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342900">
              <a:lnSpc>
                <a:spcPct val="150000"/>
              </a:lnSpc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342900">
              <a:lnSpc>
                <a:spcPct val="150000"/>
              </a:lnSpc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342900">
              <a:lnSpc>
                <a:spcPct val="150000"/>
              </a:lnSpc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一个基本的用户故事包括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个要素：作为什么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，我想要进行什么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（想要什么功能），以此来实现什么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商业价值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342900">
              <a:lnSpc>
                <a:spcPct val="150000"/>
              </a:lnSpc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As a &lt;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Role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&gt;, I want to &lt;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Activity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&gt;, so that &lt;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Business Value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&gt;.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subTitle"/>
          </p:nvPr>
        </p:nvSpPr>
        <p:spPr>
          <a:xfrm>
            <a:off x="742950" y="1052483"/>
            <a:ext cx="8266112" cy="5075722"/>
          </a:xfrm>
        </p:spPr>
        <p:txBody>
          <a:bodyPr anchor="t">
            <a:normAutofit/>
          </a:bodyPr>
          <a:lstStyle/>
          <a:p>
            <a:pPr marL="0" algn="l" defTabSz="685800" ea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三角测量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在估算数个故事后，对估算结果做三角测量。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algn="l" defTabSz="685800" eaLnBrk="0" hangingPunc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457200" algn="l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）在估算一个故事时，根据这个故事与其他一个或多个故事的关系来估算：</a:t>
            </a:r>
            <a:endParaRPr lang="zh-CN" altLang="en-US" sz="22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假定一个故事估算为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个故事点，第二个故事为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个故事点，把这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个故事放在一起考虑的时候，程序员都应该认可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个故事点的故事大小是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个故事点的故事的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倍，其他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个故事点的故事的大小应该介于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个故事点的故事和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个故事点的故事之间。</a:t>
            </a:r>
            <a:endParaRPr lang="zh-CN" altLang="en-US" sz="22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zh-CN" altLang="en-US" sz="22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）如果上面的三角测量的结果不对，团队就应该重新估算。</a:t>
            </a:r>
            <a:endParaRPr lang="en-US" altLang="zh-CN" sz="22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zh-CN" altLang="zh-CN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4" name="内容占位符 4"/>
          <p:cNvSpPr txBox="1"/>
          <p:nvPr/>
        </p:nvSpPr>
        <p:spPr>
          <a:xfrm>
            <a:off x="3010535" y="225425"/>
            <a:ext cx="5403850" cy="6051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71" tIns="34285" rIns="68571" bIns="34285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fontAlgn="base"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用户故事估算和计划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Tm="8991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49188" y="859693"/>
            <a:ext cx="10071904" cy="581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150000"/>
              </a:lnSpc>
              <a:buClr>
                <a:schemeClr val="tx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用户故事的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3C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描述：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lnSpc>
                <a:spcPct val="150000"/>
              </a:lnSpc>
              <a:buClr>
                <a:schemeClr val="tx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）卡片（</a:t>
            </a:r>
            <a:r>
              <a:rPr lang="en-US" altLang="zh-CN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Card</a:t>
            </a: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）：用户故事一般写在小的记事卡片上。</a:t>
            </a:r>
            <a:endParaRPr lang="en-US" altLang="zh-CN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lvl="3">
              <a:lnSpc>
                <a:spcPct val="150000"/>
              </a:lnSpc>
              <a:buClr>
                <a:schemeClr val="tx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）交谈（</a:t>
            </a:r>
            <a:r>
              <a:rPr lang="en-US" altLang="zh-CN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Conversation</a:t>
            </a: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）：用户故事背后的细节来源于和客户或者产品负责人的交流沟通。</a:t>
            </a:r>
            <a:endParaRPr lang="en-US" altLang="zh-CN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lvl="3">
              <a:lnSpc>
                <a:spcPct val="150000"/>
              </a:lnSpc>
              <a:buClr>
                <a:schemeClr val="tx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）确认（</a:t>
            </a:r>
            <a:r>
              <a:rPr lang="en-US" altLang="zh-CN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Confirmation</a:t>
            </a:r>
            <a:r>
              <a:rPr lang="zh-CN" altLang="en-US" sz="2800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）：通过验收测试确认用户故事被正确完成。</a:t>
            </a:r>
            <a:endParaRPr lang="en-US" altLang="zh-CN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lvl="3">
              <a:lnSpc>
                <a:spcPct val="150000"/>
              </a:lnSpc>
              <a:buClr>
                <a:schemeClr val="tx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lnSpc>
                <a:spcPct val="150000"/>
              </a:lnSpc>
              <a:buClr>
                <a:schemeClr val="tx1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altLang="zh-CN" sz="2400" dirty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87569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endParaRPr kumimoji="1" lang="zh-CN" altLang="en-US" sz="32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subTitle"/>
          </p:nvPr>
        </p:nvSpPr>
        <p:spPr>
          <a:xfrm>
            <a:off x="306705" y="1892935"/>
            <a:ext cx="2645410" cy="2790825"/>
          </a:xfrm>
        </p:spPr>
        <p:txBody>
          <a:bodyPr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6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用户故事地图</a:t>
            </a:r>
            <a:r>
              <a:rPr lang="zh-CN" altLang="zh-CN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以结构化的方式来组织用户故事</a:t>
            </a:r>
            <a:r>
              <a:rPr lang="zh-CN" alt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将一个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产品代办列表</a:t>
            </a:r>
            <a:r>
              <a:rPr lang="zh-CN" altLang="zh-CN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用一个二维地图来表示。</a:t>
            </a:r>
            <a:endParaRPr lang="en-US" altLang="zh-CN" sz="20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6" name="矩形 5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15" y="1657985"/>
            <a:ext cx="6889750" cy="3691255"/>
          </a:xfrm>
          <a:prstGeom prst="rect">
            <a:avLst/>
          </a:prstGeom>
        </p:spPr>
      </p:pic>
      <p:sp>
        <p:nvSpPr>
          <p:cNvPr id="11" name="对话气泡: 圆角矩形 10"/>
          <p:cNvSpPr/>
          <p:nvPr/>
        </p:nvSpPr>
        <p:spPr>
          <a:xfrm>
            <a:off x="3483610" y="1222375"/>
            <a:ext cx="1169670" cy="605155"/>
          </a:xfrm>
          <a:prstGeom prst="wedgeRoundRectCallout">
            <a:avLst>
              <a:gd name="adj1" fmla="val -32723"/>
              <a:gd name="adj2" fmla="val 10267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用户故事地图的主干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对话气泡: 圆角矩形 16"/>
          <p:cNvSpPr/>
          <p:nvPr/>
        </p:nvSpPr>
        <p:spPr>
          <a:xfrm>
            <a:off x="4787527" y="1243955"/>
            <a:ext cx="1316013" cy="541814"/>
          </a:xfrm>
          <a:prstGeom prst="wedgeRoundRectCallout">
            <a:avLst>
              <a:gd name="adj1" fmla="val -131179"/>
              <a:gd name="adj2" fmla="val 20045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用户故事地图的基本模块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</p:cSld>
  <p:clrMapOvr>
    <a:masterClrMapping/>
  </p:clrMapOvr>
  <p:transition spd="med" advTm="11389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703262" y="957132"/>
            <a:ext cx="8496300" cy="5231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用户故事地图的建立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产品的定义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在产品定义阶段要在团队内达成初步共识：确定产品的目标用户</a:t>
            </a:r>
            <a:r>
              <a:rPr lang="zh-CN" altLang="en-US" sz="18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明确项目想要达成的目标，产品替用户解决什么问题，公司和用户等如何从开发的产品中受益等。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梳理骨干故事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在已经确定的产品整体范围内，尽量能完整地描述产品的目标、用户的场景等，引导与会者进行故事的探讨，先完成故事主脉络，然后遵</a:t>
            </a:r>
            <a:r>
              <a:rPr lang="zh-CN" altLang="zh-C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循从大到小的故事进行描述，注意讲完整的故事，并采用广度优先做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法，梳理出骨干故事。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拆分故事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将骨干故事拆分至可独立执行、可测试的粒度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拆分完成后，对小的用户故事进行分类，确保其归类到正确的故事主脉络里面。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确定优先级和发布计划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进行用户故事优先级的排序，从上到下，依次确定卡片的执行优先级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排序准则可以通过客户和开发人员的共同探讨，并遵从用户收益最大，以及工程复杂度最小的方式进行。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然后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按优先级确定大致的迭代次序，形成迭代发布版本。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反馈修正故事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故事地图完成之后，可以一直保留下来，在实现一个阶段之后，回过头来，根据用户的反馈，增加风险故事，并修改完善用户地图。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10" name="矩形 9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11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10" name="标题 1"/>
          <p:cNvSpPr txBox="1"/>
          <p:nvPr/>
        </p:nvSpPr>
        <p:spPr>
          <a:xfrm>
            <a:off x="673546" y="632635"/>
            <a:ext cx="8229600" cy="1143000"/>
          </a:xfrm>
          <a:prstGeom prst="rect">
            <a:avLst/>
          </a:prstGeom>
        </p:spPr>
        <p:txBody>
          <a:bodyPr vert="horz" lIns="68571" tIns="34285" rIns="68571" bIns="3428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准备</a:t>
            </a:r>
            <a:endParaRPr lang="zh-CN" altLang="en-US" sz="3600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730614" y="1527075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/>
              <a:t>准备以下工具：</a:t>
            </a:r>
            <a:endParaRPr lang="zh-CN" altLang="en-US" sz="2600" dirty="0"/>
          </a:p>
          <a:p>
            <a:pPr lvl="1"/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三种不同颜色的便利贴</a:t>
            </a:r>
            <a:endParaRPr lang="zh-CN" altLang="en-US" sz="2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颜色编码标签</a:t>
            </a:r>
            <a:endParaRPr lang="zh-CN" altLang="en-US" sz="2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记号笔若干</a:t>
            </a:r>
            <a:endParaRPr lang="zh-CN" altLang="en-US" sz="2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一面平整的墙</a:t>
            </a:r>
            <a:endParaRPr lang="zh-CN" altLang="en-US" sz="2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一名会议主持人</a:t>
            </a:r>
            <a:endParaRPr lang="en-US" altLang="zh-CN" sz="2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dirty="0"/>
          </a:p>
          <a:p>
            <a:r>
              <a:rPr lang="zh-CN" altLang="en-US" sz="2600" dirty="0"/>
              <a:t>所需时间</a:t>
            </a:r>
            <a:endParaRPr lang="zh-CN" altLang="en-US" sz="2600" dirty="0"/>
          </a:p>
          <a:p>
            <a:pPr lvl="1"/>
            <a:endParaRPr lang="en-US" altLang="zh-CN" sz="2595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lvl="1"/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10-15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人需要</a:t>
            </a:r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45-40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分钟。每多加</a:t>
            </a:r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10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个人，就增加</a:t>
            </a:r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10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分钟和一名主持人。例如：</a:t>
            </a:r>
            <a:endParaRPr lang="zh-CN" altLang="en-US" sz="2595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lvl="2"/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10-15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名与会者：</a:t>
            </a:r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名主持人，</a:t>
            </a:r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50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分钟</a:t>
            </a:r>
            <a:endParaRPr lang="zh-CN" altLang="en-US" sz="2595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lvl="2"/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15-25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名与会者：</a:t>
            </a:r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名主持人，</a:t>
            </a:r>
            <a:r>
              <a:rPr lang="en-US" altLang="zh-CN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60</a:t>
            </a:r>
            <a:r>
              <a:rPr lang="zh-CN" altLang="en-US" sz="2595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分钟</a:t>
            </a:r>
            <a:endParaRPr lang="zh-CN" altLang="en-US" sz="2595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 advTm="9804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40965" y="577676"/>
            <a:ext cx="8229600" cy="1143000"/>
          </a:xfrm>
        </p:spPr>
        <p:txBody>
          <a:bodyPr/>
          <a:lstStyle/>
          <a:p>
            <a:r>
              <a:rPr lang="zh-CN" altLang="en-US" sz="3600" dirty="0"/>
              <a:t>第一步：讲故事</a:t>
            </a:r>
            <a:endParaRPr lang="zh-CN" altLang="en-US" sz="3600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803405" y="149532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所有与会者人手准备一些黄色的便利贴和一支记号笔。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每个人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7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分钟，按时间顺序写出所有能想到的用户行为。（每人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10-25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张便利贴即可）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497" y="2780928"/>
            <a:ext cx="4824536" cy="175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498" y="4509120"/>
            <a:ext cx="4824536" cy="204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 spd="med" advTm="9804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41307" y="573339"/>
            <a:ext cx="8229600" cy="1143000"/>
          </a:xfrm>
        </p:spPr>
        <p:txBody>
          <a:bodyPr/>
          <a:lstStyle/>
          <a:p>
            <a:r>
              <a:rPr lang="zh-CN" altLang="en-US" sz="3600" dirty="0"/>
              <a:t>第一步：讲故事</a:t>
            </a:r>
            <a:endParaRPr lang="zh-CN" altLang="en-US" sz="3600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时间一到，大家都要把自己的便利贴按时间顺序和步骤贴在墙上，而且要按同一水平时间线贴。可能很多人的步骤相似，可以把它们摞在一起贴。</a:t>
            </a:r>
            <a:endParaRPr lang="en-US" altLang="zh-CN" sz="2400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每个人行为的粒度不同，这没关系。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046" y="3502273"/>
            <a:ext cx="85439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med" advTm="9804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662363" y="801550"/>
            <a:ext cx="896035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16434" y="409230"/>
            <a:ext cx="522131" cy="483516"/>
            <a:chOff x="218816" y="1113407"/>
            <a:chExt cx="482084" cy="446431"/>
          </a:xfrm>
        </p:grpSpPr>
        <p:sp>
          <p:nvSpPr>
            <p:cNvPr id="5" name="矩形 4"/>
            <p:cNvSpPr/>
            <p:nvPr/>
          </p:nvSpPr>
          <p:spPr>
            <a:xfrm>
              <a:off x="218816" y="1113407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94597" y="1253535"/>
              <a:ext cx="306303" cy="306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74277" tIns="37138" rIns="74277" bIns="37138" rtlCol="0" anchor="ctr"/>
            <a:lstStyle/>
            <a:p>
              <a:pPr algn="ctr"/>
              <a:endParaRPr 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226564"/>
            <a:ext cx="1781960" cy="50893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28948" y="572991"/>
            <a:ext cx="8229600" cy="1143000"/>
          </a:xfrm>
        </p:spPr>
        <p:txBody>
          <a:bodyPr/>
          <a:lstStyle/>
          <a:p>
            <a:r>
              <a:rPr lang="zh-CN" altLang="en-US" sz="3600" dirty="0"/>
              <a:t>第二步：将用户行为分组</a:t>
            </a:r>
            <a:endParaRPr lang="zh-CN" altLang="en-US" sz="3600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828948" y="1611533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585" indent="-286385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13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保持墙面整洁，现在开始在时间线上对行为进行分组</a:t>
            </a:r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  <a:sym typeface="+mn-ea"/>
              </a:rPr>
              <a:t>（图中粉色的便利贴）</a:t>
            </a:r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latin typeface="仿宋" panose="02010609060101010101" pitchFamily="49" charset="-122"/>
                <a:ea typeface="仿宋" panose="02010609060101010101" pitchFamily="49" charset="-122"/>
              </a:rPr>
              <a:t>分组后，就能很快明白要关注故事中的哪些行为。这步很简单，由主持人完成即可。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3445166" y="220972"/>
            <a:ext cx="4523407" cy="589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36" tIns="49518" rIns="99036" bIns="49518" numCol="1" anchor="t" anchorCtr="0" compatLnSpc="1">
            <a:spAutoFit/>
          </a:bodyPr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ym typeface="+mn-ea"/>
              </a:rPr>
              <a:t>用户故事</a:t>
            </a:r>
            <a:r>
              <a:rPr kumimoji="1" lang="zh-CN" altLang="en-US" sz="3200" dirty="0">
                <a:sym typeface="+mn-ea"/>
              </a:rPr>
              <a:t>地图</a:t>
            </a:r>
            <a:endParaRPr kumimoji="1" lang="zh-CN" altLang="en-US" sz="3200" dirty="0">
              <a:sym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556" y="3430518"/>
            <a:ext cx="85439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  <p:transition spd="med" advTm="98049"/>
</p:sld>
</file>

<file path=ppt/tags/tag1.xml><?xml version="1.0" encoding="utf-8"?>
<p:tagLst xmlns:p="http://schemas.openxmlformats.org/presentationml/2006/main">
  <p:tag name="TIMING" val="|58.3"/>
</p:tagLst>
</file>

<file path=ppt/tags/tag10.xml><?xml version="1.0" encoding="utf-8"?>
<p:tagLst xmlns:p="http://schemas.openxmlformats.org/presentationml/2006/main">
  <p:tag name="COMMONDATA" val="eyJoZGlkIjoiNmNkZjNjZmY5MWYzYTBjZDExNjU2NDM5YmI0ZjQ3ZjUifQ=="/>
</p:tagLst>
</file>

<file path=ppt/tags/tag2.xml><?xml version="1.0" encoding="utf-8"?>
<p:tagLst xmlns:p="http://schemas.openxmlformats.org/presentationml/2006/main">
  <p:tag name="TIMING" val="|58.3"/>
</p:tagLst>
</file>

<file path=ppt/tags/tag3.xml><?xml version="1.0" encoding="utf-8"?>
<p:tagLst xmlns:p="http://schemas.openxmlformats.org/presentationml/2006/main">
  <p:tag name="TIMING" val="|58.3"/>
</p:tagLst>
</file>

<file path=ppt/tags/tag4.xml><?xml version="1.0" encoding="utf-8"?>
<p:tagLst xmlns:p="http://schemas.openxmlformats.org/presentationml/2006/main">
  <p:tag name="TIMING" val="|58.3"/>
</p:tagLst>
</file>

<file path=ppt/tags/tag5.xml><?xml version="1.0" encoding="utf-8"?>
<p:tagLst xmlns:p="http://schemas.openxmlformats.org/presentationml/2006/main">
  <p:tag name="TIMING" val="|58.3"/>
</p:tagLst>
</file>

<file path=ppt/tags/tag6.xml><?xml version="1.0" encoding="utf-8"?>
<p:tagLst xmlns:p="http://schemas.openxmlformats.org/presentationml/2006/main">
  <p:tag name="TIMING" val="|58.3"/>
</p:tagLst>
</file>

<file path=ppt/tags/tag7.xml><?xml version="1.0" encoding="utf-8"?>
<p:tagLst xmlns:p="http://schemas.openxmlformats.org/presentationml/2006/main">
  <p:tag name="TIMING" val="|58.3"/>
</p:tagLst>
</file>

<file path=ppt/tags/tag8.xml><?xml version="1.0" encoding="utf-8"?>
<p:tagLst xmlns:p="http://schemas.openxmlformats.org/presentationml/2006/main">
  <p:tag name="TIMING" val="|58.3"/>
</p:tagLst>
</file>

<file path=ppt/tags/tag9.xml><?xml version="1.0" encoding="utf-8"?>
<p:tagLst xmlns:p="http://schemas.openxmlformats.org/presentationml/2006/main">
  <p:tag name="TIMING" val="|58.3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Application>WPS 演示</Application>
  <PresentationFormat>自定义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华文中宋</vt:lpstr>
      <vt:lpstr>仿宋</vt:lpstr>
      <vt:lpstr>Calibri</vt:lpstr>
      <vt:lpstr>Times New Roman</vt:lpstr>
      <vt:lpstr>等线</vt:lpstr>
      <vt:lpstr>微软雅黑</vt:lpstr>
      <vt:lpstr>Arial Unicode MS</vt:lpstr>
      <vt:lpstr>华文琥珀</vt:lpstr>
      <vt:lpstr>华文细黑</vt:lpstr>
      <vt:lpstr>幼圆</vt:lpstr>
      <vt:lpstr>等线 Light</vt:lpstr>
      <vt:lpstr>方正舒体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第一步：讲故事</vt:lpstr>
      <vt:lpstr>第一步：讲故事</vt:lpstr>
      <vt:lpstr>第二步：将用户行为分组</vt:lpstr>
      <vt:lpstr>第三步：头脑风暴！</vt:lpstr>
      <vt:lpstr>第三步：头脑风暴！</vt:lpstr>
      <vt:lpstr>第四步：投票并整理</vt:lpstr>
      <vt:lpstr>第四步：投票并整理</vt:lpstr>
      <vt:lpstr>第四步：投票并整理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1012</dc:title>
  <dc:creator/>
  <cp:lastModifiedBy>王婷</cp:lastModifiedBy>
  <cp:revision>890</cp:revision>
  <cp:lastPrinted>2021-12-14T02:46:00Z</cp:lastPrinted>
  <dcterms:created xsi:type="dcterms:W3CDTF">2021-12-14T02:46:00Z</dcterms:created>
  <dcterms:modified xsi:type="dcterms:W3CDTF">2022-09-14T08:31:37Z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AEAABB5AD2384C99BCE96D96FDFD524B</vt:lpwstr>
  </property>
</Properties>
</file>