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3" r:id="rId4"/>
  </p:sldMasterIdLst>
  <p:notesMasterIdLst>
    <p:notesMasterId r:id="rId17"/>
  </p:notesMasterIdLst>
  <p:handoutMasterIdLst>
    <p:handoutMasterId r:id="rId51"/>
  </p:handoutMasterIdLst>
  <p:sldIdLst>
    <p:sldId id="465" r:id="rId5"/>
    <p:sldId id="424" r:id="rId6"/>
    <p:sldId id="443" r:id="rId7"/>
    <p:sldId id="444" r:id="rId8"/>
    <p:sldId id="445" r:id="rId9"/>
    <p:sldId id="568" r:id="rId10"/>
    <p:sldId id="447" r:id="rId11"/>
    <p:sldId id="530" r:id="rId12"/>
    <p:sldId id="426" r:id="rId13"/>
    <p:sldId id="448" r:id="rId14"/>
    <p:sldId id="569" r:id="rId15"/>
    <p:sldId id="570" r:id="rId16"/>
    <p:sldId id="609" r:id="rId18"/>
    <p:sldId id="643" r:id="rId19"/>
    <p:sldId id="644" r:id="rId20"/>
    <p:sldId id="534" r:id="rId21"/>
    <p:sldId id="610" r:id="rId22"/>
    <p:sldId id="532" r:id="rId23"/>
    <p:sldId id="531" r:id="rId24"/>
    <p:sldId id="533" r:id="rId25"/>
    <p:sldId id="450" r:id="rId26"/>
    <p:sldId id="535" r:id="rId27"/>
    <p:sldId id="537" r:id="rId28"/>
    <p:sldId id="492" r:id="rId29"/>
    <p:sldId id="493" r:id="rId30"/>
    <p:sldId id="494" r:id="rId31"/>
    <p:sldId id="495" r:id="rId32"/>
    <p:sldId id="507" r:id="rId33"/>
    <p:sldId id="645" r:id="rId34"/>
    <p:sldId id="646" r:id="rId35"/>
    <p:sldId id="647" r:id="rId36"/>
    <p:sldId id="505" r:id="rId37"/>
    <p:sldId id="506" r:id="rId38"/>
    <p:sldId id="508" r:id="rId39"/>
    <p:sldId id="509" r:id="rId40"/>
    <p:sldId id="513" r:id="rId41"/>
    <p:sldId id="519" r:id="rId42"/>
    <p:sldId id="520" r:id="rId43"/>
    <p:sldId id="522" r:id="rId44"/>
    <p:sldId id="523" r:id="rId45"/>
    <p:sldId id="524" r:id="rId46"/>
    <p:sldId id="525" r:id="rId47"/>
    <p:sldId id="538" r:id="rId48"/>
    <p:sldId id="539" r:id="rId49"/>
    <p:sldId id="466" r:id="rId50"/>
  </p:sldIdLst>
  <p:sldSz cx="9144000" cy="6858000" type="screen4x3"/>
  <p:notesSz cx="6623050" cy="9810750"/>
  <p:defaultTextStyle>
    <a:defPPr>
      <a:defRPr lang="en-GB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CC0000"/>
    <a:srgbClr val="0066FF"/>
    <a:srgbClr val="0099FF"/>
    <a:srgbClr val="FFFFFF"/>
    <a:srgbClr val="99CCFF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465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handoutMaster" Target="handoutMasters/handoutMaster1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1665" cy="5281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2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623004" y="0"/>
            <a:ext cx="2771665" cy="5281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2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997984"/>
            <a:ext cx="2771665" cy="5281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2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623004" y="9997984"/>
            <a:ext cx="2771665" cy="5281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2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4013" cy="4556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fontAlgn="base"/>
            <a:endParaRPr lang="en-US" altLang="x-none" sz="1200" b="0" strike="noStrike" noProof="1" dirty="0">
              <a:ea typeface="宋体" panose="02010600030101010101" pitchFamily="2" charset="-122"/>
            </a:endParaRPr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732213" y="0"/>
            <a:ext cx="2897188" cy="4556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fontAlgn="base"/>
            <a:endParaRPr lang="en-US" altLang="x-none" sz="1200" b="0" strike="noStrike" noProof="1" dirty="0">
              <a:ea typeface="宋体" panose="02010600030101010101" pitchFamily="2" charset="-122"/>
            </a:endParaRPr>
          </a:p>
        </p:txBody>
      </p:sp>
      <p:sp>
        <p:nvSpPr>
          <p:cNvPr id="3076" name="幻灯片图像占位符 3075"/>
          <p:cNvSpPr>
            <a:spLocks noGrp="1"/>
          </p:cNvSpPr>
          <p:nvPr>
            <p:ph type="sldImg"/>
          </p:nvPr>
        </p:nvSpPr>
        <p:spPr>
          <a:xfrm>
            <a:off x="836613" y="762000"/>
            <a:ext cx="4876800" cy="3654425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文本占位符 3076"/>
          <p:cNvSpPr>
            <a:spLocks noGrp="1"/>
          </p:cNvSpPr>
          <p:nvPr>
            <p:ph type="body" sz="quarter"/>
          </p:nvPr>
        </p:nvSpPr>
        <p:spPr>
          <a:xfrm>
            <a:off x="912813" y="4645025"/>
            <a:ext cx="4800600" cy="44211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9296400"/>
            <a:ext cx="2894013" cy="533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x-none" sz="1200" b="0" strike="noStrike" noProof="1" dirty="0">
              <a:ea typeface="宋体" panose="02010600030101010101" pitchFamily="2" charset="-122"/>
            </a:endParaRPr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732213" y="9296400"/>
            <a:ext cx="2897188" cy="533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b="0" strike="noStrike" noProof="1" dirty="0">
                <a:latin typeface="Verdan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en-US" altLang="x-none" sz="1200" b="0" strike="noStrike" noProof="1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52930" cy="60055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93825"/>
            <a:ext cx="4032504" cy="49307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393825"/>
            <a:ext cx="4032504" cy="49307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52930" cy="60055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93825"/>
            <a:ext cx="4032504" cy="49307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393825"/>
            <a:ext cx="4032504" cy="49307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52930" cy="60055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93825"/>
            <a:ext cx="4032504" cy="49307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393825"/>
            <a:ext cx="4032504" cy="49307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vmlDrawing" Target="../drawings/vmlDrawing1.vml"/><Relationship Id="rId14" Type="http://schemas.openxmlformats.org/officeDocument/2006/relationships/image" Target="../media/image1.png"/><Relationship Id="rId13" Type="http://schemas.openxmlformats.org/officeDocument/2006/relationships/oleObject" Target="../embeddings/oleObject1.bin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3.png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5" Type="http://schemas.openxmlformats.org/officeDocument/2006/relationships/vmlDrawing" Target="../drawings/vmlDrawing2.vml"/><Relationship Id="rId14" Type="http://schemas.openxmlformats.org/officeDocument/2006/relationships/image" Target="../media/image1.png"/><Relationship Id="rId13" Type="http://schemas.openxmlformats.org/officeDocument/2006/relationships/oleObject" Target="../embeddings/oleObject2.bin"/><Relationship Id="rId12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026" name="Object 15"/>
          <p:cNvGraphicFramePr>
            <a:graphicFrameLocks noChangeAspect="1"/>
          </p:cNvGraphicFramePr>
          <p:nvPr/>
        </p:nvGraphicFramePr>
        <p:xfrm>
          <a:off x="0" y="247650"/>
          <a:ext cx="91440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6311900" imgH="1155700" progId="Photoshop.Image.6">
                  <p:embed/>
                </p:oleObj>
              </mc:Choice>
              <mc:Fallback>
                <p:oleObj name="" r:id="rId13" imgW="6311900" imgH="1155700" progId="Photoshop.Image.6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0" y="247650"/>
                        <a:ext cx="9144000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16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rgbClr val="30A383"/>
          </a:solidFill>
          <a:ln w="9525">
            <a:noFill/>
          </a:ln>
        </p:spPr>
        <p:txBody>
          <a:bodyPr wrap="none" anchor="ctr"/>
          <a:p>
            <a:pPr lvl="0"/>
            <a:endParaRPr lang="zh-CN" altLang="en-US" b="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28" name="Rectangle 17"/>
          <p:cNvSpPr/>
          <p:nvPr/>
        </p:nvSpPr>
        <p:spPr>
          <a:xfrm>
            <a:off x="0" y="0"/>
            <a:ext cx="9144000" cy="241300"/>
          </a:xfrm>
          <a:prstGeom prst="rect">
            <a:avLst/>
          </a:prstGeom>
          <a:solidFill>
            <a:srgbClr val="1F5281"/>
          </a:solidFill>
          <a:ln w="9525">
            <a:noFill/>
          </a:ln>
        </p:spPr>
        <p:txBody>
          <a:bodyPr wrap="none" anchor="ctr"/>
          <a:p>
            <a:pPr lvl="0" algn="ctr"/>
            <a:endParaRPr lang="zh-CN" altLang="en-US" b="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29" name="Rectangle 2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67151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30" name="Text Box 13"/>
          <p:cNvSpPr txBox="1"/>
          <p:nvPr/>
        </p:nvSpPr>
        <p:spPr>
          <a:xfrm>
            <a:off x="6096000" y="6553200"/>
            <a:ext cx="2667000" cy="2746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algn="r"/>
            <a:r>
              <a:rPr lang="zh-CN" altLang="en-US" sz="1200" dirty="0">
                <a:solidFill>
                  <a:schemeClr val="bg1"/>
                </a:solidFill>
                <a:latin typeface="Verdana" panose="020B0604030504040204" pitchFamily="2" charset="0"/>
                <a:ea typeface="华文行楷" panose="02010800040101010101" pitchFamily="2" charset="-122"/>
              </a:rPr>
              <a:t>浙江工业大学 计算机学院</a:t>
            </a:r>
            <a:endParaRPr lang="zh-CN" altLang="en-US" sz="1200" dirty="0">
              <a:solidFill>
                <a:schemeClr val="bg1"/>
              </a:solidFill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1031" name="Freeform 18"/>
          <p:cNvSpPr/>
          <p:nvPr/>
        </p:nvSpPr>
        <p:spPr>
          <a:xfrm>
            <a:off x="3175" y="963613"/>
            <a:ext cx="9140825" cy="461962"/>
          </a:xfrm>
          <a:custGeom>
            <a:avLst/>
            <a:gdLst/>
            <a:ahLst/>
            <a:cxnLst>
              <a:cxn ang="0">
                <a:pos x="0" y="290"/>
              </a:cxn>
              <a:cxn ang="0">
                <a:pos x="1" y="193"/>
              </a:cxn>
              <a:cxn ang="0">
                <a:pos x="1833" y="25"/>
              </a:cxn>
              <a:cxn ang="0">
                <a:pos x="3966" y="41"/>
              </a:cxn>
              <a:cxn ang="0">
                <a:pos x="5760" y="184"/>
              </a:cxn>
              <a:cxn ang="0">
                <a:pos x="5764" y="291"/>
              </a:cxn>
              <a:cxn ang="0">
                <a:pos x="0" y="290"/>
              </a:cxn>
            </a:cxnLst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2" name="Rectangle 3"/>
          <p:cNvSpPr>
            <a:spLocks noGrp="1"/>
          </p:cNvSpPr>
          <p:nvPr>
            <p:ph type="body"/>
          </p:nvPr>
        </p:nvSpPr>
        <p:spPr>
          <a:xfrm>
            <a:off x="457200" y="1393825"/>
            <a:ext cx="8229600" cy="49307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en-US" altLang="zh-CN"/>
              <a:t>Click to edit Master text </a:t>
            </a:r>
            <a:endParaRPr lang="en-US" altLang="zh-CN"/>
          </a:p>
          <a:p>
            <a:pPr lvl="1" indent="-285750"/>
            <a:r>
              <a:rPr lang="en-US" altLang="zh-CN"/>
              <a:t>Second level</a:t>
            </a:r>
            <a:endParaRPr lang="en-US" altLang="zh-CN"/>
          </a:p>
          <a:p>
            <a:pPr lvl="2" indent="-228600"/>
            <a:r>
              <a:rPr lang="en-US" altLang="zh-CN"/>
              <a:t>Third level</a:t>
            </a:r>
            <a:endParaRPr lang="en-US" altLang="zh-CN"/>
          </a:p>
          <a:p>
            <a:pPr lvl="3" indent="-228600"/>
            <a:r>
              <a:rPr lang="en-US" altLang="zh-CN"/>
              <a:t>Fourth level</a:t>
            </a:r>
            <a:endParaRPr lang="en-US" altLang="zh-CN"/>
          </a:p>
          <a:p>
            <a:pPr lvl="4" indent="-22860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33" name="Text Box 22"/>
          <p:cNvSpPr txBox="1"/>
          <p:nvPr/>
        </p:nvSpPr>
        <p:spPr>
          <a:xfrm>
            <a:off x="7513638" y="0"/>
            <a:ext cx="1217612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1200" dirty="0">
                <a:solidFill>
                  <a:schemeClr val="bg1"/>
                </a:solidFill>
                <a:latin typeface="Verdana" panose="020B0604030504040204" pitchFamily="2" charset="0"/>
                <a:ea typeface="华文行楷" panose="02010800040101010101" pitchFamily="2" charset="-122"/>
              </a:rPr>
              <a:t>JAVAEE技术I</a:t>
            </a:r>
            <a:endParaRPr lang="zh-CN" altLang="en-US" sz="1200" dirty="0">
              <a:solidFill>
                <a:schemeClr val="bg1"/>
              </a:solidFill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1034" name="Rectangle 2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11430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00" b="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endParaRPr lang="en-GB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0" lvl="0" indent="0" algn="ctr" defTabSz="914400" eaLnBrk="0" fontAlgn="base" latinLnBrk="0" hangingPunct="0"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i="0" u="none" kern="1200" baseline="0">
          <a:solidFill>
            <a:srgbClr val="1481B8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17"/>
          <p:cNvSpPr/>
          <p:nvPr/>
        </p:nvSpPr>
        <p:spPr>
          <a:xfrm>
            <a:off x="0" y="6350"/>
            <a:ext cx="9144000" cy="2946400"/>
          </a:xfrm>
          <a:prstGeom prst="rect">
            <a:avLst/>
          </a:prstGeom>
          <a:solidFill>
            <a:srgbClr val="1F5281"/>
          </a:solidFill>
          <a:ln w="9525">
            <a:noFill/>
          </a:ln>
        </p:spPr>
        <p:txBody>
          <a:bodyPr wrap="none" anchor="ctr"/>
          <a:p>
            <a:pPr lvl="0"/>
            <a:endParaRPr lang="zh-CN" altLang="en-US" b="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2051" name="Freeform 21"/>
          <p:cNvSpPr/>
          <p:nvPr/>
        </p:nvSpPr>
        <p:spPr>
          <a:xfrm>
            <a:off x="0" y="1931988"/>
            <a:ext cx="9144000" cy="2506662"/>
          </a:xfrm>
          <a:custGeom>
            <a:avLst/>
            <a:gdLst/>
            <a:ahLst/>
            <a:cxnLst>
              <a:cxn ang="0">
                <a:pos x="0" y="465"/>
              </a:cxn>
              <a:cxn ang="0">
                <a:pos x="2916" y="18"/>
              </a:cxn>
              <a:cxn ang="0">
                <a:pos x="5769" y="475"/>
              </a:cxn>
              <a:cxn ang="0">
                <a:pos x="5766" y="1579"/>
              </a:cxn>
              <a:cxn ang="0">
                <a:pos x="6" y="1579"/>
              </a:cxn>
              <a:cxn ang="0">
                <a:pos x="0" y="465"/>
              </a:cxn>
            </a:cxnLst>
            <a:pathLst>
              <a:path w="5769" h="1579">
                <a:moveTo>
                  <a:pt x="0" y="465"/>
                </a:moveTo>
                <a:cubicBezTo>
                  <a:pt x="722" y="228"/>
                  <a:pt x="1673" y="36"/>
                  <a:pt x="2916" y="18"/>
                </a:cubicBezTo>
                <a:cubicBezTo>
                  <a:pt x="4159" y="0"/>
                  <a:pt x="5348" y="247"/>
                  <a:pt x="5769" y="475"/>
                </a:cubicBezTo>
                <a:lnTo>
                  <a:pt x="5766" y="1579"/>
                </a:lnTo>
                <a:lnTo>
                  <a:pt x="6" y="1579"/>
                </a:lnTo>
                <a:lnTo>
                  <a:pt x="0" y="465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2" name="Rectangle 18"/>
          <p:cNvSpPr/>
          <p:nvPr/>
        </p:nvSpPr>
        <p:spPr>
          <a:xfrm>
            <a:off x="0" y="4933950"/>
            <a:ext cx="9163050" cy="1941513"/>
          </a:xfrm>
          <a:prstGeom prst="rect">
            <a:avLst/>
          </a:prstGeom>
          <a:solidFill>
            <a:srgbClr val="30A484"/>
          </a:solidFill>
          <a:ln w="9525">
            <a:noFill/>
          </a:ln>
        </p:spPr>
        <p:txBody>
          <a:bodyPr wrap="none" anchor="ctr"/>
          <a:p>
            <a:pPr lvl="0"/>
            <a:endParaRPr lang="zh-CN" altLang="en-US" b="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2053" name="Freeform 19" descr="108a"/>
          <p:cNvSpPr/>
          <p:nvPr/>
        </p:nvSpPr>
        <p:spPr>
          <a:xfrm>
            <a:off x="0" y="2046288"/>
            <a:ext cx="9144000" cy="2787650"/>
          </a:xfrm>
          <a:custGeom>
            <a:avLst/>
            <a:gdLst/>
            <a:ahLst/>
            <a:cxnLst>
              <a:cxn ang="0">
                <a:pos x="0" y="586"/>
              </a:cxn>
              <a:cxn ang="0">
                <a:pos x="2929" y="18"/>
              </a:cxn>
              <a:cxn ang="0">
                <a:pos x="5763" y="593"/>
              </a:cxn>
              <a:cxn ang="0">
                <a:pos x="5763" y="1756"/>
              </a:cxn>
              <a:cxn ang="0">
                <a:pos x="0" y="1752"/>
              </a:cxn>
              <a:cxn ang="0">
                <a:pos x="0" y="586"/>
              </a:cxn>
            </a:cxnLst>
            <a:pathLst>
              <a:path w="5763" h="1756">
                <a:moveTo>
                  <a:pt x="0" y="586"/>
                </a:moveTo>
                <a:cubicBezTo>
                  <a:pt x="693" y="340"/>
                  <a:pt x="1521" y="0"/>
                  <a:pt x="2929" y="18"/>
                </a:cubicBezTo>
                <a:cubicBezTo>
                  <a:pt x="4337" y="36"/>
                  <a:pt x="5292" y="322"/>
                  <a:pt x="5763" y="593"/>
                </a:cubicBezTo>
                <a:lnTo>
                  <a:pt x="5763" y="1756"/>
                </a:lnTo>
                <a:lnTo>
                  <a:pt x="0" y="1752"/>
                </a:lnTo>
                <a:lnTo>
                  <a:pt x="0" y="586"/>
                </a:lnTo>
                <a:close/>
              </a:path>
            </a:pathLst>
          </a:custGeom>
          <a:blipFill rotWithShape="1">
            <a:blip r:embed="rId12"/>
            <a:stretch>
              <a:fillRect/>
            </a:stretch>
          </a:blip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4" name="Rectangle 20"/>
          <p:cNvSpPr/>
          <p:nvPr/>
        </p:nvSpPr>
        <p:spPr>
          <a:xfrm>
            <a:off x="0" y="4826000"/>
            <a:ext cx="9156700" cy="168275"/>
          </a:xfrm>
          <a:prstGeom prst="rect">
            <a:avLst/>
          </a:prstGeom>
          <a:gradFill rotWithShape="1">
            <a:gsLst>
              <a:gs pos="0">
                <a:srgbClr val="30A484"/>
              </a:gs>
              <a:gs pos="100000">
                <a:srgbClr val="164C3D"/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/>
          <a:p>
            <a:pPr lvl="0"/>
            <a:endParaRPr lang="zh-CN" altLang="en-US" b="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pic>
        <p:nvPicPr>
          <p:cNvPr id="2055" name="Picture 2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6200" y="107950"/>
            <a:ext cx="1219200" cy="1187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6" name="Rectangle 2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67151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2057" name="Rectangle 3"/>
          <p:cNvSpPr>
            <a:spLocks noGrp="1"/>
          </p:cNvSpPr>
          <p:nvPr>
            <p:ph type="body"/>
          </p:nvPr>
        </p:nvSpPr>
        <p:spPr>
          <a:xfrm>
            <a:off x="457200" y="1393825"/>
            <a:ext cx="8229600" cy="49307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en-US" altLang="zh-CN"/>
              <a:t>Click to edit Master text </a:t>
            </a:r>
            <a:endParaRPr lang="en-US" altLang="zh-CN"/>
          </a:p>
          <a:p>
            <a:pPr lvl="1" indent="-285750"/>
            <a:r>
              <a:rPr lang="en-US" altLang="zh-CN"/>
              <a:t>Second level</a:t>
            </a:r>
            <a:endParaRPr lang="en-US" altLang="zh-CN"/>
          </a:p>
          <a:p>
            <a:pPr lvl="2" indent="-228600"/>
            <a:r>
              <a:rPr lang="en-US" altLang="zh-CN"/>
              <a:t>Third level</a:t>
            </a:r>
            <a:endParaRPr lang="en-US" altLang="zh-CN"/>
          </a:p>
          <a:p>
            <a:pPr lvl="3" indent="-228600"/>
            <a:r>
              <a:rPr lang="en-US" altLang="zh-CN"/>
              <a:t>Fourth level</a:t>
            </a:r>
            <a:endParaRPr lang="en-US" altLang="zh-CN"/>
          </a:p>
          <a:p>
            <a:pPr lvl="4" indent="-228600"/>
            <a:r>
              <a:rPr lang="en-US" altLang="zh-CN"/>
              <a:t>Fifth level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marL="0" lvl="0" indent="0" algn="ctr" defTabSz="914400" eaLnBrk="0" fontAlgn="base" latinLnBrk="0" hangingPunct="0"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i="0" u="none" kern="1200" baseline="0">
          <a:solidFill>
            <a:srgbClr val="1481B8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026" name="Object 15"/>
          <p:cNvGraphicFramePr>
            <a:graphicFrameLocks noChangeAspect="1"/>
          </p:cNvGraphicFramePr>
          <p:nvPr/>
        </p:nvGraphicFramePr>
        <p:xfrm>
          <a:off x="0" y="247650"/>
          <a:ext cx="91440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6311900" imgH="1155700" progId="Photoshop.Image.6">
                  <p:embed/>
                </p:oleObj>
              </mc:Choice>
              <mc:Fallback>
                <p:oleObj name="" r:id="rId13" imgW="6311900" imgH="1155700" progId="Photoshop.Image.6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0" y="247650"/>
                        <a:ext cx="9144000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16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rgbClr val="30A383"/>
          </a:solidFill>
          <a:ln w="9525">
            <a:noFill/>
          </a:ln>
        </p:spPr>
        <p:txBody>
          <a:bodyPr wrap="none" anchor="ctr"/>
          <a:p>
            <a:pPr lvl="0"/>
            <a:endParaRPr lang="zh-CN" altLang="en-US" b="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28" name="Rectangle 17"/>
          <p:cNvSpPr/>
          <p:nvPr/>
        </p:nvSpPr>
        <p:spPr>
          <a:xfrm>
            <a:off x="0" y="0"/>
            <a:ext cx="9144000" cy="241300"/>
          </a:xfrm>
          <a:prstGeom prst="rect">
            <a:avLst/>
          </a:prstGeom>
          <a:solidFill>
            <a:srgbClr val="1F5281"/>
          </a:solidFill>
          <a:ln w="9525">
            <a:noFill/>
          </a:ln>
        </p:spPr>
        <p:txBody>
          <a:bodyPr wrap="none" anchor="ctr"/>
          <a:p>
            <a:pPr lvl="0" algn="ctr"/>
            <a:endParaRPr lang="zh-CN" altLang="en-US" b="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29" name="Rectangle 2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67151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30" name="Text Box 13"/>
          <p:cNvSpPr txBox="1"/>
          <p:nvPr/>
        </p:nvSpPr>
        <p:spPr>
          <a:xfrm>
            <a:off x="6096000" y="6553200"/>
            <a:ext cx="2667000" cy="2746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algn="r"/>
            <a:r>
              <a:rPr lang="zh-CN" altLang="en-US" sz="1200" dirty="0">
                <a:solidFill>
                  <a:schemeClr val="bg1"/>
                </a:solidFill>
                <a:latin typeface="Verdana" panose="020B0604030504040204" pitchFamily="2" charset="0"/>
                <a:ea typeface="华文行楷" panose="02010800040101010101" pitchFamily="2" charset="-122"/>
              </a:rPr>
              <a:t>浙江工业大学 计算机学院</a:t>
            </a:r>
            <a:endParaRPr lang="zh-CN" altLang="en-US" sz="1200" dirty="0">
              <a:solidFill>
                <a:schemeClr val="bg1"/>
              </a:solidFill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1031" name="Freeform 18"/>
          <p:cNvSpPr/>
          <p:nvPr/>
        </p:nvSpPr>
        <p:spPr>
          <a:xfrm>
            <a:off x="3175" y="963613"/>
            <a:ext cx="9140825" cy="461962"/>
          </a:xfrm>
          <a:custGeom>
            <a:avLst/>
            <a:gdLst/>
            <a:ahLst/>
            <a:cxnLst>
              <a:cxn ang="0">
                <a:pos x="0" y="290"/>
              </a:cxn>
              <a:cxn ang="0">
                <a:pos x="1" y="193"/>
              </a:cxn>
              <a:cxn ang="0">
                <a:pos x="1833" y="25"/>
              </a:cxn>
              <a:cxn ang="0">
                <a:pos x="3966" y="41"/>
              </a:cxn>
              <a:cxn ang="0">
                <a:pos x="5760" y="184"/>
              </a:cxn>
              <a:cxn ang="0">
                <a:pos x="5764" y="291"/>
              </a:cxn>
              <a:cxn ang="0">
                <a:pos x="0" y="290"/>
              </a:cxn>
            </a:cxnLst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2" name="Rectangle 3"/>
          <p:cNvSpPr>
            <a:spLocks noGrp="1"/>
          </p:cNvSpPr>
          <p:nvPr>
            <p:ph type="body"/>
          </p:nvPr>
        </p:nvSpPr>
        <p:spPr>
          <a:xfrm>
            <a:off x="457200" y="1393825"/>
            <a:ext cx="8229600" cy="49307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en-US" altLang="zh-CN"/>
              <a:t>Click to edit Master text </a:t>
            </a:r>
            <a:endParaRPr lang="en-US" altLang="zh-CN"/>
          </a:p>
          <a:p>
            <a:pPr lvl="1" indent="-285750"/>
            <a:r>
              <a:rPr lang="en-US" altLang="zh-CN"/>
              <a:t>Second level</a:t>
            </a:r>
            <a:endParaRPr lang="en-US" altLang="zh-CN"/>
          </a:p>
          <a:p>
            <a:pPr lvl="2" indent="-228600"/>
            <a:r>
              <a:rPr lang="en-US" altLang="zh-CN"/>
              <a:t>Third level</a:t>
            </a:r>
            <a:endParaRPr lang="en-US" altLang="zh-CN"/>
          </a:p>
          <a:p>
            <a:pPr lvl="3" indent="-228600"/>
            <a:r>
              <a:rPr lang="en-US" altLang="zh-CN"/>
              <a:t>Fourth level</a:t>
            </a:r>
            <a:endParaRPr lang="en-US" altLang="zh-CN"/>
          </a:p>
          <a:p>
            <a:pPr lvl="4" indent="-22860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33" name="Text Box 22"/>
          <p:cNvSpPr txBox="1"/>
          <p:nvPr/>
        </p:nvSpPr>
        <p:spPr>
          <a:xfrm>
            <a:off x="7513638" y="0"/>
            <a:ext cx="1217612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1200" dirty="0">
                <a:solidFill>
                  <a:schemeClr val="bg1"/>
                </a:solidFill>
                <a:latin typeface="Verdana" panose="020B0604030504040204" pitchFamily="2" charset="0"/>
                <a:ea typeface="华文行楷" panose="02010800040101010101" pitchFamily="2" charset="-122"/>
              </a:rPr>
              <a:t>JAVAEE技术I</a:t>
            </a:r>
            <a:endParaRPr lang="zh-CN" altLang="en-US" sz="1200" dirty="0">
              <a:solidFill>
                <a:schemeClr val="bg1"/>
              </a:solidFill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1034" name="Rectangle 2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11430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00" b="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endParaRPr lang="en-GB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/>
  <p:txStyles>
    <p:titleStyle>
      <a:lvl1pPr marL="0" lvl="0" indent="0" algn="ctr" defTabSz="914400" eaLnBrk="0" fontAlgn="base" latinLnBrk="0" hangingPunct="0"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i="0" u="none" kern="1200" baseline="0">
          <a:solidFill>
            <a:srgbClr val="1481B8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Rectangle 2"/>
          <p:cNvSpPr>
            <a:spLocks noGrp="1"/>
          </p:cNvSpPr>
          <p:nvPr>
            <p:ph type="ctrTitle"/>
          </p:nvPr>
        </p:nvSpPr>
        <p:spPr>
          <a:xfrm>
            <a:off x="914400" y="900113"/>
            <a:ext cx="7239000" cy="784225"/>
          </a:xfrm>
        </p:spPr>
        <p:txBody>
          <a:bodyPr wrap="square" anchor="ctr"/>
          <a:lstStyle>
            <a:lvl1pPr lvl="0">
              <a:defRPr/>
            </a:lvl1pPr>
          </a:lstStyle>
          <a:p>
            <a:pPr lvl="0" eaLnBrk="1" hangingPunct="1"/>
            <a:r>
              <a:rPr lang="zh-CN" altLang="en-US" sz="4000" b="0" dirty="0">
                <a:latin typeface="Verdana" panose="020B0604030504040204" pitchFamily="2" charset="0"/>
              </a:rPr>
              <a:t>JAVAEE技术I</a:t>
            </a:r>
            <a:endParaRPr lang="zh-CN" altLang="en-US" sz="4000" b="0" dirty="0">
              <a:latin typeface="Verdana" panose="020B0604030504040204" pitchFamily="2" charset="0"/>
            </a:endParaRPr>
          </a:p>
        </p:txBody>
      </p:sp>
      <p:sp>
        <p:nvSpPr>
          <p:cNvPr id="4098" name="Rectangle 3"/>
          <p:cNvSpPr>
            <a:spLocks noGrp="1"/>
          </p:cNvSpPr>
          <p:nvPr>
            <p:ph type="subTitle"/>
          </p:nvPr>
        </p:nvSpPr>
        <p:spPr>
          <a:xfrm>
            <a:off x="1757363" y="5314950"/>
            <a:ext cx="6019800" cy="381000"/>
          </a:xfrm>
        </p:spPr>
        <p:txBody>
          <a:bodyPr wrap="square" anchor="t"/>
          <a:lstStyle>
            <a:lvl1pPr marL="0" lvl="0" indent="0" algn="ctr">
              <a:defRPr/>
            </a:lvl1pPr>
            <a:lvl2pPr marL="457200" lvl="1" indent="0" algn="ctr">
              <a:defRPr/>
            </a:lvl2pPr>
            <a:lvl3pPr marL="914400" lvl="2" indent="0" algn="ctr">
              <a:defRPr/>
            </a:lvl3pPr>
            <a:lvl4pPr marL="1371600" lvl="3" indent="0" algn="ctr">
              <a:defRPr/>
            </a:lvl4pPr>
            <a:lvl5pPr marL="1828800" lvl="4" indent="0" algn="ctr">
              <a:defRPr/>
            </a:lvl5pPr>
          </a:lstStyle>
          <a:p>
            <a:pPr marL="0" lvl="0" indent="0" algn="ctr" eaLnBrk="1" hangingPunct="1">
              <a:lnSpc>
                <a:spcPct val="9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浙江工业大学 计算机学院</a:t>
            </a:r>
            <a:endParaRPr lang="zh-CN" altLang="en-US" sz="2400" dirty="0">
              <a:solidFill>
                <a:schemeClr val="bg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4099" name="Freeform 4"/>
          <p:cNvSpPr>
            <a:spLocks noEditPoints="1"/>
          </p:cNvSpPr>
          <p:nvPr/>
        </p:nvSpPr>
        <p:spPr>
          <a:xfrm rot="621035" flipH="1" flipV="1">
            <a:off x="7446963" y="1031875"/>
            <a:ext cx="1017587" cy="1223963"/>
          </a:xfrm>
          <a:custGeom>
            <a:avLst/>
            <a:gdLst/>
            <a:ahLst/>
            <a:cxnLst>
              <a:cxn ang="0">
                <a:pos x="394044" y="21016"/>
              </a:cxn>
              <a:cxn ang="0">
                <a:pos x="296616" y="70613"/>
              </a:cxn>
              <a:cxn ang="0">
                <a:pos x="214343" y="126095"/>
              </a:cxn>
              <a:cxn ang="0">
                <a:pos x="146504" y="187461"/>
              </a:cxn>
              <a:cxn ang="0">
                <a:pos x="91655" y="253871"/>
              </a:cxn>
              <a:cxn ang="0">
                <a:pos x="50519" y="324485"/>
              </a:cxn>
              <a:cxn ang="0">
                <a:pos x="21651" y="396779"/>
              </a:cxn>
              <a:cxn ang="0">
                <a:pos x="5052" y="471596"/>
              </a:cxn>
              <a:cxn ang="0">
                <a:pos x="0" y="546412"/>
              </a:cxn>
              <a:cxn ang="0">
                <a:pos x="6495" y="620388"/>
              </a:cxn>
              <a:cxn ang="0">
                <a:pos x="23094" y="693523"/>
              </a:cxn>
              <a:cxn ang="0">
                <a:pos x="49797" y="764136"/>
              </a:cxn>
              <a:cxn ang="0">
                <a:pos x="85881" y="831387"/>
              </a:cxn>
              <a:cxn ang="0">
                <a:pos x="131348" y="893594"/>
              </a:cxn>
              <a:cxn ang="0">
                <a:pos x="184753" y="950757"/>
              </a:cxn>
              <a:cxn ang="0">
                <a:pos x="246819" y="1001195"/>
              </a:cxn>
              <a:cxn ang="0">
                <a:pos x="315380" y="1044067"/>
              </a:cxn>
              <a:cxn ang="0">
                <a:pos x="391879" y="1077693"/>
              </a:cxn>
              <a:cxn ang="0">
                <a:pos x="474152" y="1102071"/>
              </a:cxn>
              <a:cxn ang="0">
                <a:pos x="562199" y="1115521"/>
              </a:cxn>
              <a:cxn ang="0">
                <a:pos x="656019" y="1117203"/>
              </a:cxn>
              <a:cxn ang="0">
                <a:pos x="754169" y="1106274"/>
              </a:cxn>
              <a:cxn ang="0">
                <a:pos x="856650" y="1081896"/>
              </a:cxn>
              <a:cxn ang="0">
                <a:pos x="917993" y="1223963"/>
              </a:cxn>
              <a:cxn ang="0">
                <a:pos x="674061" y="652332"/>
              </a:cxn>
              <a:cxn ang="0">
                <a:pos x="705816" y="804487"/>
              </a:cxn>
              <a:cxn ang="0">
                <a:pos x="645193" y="813734"/>
              </a:cxn>
              <a:cxn ang="0">
                <a:pos x="583128" y="812893"/>
              </a:cxn>
              <a:cxn ang="0">
                <a:pos x="520341" y="803646"/>
              </a:cxn>
              <a:cxn ang="0">
                <a:pos x="458997" y="786833"/>
              </a:cxn>
              <a:cxn ang="0">
                <a:pos x="399818" y="761614"/>
              </a:cxn>
              <a:cxn ang="0">
                <a:pos x="343526" y="729670"/>
              </a:cxn>
              <a:cxn ang="0">
                <a:pos x="292286" y="691842"/>
              </a:cxn>
              <a:cxn ang="0">
                <a:pos x="246819" y="648129"/>
              </a:cxn>
              <a:cxn ang="0">
                <a:pos x="208569" y="600213"/>
              </a:cxn>
              <a:cxn ang="0">
                <a:pos x="178258" y="548093"/>
              </a:cxn>
              <a:cxn ang="0">
                <a:pos x="158051" y="491771"/>
              </a:cxn>
              <a:cxn ang="0">
                <a:pos x="147947" y="433767"/>
              </a:cxn>
              <a:cxn ang="0">
                <a:pos x="150112" y="373241"/>
              </a:cxn>
              <a:cxn ang="0">
                <a:pos x="165989" y="311875"/>
              </a:cxn>
              <a:cxn ang="0">
                <a:pos x="196300" y="248828"/>
              </a:cxn>
              <a:cxn ang="0">
                <a:pos x="241767" y="186621"/>
              </a:cxn>
              <a:cxn ang="0">
                <a:pos x="304554" y="125254"/>
              </a:cxn>
              <a:cxn ang="0">
                <a:pos x="386106" y="64729"/>
              </a:cxn>
              <a:cxn ang="0">
                <a:pos x="486421" y="6725"/>
              </a:cxn>
              <a:cxn ang="0">
                <a:pos x="448893" y="0"/>
              </a:cxn>
              <a:cxn ang="0">
                <a:pos x="1017587" y="812893"/>
              </a:cxn>
              <a:cxn ang="0">
                <a:pos x="1017587" y="812893"/>
              </a:cxn>
            </a:cxnLst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占位符 11265"/>
          <p:cNvSpPr>
            <a:spLocks noGrp="1"/>
          </p:cNvSpPr>
          <p:nvPr>
            <p:ph idx="1"/>
          </p:nvPr>
        </p:nvSpPr>
        <p:spPr>
          <a:xfrm>
            <a:off x="755650" y="1295400"/>
            <a:ext cx="7772400" cy="5029200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zh-CN" altLang="fr-BE" sz="3200" dirty="0">
                <a:latin typeface="Times New Roman" panose="02020603050405020304" pitchFamily="2" charset="0"/>
              </a:rPr>
              <a:t>映射</a:t>
            </a:r>
            <a:r>
              <a:rPr lang="zh-CN" altLang="en-US" sz="3200" dirty="0">
                <a:latin typeface="Times New Roman" panose="02020603050405020304" pitchFamily="2" charset="0"/>
              </a:rPr>
              <a:t>文件：</a:t>
            </a:r>
            <a:r>
              <a:rPr lang="fr-BE" altLang="en-US" dirty="0">
                <a:latin typeface="Times New Roman" panose="02020603050405020304" pitchFamily="2" charset="0"/>
                <a:sym typeface="+mn-ea"/>
              </a:rPr>
              <a:t>Person.xml</a:t>
            </a:r>
            <a:r>
              <a:rPr lang="fr-BE" altLang="en-US" sz="3200" dirty="0">
                <a:latin typeface="Times New Roman" panose="02020603050405020304" pitchFamily="2" charset="0"/>
              </a:rPr>
              <a:t> </a:t>
            </a:r>
            <a:endParaRPr lang="fr-BE" altLang="en-US" sz="3200" dirty="0">
              <a:latin typeface="Times New Roman" panose="02020603050405020304" pitchFamily="2" charset="0"/>
            </a:endParaRPr>
          </a:p>
        </p:txBody>
      </p:sp>
      <p:sp>
        <p:nvSpPr>
          <p:cNvPr id="11266" name="标题 11266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Times New Roman" panose="02020603050405020304" pitchFamily="2" charset="0"/>
              </a:rPr>
              <a:t>入门应用（</a:t>
            </a:r>
            <a:r>
              <a:rPr lang="en-US" altLang="zh-CN" dirty="0">
                <a:latin typeface="Times New Roman" panose="02020603050405020304" pitchFamily="2" charset="0"/>
              </a:rPr>
              <a:t>4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14339" name="圆角矩形 14339"/>
          <p:cNvSpPr/>
          <p:nvPr/>
        </p:nvSpPr>
        <p:spPr>
          <a:xfrm>
            <a:off x="757238" y="1844675"/>
            <a:ext cx="7343775" cy="467995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l" eaLnBrk="0" hangingPunct="0"/>
            <a:r>
              <a:rPr lang="en-US" altLang="zh-CN" dirty="0">
                <a:latin typeface="Verdana" panose="020B0604030504040204" pitchFamily="2" charset="0"/>
                <a:ea typeface="宋体" panose="02010600030101010101" pitchFamily="2" charset="-122"/>
              </a:rPr>
              <a:t>                                     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Person.xml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&lt;?xml version="1.0" encoding="UTF-8" ?&gt;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&lt;!DOCTYPE mapper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PUBLIC "-//mybatis.org//DTD Mapper 3.0//EN"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"http://mybatis.org/dtd/mybatis-3-mapper.dtd"&gt;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&lt;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mapper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namespace="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c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n.mybatis.mapper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.P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erson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"&gt;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     &lt;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select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id="getPerson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"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resultType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="examples.domain.Person"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&gt;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	SELECT PER_ID as id,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	PER_FIRST_NAME as firstName,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	PER_LAST_NAME as lastName,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	PER_BIRTH_DATE as birthDate,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	PER_WEIGHT_KG as weightInKilograms,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	PER_HEIGHT_M as heightInMeters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	FROM PERSON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	WHERE PER_ID = #{value}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    &lt;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/select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&gt;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&lt;/mapper&gt; </a:t>
            </a:r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占位符 11265"/>
          <p:cNvSpPr>
            <a:spLocks noGrp="1"/>
          </p:cNvSpPr>
          <p:nvPr>
            <p:ph idx="1"/>
          </p:nvPr>
        </p:nvSpPr>
        <p:spPr>
          <a:xfrm>
            <a:off x="755650" y="1295400"/>
            <a:ext cx="7772400" cy="5029200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2" charset="0"/>
              </a:rPr>
              <a:t>配置文件：</a:t>
            </a:r>
            <a:r>
              <a:rPr lang="fr-BE" altLang="en-US" dirty="0">
                <a:latin typeface="Times New Roman" panose="02020603050405020304" pitchFamily="2" charset="0"/>
              </a:rPr>
              <a:t>SqlMapConfig.xml</a:t>
            </a:r>
            <a:r>
              <a:rPr lang="fr-BE" altLang="en-US" sz="3200" dirty="0">
                <a:latin typeface="Times New Roman" panose="02020603050405020304" pitchFamily="2" charset="0"/>
              </a:rPr>
              <a:t> </a:t>
            </a:r>
            <a:endParaRPr lang="fr-BE" altLang="en-US" sz="3200" dirty="0">
              <a:latin typeface="Times New Roman" panose="02020603050405020304" pitchFamily="2" charset="0"/>
            </a:endParaRPr>
          </a:p>
        </p:txBody>
      </p:sp>
      <p:sp>
        <p:nvSpPr>
          <p:cNvPr id="11266" name="标题 11266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Times New Roman" panose="02020603050405020304" pitchFamily="2" charset="0"/>
              </a:rPr>
              <a:t>入门应用（</a:t>
            </a:r>
            <a:r>
              <a:rPr lang="en-US" altLang="zh-CN" dirty="0">
                <a:latin typeface="Times New Roman" panose="02020603050405020304" pitchFamily="2" charset="0"/>
              </a:rPr>
              <a:t>5</a:t>
            </a:r>
            <a:r>
              <a:rPr lang="zh-CN" altLang="en-US" dirty="0">
                <a:latin typeface="Times New Roman" panose="02020603050405020304" pitchFamily="2" charset="0"/>
              </a:rPr>
              <a:t>-1）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11267" name="圆角矩形 11267"/>
          <p:cNvSpPr/>
          <p:nvPr/>
        </p:nvSpPr>
        <p:spPr>
          <a:xfrm>
            <a:off x="1117600" y="2133600"/>
            <a:ext cx="7127875" cy="3611245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l" eaLnBrk="0" hangingPunct="0"/>
            <a:r>
              <a:rPr lang="fr-BE" altLang="en-US" dirty="0">
                <a:latin typeface="Verdana" panose="020B0604030504040204" pitchFamily="2" charset="0"/>
                <a:ea typeface="宋体" panose="02010600030101010101" pitchFamily="2" charset="-122"/>
              </a:rPr>
              <a:t>                                   </a:t>
            </a:r>
            <a:r>
              <a:rPr lang="fr-BE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SqlMapConfig.xml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&lt;?xml version="1.0" encoding="UTF-8"?&gt;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&lt;!DOCTYPE configuration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 PUBLIC "-//mybatis.org//DTD Config 3.0//EN"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 "http://mybatis.org/dtd/mybatis-3-config.dtd"&gt;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&lt;!-- 根标签 --&gt;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&lt;configuration&gt;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……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&lt;/configuration&gt;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文本占位符 13313"/>
          <p:cNvSpPr>
            <a:spLocks noGrp="1"/>
          </p:cNvSpPr>
          <p:nvPr>
            <p:ph idx="1"/>
          </p:nvPr>
        </p:nvSpPr>
        <p:spPr>
          <a:xfrm>
            <a:off x="755650" y="1270000"/>
            <a:ext cx="7772400" cy="5029200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2" charset="0"/>
              </a:rPr>
              <a:t>配置文件：</a:t>
            </a:r>
            <a:r>
              <a:rPr lang="fr-BE" altLang="en-US" dirty="0">
                <a:latin typeface="Times New Roman" panose="02020603050405020304" pitchFamily="2" charset="0"/>
              </a:rPr>
              <a:t>SqlMapConfig.xml 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13314" name="标题 13314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Times New Roman" panose="02020603050405020304" pitchFamily="2" charset="0"/>
              </a:rPr>
              <a:t>入门应用（</a:t>
            </a:r>
            <a:r>
              <a:rPr lang="en-US" altLang="zh-CN" dirty="0">
                <a:latin typeface="Times New Roman" panose="02020603050405020304" pitchFamily="2" charset="0"/>
              </a:rPr>
              <a:t>5</a:t>
            </a:r>
            <a:r>
              <a:rPr lang="zh-CN" altLang="en-US" dirty="0">
                <a:latin typeface="Times New Roman" panose="02020603050405020304" pitchFamily="2" charset="0"/>
              </a:rPr>
              <a:t>-</a:t>
            </a:r>
            <a:r>
              <a:rPr lang="en-US" altLang="zh-CN" dirty="0">
                <a:latin typeface="Times New Roman" panose="02020603050405020304" pitchFamily="2" charset="0"/>
              </a:rPr>
              <a:t>2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13315" name="圆角矩形 13315"/>
          <p:cNvSpPr/>
          <p:nvPr/>
        </p:nvSpPr>
        <p:spPr>
          <a:xfrm>
            <a:off x="757555" y="1916430"/>
            <a:ext cx="7919720" cy="438277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l" eaLnBrk="0" hangingPunct="0"/>
            <a:r>
              <a:rPr lang="fr-BE" altLang="en-US" dirty="0">
                <a:latin typeface="Verdana" panose="020B0604030504040204" pitchFamily="2" charset="0"/>
                <a:ea typeface="宋体" panose="02010600030101010101" pitchFamily="2" charset="-122"/>
              </a:rPr>
              <a:t>                                   </a:t>
            </a:r>
            <a:r>
              <a:rPr lang="fr-BE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SqlMapConfig.xml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&lt;environments default="development"&gt;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       &lt;environment id="development"&gt;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&lt;transactionManager type="JDBC" &gt;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&lt;dataSource type="UNPOOLED"&gt;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	&lt;property name="JDBC.Driver" value="com.mysql.jdbc.Driver"/&gt;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	&lt;property name="JDBC.ConnectionURL"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                     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value="jdbc:mysql://localhost:3306/mybatisdb"/&gt;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	&lt;property name="JDBC.Username" value="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root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"/&gt;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	&lt;property name="JDBC.Password" value=""/&gt;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&lt;/dataSource&gt;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&lt;/environment&gt; &lt;/environments&gt;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&lt;mappers&gt;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&lt;mapper resource="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cn/mybatis/mapper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/Person.xml" /&gt;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&lt;/mappers&gt;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&lt;/configuration&gt;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文本占位符 13313"/>
          <p:cNvSpPr>
            <a:spLocks noGrp="1"/>
          </p:cNvSpPr>
          <p:nvPr>
            <p:ph idx="1"/>
          </p:nvPr>
        </p:nvSpPr>
        <p:spPr>
          <a:xfrm>
            <a:off x="755650" y="1270000"/>
            <a:ext cx="7772400" cy="5029200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zh-CN" altLang="fr-BE" sz="3200" dirty="0">
                <a:latin typeface="Times New Roman" panose="02020603050405020304" pitchFamily="2" charset="0"/>
              </a:rPr>
              <a:t>测试代码</a:t>
            </a:r>
            <a:r>
              <a:rPr lang="zh-CN" altLang="en-US" sz="3200" dirty="0">
                <a:latin typeface="Times New Roman" panose="02020603050405020304" pitchFamily="2" charset="0"/>
              </a:rPr>
              <a:t>：</a:t>
            </a:r>
            <a:r>
              <a:rPr lang="fr-BE" altLang="en-US" dirty="0">
                <a:latin typeface="Times New Roman" panose="02020603050405020304" pitchFamily="2" charset="0"/>
              </a:rPr>
              <a:t>MyBatisTest</a:t>
            </a:r>
            <a:r>
              <a:rPr lang="fr-BE" altLang="en-US" dirty="0">
                <a:latin typeface="Times New Roman" panose="02020603050405020304" pitchFamily="2" charset="0"/>
              </a:rPr>
              <a:t> 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13314" name="标题 13314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Times New Roman" panose="02020603050405020304" pitchFamily="2" charset="0"/>
              </a:rPr>
              <a:t>入门应用（</a:t>
            </a:r>
            <a:r>
              <a:rPr lang="en-US" dirty="0">
                <a:latin typeface="Times New Roman" panose="02020603050405020304" pitchFamily="2" charset="0"/>
              </a:rPr>
              <a:t>6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13315" name="圆角矩形 13315"/>
          <p:cNvSpPr/>
          <p:nvPr/>
        </p:nvSpPr>
        <p:spPr>
          <a:xfrm>
            <a:off x="351790" y="1916430"/>
            <a:ext cx="8455660" cy="4524375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public static void main(String[] args) {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       try {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InputStream config = Resources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        .getResourceAsStream("SqlMapconfig.xml");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SqlSessionFactory ssf = new SqlSessionFactoryBuilder().build(config);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SqlSession ss = ssf.openSession();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// 操作CRUD，第一个参数：指定statement，规则：命名空间+“.”+statementId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// 第二个参数：指定传入sql的参数：这里是用户id 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Person p =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ss.selectOne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(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        "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com.mybatis.mapper.Person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.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getPerson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", 1);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System.out.println(mu);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ss.close();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       } catch (IOException e) {e.printStackTrace();}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   }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}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文本占位符 13313"/>
          <p:cNvSpPr>
            <a:spLocks noGrp="1"/>
          </p:cNvSpPr>
          <p:nvPr>
            <p:ph idx="1"/>
          </p:nvPr>
        </p:nvSpPr>
        <p:spPr>
          <a:xfrm>
            <a:off x="755650" y="1270000"/>
            <a:ext cx="7772400" cy="5029200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2" charset="0"/>
              </a:rPr>
              <a:t>映射器：</a:t>
            </a:r>
            <a:endParaRPr lang="zh-CN" altLang="en-US" sz="3200" dirty="0">
              <a:latin typeface="Times New Roman" panose="02020603050405020304" pitchFamily="2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2" charset="0"/>
              </a:rPr>
              <a:t>可以由一个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2" charset="0"/>
              </a:rPr>
              <a:t>接口</a:t>
            </a:r>
            <a:r>
              <a:rPr lang="zh-CN" altLang="en-US" sz="2400" dirty="0">
                <a:latin typeface="Times New Roman" panose="02020603050405020304" pitchFamily="2" charset="0"/>
              </a:rPr>
              <a:t>加上XML文件</a:t>
            </a:r>
            <a:r>
              <a:rPr lang="en-US" altLang="zh-CN" sz="2400" dirty="0">
                <a:latin typeface="Times New Roman" panose="02020603050405020304" pitchFamily="2" charset="0"/>
              </a:rPr>
              <a:t>(</a:t>
            </a:r>
            <a:r>
              <a:rPr lang="zh-CN" altLang="en-US" sz="2400" dirty="0">
                <a:latin typeface="Times New Roman" panose="02020603050405020304" pitchFamily="2" charset="0"/>
              </a:rPr>
              <a:t>SQL映射文件</a:t>
            </a:r>
            <a:r>
              <a:rPr lang="en-US" altLang="zh-CN" sz="2400" dirty="0">
                <a:latin typeface="Times New Roman" panose="02020603050405020304" pitchFamily="2" charset="0"/>
              </a:rPr>
              <a:t>)</a:t>
            </a:r>
            <a:r>
              <a:rPr lang="zh-CN" altLang="en-US" sz="2400" dirty="0">
                <a:latin typeface="Times New Roman" panose="02020603050405020304" pitchFamily="2" charset="0"/>
              </a:rPr>
              <a:t>组成</a:t>
            </a:r>
            <a:endParaRPr lang="zh-CN" altLang="en-US" sz="2400" dirty="0">
              <a:latin typeface="Times New Roman" panose="02020603050405020304" pitchFamily="2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2" charset="0"/>
              </a:rPr>
              <a:t>接口无需实现</a:t>
            </a:r>
            <a:endParaRPr lang="zh-CN" altLang="en-US" sz="2400" dirty="0">
              <a:latin typeface="Times New Roman" panose="02020603050405020304" pitchFamily="2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2" charset="0"/>
              </a:rPr>
              <a:t>接口中的方法与</a:t>
            </a:r>
            <a:r>
              <a:rPr lang="en-US" altLang="zh-CN" sz="2400" dirty="0">
                <a:latin typeface="Times New Roman" panose="02020603050405020304" pitchFamily="2" charset="0"/>
              </a:rPr>
              <a:t>SQL</a:t>
            </a:r>
            <a:r>
              <a:rPr lang="zh-CN" altLang="en-US" sz="2400" dirty="0">
                <a:latin typeface="Times New Roman" panose="02020603050405020304" pitchFamily="2" charset="0"/>
              </a:rPr>
              <a:t>映射文件中的操作</a:t>
            </a:r>
            <a:r>
              <a:rPr lang="en-US" altLang="zh-CN" sz="2400" dirty="0">
                <a:latin typeface="Times New Roman" panose="02020603050405020304" pitchFamily="2" charset="0"/>
              </a:rPr>
              <a:t>id</a:t>
            </a:r>
            <a:r>
              <a:rPr lang="zh-CN" altLang="en-US" sz="2400" dirty="0">
                <a:latin typeface="Times New Roman" panose="02020603050405020304" pitchFamily="2" charset="0"/>
              </a:rPr>
              <a:t>一致</a:t>
            </a:r>
            <a:endParaRPr lang="zh-CN" altLang="en-US" sz="2400" dirty="0">
              <a:latin typeface="Times New Roman" panose="02020603050405020304" pitchFamily="2" charset="0"/>
            </a:endParaRPr>
          </a:p>
        </p:txBody>
      </p:sp>
      <p:sp>
        <p:nvSpPr>
          <p:cNvPr id="13314" name="标题 13314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Times New Roman" panose="02020603050405020304" pitchFamily="2" charset="0"/>
              </a:rPr>
              <a:t>应用入门</a:t>
            </a:r>
            <a:r>
              <a:rPr lang="zh-CN" altLang="en-US" dirty="0">
                <a:latin typeface="Times New Roman" panose="02020603050405020304" pitchFamily="2" charset="0"/>
              </a:rPr>
              <a:t>（</a:t>
            </a:r>
            <a:r>
              <a:rPr lang="en-US" altLang="zh-CN" dirty="0">
                <a:latin typeface="Times New Roman" panose="02020603050405020304" pitchFamily="2" charset="0"/>
              </a:rPr>
              <a:t>7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13315" name="圆角矩形 13315"/>
          <p:cNvSpPr/>
          <p:nvPr/>
        </p:nvSpPr>
        <p:spPr>
          <a:xfrm>
            <a:off x="1230630" y="3488055"/>
            <a:ext cx="7226935" cy="194183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l" eaLnBrk="0" hangingPunct="0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import examples.domain.Person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public interface Person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Dao {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     public Person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getPerson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(Integer id);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     ……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}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文本占位符 13313"/>
          <p:cNvSpPr>
            <a:spLocks noGrp="1"/>
          </p:cNvSpPr>
          <p:nvPr>
            <p:ph idx="1"/>
          </p:nvPr>
        </p:nvSpPr>
        <p:spPr>
          <a:xfrm>
            <a:off x="755650" y="1270000"/>
            <a:ext cx="7772400" cy="5029200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zh-CN" altLang="fr-BE" sz="3200" dirty="0">
                <a:latin typeface="Times New Roman" panose="02020603050405020304" pitchFamily="2" charset="0"/>
              </a:rPr>
              <a:t>修改</a:t>
            </a:r>
            <a:r>
              <a:rPr lang="zh-CN" altLang="fr-BE" sz="3200" dirty="0">
                <a:latin typeface="Times New Roman" panose="02020603050405020304" pitchFamily="2" charset="0"/>
              </a:rPr>
              <a:t>测试代码</a:t>
            </a:r>
            <a:r>
              <a:rPr lang="zh-CN" altLang="en-US" sz="3200" dirty="0">
                <a:latin typeface="Times New Roman" panose="02020603050405020304" pitchFamily="2" charset="0"/>
              </a:rPr>
              <a:t>：</a:t>
            </a:r>
            <a:r>
              <a:rPr lang="fr-BE" altLang="en-US" dirty="0">
                <a:latin typeface="Times New Roman" panose="02020603050405020304" pitchFamily="2" charset="0"/>
              </a:rPr>
              <a:t>MyBatisTest</a:t>
            </a:r>
            <a:r>
              <a:rPr lang="fr-BE" altLang="en-US" dirty="0">
                <a:latin typeface="Times New Roman" panose="02020603050405020304" pitchFamily="2" charset="0"/>
              </a:rPr>
              <a:t> 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13314" name="标题 13314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Times New Roman" panose="02020603050405020304" pitchFamily="2" charset="0"/>
              </a:rPr>
              <a:t>入门应用（</a:t>
            </a:r>
            <a:r>
              <a:rPr lang="en-US" dirty="0">
                <a:latin typeface="Times New Roman" panose="02020603050405020304" pitchFamily="2" charset="0"/>
              </a:rPr>
              <a:t>8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13315" name="圆角矩形 13315"/>
          <p:cNvSpPr/>
          <p:nvPr/>
        </p:nvSpPr>
        <p:spPr>
          <a:xfrm>
            <a:off x="351790" y="1916430"/>
            <a:ext cx="8455660" cy="4524375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public static void main(String[] args) {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       try {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InputStream config = Resources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        .getResourceAsStream("SqlMapconfig.xml");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SqlSessionFactory ssf = new SqlSessionFactoryBuilder().build(config);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SqlSession ss = ssf.openSession();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PersonDao personDao = ss.getMapper(PersonDao.class);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Person p = personDao.getPerson(1);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System.out.println(mu);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ss.close();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       } catch (IOException e) {e.printStackTrace();}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   }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}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文本占位符 19457"/>
          <p:cNvSpPr>
            <a:spLocks noGrp="1"/>
          </p:cNvSpPr>
          <p:nvPr>
            <p:ph idx="1"/>
          </p:nvPr>
        </p:nvSpPr>
        <p:spPr>
          <a:xfrm>
            <a:off x="688975" y="1295400"/>
            <a:ext cx="7988300" cy="5029200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2" charset="0"/>
              </a:rPr>
              <a:t>配置文件根标签</a:t>
            </a:r>
            <a:r>
              <a:rPr lang="fr-BE" altLang="en-US" dirty="0">
                <a:latin typeface="Times New Roman" panose="02020603050405020304" pitchFamily="2" charset="0"/>
              </a:rPr>
              <a:t> 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19458" name="标题 19458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Times New Roman" panose="02020603050405020304" pitchFamily="2" charset="0"/>
                <a:sym typeface="+mn-ea"/>
              </a:rPr>
              <a:t>配置文件（</a:t>
            </a:r>
            <a:r>
              <a:rPr lang="en-US" altLang="zh-CN" dirty="0">
                <a:latin typeface="Times New Roman" panose="02020603050405020304" pitchFamily="2" charset="0"/>
                <a:sym typeface="+mn-ea"/>
              </a:rPr>
              <a:t>1</a:t>
            </a:r>
            <a:r>
              <a:rPr lang="zh-CN" altLang="en-US" dirty="0">
                <a:latin typeface="Times New Roman" panose="02020603050405020304" pitchFamily="2" charset="0"/>
                <a:sym typeface="+mn-ea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11267" name="圆角矩形 11267"/>
          <p:cNvSpPr/>
          <p:nvPr/>
        </p:nvSpPr>
        <p:spPr>
          <a:xfrm>
            <a:off x="1118870" y="2097405"/>
            <a:ext cx="7127875" cy="3611245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l" eaLnBrk="0" hangingPunct="0"/>
            <a:r>
              <a:rPr lang="fr-BE" altLang="en-US" dirty="0">
                <a:latin typeface="Verdana" panose="020B0604030504040204" pitchFamily="2" charset="0"/>
                <a:ea typeface="宋体" panose="02010600030101010101" pitchFamily="2" charset="-122"/>
              </a:rPr>
              <a:t>                                   </a:t>
            </a:r>
            <a:r>
              <a:rPr lang="fr-BE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SqlMapConfig.xml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&lt;?xml version="1.0" encoding="UTF-8"?&gt;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&lt;!DOCTYPE configuration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 PUBLIC "-//mybatis.org//DTD Config 3.0//EN"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 "http://mybatis.org/dtd/mybatis-3-config.dtd"&gt;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&lt;!-- 根标签 --&gt;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&lt;configuration&gt;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……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&lt;/configuration&gt;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文本占位符 19457"/>
          <p:cNvSpPr>
            <a:spLocks noGrp="1"/>
          </p:cNvSpPr>
          <p:nvPr>
            <p:ph idx="1"/>
          </p:nvPr>
        </p:nvSpPr>
        <p:spPr>
          <a:xfrm>
            <a:off x="688975" y="1295400"/>
            <a:ext cx="7988300" cy="5029200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2" charset="0"/>
              </a:rPr>
              <a:t>&lt;setting&gt;元素用于配置和优化SqlMapClient实例的各选项</a:t>
            </a:r>
            <a:r>
              <a: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，&lt;setting&gt;元素本身及其所有的属性都是可选的。</a:t>
            </a:r>
            <a:r>
              <a:rPr lang="fr-BE" altLang="en-US" dirty="0">
                <a:latin typeface="Times New Roman" panose="02020603050405020304" pitchFamily="2" charset="0"/>
              </a:rPr>
              <a:t> 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19458" name="标题 19458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Times New Roman" panose="02020603050405020304" pitchFamily="2" charset="0"/>
                <a:sym typeface="+mn-ea"/>
              </a:rPr>
              <a:t>配置文件（</a:t>
            </a:r>
            <a:r>
              <a:rPr lang="en-US" altLang="zh-CN" dirty="0">
                <a:latin typeface="Times New Roman" panose="02020603050405020304" pitchFamily="2" charset="0"/>
                <a:sym typeface="+mn-ea"/>
              </a:rPr>
              <a:t>2-</a:t>
            </a:r>
            <a:r>
              <a:rPr lang="en-US" altLang="zh-CN" dirty="0">
                <a:latin typeface="Times New Roman" panose="02020603050405020304" pitchFamily="2" charset="0"/>
                <a:sym typeface="+mn-ea"/>
              </a:rPr>
              <a:t>1</a:t>
            </a:r>
            <a:r>
              <a:rPr lang="zh-CN" altLang="en-US" dirty="0">
                <a:latin typeface="Times New Roman" panose="02020603050405020304" pitchFamily="2" charset="0"/>
                <a:sym typeface="+mn-ea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19459" name="圆角矩形 19459"/>
          <p:cNvSpPr/>
          <p:nvPr/>
        </p:nvSpPr>
        <p:spPr>
          <a:xfrm>
            <a:off x="903288" y="2278063"/>
            <a:ext cx="7704137" cy="396081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r>
              <a:rPr lang="fr-BE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                       SqlMapConfig.xml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&lt;settings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	cacheModelsEnabled ="true"  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&lt;!--是否启用缓存机制-- &gt;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  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   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	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lazyLoadingEnabled="true"  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&lt;!-- 是否启用延迟加载机制 --&gt;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  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  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	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 enhancementEnabled="true"  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&lt;!-- 是否启用字节码增强机制 --&gt;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  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  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	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 errorTracingEnabled="true"  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&lt;!-- 是否启用错误处理机制 --&gt;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  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   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	 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maxRequests="32"  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&lt;!-- 同时执行SQL语句的最大线程数 --&gt;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  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  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	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 maxSessions="10"  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&lt;!-- 最大Session数 --&gt;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  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   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	 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maxTransactions="5"  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&lt;!-- 最大并发事务数 --&gt; 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 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   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	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useStatementNamespaces="true"/&gt;  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&lt;!-- 是否启用名称空间 --&gt;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 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/&gt; </a:t>
            </a:r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文本占位符 12289"/>
          <p:cNvSpPr>
            <a:spLocks noGrp="1"/>
          </p:cNvSpPr>
          <p:nvPr>
            <p:ph idx="1"/>
          </p:nvPr>
        </p:nvSpPr>
        <p:spPr>
          <a:xfrm>
            <a:off x="688975" y="1295400"/>
            <a:ext cx="7772400" cy="5029200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fr-BE" altLang="en-US" sz="3200" dirty="0">
                <a:latin typeface="Times New Roman" panose="02020603050405020304" pitchFamily="2" charset="0"/>
              </a:rPr>
              <a:t>SQL Map</a:t>
            </a:r>
            <a:r>
              <a:rPr lang="zh-CN" altLang="en-US" sz="3200" dirty="0">
                <a:latin typeface="Times New Roman" panose="02020603050405020304" pitchFamily="2" charset="0"/>
              </a:rPr>
              <a:t>的配置文件：</a:t>
            </a:r>
            <a:r>
              <a:rPr lang="fr-BE" altLang="en-US" dirty="0">
                <a:latin typeface="Times New Roman" panose="02020603050405020304" pitchFamily="2" charset="0"/>
              </a:rPr>
              <a:t>SqlMapConfig.xml</a:t>
            </a:r>
            <a:endParaRPr lang="fr-BE" altLang="en-US" dirty="0">
              <a:latin typeface="Times New Roman" panose="02020603050405020304" pitchFamily="2" charset="0"/>
            </a:endParaRPr>
          </a:p>
          <a:p>
            <a:pPr lvl="1">
              <a:lnSpc>
                <a:spcPct val="110000"/>
              </a:lnSpc>
            </a:pPr>
            <a:r>
              <a:rPr lang="fr-BE" altLang="en-US" dirty="0">
                <a:latin typeface="Times New Roman" panose="02020603050405020304" pitchFamily="2" charset="0"/>
              </a:rPr>
              <a:t> settings全局参数配置</a:t>
            </a:r>
            <a:endParaRPr lang="fr-BE" altLang="en-US" dirty="0">
              <a:latin typeface="Times New Roman" panose="02020603050405020304" pitchFamily="2" charset="0"/>
            </a:endParaRPr>
          </a:p>
        </p:txBody>
      </p:sp>
      <p:sp>
        <p:nvSpPr>
          <p:cNvPr id="12290" name="标题 12290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Times New Roman" panose="02020603050405020304" pitchFamily="2" charset="0"/>
              </a:rPr>
              <a:t>配置文件</a:t>
            </a:r>
            <a:r>
              <a:rPr lang="zh-CN" altLang="en-US" dirty="0">
                <a:latin typeface="Times New Roman" panose="02020603050405020304" pitchFamily="2" charset="0"/>
              </a:rPr>
              <a:t>（</a:t>
            </a:r>
            <a:r>
              <a:rPr lang="en-US" altLang="zh-CN" dirty="0">
                <a:latin typeface="Times New Roman" panose="02020603050405020304" pitchFamily="2" charset="0"/>
              </a:rPr>
              <a:t>2</a:t>
            </a:r>
            <a:r>
              <a:rPr lang="zh-CN" altLang="en-US" dirty="0">
                <a:latin typeface="Times New Roman" panose="02020603050405020304" pitchFamily="2" charset="0"/>
              </a:rPr>
              <a:t>-2）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25" y="2576195"/>
            <a:ext cx="8471535" cy="35083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文本占位符 12289"/>
          <p:cNvSpPr>
            <a:spLocks noGrp="1"/>
          </p:cNvSpPr>
          <p:nvPr>
            <p:ph idx="1"/>
          </p:nvPr>
        </p:nvSpPr>
        <p:spPr>
          <a:xfrm>
            <a:off x="688975" y="1295400"/>
            <a:ext cx="7772400" cy="5029200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fr-BE" altLang="en-US" sz="3200" dirty="0">
                <a:latin typeface="Times New Roman" panose="02020603050405020304" pitchFamily="2" charset="0"/>
              </a:rPr>
              <a:t>SQL Map</a:t>
            </a:r>
            <a:r>
              <a:rPr lang="zh-CN" altLang="en-US" sz="3200" dirty="0">
                <a:latin typeface="Times New Roman" panose="02020603050405020304" pitchFamily="2" charset="0"/>
              </a:rPr>
              <a:t>的配置文件：</a:t>
            </a:r>
            <a:r>
              <a:rPr lang="fr-BE" altLang="en-US" dirty="0">
                <a:latin typeface="Times New Roman" panose="02020603050405020304" pitchFamily="2" charset="0"/>
              </a:rPr>
              <a:t>SqlMapConfig.xml</a:t>
            </a:r>
            <a:endParaRPr lang="fr-BE" altLang="en-US" dirty="0">
              <a:latin typeface="Times New Roman" panose="02020603050405020304" pitchFamily="2" charset="0"/>
            </a:endParaRPr>
          </a:p>
          <a:p>
            <a:pPr lvl="1">
              <a:lnSpc>
                <a:spcPct val="110000"/>
              </a:lnSpc>
            </a:pPr>
            <a:r>
              <a:rPr lang="fr-BE" altLang="en-US" dirty="0">
                <a:latin typeface="Times New Roman" panose="02020603050405020304" pitchFamily="2" charset="0"/>
              </a:rPr>
              <a:t> settings全局参数配置</a:t>
            </a:r>
            <a:endParaRPr lang="fr-BE" altLang="en-US" dirty="0">
              <a:latin typeface="Times New Roman" panose="02020603050405020304" pitchFamily="2" charset="0"/>
            </a:endParaRPr>
          </a:p>
        </p:txBody>
      </p:sp>
      <p:sp>
        <p:nvSpPr>
          <p:cNvPr id="12290" name="标题 12290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Times New Roman" panose="02020603050405020304" pitchFamily="2" charset="0"/>
                <a:sym typeface="+mn-ea"/>
              </a:rPr>
              <a:t>配置文件</a:t>
            </a:r>
            <a:r>
              <a:rPr lang="zh-CN" altLang="en-US" dirty="0">
                <a:latin typeface="Times New Roman" panose="02020603050405020304" pitchFamily="2" charset="0"/>
              </a:rPr>
              <a:t>（</a:t>
            </a:r>
            <a:r>
              <a:rPr lang="en-US" altLang="zh-CN" dirty="0">
                <a:latin typeface="Times New Roman" panose="02020603050405020304" pitchFamily="2" charset="0"/>
              </a:rPr>
              <a:t>2</a:t>
            </a:r>
            <a:r>
              <a:rPr lang="zh-CN" altLang="en-US" dirty="0">
                <a:latin typeface="Times New Roman" panose="02020603050405020304" pitchFamily="2" charset="0"/>
              </a:rPr>
              <a:t>-</a:t>
            </a:r>
            <a:r>
              <a:rPr lang="en-US" altLang="zh-CN" dirty="0">
                <a:latin typeface="Times New Roman" panose="02020603050405020304" pitchFamily="2" charset="0"/>
              </a:rPr>
              <a:t>3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310" y="2567305"/>
            <a:ext cx="8285480" cy="35502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占位符 5121"/>
          <p:cNvSpPr>
            <a:spLocks noGrp="1"/>
          </p:cNvSpPr>
          <p:nvPr>
            <p:ph idx="1"/>
          </p:nvPr>
        </p:nvSpPr>
        <p:spPr>
          <a:xfrm>
            <a:off x="701675" y="1295400"/>
            <a:ext cx="7759700" cy="4876800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2" charset="0"/>
              </a:rPr>
              <a:t>什么是</a:t>
            </a:r>
            <a:r>
              <a:rPr lang="en-US" altLang="zh-CN" sz="3200" dirty="0">
                <a:latin typeface="Times New Roman" panose="02020603050405020304" pitchFamily="2" charset="0"/>
              </a:rPr>
              <a:t>MyBatis</a:t>
            </a:r>
            <a:endParaRPr lang="en-US" altLang="zh-CN" sz="3200" dirty="0">
              <a:latin typeface="Times New Roman" panose="02020603050405020304" pitchFamily="2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MyBATIS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是一种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data mapper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，处于类和数据表之间的中间层；把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SQL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语句的参数（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parameter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）和返回结果（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result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）映射至类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更好地分离数据库和对象模型的设计，这样就相对减少了两者间的耦合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半自动化框架的ORM，需要开发人员掌握SQL语句的编写。不同的数据库要重新修改SQL，因此MyBatis的数据库移植性不好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5122" name="标题 5122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dirty="0">
                <a:latin typeface="Times New Roman" panose="02020603050405020304" pitchFamily="2" charset="0"/>
              </a:rPr>
              <a:t>MyBatis</a:t>
            </a:r>
            <a:r>
              <a:rPr lang="zh-CN" altLang="en-US" dirty="0">
                <a:latin typeface="Times New Roman" panose="02020603050405020304" pitchFamily="2" charset="0"/>
              </a:rPr>
              <a:t>简介（1）</a:t>
            </a:r>
            <a:endParaRPr lang="en-US" altLang="zh-CN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文本占位符 12289"/>
          <p:cNvSpPr>
            <a:spLocks noGrp="1"/>
          </p:cNvSpPr>
          <p:nvPr>
            <p:ph idx="1"/>
          </p:nvPr>
        </p:nvSpPr>
        <p:spPr>
          <a:xfrm>
            <a:off x="688975" y="1295400"/>
            <a:ext cx="7772400" cy="5029200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fr-BE" altLang="en-US" sz="3200" dirty="0">
                <a:latin typeface="Times New Roman" panose="02020603050405020304" pitchFamily="2" charset="0"/>
              </a:rPr>
              <a:t>SQL Map</a:t>
            </a:r>
            <a:r>
              <a:rPr lang="zh-CN" altLang="en-US" sz="3200" dirty="0">
                <a:latin typeface="Times New Roman" panose="02020603050405020304" pitchFamily="2" charset="0"/>
              </a:rPr>
              <a:t>的配置文件：</a:t>
            </a:r>
            <a:r>
              <a:rPr lang="fr-BE" altLang="en-US" dirty="0">
                <a:latin typeface="Times New Roman" panose="02020603050405020304" pitchFamily="2" charset="0"/>
              </a:rPr>
              <a:t>SqlMapConfig.xml</a:t>
            </a:r>
            <a:endParaRPr lang="fr-BE" altLang="en-US" dirty="0">
              <a:latin typeface="Times New Roman" panose="02020603050405020304" pitchFamily="2" charset="0"/>
            </a:endParaRPr>
          </a:p>
          <a:p>
            <a:pPr lvl="1">
              <a:lnSpc>
                <a:spcPct val="110000"/>
              </a:lnSpc>
            </a:pPr>
            <a:r>
              <a:rPr lang="fr-BE" altLang="en-US" dirty="0">
                <a:latin typeface="Times New Roman" panose="02020603050405020304" pitchFamily="2" charset="0"/>
              </a:rPr>
              <a:t> settings全局参数配置</a:t>
            </a:r>
            <a:endParaRPr lang="fr-BE" altLang="en-US" dirty="0">
              <a:latin typeface="Times New Roman" panose="02020603050405020304" pitchFamily="2" charset="0"/>
            </a:endParaRPr>
          </a:p>
        </p:txBody>
      </p:sp>
      <p:sp>
        <p:nvSpPr>
          <p:cNvPr id="12290" name="标题 12290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Times New Roman" panose="02020603050405020304" pitchFamily="2" charset="0"/>
                <a:sym typeface="+mn-ea"/>
              </a:rPr>
              <a:t>配置文件</a:t>
            </a:r>
            <a:r>
              <a:rPr lang="zh-CN" altLang="en-US" dirty="0">
                <a:latin typeface="Times New Roman" panose="02020603050405020304" pitchFamily="2" charset="0"/>
              </a:rPr>
              <a:t>（</a:t>
            </a:r>
            <a:r>
              <a:rPr lang="en-US" altLang="zh-CN" dirty="0">
                <a:latin typeface="Times New Roman" panose="02020603050405020304" pitchFamily="2" charset="0"/>
              </a:rPr>
              <a:t>2-4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pic>
        <p:nvPicPr>
          <p:cNvPr id="3" name="图片 2" descr="676640-20160526194834506-368487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225" y="2648585"/>
            <a:ext cx="8414385" cy="30016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文本占位符 13313"/>
          <p:cNvSpPr>
            <a:spLocks noGrp="1"/>
          </p:cNvSpPr>
          <p:nvPr>
            <p:ph idx="1"/>
          </p:nvPr>
        </p:nvSpPr>
        <p:spPr>
          <a:xfrm>
            <a:off x="755650" y="1270000"/>
            <a:ext cx="7772400" cy="5029200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fr-BE" altLang="en-US" sz="3200" dirty="0">
                <a:latin typeface="Times New Roman" panose="02020603050405020304" pitchFamily="2" charset="0"/>
              </a:rPr>
              <a:t>SQL Map</a:t>
            </a:r>
            <a:r>
              <a:rPr lang="zh-CN" altLang="en-US" sz="3200" dirty="0">
                <a:latin typeface="Times New Roman" panose="02020603050405020304" pitchFamily="2" charset="0"/>
              </a:rPr>
              <a:t>的配置文件：</a:t>
            </a:r>
            <a:r>
              <a:rPr lang="fr-BE" altLang="en-US" dirty="0">
                <a:latin typeface="Times New Roman" panose="02020603050405020304" pitchFamily="2" charset="0"/>
              </a:rPr>
              <a:t>SqlMapConfig.xml 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13314" name="标题 13314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Times New Roman" panose="02020603050405020304" pitchFamily="2" charset="0"/>
                <a:sym typeface="+mn-ea"/>
              </a:rPr>
              <a:t>配置文件</a:t>
            </a:r>
            <a:r>
              <a:rPr lang="zh-CN" altLang="en-US" dirty="0">
                <a:latin typeface="Times New Roman" panose="02020603050405020304" pitchFamily="2" charset="0"/>
              </a:rPr>
              <a:t>（3）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13315" name="圆角矩形 13315"/>
          <p:cNvSpPr/>
          <p:nvPr/>
        </p:nvSpPr>
        <p:spPr>
          <a:xfrm>
            <a:off x="757555" y="1916430"/>
            <a:ext cx="7919720" cy="438277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l" eaLnBrk="0" hangingPunct="0"/>
            <a:r>
              <a:rPr lang="fr-BE" altLang="en-US" dirty="0">
                <a:latin typeface="Verdana" panose="020B0604030504040204" pitchFamily="2" charset="0"/>
                <a:ea typeface="宋体" panose="02010600030101010101" pitchFamily="2" charset="-122"/>
              </a:rPr>
              <a:t>                                   </a:t>
            </a:r>
            <a:r>
              <a:rPr lang="fr-BE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SqlMapConfig.xml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&lt;environments default="development"&gt;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       &lt;environment id="development"&gt;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&lt;transactionManager type="JDBC" &gt;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&lt;dataSource type="UNPOOLED"&gt;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	&lt;property name="JDBC.Driver" value="com.mysql.jdbc.Driver"/&gt;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	&lt;property name="JDBC.ConnectionURL"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                     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value="jdbc:mysql://localhost:3306/mybatisdb"/&gt;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	&lt;property name="JDBC.Username" value="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root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"/&gt;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	&lt;property name="JDBC.Password" value=""/&gt;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&lt;/dataSource&gt;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&lt;/environment&gt; &lt;/environments&gt;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&lt;mappers&gt;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&lt;mapper resource="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cn/mybatis/mapper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/Person.xml" /&gt;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&lt;/mappers&gt;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&lt;/configuration&gt;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文本占位符 25601"/>
          <p:cNvSpPr>
            <a:spLocks noGrp="1"/>
          </p:cNvSpPr>
          <p:nvPr>
            <p:ph idx="1"/>
          </p:nvPr>
        </p:nvSpPr>
        <p:spPr>
          <a:xfrm>
            <a:off x="755650" y="1295400"/>
            <a:ext cx="7705725" cy="5029200"/>
          </a:xfrm>
        </p:spPr>
        <p:txBody>
          <a:bodyPr anchor="t"/>
          <a:p>
            <a:r>
              <a:rPr lang="fr-BE" altLang="en-US" sz="3200" dirty="0">
                <a:latin typeface="Times New Roman" panose="02020603050405020304" pitchFamily="2" charset="0"/>
              </a:rPr>
              <a:t>SQL Map</a:t>
            </a:r>
            <a:r>
              <a:rPr lang="zh-CN" altLang="en-US" sz="3200" dirty="0">
                <a:latin typeface="Times New Roman" panose="02020603050405020304" pitchFamily="2" charset="0"/>
              </a:rPr>
              <a:t>的配置文件：</a:t>
            </a:r>
            <a:r>
              <a:rPr lang="fr-BE" altLang="en-US" dirty="0">
                <a:latin typeface="Times New Roman" panose="02020603050405020304" pitchFamily="2" charset="0"/>
              </a:rPr>
              <a:t>SqlMapConfig.</a:t>
            </a:r>
            <a:r>
              <a:rPr lang="en-US" altLang="zh-CN" dirty="0">
                <a:latin typeface="Times New Roman" panose="02020603050405020304" pitchFamily="2" charset="0"/>
              </a:rPr>
              <a:t>properties</a:t>
            </a:r>
            <a:r>
              <a:rPr lang="fr-BE" altLang="en-US" dirty="0">
                <a:latin typeface="Times New Roman" panose="02020603050405020304" pitchFamily="2" charset="0"/>
              </a:rPr>
              <a:t> 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（不是必须的）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25602" name="标题 25602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Times New Roman" panose="02020603050405020304" pitchFamily="2" charset="0"/>
                <a:sym typeface="+mn-ea"/>
              </a:rPr>
              <a:t>配置文件</a:t>
            </a:r>
            <a:r>
              <a:rPr lang="zh-CN" altLang="en-US" dirty="0">
                <a:latin typeface="Times New Roman" panose="02020603050405020304" pitchFamily="2" charset="0"/>
                <a:sym typeface="+mn-ea"/>
              </a:rPr>
              <a:t>（</a:t>
            </a:r>
            <a:r>
              <a:rPr lang="en-US" altLang="zh-CN" dirty="0">
                <a:latin typeface="Times New Roman" panose="02020603050405020304" pitchFamily="2" charset="0"/>
                <a:sym typeface="+mn-ea"/>
              </a:rPr>
              <a:t>4</a:t>
            </a:r>
            <a:r>
              <a:rPr lang="zh-CN" altLang="en-US" dirty="0">
                <a:latin typeface="Times New Roman" panose="02020603050405020304" pitchFamily="2" charset="0"/>
                <a:sym typeface="+mn-ea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25603" name="圆角矩形 25603"/>
          <p:cNvSpPr/>
          <p:nvPr/>
        </p:nvSpPr>
        <p:spPr>
          <a:xfrm>
            <a:off x="2052638" y="2349500"/>
            <a:ext cx="4967287" cy="2016125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r>
              <a:rPr lang="fr-BE" altLang="en-US" dirty="0">
                <a:latin typeface="Verdana" panose="020B0604030504040204" pitchFamily="2" charset="0"/>
                <a:ea typeface="宋体" panose="02010600030101010101" pitchFamily="2" charset="-122"/>
              </a:rPr>
              <a:t>          </a:t>
            </a:r>
            <a:r>
              <a:rPr lang="fr-BE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SqlMapConfig. 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properties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60000"/>
              </a:lnSpc>
            </a:pP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driver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=oracle.jdbc.driver.OracleDriver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url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=jdbc:oracle:thin:@localhost:1521:oracle1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username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=jsmith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password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=test </a:t>
            </a:r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5604" name="圆角矩形 25604"/>
          <p:cNvSpPr/>
          <p:nvPr/>
        </p:nvSpPr>
        <p:spPr>
          <a:xfrm>
            <a:off x="1042988" y="4294188"/>
            <a:ext cx="7345362" cy="230505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l" eaLnBrk="0" hangingPunct="0"/>
            <a:r>
              <a:rPr lang="fr-BE" altLang="en-US" dirty="0">
                <a:latin typeface="Verdana" panose="020B0604030504040204" pitchFamily="2" charset="0"/>
                <a:ea typeface="宋体" panose="02010600030101010101" pitchFamily="2" charset="-122"/>
              </a:rPr>
              <a:t>                                   </a:t>
            </a:r>
            <a:r>
              <a:rPr lang="fr-BE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SqlMapConfig.xml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>
              <a:lnSpc>
                <a:spcPct val="6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&lt;dataSource type="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UNPOOLED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"&gt;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algn="l" eaLnBrk="0" hangingPunct="0"/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	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&lt;property name="JDBC.Driver" value="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${driver}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"/&gt;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	&lt;property name="JDBC.ConnectionURL" value="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${url}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"/&gt;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	&lt;property name="JDBC.Username" value="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${username}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"/&gt;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	&lt;property name="JDBC.Password" value="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${password}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"/&gt;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&lt;/dataSource&gt; </a:t>
            </a:r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文本占位符 26625"/>
          <p:cNvSpPr>
            <a:spLocks noGrp="1"/>
          </p:cNvSpPr>
          <p:nvPr>
            <p:ph idx="1"/>
          </p:nvPr>
        </p:nvSpPr>
        <p:spPr>
          <a:xfrm>
            <a:off x="755650" y="1270000"/>
            <a:ext cx="7772400" cy="5029200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2" charset="0"/>
              </a:rPr>
              <a:t>&lt;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mappers</a:t>
            </a:r>
            <a:r>
              <a:rPr lang="zh-CN" altLang="en-US" dirty="0">
                <a:latin typeface="Times New Roman" panose="02020603050405020304" pitchFamily="2" charset="0"/>
              </a:rPr>
              <a:t>&gt;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：指定了映射文件的位置，配置中可出现多个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mappers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节点，以指定项目内所包含的所有映射文件</a:t>
            </a:r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映射文件作为resource从类路径或批量加载</a:t>
            </a:r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6626" name="标题 26626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Times New Roman" panose="02020603050405020304" pitchFamily="2" charset="0"/>
                <a:sym typeface="+mn-ea"/>
              </a:rPr>
              <a:t>配置文件</a:t>
            </a:r>
            <a:r>
              <a:rPr lang="zh-CN" altLang="en-US" dirty="0">
                <a:latin typeface="Times New Roman" panose="02020603050405020304" pitchFamily="2" charset="0"/>
                <a:sym typeface="+mn-ea"/>
              </a:rPr>
              <a:t>（</a:t>
            </a:r>
            <a:r>
              <a:rPr lang="en-US" altLang="zh-CN" dirty="0">
                <a:latin typeface="Times New Roman" panose="02020603050405020304" pitchFamily="2" charset="0"/>
                <a:sym typeface="+mn-ea"/>
              </a:rPr>
              <a:t>5</a:t>
            </a:r>
            <a:r>
              <a:rPr lang="zh-CN" altLang="en-US" dirty="0">
                <a:latin typeface="Times New Roman" panose="02020603050405020304" pitchFamily="2" charset="0"/>
                <a:sym typeface="+mn-ea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26627" name="圆角矩形 26627"/>
          <p:cNvSpPr/>
          <p:nvPr/>
        </p:nvSpPr>
        <p:spPr>
          <a:xfrm>
            <a:off x="1043305" y="3575050"/>
            <a:ext cx="7345045" cy="2477135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l"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&lt;mappers&gt;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algn="l"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&lt;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mapper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resource="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cn/mybatis/mapper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/Person.xml" /&gt;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algn="l"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&lt;!-- 批量加载mapper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     指定包名，mybatis自动扫描包下边所有mapper接口进行加载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     需将类名和mapper.xml映射文件名称保持一致，且在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同一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目录中--&gt;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&lt;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package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name="cn.mybatis.mapper"/&gt;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algn="l"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&lt;/mappers&gt;</a:t>
            </a:r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文本占位符 27649"/>
          <p:cNvSpPr>
            <a:spLocks noGrp="1"/>
          </p:cNvSpPr>
          <p:nvPr>
            <p:ph idx="1"/>
          </p:nvPr>
        </p:nvSpPr>
        <p:spPr>
          <a:xfrm>
            <a:off x="755650" y="1196975"/>
            <a:ext cx="7772400" cy="5029200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2" charset="0"/>
                <a:ea typeface="宋体" panose="02010600030101010101" pitchFamily="2" charset="-122"/>
              </a:rPr>
              <a:t>select</a:t>
            </a:r>
            <a:r>
              <a:rPr lang="fr-BE" altLang="en-US" dirty="0">
                <a:latin typeface="Times New Roman" panose="02020603050405020304" pitchFamily="2" charset="0"/>
              </a:rPr>
              <a:t> 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27650" name="标题 27650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Times New Roman" panose="02020603050405020304" pitchFamily="2" charset="0"/>
              </a:rPr>
              <a:t>增删改查操作</a:t>
            </a:r>
            <a:r>
              <a:rPr lang="zh-CN" altLang="en-US" dirty="0">
                <a:latin typeface="Times New Roman" panose="02020603050405020304" pitchFamily="2" charset="0"/>
              </a:rPr>
              <a:t>（1）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27651" name="圆角矩形 27651"/>
          <p:cNvSpPr/>
          <p:nvPr/>
        </p:nvSpPr>
        <p:spPr>
          <a:xfrm>
            <a:off x="757555" y="1844675"/>
            <a:ext cx="7343775" cy="399034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l" eaLnBrk="0" hangingPunct="0"/>
            <a:r>
              <a:rPr lang="en-US" altLang="zh-CN" dirty="0">
                <a:latin typeface="Verdana" panose="020B0604030504040204" pitchFamily="2" charset="0"/>
                <a:ea typeface="宋体" panose="02010600030101010101" pitchFamily="2" charset="-122"/>
              </a:rPr>
              <a:t>                                     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Person.xml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&lt;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mapper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namespace="Person"&gt;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     &lt;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select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id="getPerson" resultType="examples.domain.Person"&gt;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	SELECT PER_ID as id,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	PER_FIRST_NAME as firstName,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	PER_LAST_NAME as lastName,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	PER_BIRTH_DATE as birthDate,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	PER_WEIGHT_KG as weightInKilograms,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	PER_HEIGHT_M as heightInMeters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	FROM PERSON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	WHERE PER_ID = #{value}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    &lt;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/select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&gt;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&lt;/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mapper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&gt; </a:t>
            </a:r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文本占位符 28673"/>
          <p:cNvSpPr>
            <a:spLocks noGrp="1"/>
          </p:cNvSpPr>
          <p:nvPr>
            <p:ph idx="1"/>
          </p:nvPr>
        </p:nvSpPr>
        <p:spPr>
          <a:xfrm>
            <a:off x="755650" y="1196975"/>
            <a:ext cx="7772400" cy="5029200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2" charset="0"/>
                <a:ea typeface="宋体" panose="02010600030101010101" pitchFamily="2" charset="-122"/>
              </a:rPr>
              <a:t>insert</a:t>
            </a:r>
            <a:r>
              <a:rPr lang="fr-BE" altLang="en-US" dirty="0">
                <a:latin typeface="Times New Roman" panose="02020603050405020304" pitchFamily="2" charset="0"/>
              </a:rPr>
              <a:t> 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28674" name="标题 28674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Times New Roman" panose="02020603050405020304" pitchFamily="2" charset="0"/>
                <a:sym typeface="+mn-ea"/>
              </a:rPr>
              <a:t>增删改查操作</a:t>
            </a:r>
            <a:r>
              <a:rPr lang="zh-CN" altLang="en-US" dirty="0">
                <a:latin typeface="Times New Roman" panose="02020603050405020304" pitchFamily="2" charset="0"/>
              </a:rPr>
              <a:t>（2）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28675" name="圆角矩形 28675"/>
          <p:cNvSpPr/>
          <p:nvPr/>
        </p:nvSpPr>
        <p:spPr>
          <a:xfrm>
            <a:off x="682625" y="1844675"/>
            <a:ext cx="7885430" cy="4067175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l" eaLnBrk="0" hangingPunct="0">
              <a:lnSpc>
                <a:spcPct val="120000"/>
              </a:lnSpc>
            </a:pPr>
            <a:r>
              <a:rPr lang="en-US" altLang="zh-CN" dirty="0">
                <a:latin typeface="Verdana" panose="020B0604030504040204" pitchFamily="2" charset="0"/>
                <a:ea typeface="宋体" panose="02010600030101010101" pitchFamily="2" charset="-122"/>
              </a:rPr>
              <a:t>                                             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Person.xml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&lt;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mapper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namespace="Person"&gt;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     &lt;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insert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id="insertPerson" parameterType="examples.domain.Person"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useGeneratedKeys="true" keyProperty="id"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&gt; &lt;!--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主键自动递增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--&gt;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	INSERT INTO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	PERSON (PER_ID, PER_FIRST_NAME, PER_LAST_NAME,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	PER_BIRTH_DATE, PER_WEIGHT_KG, PER_HEIGHT_M)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	VALUES (#{id}, #{firstName}, #{lastName},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		#{birthDate}, #{weightInKilograms}, #{heightInMeters})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    &lt;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/insert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&gt;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&lt;/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mapper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&gt; </a:t>
            </a:r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文本占位符 29697"/>
          <p:cNvSpPr>
            <a:spLocks noGrp="1"/>
          </p:cNvSpPr>
          <p:nvPr>
            <p:ph idx="1"/>
          </p:nvPr>
        </p:nvSpPr>
        <p:spPr>
          <a:xfrm>
            <a:off x="760413" y="1196975"/>
            <a:ext cx="7772400" cy="5029200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2" charset="0"/>
                <a:ea typeface="宋体" panose="02010600030101010101" pitchFamily="2" charset="-122"/>
              </a:rPr>
              <a:t>update</a:t>
            </a:r>
            <a:r>
              <a:rPr lang="fr-BE" altLang="en-US" dirty="0">
                <a:latin typeface="Times New Roman" panose="02020603050405020304" pitchFamily="2" charset="0"/>
              </a:rPr>
              <a:t> </a:t>
            </a:r>
            <a:endParaRPr lang="fr-BE" altLang="en-US" dirty="0">
              <a:latin typeface="Times New Roman" panose="02020603050405020304" pitchFamily="2" charset="0"/>
            </a:endParaRPr>
          </a:p>
        </p:txBody>
      </p:sp>
      <p:sp>
        <p:nvSpPr>
          <p:cNvPr id="29698" name="标题 29698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Times New Roman" panose="02020603050405020304" pitchFamily="2" charset="0"/>
                <a:sym typeface="+mn-ea"/>
              </a:rPr>
              <a:t>增删改查操作</a:t>
            </a:r>
            <a:r>
              <a:rPr lang="zh-CN" altLang="en-US" dirty="0">
                <a:latin typeface="Times New Roman" panose="02020603050405020304" pitchFamily="2" charset="0"/>
              </a:rPr>
              <a:t>（3）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29699" name="圆角矩形 29699"/>
          <p:cNvSpPr/>
          <p:nvPr/>
        </p:nvSpPr>
        <p:spPr>
          <a:xfrm>
            <a:off x="539750" y="1844675"/>
            <a:ext cx="8172450" cy="4173855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l" eaLnBrk="0" hangingPunct="0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                                 Person.xml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&lt;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mapper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namespace="Person"&gt;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     &lt;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update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id="updatePerson" parameterType="examples.domain.Person"&gt;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	UPDATE PERSON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	SET PER_FIRST_NAME = #{firstName},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	PER_LAST_NAME = #{lastName},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	PER_BIRTH_DATE = #{birthDate},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	PER_WEIGHT_KG = #{weightInKilograms},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	PER_HEIGHT_M = #{heightInMeters}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	WHERE PER_ID = #{id}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    &lt;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/update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&gt;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&lt;/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mapper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&gt; </a:t>
            </a:r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文本占位符 30721"/>
          <p:cNvSpPr>
            <a:spLocks noGrp="1"/>
          </p:cNvSpPr>
          <p:nvPr>
            <p:ph idx="1"/>
          </p:nvPr>
        </p:nvSpPr>
        <p:spPr>
          <a:xfrm>
            <a:off x="755650" y="1295400"/>
            <a:ext cx="7772400" cy="5029200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2" charset="0"/>
                <a:ea typeface="宋体" panose="02010600030101010101" pitchFamily="2" charset="-122"/>
              </a:rPr>
              <a:t>delete</a:t>
            </a:r>
            <a:r>
              <a:rPr lang="fr-BE" altLang="en-US" dirty="0">
                <a:latin typeface="Times New Roman" panose="02020603050405020304" pitchFamily="2" charset="0"/>
              </a:rPr>
              <a:t> 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30722" name="标题 30722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Times New Roman" panose="02020603050405020304" pitchFamily="2" charset="0"/>
                <a:sym typeface="+mn-ea"/>
              </a:rPr>
              <a:t>增删改查操作</a:t>
            </a:r>
            <a:r>
              <a:rPr lang="zh-CN" altLang="en-US" dirty="0">
                <a:latin typeface="Times New Roman" panose="02020603050405020304" pitchFamily="2" charset="0"/>
              </a:rPr>
              <a:t>（4）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30723" name="圆角矩形 30723"/>
          <p:cNvSpPr/>
          <p:nvPr/>
        </p:nvSpPr>
        <p:spPr>
          <a:xfrm>
            <a:off x="682625" y="1989455"/>
            <a:ext cx="7921625" cy="332359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l" eaLnBrk="0" hangingPunct="0">
              <a:lnSpc>
                <a:spcPct val="120000"/>
              </a:lnSpc>
            </a:pPr>
            <a:r>
              <a:rPr lang="en-US" altLang="zh-CN" dirty="0">
                <a:latin typeface="Verdana" panose="020B0604030504040204" pitchFamily="2" charset="0"/>
                <a:ea typeface="宋体" panose="02010600030101010101" pitchFamily="2" charset="-122"/>
              </a:rPr>
              <a:t>                                        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Person.xml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>
              <a:lnSpc>
                <a:spcPct val="14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&lt;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mapper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namespace="Person"&gt;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>
              <a:lnSpc>
                <a:spcPct val="14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     &lt;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delete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id="deletePerson" parameterType="examples.domain.Person"&gt;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>
              <a:lnSpc>
                <a:spcPct val="14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	DELETE PERSON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>
              <a:lnSpc>
                <a:spcPct val="14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	WHERE PER_ID = #{id}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>
              <a:lnSpc>
                <a:spcPct val="14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     &lt;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/delete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&gt;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>
              <a:lnSpc>
                <a:spcPct val="14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&lt;/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mapper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&gt; </a:t>
            </a:r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文本占位符 31745"/>
          <p:cNvSpPr>
            <a:spLocks noGrp="1"/>
          </p:cNvSpPr>
          <p:nvPr>
            <p:ph idx="1"/>
          </p:nvPr>
        </p:nvSpPr>
        <p:spPr>
          <a:xfrm>
            <a:off x="755650" y="1295400"/>
            <a:ext cx="7772400" cy="5029200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en-US" altLang="zh-CN" sz="3200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statement</a:t>
            </a:r>
            <a:r>
              <a:rPr lang="fr-BE" altLang="en-US" sz="3200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endParaRPr lang="fr-BE" altLang="en-US" sz="3200" dirty="0">
              <a:latin typeface="Times New Roman" panose="020206030504050203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31746" name="标题 31746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Times New Roman" panose="02020603050405020304" pitchFamily="2" charset="0"/>
                <a:sym typeface="+mn-ea"/>
              </a:rPr>
              <a:t>增删改查操作</a:t>
            </a:r>
            <a:r>
              <a:rPr lang="zh-CN" altLang="en-US" dirty="0">
                <a:latin typeface="Times New Roman" panose="02020603050405020304" pitchFamily="2" charset="0"/>
              </a:rPr>
              <a:t>（5）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31747" name="圆角矩形 31747"/>
          <p:cNvSpPr/>
          <p:nvPr/>
        </p:nvSpPr>
        <p:spPr>
          <a:xfrm>
            <a:off x="682625" y="1989138"/>
            <a:ext cx="7921625" cy="374491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l" eaLnBrk="0" hangingPunct="0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&lt;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mapper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namespace="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Product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"&gt;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     &lt;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statement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id=”insertTestProduct” &gt;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algn="l" eaLnBrk="0" hangingPunct="0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           insert into PRODUCT (PRD_ID, PRD_DESCRIPTION)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algn="l" eaLnBrk="0" hangingPunct="0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                      values (1, “Shih Tzu”)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algn="l" eaLnBrk="0" hangingPunct="0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     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&lt;/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statement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&gt;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algn="l" eaLnBrk="0" hangingPunct="0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&lt;/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mapper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&gt; </a:t>
            </a:r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文本占位符 47105"/>
          <p:cNvSpPr>
            <a:spLocks noGrp="1"/>
          </p:cNvSpPr>
          <p:nvPr>
            <p:ph idx="1"/>
          </p:nvPr>
        </p:nvSpPr>
        <p:spPr>
          <a:xfrm>
            <a:off x="755650" y="1295400"/>
            <a:ext cx="7772400" cy="5029200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fr-BE" altLang="en-US" sz="3200" dirty="0">
                <a:latin typeface="Times New Roman" panose="02020603050405020304" pitchFamily="2" charset="0"/>
              </a:rPr>
              <a:t>从数据库读取对象：</a:t>
            </a:r>
            <a:r>
              <a:rPr lang="fr-BE" altLang="en-US" dirty="0">
                <a:latin typeface="Times New Roman" panose="02020603050405020304" pitchFamily="2" charset="0"/>
              </a:rPr>
              <a:t> 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47106" name="标题 47106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Times New Roman" panose="02020603050405020304" pitchFamily="2" charset="0"/>
              </a:rPr>
              <a:t>数据库访问（1）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47107" name="圆角矩形 47107"/>
          <p:cNvSpPr/>
          <p:nvPr/>
        </p:nvSpPr>
        <p:spPr>
          <a:xfrm>
            <a:off x="692785" y="2108200"/>
            <a:ext cx="7778750" cy="349758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l"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ea typeface="Times New Roman" panose="02020603050405020304" pitchFamily="2" charset="0"/>
              </a:rPr>
              <a:t>…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l"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SqlSessionFactory sql = builder.build(reader);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l"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session = sql.openSession();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l"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ea typeface="Times New Roman" panose="02020603050405020304" pitchFamily="2" charset="0"/>
              </a:rPr>
              <a:t>…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l"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Integer personPk = new Integer(5);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l"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Person person = (Person) session.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selectOne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("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Person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.get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Person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"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, personPk);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l"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List userList = session.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selectList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("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Person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.get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UserAll")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l"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ea typeface="Times New Roman" panose="02020603050405020304" pitchFamily="2" charset="0"/>
              </a:rPr>
              <a:t>…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endParaRPr lang="zh-CN" altLang="en-US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614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dirty="0">
                <a:latin typeface="Times New Roman" panose="02020603050405020304" pitchFamily="2" charset="0"/>
                <a:sym typeface="+mn-ea"/>
              </a:rPr>
              <a:t>My</a:t>
            </a:r>
            <a:r>
              <a:rPr lang="en-US" altLang="zh-CN" dirty="0">
                <a:latin typeface="Times New Roman" panose="02020603050405020304" pitchFamily="2" charset="0"/>
              </a:rPr>
              <a:t>Batis</a:t>
            </a:r>
            <a:r>
              <a:rPr lang="zh-CN" altLang="en-US" dirty="0">
                <a:latin typeface="Times New Roman" panose="02020603050405020304" pitchFamily="2" charset="0"/>
              </a:rPr>
              <a:t>简介（2）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5121" name="文本占位符 5121"/>
          <p:cNvSpPr>
            <a:spLocks noGrp="1"/>
          </p:cNvSpPr>
          <p:nvPr>
            <p:ph idx="1"/>
          </p:nvPr>
        </p:nvSpPr>
        <p:spPr>
          <a:xfrm>
            <a:off x="701675" y="1295400"/>
            <a:ext cx="7985125" cy="4876800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2" charset="0"/>
              </a:rPr>
              <a:t>什么是</a:t>
            </a:r>
            <a:r>
              <a:rPr lang="en-US" altLang="zh-CN" sz="3200" dirty="0">
                <a:latin typeface="Times New Roman" panose="02020603050405020304" pitchFamily="2" charset="0"/>
              </a:rPr>
              <a:t>MyBatis</a:t>
            </a:r>
            <a:endParaRPr lang="en-US" altLang="zh-CN" sz="3200" dirty="0">
              <a:latin typeface="Times New Roman" panose="02020603050405020304" pitchFamily="2" charset="0"/>
            </a:endParaRPr>
          </a:p>
          <a:p>
            <a:pPr lvl="1" algn="just">
              <a:lnSpc>
                <a:spcPct val="110000"/>
              </a:lnSpc>
            </a:pPr>
            <a:r>
              <a:rPr dirty="0">
                <a:latin typeface="Times New Roman" panose="02020603050405020304" pitchFamily="2" charset="0"/>
                <a:ea typeface="楷体_GB2312" pitchFamily="1" charset="-122"/>
              </a:rPr>
              <a:t>MyBatis 本是apache的一个开源项目iBatis, 2010年这个项目由apache software foundation 迁移到了google code，并且改名为MyBatis</a:t>
            </a:r>
            <a:r>
              <a:rPr lang="zh-CN" dirty="0">
                <a:latin typeface="Times New Roman" panose="02020603050405020304" pitchFamily="2" charset="0"/>
                <a:ea typeface="楷体_GB2312" pitchFamily="1" charset="-122"/>
              </a:rPr>
              <a:t>，</a:t>
            </a:r>
            <a:r>
              <a:rPr dirty="0">
                <a:latin typeface="Times New Roman" panose="02020603050405020304" pitchFamily="2" charset="0"/>
                <a:ea typeface="楷体_GB2312" pitchFamily="1" charset="-122"/>
              </a:rPr>
              <a:t>2013年11月迁移到Github</a:t>
            </a:r>
            <a:endParaRPr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1" algn="just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  <a:sym typeface="+mn-ea"/>
              </a:rPr>
              <a:t>mybatis3.2.0.jar</a:t>
            </a:r>
            <a:endParaRPr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1" algn="just">
              <a:lnSpc>
                <a:spcPct val="110000"/>
              </a:lnSpc>
            </a:pP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pic>
        <p:nvPicPr>
          <p:cNvPr id="2" name="图片 1" descr="1068325-20161228213905695-8981599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0460" y="4434205"/>
            <a:ext cx="7282180" cy="197231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文本占位符 48129"/>
          <p:cNvSpPr>
            <a:spLocks noGrp="1"/>
          </p:cNvSpPr>
          <p:nvPr>
            <p:ph idx="1"/>
          </p:nvPr>
        </p:nvSpPr>
        <p:spPr>
          <a:xfrm>
            <a:off x="755650" y="1295400"/>
            <a:ext cx="7772400" cy="5029200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fr-BE" altLang="en-US" sz="3200" dirty="0"/>
              <a:t>把对象写入数据库</a:t>
            </a:r>
            <a:r>
              <a:rPr lang="fr-BE" altLang="en-US" sz="3200" dirty="0">
                <a:latin typeface="Times New Roman" panose="02020603050405020304" pitchFamily="2" charset="0"/>
              </a:rPr>
              <a:t>：</a:t>
            </a:r>
            <a:endParaRPr lang="fr-BE" altLang="en-US" sz="3200" dirty="0">
              <a:latin typeface="Times New Roman" panose="02020603050405020304" pitchFamily="2" charset="0"/>
            </a:endParaRPr>
          </a:p>
          <a:p>
            <a:pPr>
              <a:lnSpc>
                <a:spcPct val="130000"/>
              </a:lnSpc>
            </a:pPr>
            <a:endParaRPr lang="fr-BE" altLang="en-US" sz="3200" dirty="0">
              <a:latin typeface="Times New Roman" panose="02020603050405020304" pitchFamily="2" charset="0"/>
            </a:endParaRPr>
          </a:p>
          <a:p>
            <a:pPr>
              <a:lnSpc>
                <a:spcPct val="130000"/>
              </a:lnSpc>
            </a:pPr>
            <a:endParaRPr lang="fr-BE" altLang="en-US" sz="3200" dirty="0">
              <a:latin typeface="Times New Roman" panose="02020603050405020304" pitchFamily="2" charset="0"/>
            </a:endParaRPr>
          </a:p>
          <a:p>
            <a:pPr>
              <a:lnSpc>
                <a:spcPct val="110000"/>
              </a:lnSpc>
            </a:pPr>
            <a:endParaRPr lang="fr-BE" altLang="en-US" sz="3200" dirty="0">
              <a:latin typeface="Times New Roman" panose="02020603050405020304" pitchFamily="2" charset="0"/>
            </a:endParaRPr>
          </a:p>
          <a:p>
            <a:pPr>
              <a:lnSpc>
                <a:spcPct val="110000"/>
              </a:lnSpc>
            </a:pPr>
            <a:r>
              <a:rPr lang="fr-BE" altLang="en-US" sz="3200" dirty="0"/>
              <a:t>删除这个对象</a:t>
            </a:r>
            <a:r>
              <a:rPr lang="fr-BE" altLang="en-US" sz="3200" dirty="0">
                <a:latin typeface="Times New Roman" panose="02020603050405020304" pitchFamily="2" charset="0"/>
              </a:rPr>
              <a:t>：</a:t>
            </a:r>
            <a:r>
              <a:rPr lang="fr-BE" altLang="en-US" dirty="0">
                <a:latin typeface="Times New Roman" panose="02020603050405020304" pitchFamily="2" charset="0"/>
              </a:rPr>
              <a:t> 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48130" name="标题 48130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Times New Roman" panose="02020603050405020304" pitchFamily="2" charset="0"/>
              </a:rPr>
              <a:t>数据库访问（2）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48131" name="圆角矩形 48131"/>
          <p:cNvSpPr/>
          <p:nvPr/>
        </p:nvSpPr>
        <p:spPr>
          <a:xfrm>
            <a:off x="1476375" y="1903413"/>
            <a:ext cx="5400675" cy="2016125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eaLnBrk="0" hangingPunct="0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2" charset="0"/>
                <a:ea typeface="Times New Roman" panose="02020603050405020304" pitchFamily="2" charset="0"/>
              </a:rPr>
              <a:t>…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person.setHeightInMeters(1.83);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person.setWeightInKilograms(86.36);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2" charset="0"/>
                <a:ea typeface="Times New Roman" panose="02020603050405020304" pitchFamily="2" charset="0"/>
              </a:rPr>
              <a:t>…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session.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update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(“updatePerson”, person);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2" charset="0"/>
                <a:ea typeface="Times New Roman" panose="02020603050405020304" pitchFamily="2" charset="0"/>
              </a:rPr>
              <a:t>…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endParaRPr lang="en-US" altLang="zh-CN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48132" name="圆角矩形 48132"/>
          <p:cNvSpPr/>
          <p:nvPr/>
        </p:nvSpPr>
        <p:spPr>
          <a:xfrm>
            <a:off x="1476375" y="4652963"/>
            <a:ext cx="5543550" cy="1296987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eaLnBrk="0" hangingPunct="0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2" charset="0"/>
                <a:ea typeface="Times New Roman" panose="02020603050405020304" pitchFamily="2" charset="0"/>
              </a:rPr>
              <a:t>…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 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session.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delete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(“deletePerson”, person);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2" charset="0"/>
                <a:ea typeface="Times New Roman" panose="02020603050405020304" pitchFamily="2" charset="0"/>
              </a:rPr>
              <a:t>…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endParaRPr lang="zh-CN" altLang="en-US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文本占位符 49153"/>
          <p:cNvSpPr>
            <a:spLocks noGrp="1"/>
          </p:cNvSpPr>
          <p:nvPr>
            <p:ph idx="1"/>
          </p:nvPr>
        </p:nvSpPr>
        <p:spPr>
          <a:xfrm>
            <a:off x="755650" y="1295400"/>
            <a:ext cx="7772400" cy="5029200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fr-BE" altLang="en-US" sz="3200" dirty="0"/>
              <a:t>创建</a:t>
            </a:r>
            <a:r>
              <a:rPr lang="zh-CN" altLang="en-US" sz="3200" dirty="0"/>
              <a:t>新的对象</a:t>
            </a:r>
            <a:r>
              <a:rPr lang="zh-CN" altLang="en-US" sz="3200" dirty="0">
                <a:latin typeface="Times New Roman" panose="02020603050405020304" pitchFamily="2" charset="0"/>
              </a:rPr>
              <a:t>：</a:t>
            </a:r>
            <a:r>
              <a:rPr lang="zh-CN" altLang="en-US" dirty="0">
                <a:latin typeface="Times New Roman" panose="02020603050405020304" pitchFamily="2" charset="0"/>
              </a:rPr>
              <a:t> 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49154" name="标题 49154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Times New Roman" panose="02020603050405020304" pitchFamily="2" charset="0"/>
              </a:rPr>
              <a:t>数据库访问（3）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49155" name="圆角矩形 49155"/>
          <p:cNvSpPr/>
          <p:nvPr/>
        </p:nvSpPr>
        <p:spPr>
          <a:xfrm>
            <a:off x="900113" y="1916113"/>
            <a:ext cx="6480175" cy="403225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ea typeface="Times New Roman" panose="02020603050405020304" pitchFamily="2" charset="0"/>
              </a:rPr>
              <a:t>…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Person newPerson = new Person();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newPerson.setId(11);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newPerson.setFirstName(“Clinton”);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newPerson.setLastName(“Begin”);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newPerson.setBirthDate (null);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newPerson.setHeightInMeters(1.83);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newPerson.setWeightInKilograms(86.36);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ea typeface="Times New Roman" panose="02020603050405020304" pitchFamily="2" charset="0"/>
              </a:rPr>
              <a:t>…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session.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insert 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(“insertPerson”, newPerson);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ea typeface="Times New Roman" panose="02020603050405020304" pitchFamily="2" charset="0"/>
              </a:rPr>
              <a:t>…</a:t>
            </a:r>
            <a:r>
              <a:rPr lang="en-US" altLang="zh-CN" dirty="0">
                <a:latin typeface="Verdana" panose="020B0604030504040204" pitchFamily="2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文本占位符 32769"/>
          <p:cNvSpPr>
            <a:spLocks noGrp="1"/>
          </p:cNvSpPr>
          <p:nvPr>
            <p:ph idx="1"/>
          </p:nvPr>
        </p:nvSpPr>
        <p:spPr>
          <a:xfrm>
            <a:off x="755650" y="1295400"/>
            <a:ext cx="7772400" cy="5029200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fr-BE" altLang="en-US" sz="3200" dirty="0">
                <a:latin typeface="Times New Roman" panose="02020603050405020304" pitchFamily="2" charset="0"/>
              </a:rPr>
              <a:t>SQL Map</a:t>
            </a:r>
            <a:r>
              <a:rPr lang="zh-CN" altLang="en-US" sz="3200" dirty="0">
                <a:latin typeface="Times New Roman" panose="02020603050405020304" pitchFamily="2" charset="0"/>
              </a:rPr>
              <a:t>的映射文件：简单版本</a:t>
            </a:r>
            <a:r>
              <a:rPr lang="fr-BE" altLang="en-US" dirty="0">
                <a:latin typeface="Times New Roman" panose="02020603050405020304" pitchFamily="2" charset="0"/>
              </a:rPr>
              <a:t> 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32770" name="标题 32770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Times New Roman" panose="02020603050405020304" pitchFamily="2" charset="0"/>
              </a:rPr>
              <a:t>SQL Map XML映射文件（1）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32771" name="圆角矩形 32771"/>
          <p:cNvSpPr/>
          <p:nvPr/>
        </p:nvSpPr>
        <p:spPr>
          <a:xfrm>
            <a:off x="900113" y="2060575"/>
            <a:ext cx="7416800" cy="360045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l" eaLnBrk="0" hangingPunct="0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&lt;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mapper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 id=”Product”&gt;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&lt;select id=”getProduct” parameterType=” com.ibatis.example.Product”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resultType=”com.ibatis.example.Product”&gt;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	select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	PRD_ID as id,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	PRD_DESCRIPTION as description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	from PRODUCT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	where PRD_ID = #{id}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&lt;/select&gt;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&lt;/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mapper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&gt;</a:t>
            </a:r>
            <a:r>
              <a:rPr lang="en-US" altLang="zh-CN" dirty="0">
                <a:latin typeface="Verdana" panose="020B0604030504040204" pitchFamily="2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文本占位符 33793"/>
          <p:cNvSpPr>
            <a:spLocks noGrp="1"/>
          </p:cNvSpPr>
          <p:nvPr>
            <p:ph idx="1"/>
          </p:nvPr>
        </p:nvSpPr>
        <p:spPr>
          <a:xfrm>
            <a:off x="755650" y="1123950"/>
            <a:ext cx="7772400" cy="5029200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fr-BE" altLang="en-US" sz="3200" dirty="0">
                <a:latin typeface="Times New Roman" panose="02020603050405020304" pitchFamily="2" charset="0"/>
              </a:rPr>
              <a:t>SQL Map</a:t>
            </a:r>
            <a:r>
              <a:rPr lang="zh-CN" altLang="en-US" sz="3200" dirty="0">
                <a:latin typeface="Times New Roman" panose="02020603050405020304" pitchFamily="2" charset="0"/>
              </a:rPr>
              <a:t>的映射文件：复杂版本</a:t>
            </a:r>
            <a:r>
              <a:rPr lang="fr-BE" altLang="en-US" dirty="0">
                <a:latin typeface="Times New Roman" panose="02020603050405020304" pitchFamily="2" charset="0"/>
              </a:rPr>
              <a:t> 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33794" name="标题 33794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Times New Roman" panose="02020603050405020304" pitchFamily="2" charset="0"/>
              </a:rPr>
              <a:t>SQL Map XML映射文件（2）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33795" name="圆角矩形 33795"/>
          <p:cNvSpPr/>
          <p:nvPr/>
        </p:nvSpPr>
        <p:spPr>
          <a:xfrm>
            <a:off x="900113" y="1700213"/>
            <a:ext cx="7272337" cy="5157787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l" eaLnBrk="0" hangingPunct="0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&lt;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mappern amespace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=”Product”&gt;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l" eaLnBrk="0" hangingPunct="0"/>
            <a:r>
              <a:rPr lang="en-US" altLang="zh-CN" dirty="0">
                <a:solidFill>
                  <a:srgbClr val="CC66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&lt;cacheModel id=”productCache” type=”LRU”&gt; </a:t>
            </a:r>
            <a:endParaRPr lang="en-US" altLang="zh-CN" dirty="0">
              <a:solidFill>
                <a:srgbClr val="CC66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l" eaLnBrk="0" hangingPunct="0"/>
            <a:r>
              <a:rPr lang="en-US" altLang="zh-CN" dirty="0">
                <a:solidFill>
                  <a:srgbClr val="CC66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&lt;flushInterval hours=”24”/&gt; </a:t>
            </a:r>
            <a:endParaRPr lang="en-US" altLang="zh-CN" dirty="0">
              <a:solidFill>
                <a:srgbClr val="CC66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l" eaLnBrk="0" hangingPunct="0"/>
            <a:r>
              <a:rPr lang="en-US" altLang="zh-CN" dirty="0">
                <a:solidFill>
                  <a:srgbClr val="CC66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&lt;property name=”size” value=”1000” /&gt; </a:t>
            </a:r>
            <a:endParaRPr lang="en-US" altLang="zh-CN" dirty="0">
              <a:solidFill>
                <a:srgbClr val="CC66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l" eaLnBrk="0" hangingPunct="0"/>
            <a:r>
              <a:rPr lang="en-US" altLang="zh-CN" dirty="0">
                <a:solidFill>
                  <a:srgbClr val="CC66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&lt;/cacheModel&gt;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l" eaLnBrk="0" hangingPunct="0"/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&lt;typeAlias alias=”product” type=”com.ibatis.example.Product” /&gt;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l" eaLnBrk="0" hangingPunct="0"/>
            <a:r>
              <a:rPr lang="en-US" altLang="zh-CN" dirty="0">
                <a:solidFill>
                  <a:srgbClr val="80008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&lt;parameterMap id=”productParam” class=”</a:t>
            </a:r>
            <a:r>
              <a:rPr lang="en-US" altLang="zh-CN" sz="1800" dirty="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product</a:t>
            </a:r>
            <a:r>
              <a:rPr lang="en-US" altLang="zh-CN" dirty="0">
                <a:solidFill>
                  <a:srgbClr val="80008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”&gt; </a:t>
            </a:r>
            <a:endParaRPr lang="en-US" altLang="zh-CN" dirty="0">
              <a:solidFill>
                <a:srgbClr val="80008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l" eaLnBrk="0" hangingPunct="0"/>
            <a:r>
              <a:rPr lang="en-US" altLang="zh-CN" dirty="0">
                <a:solidFill>
                  <a:srgbClr val="80008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&lt;parameter property=”id”/&gt; </a:t>
            </a:r>
            <a:endParaRPr lang="en-US" altLang="zh-CN" dirty="0">
              <a:solidFill>
                <a:srgbClr val="80008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l" eaLnBrk="0" hangingPunct="0"/>
            <a:r>
              <a:rPr lang="en-US" altLang="zh-CN" dirty="0">
                <a:solidFill>
                  <a:srgbClr val="80008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&lt;/parameterMap&gt;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l" eaLnBrk="0" hangingPunct="0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&lt;resultMap id=”productResult” class=”</a:t>
            </a:r>
            <a:r>
              <a:rPr lang="en-US" altLang="zh-CN" sz="1800" dirty="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product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”&gt; 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l" eaLnBrk="0" hangingPunct="0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&lt;result property=”id” column=”PRD_ID”/&gt; 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l" eaLnBrk="0" hangingPunct="0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&lt;result property=”description” column=”PRD_DESCRIPTION”/&gt; 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l" eaLnBrk="0" hangingPunct="0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&lt;/resultMap&gt;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l" eaLnBrk="0" hangingPunct="0"/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&lt;select id=”getProduct” parameterMap=”</a:t>
            </a:r>
            <a:r>
              <a:rPr lang="en-US" altLang="zh-CN" sz="1800" dirty="0">
                <a:solidFill>
                  <a:srgbClr val="80008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productParam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” </a:t>
            </a:r>
            <a:endParaRPr lang="en-US" altLang="zh-CN" dirty="0">
              <a:solidFill>
                <a:srgbClr val="0066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l" eaLnBrk="0" hangingPunct="0"/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            resultMap=”</a:t>
            </a: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productResult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” cacheModel=”</a:t>
            </a:r>
            <a:r>
              <a:rPr lang="en-US" altLang="zh-CN" sz="1800" dirty="0">
                <a:solidFill>
                  <a:srgbClr val="CC66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product-cache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”&gt; </a:t>
            </a:r>
            <a:endParaRPr lang="en-US" altLang="zh-CN" dirty="0">
              <a:solidFill>
                <a:srgbClr val="0066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l" eaLnBrk="0" hangingPunct="0"/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select * from PRODUCT where PRD_ID = ? </a:t>
            </a:r>
            <a:endParaRPr lang="en-US" altLang="zh-CN" dirty="0">
              <a:solidFill>
                <a:srgbClr val="0066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l" eaLnBrk="0" hangingPunct="0"/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&lt;/select&gt;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l"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&lt;/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mapper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&gt;</a:t>
            </a:r>
            <a:r>
              <a:rPr lang="en-US" altLang="zh-CN" dirty="0">
                <a:latin typeface="Verdana" panose="020B0604030504040204" pitchFamily="2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文本占位符 34817"/>
          <p:cNvSpPr>
            <a:spLocks noGrp="1"/>
          </p:cNvSpPr>
          <p:nvPr>
            <p:ph idx="1"/>
          </p:nvPr>
        </p:nvSpPr>
        <p:spPr>
          <a:xfrm>
            <a:off x="755650" y="1295400"/>
            <a:ext cx="7772400" cy="5029200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fr-BE" altLang="en-US" sz="3200" dirty="0">
                <a:latin typeface="Times New Roman" panose="02020603050405020304" pitchFamily="2" charset="0"/>
              </a:rPr>
              <a:t>Statement</a:t>
            </a:r>
            <a:r>
              <a:rPr lang="zh-CN" altLang="en-US" sz="3200" dirty="0">
                <a:latin typeface="Times New Roman" panose="02020603050405020304" pitchFamily="2" charset="0"/>
              </a:rPr>
              <a:t>属性：</a:t>
            </a:r>
            <a:r>
              <a:rPr lang="en-US" altLang="zh-CN" sz="3200" dirty="0">
                <a:latin typeface="Times New Roman" panose="02020603050405020304" pitchFamily="2" charset="0"/>
              </a:rPr>
              <a:t>parameterType</a:t>
            </a:r>
            <a:r>
              <a:rPr lang="zh-CN" altLang="en-US" sz="3200" dirty="0"/>
              <a:t> </a:t>
            </a:r>
            <a:endParaRPr lang="zh-CN" altLang="en-US" sz="3200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指定输入参数的来源</a:t>
            </a:r>
            <a:endParaRPr lang="zh-CN" altLang="en-US" dirty="0"/>
          </a:p>
        </p:txBody>
      </p:sp>
      <p:sp>
        <p:nvSpPr>
          <p:cNvPr id="34818" name="标题 34818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Times New Roman" panose="02020603050405020304" pitchFamily="2" charset="0"/>
              </a:rPr>
              <a:t>SQL Map XML映射文件（3-1）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34819" name="圆角矩形 34819"/>
          <p:cNvSpPr/>
          <p:nvPr/>
        </p:nvSpPr>
        <p:spPr>
          <a:xfrm>
            <a:off x="1042988" y="2565400"/>
            <a:ext cx="6840537" cy="2663825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eaLnBrk="0" hangingPunct="0">
              <a:lnSpc>
                <a:spcPct val="170000"/>
              </a:lnSpc>
            </a:pP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&lt;statement id=”statementName”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>
              <a:lnSpc>
                <a:spcPct val="170000"/>
              </a:lnSpc>
            </a:pP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           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parameterType=” examples.domain.Product”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&gt;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>
              <a:lnSpc>
                <a:spcPct val="170000"/>
              </a:lnSpc>
            </a:pP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         insert into PRODUCT values (#{id}, #{description}, #{price})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>
              <a:lnSpc>
                <a:spcPct val="170000"/>
              </a:lnSpc>
            </a:pP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&lt;/statement&gt;</a:t>
            </a:r>
            <a:r>
              <a:rPr lang="en-US" altLang="zh-CN" dirty="0">
                <a:latin typeface="Verdana" panose="020B0604030504040204" pitchFamily="2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文本占位符 35841"/>
          <p:cNvSpPr>
            <a:spLocks noGrp="1"/>
          </p:cNvSpPr>
          <p:nvPr>
            <p:ph idx="1"/>
          </p:nvPr>
        </p:nvSpPr>
        <p:spPr>
          <a:xfrm>
            <a:off x="755650" y="1270000"/>
            <a:ext cx="7772400" cy="5029200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fr-BE" altLang="en-US" sz="3200" dirty="0">
                <a:latin typeface="Times New Roman" panose="02020603050405020304" pitchFamily="2" charset="0"/>
              </a:rPr>
              <a:t>Statement</a:t>
            </a:r>
            <a:r>
              <a:rPr lang="zh-CN" altLang="en-US" sz="3200" dirty="0">
                <a:latin typeface="Times New Roman" panose="02020603050405020304" pitchFamily="2" charset="0"/>
              </a:rPr>
              <a:t>属性：</a:t>
            </a:r>
            <a:r>
              <a:rPr lang="en-US" altLang="zh-CN" sz="3200" dirty="0">
                <a:latin typeface="Times New Roman" panose="02020603050405020304" pitchFamily="2" charset="0"/>
              </a:rPr>
              <a:t>parameterMap</a:t>
            </a:r>
            <a:r>
              <a:rPr lang="zh-CN" altLang="en-US" dirty="0"/>
              <a:t> </a:t>
            </a:r>
            <a:endParaRPr lang="zh-CN" altLang="en-US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定义一系列有次序的参数</a:t>
            </a:r>
            <a:endParaRPr lang="zh-CN" altLang="en-US" dirty="0"/>
          </a:p>
        </p:txBody>
      </p:sp>
      <p:sp>
        <p:nvSpPr>
          <p:cNvPr id="35842" name="标题 35842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Times New Roman" panose="02020603050405020304" pitchFamily="2" charset="0"/>
              </a:rPr>
              <a:t>SQL Map XML映射文件（3-2）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35843" name="圆角矩形 35843"/>
          <p:cNvSpPr/>
          <p:nvPr/>
        </p:nvSpPr>
        <p:spPr>
          <a:xfrm>
            <a:off x="1042988" y="2565400"/>
            <a:ext cx="7200900" cy="32400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&lt;parameterMap id=”insert-product-param” 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                               class=”com.domain.Product”&gt; 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&lt;parameter property=”id”/&gt; 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&lt;parameter property=”description”/&gt; 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&lt;/parameterMap&gt;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&lt;statement id=”insertProduct”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                         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parameterMap=”insert-product-param”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&gt;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insert into PRODUCT (PRD_ID, PRD_DESCRIPTION) 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values (?,?);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&lt;/statement&gt; </a:t>
            </a:r>
            <a:endParaRPr lang="zh-CN" altLang="en-US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文本占位符 36865"/>
          <p:cNvSpPr>
            <a:spLocks noGrp="1"/>
          </p:cNvSpPr>
          <p:nvPr>
            <p:ph idx="1"/>
          </p:nvPr>
        </p:nvSpPr>
        <p:spPr>
          <a:xfrm>
            <a:off x="755650" y="1295400"/>
            <a:ext cx="7772400" cy="5029200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fr-BE" altLang="en-US" sz="3200" dirty="0">
                <a:latin typeface="Times New Roman" panose="02020603050405020304" pitchFamily="2" charset="0"/>
              </a:rPr>
              <a:t>Statement</a:t>
            </a:r>
            <a:r>
              <a:rPr lang="zh-CN" altLang="en-US" sz="3200" dirty="0">
                <a:latin typeface="Times New Roman" panose="02020603050405020304" pitchFamily="2" charset="0"/>
              </a:rPr>
              <a:t>属性：</a:t>
            </a:r>
            <a:r>
              <a:rPr lang="en-US" altLang="zh-CN" sz="3200" dirty="0">
                <a:latin typeface="Times New Roman" panose="02020603050405020304" pitchFamily="2" charset="0"/>
              </a:rPr>
              <a:t>parameterMap</a:t>
            </a:r>
            <a:r>
              <a:rPr lang="zh-CN" altLang="en-US" dirty="0"/>
              <a:t> </a:t>
            </a:r>
            <a:endParaRPr lang="zh-CN" altLang="en-US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实例</a:t>
            </a:r>
            <a:endParaRPr lang="zh-CN" altLang="en-US" dirty="0"/>
          </a:p>
        </p:txBody>
      </p:sp>
      <p:sp>
        <p:nvSpPr>
          <p:cNvPr id="36866" name="标题 36866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Times New Roman" panose="02020603050405020304" pitchFamily="2" charset="0"/>
              </a:rPr>
              <a:t>SQL Map XML映射文件（3-3）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36867" name="圆角矩形 36867"/>
          <p:cNvSpPr/>
          <p:nvPr/>
        </p:nvSpPr>
        <p:spPr>
          <a:xfrm>
            <a:off x="900113" y="2565400"/>
            <a:ext cx="7524750" cy="32400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&lt;parameterMap id=”insert-product-param”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                                 class=”com.domain.Product”&gt;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        &lt;parameter property=”id” jdbcType=”NUMERIC”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                                  javaType=”int” nullValue=”-9999999”/&gt;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       &lt;parameter property=”description” jdbcType=”VARCHAR”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                                  nullValue=”NO_ENTRY”/&gt;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&lt;/parameterMap&gt;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&lt;statement id=”insertProduct” parameterMap=”insert-product-param”&gt;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insert into PRODUCT (PRD_ID, PRD_DESCRIPTION) values (?,?);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&lt;/statement&gt;</a:t>
            </a:r>
            <a:r>
              <a:rPr lang="en-US" altLang="zh-CN" dirty="0">
                <a:latin typeface="Verdana" panose="020B0604030504040204" pitchFamily="2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文本占位符 40961"/>
          <p:cNvSpPr>
            <a:spLocks noGrp="1"/>
          </p:cNvSpPr>
          <p:nvPr>
            <p:ph idx="1"/>
          </p:nvPr>
        </p:nvSpPr>
        <p:spPr>
          <a:xfrm>
            <a:off x="755650" y="1295400"/>
            <a:ext cx="7772400" cy="5029200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fr-BE" altLang="en-US" sz="3200" dirty="0">
                <a:latin typeface="Times New Roman" panose="02020603050405020304" pitchFamily="2" charset="0"/>
              </a:rPr>
              <a:t>Statement</a:t>
            </a:r>
            <a:r>
              <a:rPr lang="zh-CN" altLang="en-US" sz="3200" dirty="0">
                <a:latin typeface="Times New Roman" panose="02020603050405020304" pitchFamily="2" charset="0"/>
              </a:rPr>
              <a:t>属性：</a:t>
            </a:r>
            <a:r>
              <a:rPr lang="en-US" altLang="zh-CN" sz="3200" dirty="0">
                <a:latin typeface="Times New Roman" panose="02020603050405020304" pitchFamily="2" charset="0"/>
              </a:rPr>
              <a:t>resultType</a:t>
            </a:r>
            <a:r>
              <a:rPr lang="zh-CN" altLang="en-US" dirty="0"/>
              <a:t> </a:t>
            </a:r>
            <a:endParaRPr lang="zh-CN" altLang="en-US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指定</a:t>
            </a:r>
            <a:r>
              <a:rPr lang="fr-BE" altLang="en-US" dirty="0">
                <a:latin typeface="Times New Roman" panose="02020603050405020304" pitchFamily="2" charset="0"/>
              </a:rPr>
              <a:t>resultSet</a:t>
            </a:r>
            <a:r>
              <a:rPr lang="zh-CN" altLang="en-US" dirty="0"/>
              <a:t>的输出</a:t>
            </a:r>
            <a:endParaRPr lang="zh-CN" altLang="en-US" dirty="0"/>
          </a:p>
        </p:txBody>
      </p:sp>
      <p:sp>
        <p:nvSpPr>
          <p:cNvPr id="40962" name="标题 40962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Times New Roman" panose="02020603050405020304" pitchFamily="2" charset="0"/>
              </a:rPr>
              <a:t>SQL Map XML映射文件（4-1）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40963" name="圆角矩形 40963"/>
          <p:cNvSpPr/>
          <p:nvPr/>
        </p:nvSpPr>
        <p:spPr>
          <a:xfrm>
            <a:off x="1042988" y="2565400"/>
            <a:ext cx="6985000" cy="3527425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&lt;statement id="getPerson" parameterType=”int”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                           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resultType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="examples.domain.Person"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&gt;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SELECT PER_ID as id,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PER_FIRST_NAME as firstName,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PER_LAST_NAME as lastName,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PER_BIRTH_DATE as birthDate,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PER_WEIGHT_KG as weightInKilograms,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PER_HEIGHT_M as heightInMeters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FROM PERSON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WHERE PER_ID = #{value}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&lt;/statement&gt;</a:t>
            </a:r>
            <a:r>
              <a:rPr lang="en-US" altLang="zh-CN" dirty="0">
                <a:latin typeface="Verdana" panose="020B0604030504040204" pitchFamily="2" charset="0"/>
                <a:cs typeface="Verdana" panose="020B0604030504040204" pitchFamily="2" charset="0"/>
              </a:rPr>
              <a:t> </a:t>
            </a:r>
            <a:endParaRPr lang="zh-CN" altLang="en-US" dirty="0">
              <a:latin typeface="Verdana" panose="020B0604030504040204" pitchFamily="2" charset="0"/>
              <a:ea typeface="Verdana" panose="020B0604030504040204" pitchFamily="2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文本占位符 41985"/>
          <p:cNvSpPr>
            <a:spLocks noGrp="1"/>
          </p:cNvSpPr>
          <p:nvPr>
            <p:ph idx="1"/>
          </p:nvPr>
        </p:nvSpPr>
        <p:spPr>
          <a:xfrm>
            <a:off x="755650" y="1295400"/>
            <a:ext cx="7772400" cy="5029200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fr-BE" altLang="en-US" sz="3200" dirty="0">
                <a:latin typeface="Times New Roman" panose="02020603050405020304" pitchFamily="2" charset="0"/>
              </a:rPr>
              <a:t>Statement</a:t>
            </a:r>
            <a:r>
              <a:rPr lang="zh-CN" altLang="en-US" sz="3200" dirty="0">
                <a:latin typeface="Times New Roman" panose="02020603050405020304" pitchFamily="2" charset="0"/>
              </a:rPr>
              <a:t>属性：</a:t>
            </a:r>
            <a:r>
              <a:rPr lang="en-US" altLang="zh-CN" sz="3200" dirty="0">
                <a:latin typeface="Times New Roman" panose="02020603050405020304" pitchFamily="2" charset="0"/>
              </a:rPr>
              <a:t>resultMap</a:t>
            </a:r>
            <a:r>
              <a:rPr lang="zh-CN" altLang="en-US" dirty="0"/>
              <a:t> </a:t>
            </a:r>
            <a:endParaRPr lang="zh-CN" altLang="en-US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定义一系列有次序的参数</a:t>
            </a:r>
            <a:endParaRPr lang="zh-CN" altLang="en-US" dirty="0"/>
          </a:p>
        </p:txBody>
      </p:sp>
      <p:sp>
        <p:nvSpPr>
          <p:cNvPr id="41986" name="标题 41986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Times New Roman" panose="02020603050405020304" pitchFamily="2" charset="0"/>
              </a:rPr>
              <a:t>SQL Map XML映射文件（4-2）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41987" name="圆角矩形 41987"/>
          <p:cNvSpPr/>
          <p:nvPr/>
        </p:nvSpPr>
        <p:spPr>
          <a:xfrm>
            <a:off x="971550" y="2565400"/>
            <a:ext cx="7200900" cy="32400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&lt;resultMap id=”get-product-result” </a:t>
            </a:r>
            <a:endParaRPr lang="en-US" altLang="zh-CN" dirty="0">
              <a:solidFill>
                <a:srgbClr val="CC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                        class=”com.ibatis.example.Product”&gt; </a:t>
            </a:r>
            <a:endParaRPr lang="en-US" altLang="zh-CN" dirty="0">
              <a:solidFill>
                <a:srgbClr val="CC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     &lt;result property=”id” column=”PRD_ID”/&gt; </a:t>
            </a:r>
            <a:endParaRPr lang="en-US" altLang="zh-CN" dirty="0">
              <a:solidFill>
                <a:srgbClr val="CC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     &lt;result property=”description” column=”PRD_DESCRIPTION”/&gt; </a:t>
            </a:r>
            <a:endParaRPr lang="en-US" altLang="zh-CN" dirty="0">
              <a:solidFill>
                <a:srgbClr val="CC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&lt;/resultMap&gt;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&lt;statement id=”getProduct” resultMap=”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get-product-result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”&gt;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	select * from PRODUCT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&lt;/statement&gt;</a:t>
            </a:r>
            <a:r>
              <a:rPr lang="en-US" altLang="zh-CN" dirty="0">
                <a:latin typeface="Verdana" panose="020B0604030504040204" pitchFamily="2" charset="0"/>
                <a:cs typeface="Verdana" panose="020B0604030504040204" pitchFamily="2" charset="0"/>
              </a:rPr>
              <a:t> </a:t>
            </a:r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文本占位符 43009"/>
          <p:cNvSpPr>
            <a:spLocks noGrp="1"/>
          </p:cNvSpPr>
          <p:nvPr>
            <p:ph idx="1"/>
          </p:nvPr>
        </p:nvSpPr>
        <p:spPr>
          <a:xfrm>
            <a:off x="755650" y="1295400"/>
            <a:ext cx="7772400" cy="5029200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fr-BE" altLang="en-US" sz="3200" dirty="0">
                <a:latin typeface="Times New Roman" panose="02020603050405020304" pitchFamily="2" charset="0"/>
              </a:rPr>
              <a:t>Statement</a:t>
            </a:r>
            <a:r>
              <a:rPr lang="zh-CN" altLang="en-US" sz="3200" dirty="0">
                <a:latin typeface="Times New Roman" panose="02020603050405020304" pitchFamily="2" charset="0"/>
              </a:rPr>
              <a:t>属性：</a:t>
            </a:r>
            <a:r>
              <a:rPr lang="en-US" altLang="zh-CN" sz="3200" dirty="0">
                <a:latin typeface="Times New Roman" panose="02020603050405020304" pitchFamily="2" charset="0"/>
              </a:rPr>
              <a:t>resultMap</a:t>
            </a:r>
            <a:r>
              <a:rPr lang="zh-CN" altLang="en-US" dirty="0"/>
              <a:t> </a:t>
            </a:r>
            <a:endParaRPr lang="zh-CN" altLang="en-US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实例</a:t>
            </a:r>
            <a:endParaRPr lang="zh-CN" altLang="en-US" dirty="0"/>
          </a:p>
        </p:txBody>
      </p:sp>
      <p:sp>
        <p:nvSpPr>
          <p:cNvPr id="43010" name="标题 43010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Times New Roman" panose="02020603050405020304" pitchFamily="2" charset="0"/>
              </a:rPr>
              <a:t>SQL Map XML映射文件（4-3）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43011" name="圆角矩形 43011"/>
          <p:cNvSpPr/>
          <p:nvPr/>
        </p:nvSpPr>
        <p:spPr>
          <a:xfrm>
            <a:off x="1114425" y="2492375"/>
            <a:ext cx="6913563" cy="3311525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eaLnBrk="0" hangingPunct="0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&lt;resultMap id=”get-product-result”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                 class=”com.ibatis.example.Product”&gt;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&lt;result property=”id” column=”PRD_ID”/&gt;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&lt;result property=”description” column=”PRD_DESCRIPTION”/&gt;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&lt;result property=”subCode”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             column=”PRD_SUB_CODE” nullValue=”-999”/&gt;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&lt;/resultMap&gt;</a:t>
            </a:r>
            <a:r>
              <a:rPr lang="en-US" altLang="zh-CN" dirty="0">
                <a:latin typeface="Verdana" panose="020B0604030504040204" pitchFamily="2" charset="0"/>
                <a:cs typeface="Verdana" panose="020B0604030504040204" pitchFamily="2" charset="0"/>
              </a:rPr>
              <a:t> </a:t>
            </a:r>
            <a:endParaRPr lang="zh-CN" altLang="en-US" dirty="0">
              <a:latin typeface="Verdana" panose="020B0604030504040204" pitchFamily="2" charset="0"/>
              <a:ea typeface="Verdana" panose="020B0604030504040204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dirty="0">
                <a:latin typeface="Times New Roman" panose="02020603050405020304" pitchFamily="2" charset="0"/>
                <a:sym typeface="+mn-ea"/>
              </a:rPr>
              <a:t>My</a:t>
            </a:r>
            <a:r>
              <a:rPr lang="en-US" altLang="zh-CN" dirty="0">
                <a:latin typeface="Times New Roman" panose="02020603050405020304" pitchFamily="2" charset="0"/>
              </a:rPr>
              <a:t>Batis</a:t>
            </a:r>
            <a:r>
              <a:rPr lang="zh-CN" altLang="en-US" dirty="0">
                <a:latin typeface="Times New Roman" panose="02020603050405020304" pitchFamily="2" charset="0"/>
              </a:rPr>
              <a:t>简介（3）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7170" name="文本占位符 7170"/>
          <p:cNvSpPr>
            <a:spLocks noGrp="1"/>
          </p:cNvSpPr>
          <p:nvPr>
            <p:ph type="body" sz="half" idx="1"/>
          </p:nvPr>
        </p:nvSpPr>
        <p:spPr>
          <a:xfrm>
            <a:off x="682625" y="1251903"/>
            <a:ext cx="7861300" cy="4930775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2" charset="0"/>
              </a:rPr>
              <a:t>Mybaits整体架构：</a:t>
            </a:r>
            <a:endParaRPr lang="en-US" altLang="zh-CN" sz="3200" dirty="0">
              <a:latin typeface="Times New Roman" panose="02020603050405020304" pitchFamily="2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mybatis3.2.0.jar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2" charset="0"/>
                <a:ea typeface="楷体_GB2312" pitchFamily="1" charset="-122"/>
              </a:rPr>
              <a:t>iBATIS SQL Maps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 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2" charset="0"/>
                <a:ea typeface="楷体_GB2312" pitchFamily="1" charset="-122"/>
                <a:sym typeface="Arial" panose="020B0604020202020204" pitchFamily="34" charset="0"/>
              </a:rPr>
              <a:t>框架</a:t>
            </a:r>
            <a:endParaRPr lang="zh-CN" altLang="en-US" sz="3200" dirty="0">
              <a:solidFill>
                <a:srgbClr val="CC0000"/>
              </a:solidFill>
              <a:latin typeface="Times New Roman" panose="02020603050405020304" pitchFamily="2" charset="0"/>
              <a:ea typeface="楷体_GB2312" pitchFamily="1" charset="-122"/>
              <a:sym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iBATIS Data Access Objects 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DAO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)框架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585" y="1838325"/>
            <a:ext cx="7857490" cy="458343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文本占位符 44033"/>
          <p:cNvSpPr>
            <a:spLocks noGrp="1"/>
          </p:cNvSpPr>
          <p:nvPr>
            <p:ph idx="1"/>
          </p:nvPr>
        </p:nvSpPr>
        <p:spPr>
          <a:xfrm>
            <a:off x="688975" y="1295400"/>
            <a:ext cx="7772400" cy="5029200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fr-BE" altLang="en-US" sz="3200" dirty="0">
                <a:latin typeface="Times New Roman" panose="02020603050405020304" pitchFamily="2" charset="0"/>
              </a:rPr>
              <a:t>Statement</a:t>
            </a:r>
            <a:r>
              <a:rPr lang="zh-CN" altLang="en-US" sz="3200" dirty="0">
                <a:latin typeface="Times New Roman" panose="02020603050405020304" pitchFamily="2" charset="0"/>
              </a:rPr>
              <a:t>属性：</a:t>
            </a:r>
            <a:r>
              <a:rPr lang="en-US" altLang="zh-CN" sz="3200" dirty="0">
                <a:latin typeface="Times New Roman" panose="02020603050405020304" pitchFamily="2" charset="0"/>
              </a:rPr>
              <a:t>resultMap</a:t>
            </a:r>
            <a:r>
              <a:rPr lang="zh-CN" altLang="en-US" dirty="0"/>
              <a:t> </a:t>
            </a:r>
            <a:endParaRPr lang="zh-CN" altLang="en-US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基本类型</a:t>
            </a:r>
            <a:endParaRPr lang="zh-CN" altLang="en-US" dirty="0"/>
          </a:p>
        </p:txBody>
      </p:sp>
      <p:sp>
        <p:nvSpPr>
          <p:cNvPr id="44034" name="标题 44034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Times New Roman" panose="02020603050405020304" pitchFamily="2" charset="0"/>
              </a:rPr>
              <a:t>SQL Map XML映射文件（4-4）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44035" name="圆角矩形 44035"/>
          <p:cNvSpPr/>
          <p:nvPr/>
        </p:nvSpPr>
        <p:spPr>
          <a:xfrm>
            <a:off x="1116013" y="2563813"/>
            <a:ext cx="6913562" cy="273685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eaLnBrk="0" hangingPunct="0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&lt;resultMap id=”get-product-result” class=”java.lang.String”&gt;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         &lt;result property=”value” column=”PRD_DESCRIPTION”/&gt;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&lt;/resultMap&gt;</a:t>
            </a:r>
            <a:r>
              <a:rPr lang="en-US" altLang="zh-CN" dirty="0">
                <a:latin typeface="Verdana" panose="020B0604030504040204" pitchFamily="2" charset="0"/>
                <a:cs typeface="Verdana" panose="020B0604030504040204" pitchFamily="2" charset="0"/>
              </a:rPr>
              <a:t> </a:t>
            </a:r>
            <a:endParaRPr lang="zh-CN" altLang="en-US" dirty="0">
              <a:latin typeface="Verdana" panose="020B0604030504040204" pitchFamily="2" charset="0"/>
              <a:ea typeface="Verdana" panose="020B0604030504040204" pitchFamily="2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文本占位符 45057"/>
          <p:cNvSpPr>
            <a:spLocks noGrp="1"/>
          </p:cNvSpPr>
          <p:nvPr>
            <p:ph idx="1"/>
          </p:nvPr>
        </p:nvSpPr>
        <p:spPr>
          <a:xfrm>
            <a:off x="1371600" y="1295400"/>
            <a:ext cx="7772400" cy="5029200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fr-BE" altLang="en-US" dirty="0">
                <a:latin typeface="Times New Roman" panose="02020603050405020304" pitchFamily="2" charset="0"/>
              </a:rPr>
              <a:t>Statement</a:t>
            </a:r>
            <a:r>
              <a:rPr lang="zh-CN" altLang="en-US" dirty="0">
                <a:latin typeface="Times New Roman" panose="02020603050405020304" pitchFamily="2" charset="0"/>
              </a:rPr>
              <a:t>属性：</a:t>
            </a:r>
            <a:r>
              <a:rPr lang="en-US" altLang="zh-CN" dirty="0">
                <a:latin typeface="Times New Roman" panose="02020603050405020304" pitchFamily="2" charset="0"/>
              </a:rPr>
              <a:t>resultMap</a:t>
            </a:r>
            <a:r>
              <a:rPr lang="zh-CN" altLang="en-US" dirty="0"/>
              <a:t> </a:t>
            </a:r>
            <a:endParaRPr lang="zh-CN" altLang="en-US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复杂类型</a:t>
            </a:r>
            <a:endParaRPr lang="zh-CN" altLang="en-US" dirty="0"/>
          </a:p>
        </p:txBody>
      </p:sp>
      <p:sp>
        <p:nvSpPr>
          <p:cNvPr id="45058" name="标题 45058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Times New Roman" panose="02020603050405020304" pitchFamily="2" charset="0"/>
              </a:rPr>
              <a:t>SQL Map XML映射文件（5-1）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45059" name="圆角矩形 45059"/>
          <p:cNvSpPr/>
          <p:nvPr/>
        </p:nvSpPr>
        <p:spPr>
          <a:xfrm>
            <a:off x="611188" y="1122363"/>
            <a:ext cx="8064500" cy="5329237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&lt;resultMap id=”get-product-result”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                  class=”com.ibatis.example.Product”&gt;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&lt;result property=”id” column=”PRD_ID”/&gt;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&lt;result property=”description” column=”PRD_DESCRIPTION”/&gt;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&lt;result property=”category” column=”PRD_CAT_ID”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                                                                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select=”getCategory”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/&gt;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&lt;/resultMap&gt;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&lt;resultMap id=”get-category-result” class=”com.ibatis.example.Category”&gt;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&lt;result property=”id” column=”CAT_ID”/&gt;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&lt;result property=”description” column=”CAT_DESCRIPTION”/&gt;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&lt;/resultMap&gt;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&lt;statement id=”getProduct” parameterType=”int”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                                              resultMap=”get-product-result”&gt;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          select * from PRODUCT where PRD_ID = #{value}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&lt;/statement&gt;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&lt;statement id=”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getCategory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” parameterType=”int”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                                               resultMap=”get-category-result”&gt;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         select * from CATEGORY where CAT_ID = #{value}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&lt;/statement&gt;</a:t>
            </a:r>
            <a:r>
              <a:rPr lang="en-US" altLang="zh-CN" dirty="0">
                <a:latin typeface="Verdana" panose="020B0604030504040204" pitchFamily="2" charset="0"/>
                <a:cs typeface="Verdana" panose="020B0604030504040204" pitchFamily="2" charset="0"/>
              </a:rPr>
              <a:t> </a:t>
            </a:r>
            <a:endParaRPr lang="zh-CN" altLang="en-US" dirty="0">
              <a:latin typeface="Verdana" panose="020B0604030504040204" pitchFamily="2" charset="0"/>
              <a:ea typeface="Verdana" panose="020B0604030504040204" pitchFamily="2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文本占位符 46081"/>
          <p:cNvSpPr>
            <a:spLocks noGrp="1"/>
          </p:cNvSpPr>
          <p:nvPr>
            <p:ph idx="1"/>
          </p:nvPr>
        </p:nvSpPr>
        <p:spPr>
          <a:xfrm>
            <a:off x="755650" y="1270000"/>
            <a:ext cx="7772400" cy="5029200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zh-CN" altLang="en-US" sz="3200" dirty="0"/>
              <a:t>联合查询</a:t>
            </a:r>
            <a:endParaRPr lang="zh-CN" altLang="en-US" sz="3200" dirty="0"/>
          </a:p>
        </p:txBody>
      </p:sp>
      <p:sp>
        <p:nvSpPr>
          <p:cNvPr id="46082" name="标题 46082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Times New Roman" panose="02020603050405020304" pitchFamily="2" charset="0"/>
              </a:rPr>
              <a:t>SQL Map XML映射文件（5-2）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46083" name="圆角矩形 46083"/>
          <p:cNvSpPr/>
          <p:nvPr/>
        </p:nvSpPr>
        <p:spPr>
          <a:xfrm>
            <a:off x="611188" y="1987550"/>
            <a:ext cx="8064500" cy="403383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&lt;resultMap id=”get-product-result” class=”com.ibatis.example.Product”&gt;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&lt;result property=”id” column=”PRD_ID”/&gt;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&lt;result property=”description” column=”PRD_DESCRIPTION”/&gt;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&lt;result property=”category.id” column=”CAT_ID” /&gt; </a:t>
            </a:r>
            <a:endParaRPr lang="en-US" altLang="zh-CN" dirty="0">
              <a:solidFill>
                <a:srgbClr val="CC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&lt;result property=”category.description” column=”CAT_DESCRIPTION” /&gt;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&lt;/resultMap&gt;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&lt;statement id=”getProduct” parameterType=”int”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                                       resultMap=”get-product-result”&gt;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        select *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        from PRODUCT, CATEGORY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        where PRD_CAT_ID=CAT_ID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        and PRD_ID = #{value}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&lt;/statement&gt; </a:t>
            </a:r>
            <a:endParaRPr lang="zh-CN" altLang="en-US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文本占位符 49153"/>
          <p:cNvSpPr>
            <a:spLocks noGrp="1"/>
          </p:cNvSpPr>
          <p:nvPr>
            <p:ph idx="1"/>
          </p:nvPr>
        </p:nvSpPr>
        <p:spPr>
          <a:xfrm>
            <a:off x="755650" y="1295400"/>
            <a:ext cx="7772400" cy="5029200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2" charset="0"/>
              </a:rPr>
              <a:t>映射文件：</a:t>
            </a:r>
            <a:r>
              <a:rPr lang="zh-CN" altLang="en-US" dirty="0">
                <a:latin typeface="Times New Roman" panose="02020603050405020304" pitchFamily="2" charset="0"/>
              </a:rPr>
              <a:t> 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49154" name="标题 49154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Times New Roman" panose="02020603050405020304" pitchFamily="2" charset="0"/>
              </a:rPr>
              <a:t>多对一联合查询（</a:t>
            </a:r>
            <a:r>
              <a:rPr lang="en-US" altLang="zh-CN" dirty="0">
                <a:latin typeface="Times New Roman" panose="02020603050405020304" pitchFamily="2" charset="0"/>
              </a:rPr>
              <a:t>1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49155" name="圆角矩形 49155"/>
          <p:cNvSpPr/>
          <p:nvPr/>
        </p:nvSpPr>
        <p:spPr>
          <a:xfrm>
            <a:off x="116840" y="1916430"/>
            <a:ext cx="8880475" cy="452628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l"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</a:rPr>
              <a:t>&lt;resultMap id="resultUserArticleList" type="Article"&gt;</a:t>
            </a:r>
            <a:endParaRPr lang="en-US" altLang="zh-CN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</a:rPr>
              <a:t>        &lt;id property="id" column="aid" /&gt;</a:t>
            </a:r>
            <a:endParaRPr lang="en-US" altLang="zh-CN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</a:rPr>
              <a:t>        &lt;result property="title" column="title" /&gt;</a:t>
            </a:r>
            <a:endParaRPr lang="en-US" altLang="zh-CN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</a:rPr>
              <a:t>        &lt;result property="content" column="content" /&gt;</a:t>
            </a:r>
            <a:endParaRPr lang="en-US" altLang="zh-CN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</a:rPr>
              <a:t>        &lt;association property="user" javaType="User"&gt;</a:t>
            </a:r>
            <a:endParaRPr lang="en-US" altLang="zh-CN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</a:rPr>
              <a:t>            &lt;id property="id" column="id" /&gt;</a:t>
            </a:r>
            <a:endParaRPr lang="en-US" altLang="zh-CN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</a:rPr>
              <a:t>            &lt;result property="userName" column="userName" /&gt;</a:t>
            </a:r>
            <a:endParaRPr lang="en-US" altLang="zh-CN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</a:rPr>
              <a:t>            &lt;result property="userAddress" column="userAddress" /&gt;       &lt;/association&gt;        </a:t>
            </a:r>
            <a:endParaRPr lang="en-US" altLang="zh-CN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</a:rPr>
              <a:t>    &lt;/resultMap&gt;</a:t>
            </a:r>
            <a:endParaRPr lang="en-US" altLang="zh-CN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</a:rPr>
              <a:t>&lt; select id="getUserArticles" parameterType="int" resultMap="resultUserArticleList"&gt;</a:t>
            </a:r>
            <a:endParaRPr lang="en-US" altLang="zh-CN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</a:rPr>
              <a:t>     select user.id,user.userName,user.userAddress,article.id aid,article.title,article.content from user,article</a:t>
            </a:r>
            <a:endParaRPr lang="en-US" altLang="zh-CN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</a:rPr>
              <a:t>              where user.id=article.userid and user.id=#{id}   &lt;/select&gt;</a:t>
            </a:r>
            <a:endParaRPr lang="en-US" altLang="zh-CN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文本占位符 49153"/>
          <p:cNvSpPr>
            <a:spLocks noGrp="1"/>
          </p:cNvSpPr>
          <p:nvPr>
            <p:ph idx="1"/>
          </p:nvPr>
        </p:nvSpPr>
        <p:spPr>
          <a:xfrm>
            <a:off x="755650" y="1295400"/>
            <a:ext cx="7772400" cy="5029200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2" charset="0"/>
              </a:rPr>
              <a:t>测试文件：</a:t>
            </a:r>
            <a:r>
              <a:rPr lang="zh-CN" altLang="en-US" dirty="0">
                <a:latin typeface="Times New Roman" panose="02020603050405020304" pitchFamily="2" charset="0"/>
              </a:rPr>
              <a:t> 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49154" name="标题 49154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Times New Roman" panose="02020603050405020304" pitchFamily="2" charset="0"/>
              </a:rPr>
              <a:t>多对一联合查询（</a:t>
            </a:r>
            <a:r>
              <a:rPr lang="en-US" altLang="zh-CN" dirty="0">
                <a:latin typeface="Times New Roman" panose="02020603050405020304" pitchFamily="2" charset="0"/>
              </a:rPr>
              <a:t>2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49155" name="圆角矩形 49155"/>
          <p:cNvSpPr/>
          <p:nvPr/>
        </p:nvSpPr>
        <p:spPr>
          <a:xfrm>
            <a:off x="116840" y="1916430"/>
            <a:ext cx="8880475" cy="452628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l"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</a:rPr>
              <a:t>public void getUserArticles(int userid){</a:t>
            </a:r>
            <a:endParaRPr lang="en-US" altLang="zh-CN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</a:rPr>
              <a:t>        SqlSession session = sqlSessionFactory.openSession();</a:t>
            </a:r>
            <a:endParaRPr lang="en-US" altLang="zh-CN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</a:rPr>
              <a:t>        try {</a:t>
            </a:r>
            <a:endParaRPr lang="en-US" altLang="zh-CN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</a:rPr>
              <a:t>            IUserOperation userOperation=session.getMapper(IUserOperation.class);          </a:t>
            </a:r>
            <a:endParaRPr lang="en-US" altLang="zh-CN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</a:rPr>
              <a:t>            List&lt;Article&gt; articles = userOperation.getUserArticles(userid);</a:t>
            </a:r>
            <a:endParaRPr lang="en-US" altLang="zh-CN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</a:rPr>
              <a:t>            for(Article article:articles){</a:t>
            </a:r>
            <a:endParaRPr lang="en-US" altLang="zh-CN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</a:rPr>
              <a:t>                System.out.println(article.getTitle()+":"+article.getContent()+</a:t>
            </a:r>
            <a:endParaRPr lang="en-US" altLang="zh-CN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</a:rPr>
              <a:t>                        ":作者是:"+article.getUser().getUserName()+":地址:"+</a:t>
            </a:r>
            <a:endParaRPr lang="en-US" altLang="zh-CN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</a:rPr>
              <a:t>                         article.getUser().getUserAddress());</a:t>
            </a:r>
            <a:endParaRPr lang="en-US" altLang="zh-CN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</a:rPr>
              <a:t>            }</a:t>
            </a:r>
            <a:endParaRPr lang="en-US" altLang="zh-CN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</a:rPr>
              <a:t>        } finally {  session.close();  }   }</a:t>
            </a:r>
            <a:endParaRPr lang="en-US" altLang="zh-CN" dirty="0">
              <a:latin typeface="Times New Roman" panose="02020603050405020304" pitchFamily="2" charset="0"/>
            </a:endParaRPr>
          </a:p>
          <a:p>
            <a:pPr algn="l" eaLnBrk="0" hangingPunct="0">
              <a:lnSpc>
                <a:spcPct val="130000"/>
              </a:lnSpc>
            </a:pPr>
            <a:endParaRPr lang="en-US" altLang="zh-CN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Rectangle 2"/>
          <p:cNvSpPr>
            <a:spLocks noGrp="1"/>
          </p:cNvSpPr>
          <p:nvPr>
            <p:ph type="subTitle"/>
          </p:nvPr>
        </p:nvSpPr>
        <p:spPr>
          <a:xfrm>
            <a:off x="1981200" y="5486400"/>
            <a:ext cx="5167313" cy="414338"/>
          </a:xfrm>
        </p:spPr>
        <p:txBody>
          <a:bodyPr wrap="square" anchor="t"/>
          <a:lstStyle>
            <a:lvl1pPr marL="0" lvl="0" indent="0" algn="ctr">
              <a:defRPr/>
            </a:lvl1pPr>
            <a:lvl2pPr marL="457200" lvl="1" indent="0" algn="ctr">
              <a:defRPr/>
            </a:lvl2pPr>
            <a:lvl3pPr marL="914400" lvl="2" indent="0" algn="ctr">
              <a:defRPr/>
            </a:lvl3pPr>
            <a:lvl4pPr marL="1371600" lvl="3" indent="0" algn="ctr">
              <a:defRPr/>
            </a:lvl4pPr>
            <a:lvl5pPr marL="1828800" lvl="4" indent="0" algn="ctr">
              <a:defRPr/>
            </a:lvl5pPr>
          </a:lstStyle>
          <a:p>
            <a:pPr marL="0" lvl="0" indent="0" algn="ctr" eaLnBrk="1" hangingPunct="1">
              <a:lnSpc>
                <a:spcPct val="800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浙江工业大学 计算机学院</a:t>
            </a:r>
            <a:endParaRPr lang="zh-CN" altLang="en-US" sz="2000" dirty="0">
              <a:solidFill>
                <a:schemeClr val="bg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50178" name="WordArt 3"/>
          <p:cNvSpPr>
            <a:spLocks noTextEdit="1"/>
          </p:cNvSpPr>
          <p:nvPr/>
        </p:nvSpPr>
        <p:spPr>
          <a:xfrm>
            <a:off x="1912938" y="2935288"/>
            <a:ext cx="5249862" cy="72231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normAutofit/>
          </a:bodyPr>
          <a:p>
            <a:pPr algn="ctr"/>
            <a:r>
              <a:rPr lang="zh-CN" altLang="en-US" sz="5400" b="1">
                <a:ln w="3810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0" scaled="1"/>
                  <a:tileRect/>
                </a:gradFill>
                <a:effectLst>
                  <a:outerShdw dist="35921" dir="2699999" algn="ctr" rotWithShape="0">
                    <a:srgbClr val="B2B2B2">
                      <a:alpha val="50000"/>
                    </a:srgbClr>
                  </a:outerShdw>
                </a:effectLst>
                <a:latin typeface="Verdana" panose="020B0604030504040204" pitchFamily="2" charset="0"/>
                <a:ea typeface="Verdana" panose="020B0604030504040204" pitchFamily="2" charset="0"/>
              </a:rPr>
              <a:t>Thank You !</a:t>
            </a:r>
            <a:endParaRPr lang="zh-CN" altLang="en-US" sz="5400" b="1">
              <a:ln w="381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gradFill rotWithShape="1">
                <a:gsLst>
                  <a:gs pos="0">
                    <a:schemeClr val="tx2"/>
                  </a:gs>
                  <a:gs pos="100000">
                    <a:schemeClr val="hlink"/>
                  </a:gs>
                </a:gsLst>
                <a:lin ang="0" scaled="1"/>
                <a:tileRect/>
              </a:gradFill>
              <a:effectLst>
                <a:outerShdw dist="35921" dir="2699999" algn="ctr" rotWithShape="0">
                  <a:srgbClr val="B2B2B2">
                    <a:alpha val="50000"/>
                  </a:srgbClr>
                </a:outerShdw>
              </a:effectLst>
              <a:latin typeface="Verdana" panose="020B0604030504040204" pitchFamily="2" charset="0"/>
              <a:ea typeface="Verdana" panose="020B0604030504040204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文本占位符 8193"/>
          <p:cNvSpPr>
            <a:spLocks noGrp="1"/>
          </p:cNvSpPr>
          <p:nvPr>
            <p:ph idx="1"/>
          </p:nvPr>
        </p:nvSpPr>
        <p:spPr>
          <a:xfrm>
            <a:off x="827088" y="1295400"/>
            <a:ext cx="7543800" cy="4876800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en-US" altLang="zh-CN" sz="3200" dirty="0">
                <a:latin typeface="Times New Roman" panose="02020603050405020304" pitchFamily="2" charset="0"/>
              </a:rPr>
              <a:t>My</a:t>
            </a:r>
            <a:r>
              <a:rPr lang="en-US" altLang="zh-CN" sz="3200" dirty="0">
                <a:latin typeface="Times New Roman" panose="02020603050405020304" pitchFamily="2" charset="0"/>
              </a:rPr>
              <a:t>Batis SQL Maps</a:t>
            </a:r>
            <a:endParaRPr lang="en-US" altLang="zh-CN" sz="3200" dirty="0">
              <a:latin typeface="Times New Roman" panose="02020603050405020304" pitchFamily="2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SQL Maps 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框架有助于极大地减少访问关系数据库通常所需的 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Java 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代码量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1"/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SQL Maps 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使用 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XML 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描述符将 POJO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s 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映射到 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SQL </a:t>
            </a:r>
            <a:r>
              <a:rPr lang="zh-CN" altLang="en-US" dirty="0">
                <a:latin typeface="Times New Roman" panose="02020603050405020304" pitchFamily="2" charset="0"/>
                <a:ea typeface="楷体_GB2312" pitchFamily="1" charset="-122"/>
              </a:rPr>
              <a:t>语言</a:t>
            </a:r>
            <a:endParaRPr lang="zh-CN" altLang="en-US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8194" name="标题 8194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dirty="0">
                <a:latin typeface="Times New Roman" panose="02020603050405020304" pitchFamily="2" charset="0"/>
              </a:rPr>
              <a:t>M</a:t>
            </a:r>
            <a:r>
              <a:rPr lang="en-US" altLang="zh-CN" dirty="0">
                <a:latin typeface="Times New Roman" panose="02020603050405020304" pitchFamily="2" charset="0"/>
              </a:rPr>
              <a:t>y</a:t>
            </a:r>
            <a:r>
              <a:rPr lang="en-US" altLang="zh-CN" dirty="0">
                <a:latin typeface="Times New Roman" panose="02020603050405020304" pitchFamily="2" charset="0"/>
              </a:rPr>
              <a:t>Batis</a:t>
            </a:r>
            <a:r>
              <a:rPr lang="zh-CN" altLang="en-US" dirty="0">
                <a:latin typeface="Times New Roman" panose="02020603050405020304" pitchFamily="2" charset="0"/>
              </a:rPr>
              <a:t>简介（4）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 </a:t>
            </a:r>
            <a:endParaRPr lang="en-US" altLang="zh-CN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pic>
        <p:nvPicPr>
          <p:cNvPr id="8195" name="图片 819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0475" y="3717925"/>
            <a:ext cx="7272338" cy="25923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文本占位符 8193"/>
          <p:cNvSpPr>
            <a:spLocks noGrp="1"/>
          </p:cNvSpPr>
          <p:nvPr>
            <p:ph idx="1"/>
          </p:nvPr>
        </p:nvSpPr>
        <p:spPr>
          <a:xfrm>
            <a:off x="827088" y="1295400"/>
            <a:ext cx="7543800" cy="4876800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en-US" altLang="zh-CN" sz="3200" dirty="0">
                <a:latin typeface="Times New Roman" panose="02020603050405020304" pitchFamily="2" charset="0"/>
              </a:rPr>
              <a:t>MyBatis</a:t>
            </a:r>
            <a:r>
              <a:rPr lang="zh-CN" altLang="en-US" sz="3200" dirty="0">
                <a:latin typeface="Times New Roman" panose="02020603050405020304" pitchFamily="2" charset="0"/>
              </a:rPr>
              <a:t>与</a:t>
            </a:r>
            <a:r>
              <a:rPr lang="en-US" altLang="zh-CN" sz="3200" dirty="0">
                <a:latin typeface="Times New Roman" panose="02020603050405020304" pitchFamily="2" charset="0"/>
              </a:rPr>
              <a:t>Hibernate</a:t>
            </a:r>
            <a:endParaRPr lang="en-US" altLang="zh-CN" sz="3200" dirty="0">
              <a:latin typeface="Times New Roman" panose="02020603050405020304" pitchFamily="2" charset="0"/>
            </a:endParaRPr>
          </a:p>
          <a:p>
            <a:pPr lvl="1">
              <a:lnSpc>
                <a:spcPct val="100000"/>
              </a:lnSpc>
            </a:pPr>
            <a:r>
              <a:rPr sz="2400" dirty="0">
                <a:latin typeface="Times New Roman" panose="02020603050405020304" pitchFamily="2" charset="0"/>
                <a:ea typeface="楷体_GB2312" pitchFamily="1" charset="-122"/>
              </a:rPr>
              <a:t>Hibernate 优势</a:t>
            </a:r>
            <a:endParaRPr sz="2400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2">
              <a:lnSpc>
                <a:spcPct val="100000"/>
              </a:lnSpc>
            </a:pPr>
            <a:r>
              <a:rPr sz="2055" dirty="0">
                <a:latin typeface="Times New Roman" panose="02020603050405020304" pitchFamily="2" charset="0"/>
                <a:ea typeface="楷体_GB2312" pitchFamily="1" charset="-122"/>
              </a:rPr>
              <a:t>DAO 层开发比</a:t>
            </a:r>
            <a:r>
              <a:rPr lang="zh-CN" sz="2055" dirty="0">
                <a:latin typeface="Times New Roman" panose="02020603050405020304" pitchFamily="2" charset="0"/>
                <a:ea typeface="楷体_GB2312" pitchFamily="1" charset="-122"/>
              </a:rPr>
              <a:t>较</a:t>
            </a:r>
            <a:r>
              <a:rPr sz="2055" dirty="0">
                <a:latin typeface="Times New Roman" panose="02020603050405020304" pitchFamily="2" charset="0"/>
                <a:ea typeface="楷体_GB2312" pitchFamily="1" charset="-122"/>
              </a:rPr>
              <a:t>简单</a:t>
            </a:r>
            <a:endParaRPr sz="2055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2">
              <a:lnSpc>
                <a:spcPct val="100000"/>
              </a:lnSpc>
            </a:pPr>
            <a:r>
              <a:rPr sz="2055" dirty="0">
                <a:latin typeface="Times New Roman" panose="02020603050405020304" pitchFamily="2" charset="0"/>
                <a:ea typeface="楷体_GB2312" pitchFamily="1" charset="-122"/>
              </a:rPr>
              <a:t>对对象的维护和缓存</a:t>
            </a:r>
            <a:r>
              <a:rPr lang="zh-CN" sz="2055" dirty="0">
                <a:latin typeface="Times New Roman" panose="02020603050405020304" pitchFamily="2" charset="0"/>
                <a:ea typeface="楷体_GB2312" pitchFamily="1" charset="-122"/>
              </a:rPr>
              <a:t>较</a:t>
            </a:r>
            <a:r>
              <a:rPr sz="2055" dirty="0">
                <a:latin typeface="Times New Roman" panose="02020603050405020304" pitchFamily="2" charset="0"/>
                <a:ea typeface="楷体_GB2312" pitchFamily="1" charset="-122"/>
              </a:rPr>
              <a:t>。</a:t>
            </a:r>
            <a:endParaRPr sz="2055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2">
              <a:lnSpc>
                <a:spcPct val="100000"/>
              </a:lnSpc>
            </a:pPr>
            <a:r>
              <a:rPr sz="2055" dirty="0">
                <a:latin typeface="Times New Roman" panose="02020603050405020304" pitchFamily="2" charset="0"/>
                <a:ea typeface="楷体_GB2312" pitchFamily="1" charset="-122"/>
              </a:rPr>
              <a:t>数据库移植性好</a:t>
            </a:r>
            <a:r>
              <a:rPr lang="zh-CN" sz="2055" dirty="0">
                <a:latin typeface="Times New Roman" panose="02020603050405020304" pitchFamily="2" charset="0"/>
                <a:ea typeface="楷体_GB2312" pitchFamily="1" charset="-122"/>
              </a:rPr>
              <a:t>（</a:t>
            </a:r>
            <a:r>
              <a:rPr lang="en-US" sz="2055" dirty="0">
                <a:latin typeface="Times New Roman" panose="02020603050405020304" pitchFamily="2" charset="0"/>
                <a:ea typeface="楷体_GB2312" pitchFamily="1" charset="-122"/>
              </a:rPr>
              <a:t>MyBatis</a:t>
            </a:r>
            <a:r>
              <a:rPr lang="zh-CN" altLang="en-US" sz="2055" dirty="0">
                <a:latin typeface="Times New Roman" panose="02020603050405020304" pitchFamily="2" charset="0"/>
                <a:ea typeface="楷体_GB2312" pitchFamily="1" charset="-122"/>
              </a:rPr>
              <a:t>在</a:t>
            </a:r>
            <a:r>
              <a:rPr sz="2055" dirty="0">
                <a:latin typeface="Times New Roman" panose="02020603050405020304" pitchFamily="2" charset="0"/>
                <a:ea typeface="楷体_GB2312" pitchFamily="1" charset="-122"/>
              </a:rPr>
              <a:t>不同的数据库需要写不同 SQL</a:t>
            </a:r>
            <a:r>
              <a:rPr lang="zh-CN" sz="2055" dirty="0">
                <a:latin typeface="Times New Roman" panose="02020603050405020304" pitchFamily="2" charset="0"/>
                <a:ea typeface="楷体_GB2312" pitchFamily="1" charset="-122"/>
              </a:rPr>
              <a:t>）</a:t>
            </a:r>
            <a:endParaRPr sz="2055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2">
              <a:lnSpc>
                <a:spcPct val="100000"/>
              </a:lnSpc>
            </a:pPr>
            <a:r>
              <a:rPr sz="2055" dirty="0">
                <a:latin typeface="Times New Roman" panose="02020603050405020304" pitchFamily="2" charset="0"/>
                <a:ea typeface="楷体_GB2312" pitchFamily="1" charset="-122"/>
              </a:rPr>
              <a:t>有更好的二级缓存机制，可以使用第三方缓存</a:t>
            </a:r>
            <a:endParaRPr sz="2055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1">
              <a:lnSpc>
                <a:spcPct val="100000"/>
              </a:lnSpc>
            </a:pPr>
            <a:r>
              <a:rPr sz="2400" dirty="0">
                <a:latin typeface="Times New Roman" panose="02020603050405020304" pitchFamily="2" charset="0"/>
                <a:ea typeface="楷体_GB2312" pitchFamily="1" charset="-122"/>
              </a:rPr>
              <a:t>Mybatis优势</a:t>
            </a:r>
            <a:endParaRPr sz="2400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2">
              <a:lnSpc>
                <a:spcPct val="100000"/>
              </a:lnSpc>
            </a:pPr>
            <a:r>
              <a:rPr sz="2055" dirty="0">
                <a:latin typeface="Times New Roman" panose="02020603050405020304" pitchFamily="2" charset="0"/>
                <a:ea typeface="楷体_GB2312" pitchFamily="1" charset="-122"/>
              </a:rPr>
              <a:t>可以进行更为细致的 SQL 优化，可以减少查询字段</a:t>
            </a:r>
            <a:endParaRPr sz="2055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lvl="2">
              <a:lnSpc>
                <a:spcPct val="100000"/>
              </a:lnSpc>
            </a:pPr>
            <a:r>
              <a:rPr sz="2055" dirty="0">
                <a:latin typeface="Times New Roman" panose="02020603050405020304" pitchFamily="2" charset="0"/>
                <a:ea typeface="楷体_GB2312" pitchFamily="1" charset="-122"/>
              </a:rPr>
              <a:t>MyBatis 容易掌握，而 Hibernate 门槛较高</a:t>
            </a:r>
            <a:endParaRPr sz="2055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8194" name="标题 8194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dirty="0">
                <a:latin typeface="Times New Roman" panose="02020603050405020304" pitchFamily="2" charset="0"/>
              </a:rPr>
              <a:t>MyBatis</a:t>
            </a:r>
            <a:r>
              <a:rPr lang="zh-CN" altLang="en-US" dirty="0">
                <a:latin typeface="Times New Roman" panose="02020603050405020304" pitchFamily="2" charset="0"/>
              </a:rPr>
              <a:t>简介（</a:t>
            </a:r>
            <a:r>
              <a:rPr lang="en-US" altLang="zh-CN" dirty="0">
                <a:latin typeface="Times New Roman" panose="02020603050405020304" pitchFamily="2" charset="0"/>
              </a:rPr>
              <a:t>5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r>
              <a:rPr lang="en-US" altLang="zh-CN" dirty="0">
                <a:latin typeface="Times New Roman" panose="02020603050405020304" pitchFamily="2" charset="0"/>
                <a:ea typeface="楷体_GB2312" pitchFamily="1" charset="-122"/>
              </a:rPr>
              <a:t> </a:t>
            </a:r>
            <a:endParaRPr lang="en-US" altLang="zh-CN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文本占位符 9217"/>
          <p:cNvSpPr>
            <a:spLocks noGrp="1"/>
          </p:cNvSpPr>
          <p:nvPr>
            <p:ph idx="1"/>
          </p:nvPr>
        </p:nvSpPr>
        <p:spPr>
          <a:xfrm>
            <a:off x="755650" y="1295400"/>
            <a:ext cx="7772400" cy="5029200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altLang="en-US" sz="3200" dirty="0">
                <a:latin typeface="Times New Roman" panose="02020603050405020304" pitchFamily="2" charset="0"/>
              </a:rPr>
              <a:t>创建 Java Web 项目，导入 jar 包</a:t>
            </a:r>
            <a:endParaRPr altLang="en-US" sz="3200" dirty="0">
              <a:latin typeface="Times New Roman" panose="02020603050405020304" pitchFamily="2" charset="0"/>
            </a:endParaRPr>
          </a:p>
        </p:txBody>
      </p:sp>
      <p:sp>
        <p:nvSpPr>
          <p:cNvPr id="9218" name="标题 9218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Times New Roman" panose="02020603050405020304" pitchFamily="2" charset="0"/>
              </a:rPr>
              <a:t>入门应用（1）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9219" name="圆角矩形 9219"/>
          <p:cNvSpPr/>
          <p:nvPr/>
        </p:nvSpPr>
        <p:spPr>
          <a:xfrm>
            <a:off x="1187450" y="1916113"/>
            <a:ext cx="6769100" cy="417671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l" eaLnBrk="0" hangingPunct="0"/>
            <a:r>
              <a:rPr lang="en-US" altLang="zh-CN" dirty="0">
                <a:latin typeface="Verdana" panose="020B0604030504040204" pitchFamily="2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                         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mybatis-3.2.2.jar 核心jar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mysql-connector-java-5.1.10-bin.jar 数据库访问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asm-3.3.1.jar 增强类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cglib-2.2.2.jar 动态代理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commons-logging-1.1.1.jar 通用日志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javassist-3.17.1-GA.jar java助手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log4j-1.2.17.jar 日志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slf4j-api-1.7.5.jar 日志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slf4j-log4j12-1.7.5.jar 日志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 eaLnBrk="0" hangingPunct="0">
              <a:lnSpc>
                <a:spcPct val="130000"/>
              </a:lnSpc>
            </a:pP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文本占位符 9217"/>
          <p:cNvSpPr>
            <a:spLocks noGrp="1"/>
          </p:cNvSpPr>
          <p:nvPr>
            <p:ph idx="1"/>
          </p:nvPr>
        </p:nvSpPr>
        <p:spPr>
          <a:xfrm>
            <a:off x="755650" y="1295400"/>
            <a:ext cx="7772400" cy="5029200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zh-CN" altLang="en-US" sz="3200" dirty="0">
                <a:latin typeface="Times New Roman" panose="02020603050405020304" pitchFamily="2" charset="0"/>
              </a:rPr>
              <a:t>数据库表：</a:t>
            </a:r>
            <a:r>
              <a:rPr lang="fr-BE" altLang="en-US" sz="3200" dirty="0">
                <a:latin typeface="Times New Roman" panose="02020603050405020304" pitchFamily="2" charset="0"/>
              </a:rPr>
              <a:t>Person</a:t>
            </a:r>
            <a:endParaRPr lang="fr-BE" altLang="en-US" sz="32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218" name="标题 9218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Times New Roman" panose="02020603050405020304" pitchFamily="2" charset="0"/>
              </a:rPr>
              <a:t>入门应用（</a:t>
            </a:r>
            <a:r>
              <a:rPr lang="en-US" altLang="zh-CN" dirty="0">
                <a:latin typeface="Times New Roman" panose="02020603050405020304" pitchFamily="2" charset="0"/>
              </a:rPr>
              <a:t>2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9219" name="圆角矩形 9219"/>
          <p:cNvSpPr/>
          <p:nvPr/>
        </p:nvSpPr>
        <p:spPr>
          <a:xfrm>
            <a:off x="1187450" y="1916113"/>
            <a:ext cx="6769100" cy="417671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r>
              <a:rPr lang="en-US" altLang="zh-CN" dirty="0">
                <a:latin typeface="Verdana" panose="020B0604030504040204" pitchFamily="2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                          Person.sql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CREATE TABLE PERSON(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	PER_ID 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NOT NULL,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	PER_FIRST_NAME VARCHAR (40) NOT NULL,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	PER_LAST_NAME VARCHAR (40) NOT NULL,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	PER_BIRTH_DATE DATETIME ,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	PER_WEIGHT_KG 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FLOAT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NOT NULL,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	PER_HEIGHT_M 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FLOAT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 NOT NULL,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	PRIMARY KEY (PER_ID) 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) </a:t>
            </a:r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文本占位符 10241"/>
          <p:cNvSpPr>
            <a:spLocks noGrp="1"/>
          </p:cNvSpPr>
          <p:nvPr>
            <p:ph idx="1"/>
          </p:nvPr>
        </p:nvSpPr>
        <p:spPr>
          <a:xfrm>
            <a:off x="755650" y="1295400"/>
            <a:ext cx="7772400" cy="5029200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fr-BE" altLang="en-US" sz="3200" dirty="0">
                <a:latin typeface="Times New Roman" panose="02020603050405020304" pitchFamily="2" charset="0"/>
              </a:rPr>
              <a:t>Java Bean</a:t>
            </a:r>
            <a:r>
              <a:rPr lang="zh-CN" altLang="en-US" sz="3200" dirty="0">
                <a:latin typeface="Times New Roman" panose="02020603050405020304" pitchFamily="2" charset="0"/>
              </a:rPr>
              <a:t>：</a:t>
            </a:r>
            <a:r>
              <a:rPr lang="fr-BE" altLang="en-US" sz="3200" dirty="0">
                <a:latin typeface="Times New Roman" panose="02020603050405020304" pitchFamily="2" charset="0"/>
              </a:rPr>
              <a:t>Person</a:t>
            </a:r>
            <a:r>
              <a:rPr lang="zh-CN" altLang="en-US" sz="3200" dirty="0">
                <a:latin typeface="Times New Roman" panose="02020603050405020304" pitchFamily="2" charset="0"/>
              </a:rPr>
              <a:t>类</a:t>
            </a:r>
            <a:endParaRPr lang="zh-CN" altLang="en-US" sz="32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0242" name="标题 10242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Times New Roman" panose="02020603050405020304" pitchFamily="2" charset="0"/>
              </a:rPr>
              <a:t>入门应用（</a:t>
            </a:r>
            <a:r>
              <a:rPr lang="en-US" altLang="zh-CN" dirty="0">
                <a:latin typeface="Times New Roman" panose="02020603050405020304" pitchFamily="2" charset="0"/>
              </a:rPr>
              <a:t>3</a:t>
            </a:r>
            <a:r>
              <a:rPr lang="zh-CN" altLang="en-US" dirty="0">
                <a:latin typeface="Times New Roman" panose="02020603050405020304" pitchFamily="2" charset="0"/>
              </a:rPr>
              <a:t>）</a:t>
            </a:r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10243" name="圆角矩形 10243"/>
          <p:cNvSpPr/>
          <p:nvPr/>
        </p:nvSpPr>
        <p:spPr>
          <a:xfrm>
            <a:off x="1042988" y="1844675"/>
            <a:ext cx="6769100" cy="460851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r>
              <a:rPr lang="en-US" altLang="zh-CN" i="1" dirty="0">
                <a:latin typeface="Times New Roman" panose="02020603050405020304" pitchFamily="2" charset="0"/>
                <a:cs typeface="Times New Roman" panose="02020603050405020304" pitchFamily="2" charset="0"/>
              </a:rPr>
              <a:t>                                       /*Person.java */</a:t>
            </a:r>
            <a:endParaRPr lang="en-US" altLang="zh-CN" sz="1600" i="1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package examples.domain; </a:t>
            </a:r>
            <a:endParaRPr lang="en-US" altLang="zh-CN" sz="1600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public class Person { </a:t>
            </a:r>
            <a:endParaRPr lang="en-US" altLang="zh-CN" sz="1600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	private int id; </a:t>
            </a:r>
            <a:endParaRPr lang="en-US" altLang="zh-CN" sz="1600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	private String firstName; </a:t>
            </a:r>
            <a:r>
              <a:rPr lang="en-US" altLang="zh-CN" b="0" dirty="0">
                <a:latin typeface="Times New Roman" panose="02020603050405020304" pitchFamily="2" charset="0"/>
                <a:cs typeface="Times New Roman" panose="02020603050405020304" pitchFamily="2" charset="0"/>
              </a:rPr>
              <a:t>  </a:t>
            </a:r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private String lastName; </a:t>
            </a:r>
            <a:endParaRPr lang="en-US" altLang="zh-CN" sz="1600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	private Date birthDate; </a:t>
            </a:r>
            <a:endParaRPr lang="en-US" altLang="zh-CN" sz="1600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	private double weightInKilograms; </a:t>
            </a:r>
            <a:endParaRPr lang="en-US" altLang="zh-CN" sz="1600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	private double heightInMeters; </a:t>
            </a:r>
            <a:endParaRPr lang="en-US" altLang="zh-CN" sz="1600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	public int getId () { </a:t>
            </a:r>
            <a:endParaRPr lang="en-US" altLang="zh-CN" sz="1600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		return id; </a:t>
            </a:r>
            <a:endParaRPr lang="en-US" altLang="zh-CN" sz="1600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	} </a:t>
            </a:r>
            <a:endParaRPr lang="en-US" altLang="zh-CN" sz="1600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	public void setId (int id) {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		this.id = id;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	} 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	</a:t>
            </a:r>
            <a:r>
              <a:rPr lang="en-US" altLang="zh-CN" dirty="0">
                <a:latin typeface="Times New Roman" panose="02020603050405020304" pitchFamily="2" charset="0"/>
                <a:ea typeface="Times New Roman" panose="02020603050405020304" pitchFamily="2" charset="0"/>
              </a:rPr>
              <a:t>…</a:t>
            </a:r>
            <a:endParaRPr lang="en-US" altLang="zh-CN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2" charset="0"/>
                <a:cs typeface="Times New Roman" panose="02020603050405020304" pitchFamily="2" charset="0"/>
              </a:rPr>
              <a:t>} </a:t>
            </a:r>
            <a:endParaRPr lang="en-US" altLang="zh-CN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mple">
  <a:themeElements>
    <a:clrScheme name="">
      <a:dk1>
        <a:srgbClr val="1F5281"/>
      </a:dk1>
      <a:lt1>
        <a:srgbClr val="FFFFFF"/>
      </a:lt1>
      <a:dk2>
        <a:srgbClr val="003399"/>
      </a:dk2>
      <a:lt2>
        <a:srgbClr val="D6E1E2"/>
      </a:lt2>
      <a:accent1>
        <a:srgbClr val="30A483"/>
      </a:accent1>
      <a:accent2>
        <a:srgbClr val="CC9900"/>
      </a:accent2>
      <a:accent3>
        <a:srgbClr val="FFFFFF"/>
      </a:accent3>
      <a:accent4>
        <a:srgbClr val="19456E"/>
      </a:accent4>
      <a:accent5>
        <a:srgbClr val="ADCFC2"/>
      </a:accent5>
      <a:accent6>
        <a:srgbClr val="B78900"/>
      </a:accent6>
      <a:hlink>
        <a:srgbClr val="1481B8"/>
      </a:hlink>
      <a:folHlink>
        <a:srgbClr val="83A6A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75783"/>
        </a:accent4>
        <a:accent5>
          <a:srgbClr val="BCD8C6"/>
        </a:accent5>
        <a:accent6>
          <a:srgbClr val="B27EC1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00CC99"/>
        </a:accent2>
        <a:accent3>
          <a:srgbClr val="FFFFFF"/>
        </a:accent3>
        <a:accent4>
          <a:srgbClr val="174579"/>
        </a:accent4>
        <a:accent5>
          <a:srgbClr val="ACCEE0"/>
        </a:accent5>
        <a:accent6>
          <a:srgbClr val="00B789"/>
        </a:accent6>
        <a:hlink>
          <a:srgbClr val="9999FF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F5281"/>
        </a:dk1>
        <a:lt1>
          <a:srgbClr val="FFFFFF"/>
        </a:lt1>
        <a:dk2>
          <a:srgbClr val="003399"/>
        </a:dk2>
        <a:lt2>
          <a:srgbClr val="D6E1E2"/>
        </a:lt2>
        <a:accent1>
          <a:srgbClr val="30A483"/>
        </a:accent1>
        <a:accent2>
          <a:srgbClr val="CC9900"/>
        </a:accent2>
        <a:accent3>
          <a:srgbClr val="FFFFFF"/>
        </a:accent3>
        <a:accent4>
          <a:srgbClr val="19456E"/>
        </a:accent4>
        <a:accent5>
          <a:srgbClr val="ADCFC2"/>
        </a:accent5>
        <a:accent6>
          <a:srgbClr val="B78900"/>
        </a:accent6>
        <a:hlink>
          <a:srgbClr val="1481B8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ample">
  <a:themeElements>
    <a:clrScheme name="">
      <a:dk1>
        <a:srgbClr val="1F5281"/>
      </a:dk1>
      <a:lt1>
        <a:srgbClr val="FFFFFF"/>
      </a:lt1>
      <a:dk2>
        <a:srgbClr val="003399"/>
      </a:dk2>
      <a:lt2>
        <a:srgbClr val="D6E1E2"/>
      </a:lt2>
      <a:accent1>
        <a:srgbClr val="30A483"/>
      </a:accent1>
      <a:accent2>
        <a:srgbClr val="CC9900"/>
      </a:accent2>
      <a:accent3>
        <a:srgbClr val="FFFFFF"/>
      </a:accent3>
      <a:accent4>
        <a:srgbClr val="19456E"/>
      </a:accent4>
      <a:accent5>
        <a:srgbClr val="ADCFC2"/>
      </a:accent5>
      <a:accent6>
        <a:srgbClr val="B78900"/>
      </a:accent6>
      <a:hlink>
        <a:srgbClr val="1481B8"/>
      </a:hlink>
      <a:folHlink>
        <a:srgbClr val="83A6A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75783"/>
        </a:accent4>
        <a:accent5>
          <a:srgbClr val="BCD8C6"/>
        </a:accent5>
        <a:accent6>
          <a:srgbClr val="B27EC1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00CC99"/>
        </a:accent2>
        <a:accent3>
          <a:srgbClr val="FFFFFF"/>
        </a:accent3>
        <a:accent4>
          <a:srgbClr val="174579"/>
        </a:accent4>
        <a:accent5>
          <a:srgbClr val="ACCEE0"/>
        </a:accent5>
        <a:accent6>
          <a:srgbClr val="00B789"/>
        </a:accent6>
        <a:hlink>
          <a:srgbClr val="9999FF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F5281"/>
        </a:dk1>
        <a:lt1>
          <a:srgbClr val="FFFFFF"/>
        </a:lt1>
        <a:dk2>
          <a:srgbClr val="003399"/>
        </a:dk2>
        <a:lt2>
          <a:srgbClr val="D6E1E2"/>
        </a:lt2>
        <a:accent1>
          <a:srgbClr val="30A483"/>
        </a:accent1>
        <a:accent2>
          <a:srgbClr val="CC9900"/>
        </a:accent2>
        <a:accent3>
          <a:srgbClr val="FFFFFF"/>
        </a:accent3>
        <a:accent4>
          <a:srgbClr val="19456E"/>
        </a:accent4>
        <a:accent5>
          <a:srgbClr val="ADCFC2"/>
        </a:accent5>
        <a:accent6>
          <a:srgbClr val="B78900"/>
        </a:accent6>
        <a:hlink>
          <a:srgbClr val="1481B8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sample">
  <a:themeElements>
    <a:clrScheme name="">
      <a:dk1>
        <a:srgbClr val="1F5281"/>
      </a:dk1>
      <a:lt1>
        <a:srgbClr val="FFFFFF"/>
      </a:lt1>
      <a:dk2>
        <a:srgbClr val="003399"/>
      </a:dk2>
      <a:lt2>
        <a:srgbClr val="D6E1E2"/>
      </a:lt2>
      <a:accent1>
        <a:srgbClr val="30A483"/>
      </a:accent1>
      <a:accent2>
        <a:srgbClr val="CC9900"/>
      </a:accent2>
      <a:accent3>
        <a:srgbClr val="FFFFFF"/>
      </a:accent3>
      <a:accent4>
        <a:srgbClr val="19456E"/>
      </a:accent4>
      <a:accent5>
        <a:srgbClr val="ADCFC2"/>
      </a:accent5>
      <a:accent6>
        <a:srgbClr val="B78900"/>
      </a:accent6>
      <a:hlink>
        <a:srgbClr val="1481B8"/>
      </a:hlink>
      <a:folHlink>
        <a:srgbClr val="83A6A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75783"/>
        </a:accent4>
        <a:accent5>
          <a:srgbClr val="BCD8C6"/>
        </a:accent5>
        <a:accent6>
          <a:srgbClr val="B27EC1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00CC99"/>
        </a:accent2>
        <a:accent3>
          <a:srgbClr val="FFFFFF"/>
        </a:accent3>
        <a:accent4>
          <a:srgbClr val="174579"/>
        </a:accent4>
        <a:accent5>
          <a:srgbClr val="ACCEE0"/>
        </a:accent5>
        <a:accent6>
          <a:srgbClr val="00B789"/>
        </a:accent6>
        <a:hlink>
          <a:srgbClr val="9999FF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F5281"/>
        </a:dk1>
        <a:lt1>
          <a:srgbClr val="FFFFFF"/>
        </a:lt1>
        <a:dk2>
          <a:srgbClr val="003399"/>
        </a:dk2>
        <a:lt2>
          <a:srgbClr val="D6E1E2"/>
        </a:lt2>
        <a:accent1>
          <a:srgbClr val="30A483"/>
        </a:accent1>
        <a:accent2>
          <a:srgbClr val="CC9900"/>
        </a:accent2>
        <a:accent3>
          <a:srgbClr val="FFFFFF"/>
        </a:accent3>
        <a:accent4>
          <a:srgbClr val="19456E"/>
        </a:accent4>
        <a:accent5>
          <a:srgbClr val="ADCFC2"/>
        </a:accent5>
        <a:accent6>
          <a:srgbClr val="B78900"/>
        </a:accent6>
        <a:hlink>
          <a:srgbClr val="1481B8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15731</Words>
  <Application>WPS 演示</Application>
  <PresentationFormat>On-screen Show</PresentationFormat>
  <Paragraphs>648</Paragraphs>
  <Slides>45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61" baseType="lpstr">
      <vt:lpstr>Arial</vt:lpstr>
      <vt:lpstr>宋体</vt:lpstr>
      <vt:lpstr>Wingdings</vt:lpstr>
      <vt:lpstr>Verdana</vt:lpstr>
      <vt:lpstr>华文行楷</vt:lpstr>
      <vt:lpstr>微软雅黑</vt:lpstr>
      <vt:lpstr>楷体_GB2312</vt:lpstr>
      <vt:lpstr>新宋体</vt:lpstr>
      <vt:lpstr>Times New Roman</vt:lpstr>
      <vt:lpstr>Arial Unicode MS</vt:lpstr>
      <vt:lpstr>Calibri</vt:lpstr>
      <vt:lpstr>sample</vt:lpstr>
      <vt:lpstr>1_sample</vt:lpstr>
      <vt:lpstr>2_sample</vt:lpstr>
      <vt:lpstr>Photoshop.Image.6</vt:lpstr>
      <vt:lpstr>Photoshop.Image.6</vt:lpstr>
      <vt:lpstr>JAVAEE技术I</vt:lpstr>
      <vt:lpstr>MyBatis简介（1）</vt:lpstr>
      <vt:lpstr>MyBatis简介（2）</vt:lpstr>
      <vt:lpstr>MyBatis简介（3）</vt:lpstr>
      <vt:lpstr>MyBatis简介（4） </vt:lpstr>
      <vt:lpstr>MyBatis简介（5） </vt:lpstr>
      <vt:lpstr>入门应用（1）</vt:lpstr>
      <vt:lpstr>入门应用（2）</vt:lpstr>
      <vt:lpstr>入门应用（3）</vt:lpstr>
      <vt:lpstr>入门应用（4）</vt:lpstr>
      <vt:lpstr>入门应用（5-1）</vt:lpstr>
      <vt:lpstr>入门应用（5-2）</vt:lpstr>
      <vt:lpstr>入门应用（6）</vt:lpstr>
      <vt:lpstr>入门应用（6）</vt:lpstr>
      <vt:lpstr>入门应用（6）</vt:lpstr>
      <vt:lpstr>配置文件（1）</vt:lpstr>
      <vt:lpstr>配置文件（2-1）</vt:lpstr>
      <vt:lpstr>配置文件（2-2）</vt:lpstr>
      <vt:lpstr>配置文件（2-3）</vt:lpstr>
      <vt:lpstr>配置文件（2-4）</vt:lpstr>
      <vt:lpstr>配置文件（3）</vt:lpstr>
      <vt:lpstr>配置文件（4）</vt:lpstr>
      <vt:lpstr>配置文件（5）</vt:lpstr>
      <vt:lpstr>SQL Map XML映射文件（1-1）</vt:lpstr>
      <vt:lpstr>SQL Map XML映射文件（1-2）</vt:lpstr>
      <vt:lpstr>SQL Map XML映射文件（1-3）</vt:lpstr>
      <vt:lpstr>SQL Map XML映射文件（1-4）</vt:lpstr>
      <vt:lpstr>SQL Map XML映射文件（1-5）</vt:lpstr>
      <vt:lpstr>数据库访问（1）</vt:lpstr>
      <vt:lpstr>数据库访问（2）</vt:lpstr>
      <vt:lpstr>数据库访问（3）</vt:lpstr>
      <vt:lpstr>SQL Map XML映射文件（2-1）</vt:lpstr>
      <vt:lpstr>SQL Map XML映射文件（2-2）</vt:lpstr>
      <vt:lpstr>SQL Map XML映射文件（3-1）</vt:lpstr>
      <vt:lpstr>SQL Map XML映射文件（3-2）</vt:lpstr>
      <vt:lpstr>SQL Map XML映射文件（3-3）</vt:lpstr>
      <vt:lpstr>SQL Map XML映射文件（4-1）</vt:lpstr>
      <vt:lpstr>SQL Map XML映射文件（4-2）</vt:lpstr>
      <vt:lpstr>SQL Map XML映射文件（4-3）</vt:lpstr>
      <vt:lpstr>SQL Map XML映射文件（4-4）</vt:lpstr>
      <vt:lpstr>SQL Map XML映射文件（5-1）</vt:lpstr>
      <vt:lpstr>SQL Map XML映射文件（5-2）</vt:lpstr>
      <vt:lpstr>多对一联合查询（1）</vt:lpstr>
      <vt:lpstr>多对一联合查询（2）</vt:lpstr>
      <vt:lpstr>PowerPoint 演示文稿</vt:lpstr>
    </vt:vector>
  </TitlesOfParts>
  <Company>Boenk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Content Management</dc:title>
  <dc:creator>Erik Hauters</dc:creator>
  <cp:lastModifiedBy>HSS</cp:lastModifiedBy>
  <cp:revision>812</cp:revision>
  <dcterms:created xsi:type="dcterms:W3CDTF">2003-12-11T10:30:00Z</dcterms:created>
  <dcterms:modified xsi:type="dcterms:W3CDTF">2020-11-24T10:15:34Z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2052-11.1.0.10116</vt:lpwstr>
  </property>
</Properties>
</file>