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6" r:id="rId5"/>
  </p:sldMasterIdLst>
  <p:notesMasterIdLst>
    <p:notesMasterId r:id="rId16"/>
  </p:notesMasterIdLst>
  <p:sldIdLst>
    <p:sldId id="465" r:id="rId6"/>
    <p:sldId id="618" r:id="rId7"/>
    <p:sldId id="619" r:id="rId8"/>
    <p:sldId id="531" r:id="rId9"/>
    <p:sldId id="424" r:id="rId10"/>
    <p:sldId id="532" r:id="rId11"/>
    <p:sldId id="530" r:id="rId12"/>
    <p:sldId id="533" r:id="rId13"/>
    <p:sldId id="534" r:id="rId14"/>
    <p:sldId id="535" r:id="rId15"/>
    <p:sldId id="610" r:id="rId17"/>
    <p:sldId id="536" r:id="rId18"/>
    <p:sldId id="557" r:id="rId19"/>
    <p:sldId id="611" r:id="rId20"/>
    <p:sldId id="612" r:id="rId21"/>
    <p:sldId id="613" r:id="rId22"/>
    <p:sldId id="614" r:id="rId23"/>
    <p:sldId id="615" r:id="rId24"/>
    <p:sldId id="616" r:id="rId25"/>
    <p:sldId id="620" r:id="rId26"/>
    <p:sldId id="622" r:id="rId27"/>
    <p:sldId id="623" r:id="rId28"/>
    <p:sldId id="624" r:id="rId29"/>
    <p:sldId id="656" r:id="rId30"/>
    <p:sldId id="625" r:id="rId31"/>
    <p:sldId id="626" r:id="rId32"/>
    <p:sldId id="627" r:id="rId33"/>
    <p:sldId id="628" r:id="rId34"/>
    <p:sldId id="629" r:id="rId35"/>
    <p:sldId id="621" r:id="rId36"/>
    <p:sldId id="630" r:id="rId37"/>
    <p:sldId id="651" r:id="rId38"/>
    <p:sldId id="631" r:id="rId39"/>
    <p:sldId id="632" r:id="rId40"/>
    <p:sldId id="633" r:id="rId41"/>
    <p:sldId id="669" r:id="rId42"/>
    <p:sldId id="670" r:id="rId43"/>
    <p:sldId id="674" r:id="rId44"/>
    <p:sldId id="675" r:id="rId45"/>
    <p:sldId id="672" r:id="rId46"/>
    <p:sldId id="676" r:id="rId47"/>
    <p:sldId id="677" r:id="rId48"/>
    <p:sldId id="678" r:id="rId49"/>
    <p:sldId id="679" r:id="rId50"/>
    <p:sldId id="466" r:id="rId51"/>
  </p:sldIdLst>
  <p:sldSz cx="9144000" cy="6858000" type="screen4x3"/>
  <p:notesSz cx="6858000" cy="9144000"/>
  <p:defaultTextStyle>
    <a:defPPr>
      <a:defRPr lang="en-GB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Verdana" panose="020B06040305040402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66CC"/>
    <a:srgbClr val="CC0000"/>
    <a:srgbClr val="0066FF"/>
    <a:srgbClr val="0099FF"/>
    <a:srgbClr val="FFFFFF"/>
    <a:srgbClr val="99CC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24"/>
        <p:guide pos="465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7200" cy="4238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63975" y="0"/>
            <a:ext cx="3000375" cy="4238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5124" name="幻灯片图像占位符 3075"/>
          <p:cNvSpPr>
            <a:spLocks noGrp="1"/>
          </p:cNvSpPr>
          <p:nvPr>
            <p:ph type="sldImg"/>
          </p:nvPr>
        </p:nvSpPr>
        <p:spPr>
          <a:xfrm>
            <a:off x="866775" y="709613"/>
            <a:ext cx="5048250" cy="34051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文本占位符 3076"/>
          <p:cNvSpPr>
            <a:spLocks noGrp="1"/>
          </p:cNvSpPr>
          <p:nvPr>
            <p:ph type="body" sz="quarter"/>
          </p:nvPr>
        </p:nvSpPr>
        <p:spPr>
          <a:xfrm>
            <a:off x="944563" y="4329113"/>
            <a:ext cx="4970462" cy="4121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64575"/>
            <a:ext cx="2997200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63975" y="8664575"/>
            <a:ext cx="3000375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b="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幻灯片图像占位符 12289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16387" name="文本占位符 12290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/>
          <a:p>
            <a:pPr lvl="0"/>
            <a:r>
              <a:rPr lang="zh-CN" altLang="en-US" dirty="0">
                <a:ea typeface="宋体" panose="02010600030101010101" pitchFamily="2" charset="-122"/>
              </a:rPr>
              <a:t>1、boy1要开宝马，boy2要开保时捷，不能实现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2、boy要维护车的生命周期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5" Type="http://schemas.openxmlformats.org/officeDocument/2006/relationships/vmlDrawing" Target="../drawings/vmlDrawing2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.bin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15" Type="http://schemas.openxmlformats.org/officeDocument/2006/relationships/vmlDrawing" Target="../drawings/vmlDrawing3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3.bin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311900" imgH="1155700" progId="Photoshop.Image.6">
                  <p:embed/>
                </p:oleObj>
              </mc:Choice>
              <mc:Fallback>
                <p:oleObj name="" r:id="rId13" imgW="6311900" imgH="11557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b="0" dirty="0">
              <a:latin typeface="Verdana" panose="020B0604030504040204" pitchFamily="2" charset="0"/>
            </a:endParaRPr>
          </a:p>
        </p:txBody>
      </p:sp>
      <p:sp>
        <p:nvSpPr>
          <p:cNvPr id="1028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b="0" dirty="0">
              <a:latin typeface="Verdana" panose="020B0604030504040204" pitchFamily="2" charset="0"/>
            </a:endParaRPr>
          </a:p>
        </p:txBody>
      </p:sp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r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1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33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7"/>
          <p:cNvSpPr/>
          <p:nvPr/>
        </p:nvSpPr>
        <p:spPr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51" name="Freeform 21"/>
          <p:cNvSpPr/>
          <p:nvPr/>
        </p:nvSpPr>
        <p:spPr>
          <a:xfrm>
            <a:off x="0" y="1931988"/>
            <a:ext cx="9144000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Rectangle 18"/>
          <p:cNvSpPr/>
          <p:nvPr/>
        </p:nvSpPr>
        <p:spPr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53" name="Freeform 19" descr="108a"/>
          <p:cNvSpPr/>
          <p:nvPr/>
        </p:nvSpPr>
        <p:spPr>
          <a:xfrm>
            <a:off x="0" y="2046288"/>
            <a:ext cx="9144000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rotWithShape="1">
            <a:blip r:embed="rId12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Rectangle 20"/>
          <p:cNvSpPr/>
          <p:nvPr/>
        </p:nvSpPr>
        <p:spPr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164C3D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pic>
        <p:nvPicPr>
          <p:cNvPr id="205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200" y="107950"/>
            <a:ext cx="1219200" cy="1187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6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7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074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6311900" imgH="1155700" progId="Photoshop.Image.6">
                  <p:embed/>
                </p:oleObj>
              </mc:Choice>
              <mc:Fallback>
                <p:oleObj name="" r:id="rId13" imgW="6311900" imgH="1155700" progId="Photoshop.Image.6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6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8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r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3079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0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81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098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3" imgW="6311900" imgH="1155700" progId="Photoshop.Image.6">
                  <p:embed/>
                </p:oleObj>
              </mc:Choice>
              <mc:Fallback>
                <p:oleObj name="" r:id="rId13" imgW="6311900" imgH="1155700" progId="Photoshop.Image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00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102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r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4103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4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105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ctrTitle" idx="4294967295"/>
          </p:nvPr>
        </p:nvSpPr>
        <p:spPr>
          <a:xfrm>
            <a:off x="914400" y="900113"/>
            <a:ext cx="7239000" cy="784225"/>
          </a:xfrm>
        </p:spPr>
        <p:txBody>
          <a:bodyPr wrap="square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ClrTx/>
              <a:buSzTx/>
              <a:buFontTx/>
            </a:pPr>
            <a:r>
              <a:rPr lang="zh-CN" altLang="en-US" sz="4000" b="0" dirty="0">
                <a:latin typeface="Verdana" panose="020B0604030504040204" pitchFamily="2" charset="0"/>
              </a:rPr>
              <a:t>JAVAEE技术I</a:t>
            </a:r>
            <a:endParaRPr lang="zh-CN" altLang="en-US" sz="4000" b="0" dirty="0">
              <a:latin typeface="Verdana" panose="020B0604030504040204" pitchFamily="2" charset="0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type="subTitle" idx="4294967295"/>
          </p:nvPr>
        </p:nvSpPr>
        <p:spPr>
          <a:xfrm>
            <a:off x="1757363" y="5314950"/>
            <a:ext cx="6019800" cy="381000"/>
          </a:xfrm>
        </p:spPr>
        <p:txBody>
          <a:bodyPr wrap="square" anchor="t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1pPr>
            <a:lvl2pPr marL="457200" lvl="1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2pPr>
            <a:lvl3pPr marL="914400" lvl="2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defRPr/>
            </a:lvl5pPr>
          </a:lstStyle>
          <a:p>
            <a:pPr marL="0" lvl="0" indent="0" algn="ctr" eaLnBrk="1" hangingPunct="1">
              <a:lnSpc>
                <a:spcPct val="90000"/>
              </a:lnSpc>
              <a:buSz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浙江工业大学 计算机学院</a:t>
            </a:r>
            <a:endParaRPr lang="zh-CN" altLang="en-US" sz="2400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147" name="Freeform 4"/>
          <p:cNvSpPr>
            <a:spLocks noEditPoints="1"/>
          </p:cNvSpPr>
          <p:nvPr/>
        </p:nvSpPr>
        <p:spPr>
          <a:xfrm rot="621035" flipH="1" flipV="1">
            <a:off x="7446963" y="1031875"/>
            <a:ext cx="1017587" cy="1223963"/>
          </a:xfrm>
          <a:custGeom>
            <a:avLst/>
            <a:gdLst/>
            <a:ahLst/>
            <a:cxnLst>
              <a:cxn ang="0">
                <a:pos x="394044" y="21016"/>
              </a:cxn>
              <a:cxn ang="0">
                <a:pos x="296616" y="70613"/>
              </a:cxn>
              <a:cxn ang="0">
                <a:pos x="214343" y="126095"/>
              </a:cxn>
              <a:cxn ang="0">
                <a:pos x="146504" y="187461"/>
              </a:cxn>
              <a:cxn ang="0">
                <a:pos x="91655" y="253871"/>
              </a:cxn>
              <a:cxn ang="0">
                <a:pos x="50519" y="324485"/>
              </a:cxn>
              <a:cxn ang="0">
                <a:pos x="21651" y="396779"/>
              </a:cxn>
              <a:cxn ang="0">
                <a:pos x="5052" y="471596"/>
              </a:cxn>
              <a:cxn ang="0">
                <a:pos x="0" y="546412"/>
              </a:cxn>
              <a:cxn ang="0">
                <a:pos x="6495" y="620388"/>
              </a:cxn>
              <a:cxn ang="0">
                <a:pos x="23094" y="693523"/>
              </a:cxn>
              <a:cxn ang="0">
                <a:pos x="49797" y="764136"/>
              </a:cxn>
              <a:cxn ang="0">
                <a:pos x="85881" y="831387"/>
              </a:cxn>
              <a:cxn ang="0">
                <a:pos x="131348" y="893594"/>
              </a:cxn>
              <a:cxn ang="0">
                <a:pos x="184753" y="950757"/>
              </a:cxn>
              <a:cxn ang="0">
                <a:pos x="246819" y="1001195"/>
              </a:cxn>
              <a:cxn ang="0">
                <a:pos x="315380" y="1044067"/>
              </a:cxn>
              <a:cxn ang="0">
                <a:pos x="391879" y="1077693"/>
              </a:cxn>
              <a:cxn ang="0">
                <a:pos x="474152" y="1102071"/>
              </a:cxn>
              <a:cxn ang="0">
                <a:pos x="562199" y="1115521"/>
              </a:cxn>
              <a:cxn ang="0">
                <a:pos x="656019" y="1117203"/>
              </a:cxn>
              <a:cxn ang="0">
                <a:pos x="754169" y="1106274"/>
              </a:cxn>
              <a:cxn ang="0">
                <a:pos x="856650" y="1081896"/>
              </a:cxn>
              <a:cxn ang="0">
                <a:pos x="917993" y="1223963"/>
              </a:cxn>
              <a:cxn ang="0">
                <a:pos x="674061" y="652332"/>
              </a:cxn>
              <a:cxn ang="0">
                <a:pos x="705816" y="804487"/>
              </a:cxn>
              <a:cxn ang="0">
                <a:pos x="645193" y="813734"/>
              </a:cxn>
              <a:cxn ang="0">
                <a:pos x="583128" y="812893"/>
              </a:cxn>
              <a:cxn ang="0">
                <a:pos x="520341" y="803646"/>
              </a:cxn>
              <a:cxn ang="0">
                <a:pos x="458997" y="786833"/>
              </a:cxn>
              <a:cxn ang="0">
                <a:pos x="399818" y="761614"/>
              </a:cxn>
              <a:cxn ang="0">
                <a:pos x="343526" y="729670"/>
              </a:cxn>
              <a:cxn ang="0">
                <a:pos x="292286" y="691842"/>
              </a:cxn>
              <a:cxn ang="0">
                <a:pos x="246819" y="648129"/>
              </a:cxn>
              <a:cxn ang="0">
                <a:pos x="208569" y="600213"/>
              </a:cxn>
              <a:cxn ang="0">
                <a:pos x="178258" y="548093"/>
              </a:cxn>
              <a:cxn ang="0">
                <a:pos x="158051" y="491771"/>
              </a:cxn>
              <a:cxn ang="0">
                <a:pos x="147947" y="433767"/>
              </a:cxn>
              <a:cxn ang="0">
                <a:pos x="150112" y="373241"/>
              </a:cxn>
              <a:cxn ang="0">
                <a:pos x="165989" y="311875"/>
              </a:cxn>
              <a:cxn ang="0">
                <a:pos x="196300" y="248828"/>
              </a:cxn>
              <a:cxn ang="0">
                <a:pos x="241767" y="186621"/>
              </a:cxn>
              <a:cxn ang="0">
                <a:pos x="304554" y="125254"/>
              </a:cxn>
              <a:cxn ang="0">
                <a:pos x="386106" y="64729"/>
              </a:cxn>
              <a:cxn ang="0">
                <a:pos x="486421" y="6725"/>
              </a:cxn>
              <a:cxn ang="0">
                <a:pos x="448893" y="0"/>
              </a:cxn>
              <a:cxn ang="0">
                <a:pos x="1017587" y="812893"/>
              </a:cxn>
              <a:cxn ang="0">
                <a:pos x="1017587" y="812893"/>
              </a:cxn>
            </a:cxnLst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占位符 11265"/>
          <p:cNvSpPr>
            <a:spLocks noGrp="1"/>
          </p:cNvSpPr>
          <p:nvPr>
            <p:ph idx="1"/>
          </p:nvPr>
        </p:nvSpPr>
        <p:spPr>
          <a:xfrm>
            <a:off x="900113" y="1295400"/>
            <a:ext cx="7543800" cy="48768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  <a:sym typeface="Arial" panose="020B0604020202020204" pitchFamily="34" charset="0"/>
              </a:rPr>
              <a:t>传统设计存在的问题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假定代码：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5362" name="标题 1126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基本概</a:t>
            </a:r>
            <a:r>
              <a:rPr lang="zh-CN" altLang="en-US" dirty="0">
                <a:latin typeface="Times New Roman" panose="02020603050405020304" pitchFamily="2" charset="0"/>
                <a:sym typeface="Arial" panose="020B0604020202020204" pitchFamily="34" charset="0"/>
              </a:rPr>
              <a:t>念</a:t>
            </a:r>
            <a:r>
              <a:rPr lang="zh-CN" altLang="en-US" dirty="0">
                <a:latin typeface="Times New Roman" panose="02020603050405020304" pitchFamily="2" charset="0"/>
              </a:rPr>
              <a:t>（</a:t>
            </a:r>
            <a:r>
              <a:rPr lang="en-US" altLang="zh-CN" dirty="0">
                <a:latin typeface="Times New Roman" panose="02020603050405020304" pitchFamily="2" charset="0"/>
              </a:rPr>
              <a:t>1-3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1268" name="圆角矩形 11267"/>
          <p:cNvSpPr/>
          <p:nvPr/>
        </p:nvSpPr>
        <p:spPr>
          <a:xfrm>
            <a:off x="1476375" y="2492375"/>
            <a:ext cx="6553200" cy="338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Person{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	...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	public void drive(){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	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</a:rPr>
              <a:t>Car toyota=new Car(\"TOYOTA\");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	toyota.</a:t>
            </a:r>
            <a:r>
              <a:rPr lang="zh-CN" altLang="en-US" sz="2000" dirty="0">
                <a:latin typeface="Times New Roman" panose="02020603050405020304" pitchFamily="2" charset="0"/>
              </a:rPr>
              <a:t>挂档</a:t>
            </a:r>
            <a:r>
              <a:rPr lang="en-US" altLang="zh-CN" sz="2000" dirty="0">
                <a:latin typeface="Times New Roman" panose="02020603050405020304" pitchFamily="2" charset="0"/>
              </a:rPr>
              <a:t>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	toyota.</a:t>
            </a:r>
            <a:r>
              <a:rPr lang="zh-CN" altLang="en-US" sz="2000" dirty="0">
                <a:latin typeface="Times New Roman" panose="02020603050405020304" pitchFamily="2" charset="0"/>
              </a:rPr>
              <a:t>踩油门</a:t>
            </a:r>
            <a:r>
              <a:rPr lang="en-US" altLang="zh-CN" sz="2000" dirty="0">
                <a:latin typeface="Times New Roman" panose="02020603050405020304" pitchFamily="2" charset="0"/>
              </a:rPr>
              <a:t>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   		toyota.</a:t>
            </a:r>
            <a:r>
              <a:rPr lang="zh-CN" altLang="en-US" sz="2000" dirty="0">
                <a:latin typeface="Times New Roman" panose="02020603050405020304" pitchFamily="2" charset="0"/>
              </a:rPr>
              <a:t>打方向</a:t>
            </a:r>
            <a:r>
              <a:rPr lang="en-US" altLang="zh-CN" sz="2000" dirty="0">
                <a:latin typeface="Times New Roman" panose="02020603050405020304" pitchFamily="2" charset="0"/>
              </a:rPr>
              <a:t>;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	}	</a:t>
            </a:r>
            <a:br>
              <a:rPr lang="en-US" altLang="zh-CN" sz="2000" dirty="0">
                <a:latin typeface="Times New Roman" panose="02020603050405020304" pitchFamily="2" charset="0"/>
              </a:rPr>
            </a:b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69" name="圆角矩形标注 11268"/>
          <p:cNvSpPr/>
          <p:nvPr/>
        </p:nvSpPr>
        <p:spPr>
          <a:xfrm>
            <a:off x="4356100" y="1628775"/>
            <a:ext cx="4464050" cy="1730375"/>
          </a:xfrm>
          <a:prstGeom prst="wedgeRoundRectCallout">
            <a:avLst>
              <a:gd name="adj1" fmla="val -39880"/>
              <a:gd name="adj2" fmla="val 67148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lang="zh-CN" altLang="en-US" sz="2000" b="0" dirty="0">
                <a:latin typeface="Verdana" panose="020B0604030504040204" pitchFamily="2" charset="0"/>
                <a:ea typeface="楷体_GB2312" pitchFamily="1" charset="-122"/>
              </a:rPr>
              <a:t>导致了对象</a:t>
            </a:r>
            <a:r>
              <a:rPr lang="en-US" altLang="zh-CN" sz="2000" b="0" dirty="0">
                <a:latin typeface="Verdana" panose="020B0604030504040204" pitchFamily="2" charset="0"/>
                <a:ea typeface="楷体_GB2312" pitchFamily="1" charset="-122"/>
              </a:rPr>
              <a:t>boy</a:t>
            </a:r>
            <a:r>
              <a:rPr lang="zh-CN" altLang="en-US" sz="2000" b="0" dirty="0">
                <a:latin typeface="Verdana" panose="020B0604030504040204" pitchFamily="2" charset="0"/>
                <a:ea typeface="楷体_GB2312" pitchFamily="1" charset="-122"/>
              </a:rPr>
              <a:t>需要负责对象</a:t>
            </a:r>
            <a:r>
              <a:rPr lang="en-US" altLang="zh-CN" sz="2000" b="0" dirty="0">
                <a:latin typeface="Verdana" panose="020B0604030504040204" pitchFamily="2" charset="0"/>
                <a:ea typeface="楷体_GB2312" pitchFamily="1" charset="-122"/>
              </a:rPr>
              <a:t>toyota</a:t>
            </a:r>
            <a:r>
              <a:rPr lang="zh-CN" altLang="en-US" sz="2000" b="0" dirty="0">
                <a:latin typeface="Verdana" panose="020B0604030504040204" pitchFamily="2" charset="0"/>
                <a:ea typeface="楷体_GB2312" pitchFamily="1" charset="-122"/>
              </a:rPr>
              <a:t>的创建，甚至是整个生命周期的管理，耦合度高，不易维护。</a:t>
            </a:r>
            <a:br>
              <a:rPr lang="zh-CN" altLang="en-US" sz="2000" b="0" dirty="0">
                <a:latin typeface="Verdana" panose="020B0604030504040204" pitchFamily="2" charset="0"/>
                <a:ea typeface="楷体_GB2312" pitchFamily="1" charset="-122"/>
              </a:rPr>
            </a:br>
            <a:r>
              <a:rPr lang="zh-CN" altLang="en-US" sz="2000" b="0" dirty="0">
                <a:latin typeface="Verdana" panose="020B0604030504040204" pitchFamily="2" charset="0"/>
                <a:ea typeface="楷体_GB2312" pitchFamily="1" charset="-122"/>
              </a:rPr>
              <a:t>若男孩换车，驾驶</a:t>
            </a:r>
            <a:r>
              <a:rPr lang="en-US" altLang="zh-CN" sz="2000" b="0" dirty="0">
                <a:latin typeface="Verdana" panose="020B0604030504040204" pitchFamily="2" charset="0"/>
                <a:ea typeface="楷体_GB2312" pitchFamily="1" charset="-122"/>
              </a:rPr>
              <a:t>Audi</a:t>
            </a:r>
            <a:r>
              <a:rPr lang="zh-CN" altLang="en-US" sz="2000" b="0" dirty="0">
                <a:latin typeface="Verdana" panose="020B0604030504040204" pitchFamily="2" charset="0"/>
                <a:ea typeface="楷体_GB2312" pitchFamily="1" charset="-122"/>
              </a:rPr>
              <a:t>，则要修改代码</a:t>
            </a:r>
            <a:endParaRPr lang="zh-CN" altLang="en-US" sz="2000" b="0" dirty="0">
              <a:latin typeface="Verdana" panose="020B06040305040402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nimBg="1"/>
      <p:bldP spid="1126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占位符 9217"/>
          <p:cNvSpPr>
            <a:spLocks noGrp="1"/>
          </p:cNvSpPr>
          <p:nvPr>
            <p:ph idx="1"/>
          </p:nvPr>
        </p:nvSpPr>
        <p:spPr>
          <a:xfrm>
            <a:off x="557213" y="1295400"/>
            <a:ext cx="8148637" cy="48768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SPRING IoC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而在控制反转（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IoC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）模式下，创建被调用者的工作不再由调用者来完成，两者之间的依赖关系由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管理，使得两者解耦； 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7410" name="标题 921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基本概念（</a:t>
            </a:r>
            <a:r>
              <a:rPr lang="en-US" altLang="zh-CN" dirty="0">
                <a:latin typeface="Times New Roman" panose="02020603050405020304" pitchFamily="2" charset="0"/>
              </a:rPr>
              <a:t>2-1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1268" name="圆角矩形 11267"/>
          <p:cNvSpPr/>
          <p:nvPr/>
        </p:nvSpPr>
        <p:spPr>
          <a:xfrm>
            <a:off x="554038" y="3792538"/>
            <a:ext cx="8143875" cy="2008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class UserService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private ICustomerDAO customerDAO = null;</a:t>
            </a: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latin typeface="Times New Roman" panose="02020603050405020304" pitchFamily="2" charset="0"/>
              </a:rPr>
              <a:t>public void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setCustomerDAO</a:t>
            </a:r>
            <a:r>
              <a:rPr lang="en-US" altLang="zh-CN" sz="2000" dirty="0">
                <a:latin typeface="Times New Roman" panose="02020603050405020304" pitchFamily="2" charset="0"/>
              </a:rPr>
              <a:t>(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ICustomerDAO</a:t>
            </a:r>
            <a:r>
              <a:rPr lang="en-US" altLang="zh-CN" sz="2000" dirty="0">
                <a:latin typeface="Times New Roman" panose="02020603050405020304" pitchFamily="2" charset="0"/>
              </a:rPr>
              <a:t> customerDAO)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	this.customerDAO = customerDAO;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}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占位符 13313"/>
          <p:cNvSpPr>
            <a:spLocks noGrp="1"/>
          </p:cNvSpPr>
          <p:nvPr>
            <p:ph idx="1"/>
          </p:nvPr>
        </p:nvSpPr>
        <p:spPr>
          <a:xfrm>
            <a:off x="414655" y="1295400"/>
            <a:ext cx="8196580" cy="4726305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SPRING IoC</a:t>
            </a:r>
            <a:endParaRPr lang="zh-CN" altLang="en-US" sz="36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依赖倒转原则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(Dependence Inversion)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：其核心是将具体类之间的依赖，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2" charset="0"/>
                <a:ea typeface="楷体_GB2312" pitchFamily="1" charset="-122"/>
              </a:rPr>
              <a:t>转换成抽象依赖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。即类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Person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应依赖于抽象类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ICar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，而非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Car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。 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依赖注入（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dependence injection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）：其核心是由一个控制程序来完成注入的过程，无需对象去关心。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8434" name="标题 1331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基本概</a:t>
            </a:r>
            <a:r>
              <a:rPr lang="zh-CN" altLang="en-US" dirty="0">
                <a:latin typeface="Times New Roman" panose="02020603050405020304" pitchFamily="2" charset="0"/>
                <a:sym typeface="Arial" panose="020B0604020202020204" pitchFamily="34" charset="0"/>
              </a:rPr>
              <a:t>念</a:t>
            </a:r>
            <a:r>
              <a:rPr lang="zh-CN" altLang="en-US" dirty="0">
                <a:latin typeface="Times New Roman" panose="02020603050405020304" pitchFamily="2" charset="0"/>
              </a:rPr>
              <a:t>（2</a:t>
            </a:r>
            <a:r>
              <a:rPr lang="en-US" altLang="zh-CN" dirty="0">
                <a:latin typeface="Times New Roman" panose="02020603050405020304" pitchFamily="2" charset="0"/>
              </a:rPr>
              <a:t>-2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1268" name="圆角矩形 11267"/>
          <p:cNvSpPr/>
          <p:nvPr/>
        </p:nvSpPr>
        <p:spPr>
          <a:xfrm>
            <a:off x="555625" y="3551238"/>
            <a:ext cx="8143875" cy="2425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2" charset="0"/>
              </a:rPr>
              <a:t>                                   &lt;!--</a:t>
            </a:r>
            <a:r>
              <a:rPr lang="en-US" altLang="zh-CN" sz="2000" dirty="0">
                <a:latin typeface="Times New Roman" panose="02020603050405020304" pitchFamily="2" charset="0"/>
              </a:rPr>
              <a:t>applicationContext.xml</a:t>
            </a:r>
            <a:r>
              <a:rPr lang="en-US" altLang="en-US" sz="2000" dirty="0">
                <a:latin typeface="Times New Roman" panose="02020603050405020304" pitchFamily="2" charset="0"/>
              </a:rPr>
              <a:t>--&gt;</a:t>
            </a:r>
            <a:endParaRPr lang="en-US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&lt;beans&gt;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     &lt;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bean</a:t>
            </a:r>
            <a:r>
              <a:rPr lang="en-US" altLang="zh-CN" sz="2000" dirty="0"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id="userDAO"</a:t>
            </a:r>
            <a:r>
              <a:rPr lang="en-US" altLang="zh-CN" sz="2000" dirty="0">
                <a:latin typeface="Times New Roman" panose="02020603050405020304" pitchFamily="2" charset="0"/>
              </a:rPr>
              <a:t> class="cn.edu.zjut.dao.CustomerDAO" /&gt;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     &lt;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bean</a:t>
            </a:r>
            <a:r>
              <a:rPr lang="en-US" altLang="zh-CN" sz="2000" dirty="0">
                <a:latin typeface="Times New Roman" panose="02020603050405020304" pitchFamily="2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id="userService"</a:t>
            </a:r>
            <a:r>
              <a:rPr lang="en-US" altLang="zh-CN" sz="2000" dirty="0">
                <a:latin typeface="Times New Roman" panose="02020603050405020304" pitchFamily="2" charset="0"/>
              </a:rPr>
              <a:t> class="cn.edu.zjut.service.UserService"&gt;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&lt;property name="customerDAO" ref="userDAO" /&gt;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     &lt;/bean&gt;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&lt;/beans&gt;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</a:rPr>
              <a:t>框架搭建（1）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9458" name="内容占位符 15362"/>
          <p:cNvSpPr>
            <a:spLocks noGrp="1"/>
          </p:cNvSpPr>
          <p:nvPr>
            <p:ph sz="half" idx="2"/>
          </p:nvPr>
        </p:nvSpPr>
        <p:spPr>
          <a:xfrm>
            <a:off x="555625" y="1395413"/>
            <a:ext cx="8131175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下载并导入</a:t>
            </a:r>
            <a:r>
              <a:rPr lang="en-US" altLang="zh-CN" sz="3200" dirty="0">
                <a:latin typeface="Times New Roman" panose="02020603050405020304" pitchFamily="2" charset="0"/>
              </a:rPr>
              <a:t>Spring</a:t>
            </a:r>
            <a:r>
              <a:rPr lang="zh-CN" altLang="en-US" sz="3200" dirty="0">
                <a:latin typeface="Times New Roman" panose="02020603050405020304" pitchFamily="2" charset="0"/>
              </a:rPr>
              <a:t>基础</a:t>
            </a:r>
            <a:r>
              <a:rPr lang="en-US" altLang="zh-CN" sz="3200" dirty="0">
                <a:latin typeface="Times New Roman" panose="02020603050405020304" pitchFamily="2" charset="0"/>
              </a:rPr>
              <a:t>JAR</a:t>
            </a:r>
            <a:r>
              <a:rPr lang="zh-CN" altLang="en-US" sz="3200" dirty="0">
                <a:latin typeface="Times New Roman" panose="02020603050405020304" pitchFamily="2" charset="0"/>
              </a:rPr>
              <a:t>包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pic>
        <p:nvPicPr>
          <p:cNvPr id="19459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0113" y="2276475"/>
            <a:ext cx="5953125" cy="24003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</a:rPr>
              <a:t>框架搭建（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0482" name="内容占位符 15362"/>
          <p:cNvSpPr>
            <a:spLocks noGrp="1"/>
          </p:cNvSpPr>
          <p:nvPr>
            <p:ph sz="half" idx="2"/>
          </p:nvPr>
        </p:nvSpPr>
        <p:spPr>
          <a:xfrm>
            <a:off x="555625" y="1395413"/>
            <a:ext cx="8131175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创建</a:t>
            </a:r>
            <a:r>
              <a:rPr lang="en-US" altLang="zh-CN" sz="3200" dirty="0">
                <a:latin typeface="Times New Roman" panose="02020603050405020304" pitchFamily="2" charset="0"/>
              </a:rPr>
              <a:t>ICustomerDAO</a:t>
            </a:r>
            <a:r>
              <a:rPr lang="zh-CN" altLang="en-US" sz="3200" dirty="0">
                <a:latin typeface="Times New Roman" panose="02020603050405020304" pitchFamily="2" charset="0"/>
              </a:rPr>
              <a:t>接口以及实现类</a:t>
            </a:r>
            <a:r>
              <a:rPr lang="en-US" altLang="zh-CN" sz="3200" dirty="0">
                <a:latin typeface="Times New Roman" panose="02020603050405020304" pitchFamily="2" charset="0"/>
              </a:rPr>
              <a:t>CustomerDAO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16388" name="圆角矩形 16387"/>
          <p:cNvSpPr/>
          <p:nvPr/>
        </p:nvSpPr>
        <p:spPr>
          <a:xfrm>
            <a:off x="323850" y="2781300"/>
            <a:ext cx="4171950" cy="1096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interface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ICustomerDAO</a:t>
            </a:r>
            <a:r>
              <a:rPr lang="zh-CN" altLang="en-US" sz="2000" dirty="0">
                <a:latin typeface="Times New Roman" panose="02020603050405020304" pitchFamily="2" charset="0"/>
              </a:rPr>
              <a:t>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public void save();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28763" y="3571875"/>
            <a:ext cx="7458075" cy="25447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CustomerDAO</a:t>
            </a:r>
            <a:r>
              <a:rPr lang="zh-CN" altLang="en-US" sz="2000" dirty="0">
                <a:latin typeface="Times New Roman" panose="02020603050405020304" pitchFamily="2" charset="0"/>
              </a:rPr>
              <a:t> implements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ICustomerDAO</a:t>
            </a:r>
            <a:r>
              <a:rPr lang="zh-CN" altLang="en-US" sz="2000" dirty="0">
                <a:latin typeface="Times New Roman" panose="02020603050405020304" pitchFamily="2" charset="0"/>
              </a:rPr>
              <a:t>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public CustomerDAO(){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	System.out.println("create CustomerDao.");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public void save()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	System.out.println("execute --save()-- method.");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nimBg="1"/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</a:rPr>
              <a:t>框架搭建（</a:t>
            </a:r>
            <a:r>
              <a:rPr lang="en-US" altLang="zh-CN" dirty="0">
                <a:latin typeface="Times New Roman" panose="02020603050405020304" pitchFamily="2" charset="0"/>
              </a:rPr>
              <a:t>3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1506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95413"/>
            <a:ext cx="8597900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创建</a:t>
            </a:r>
            <a:r>
              <a:rPr lang="en-US" altLang="zh-CN" sz="3200" dirty="0">
                <a:latin typeface="Times New Roman" panose="02020603050405020304" pitchFamily="2" charset="0"/>
              </a:rPr>
              <a:t>Spring</a:t>
            </a:r>
            <a:r>
              <a:rPr lang="zh-CN" altLang="en-US" sz="3200" dirty="0">
                <a:latin typeface="Times New Roman" panose="02020603050405020304" pitchFamily="2" charset="0"/>
              </a:rPr>
              <a:t>配置文</a:t>
            </a:r>
            <a:r>
              <a:rPr lang="en-US" altLang="zh-CN" sz="3200" dirty="0">
                <a:latin typeface="Times New Roman" panose="02020603050405020304" pitchFamily="2" charset="0"/>
              </a:rPr>
              <a:t>applicationContext.xml</a:t>
            </a:r>
            <a:r>
              <a:rPr lang="zh-CN" altLang="en-US" sz="3200" dirty="0">
                <a:latin typeface="Times New Roman" panose="02020603050405020304" pitchFamily="2" charset="0"/>
              </a:rPr>
              <a:t>，并在其中配置</a:t>
            </a:r>
            <a:r>
              <a:rPr lang="en-US" altLang="zh-CN" sz="3200" dirty="0">
                <a:latin typeface="Times New Roman" panose="02020603050405020304" pitchFamily="2" charset="0"/>
              </a:rPr>
              <a:t>CustomerDAO</a:t>
            </a:r>
            <a:r>
              <a:rPr lang="zh-CN" altLang="en-US" sz="3200" dirty="0">
                <a:latin typeface="Times New Roman" panose="02020603050405020304" pitchFamily="2" charset="0"/>
              </a:rPr>
              <a:t>实例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95288" y="2636838"/>
            <a:ext cx="8435975" cy="3406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&lt;?xml version="1.0" encoding="UTF-8"?&gt;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&lt;beans xmlns="http://www.springframework.org/schema/beans"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xmlns:xsi="http://www.w3.org/2001/XMLSchema-instance"  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xmlns:p="http://www.springframework.org/schema/p"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xsi:schemaLocation="http://www.springframework.org/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        schema/beans http://www.springframework.org/schema/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        beans/spring-beans-4.0.xsd"&gt;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&lt;bean id="userDAO" class="cn.edu.zjut.dao.CustomerDAO" /&gt;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&lt;/beans&gt;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</a:rPr>
              <a:t>框架搭建（</a:t>
            </a:r>
            <a:r>
              <a:rPr lang="en-US" altLang="zh-CN" dirty="0">
                <a:latin typeface="Times New Roman" panose="02020603050405020304" pitchFamily="2" charset="0"/>
              </a:rPr>
              <a:t>4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2530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95413"/>
            <a:ext cx="823753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创建测试类</a:t>
            </a:r>
            <a:r>
              <a:rPr lang="en-US" altLang="zh-CN" sz="3200" dirty="0">
                <a:latin typeface="Times New Roman" panose="02020603050405020304" pitchFamily="2" charset="0"/>
              </a:rPr>
              <a:t>SpringEnvTest</a:t>
            </a:r>
            <a:r>
              <a:rPr lang="zh-CN" altLang="en-US" sz="3200" dirty="0">
                <a:latin typeface="Times New Roman" panose="02020603050405020304" pitchFamily="2" charset="0"/>
              </a:rPr>
              <a:t>，</a:t>
            </a:r>
            <a:br>
              <a:rPr lang="zh-CN" altLang="en-US" sz="3200" dirty="0">
                <a:latin typeface="Times New Roman" panose="02020603050405020304" pitchFamily="2" charset="0"/>
              </a:rPr>
            </a:br>
            <a:r>
              <a:rPr lang="zh-CN" altLang="en-US" sz="3200" dirty="0">
                <a:latin typeface="Times New Roman" panose="02020603050405020304" pitchFamily="2" charset="0"/>
              </a:rPr>
              <a:t>调用</a:t>
            </a:r>
            <a:r>
              <a:rPr lang="en-US" altLang="zh-CN" sz="3200" dirty="0">
                <a:latin typeface="Times New Roman" panose="02020603050405020304" pitchFamily="2" charset="0"/>
              </a:rPr>
              <a:t>CustomerDAO</a:t>
            </a:r>
            <a:r>
              <a:rPr lang="zh-CN" altLang="en-US" sz="3200" dirty="0">
                <a:latin typeface="Times New Roman" panose="02020603050405020304" pitchFamily="2" charset="0"/>
              </a:rPr>
              <a:t>实例的</a:t>
            </a:r>
            <a:r>
              <a:rPr lang="en-US" altLang="zh-CN" sz="3200" dirty="0">
                <a:latin typeface="Times New Roman" panose="02020603050405020304" pitchFamily="2" charset="0"/>
              </a:rPr>
              <a:t>save()</a:t>
            </a:r>
            <a:r>
              <a:rPr lang="zh-CN" altLang="en-US" sz="3200" dirty="0">
                <a:latin typeface="Times New Roman" panose="02020603050405020304" pitchFamily="2" charset="0"/>
              </a:rPr>
              <a:t>方法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1600" y="2636838"/>
            <a:ext cx="8996363" cy="3406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SpringEnvTest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public static void main(String[] args)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</a:rPr>
              <a:t> //创建Spring容器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ApplicationContext ctx = new ClassPathXmlApplicationContext(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				"applicationContext.xml");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</a:t>
            </a: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</a:rPr>
              <a:t>//获取CustomerDAO实例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ICustomerDAO userDao = (ICustomerDAO) ctx.getBean("userDAO");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userDao.save();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</a:rPr>
              <a:t>框架搭建（</a:t>
            </a:r>
            <a:r>
              <a:rPr lang="en-US" altLang="zh-CN" dirty="0">
                <a:latin typeface="Times New Roman" panose="02020603050405020304" pitchFamily="2" charset="0"/>
              </a:rPr>
              <a:t>5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3554" name="内容占位符 15362"/>
          <p:cNvSpPr>
            <a:spLocks noGrp="1"/>
          </p:cNvSpPr>
          <p:nvPr>
            <p:ph sz="half" idx="2"/>
          </p:nvPr>
        </p:nvSpPr>
        <p:spPr>
          <a:xfrm>
            <a:off x="601663" y="1401763"/>
            <a:ext cx="7983537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实现类</a:t>
            </a:r>
            <a:r>
              <a:rPr lang="en-US" altLang="zh-CN" sz="3200" dirty="0">
                <a:latin typeface="Times New Roman" panose="02020603050405020304" pitchFamily="2" charset="0"/>
              </a:rPr>
              <a:t>UserService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55675" y="2366963"/>
            <a:ext cx="7629525" cy="3068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UserService implements IUserService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private ICustomerDAO customerDAO = null;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public void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setCustomerDAO</a:t>
            </a:r>
            <a:r>
              <a:rPr lang="zh-CN" altLang="en-US" sz="2000" dirty="0">
                <a:latin typeface="Times New Roman" panose="02020603050405020304" pitchFamily="2" charset="0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ICustomerDAO</a:t>
            </a:r>
            <a:r>
              <a:rPr lang="zh-CN" altLang="en-US" sz="2000" dirty="0">
                <a:latin typeface="Times New Roman" panose="02020603050405020304" pitchFamily="2" charset="0"/>
              </a:rPr>
              <a:t> customerDAO)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this.customerDAO = customerDAO;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public void register()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customerDAO.save();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</a:rPr>
              <a:t>框架搭建（</a:t>
            </a:r>
            <a:r>
              <a:rPr lang="en-US" altLang="zh-CN" dirty="0">
                <a:latin typeface="Times New Roman" panose="02020603050405020304" pitchFamily="2" charset="0"/>
              </a:rPr>
              <a:t>6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4578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95413"/>
            <a:ext cx="823753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在配置文件</a:t>
            </a:r>
            <a:r>
              <a:rPr lang="en-US" altLang="zh-CN" sz="3200" dirty="0">
                <a:latin typeface="Times New Roman" panose="02020603050405020304" pitchFamily="2" charset="0"/>
              </a:rPr>
              <a:t>applicationContext.xml</a:t>
            </a:r>
            <a:r>
              <a:rPr lang="zh-CN" altLang="en-US" sz="3200" dirty="0">
                <a:latin typeface="Times New Roman" panose="02020603050405020304" pitchFamily="2" charset="0"/>
              </a:rPr>
              <a:t>中增加</a:t>
            </a:r>
            <a:r>
              <a:rPr lang="en-US" altLang="zh-CN" sz="3200" dirty="0">
                <a:latin typeface="Times New Roman" panose="02020603050405020304" pitchFamily="2" charset="0"/>
              </a:rPr>
              <a:t>UserService</a:t>
            </a:r>
            <a:r>
              <a:rPr lang="zh-CN" altLang="en-US" sz="3200" dirty="0">
                <a:latin typeface="Times New Roman" panose="02020603050405020304" pitchFamily="2" charset="0"/>
              </a:rPr>
              <a:t>实例的配置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95288" y="2636838"/>
            <a:ext cx="8435975" cy="3816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4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&lt;?xml version="1.0" encoding="UTF-8"?&gt;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&lt;beans xmlns="http://www.springframework.org/schema/beans"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xmlns:xsi="http://www.w3.org/2001/XMLSchema-instance"  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xmlns:p="http://www.springframework.org/schema/p"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xsi:schemaLocation="http://www.springframework.org/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        schema/beans http://www.springframework.org/schema/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        beans/spring-beans-4.0.xsd"&gt;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&lt;bean id="userDAO" class="cn.edu.zjut.dao.CustomerDAO" /&gt;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	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    &lt;bean id="userService" class="cn.edu.zjut.service.UserService"&gt;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&lt;property name="customerDAO"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ref="userDAO"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/&gt;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    &lt;/bean&gt;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&lt;/beans&gt;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SPRING</a:t>
            </a:r>
            <a:r>
              <a:rPr lang="zh-CN" altLang="en-US" dirty="0">
                <a:latin typeface="Times New Roman" panose="02020603050405020304" pitchFamily="2" charset="0"/>
              </a:rPr>
              <a:t>框架搭建（</a:t>
            </a:r>
            <a:r>
              <a:rPr lang="en-US" altLang="zh-CN" dirty="0">
                <a:latin typeface="Times New Roman" panose="02020603050405020304" pitchFamily="2" charset="0"/>
              </a:rPr>
              <a:t>7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5602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95413"/>
            <a:ext cx="823753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修改测试类</a:t>
            </a:r>
            <a:r>
              <a:rPr lang="en-US" altLang="zh-CN" sz="3200" dirty="0">
                <a:latin typeface="Times New Roman" panose="02020603050405020304" pitchFamily="2" charset="0"/>
              </a:rPr>
              <a:t>SpringEnvTest</a:t>
            </a:r>
            <a:r>
              <a:rPr lang="zh-CN" altLang="en-US" sz="3200" dirty="0">
                <a:latin typeface="Times New Roman" panose="02020603050405020304" pitchFamily="2" charset="0"/>
              </a:rPr>
              <a:t>，</a:t>
            </a:r>
            <a:br>
              <a:rPr lang="zh-CN" altLang="en-US" sz="3200" dirty="0">
                <a:latin typeface="Times New Roman" panose="02020603050405020304" pitchFamily="2" charset="0"/>
              </a:rPr>
            </a:br>
            <a:r>
              <a:rPr lang="zh-CN" altLang="en-US" sz="3200" dirty="0">
                <a:latin typeface="Times New Roman" panose="02020603050405020304" pitchFamily="2" charset="0"/>
              </a:rPr>
              <a:t>调用</a:t>
            </a:r>
            <a:r>
              <a:rPr lang="en-US" altLang="zh-CN" sz="3200" dirty="0">
                <a:latin typeface="Times New Roman" panose="02020603050405020304" pitchFamily="2" charset="0"/>
              </a:rPr>
              <a:t>UserService</a:t>
            </a:r>
            <a:r>
              <a:rPr lang="zh-CN" altLang="en-US" sz="3200" dirty="0">
                <a:latin typeface="Times New Roman" panose="02020603050405020304" pitchFamily="2" charset="0"/>
              </a:rPr>
              <a:t>实例的</a:t>
            </a:r>
            <a:r>
              <a:rPr lang="en-US" altLang="zh-CN" sz="3200" dirty="0">
                <a:latin typeface="Times New Roman" panose="02020603050405020304" pitchFamily="2" charset="0"/>
              </a:rPr>
              <a:t>register()</a:t>
            </a:r>
            <a:r>
              <a:rPr lang="zh-CN" altLang="en-US" sz="3200" dirty="0">
                <a:latin typeface="Times New Roman" panose="02020603050405020304" pitchFamily="2" charset="0"/>
              </a:rPr>
              <a:t>方法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1600" y="2636838"/>
            <a:ext cx="8996363" cy="3406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SpringEnvTest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public static void main(String[] args)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</a:rPr>
              <a:t> //创建Spring容器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ApplicationContext ctx = new ClassPathXmlApplicationContext(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				"applicationContext.xml");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</a:t>
            </a: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</a:rPr>
              <a:t>//获取UserService实例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IUserService userService = (IUserService) ctx.getBean("userService");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userService.register();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主要内容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7170" name="组合 5122"/>
          <p:cNvGrpSpPr/>
          <p:nvPr/>
        </p:nvGrpSpPr>
        <p:grpSpPr>
          <a:xfrm>
            <a:off x="1111250" y="2024063"/>
            <a:ext cx="5410200" cy="665162"/>
            <a:chOff x="0" y="0"/>
            <a:chExt cx="3408" cy="419"/>
          </a:xfrm>
        </p:grpSpPr>
        <p:grpSp>
          <p:nvGrpSpPr>
            <p:cNvPr id="7171" name="组合 5123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72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73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74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7175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7176" name="Text Box 12"/>
            <p:cNvSpPr txBox="1"/>
            <p:nvPr/>
          </p:nvSpPr>
          <p:spPr>
            <a:xfrm>
              <a:off x="1008" y="3"/>
              <a:ext cx="172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  <a:sym typeface="Arial" panose="020B0604020202020204" pitchFamily="34" charset="0"/>
                </a:rPr>
                <a:t>Spring框架搭建</a:t>
              </a:r>
              <a:endPara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7177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78" name="组合 5130"/>
          <p:cNvGrpSpPr/>
          <p:nvPr/>
        </p:nvGrpSpPr>
        <p:grpSpPr>
          <a:xfrm>
            <a:off x="1111250" y="3200400"/>
            <a:ext cx="5970588" cy="665163"/>
            <a:chOff x="0" y="0"/>
            <a:chExt cx="3761" cy="419"/>
          </a:xfrm>
        </p:grpSpPr>
        <p:grpSp>
          <p:nvGrpSpPr>
            <p:cNvPr id="7179" name="组合 5131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80" name="AutoShape 8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81" name="AutoShape 9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82" name="AutoShape 10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164C3D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7183" name="Line 14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7184" name="Text Box 15"/>
            <p:cNvSpPr txBox="1"/>
            <p:nvPr/>
          </p:nvSpPr>
          <p:spPr>
            <a:xfrm>
              <a:off x="1008" y="16"/>
              <a:ext cx="2753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  <a:sym typeface="Arial" panose="020B0604020202020204" pitchFamily="34" charset="0"/>
                </a:rPr>
                <a:t>Spring与Hibernate的整合</a:t>
              </a:r>
              <a:endPara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7185" name="Text Box 16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186" name="Text Box 31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7187" name="组合 5139"/>
          <p:cNvGrpSpPr/>
          <p:nvPr/>
        </p:nvGrpSpPr>
        <p:grpSpPr>
          <a:xfrm>
            <a:off x="1111250" y="4364038"/>
            <a:ext cx="7353300" cy="665162"/>
            <a:chOff x="0" y="0"/>
            <a:chExt cx="4632" cy="419"/>
          </a:xfrm>
        </p:grpSpPr>
        <p:grpSp>
          <p:nvGrpSpPr>
            <p:cNvPr id="7188" name="组合 5140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89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90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7191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7192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7193" name="Text Box 12"/>
            <p:cNvSpPr txBox="1"/>
            <p:nvPr/>
          </p:nvSpPr>
          <p:spPr>
            <a:xfrm>
              <a:off x="1008" y="3"/>
              <a:ext cx="362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  <a:sym typeface="宋体" panose="02010600030101010101" pitchFamily="2" charset="-122"/>
                </a:rPr>
                <a:t>Spring、Struts与Hibernate的整合</a:t>
              </a:r>
              <a:endPara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宋体" panose="02010600030101010101" pitchFamily="2" charset="-122"/>
              </a:endParaRPr>
            </a:p>
          </p:txBody>
        </p:sp>
        <p:sp>
          <p:nvSpPr>
            <p:cNvPr id="7194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主要内容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26626" name="组合 5122"/>
          <p:cNvGrpSpPr/>
          <p:nvPr/>
        </p:nvGrpSpPr>
        <p:grpSpPr>
          <a:xfrm>
            <a:off x="1039813" y="2024063"/>
            <a:ext cx="5410200" cy="665162"/>
            <a:chOff x="0" y="0"/>
            <a:chExt cx="3408" cy="419"/>
          </a:xfrm>
        </p:grpSpPr>
        <p:grpSp>
          <p:nvGrpSpPr>
            <p:cNvPr id="26627" name="组合 5123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26628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  <p:sp>
            <p:nvSpPr>
              <p:cNvPr id="26629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  <p:sp>
            <p:nvSpPr>
              <p:cNvPr id="26630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26631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26632" name="Text Box 12"/>
            <p:cNvSpPr txBox="1"/>
            <p:nvPr/>
          </p:nvSpPr>
          <p:spPr>
            <a:xfrm>
              <a:off x="1008" y="3"/>
              <a:ext cx="172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solidFill>
                    <a:srgbClr val="BFBFBF"/>
                  </a:solidFill>
                  <a:latin typeface="Arial" panose="020B0604020202020204" pitchFamily="34" charset="0"/>
                  <a:ea typeface="楷体_GB2312" pitchFamily="1" charset="-122"/>
                  <a:sym typeface="Arial" panose="020B0604020202020204" pitchFamily="34" charset="0"/>
                </a:rPr>
                <a:t>Spring框架搭建</a:t>
              </a:r>
              <a:endParaRPr lang="zh-CN" altLang="en-US" sz="2800" dirty="0">
                <a:solidFill>
                  <a:srgbClr val="BFBFBF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26633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rgbClr val="BFBFBF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dirty="0">
                <a:solidFill>
                  <a:srgbClr val="BFBFB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6634" name="组合 5130"/>
          <p:cNvGrpSpPr/>
          <p:nvPr/>
        </p:nvGrpSpPr>
        <p:grpSpPr>
          <a:xfrm>
            <a:off x="1039813" y="3200400"/>
            <a:ext cx="5970587" cy="665163"/>
            <a:chOff x="0" y="0"/>
            <a:chExt cx="3761" cy="419"/>
          </a:xfrm>
        </p:grpSpPr>
        <p:grpSp>
          <p:nvGrpSpPr>
            <p:cNvPr id="26635" name="组合 5131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26636" name="AutoShape 8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26637" name="AutoShape 9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26638" name="AutoShape 10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164C3D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26639" name="Line 14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26640" name="Text Box 15"/>
            <p:cNvSpPr txBox="1"/>
            <p:nvPr/>
          </p:nvSpPr>
          <p:spPr>
            <a:xfrm>
              <a:off x="1008" y="16"/>
              <a:ext cx="2753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  <a:sym typeface="Arial" panose="020B0604020202020204" pitchFamily="34" charset="0"/>
                </a:rPr>
                <a:t>Spring与Hibernate的整合</a:t>
              </a:r>
              <a:endPara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26641" name="Text Box 16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6642" name="Text Box 31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6643" name="组合 5139"/>
          <p:cNvGrpSpPr/>
          <p:nvPr/>
        </p:nvGrpSpPr>
        <p:grpSpPr>
          <a:xfrm>
            <a:off x="1039813" y="4364038"/>
            <a:ext cx="7353300" cy="665162"/>
            <a:chOff x="0" y="0"/>
            <a:chExt cx="4632" cy="419"/>
          </a:xfrm>
        </p:grpSpPr>
        <p:grpSp>
          <p:nvGrpSpPr>
            <p:cNvPr id="26644" name="组合 5140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26645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  <p:sp>
            <p:nvSpPr>
              <p:cNvPr id="26646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  <p:sp>
            <p:nvSpPr>
              <p:cNvPr id="26647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26648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26649" name="Text Box 12"/>
            <p:cNvSpPr txBox="1"/>
            <p:nvPr/>
          </p:nvSpPr>
          <p:spPr>
            <a:xfrm>
              <a:off x="1008" y="3"/>
              <a:ext cx="362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solidFill>
                    <a:srgbClr val="BFBFBF"/>
                  </a:solidFill>
                  <a:latin typeface="Arial" panose="020B0604020202020204" pitchFamily="34" charset="0"/>
                  <a:ea typeface="楷体_GB2312" pitchFamily="1" charset="-122"/>
                  <a:sym typeface="宋体" panose="02010600030101010101" pitchFamily="2" charset="-122"/>
                </a:rPr>
                <a:t>Spring、Struts与Hibernate的整合</a:t>
              </a:r>
              <a:endParaRPr lang="zh-CN" altLang="en-US" sz="2800" dirty="0">
                <a:solidFill>
                  <a:srgbClr val="BFBFBF"/>
                </a:solidFill>
                <a:latin typeface="Arial" panose="020B0604020202020204" pitchFamily="34" charset="0"/>
                <a:ea typeface="楷体_GB2312" pitchFamily="1" charset="-122"/>
                <a:sym typeface="宋体" panose="02010600030101010101" pitchFamily="2" charset="-122"/>
              </a:endParaRPr>
            </a:p>
          </p:txBody>
        </p:sp>
        <p:sp>
          <p:nvSpPr>
            <p:cNvPr id="26650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zh-CN" altLang="en-US" sz="2400" dirty="0">
                  <a:solidFill>
                    <a:srgbClr val="BFBFBF"/>
                  </a:solidFill>
                  <a:latin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rgbClr val="BFBFB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Spring与Hibernate的整合（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7650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97000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依赖</a:t>
            </a:r>
            <a:r>
              <a:rPr lang="en-US" altLang="zh-CN" sz="3200" dirty="0">
                <a:latin typeface="Times New Roman" panose="02020603050405020304" pitchFamily="2" charset="0"/>
              </a:rPr>
              <a:t>JAR</a:t>
            </a:r>
            <a:r>
              <a:rPr lang="zh-CN" altLang="en-US" sz="3200" dirty="0">
                <a:latin typeface="Times New Roman" panose="02020603050405020304" pitchFamily="2" charset="0"/>
              </a:rPr>
              <a:t>包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MySQL驱动程序库文件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Hibernate核心包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并添加Spring框架中与数据库操作相关的三个JAR包：</a:t>
            </a:r>
            <a:r>
              <a:rPr lang="zh-CN" altLang="en-US" sz="2400" dirty="0">
                <a:latin typeface="Times New Roman" panose="02020603050405020304" pitchFamily="2" charset="0"/>
              </a:rPr>
              <a:t>spring-jdbc-4.0.0. RELEASE.jar、spring-orm-4.0.0.RELEASE.jar、spring-tx-4.0.0.RELEASE.jar</a:t>
            </a:r>
            <a:endParaRPr lang="zh-CN" altLang="en-US" sz="24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MyEclipse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2" charset="0"/>
              </a:rPr>
              <a:t>注意</a:t>
            </a:r>
            <a:r>
              <a:rPr lang="zh-CN" altLang="en-US" dirty="0">
                <a:latin typeface="Times New Roman" panose="02020603050405020304" pitchFamily="2" charset="0"/>
              </a:rPr>
              <a:t>：</a:t>
            </a:r>
            <a:r>
              <a:rPr lang="zh-CN" altLang="en-US" dirty="0">
                <a:latin typeface="Times New Roman" panose="02020603050405020304" pitchFamily="2" charset="0"/>
                <a:sym typeface="宋体" panose="02010600030101010101" pitchFamily="2" charset="-122"/>
              </a:rPr>
              <a:t>选中“ MyEclipse Libraries”，选择“Spring 3.0 Persistence JDBC Libraries”，同时系统会自动选中其它选项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Spring与Hibernate的整合（</a:t>
            </a:r>
            <a:r>
              <a:rPr lang="en-US" altLang="zh-CN" dirty="0">
                <a:sym typeface="Arial" panose="020B0604020202020204" pitchFamily="34" charset="0"/>
              </a:rPr>
              <a:t>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8674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关键步骤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Spring框架与Hibernate框架整合，将生成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2" charset="0"/>
              </a:rPr>
              <a:t>DataSource对象</a:t>
            </a:r>
            <a:r>
              <a:rPr lang="zh-CN" altLang="en-US" dirty="0">
                <a:latin typeface="Times New Roman" panose="02020603050405020304" pitchFamily="2" charset="0"/>
              </a:rPr>
              <a:t>和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2" charset="0"/>
              </a:rPr>
              <a:t>SessionFactory对象</a:t>
            </a:r>
            <a:r>
              <a:rPr lang="zh-CN" altLang="en-US" dirty="0">
                <a:latin typeface="Times New Roman" panose="02020603050405020304" pitchFamily="2" charset="0"/>
              </a:rPr>
              <a:t>的过程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2" charset="0"/>
              </a:rPr>
              <a:t>交给Spring容器实现</a:t>
            </a:r>
            <a:r>
              <a:rPr lang="zh-CN" altLang="en-US" dirty="0">
                <a:latin typeface="Times New Roman" panose="02020603050405020304" pitchFamily="2" charset="0"/>
              </a:rPr>
              <a:t>，而不在代码中实现，即由IoC容器控制对象的生成和属性的注入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80975" y="2565400"/>
            <a:ext cx="8772525" cy="2595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4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&lt;beans&gt;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&lt;bean id="dataSource" class="org.springframework.jdbc.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                                  datasource.DriverManagerDataSource"&gt;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   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&lt;property name="driverClassName" value="com.mysql.jdbc.Driver"/&gt;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  &lt;property name="url"  value="jdbc:mysql://localhost:3306/hibernatedb"/&gt;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  &lt;property name="username" value="root"/&gt;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  &lt;property name="password" value=""/&gt;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&lt;/bean&gt;</a:t>
            </a: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endParaRPr lang="en-US" altLang="zh-CN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&lt;/beans&gt;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07975" y="3178175"/>
            <a:ext cx="8772525" cy="3430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4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&lt;beans&gt;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&lt;bean id="sessionFactory"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class="org.springframework.orm.hibernate4.LocalSessionFactoryBean"&gt;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&lt;property name="dataSource" ref="dataSource" /&gt;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&lt;property name="hibernateProperties"&gt;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	&lt;props&gt; &lt;prop key="hibernate.dialect"&gt;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		           org.hibernate.dialect.MySQLDialect &lt;/prop&gt; &lt;/props&gt;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     &lt;/property&gt;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</a:t>
            </a:r>
            <a:r>
              <a:rPr lang="zh-CN" altLang="en-US" sz="2000" dirty="0">
                <a:solidFill>
                  <a:srgbClr val="CC0099"/>
                </a:solidFill>
                <a:latin typeface="Times New Roman" panose="02020603050405020304" pitchFamily="2" charset="0"/>
              </a:rPr>
              <a:t>&lt;property name="mappingResources"&gt;</a:t>
            </a:r>
            <a:endParaRPr lang="zh-CN" altLang="en-US" sz="2000" dirty="0">
              <a:solidFill>
                <a:srgbClr val="CC0099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C0099"/>
                </a:solidFill>
                <a:latin typeface="Times New Roman" panose="02020603050405020304" pitchFamily="2" charset="0"/>
              </a:rPr>
              <a:t>	&lt;list&gt; &lt;value&gt;cn/edu/zjut/po/Customer.hbm.xml&lt;/value&gt; &lt;/list&gt;</a:t>
            </a:r>
            <a:endParaRPr lang="zh-CN" altLang="en-US" sz="2000" dirty="0">
              <a:solidFill>
                <a:srgbClr val="CC0099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C0099"/>
                </a:solidFill>
                <a:latin typeface="Times New Roman" panose="02020603050405020304" pitchFamily="2" charset="0"/>
              </a:rPr>
              <a:t>     &lt;/property&gt;</a:t>
            </a:r>
            <a:endParaRPr lang="zh-CN" altLang="en-US" sz="2000" dirty="0">
              <a:solidFill>
                <a:srgbClr val="CC0099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&lt;/bean&gt; &lt;/beans&gt;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Spring与Hibernate的整合（</a:t>
            </a:r>
            <a:r>
              <a:rPr lang="en-US" altLang="zh-CN" dirty="0">
                <a:sym typeface="Arial" panose="020B0604020202020204" pitchFamily="34" charset="0"/>
              </a:rPr>
              <a:t>3-1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9698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5563"/>
            <a:ext cx="8410575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创建数据库操作基础类</a:t>
            </a:r>
            <a:r>
              <a:rPr lang="zh-CN" altLang="en-US" dirty="0">
                <a:latin typeface="Times New Roman" panose="02020603050405020304" pitchFamily="2" charset="0"/>
              </a:rPr>
              <a:t>BaseHibernateDAO.java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27088" y="2062163"/>
            <a:ext cx="7840662" cy="33956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4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BaseHibernateDAO{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    private SessionFactory sessionFactory;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    public Session getSession(){  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        return sessionFactory.openSession(); 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    public void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setSessionFactory</a:t>
            </a:r>
            <a:r>
              <a:rPr lang="zh-CN" altLang="en-US" sz="2000" dirty="0">
                <a:latin typeface="Times New Roman" panose="02020603050405020304" pitchFamily="2" charset="0"/>
              </a:rPr>
              <a:t>(SessionFactory sessionFactory)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		this.sessionFactory = sessionFactory;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6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Spring与Hibernate的整合（</a:t>
            </a:r>
            <a:r>
              <a:rPr lang="en-US" altLang="zh-CN" dirty="0">
                <a:sym typeface="Arial" panose="020B0604020202020204" pitchFamily="34" charset="0"/>
              </a:rPr>
              <a:t>3-2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0722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修改配置文件applicationContext.xml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增加BaseHibernateDAO实例的配置，并在其中注入sessionFactory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5438" y="3063875"/>
            <a:ext cx="8772525" cy="2695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&lt;bean id="sessionFactory"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  class="org.springframework.orm.hibernate4.LocalSessionFactoryBean"&gt;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&lt;property name="dataSource" ref="dataSource" /&gt;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……</a:t>
            </a:r>
            <a:endParaRPr lang="zh-CN" altLang="en-US" sz="2000" dirty="0">
              <a:solidFill>
                <a:srgbClr val="CC0099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&lt;/bean&gt;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&lt;bean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id="baseDAO"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class="cn.edu.zjut.dao.BaseHibernateDAO"&gt;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&lt;property name="sessionFactory" ref="sessionFactory" /&gt;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&lt;/bean&gt;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Spring与Hibernate的整合（</a:t>
            </a:r>
            <a:r>
              <a:rPr lang="en-US" altLang="zh-CN" dirty="0">
                <a:sym typeface="Arial" panose="020B0604020202020204" pitchFamily="34" charset="0"/>
              </a:rPr>
              <a:t>3-3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1746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5563"/>
            <a:ext cx="8410575" cy="4930775"/>
          </a:xfrm>
        </p:spPr>
        <p:txBody>
          <a:bodyPr anchor="t"/>
          <a:p>
            <a:pPr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修改ICustomerDAO接口和CustomerDAO实现类，并使CustomerDAO继承数据库操作基础类BaseHibernateDAO</a:t>
            </a:r>
            <a:endParaRPr lang="zh-CN" altLang="en-US" sz="3200" dirty="0">
              <a:latin typeface="Times New Roman" panose="02020603050405020304" pitchFamily="2" charset="0"/>
            </a:endParaRPr>
          </a:p>
        </p:txBody>
      </p:sp>
      <p:sp>
        <p:nvSpPr>
          <p:cNvPr id="16388" name="圆角矩形 16387"/>
          <p:cNvSpPr/>
          <p:nvPr/>
        </p:nvSpPr>
        <p:spPr>
          <a:xfrm>
            <a:off x="323850" y="2781300"/>
            <a:ext cx="5191125" cy="1096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interface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ICustomerDAO</a:t>
            </a:r>
            <a:r>
              <a:rPr lang="zh-CN" altLang="en-US" sz="2000" dirty="0">
                <a:latin typeface="Times New Roman" panose="02020603050405020304" pitchFamily="2" charset="0"/>
              </a:rPr>
              <a:t>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void save(Customer transientInstance);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30350" y="3571875"/>
            <a:ext cx="7458075" cy="3028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CustomerDAO</a:t>
            </a:r>
            <a:r>
              <a:rPr lang="zh-CN" altLang="en-US" sz="2000" dirty="0">
                <a:latin typeface="Times New Roman" panose="02020603050405020304" pitchFamily="2" charset="0"/>
              </a:rPr>
              <a:t>   </a:t>
            </a:r>
            <a:r>
              <a:rPr lang="zh-CN" altLang="en-US" sz="2000" dirty="0">
                <a:solidFill>
                  <a:srgbClr val="247B62"/>
                </a:solidFill>
                <a:latin typeface="Times New Roman" panose="02020603050405020304" pitchFamily="2" charset="0"/>
              </a:rPr>
              <a:t>extends BaseHibernateDAO</a:t>
            </a:r>
            <a:endParaRPr lang="zh-CN" altLang="en-US" sz="2000" dirty="0">
              <a:solidFill>
                <a:srgbClr val="247B6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                                          implements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ICustomerDAO</a:t>
            </a:r>
            <a:r>
              <a:rPr lang="zh-CN" altLang="en-US" sz="2000" dirty="0">
                <a:latin typeface="Times New Roman" panose="02020603050405020304" pitchFamily="2" charset="0"/>
              </a:rPr>
              <a:t>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public void save(Customer transientInstance)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Transaction tran = null;   Session session = null;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try {  session = getSession();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          tran = session.beginTransaction();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          session.save(transientInstance);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          tran.commit();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6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} 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6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6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nimBg="1"/>
      <p:bldP spid="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Spring与Hibernate的整合（</a:t>
            </a:r>
            <a:r>
              <a:rPr lang="en-US" altLang="zh-CN" dirty="0">
                <a:sym typeface="Arial" panose="020B0604020202020204" pitchFamily="34" charset="0"/>
              </a:rPr>
              <a:t>4-1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2770" name="内容占位符 15362"/>
          <p:cNvSpPr>
            <a:spLocks noGrp="1"/>
          </p:cNvSpPr>
          <p:nvPr>
            <p:ph sz="half" idx="2"/>
          </p:nvPr>
        </p:nvSpPr>
        <p:spPr>
          <a:xfrm>
            <a:off x="601663" y="1401763"/>
            <a:ext cx="7983537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实现类</a:t>
            </a:r>
            <a:r>
              <a:rPr lang="en-US" altLang="zh-CN" sz="3200" dirty="0">
                <a:latin typeface="Times New Roman" panose="02020603050405020304" pitchFamily="2" charset="0"/>
              </a:rPr>
              <a:t>UserService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28700" y="2366963"/>
            <a:ext cx="7458075" cy="3068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UserService implements IUserService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private ICustomerDAO customerDAO = null;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public void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setCustomerDAO</a:t>
            </a:r>
            <a:r>
              <a:rPr lang="zh-CN" altLang="en-US" sz="2000" dirty="0">
                <a:latin typeface="Times New Roman" panose="02020603050405020304" pitchFamily="2" charset="0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ICustomerDAO</a:t>
            </a:r>
            <a:r>
              <a:rPr lang="zh-CN" altLang="en-US" sz="2000" dirty="0">
                <a:latin typeface="Times New Roman" panose="02020603050405020304" pitchFamily="2" charset="0"/>
              </a:rPr>
              <a:t> customerDAO)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this.customerDAO = customerDAO;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public void register(</a:t>
            </a:r>
            <a:r>
              <a:rPr lang="en-US" altLang="zh-CN" sz="2000" dirty="0">
                <a:latin typeface="Times New Roman" panose="02020603050405020304" pitchFamily="2" charset="0"/>
                <a:sym typeface="Arial" panose="020B0604020202020204" pitchFamily="34" charset="0"/>
              </a:rPr>
              <a:t>Customer c</a:t>
            </a:r>
            <a:r>
              <a:rPr lang="zh-CN" altLang="en-US" sz="2000" dirty="0">
                <a:latin typeface="Times New Roman" panose="02020603050405020304" pitchFamily="2" charset="0"/>
              </a:rPr>
              <a:t>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customerDAO.save(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c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);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Spring与Hibernate的整合（</a:t>
            </a:r>
            <a:r>
              <a:rPr lang="en-US" altLang="zh-CN" dirty="0">
                <a:sym typeface="Arial" panose="020B0604020202020204" pitchFamily="34" charset="0"/>
              </a:rPr>
              <a:t>4-2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3794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修改配置文件applicationContext.xml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修改CustomerDAO实例的配置属性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UserService</a:t>
            </a:r>
            <a:r>
              <a:rPr lang="zh-CN" altLang="en-US" dirty="0">
                <a:latin typeface="Times New Roman" panose="02020603050405020304" pitchFamily="2" charset="0"/>
              </a:rPr>
              <a:t>实例的配置不变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5438" y="3100388"/>
            <a:ext cx="8772525" cy="287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&lt;bean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id="userDAO"</a:t>
            </a:r>
            <a:r>
              <a:rPr lang="zh-CN" altLang="en-US" sz="2000" dirty="0">
                <a:latin typeface="Times New Roman" panose="02020603050405020304" pitchFamily="2" charset="0"/>
              </a:rPr>
              <a:t> class="cn.edu.zjut.dao.CustomerDAO"   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</a:rPr>
              <a:t>parent="baseDAO"</a:t>
            </a:r>
            <a:r>
              <a:rPr lang="zh-CN" altLang="en-US" sz="2000" dirty="0">
                <a:latin typeface="Times New Roman" panose="02020603050405020304" pitchFamily="2" charset="0"/>
              </a:rPr>
              <a:t>/&gt;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&lt;bean id="userService" class="cn.edu.zjut.service.UserService"&gt;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&lt;property name="customerDAO" ref="userDAO" /&gt;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&lt;/bean&gt;</a:t>
            </a:r>
            <a:endParaRPr lang="zh-CN" altLang="en-US" sz="20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Spring与Hibernate的整合（</a:t>
            </a:r>
            <a:r>
              <a:rPr lang="en-US" altLang="zh-CN" dirty="0">
                <a:sym typeface="Arial" panose="020B0604020202020204" pitchFamily="34" charset="0"/>
              </a:rPr>
              <a:t>5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4818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修改测试类SpringEnvTest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8275" y="2206625"/>
            <a:ext cx="8855075" cy="4302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4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SpringEnvTest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public static void main(String[] args)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ApplicationContext ctx = new ClassPathXmlApplicationContext(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			"applicationContext.xml");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IUserService userService = (IUserService) ctx.getBean("userService");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Customer cust = new Customer();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	cust.setAccount("SPRING");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2" charset="0"/>
              </a:rPr>
              <a:t>	cust.setPassword("SPRING");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userService.register(cust); 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 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Spring与Hibernate的整合（</a:t>
            </a:r>
            <a:r>
              <a:rPr lang="en-US" altLang="zh-CN" dirty="0">
                <a:sym typeface="Arial" panose="020B0604020202020204" pitchFamily="34" charset="0"/>
              </a:rPr>
              <a:t>6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5842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en-US" altLang="zh-CN" sz="3200" dirty="0">
                <a:latin typeface="Times New Roman" panose="02020603050405020304" pitchFamily="2" charset="0"/>
              </a:rPr>
              <a:t>Myeclipse</a:t>
            </a:r>
            <a:r>
              <a:rPr lang="zh-CN" altLang="en-US" sz="3200" dirty="0">
                <a:latin typeface="Times New Roman" panose="02020603050405020304" pitchFamily="2" charset="0"/>
              </a:rPr>
              <a:t>注意：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marL="914400" lvl="1" indent="-457200" algn="just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2" charset="0"/>
                <a:sym typeface="Arial" panose="020B0604020202020204" pitchFamily="34" charset="0"/>
              </a:rPr>
              <a:t>使用的applicationContext.xml文件来管理hibernateBean：选中“Spring configuration file (applicationContext.xml)”； </a:t>
            </a:r>
            <a:endParaRPr lang="zh-CN" altLang="en-US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marL="914400" lvl="1" indent="-457200" algn="just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2" charset="0"/>
                <a:sym typeface="Arial" panose="020B0604020202020204" pitchFamily="34" charset="0"/>
              </a:rPr>
              <a:t>选中“Exiting Spring Contfiguration file”， 在“SessionFactory ID”选项中输入“sessionFactory”</a:t>
            </a:r>
            <a:r>
              <a:rPr lang="zh-CN" altLang="en-US" dirty="0">
                <a:sym typeface="Arial" panose="020B0604020202020204" pitchFamily="34" charset="0"/>
              </a:rPr>
              <a:t>；</a:t>
            </a:r>
            <a:endParaRPr lang="zh-CN" altLang="en-US" dirty="0">
              <a:sym typeface="Arial" panose="020B0604020202020204" pitchFamily="34" charset="0"/>
            </a:endParaRPr>
          </a:p>
          <a:p>
            <a:pPr marL="914400" lvl="1" indent="-457200" algn="just">
              <a:lnSpc>
                <a:spcPct val="90000"/>
              </a:lnSpc>
            </a:pPr>
            <a:r>
              <a:rPr lang="zh-CN" altLang="en-US" dirty="0">
                <a:sym typeface="Arial" panose="020B0604020202020204" pitchFamily="34" charset="0"/>
              </a:rPr>
              <a:t>取消</a:t>
            </a:r>
            <a:r>
              <a:rPr lang="zh-CN" altLang="en-US" dirty="0">
                <a:latin typeface="Times New Roman" panose="02020603050405020304" pitchFamily="2" charset="0"/>
                <a:sym typeface="Arial" panose="020B0604020202020204" pitchFamily="34" charset="0"/>
              </a:rPr>
              <a:t>Create SessionFactory class选项（因为Spring为Hibernate提供了HibernateDaoSupport组件，因此不需要生成工具类，否则会引发报错）</a:t>
            </a:r>
            <a:r>
              <a:rPr lang="zh-CN" altLang="en-US" dirty="0">
                <a:sym typeface="Arial" panose="020B0604020202020204" pitchFamily="34" charset="0"/>
              </a:rPr>
              <a:t>；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主要内容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8194" name="组合 5122"/>
          <p:cNvGrpSpPr/>
          <p:nvPr/>
        </p:nvGrpSpPr>
        <p:grpSpPr>
          <a:xfrm>
            <a:off x="1039813" y="2024063"/>
            <a:ext cx="5410200" cy="665162"/>
            <a:chOff x="0" y="0"/>
            <a:chExt cx="3408" cy="419"/>
          </a:xfrm>
        </p:grpSpPr>
        <p:grpSp>
          <p:nvGrpSpPr>
            <p:cNvPr id="8195" name="组合 5123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8196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197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8198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8199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8200" name="Text Box 12"/>
            <p:cNvSpPr txBox="1"/>
            <p:nvPr/>
          </p:nvSpPr>
          <p:spPr>
            <a:xfrm>
              <a:off x="1008" y="3"/>
              <a:ext cx="172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  <a:sym typeface="Arial" panose="020B0604020202020204" pitchFamily="34" charset="0"/>
                </a:rPr>
                <a:t>Spring框架搭建</a:t>
              </a:r>
              <a:endPara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8201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202" name="组合 5130"/>
          <p:cNvGrpSpPr/>
          <p:nvPr/>
        </p:nvGrpSpPr>
        <p:grpSpPr>
          <a:xfrm>
            <a:off x="1039813" y="3200400"/>
            <a:ext cx="5970587" cy="665163"/>
            <a:chOff x="0" y="0"/>
            <a:chExt cx="3761" cy="419"/>
          </a:xfrm>
        </p:grpSpPr>
        <p:grpSp>
          <p:nvGrpSpPr>
            <p:cNvPr id="8203" name="组合 5131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8204" name="AutoShape 8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  <p:sp>
            <p:nvSpPr>
              <p:cNvPr id="8205" name="AutoShape 9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  <p:sp>
            <p:nvSpPr>
              <p:cNvPr id="8206" name="AutoShape 10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164C3D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8207" name="Line 14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8208" name="Text Box 15"/>
            <p:cNvSpPr txBox="1"/>
            <p:nvPr/>
          </p:nvSpPr>
          <p:spPr>
            <a:xfrm>
              <a:off x="1008" y="16"/>
              <a:ext cx="2753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solidFill>
                    <a:srgbClr val="BFBFBF"/>
                  </a:solidFill>
                  <a:latin typeface="Arial" panose="020B0604020202020204" pitchFamily="34" charset="0"/>
                  <a:ea typeface="楷体_GB2312" pitchFamily="1" charset="-122"/>
                  <a:sym typeface="Arial" panose="020B0604020202020204" pitchFamily="34" charset="0"/>
                </a:rPr>
                <a:t>Spring与Hibernate的整合</a:t>
              </a:r>
              <a:endParaRPr lang="zh-CN" altLang="en-US" sz="2800" dirty="0">
                <a:solidFill>
                  <a:srgbClr val="BFBFBF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8209" name="Text Box 16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rgbClr val="BFBFBF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dirty="0">
                <a:solidFill>
                  <a:srgbClr val="BFBFB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210" name="Text Box 31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8211" name="组合 5139"/>
          <p:cNvGrpSpPr/>
          <p:nvPr/>
        </p:nvGrpSpPr>
        <p:grpSpPr>
          <a:xfrm>
            <a:off x="1039813" y="4364038"/>
            <a:ext cx="7353300" cy="665162"/>
            <a:chOff x="0" y="0"/>
            <a:chExt cx="4632" cy="419"/>
          </a:xfrm>
        </p:grpSpPr>
        <p:grpSp>
          <p:nvGrpSpPr>
            <p:cNvPr id="8212" name="组合 5140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8213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  <p:sp>
            <p:nvSpPr>
              <p:cNvPr id="8214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  <p:sp>
            <p:nvSpPr>
              <p:cNvPr id="8215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8216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8217" name="Text Box 12"/>
            <p:cNvSpPr txBox="1"/>
            <p:nvPr/>
          </p:nvSpPr>
          <p:spPr>
            <a:xfrm>
              <a:off x="1008" y="3"/>
              <a:ext cx="362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solidFill>
                    <a:srgbClr val="BFBFBF"/>
                  </a:solidFill>
                  <a:latin typeface="Arial" panose="020B0604020202020204" pitchFamily="34" charset="0"/>
                  <a:ea typeface="楷体_GB2312" pitchFamily="1" charset="-122"/>
                  <a:sym typeface="宋体" panose="02010600030101010101" pitchFamily="2" charset="-122"/>
                </a:rPr>
                <a:t>Spring、Struts与Hibernate的整合</a:t>
              </a:r>
              <a:endParaRPr lang="zh-CN" altLang="en-US" sz="2800" dirty="0">
                <a:solidFill>
                  <a:srgbClr val="BFBFBF"/>
                </a:solidFill>
                <a:latin typeface="Arial" panose="020B0604020202020204" pitchFamily="34" charset="0"/>
                <a:ea typeface="楷体_GB2312" pitchFamily="1" charset="-122"/>
                <a:sym typeface="宋体" panose="02010600030101010101" pitchFamily="2" charset="-122"/>
              </a:endParaRPr>
            </a:p>
          </p:txBody>
        </p:sp>
        <p:sp>
          <p:nvSpPr>
            <p:cNvPr id="8218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zh-CN" altLang="en-US" sz="2400" dirty="0">
                  <a:solidFill>
                    <a:srgbClr val="BFBFBF"/>
                  </a:solidFill>
                  <a:latin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rgbClr val="BFBFB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主要内容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36866" name="组合 5122"/>
          <p:cNvGrpSpPr/>
          <p:nvPr/>
        </p:nvGrpSpPr>
        <p:grpSpPr>
          <a:xfrm>
            <a:off x="1039813" y="2024063"/>
            <a:ext cx="5410200" cy="665162"/>
            <a:chOff x="0" y="0"/>
            <a:chExt cx="3408" cy="419"/>
          </a:xfrm>
        </p:grpSpPr>
        <p:grpSp>
          <p:nvGrpSpPr>
            <p:cNvPr id="36867" name="组合 5123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36868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  <p:sp>
            <p:nvSpPr>
              <p:cNvPr id="36869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  <p:sp>
            <p:nvSpPr>
              <p:cNvPr id="36870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36871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36872" name="Text Box 12"/>
            <p:cNvSpPr txBox="1"/>
            <p:nvPr/>
          </p:nvSpPr>
          <p:spPr>
            <a:xfrm>
              <a:off x="1008" y="3"/>
              <a:ext cx="172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solidFill>
                    <a:srgbClr val="BFBFBF"/>
                  </a:solidFill>
                  <a:latin typeface="Arial" panose="020B0604020202020204" pitchFamily="34" charset="0"/>
                  <a:ea typeface="楷体_GB2312" pitchFamily="1" charset="-122"/>
                  <a:sym typeface="Arial" panose="020B0604020202020204" pitchFamily="34" charset="0"/>
                </a:rPr>
                <a:t>Spring框架搭建</a:t>
              </a:r>
              <a:endParaRPr lang="zh-CN" altLang="en-US" sz="2800" dirty="0">
                <a:solidFill>
                  <a:srgbClr val="BFBFBF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36873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rgbClr val="BFBFBF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dirty="0">
                <a:solidFill>
                  <a:srgbClr val="BFBFB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6874" name="组合 5130"/>
          <p:cNvGrpSpPr/>
          <p:nvPr/>
        </p:nvGrpSpPr>
        <p:grpSpPr>
          <a:xfrm>
            <a:off x="1039813" y="3200400"/>
            <a:ext cx="5970587" cy="665163"/>
            <a:chOff x="0" y="0"/>
            <a:chExt cx="3761" cy="419"/>
          </a:xfrm>
        </p:grpSpPr>
        <p:grpSp>
          <p:nvGrpSpPr>
            <p:cNvPr id="36875" name="组合 5131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36876" name="AutoShape 8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  <p:sp>
            <p:nvSpPr>
              <p:cNvPr id="36877" name="AutoShape 9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  <p:sp>
            <p:nvSpPr>
              <p:cNvPr id="36878" name="AutoShape 10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164C3D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solidFill>
                    <a:srgbClr val="BFBFBF"/>
                  </a:solidFill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36879" name="Line 14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36880" name="Text Box 15"/>
            <p:cNvSpPr txBox="1"/>
            <p:nvPr/>
          </p:nvSpPr>
          <p:spPr>
            <a:xfrm>
              <a:off x="1008" y="16"/>
              <a:ext cx="2753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solidFill>
                    <a:srgbClr val="BFBFBF"/>
                  </a:solidFill>
                  <a:latin typeface="Arial" panose="020B0604020202020204" pitchFamily="34" charset="0"/>
                  <a:ea typeface="楷体_GB2312" pitchFamily="1" charset="-122"/>
                  <a:sym typeface="Arial" panose="020B0604020202020204" pitchFamily="34" charset="0"/>
                </a:rPr>
                <a:t>Spring与Hibernate的整合</a:t>
              </a:r>
              <a:endParaRPr lang="zh-CN" altLang="en-US" sz="2800" dirty="0">
                <a:solidFill>
                  <a:srgbClr val="BFBFBF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36881" name="Text Box 16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dirty="0">
                  <a:solidFill>
                    <a:srgbClr val="BFBFBF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dirty="0">
                <a:solidFill>
                  <a:srgbClr val="BFBFB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6882" name="Text Box 31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6883" name="组合 5139"/>
          <p:cNvGrpSpPr/>
          <p:nvPr/>
        </p:nvGrpSpPr>
        <p:grpSpPr>
          <a:xfrm>
            <a:off x="1039813" y="4364038"/>
            <a:ext cx="7353300" cy="665162"/>
            <a:chOff x="0" y="0"/>
            <a:chExt cx="4632" cy="419"/>
          </a:xfrm>
        </p:grpSpPr>
        <p:grpSp>
          <p:nvGrpSpPr>
            <p:cNvPr id="36884" name="组合 5140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36885" name="AutoShape 4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36886" name="AutoShape 5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  <p:sp>
            <p:nvSpPr>
              <p:cNvPr id="36887" name="AutoShape 6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Verdana" panose="020B0604030504040204" pitchFamily="2" charset="0"/>
                </a:endParaRPr>
              </a:p>
            </p:txBody>
          </p:sp>
        </p:grpSp>
        <p:sp>
          <p:nvSpPr>
            <p:cNvPr id="36888" name="Line 11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round/>
              <a:headEnd type="none" w="med" len="med"/>
              <a:tailEnd type="oval" w="med" len="med"/>
            </a:ln>
          </p:spPr>
          <p:txBody>
            <a:bodyPr anchor="t"/>
            <a:p>
              <a:endParaRPr lang="zh-CN" altLang="en-US">
                <a:latin typeface="Verdana" panose="020B0604030504040204" pitchFamily="2" charset="0"/>
                <a:ea typeface="Verdana" panose="020B0604030504040204" pitchFamily="2" charset="0"/>
              </a:endParaRPr>
            </a:p>
          </p:txBody>
        </p:sp>
        <p:sp>
          <p:nvSpPr>
            <p:cNvPr id="36889" name="Text Box 12"/>
            <p:cNvSpPr txBox="1"/>
            <p:nvPr/>
          </p:nvSpPr>
          <p:spPr>
            <a:xfrm>
              <a:off x="1008" y="3"/>
              <a:ext cx="362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800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  <a:sym typeface="宋体" panose="02010600030101010101" pitchFamily="2" charset="-122"/>
                </a:rPr>
                <a:t>Spring、Struts与Hibernate的整合</a:t>
              </a:r>
              <a:endPara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  <a:sym typeface="宋体" panose="02010600030101010101" pitchFamily="2" charset="-122"/>
              </a:endParaRPr>
            </a:p>
          </p:txBody>
        </p:sp>
        <p:sp>
          <p:nvSpPr>
            <p:cNvPr id="36890" name="Text Box 13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</a:t>
            </a:r>
            <a:r>
              <a:rPr lang="en-US" altLang="zh-CN" dirty="0">
                <a:sym typeface="Arial" panose="020B0604020202020204" pitchFamily="34" charset="0"/>
              </a:rPr>
              <a:t>SH</a:t>
            </a:r>
            <a:r>
              <a:rPr lang="zh-CN" altLang="en-US" dirty="0">
                <a:sym typeface="Arial" panose="020B0604020202020204" pitchFamily="34" charset="0"/>
              </a:rPr>
              <a:t>整合（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7890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97000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依赖</a:t>
            </a:r>
            <a:r>
              <a:rPr lang="en-US" altLang="zh-CN" sz="3200" dirty="0">
                <a:latin typeface="Times New Roman" panose="02020603050405020304" pitchFamily="2" charset="0"/>
              </a:rPr>
              <a:t>JAR</a:t>
            </a:r>
            <a:r>
              <a:rPr lang="zh-CN" altLang="en-US" sz="3200" dirty="0">
                <a:latin typeface="Times New Roman" panose="02020603050405020304" pitchFamily="2" charset="0"/>
              </a:rPr>
              <a:t>包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2" charset="0"/>
              </a:rPr>
              <a:t>common-logging-1.2.jar</a:t>
            </a:r>
            <a:endParaRPr lang="zh-CN" altLang="en-US" sz="24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2" charset="0"/>
              </a:rPr>
              <a:t>MySQL驱动程序库文件、Hibernate核心包</a:t>
            </a:r>
            <a:endParaRPr lang="zh-CN" altLang="en-US" sz="24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2" charset="0"/>
              </a:rPr>
              <a:t>Spring的7个JAR包（其中包括Spring的4个基础JAR包以及与数据库操作相关的三个JAR包）</a:t>
            </a:r>
            <a:endParaRPr lang="zh-CN" altLang="en-US" sz="24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2" charset="0"/>
              </a:rPr>
              <a:t>Struts2的8个核心包，以及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2" charset="0"/>
              </a:rPr>
              <a:t>Struts2对Spring支持的JAR包struts2-spring-plugin-2.3.15.1.jar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2" charset="0"/>
              </a:rPr>
              <a:t>Spring支持web开发的JAR包spring-web-4.0.0.RELEASE.jar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lvl="1" algn="just"/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MyEclipse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2" charset="0"/>
              </a:rPr>
              <a:t>注意</a:t>
            </a:r>
            <a:r>
              <a:rPr lang="zh-CN" altLang="en-US" sz="2400" dirty="0">
                <a:latin typeface="Times New Roman" panose="02020603050405020304" pitchFamily="2" charset="0"/>
              </a:rPr>
              <a:t>：</a:t>
            </a:r>
            <a:r>
              <a:rPr lang="zh-CN" altLang="en-US" sz="2400" dirty="0">
                <a:latin typeface="Times New Roman" panose="02020603050405020304" pitchFamily="2" charset="0"/>
                <a:sym typeface="宋体" panose="02010600030101010101" pitchFamily="2" charset="-122"/>
              </a:rPr>
              <a:t>jar包冲突：Struts自带的antlr-2.7.2.jar比Hibernate3.3自带的antlr-2.7.6.jar的版本要低</a:t>
            </a:r>
            <a:endParaRPr lang="zh-CN" altLang="en-US" sz="2400" dirty="0">
              <a:latin typeface="Times New Roman" panose="02020603050405020304" pitchFamily="2" charset="0"/>
            </a:endParaRPr>
          </a:p>
          <a:p>
            <a:pPr lvl="1">
              <a:buNone/>
            </a:pPr>
            <a:endParaRPr lang="zh-CN" altLang="en-US" sz="2400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</a:t>
            </a:r>
            <a:r>
              <a:rPr lang="en-US" altLang="zh-CN" dirty="0">
                <a:sym typeface="Arial" panose="020B0604020202020204" pitchFamily="34" charset="0"/>
              </a:rPr>
              <a:t>SH</a:t>
            </a:r>
            <a:r>
              <a:rPr lang="zh-CN" altLang="en-US" dirty="0">
                <a:sym typeface="Arial" panose="020B0604020202020204" pitchFamily="34" charset="0"/>
              </a:rPr>
              <a:t>整合</a:t>
            </a:r>
            <a:r>
              <a:rPr lang="zh-CN" altLang="en-US" dirty="0">
                <a:latin typeface="Times New Roman" panose="02020603050405020304" pitchFamily="2" charset="0"/>
              </a:rPr>
              <a:t>（</a:t>
            </a:r>
            <a:r>
              <a:rPr lang="en-US" altLang="zh-CN" dirty="0">
                <a:latin typeface="Times New Roman" panose="02020603050405020304" pitchFamily="2" charset="0"/>
              </a:rPr>
              <a:t>2-1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1506" name="内容占位符 15362"/>
          <p:cNvSpPr>
            <a:spLocks noGrp="1"/>
          </p:cNvSpPr>
          <p:nvPr>
            <p:ph sz="half" idx="2"/>
          </p:nvPr>
        </p:nvSpPr>
        <p:spPr>
          <a:xfrm>
            <a:off x="601663" y="1401763"/>
            <a:ext cx="7983538" cy="4930775"/>
          </a:xfrm>
        </p:spPr>
        <p:txBody>
          <a:bodyPr anchor="t"/>
          <a:p>
            <a: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rgbClr val="1481B8"/>
                </a:solidFill>
                <a:latin typeface="Times New Roman" panose="02020603050405020304" pitchFamily="2" charset="0"/>
                <a:ea typeface="+mn-ea"/>
                <a:cs typeface="+mn-cs"/>
                <a:sym typeface="+mn-ea"/>
              </a:rPr>
              <a:t>关键步骤</a:t>
            </a:r>
            <a:endParaRPr kumimoji="0" lang="zh-CN" altLang="en-US" sz="3200" b="1" i="0" u="none" strike="noStrike" kern="1200" cap="none" spc="0" normalizeH="0" baseline="0" noProof="1" dirty="0">
              <a:solidFill>
                <a:srgbClr val="1481B8"/>
              </a:solidFill>
              <a:latin typeface="Times New Roman" panose="02020603050405020304" pitchFamily="2" charset="0"/>
              <a:ea typeface="+mn-ea"/>
              <a:cs typeface="+mn-cs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rPr>
              <a:t>创建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rPr>
              <a:t>IUserService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rPr>
              <a:t>接口以及实现类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rPr>
              <a:t>UserService</a:t>
            </a:r>
            <a:endParaRPr kumimoji="0" lang="en-US" altLang="zh-CN" sz="32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88" name="圆角矩形 16387"/>
          <p:cNvSpPr/>
          <p:nvPr/>
        </p:nvSpPr>
        <p:spPr>
          <a:xfrm>
            <a:off x="323850" y="2636838"/>
            <a:ext cx="4171950" cy="10969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public interface IUserService {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	public void register();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30350" y="3371850"/>
            <a:ext cx="7458075" cy="3068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public class UserService implements IUserService {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private ICustomerDAO customerDAO = null;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	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   public void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setCustomerDAO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ICustomerDAO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customerDAO) {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	this.customerDAO = customerDAO;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   }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   public void register() {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customerDAO.save();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   }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nimBg="1"/>
      <p:bldP spid="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</a:t>
            </a:r>
            <a:r>
              <a:rPr lang="en-US" altLang="zh-CN" dirty="0">
                <a:sym typeface="Arial" panose="020B0604020202020204" pitchFamily="34" charset="0"/>
              </a:rPr>
              <a:t>SH</a:t>
            </a:r>
            <a:r>
              <a:rPr lang="zh-CN" altLang="en-US" dirty="0">
                <a:sym typeface="Arial" panose="020B0604020202020204" pitchFamily="34" charset="0"/>
              </a:rPr>
              <a:t>整合（</a:t>
            </a:r>
            <a:r>
              <a:rPr lang="en-US" altLang="zh-CN" dirty="0">
                <a:sym typeface="Arial" panose="020B0604020202020204" pitchFamily="34" charset="0"/>
              </a:rPr>
              <a:t>2-2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9938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关键步骤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将Struts2的Action实例交给Spring框架的IoC容器装配管理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4000" y="2925763"/>
            <a:ext cx="7458075" cy="3068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public class UserAction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private Customer loginUser;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private IUserService userService;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public void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setUserService</a:t>
            </a:r>
            <a:r>
              <a:rPr lang="zh-CN" altLang="en-US" sz="2000" dirty="0">
                <a:latin typeface="Times New Roman" panose="02020603050405020304" pitchFamily="2" charset="0"/>
              </a:rPr>
              <a:t>(IUserService userService) {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this.userService = userService;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public String execute() { 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r>
              <a:rPr lang="zh-CN" altLang="en-US" sz="2000" dirty="0">
                <a:latin typeface="Times New Roman" panose="02020603050405020304" pitchFamily="2" charset="0"/>
              </a:rPr>
              <a:t>	}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}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89100" y="4141788"/>
            <a:ext cx="7215188" cy="21955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&lt;bean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 id="userAction"</a:t>
            </a:r>
            <a:r>
              <a:rPr lang="zh-CN" altLang="en-US" sz="2000" dirty="0">
                <a:latin typeface="Times New Roman" panose="02020603050405020304" pitchFamily="2" charset="0"/>
              </a:rPr>
              <a:t> class="cn.edu.zjut.action.UserAction" 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 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scope="prototype"</a:t>
            </a:r>
            <a:r>
              <a:rPr lang="zh-CN" altLang="en-US" sz="2000" dirty="0">
                <a:latin typeface="Times New Roman" panose="02020603050405020304" pitchFamily="2" charset="0"/>
              </a:rPr>
              <a:t>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	&lt;property name="userService" ref="userService" /&gt;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&lt;/bean&gt;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</a:t>
            </a:r>
            <a:r>
              <a:rPr lang="en-US" altLang="zh-CN" dirty="0">
                <a:sym typeface="Arial" panose="020B0604020202020204" pitchFamily="34" charset="0"/>
              </a:rPr>
              <a:t>SH</a:t>
            </a:r>
            <a:r>
              <a:rPr lang="zh-CN" altLang="en-US" dirty="0">
                <a:sym typeface="Arial" panose="020B0604020202020204" pitchFamily="34" charset="0"/>
              </a:rPr>
              <a:t>整合（</a:t>
            </a:r>
            <a:r>
              <a:rPr lang="en-US" altLang="zh-CN" dirty="0">
                <a:sym typeface="Arial" panose="020B0604020202020204" pitchFamily="34" charset="0"/>
              </a:rPr>
              <a:t>2-3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0962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关键步骤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struts.xml文件中的&lt;action&gt;元素的class属性将不再是该Action对应的实际类型，而是与applicationContext.xml中Action的bean的id对应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2300" y="3495675"/>
            <a:ext cx="8053388" cy="2862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7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&lt;struts&gt;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     &lt;package name="strutsBean" extends="struts-default" 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               namespace="/"&gt;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	&lt;action name="register"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class="userAction"</a:t>
            </a:r>
            <a:r>
              <a:rPr lang="zh-CN" altLang="en-US" sz="2000" dirty="0">
                <a:latin typeface="Times New Roman" panose="02020603050405020304" pitchFamily="2" charset="0"/>
              </a:rPr>
              <a:t>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		&lt;result name="success"&gt;/regSuccess.jsp&lt;/result&gt;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		&lt;result name="fail"&gt;/regFail.jsp&lt;/result&gt;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	&lt;/action&gt;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     &lt;/package&gt;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2" charset="0"/>
              </a:rPr>
              <a:t>&lt;/struts&gt;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</a:t>
            </a:r>
            <a:r>
              <a:rPr lang="en-US" altLang="zh-CN" dirty="0">
                <a:sym typeface="Arial" panose="020B0604020202020204" pitchFamily="34" charset="0"/>
              </a:rPr>
              <a:t>SH</a:t>
            </a:r>
            <a:r>
              <a:rPr lang="zh-CN" altLang="en-US" dirty="0">
                <a:sym typeface="Arial" panose="020B0604020202020204" pitchFamily="34" charset="0"/>
              </a:rPr>
              <a:t>整合（</a:t>
            </a:r>
            <a:r>
              <a:rPr lang="en-US" altLang="zh-CN" dirty="0">
                <a:sym typeface="Arial" panose="020B0604020202020204" pitchFamily="34" charset="0"/>
              </a:rPr>
              <a:t>2-4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1986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关键步骤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在web.xml文件中配置一个listener来完成加载Spring配置文件的功能</a:t>
            </a:r>
            <a:endParaRPr lang="zh-CN" altLang="en-US" dirty="0">
              <a:latin typeface="Times New Roman" panose="02020603050405020304" pitchFamily="2" charset="0"/>
            </a:endParaRPr>
          </a:p>
          <a:p>
            <a:pPr lvl="1">
              <a:buNone/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2300" y="2994025"/>
            <a:ext cx="8053388" cy="2647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7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&lt;web-app&gt;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&lt;listener&gt;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   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&lt;listener-class&gt;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              org.springframework.web.context.ContextLoaderListener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      &lt;/listener-class&gt;</a:t>
            </a:r>
            <a:r>
              <a:rPr lang="zh-CN" altLang="en-US" sz="2000" dirty="0">
                <a:latin typeface="Times New Roman" panose="02020603050405020304" pitchFamily="2" charset="0"/>
              </a:rPr>
              <a:t> 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  &lt;/listener&gt; 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7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70000"/>
              </a:lnSpc>
            </a:pPr>
            <a:r>
              <a:rPr lang="zh-CN" altLang="en-US" sz="2000" dirty="0">
                <a:latin typeface="Times New Roman" panose="02020603050405020304" pitchFamily="2" charset="0"/>
              </a:rPr>
              <a:t>&lt;web-app&gt;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</a:t>
            </a:r>
            <a:r>
              <a:rPr lang="en-US" altLang="zh-CN" dirty="0">
                <a:sym typeface="Arial" panose="020B0604020202020204" pitchFamily="34" charset="0"/>
              </a:rPr>
              <a:t>SM</a:t>
            </a:r>
            <a:r>
              <a:rPr lang="zh-CN" altLang="en-US" dirty="0">
                <a:sym typeface="Arial" panose="020B0604020202020204" pitchFamily="34" charset="0"/>
              </a:rPr>
              <a:t>整合（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1986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en-US" altLang="zh-CN" sz="3200" dirty="0">
                <a:sym typeface="+mn-ea"/>
              </a:rPr>
              <a:t>SSM</a:t>
            </a:r>
            <a:r>
              <a:rPr lang="zh-CN" altLang="zh-CN" sz="3200" dirty="0">
                <a:sym typeface="+mn-ea"/>
              </a:rPr>
              <a:t>框架整合所需</a:t>
            </a:r>
            <a:r>
              <a:rPr lang="en-US" altLang="zh-CN" sz="3200" dirty="0">
                <a:sym typeface="+mn-ea"/>
              </a:rPr>
              <a:t>JAR</a:t>
            </a:r>
            <a:r>
              <a:rPr lang="zh-CN" altLang="zh-CN" sz="3200" dirty="0">
                <a:sym typeface="+mn-ea"/>
              </a:rPr>
              <a:t>包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zh-CN" dirty="0">
                <a:sym typeface="+mn-ea"/>
              </a:rPr>
              <a:t>因</a:t>
            </a:r>
            <a:r>
              <a:rPr lang="en-US" altLang="zh-CN" dirty="0">
                <a:sym typeface="+mn-ea"/>
              </a:rPr>
              <a:t>Spring MVC</a:t>
            </a:r>
            <a:r>
              <a:rPr lang="zh-CN" altLang="zh-CN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Spring</a:t>
            </a:r>
            <a:r>
              <a:rPr lang="zh-CN" altLang="zh-CN" dirty="0">
                <a:sym typeface="+mn-ea"/>
              </a:rPr>
              <a:t>框架中的一个子模块，所以</a:t>
            </a:r>
            <a:r>
              <a:rPr lang="en-US" altLang="zh-CN" dirty="0">
                <a:sym typeface="+mn-ea"/>
              </a:rPr>
              <a:t>SSM</a:t>
            </a:r>
            <a:r>
              <a:rPr lang="zh-CN" altLang="zh-CN" dirty="0">
                <a:sym typeface="+mn-ea"/>
              </a:rPr>
              <a:t>框架整合只涉及</a:t>
            </a:r>
            <a:r>
              <a:rPr lang="en-US" altLang="zh-CN" dirty="0">
                <a:sym typeface="+mn-ea"/>
              </a:rPr>
              <a:t>Spring</a:t>
            </a:r>
            <a:r>
              <a:rPr lang="zh-CN" altLang="zh-CN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MyBatis</a:t>
            </a:r>
            <a:r>
              <a:rPr lang="zh-CN" altLang="zh-CN" dirty="0">
                <a:sym typeface="+mn-ea"/>
              </a:rPr>
              <a:t>的整合，以及</a:t>
            </a:r>
            <a:r>
              <a:rPr lang="en-US" altLang="zh-CN" dirty="0">
                <a:sym typeface="+mn-ea"/>
              </a:rPr>
              <a:t>Spring MVC</a:t>
            </a:r>
            <a:r>
              <a:rPr lang="zh-CN" altLang="zh-CN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MyBatis</a:t>
            </a:r>
            <a:r>
              <a:rPr lang="zh-CN" altLang="zh-CN" dirty="0">
                <a:sym typeface="+mn-ea"/>
              </a:rPr>
              <a:t>的整合</a:t>
            </a:r>
            <a:endParaRPr lang="zh-CN" altLang="zh-CN" dirty="0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三个框架的</a:t>
            </a:r>
            <a:r>
              <a:rPr lang="de-DE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JAR</a:t>
            </a:r>
            <a:r>
              <a:rPr lang="zh-CN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包以及其他整合所需要的</a:t>
            </a:r>
            <a:r>
              <a:rPr lang="de-DE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JAR</a:t>
            </a:r>
            <a:r>
              <a:rPr lang="zh-CN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包</a:t>
            </a:r>
            <a:endParaRPr lang="zh-CN" altLang="zh-CN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MyBatis</a:t>
            </a:r>
            <a:r>
              <a:rPr lang="zh-CN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框架所需的</a:t>
            </a:r>
            <a:r>
              <a:rPr lang="en-US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JAR</a:t>
            </a:r>
            <a:r>
              <a:rPr lang="zh-CN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包</a:t>
            </a:r>
            <a:endParaRPr lang="zh-CN" altLang="zh-CN" sz="2400" dirty="0">
              <a:solidFill>
                <a:srgbClr val="0F06BA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Spring</a:t>
            </a:r>
            <a:r>
              <a:rPr lang="zh-CN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框架所需的</a:t>
            </a:r>
            <a:r>
              <a:rPr lang="en-US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JAR</a:t>
            </a:r>
            <a:r>
              <a:rPr lang="zh-CN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包</a:t>
            </a:r>
            <a:endParaRPr lang="zh-CN" altLang="zh-CN" sz="2400" dirty="0">
              <a:solidFill>
                <a:srgbClr val="0F06BA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MyBatis</a:t>
            </a:r>
            <a:r>
              <a:rPr lang="zh-CN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与</a:t>
            </a:r>
            <a:r>
              <a:rPr lang="en-US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Spring</a:t>
            </a:r>
            <a:r>
              <a:rPr lang="zh-CN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整合的中间</a:t>
            </a:r>
            <a:r>
              <a:rPr lang="en-US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JAR</a:t>
            </a:r>
            <a:r>
              <a:rPr lang="zh-CN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包</a:t>
            </a:r>
            <a:r>
              <a:rPr lang="zh-CN" altLang="zh-CN" sz="2400" dirty="0">
                <a:sym typeface="+mn-ea"/>
              </a:rPr>
              <a:t>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mybatis-spring-1.3.1.jar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数据库驱动</a:t>
            </a:r>
            <a:r>
              <a:rPr lang="en-US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JAR</a:t>
            </a:r>
            <a:r>
              <a:rPr lang="zh-CN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包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、</a:t>
            </a:r>
            <a:r>
              <a:rPr lang="zh-CN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数据源所需的</a:t>
            </a:r>
            <a:r>
              <a:rPr lang="en-US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JAR</a:t>
            </a:r>
            <a:r>
              <a:rPr lang="zh-CN" altLang="zh-CN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包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</a:t>
            </a:r>
            <a:r>
              <a:rPr lang="en-US" altLang="zh-CN" dirty="0">
                <a:sym typeface="Arial" panose="020B0604020202020204" pitchFamily="34" charset="0"/>
              </a:rPr>
              <a:t>SM</a:t>
            </a:r>
            <a:r>
              <a:rPr lang="zh-CN" altLang="en-US" dirty="0">
                <a:sym typeface="Arial" panose="020B0604020202020204" pitchFamily="34" charset="0"/>
              </a:rPr>
              <a:t>整合（</a:t>
            </a:r>
            <a:r>
              <a:rPr lang="en-US" altLang="zh-CN" dirty="0">
                <a:sym typeface="Arial" panose="020B0604020202020204" pitchFamily="34" charset="0"/>
              </a:rPr>
              <a:t>2-1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1986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zh-CN" sz="3200" dirty="0">
                <a:sym typeface="+mn-ea"/>
              </a:rPr>
              <a:t>在</a:t>
            </a:r>
            <a:r>
              <a:rPr lang="de-DE" altLang="zh-CN" sz="3200" dirty="0">
                <a:sym typeface="+mn-ea"/>
              </a:rPr>
              <a:t>Spring</a:t>
            </a:r>
            <a:r>
              <a:rPr lang="zh-CN" altLang="zh-CN" sz="3200" dirty="0">
                <a:sym typeface="+mn-ea"/>
              </a:rPr>
              <a:t>中配置</a:t>
            </a:r>
            <a:r>
              <a:rPr lang="de-DE" altLang="zh-CN" sz="3200" dirty="0">
                <a:sym typeface="+mn-ea"/>
              </a:rPr>
              <a:t>MyBatis</a:t>
            </a:r>
            <a:r>
              <a:rPr lang="zh-CN" altLang="zh-CN" sz="3200" dirty="0">
                <a:sym typeface="+mn-ea"/>
              </a:rPr>
              <a:t>工厂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90550" y="1977390"/>
            <a:ext cx="8053705" cy="340296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algn="l" eaLnBrk="0" hangingPunct="0">
              <a:lnSpc>
                <a:spcPct val="7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&lt;!-- 配置数据源 --&gt;</a:t>
            </a:r>
            <a:endParaRPr lang="en-US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&lt;bean id="dataSource" class="org.apache.commons.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                     dbcp2.BasicDataSource"&gt;</a:t>
            </a:r>
            <a:endParaRPr lang="zh-CN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&lt;property name="driverClassName" 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    value="com.mysql.jdbc.Driver" /&gt;</a:t>
            </a:r>
            <a:endParaRPr lang="zh-CN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&lt;property name="url" value="jdbc:mysql://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localhost:3306/springtest?characterEncoding=utf8" /&gt;</a:t>
            </a:r>
            <a:endParaRPr lang="zh-CN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&lt;property name="username" value="root" /&gt;</a:t>
            </a:r>
            <a:endParaRPr lang="zh-CN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&lt;property name="password" value="root" /&gt;</a:t>
            </a:r>
            <a:endParaRPr lang="zh-CN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0" hangingPunct="0">
              <a:lnSpc>
                <a:spcPct val="7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…….</a:t>
            </a:r>
            <a:endParaRPr lang="en-US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0" hangingPunct="0">
              <a:lnSpc>
                <a:spcPct val="7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&lt;/bean&gt;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</a:t>
            </a:r>
            <a:r>
              <a:rPr lang="en-US" altLang="zh-CN" dirty="0">
                <a:sym typeface="Arial" panose="020B0604020202020204" pitchFamily="34" charset="0"/>
              </a:rPr>
              <a:t>SM</a:t>
            </a:r>
            <a:r>
              <a:rPr lang="zh-CN" altLang="en-US" dirty="0">
                <a:sym typeface="Arial" panose="020B0604020202020204" pitchFamily="34" charset="0"/>
              </a:rPr>
              <a:t>整合（</a:t>
            </a:r>
            <a:r>
              <a:rPr lang="en-US" altLang="zh-CN" dirty="0">
                <a:sym typeface="Arial" panose="020B0604020202020204" pitchFamily="34" charset="0"/>
              </a:rPr>
              <a:t>2-2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1986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zh-CN" sz="3200" dirty="0">
                <a:sym typeface="+mn-ea"/>
              </a:rPr>
              <a:t>在</a:t>
            </a:r>
            <a:r>
              <a:rPr lang="de-DE" altLang="zh-CN" sz="3200" dirty="0">
                <a:sym typeface="+mn-ea"/>
              </a:rPr>
              <a:t>Spring</a:t>
            </a:r>
            <a:r>
              <a:rPr lang="zh-CN" altLang="zh-CN" sz="3200" dirty="0">
                <a:sym typeface="+mn-ea"/>
              </a:rPr>
              <a:t>中配置</a:t>
            </a:r>
            <a:r>
              <a:rPr lang="de-DE" altLang="zh-CN" sz="3200" dirty="0">
                <a:sym typeface="+mn-ea"/>
              </a:rPr>
              <a:t>MyBatis</a:t>
            </a:r>
            <a:r>
              <a:rPr lang="zh-CN" altLang="zh-CN" sz="3200" dirty="0">
                <a:sym typeface="+mn-ea"/>
              </a:rPr>
              <a:t>工厂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8925" y="1977390"/>
            <a:ext cx="8616315" cy="4425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&lt;!--装配SqlSessionFactory--&gt;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&lt;bean class="org.mybatis.spring.SqlSessionFactoryBean" 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         id="sqlSessionFactoryBean"&gt;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 &lt;!-- 指定数据源 --&gt;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 &lt;property name="dataSource" ref="dataSource" /&gt;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 &lt;!-- MyBatis的配置文件 --&gt;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 &lt;property name="configLocation" value="classpath:mybatis.xml"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/</a:t>
            </a: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 &lt;!-- MyBatis的SQL映射文件 --&gt;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 &lt;property name="mapperLocations"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                   value="classpath:com/gc/mapper/*.xml"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/</a:t>
            </a: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 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&lt;/bean&gt;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</a:t>
            </a:r>
            <a:r>
              <a:rPr lang="en-US" altLang="zh-CN" dirty="0">
                <a:sym typeface="Arial" panose="020B0604020202020204" pitchFamily="34" charset="0"/>
              </a:rPr>
              <a:t>SM</a:t>
            </a:r>
            <a:r>
              <a:rPr lang="zh-CN" altLang="en-US" dirty="0">
                <a:sym typeface="Arial" panose="020B0604020202020204" pitchFamily="34" charset="0"/>
              </a:rPr>
              <a:t>整合（</a:t>
            </a:r>
            <a:r>
              <a:rPr lang="en-US" altLang="zh-CN" dirty="0">
                <a:sym typeface="Arial" panose="020B0604020202020204" pitchFamily="34" charset="0"/>
              </a:rPr>
              <a:t>3-1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1986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zh-CN" sz="3200" dirty="0">
                <a:sym typeface="+mn-ea"/>
              </a:rPr>
              <a:t>在</a:t>
            </a:r>
            <a:r>
              <a:rPr lang="de-DE" altLang="zh-CN" sz="3200" dirty="0">
                <a:sym typeface="+mn-ea"/>
              </a:rPr>
              <a:t>Spring</a:t>
            </a:r>
            <a:r>
              <a:rPr lang="zh-CN" altLang="zh-CN" sz="3200" dirty="0">
                <a:sym typeface="+mn-ea"/>
              </a:rPr>
              <a:t>中配置</a:t>
            </a:r>
            <a:r>
              <a:rPr lang="de-DE" altLang="zh-CN" sz="3200" dirty="0">
                <a:sym typeface="+mn-ea"/>
              </a:rPr>
              <a:t>MyBatis</a:t>
            </a:r>
            <a:r>
              <a:rPr lang="zh-CN" altLang="zh-CN" sz="3200" dirty="0">
                <a:sym typeface="+mn-ea"/>
              </a:rPr>
              <a:t>映射器（方法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zh-CN" sz="3200" dirty="0">
                <a:sym typeface="+mn-ea"/>
              </a:rPr>
              <a:t>）</a:t>
            </a:r>
            <a:endParaRPr lang="zh-CN" altLang="zh-CN" sz="3200" dirty="0"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8925" y="1977390"/>
            <a:ext cx="8616315" cy="4425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&lt;!-- Mapper接口MapperScannerConfigurer 为指定包下的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Mapper接口批量生成代理实现类.bean的默认id是接口名首字母小写--&gt;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&lt;bean class="org.mybatis.spring.mapper.MapperScannerConfigurer"&gt;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    &lt;property name="basePackage" value="com.gc.mapper"&gt;&lt;/property&gt;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&lt;/bean&gt;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&lt;!-- 扫描所有的mapper接口的实现，让这些mapper能够自动注入；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base-package：指定mapper接口的包名--&gt;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    &lt;mybatis-spring:scan base-package="com.gc.mapper"/&gt;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Spring简介（</a:t>
            </a:r>
            <a:r>
              <a:rPr lang="en-US" altLang="zh-CN" dirty="0">
                <a:latin typeface="Times New Roman" panose="02020603050405020304" pitchFamily="2" charset="0"/>
              </a:rPr>
              <a:t>1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en-US" altLang="zh-CN" dirty="0">
              <a:latin typeface="Times New Roman" panose="02020603050405020304" pitchFamily="2" charset="0"/>
            </a:endParaRPr>
          </a:p>
        </p:txBody>
      </p:sp>
      <p:sp>
        <p:nvSpPr>
          <p:cNvPr id="9218" name="文本占位符 6146"/>
          <p:cNvSpPr>
            <a:spLocks noGrp="1"/>
          </p:cNvSpPr>
          <p:nvPr>
            <p:ph type="body" sz="half" idx="1"/>
          </p:nvPr>
        </p:nvSpPr>
        <p:spPr>
          <a:xfrm>
            <a:off x="457200" y="1395413"/>
            <a:ext cx="8220075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什么是</a:t>
            </a:r>
            <a:r>
              <a:rPr lang="en-US" altLang="zh-CN" sz="3200" dirty="0">
                <a:latin typeface="Times New Roman" panose="02020603050405020304" pitchFamily="2" charset="0"/>
              </a:rPr>
              <a:t>Spring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Spring Framework实际上是Rod Johnson所著的《Expert One-on-One J2EE Design and Development》一书中所阐述的设计思想的具体实现。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作者倡导JavaEE实用主义的设计思想，实现了一个开放、清晰、全面、高效的，可高度重用的应用开发框架。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endParaRPr lang="zh-CN" altLang="en-US" sz="24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pic>
        <p:nvPicPr>
          <p:cNvPr id="9219" name="内容占位符 6147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16688" y="260350"/>
            <a:ext cx="1587500" cy="1873250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</a:t>
            </a:r>
            <a:r>
              <a:rPr lang="en-US" altLang="zh-CN" dirty="0">
                <a:sym typeface="Arial" panose="020B0604020202020204" pitchFamily="34" charset="0"/>
              </a:rPr>
              <a:t>SM</a:t>
            </a:r>
            <a:r>
              <a:rPr lang="zh-CN" altLang="en-US" dirty="0">
                <a:sym typeface="Arial" panose="020B0604020202020204" pitchFamily="34" charset="0"/>
              </a:rPr>
              <a:t>整合（</a:t>
            </a:r>
            <a:r>
              <a:rPr lang="en-US" altLang="zh-CN" dirty="0">
                <a:sym typeface="Arial" panose="020B0604020202020204" pitchFamily="34" charset="0"/>
              </a:rPr>
              <a:t>3-2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1986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zh-CN" sz="3200" dirty="0">
                <a:sym typeface="+mn-ea"/>
              </a:rPr>
              <a:t>在</a:t>
            </a:r>
            <a:r>
              <a:rPr lang="de-DE" altLang="zh-CN" sz="3200" dirty="0">
                <a:sym typeface="+mn-ea"/>
              </a:rPr>
              <a:t>Spring</a:t>
            </a:r>
            <a:r>
              <a:rPr lang="zh-CN" altLang="zh-CN" sz="3200" dirty="0">
                <a:sym typeface="+mn-ea"/>
              </a:rPr>
              <a:t>中配置</a:t>
            </a:r>
            <a:r>
              <a:rPr lang="de-DE" altLang="zh-CN" sz="3200" dirty="0">
                <a:sym typeface="+mn-ea"/>
              </a:rPr>
              <a:t>MyBatis</a:t>
            </a:r>
            <a:r>
              <a:rPr lang="zh-CN" altLang="zh-CN" sz="3200" dirty="0">
                <a:sym typeface="+mn-ea"/>
              </a:rPr>
              <a:t>映射器（方法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zh-CN" sz="3200" dirty="0">
                <a:sym typeface="+mn-ea"/>
              </a:rPr>
              <a:t>）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90550" y="1977390"/>
            <a:ext cx="8053705" cy="41725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algn="l" eaLnBrk="0" hangingPunct="0">
              <a:lnSpc>
                <a:spcPct val="110000"/>
              </a:lnSpc>
            </a:pPr>
            <a:r>
              <a:rPr lang="en-US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&lt;!--Mapper</a:t>
            </a:r>
            <a:r>
              <a:rPr lang="zh-CN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代理开发，使用</a:t>
            </a:r>
            <a:r>
              <a:rPr lang="en-US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Spring</a:t>
            </a:r>
            <a:r>
              <a:rPr lang="zh-CN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自动扫描</a:t>
            </a:r>
            <a:r>
              <a:rPr lang="en-US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MyBatis</a:t>
            </a:r>
            <a:r>
              <a:rPr lang="zh-CN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的接口并装配</a:t>
            </a:r>
            <a:endParaRPr lang="zh-CN" altLang="zh-CN" sz="2000" b="1" dirty="0">
              <a:solidFill>
                <a:srgbClr val="0F06B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Spring</a:t>
            </a:r>
            <a:r>
              <a:rPr lang="zh-CN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将指定包中所有被</a:t>
            </a:r>
            <a:r>
              <a:rPr lang="en-US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@Mapper</a:t>
            </a:r>
            <a:r>
              <a:rPr lang="zh-CN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注解标注的接口自动装配</a:t>
            </a:r>
            <a:endParaRPr lang="zh-CN" altLang="zh-CN" sz="2000" dirty="0">
              <a:solidFill>
                <a:srgbClr val="0F06BA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为</a:t>
            </a:r>
            <a:r>
              <a:rPr lang="en-US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MyBatis</a:t>
            </a:r>
            <a:r>
              <a:rPr lang="zh-CN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的映射接口）</a:t>
            </a:r>
            <a:r>
              <a:rPr lang="en-US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--&gt; </a:t>
            </a:r>
            <a:endParaRPr lang="en-US" altLang="zh-CN" sz="2000" dirty="0">
              <a:solidFill>
                <a:srgbClr val="0F06BA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&lt;bean class="org.mybatis.spring.mapper.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      MapperScannerConfigurer"&gt;</a:t>
            </a:r>
            <a:endParaRPr lang="zh-CN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&lt;!-- mybatis-spring</a:t>
            </a:r>
            <a:r>
              <a:rPr lang="zh-CN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组件的扫描器。</a:t>
            </a:r>
            <a:endParaRPr lang="zh-CN" altLang="zh-CN" sz="2000" dirty="0">
              <a:solidFill>
                <a:srgbClr val="0F06BA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</a:t>
            </a:r>
            <a:r>
              <a:rPr lang="en-US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com.dao</a:t>
            </a:r>
            <a:r>
              <a:rPr lang="zh-CN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只需要接口（接口方法与</a:t>
            </a:r>
            <a:r>
              <a:rPr lang="en-US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SQL</a:t>
            </a:r>
            <a:r>
              <a:rPr lang="zh-CN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映射文件中相同）</a:t>
            </a:r>
            <a:r>
              <a:rPr lang="en-US" altLang="zh-CN" sz="2000" dirty="0">
                <a:solidFill>
                  <a:srgbClr val="0F06BA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--&gt;</a:t>
            </a:r>
            <a:endParaRPr lang="zh-CN" altLang="zh-CN" sz="2000" b="1" dirty="0">
              <a:solidFill>
                <a:srgbClr val="0F06B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&lt;property name="basePackage" value="com.dao"/&gt;</a:t>
            </a:r>
            <a:endParaRPr lang="zh-CN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&lt;property name="sqlSessionFactoryBeanName" 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       value="sqlSessionFactory"/&gt;</a:t>
            </a:r>
            <a:endParaRPr lang="zh-CN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&lt;/bean&gt;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</a:t>
            </a:r>
            <a:r>
              <a:rPr lang="en-US" altLang="zh-CN" dirty="0">
                <a:sym typeface="Arial" panose="020B0604020202020204" pitchFamily="34" charset="0"/>
              </a:rPr>
              <a:t>SM</a:t>
            </a:r>
            <a:r>
              <a:rPr lang="zh-CN" altLang="en-US" dirty="0">
                <a:sym typeface="Arial" panose="020B0604020202020204" pitchFamily="34" charset="0"/>
              </a:rPr>
              <a:t>整合（</a:t>
            </a:r>
            <a:r>
              <a:rPr lang="en-US" altLang="zh-CN" dirty="0">
                <a:sym typeface="Arial" panose="020B0604020202020204" pitchFamily="34" charset="0"/>
              </a:rPr>
              <a:t>4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1986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Spring MVC</a:t>
            </a:r>
            <a:r>
              <a:rPr lang="zh-CN" altLang="zh-CN" sz="32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的核心配置文件</a:t>
            </a:r>
            <a:endParaRPr lang="zh-CN" altLang="zh-CN" sz="3200" dirty="0"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8925" y="1977390"/>
            <a:ext cx="8616315" cy="4425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&lt;!-- 使用扫描机制，扫描包 --&gt;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&lt;context:component-scan base-package="com.controller" /&gt;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&lt;!-- 配置视图解析器 --&gt;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&lt;bean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class="org.springframework.web.servlet.view.InternalResourceViewResolver"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id="internalResourceViewResolver"&gt;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	&lt;!-- 前缀 --&gt;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	&lt;property name="prefix" value="/WEB-INF/jsp/" /&gt;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	&lt;!-- 后缀 --&gt;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	&lt;property name="suffix" value=".jsp" /&gt;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&lt;/bean&gt;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</a:t>
            </a:r>
            <a:r>
              <a:rPr lang="en-US" altLang="zh-CN" dirty="0">
                <a:sym typeface="Arial" panose="020B0604020202020204" pitchFamily="34" charset="0"/>
              </a:rPr>
              <a:t>SM</a:t>
            </a:r>
            <a:r>
              <a:rPr lang="zh-CN" altLang="en-US" dirty="0">
                <a:sym typeface="Arial" panose="020B0604020202020204" pitchFamily="34" charset="0"/>
              </a:rPr>
              <a:t>整合（</a:t>
            </a:r>
            <a:r>
              <a:rPr lang="en-US" altLang="zh-CN" dirty="0">
                <a:sym typeface="Arial" panose="020B0604020202020204" pitchFamily="34" charset="0"/>
              </a:rPr>
              <a:t>5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1986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en-US" sz="32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MyBatis</a:t>
            </a:r>
            <a:r>
              <a:rPr lang="zh-CN" altLang="zh-CN" sz="32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核心配置文件</a:t>
            </a:r>
            <a:endParaRPr lang="zh-CN" altLang="zh-CN" sz="3200" dirty="0"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8925" y="1977390"/>
            <a:ext cx="8616315" cy="4425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&lt;configuration&gt;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&lt;!--  Spring 整合 MyBatis 后， MyBatis中配置数据源，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事务等一些配置都可以迁移到Spring的整合配置中。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MyBatis配置文件中只需要配置与MyBatis相关的即可。 --&gt;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&lt;!-- settings: 包含很多重要的设置项     --&gt;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&lt;settings&gt;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&lt;setting name="mapUnderscoreToCamelCase" value="true"/&gt;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&lt;setting name="jdbcTypeForNull" value="NULL"/&gt;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&lt;setting name="lazyLoadingEnabled" value="true"/&gt;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&lt;setting name="aggressiveLazyLoading" value="false"/&gt;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&lt;setting name="cacheEnabled" value="true"/&gt;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&lt;/settings&gt;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……</a:t>
            </a: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&lt;</a:t>
            </a:r>
            <a:r>
              <a:rPr lang="en-US" altLang="zh-CN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/</a:t>
            </a: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configuration&gt;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</a:t>
            </a:r>
            <a:r>
              <a:rPr lang="en-US" altLang="zh-CN" dirty="0">
                <a:sym typeface="Arial" panose="020B0604020202020204" pitchFamily="34" charset="0"/>
              </a:rPr>
              <a:t>SM</a:t>
            </a:r>
            <a:r>
              <a:rPr lang="zh-CN" altLang="en-US" dirty="0">
                <a:sym typeface="Arial" panose="020B0604020202020204" pitchFamily="34" charset="0"/>
              </a:rPr>
              <a:t>整合（</a:t>
            </a:r>
            <a:r>
              <a:rPr lang="en-US" altLang="zh-CN" dirty="0">
                <a:sym typeface="Arial" panose="020B0604020202020204" pitchFamily="34" charset="0"/>
              </a:rPr>
              <a:t>6-1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1986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web.xml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8925" y="1977390"/>
            <a:ext cx="8616315" cy="4425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&lt;!-- 实例化SpringIOC容器的监听器 --&gt;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&lt;context-param&gt;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&lt;param-name&gt;contextConfigLocation&lt;/param-name&gt;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&lt;param-value&gt;classpath:applicationContext.xml&lt;/param-value&gt;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&lt;/context-param&gt;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&lt;listener&gt;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&lt;listener-class&gt;org.springframework.web.context.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                            ContextLoaderListener&lt;/listener-class&gt;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&lt;/listener&gt;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ym typeface="Arial" panose="020B0604020202020204" pitchFamily="34" charset="0"/>
              </a:rPr>
              <a:t>S</a:t>
            </a:r>
            <a:r>
              <a:rPr lang="en-US" altLang="zh-CN" dirty="0">
                <a:sym typeface="Arial" panose="020B0604020202020204" pitchFamily="34" charset="0"/>
              </a:rPr>
              <a:t>SM</a:t>
            </a:r>
            <a:r>
              <a:rPr lang="zh-CN" altLang="en-US" dirty="0">
                <a:sym typeface="Arial" panose="020B0604020202020204" pitchFamily="34" charset="0"/>
              </a:rPr>
              <a:t>整合（</a:t>
            </a:r>
            <a:r>
              <a:rPr lang="en-US" altLang="zh-CN" dirty="0">
                <a:sym typeface="Arial" panose="020B0604020202020204" pitchFamily="34" charset="0"/>
              </a:rPr>
              <a:t>6-2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1986" name="内容占位符 15362"/>
          <p:cNvSpPr>
            <a:spLocks noGrp="1"/>
          </p:cNvSpPr>
          <p:nvPr>
            <p:ph sz="half" idx="2"/>
          </p:nvPr>
        </p:nvSpPr>
        <p:spPr>
          <a:xfrm>
            <a:off x="450850" y="1323975"/>
            <a:ext cx="8332788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web.xml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8925" y="1977390"/>
            <a:ext cx="8616315" cy="4425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&lt;!-- Springmvc的前端控制器 --&gt;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&lt;servlet&gt;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&lt;servlet-name&gt;springDispatcherServlet&lt;/servlet-name&gt;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&lt;servlet-class&gt;org.springframework.web.servlet.DispatcherServlet&lt;/servlet-class&gt;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&lt;init-param&gt;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    &lt;param-name&gt;contextConfigLocation&lt;/param-name&gt;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    &lt;param-value&gt;classpath:springmvc.xml&lt;/param-value&gt;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&lt;/init-param&gt;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&lt;/servlet&gt;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&lt;servlet-mapping&gt;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&lt;servlet-name&gt;springDispatcherServlet&lt;/servlet-name&gt;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    &lt;url-pattern&gt;/&lt;/url-pattern&gt;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  <a:p>
            <a:pPr algn="l" eaLnBrk="0" hangingPunct="0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  <a:sym typeface="+mn-ea"/>
              </a:rPr>
              <a:t>    &lt;/servlet-mapping&gt;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subTitle" idx="4294967295"/>
          </p:nvPr>
        </p:nvSpPr>
        <p:spPr>
          <a:xfrm>
            <a:off x="1981200" y="5486400"/>
            <a:ext cx="5167313" cy="414338"/>
          </a:xfrm>
        </p:spPr>
        <p:txBody>
          <a:bodyPr wrap="square" anchor="t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1pPr>
            <a:lvl2pPr marL="457200" lvl="1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2pPr>
            <a:lvl3pPr marL="914400" lvl="2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defRPr/>
            </a:lvl5pPr>
          </a:lstStyle>
          <a:p>
            <a:pPr marL="0" lvl="0" indent="0" algn="ctr" eaLnBrk="1" hangingPunct="1">
              <a:lnSpc>
                <a:spcPct val="80000"/>
              </a:lnSpc>
              <a:buSz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浙江工业大学 计算机学院</a:t>
            </a:r>
            <a:endParaRPr lang="zh-CN" altLang="en-US" sz="2000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3010" name="WordArt 3"/>
          <p:cNvSpPr>
            <a:spLocks noTextEdit="1"/>
          </p:cNvSpPr>
          <p:nvPr/>
        </p:nvSpPr>
        <p:spPr>
          <a:xfrm>
            <a:off x="1912938" y="2935288"/>
            <a:ext cx="5249862" cy="7223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5400" b="1">
                <a:ln w="381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  <a:tileRect/>
                </a:gradFill>
                <a:effectLst>
                  <a:outerShdw dist="35921" dir="2699999" algn="ctr" rotWithShape="0">
                    <a:srgbClr val="B2B2B2">
                      <a:alpha val="50000"/>
                    </a:srgbClr>
                  </a:outerShdw>
                </a:effectLst>
                <a:latin typeface="Verdana" panose="020B0604030504040204" pitchFamily="2" charset="0"/>
                <a:ea typeface="Verdana" panose="020B0604030504040204" pitchFamily="2" charset="0"/>
              </a:rPr>
              <a:t>Thank You !</a:t>
            </a:r>
            <a:endParaRPr lang="zh-CN" altLang="en-US" sz="5400" b="1"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  <a:tileRect/>
              </a:gradFill>
              <a:effectLst>
                <a:outerShdw dist="35921" dir="2699999" algn="ctr" rotWithShape="0">
                  <a:srgbClr val="B2B2B2">
                    <a:alpha val="50000"/>
                  </a:srgbClr>
                </a:outerShdw>
              </a:effectLst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Spring简介（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en-US" altLang="zh-CN" dirty="0">
              <a:latin typeface="Times New Roman" panose="02020603050405020304" pitchFamily="2" charset="0"/>
            </a:endParaRPr>
          </a:p>
        </p:txBody>
      </p:sp>
      <p:sp>
        <p:nvSpPr>
          <p:cNvPr id="10242" name="文本占位符 5122"/>
          <p:cNvSpPr>
            <a:spLocks noGrp="1"/>
          </p:cNvSpPr>
          <p:nvPr>
            <p:ph type="body" sz="half" idx="1"/>
          </p:nvPr>
        </p:nvSpPr>
        <p:spPr>
          <a:xfrm>
            <a:off x="600075" y="1339850"/>
            <a:ext cx="8004175" cy="4930775"/>
          </a:xfrm>
        </p:spPr>
        <p:txBody>
          <a:bodyPr anchor="t"/>
          <a:p>
            <a:pPr>
              <a:lnSpc>
                <a:spcPct val="11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2" charset="0"/>
              </a:rPr>
              <a:t>什么是</a:t>
            </a:r>
            <a:r>
              <a:rPr lang="en-US" altLang="zh-CN" sz="3200" dirty="0">
                <a:latin typeface="Times New Roman" panose="02020603050405020304" pitchFamily="2" charset="0"/>
              </a:rPr>
              <a:t>Spring</a:t>
            </a:r>
            <a:endParaRPr lang="zh-CN" altLang="en-US" sz="2400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endParaRPr lang="zh-CN" altLang="en-US" sz="24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pic>
        <p:nvPicPr>
          <p:cNvPr id="10243" name="内容占位符 512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7450" y="2060575"/>
            <a:ext cx="6808788" cy="3313113"/>
          </a:xfrm>
        </p:spPr>
      </p:pic>
      <p:sp>
        <p:nvSpPr>
          <p:cNvPr id="10244" name="文本框 5124"/>
          <p:cNvSpPr txBox="1"/>
          <p:nvPr/>
        </p:nvSpPr>
        <p:spPr>
          <a:xfrm>
            <a:off x="2389188" y="5518150"/>
            <a:ext cx="448786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400" dirty="0">
                <a:latin typeface="Verdana" panose="020B0604030504040204" pitchFamily="2" charset="0"/>
              </a:rPr>
              <a:t>Spring 体系图</a:t>
            </a:r>
            <a:endParaRPr lang="zh-CN" altLang="en-US" sz="2400" dirty="0">
              <a:latin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占位符 7169"/>
          <p:cNvSpPr>
            <a:spLocks noGrp="1"/>
          </p:cNvSpPr>
          <p:nvPr>
            <p:ph idx="1"/>
          </p:nvPr>
        </p:nvSpPr>
        <p:spPr>
          <a:xfrm>
            <a:off x="701675" y="1295400"/>
            <a:ext cx="7759700" cy="48768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什么是</a:t>
            </a:r>
            <a:r>
              <a:rPr lang="en-US" altLang="zh-CN" sz="3200" dirty="0">
                <a:latin typeface="Times New Roman" panose="02020603050405020304" pitchFamily="2" charset="0"/>
              </a:rPr>
              <a:t>Spring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Spring的核心是个轻量级（Lightweight）容器（Container），实现了IoC（Inversion of Control）模式的容器，基于此核心容器所构建的应用程序，可以达到组件的松散耦合，使得整个应用程序可以在架构上与维护上都能得到相当程度的简化。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1266" name="标题 7170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Spring简介（3）</a:t>
            </a:r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占位符 8193"/>
          <p:cNvSpPr>
            <a:spLocks noGrp="1"/>
          </p:cNvSpPr>
          <p:nvPr>
            <p:ph idx="1"/>
          </p:nvPr>
        </p:nvSpPr>
        <p:spPr>
          <a:xfrm>
            <a:off x="611188" y="1295400"/>
            <a:ext cx="8047037" cy="5014913"/>
          </a:xfrm>
        </p:spPr>
        <p:txBody>
          <a:bodyPr anchor="t"/>
          <a:p>
            <a:r>
              <a:rPr lang="en-US" altLang="zh-CN" sz="3200" dirty="0">
                <a:latin typeface="Times New Roman" panose="02020603050405020304" pitchFamily="2" charset="0"/>
              </a:rPr>
              <a:t>Spring</a:t>
            </a:r>
            <a:r>
              <a:rPr lang="zh-CN" altLang="en-US" sz="3200" dirty="0">
                <a:latin typeface="Times New Roman" panose="02020603050405020304" pitchFamily="2" charset="0"/>
              </a:rPr>
              <a:t>特性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轻量级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核心文件只有不到1MB 的大小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非侵入性框架，减低应用程序从框架移植的负担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容器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管理对象的生命周期、依赖注入等，并可以控制对象的创建方式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IoC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：Spring 的核心概念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程序员不必在程序中维护对象的依赖关系，Spring会自动根据配置文件中的设定将依赖注入指定对象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2290" name="标题 819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Spring简介（4）</a:t>
            </a:r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占位符 9217"/>
          <p:cNvSpPr>
            <a:spLocks noGrp="1"/>
          </p:cNvSpPr>
          <p:nvPr>
            <p:ph idx="1"/>
          </p:nvPr>
        </p:nvSpPr>
        <p:spPr>
          <a:xfrm>
            <a:off x="557213" y="1295400"/>
            <a:ext cx="8148637" cy="48768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传统设计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在传统的程序设计过程中，当某个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Java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实例（调用者）需要调用另一个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Java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实例（被调用者）时，通常由调用者来创建被调用者的实例 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3314" name="标题 921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基本概念（</a:t>
            </a:r>
            <a:r>
              <a:rPr lang="en-US" altLang="zh-CN" dirty="0">
                <a:latin typeface="Times New Roman" panose="02020603050405020304" pitchFamily="2" charset="0"/>
              </a:rPr>
              <a:t>1-1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1268" name="圆角矩形 11267"/>
          <p:cNvSpPr/>
          <p:nvPr/>
        </p:nvSpPr>
        <p:spPr>
          <a:xfrm>
            <a:off x="539750" y="3789363"/>
            <a:ext cx="7077075" cy="173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class UserService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public boolean login(Customer loginUser)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CustomerDAO dao = new CustomerDAO();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en-US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35150" y="4508500"/>
            <a:ext cx="7077075" cy="173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/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public class UserAction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public String login() {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2" charset="0"/>
              </a:rPr>
              <a:t>UserService userServ = new UserService();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	</a:t>
            </a:r>
            <a:r>
              <a:rPr lang="en-US" altLang="en-US" sz="2000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}</a:t>
            </a:r>
            <a:endParaRPr lang="en-US" altLang="zh-CN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占位符 10241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8768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  <a:sym typeface="Arial" panose="020B0604020202020204" pitchFamily="34" charset="0"/>
              </a:rPr>
              <a:t>传统设计举例</a:t>
            </a:r>
            <a:endParaRPr lang="zh-CN" altLang="en-US" sz="3200" dirty="0"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一个类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Person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，另一个类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Car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，如果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Person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的某个方法比如说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drive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，需要引用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Car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，则称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Person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类依赖于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Car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类。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延伸到对象，比如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Person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类的对象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boy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依赖于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Car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类的对象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toyota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，这种依赖关系依然成立。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4338" name="标题 1024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SPRING IoC</a:t>
            </a:r>
            <a:r>
              <a:rPr lang="zh-CN" altLang="en-US" dirty="0">
                <a:latin typeface="Times New Roman" panose="02020603050405020304" pitchFamily="2" charset="0"/>
              </a:rPr>
              <a:t>基本概念（</a:t>
            </a:r>
            <a:r>
              <a:rPr lang="en-US" altLang="zh-CN" dirty="0">
                <a:latin typeface="Times New Roman" panose="02020603050405020304" pitchFamily="2" charset="0"/>
              </a:rPr>
              <a:t>1</a:t>
            </a:r>
            <a:r>
              <a:rPr lang="zh-CN" altLang="en-US" dirty="0">
                <a:latin typeface="Times New Roman" panose="02020603050405020304" pitchFamily="2" charset="0"/>
              </a:rPr>
              <a:t>-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13777</Words>
  <Application>WPS 演示</Application>
  <PresentationFormat>On-screen Show</PresentationFormat>
  <Paragraphs>630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4" baseType="lpstr">
      <vt:lpstr>Arial</vt:lpstr>
      <vt:lpstr>宋体</vt:lpstr>
      <vt:lpstr>Wingdings</vt:lpstr>
      <vt:lpstr>Verdana</vt:lpstr>
      <vt:lpstr>华文行楷</vt:lpstr>
      <vt:lpstr>微软雅黑</vt:lpstr>
      <vt:lpstr>楷体_GB2312</vt:lpstr>
      <vt:lpstr>新宋体</vt:lpstr>
      <vt:lpstr>Times New Roman</vt:lpstr>
      <vt:lpstr>Arial Unicode MS</vt:lpstr>
      <vt:lpstr>Calibri</vt:lpstr>
      <vt:lpstr>黑体</vt:lpstr>
      <vt:lpstr>sample</vt:lpstr>
      <vt:lpstr>1_sample</vt:lpstr>
      <vt:lpstr>2_sample</vt:lpstr>
      <vt:lpstr>3_sample</vt:lpstr>
      <vt:lpstr>Photoshop.Image.6</vt:lpstr>
      <vt:lpstr>Photoshop.Image.6</vt:lpstr>
      <vt:lpstr>Photoshop.Image.6</vt:lpstr>
      <vt:lpstr>JAVAEE技术I</vt:lpstr>
      <vt:lpstr>主要内容</vt:lpstr>
      <vt:lpstr>主要内容</vt:lpstr>
      <vt:lpstr>Spring简介（1）</vt:lpstr>
      <vt:lpstr>Spring简介（2）</vt:lpstr>
      <vt:lpstr>Spring简介（3）</vt:lpstr>
      <vt:lpstr>Spring简介（4）</vt:lpstr>
      <vt:lpstr>SPRING IoC基本概念（1-1）</vt:lpstr>
      <vt:lpstr>SPRING IoC基本概念（1-2）</vt:lpstr>
      <vt:lpstr>SPRING IoC基本概念（1-3）</vt:lpstr>
      <vt:lpstr>SPRING IoC基本概念（2-1）</vt:lpstr>
      <vt:lpstr>SPRING IoC基本概念（2-2）</vt:lpstr>
      <vt:lpstr>SPRING框架搭建（1）</vt:lpstr>
      <vt:lpstr>SPRING框架搭建（2）</vt:lpstr>
      <vt:lpstr>SPRING框架搭建（3）</vt:lpstr>
      <vt:lpstr>SPRING框架搭建（4）</vt:lpstr>
      <vt:lpstr>SPRING框架搭建（5）</vt:lpstr>
      <vt:lpstr>SPRING框架搭建（6）</vt:lpstr>
      <vt:lpstr>SPRING框架搭建（7）</vt:lpstr>
      <vt:lpstr>主要内容</vt:lpstr>
      <vt:lpstr>Spring与Hibernate的整合（1）</vt:lpstr>
      <vt:lpstr>Spring与Hibernate的整合（2）</vt:lpstr>
      <vt:lpstr>Spring与Hibernate的整合（3-1）</vt:lpstr>
      <vt:lpstr>Spring与Hibernate的整合（3-2）</vt:lpstr>
      <vt:lpstr>Spring与Hibernate的整合（3-3）</vt:lpstr>
      <vt:lpstr>Spring与Hibernate的整合（4-1）</vt:lpstr>
      <vt:lpstr>Spring与Hibernate的整合（4-2）</vt:lpstr>
      <vt:lpstr>Spring与Hibernate的整合（5）</vt:lpstr>
      <vt:lpstr>Spring与Hibernate的整合（6）</vt:lpstr>
      <vt:lpstr>主要内容</vt:lpstr>
      <vt:lpstr>SSH整合（1）</vt:lpstr>
      <vt:lpstr>SSH整合（2-1）</vt:lpstr>
      <vt:lpstr>SSH整合（2-2）</vt:lpstr>
      <vt:lpstr>SSH整合（2-3）</vt:lpstr>
      <vt:lpstr>SSH整合（2-4）</vt:lpstr>
      <vt:lpstr>SSM整合（1）</vt:lpstr>
      <vt:lpstr>SSM整合（2-1）</vt:lpstr>
      <vt:lpstr>SSM整合（2-2）</vt:lpstr>
      <vt:lpstr>SSM整合（3-1）</vt:lpstr>
      <vt:lpstr>SSM整合（3-2）</vt:lpstr>
      <vt:lpstr>SSM整合（4）</vt:lpstr>
      <vt:lpstr>SSM整合（5）</vt:lpstr>
      <vt:lpstr>SSM整合（6-1）</vt:lpstr>
      <vt:lpstr>SSM整合（6-2）</vt:lpstr>
      <vt:lpstr>PowerPoint 演示文稿</vt:lpstr>
    </vt:vector>
  </TitlesOfParts>
  <Company>Boenk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Content Management</dc:title>
  <dc:creator>Erik Hauters</dc:creator>
  <cp:lastModifiedBy>pe</cp:lastModifiedBy>
  <cp:revision>813</cp:revision>
  <dcterms:created xsi:type="dcterms:W3CDTF">2003-12-11T10:30:00Z</dcterms:created>
  <dcterms:modified xsi:type="dcterms:W3CDTF">2021-11-16T16:11:26Z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52DF1B2C1FD34C15BF73A5817E47D430</vt:lpwstr>
  </property>
</Properties>
</file>