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6"/>
  </p:notesMasterIdLst>
  <p:sldIdLst>
    <p:sldId id="256" r:id="rId5"/>
    <p:sldId id="258" r:id="rId7"/>
    <p:sldId id="259" r:id="rId8"/>
    <p:sldId id="353" r:id="rId9"/>
    <p:sldId id="314" r:id="rId10"/>
    <p:sldId id="289" r:id="rId11"/>
    <p:sldId id="323" r:id="rId12"/>
    <p:sldId id="324" r:id="rId13"/>
    <p:sldId id="290" r:id="rId14"/>
    <p:sldId id="433" r:id="rId15"/>
    <p:sldId id="355" r:id="rId16"/>
    <p:sldId id="356" r:id="rId17"/>
    <p:sldId id="357" r:id="rId18"/>
    <p:sldId id="382" r:id="rId19"/>
    <p:sldId id="358" r:id="rId20"/>
    <p:sldId id="359" r:id="rId21"/>
    <p:sldId id="428" r:id="rId22"/>
    <p:sldId id="429" r:id="rId23"/>
    <p:sldId id="430" r:id="rId24"/>
    <p:sldId id="415" r:id="rId25"/>
    <p:sldId id="434" r:id="rId26"/>
    <p:sldId id="436" r:id="rId27"/>
    <p:sldId id="437" r:id="rId28"/>
    <p:sldId id="438" r:id="rId29"/>
    <p:sldId id="439" r:id="rId30"/>
    <p:sldId id="432" r:id="rId31"/>
    <p:sldId id="417" r:id="rId32"/>
    <p:sldId id="416" r:id="rId33"/>
    <p:sldId id="435" r:id="rId34"/>
    <p:sldId id="368" r:id="rId35"/>
    <p:sldId id="387" r:id="rId36"/>
    <p:sldId id="276" r:id="rId37"/>
  </p:sldIdLst>
  <p:sldSz cx="9144000" cy="6858000" type="screen4x3"/>
  <p:notesSz cx="9144000" cy="6858000"/>
  <p:custDataLst>
    <p:tags r:id="rId41"/>
  </p:custDataLst>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7CBCD"/>
    <a:srgbClr val="30A383"/>
    <a:srgbClr val="1481B8"/>
    <a:srgbClr val="D6E1E2"/>
    <a:srgbClr val="D6FDFF"/>
    <a:srgbClr val="30A484"/>
    <a:srgbClr val="9C3A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0"/>
        <p:guide pos="2921"/>
      </p:guideLst>
    </p:cSldViewPr>
  </p:slide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1" Type="http://schemas.openxmlformats.org/officeDocument/2006/relationships/tags" Target="tags/tag4.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hdr" sz="quarter"/>
          </p:nvPr>
        </p:nvSpPr>
        <p:spPr>
          <a:xfrm>
            <a:off x="0" y="0"/>
            <a:ext cx="3960813" cy="342900"/>
          </a:xfrm>
          <a:prstGeom prst="rect">
            <a:avLst/>
          </a:prstGeom>
          <a:noFill/>
          <a:ln w="9525">
            <a:noFill/>
          </a:ln>
        </p:spPr>
        <p:txBody>
          <a:bodyPr/>
          <a:p>
            <a:pPr lvl="0" eaLnBrk="1" fontAlgn="base" hangingPunct="1"/>
            <a:endParaRPr lang="en-US" altLang="x-none" sz="1200" strike="noStrike" noProof="1" dirty="0">
              <a:latin typeface="Arial" panose="020B0604020202020204" pitchFamily="34" charset="0"/>
              <a:ea typeface="宋体" panose="02010600030101010101" pitchFamily="2" charset="-122"/>
            </a:endParaRPr>
          </a:p>
        </p:txBody>
      </p:sp>
      <p:sp>
        <p:nvSpPr>
          <p:cNvPr id="3075" name="Rectangle 3"/>
          <p:cNvSpPr>
            <a:spLocks noGrp="1"/>
          </p:cNvSpPr>
          <p:nvPr>
            <p:ph type="dt" idx="1"/>
          </p:nvPr>
        </p:nvSpPr>
        <p:spPr>
          <a:xfrm>
            <a:off x="5180013" y="0"/>
            <a:ext cx="3962400" cy="342900"/>
          </a:xfrm>
          <a:prstGeom prst="rect">
            <a:avLst/>
          </a:prstGeom>
          <a:noFill/>
          <a:ln w="9525">
            <a:noFill/>
          </a:ln>
        </p:spPr>
        <p:txBody>
          <a:bodyPr/>
          <a:p>
            <a:pPr lvl="0" algn="r" eaLnBrk="1" fontAlgn="base" hangingPunct="1"/>
            <a:endParaRPr lang="en-US" altLang="x-none" sz="1200" strike="noStrike" noProof="1" dirty="0">
              <a:latin typeface="Arial" panose="020B0604020202020204" pitchFamily="34" charset="0"/>
              <a:ea typeface="宋体" panose="02010600030101010101" pitchFamily="2" charset="-122"/>
            </a:endParaRPr>
          </a:p>
        </p:txBody>
      </p:sp>
      <p:sp>
        <p:nvSpPr>
          <p:cNvPr id="5124" name="Rectangle 4"/>
          <p:cNvSpPr>
            <a:spLocks noGrp="1"/>
          </p:cNvSpPr>
          <p:nvPr>
            <p:ph type="sldImg"/>
          </p:nvPr>
        </p:nvSpPr>
        <p:spPr>
          <a:xfrm>
            <a:off x="2857500" y="512763"/>
            <a:ext cx="3429000" cy="2573337"/>
          </a:xfrm>
          <a:prstGeom prst="rect">
            <a:avLst/>
          </a:prstGeom>
          <a:noFill/>
          <a:ln w="9525">
            <a:noFill/>
          </a:ln>
        </p:spPr>
      </p:sp>
      <p:sp>
        <p:nvSpPr>
          <p:cNvPr id="5125" name="Rectangle 5"/>
          <p:cNvSpPr>
            <a:spLocks noGrp="1"/>
          </p:cNvSpPr>
          <p:nvPr>
            <p:ph type="body" sz="quarter"/>
          </p:nvPr>
        </p:nvSpPr>
        <p:spPr>
          <a:xfrm>
            <a:off x="914400" y="3257550"/>
            <a:ext cx="7315200" cy="3086100"/>
          </a:xfrm>
          <a:prstGeom prst="rect">
            <a:avLst/>
          </a:prstGeom>
          <a:noFill/>
          <a:ln w="9525">
            <a:noFill/>
          </a:ln>
        </p:spPr>
        <p:txBody>
          <a:bodyPr anchor="ctr"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78" name="Rectangle 6"/>
          <p:cNvSpPr>
            <a:spLocks noGrp="1"/>
          </p:cNvSpPr>
          <p:nvPr>
            <p:ph type="ftr" sz="quarter" idx="4"/>
          </p:nvPr>
        </p:nvSpPr>
        <p:spPr>
          <a:xfrm>
            <a:off x="0" y="6513513"/>
            <a:ext cx="3960813" cy="342900"/>
          </a:xfrm>
          <a:prstGeom prst="rect">
            <a:avLst/>
          </a:prstGeom>
          <a:noFill/>
          <a:ln w="9525">
            <a:noFill/>
          </a:ln>
        </p:spPr>
        <p:txBody>
          <a:bodyPr anchor="b"/>
          <a:p>
            <a:pPr lvl="0" eaLnBrk="1" fontAlgn="base" hangingPunct="1"/>
            <a:endParaRPr lang="en-US" altLang="x-none" sz="1200" strike="noStrike" noProof="1" dirty="0">
              <a:latin typeface="Arial" panose="020B0604020202020204" pitchFamily="34" charset="0"/>
              <a:ea typeface="宋体" panose="02010600030101010101" pitchFamily="2" charset="-122"/>
            </a:endParaRPr>
          </a:p>
        </p:txBody>
      </p:sp>
      <p:sp>
        <p:nvSpPr>
          <p:cNvPr id="3079" name="Rectangle 7"/>
          <p:cNvSpPr>
            <a:spLocks noGrp="1"/>
          </p:cNvSpPr>
          <p:nvPr>
            <p:ph type="sldNum" sz="quarter" idx="5"/>
          </p:nvPr>
        </p:nvSpPr>
        <p:spPr>
          <a:xfrm>
            <a:off x="5180013" y="6513513"/>
            <a:ext cx="3962400" cy="342900"/>
          </a:xfrm>
          <a:prstGeom prst="rect">
            <a:avLst/>
          </a:prstGeom>
          <a:noFill/>
          <a:ln w="9525">
            <a:noFill/>
          </a:ln>
        </p:spPr>
        <p:txBody>
          <a:bodyPr anchor="b"/>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7170" name="Rectangle 7"/>
          <p:cNvSpPr txBox="1">
            <a:spLocks noGrp="1"/>
          </p:cNvSpPr>
          <p:nvPr/>
        </p:nvSpPr>
        <p:spPr>
          <a:xfrm>
            <a:off x="5180013" y="6513513"/>
            <a:ext cx="3962400" cy="342900"/>
          </a:xfrm>
          <a:prstGeom prst="rect">
            <a:avLst/>
          </a:prstGeom>
          <a:noFill/>
          <a:ln w="9525">
            <a:noFill/>
          </a:ln>
        </p:spPr>
        <p:txBody>
          <a:bodyPr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
        <p:nvSpPr>
          <p:cNvPr id="7171" name="Rectangle 2"/>
          <p:cNvSpPr>
            <a:spLocks noGrp="1" noRot="1" noTextEdit="1"/>
          </p:cNvSpPr>
          <p:nvPr>
            <p:ph type="sldImg"/>
          </p:nvPr>
        </p:nvSpPr>
        <p:spPr/>
      </p:sp>
      <p:sp>
        <p:nvSpPr>
          <p:cNvPr id="7172" name="Rectangle 3"/>
          <p:cNvSpPr>
            <a:spLocks noGrp="1"/>
          </p:cNvSpPr>
          <p:nvPr>
            <p:ph type="body"/>
          </p:nvPr>
        </p:nvSpPr>
        <p:spPr/>
        <p:txBody>
          <a:bodyPr vert="horz" wrap="square" anchor="t" anchorCtr="0"/>
          <a:p>
            <a:pPr lvl="0" eaLnBrk="1" hangingPunct="1"/>
            <a:r>
              <a:rPr lang="en-US" altLang="zh-CN" dirty="0">
                <a:ea typeface="宋体" panose="02010600030101010101" pitchFamily="2" charset="-122"/>
              </a:rPr>
              <a:t>1 WAR/JAR/EAR</a:t>
            </a:r>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6626" name="幻灯片图像占位符 22529"/>
          <p:cNvSpPr>
            <a:spLocks noGrp="1"/>
          </p:cNvSpPr>
          <p:nvPr>
            <p:ph type="sldImg"/>
          </p:nvPr>
        </p:nvSpPr>
        <p:spPr>
          <a:ln w="1"/>
        </p:spPr>
      </p:sp>
      <p:sp>
        <p:nvSpPr>
          <p:cNvPr id="26627" name="文本占位符 22530"/>
          <p:cNvSpPr>
            <a:spLocks noGrp="1"/>
          </p:cNvSpPr>
          <p:nvPr>
            <p:ph type="body"/>
          </p:nvPr>
        </p:nvSpPr>
        <p:spPr>
          <a:ln w="1"/>
        </p:spPr>
        <p:txBody>
          <a:bodyPr anchor="ctr" anchorCtr="0"/>
          <a:p>
            <a:pPr lvl="0"/>
            <a:r>
              <a:rPr lang="zh-CN" altLang="en-US" dirty="0">
                <a:ea typeface="宋体" panose="02010600030101010101" pitchFamily="2" charset="-122"/>
              </a:rPr>
              <a:t>web服务器与应用服务器的区别：http://www.kuqin.com/appserver/20090315/40089.html</a:t>
            </a:r>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6626" name="幻灯片图像占位符 22529"/>
          <p:cNvSpPr>
            <a:spLocks noGrp="1"/>
          </p:cNvSpPr>
          <p:nvPr>
            <p:ph type="sldImg"/>
          </p:nvPr>
        </p:nvSpPr>
        <p:spPr>
          <a:ln w="1"/>
        </p:spPr>
      </p:sp>
      <p:sp>
        <p:nvSpPr>
          <p:cNvPr id="26627" name="文本占位符 22530"/>
          <p:cNvSpPr>
            <a:spLocks noGrp="1"/>
          </p:cNvSpPr>
          <p:nvPr>
            <p:ph type="body"/>
          </p:nvPr>
        </p:nvSpPr>
        <p:spPr>
          <a:ln w="1"/>
        </p:spPr>
        <p:txBody>
          <a:bodyPr anchor="ctr" anchorCtr="0"/>
          <a:p>
            <a:pPr lvl="0"/>
            <a:r>
              <a:rPr lang="zh-CN" altLang="en-US" dirty="0">
                <a:ea typeface="宋体" panose="02010600030101010101" pitchFamily="2" charset="-122"/>
              </a:rPr>
              <a:t>web服务器与应用服务器的区别：http://www.kuqin.com/appserver/20090315/40089.html</a:t>
            </a:r>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6626" name="幻灯片图像占位符 22529"/>
          <p:cNvSpPr>
            <a:spLocks noGrp="1"/>
          </p:cNvSpPr>
          <p:nvPr>
            <p:ph type="sldImg"/>
          </p:nvPr>
        </p:nvSpPr>
        <p:spPr>
          <a:ln w="1"/>
        </p:spPr>
      </p:sp>
      <p:sp>
        <p:nvSpPr>
          <p:cNvPr id="26627" name="文本占位符 22530"/>
          <p:cNvSpPr>
            <a:spLocks noGrp="1"/>
          </p:cNvSpPr>
          <p:nvPr>
            <p:ph type="body"/>
          </p:nvPr>
        </p:nvSpPr>
        <p:spPr>
          <a:ln w="1"/>
        </p:spPr>
        <p:txBody>
          <a:bodyPr anchor="ctr" anchorCtr="0"/>
          <a:p>
            <a:pPr lvl="0"/>
            <a:r>
              <a:rPr lang="zh-CN" altLang="en-US" dirty="0">
                <a:ea typeface="宋体" panose="02010600030101010101" pitchFamily="2" charset="-122"/>
              </a:rPr>
              <a:t>web服务器与应用服务器的区别：http://www.kuqin.com/appserver/20090315/40089.html</a:t>
            </a:r>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
          <p:cNvSpPr>
            <a:spLocks noGrp="1"/>
          </p:cNvSpPr>
          <p:nvPr>
            <p:ph type="sldImg"/>
          </p:nvPr>
        </p:nvSpPr>
        <p:spPr/>
      </p:sp>
      <p:sp>
        <p:nvSpPr>
          <p:cNvPr id="22530" name="文本占位符 2"/>
          <p:cNvSpPr>
            <a:spLocks noGrp="1"/>
          </p:cNvSpPr>
          <p:nvPr>
            <p:ph type="body"/>
          </p:nvPr>
        </p:nvSpPr>
        <p:spPr/>
        <p:txBody>
          <a:bodyPr anchor="ctr" anchorCtr="0"/>
          <a:p>
            <a:pPr lvl="0"/>
            <a:r>
              <a:rPr lang="zh-CN" altLang="en-US">
                <a:cs typeface="Arial" panose="020B0604020202020204" pitchFamily="34" charset="0"/>
              </a:rPr>
              <a:t>事物管理：https://blog.csdn.net/gloomy_114/article/details/62048335</a:t>
            </a:r>
            <a:endParaRPr lang="zh-CN" altLang="en-US">
              <a:ea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19088"/>
            <a:ext cx="6052930" cy="60055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93825"/>
            <a:ext cx="4032504" cy="49307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93825"/>
            <a:ext cx="4032504" cy="49307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19088"/>
            <a:ext cx="6052930" cy="60055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93825"/>
            <a:ext cx="4032504" cy="49307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93825"/>
            <a:ext cx="4032504" cy="49307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19088"/>
            <a:ext cx="6052930" cy="60055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93825"/>
            <a:ext cx="4032504" cy="49307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93825"/>
            <a:ext cx="4032504" cy="49307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vmlDrawing" Target="../drawings/vmlDrawing1.vml"/><Relationship Id="rId14" Type="http://schemas.openxmlformats.org/officeDocument/2006/relationships/image" Target="../media/image1.png"/><Relationship Id="rId13" Type="http://schemas.openxmlformats.org/officeDocument/2006/relationships/oleObject" Target="../embeddings/oleObject1.bin"/><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6" Type="http://schemas.openxmlformats.org/officeDocument/2006/relationships/theme" Target="../theme/theme3.xml"/><Relationship Id="rId15" Type="http://schemas.openxmlformats.org/officeDocument/2006/relationships/vmlDrawing" Target="../drawings/vmlDrawing2.vml"/><Relationship Id="rId14" Type="http://schemas.openxmlformats.org/officeDocument/2006/relationships/image" Target="../media/image1.png"/><Relationship Id="rId13" Type="http://schemas.openxmlformats.org/officeDocument/2006/relationships/oleObject" Target="../embeddings/oleObject2.bin"/><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aphicFrame>
        <p:nvGraphicFramePr>
          <p:cNvPr id="1026" name="Object 15"/>
          <p:cNvGraphicFramePr>
            <a:graphicFrameLocks noChangeAspect="1"/>
          </p:cNvGraphicFramePr>
          <p:nvPr/>
        </p:nvGraphicFramePr>
        <p:xfrm>
          <a:off x="0" y="247650"/>
          <a:ext cx="9144000" cy="1155700"/>
        </p:xfrm>
        <a:graphic>
          <a:graphicData uri="http://schemas.openxmlformats.org/presentationml/2006/ole">
            <mc:AlternateContent xmlns:mc="http://schemas.openxmlformats.org/markup-compatibility/2006">
              <mc:Choice xmlns:v="urn:schemas-microsoft-com:vml" Requires="v">
                <p:oleObj spid="_x0000_s3077" name="" r:id="rId13" imgW="6311900" imgH="1155700" progId="">
                  <p:embed/>
                </p:oleObj>
              </mc:Choice>
              <mc:Fallback>
                <p:oleObj name="" r:id="rId13" imgW="6311900" imgH="1155700" progId="">
                  <p:embed/>
                  <p:pic>
                    <p:nvPicPr>
                      <p:cNvPr id="0" name="图片 3076"/>
                      <p:cNvPicPr/>
                      <p:nvPr/>
                    </p:nvPicPr>
                    <p:blipFill>
                      <a:blip r:embed="rId14"/>
                      <a:stretch>
                        <a:fillRect/>
                      </a:stretch>
                    </p:blipFill>
                    <p:spPr>
                      <a:xfrm>
                        <a:off x="0" y="247650"/>
                        <a:ext cx="9144000" cy="1155700"/>
                      </a:xfrm>
                      <a:prstGeom prst="rect">
                        <a:avLst/>
                      </a:prstGeom>
                      <a:noFill/>
                      <a:ln w="38100">
                        <a:noFill/>
                        <a:miter/>
                      </a:ln>
                    </p:spPr>
                  </p:pic>
                </p:oleObj>
              </mc:Fallback>
            </mc:AlternateContent>
          </a:graphicData>
        </a:graphic>
      </p:graphicFrame>
      <p:sp>
        <p:nvSpPr>
          <p:cNvPr id="1027" name="Rectangle 16"/>
          <p:cNvSpPr/>
          <p:nvPr/>
        </p:nvSpPr>
        <p:spPr>
          <a:xfrm>
            <a:off x="0" y="6524625"/>
            <a:ext cx="9144000" cy="333375"/>
          </a:xfrm>
          <a:prstGeom prst="rect">
            <a:avLst/>
          </a:prstGeom>
          <a:solidFill>
            <a:srgbClr val="30A383"/>
          </a:solidFill>
          <a:ln w="9525">
            <a:noFill/>
          </a:ln>
        </p:spPr>
        <p:txBody>
          <a:bodyPr wrap="none" anchor="ctr" anchorCtr="0"/>
          <a:p>
            <a:pPr lvl="0"/>
            <a:endParaRPr lang="zh-CN" altLang="en-US" dirty="0">
              <a:latin typeface="Verdana" panose="020B0604030504040204" pitchFamily="2" charset="0"/>
              <a:ea typeface="宋体" panose="02010600030101010101" pitchFamily="2" charset="-122"/>
            </a:endParaRPr>
          </a:p>
        </p:txBody>
      </p:sp>
      <p:sp>
        <p:nvSpPr>
          <p:cNvPr id="1028" name="Rectangle 17"/>
          <p:cNvSpPr/>
          <p:nvPr/>
        </p:nvSpPr>
        <p:spPr>
          <a:xfrm>
            <a:off x="0" y="0"/>
            <a:ext cx="9144000" cy="241300"/>
          </a:xfrm>
          <a:prstGeom prst="rect">
            <a:avLst/>
          </a:prstGeom>
          <a:solidFill>
            <a:srgbClr val="1F5281"/>
          </a:solidFill>
          <a:ln w="9525">
            <a:noFill/>
          </a:ln>
        </p:spPr>
        <p:txBody>
          <a:bodyPr wrap="none" anchor="ctr" anchorCtr="0"/>
          <a:p>
            <a:pPr lvl="0" algn="ctr"/>
            <a:endParaRPr lang="zh-CN" altLang="en-US" dirty="0">
              <a:latin typeface="Verdana" panose="020B0604030504040204" pitchFamily="2" charset="0"/>
              <a:ea typeface="宋体" panose="02010600030101010101" pitchFamily="2" charset="-122"/>
            </a:endParaRPr>
          </a:p>
        </p:txBody>
      </p:sp>
      <p:sp>
        <p:nvSpPr>
          <p:cNvPr id="1029" name="Rectangle 2"/>
          <p:cNvSpPr>
            <a:spLocks noGrp="1"/>
          </p:cNvSpPr>
          <p:nvPr>
            <p:ph type="title"/>
          </p:nvPr>
        </p:nvSpPr>
        <p:spPr>
          <a:xfrm>
            <a:off x="457200" y="319088"/>
            <a:ext cx="8229600" cy="671512"/>
          </a:xfrm>
          <a:prstGeom prst="rect">
            <a:avLst/>
          </a:prstGeom>
          <a:noFill/>
          <a:ln w="9525">
            <a:noFill/>
          </a:ln>
        </p:spPr>
        <p:txBody>
          <a:bodyPr anchor="ctr" anchorCtr="0"/>
          <a:p>
            <a:pPr lvl="0"/>
            <a:r>
              <a:rPr lang="en-US" altLang="zh-CN"/>
              <a:t>Click to edit Master title style</a:t>
            </a:r>
            <a:endParaRPr lang="en-US" altLang="zh-CN"/>
          </a:p>
        </p:txBody>
      </p:sp>
      <p:sp>
        <p:nvSpPr>
          <p:cNvPr id="1030" name="Text Box 13"/>
          <p:cNvSpPr txBox="1"/>
          <p:nvPr/>
        </p:nvSpPr>
        <p:spPr>
          <a:xfrm>
            <a:off x="6096000" y="6553200"/>
            <a:ext cx="2667000" cy="274638"/>
          </a:xfrm>
          <a:prstGeom prst="rect">
            <a:avLst/>
          </a:prstGeom>
          <a:noFill/>
          <a:ln w="9525">
            <a:noFill/>
          </a:ln>
        </p:spPr>
        <p:txBody>
          <a:bodyPr anchor="t" anchorCtr="0">
            <a:spAutoFit/>
          </a:bodyPr>
          <a:p>
            <a:pPr lvl="0" algn="r"/>
            <a:r>
              <a:rPr lang="zh-CN" altLang="en-US" sz="1200" b="1" dirty="0">
                <a:solidFill>
                  <a:schemeClr val="bg1"/>
                </a:solidFill>
                <a:latin typeface="Verdana" panose="020B0604030504040204" pitchFamily="2" charset="0"/>
                <a:ea typeface="华文行楷" pitchFamily="2" charset="-122"/>
              </a:rPr>
              <a:t>浙江工业大学 计算机学院</a:t>
            </a:r>
            <a:endParaRPr lang="zh-CN" altLang="en-US" sz="1200" b="1" dirty="0">
              <a:solidFill>
                <a:schemeClr val="bg1"/>
              </a:solidFill>
              <a:latin typeface="Verdana" panose="020B0604030504040204" pitchFamily="2" charset="0"/>
              <a:ea typeface="华文行楷" pitchFamily="2" charset="-122"/>
            </a:endParaRPr>
          </a:p>
        </p:txBody>
      </p:sp>
      <p:sp>
        <p:nvSpPr>
          <p:cNvPr id="1031" name="Freeform 18"/>
          <p:cNvSpPr/>
          <p:nvPr/>
        </p:nvSpPr>
        <p:spPr>
          <a:xfrm>
            <a:off x="3175" y="963613"/>
            <a:ext cx="9140825" cy="461962"/>
          </a:xfrm>
          <a:custGeom>
            <a:avLst/>
            <a:gdLst/>
            <a:ahLst/>
            <a:cxnLst>
              <a:cxn ang="0">
                <a:pos x="0" y="290"/>
              </a:cxn>
              <a:cxn ang="0">
                <a:pos x="1" y="193"/>
              </a:cxn>
              <a:cxn ang="0">
                <a:pos x="1833" y="25"/>
              </a:cxn>
              <a:cxn ang="0">
                <a:pos x="3966" y="41"/>
              </a:cxn>
              <a:cxn ang="0">
                <a:pos x="5760" y="184"/>
              </a:cxn>
              <a:cxn ang="0">
                <a:pos x="5764" y="291"/>
              </a:cxn>
              <a:cxn ang="0">
                <a:pos x="0" y="290"/>
              </a:cxn>
            </a:cxnLst>
            <a:pathLst>
              <a:path w="5764" h="291">
                <a:moveTo>
                  <a:pt x="0" y="290"/>
                </a:moveTo>
                <a:lnTo>
                  <a:pt x="1" y="193"/>
                </a:lnTo>
                <a:cubicBezTo>
                  <a:pt x="305" y="150"/>
                  <a:pt x="1172" y="50"/>
                  <a:pt x="1833" y="25"/>
                </a:cubicBezTo>
                <a:cubicBezTo>
                  <a:pt x="2494" y="0"/>
                  <a:pt x="3312" y="15"/>
                  <a:pt x="3966" y="41"/>
                </a:cubicBezTo>
                <a:cubicBezTo>
                  <a:pt x="4620" y="68"/>
                  <a:pt x="5460" y="142"/>
                  <a:pt x="5760" y="184"/>
                </a:cubicBezTo>
                <a:lnTo>
                  <a:pt x="5764" y="291"/>
                </a:lnTo>
                <a:lnTo>
                  <a:pt x="0" y="290"/>
                </a:lnTo>
                <a:close/>
              </a:path>
            </a:pathLst>
          </a:custGeom>
          <a:solidFill>
            <a:schemeClr val="bg1"/>
          </a:solidFill>
          <a:ln w="9525">
            <a:noFill/>
          </a:ln>
        </p:spPr>
        <p:txBody>
          <a:bodyPr/>
          <a:p>
            <a:endParaRPr lang="zh-CN" altLang="en-US"/>
          </a:p>
        </p:txBody>
      </p:sp>
      <p:sp>
        <p:nvSpPr>
          <p:cNvPr id="1032" name="Rectangle 3"/>
          <p:cNvSpPr>
            <a:spLocks noGrp="1"/>
          </p:cNvSpPr>
          <p:nvPr>
            <p:ph type="body"/>
          </p:nvPr>
        </p:nvSpPr>
        <p:spPr>
          <a:xfrm>
            <a:off x="457200" y="1393825"/>
            <a:ext cx="8229600" cy="4930775"/>
          </a:xfrm>
          <a:prstGeom prst="rect">
            <a:avLst/>
          </a:prstGeom>
          <a:noFill/>
          <a:ln w="9525">
            <a:noFill/>
          </a:ln>
        </p:spPr>
        <p:txBody>
          <a:bodyPr anchor="t" anchorCtr="0"/>
          <a:p>
            <a:pPr lvl="0"/>
            <a:r>
              <a:rPr lang="en-US" altLang="zh-CN"/>
              <a:t>Click to edit Master text </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33" name="Text Box 22"/>
          <p:cNvSpPr txBox="1"/>
          <p:nvPr/>
        </p:nvSpPr>
        <p:spPr>
          <a:xfrm>
            <a:off x="7513638" y="0"/>
            <a:ext cx="1217612" cy="274638"/>
          </a:xfrm>
          <a:prstGeom prst="rect">
            <a:avLst/>
          </a:prstGeom>
          <a:noFill/>
          <a:ln w="9525">
            <a:noFill/>
          </a:ln>
        </p:spPr>
        <p:txBody>
          <a:bodyPr wrap="none" anchor="t" anchorCtr="0">
            <a:spAutoFit/>
          </a:bodyPr>
          <a:p>
            <a:pPr lvl="0"/>
            <a:r>
              <a:rPr lang="zh-CN" altLang="en-US" sz="1200" b="1" dirty="0">
                <a:solidFill>
                  <a:schemeClr val="bg1"/>
                </a:solidFill>
                <a:latin typeface="Verdana" panose="020B0604030504040204" pitchFamily="2" charset="0"/>
                <a:ea typeface="华文行楷" pitchFamily="2" charset="-122"/>
              </a:rPr>
              <a:t>JAVAEE技术I</a:t>
            </a:r>
            <a:endParaRPr lang="zh-CN" altLang="en-US" sz="1200" b="1" dirty="0">
              <a:solidFill>
                <a:schemeClr val="bg1"/>
              </a:solidFill>
              <a:latin typeface="Verdana" panose="020B0604030504040204" pitchFamily="2" charset="0"/>
              <a:ea typeface="华文行楷" pitchFamily="2" charset="-122"/>
            </a:endParaRPr>
          </a:p>
        </p:txBody>
      </p:sp>
      <p:sp>
        <p:nvSpPr>
          <p:cNvPr id="1034" name="Rectangle 23"/>
          <p:cNvSpPr>
            <a:spLocks noGrp="1"/>
          </p:cNvSpPr>
          <p:nvPr>
            <p:ph type="dt" sz="half" idx="2"/>
          </p:nvPr>
        </p:nvSpPr>
        <p:spPr>
          <a:xfrm>
            <a:off x="0" y="6553200"/>
            <a:ext cx="1143000" cy="304800"/>
          </a:xfrm>
          <a:prstGeom prst="rect">
            <a:avLst/>
          </a:prstGeom>
          <a:noFill/>
          <a:ln w="9525">
            <a:noFill/>
          </a:ln>
        </p:spPr>
        <p:txBody>
          <a:bodyPr/>
          <a:lstStyle>
            <a:lvl1pPr algn="r">
              <a:defRPr sz="1000">
                <a:solidFill>
                  <a:schemeClr val="bg1"/>
                </a:solidFill>
                <a:ea typeface="宋体" panose="02010600030101010101" pitchFamily="2" charset="-122"/>
              </a:defRPr>
            </a:lvl1pPr>
          </a:lstStyle>
          <a:p>
            <a:pPr lvl="0" eaLnBrk="1" fontAlgn="base" hangingPunct="1"/>
            <a:endParaRPr lang="en-GB" altLang="en-US" strike="noStrike" noProof="1" dirty="0">
              <a:latin typeface="Verdana" panose="020B0604030504040204"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0" fontAlgn="base" latinLnBrk="0" hangingPunct="0">
        <a:lnSpc>
          <a:spcPct val="100000"/>
        </a:lnSpc>
        <a:spcBef>
          <a:spcPct val="0"/>
        </a:spcBef>
        <a:spcAft>
          <a:spcPct val="0"/>
        </a:spcAft>
        <a:buNone/>
        <a:defRPr sz="3200" b="1" i="0" u="none" kern="1200" baseline="0">
          <a:solidFill>
            <a:schemeClr val="bg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800" b="1" i="0" u="none" kern="1200" baseline="0">
          <a:solidFill>
            <a:srgbClr val="1481B8"/>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
        <a:defRPr sz="2800" b="1" i="0" u="none" kern="1200" baseline="0">
          <a:solidFill>
            <a:schemeClr val="tx1"/>
          </a:solidFill>
          <a:latin typeface="Arial" panose="020B0604020202020204" pitchFamily="34" charset="0"/>
          <a:ea typeface="+mn-ea"/>
          <a:cs typeface="+mn-cs"/>
        </a:defRPr>
      </a:lvl2pPr>
      <a:lvl3pPr marL="1143000" lvl="2" indent="-2286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
        <a:defRPr sz="2400" b="1" i="0" u="none" kern="1200" baseline="0">
          <a:solidFill>
            <a:schemeClr val="tx1"/>
          </a:solidFill>
          <a:latin typeface="Arial" panose="020B0604020202020204" pitchFamily="34" charset="0"/>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17"/>
          <p:cNvSpPr/>
          <p:nvPr/>
        </p:nvSpPr>
        <p:spPr>
          <a:xfrm>
            <a:off x="0" y="6350"/>
            <a:ext cx="9144000" cy="2946400"/>
          </a:xfrm>
          <a:prstGeom prst="rect">
            <a:avLst/>
          </a:prstGeom>
          <a:solidFill>
            <a:srgbClr val="1F5281"/>
          </a:solidFill>
          <a:ln w="9525">
            <a:noFill/>
          </a:ln>
        </p:spPr>
        <p:txBody>
          <a:bodyPr wrap="none" anchor="ctr" anchorCtr="0"/>
          <a:p>
            <a:pPr lvl="0"/>
            <a:endParaRPr lang="zh-CN" altLang="en-US" dirty="0">
              <a:latin typeface="Verdana" panose="020B0604030504040204" pitchFamily="2" charset="0"/>
              <a:ea typeface="宋体" panose="02010600030101010101" pitchFamily="2" charset="-122"/>
            </a:endParaRPr>
          </a:p>
        </p:txBody>
      </p:sp>
      <p:sp>
        <p:nvSpPr>
          <p:cNvPr id="2051" name="Freeform 21"/>
          <p:cNvSpPr/>
          <p:nvPr/>
        </p:nvSpPr>
        <p:spPr>
          <a:xfrm>
            <a:off x="-4762" y="1931988"/>
            <a:ext cx="9148762" cy="2506662"/>
          </a:xfrm>
          <a:custGeom>
            <a:avLst/>
            <a:gdLst/>
            <a:ahLst/>
            <a:cxnLst>
              <a:cxn ang="0">
                <a:pos x="0" y="465"/>
              </a:cxn>
              <a:cxn ang="0">
                <a:pos x="2916" y="18"/>
              </a:cxn>
              <a:cxn ang="0">
                <a:pos x="5769" y="475"/>
              </a:cxn>
              <a:cxn ang="0">
                <a:pos x="5766" y="1579"/>
              </a:cxn>
              <a:cxn ang="0">
                <a:pos x="6" y="1579"/>
              </a:cxn>
              <a:cxn ang="0">
                <a:pos x="0" y="465"/>
              </a:cxn>
            </a:cxnLst>
            <a:pathLst>
              <a:path w="5769" h="1579">
                <a:moveTo>
                  <a:pt x="0" y="465"/>
                </a:moveTo>
                <a:cubicBezTo>
                  <a:pt x="722" y="228"/>
                  <a:pt x="1673" y="36"/>
                  <a:pt x="2916" y="18"/>
                </a:cubicBezTo>
                <a:cubicBezTo>
                  <a:pt x="4159" y="0"/>
                  <a:pt x="5348" y="247"/>
                  <a:pt x="5769" y="475"/>
                </a:cubicBezTo>
                <a:lnTo>
                  <a:pt x="5766" y="1579"/>
                </a:lnTo>
                <a:lnTo>
                  <a:pt x="6" y="1579"/>
                </a:lnTo>
                <a:lnTo>
                  <a:pt x="0" y="465"/>
                </a:lnTo>
                <a:close/>
              </a:path>
            </a:pathLst>
          </a:custGeom>
          <a:solidFill>
            <a:schemeClr val="tx1"/>
          </a:solidFill>
          <a:ln w="9525">
            <a:noFill/>
          </a:ln>
        </p:spPr>
        <p:txBody>
          <a:bodyPr/>
          <a:p>
            <a:endParaRPr lang="zh-CN" altLang="en-US"/>
          </a:p>
        </p:txBody>
      </p:sp>
      <p:sp>
        <p:nvSpPr>
          <p:cNvPr id="2052" name="Rectangle 18"/>
          <p:cNvSpPr/>
          <p:nvPr/>
        </p:nvSpPr>
        <p:spPr>
          <a:xfrm>
            <a:off x="0" y="4933950"/>
            <a:ext cx="9163050" cy="1941513"/>
          </a:xfrm>
          <a:prstGeom prst="rect">
            <a:avLst/>
          </a:prstGeom>
          <a:solidFill>
            <a:srgbClr val="30A484"/>
          </a:solidFill>
          <a:ln w="9525">
            <a:noFill/>
          </a:ln>
        </p:spPr>
        <p:txBody>
          <a:bodyPr wrap="none" anchor="ctr" anchorCtr="0"/>
          <a:p>
            <a:pPr lvl="0"/>
            <a:endParaRPr lang="zh-CN" altLang="en-US" dirty="0">
              <a:latin typeface="Verdana" panose="020B0604030504040204" pitchFamily="2" charset="0"/>
              <a:ea typeface="宋体" panose="02010600030101010101" pitchFamily="2" charset="-122"/>
            </a:endParaRPr>
          </a:p>
        </p:txBody>
      </p:sp>
      <p:sp>
        <p:nvSpPr>
          <p:cNvPr id="2053" name="Freeform 19" descr="108a"/>
          <p:cNvSpPr/>
          <p:nvPr/>
        </p:nvSpPr>
        <p:spPr>
          <a:xfrm>
            <a:off x="0" y="2046288"/>
            <a:ext cx="9144000" cy="2787650"/>
          </a:xfrm>
          <a:custGeom>
            <a:avLst/>
            <a:gdLst/>
            <a:ahLst/>
            <a:cxnLst>
              <a:cxn ang="0">
                <a:pos x="0" y="586"/>
              </a:cxn>
              <a:cxn ang="0">
                <a:pos x="2929" y="18"/>
              </a:cxn>
              <a:cxn ang="0">
                <a:pos x="5763" y="593"/>
              </a:cxn>
              <a:cxn ang="0">
                <a:pos x="5763" y="1756"/>
              </a:cxn>
              <a:cxn ang="0">
                <a:pos x="0" y="1752"/>
              </a:cxn>
              <a:cxn ang="0">
                <a:pos x="0" y="586"/>
              </a:cxn>
            </a:cxnLst>
            <a:pathLst>
              <a:path w="5763" h="1756">
                <a:moveTo>
                  <a:pt x="0" y="586"/>
                </a:moveTo>
                <a:cubicBezTo>
                  <a:pt x="693" y="340"/>
                  <a:pt x="1521" y="0"/>
                  <a:pt x="2929" y="18"/>
                </a:cubicBezTo>
                <a:cubicBezTo>
                  <a:pt x="4337" y="36"/>
                  <a:pt x="5292" y="322"/>
                  <a:pt x="5763" y="593"/>
                </a:cubicBezTo>
                <a:lnTo>
                  <a:pt x="5763" y="1756"/>
                </a:lnTo>
                <a:lnTo>
                  <a:pt x="0" y="1752"/>
                </a:lnTo>
                <a:lnTo>
                  <a:pt x="0" y="586"/>
                </a:lnTo>
                <a:close/>
              </a:path>
            </a:pathLst>
          </a:custGeom>
          <a:blipFill rotWithShape="1">
            <a:blip r:embed="rId12"/>
            <a:stretch>
              <a:fillRect/>
            </a:stretch>
          </a:blipFill>
          <a:ln w="9525">
            <a:noFill/>
          </a:ln>
        </p:spPr>
        <p:txBody>
          <a:bodyPr/>
          <a:p>
            <a:endParaRPr lang="zh-CN" altLang="en-US"/>
          </a:p>
        </p:txBody>
      </p:sp>
      <p:sp>
        <p:nvSpPr>
          <p:cNvPr id="2054" name="Rectangle 20"/>
          <p:cNvSpPr/>
          <p:nvPr/>
        </p:nvSpPr>
        <p:spPr>
          <a:xfrm>
            <a:off x="0" y="4826000"/>
            <a:ext cx="9156700" cy="168275"/>
          </a:xfrm>
          <a:prstGeom prst="rect">
            <a:avLst/>
          </a:prstGeom>
          <a:gradFill rotWithShape="1">
            <a:gsLst>
              <a:gs pos="0">
                <a:srgbClr val="30A484"/>
              </a:gs>
              <a:gs pos="100000">
                <a:srgbClr val="164C3D"/>
              </a:gs>
            </a:gsLst>
            <a:lin ang="5400000" scaled="1"/>
            <a:tileRect/>
          </a:gradFill>
          <a:ln w="9525">
            <a:noFill/>
          </a:ln>
        </p:spPr>
        <p:txBody>
          <a:bodyPr wrap="none" anchor="ctr" anchorCtr="0"/>
          <a:p>
            <a:pPr lvl="0"/>
            <a:endParaRPr lang="zh-CN" altLang="en-US" dirty="0">
              <a:latin typeface="Verdana" panose="020B0604030504040204" pitchFamily="2" charset="0"/>
              <a:ea typeface="宋体" panose="02010600030101010101" pitchFamily="2" charset="-122"/>
            </a:endParaRPr>
          </a:p>
        </p:txBody>
      </p:sp>
      <p:pic>
        <p:nvPicPr>
          <p:cNvPr id="2055" name="Picture 24"/>
          <p:cNvPicPr>
            <a:picLocks noChangeAspect="1"/>
          </p:cNvPicPr>
          <p:nvPr userDrawn="1"/>
        </p:nvPicPr>
        <p:blipFill>
          <a:blip r:embed="rId13"/>
          <a:stretch>
            <a:fillRect/>
          </a:stretch>
        </p:blipFill>
        <p:spPr>
          <a:xfrm>
            <a:off x="76200" y="107950"/>
            <a:ext cx="1219200" cy="1187450"/>
          </a:xfrm>
          <a:prstGeom prst="rect">
            <a:avLst/>
          </a:prstGeom>
          <a:noFill/>
          <a:ln w="9525">
            <a:noFill/>
          </a:ln>
        </p:spPr>
      </p:pic>
      <p:sp>
        <p:nvSpPr>
          <p:cNvPr id="2056" name="Rectangle 2"/>
          <p:cNvSpPr>
            <a:spLocks noGrp="1"/>
          </p:cNvSpPr>
          <p:nvPr>
            <p:ph type="title"/>
          </p:nvPr>
        </p:nvSpPr>
        <p:spPr>
          <a:xfrm>
            <a:off x="457200" y="319088"/>
            <a:ext cx="8229600" cy="671512"/>
          </a:xfrm>
          <a:prstGeom prst="rect">
            <a:avLst/>
          </a:prstGeom>
          <a:noFill/>
          <a:ln w="9525">
            <a:noFill/>
          </a:ln>
        </p:spPr>
        <p:txBody>
          <a:bodyPr anchor="ctr" anchorCtr="0"/>
          <a:p>
            <a:pPr lvl="0"/>
            <a:r>
              <a:rPr lang="en-US" altLang="zh-CN"/>
              <a:t>Click to edit Master title style</a:t>
            </a:r>
            <a:endParaRPr lang="en-US" altLang="zh-CN"/>
          </a:p>
        </p:txBody>
      </p:sp>
      <p:sp>
        <p:nvSpPr>
          <p:cNvPr id="2057" name="Rectangle 3"/>
          <p:cNvSpPr>
            <a:spLocks noGrp="1"/>
          </p:cNvSpPr>
          <p:nvPr>
            <p:ph type="body"/>
          </p:nvPr>
        </p:nvSpPr>
        <p:spPr>
          <a:xfrm>
            <a:off x="457200" y="1393825"/>
            <a:ext cx="8229600" cy="4930775"/>
          </a:xfrm>
          <a:prstGeom prst="rect">
            <a:avLst/>
          </a:prstGeom>
          <a:noFill/>
          <a:ln w="9525">
            <a:noFill/>
          </a:ln>
        </p:spPr>
        <p:txBody>
          <a:bodyPr anchor="t" anchorCtr="0"/>
          <a:p>
            <a:pPr lvl="0"/>
            <a:r>
              <a:rPr lang="en-US" altLang="zh-CN"/>
              <a:t>Click to edit Master text </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200" b="1" i="0" u="none" kern="1200" baseline="0">
          <a:solidFill>
            <a:schemeClr val="bg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800" b="1" i="0" u="none" kern="1200" baseline="0">
          <a:solidFill>
            <a:srgbClr val="1481B8"/>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
        <a:defRPr sz="2800" b="1" i="0" u="none" kern="1200" baseline="0">
          <a:solidFill>
            <a:schemeClr val="tx1"/>
          </a:solidFill>
          <a:latin typeface="Arial" panose="020B0604020202020204" pitchFamily="34" charset="0"/>
          <a:ea typeface="+mn-ea"/>
          <a:cs typeface="+mn-cs"/>
        </a:defRPr>
      </a:lvl2pPr>
      <a:lvl3pPr marL="1143000" lvl="2" indent="-2286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
        <a:defRPr sz="2400" b="1" i="0" u="none" kern="1200" baseline="0">
          <a:solidFill>
            <a:schemeClr val="tx1"/>
          </a:solidFill>
          <a:latin typeface="Arial" panose="020B0604020202020204" pitchFamily="34" charset="0"/>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aphicFrame>
        <p:nvGraphicFramePr>
          <p:cNvPr id="4098" name="Object 15"/>
          <p:cNvGraphicFramePr>
            <a:graphicFrameLocks noChangeAspect="1"/>
          </p:cNvGraphicFramePr>
          <p:nvPr/>
        </p:nvGraphicFramePr>
        <p:xfrm>
          <a:off x="0" y="247650"/>
          <a:ext cx="9144000" cy="1155700"/>
        </p:xfrm>
        <a:graphic>
          <a:graphicData uri="http://schemas.openxmlformats.org/presentationml/2006/ole">
            <mc:AlternateContent xmlns:mc="http://schemas.openxmlformats.org/markup-compatibility/2006">
              <mc:Choice xmlns:v="urn:schemas-microsoft-com:vml" Requires="v">
                <p:oleObj spid="_x0000_s3078" name="" r:id="rId13" imgW="6311900" imgH="1155700" progId="">
                  <p:embed/>
                </p:oleObj>
              </mc:Choice>
              <mc:Fallback>
                <p:oleObj name="" r:id="rId13" imgW="6311900" imgH="1155700" progId="">
                  <p:embed/>
                  <p:pic>
                    <p:nvPicPr>
                      <p:cNvPr id="0" name="图片 3077"/>
                      <p:cNvPicPr/>
                      <p:nvPr/>
                    </p:nvPicPr>
                    <p:blipFill>
                      <a:blip r:embed="rId14"/>
                      <a:stretch>
                        <a:fillRect/>
                      </a:stretch>
                    </p:blipFill>
                    <p:spPr>
                      <a:xfrm>
                        <a:off x="0" y="247650"/>
                        <a:ext cx="9144000" cy="1155700"/>
                      </a:xfrm>
                      <a:prstGeom prst="rect">
                        <a:avLst/>
                      </a:prstGeom>
                      <a:noFill/>
                      <a:ln w="38100">
                        <a:noFill/>
                        <a:miter/>
                      </a:ln>
                    </p:spPr>
                  </p:pic>
                </p:oleObj>
              </mc:Fallback>
            </mc:AlternateContent>
          </a:graphicData>
        </a:graphic>
      </p:graphicFrame>
      <p:sp>
        <p:nvSpPr>
          <p:cNvPr id="4099" name="Rectangle 16"/>
          <p:cNvSpPr/>
          <p:nvPr/>
        </p:nvSpPr>
        <p:spPr>
          <a:xfrm>
            <a:off x="0" y="6524625"/>
            <a:ext cx="9144000" cy="333375"/>
          </a:xfrm>
          <a:prstGeom prst="rect">
            <a:avLst/>
          </a:prstGeom>
          <a:solidFill>
            <a:srgbClr val="30A383"/>
          </a:solidFill>
          <a:ln w="9525">
            <a:noFill/>
          </a:ln>
        </p:spPr>
        <p:txBody>
          <a:bodyPr wrap="none" anchor="ctr" anchorCtr="0"/>
          <a:p>
            <a:pPr lvl="0"/>
            <a:endParaRPr lang="zh-CN" altLang="en-US" dirty="0">
              <a:latin typeface="Verdana" panose="020B0604030504040204" pitchFamily="2" charset="0"/>
              <a:ea typeface="宋体" panose="02010600030101010101" pitchFamily="2" charset="-122"/>
            </a:endParaRPr>
          </a:p>
        </p:txBody>
      </p:sp>
      <p:sp>
        <p:nvSpPr>
          <p:cNvPr id="4100" name="Rectangle 17"/>
          <p:cNvSpPr/>
          <p:nvPr/>
        </p:nvSpPr>
        <p:spPr>
          <a:xfrm>
            <a:off x="0" y="0"/>
            <a:ext cx="9144000" cy="241300"/>
          </a:xfrm>
          <a:prstGeom prst="rect">
            <a:avLst/>
          </a:prstGeom>
          <a:solidFill>
            <a:srgbClr val="1F5281"/>
          </a:solidFill>
          <a:ln w="9525">
            <a:noFill/>
          </a:ln>
        </p:spPr>
        <p:txBody>
          <a:bodyPr wrap="none" anchor="ctr" anchorCtr="0"/>
          <a:p>
            <a:pPr lvl="0" algn="ctr"/>
            <a:endParaRPr lang="zh-CN" altLang="en-US" dirty="0">
              <a:latin typeface="Verdana" panose="020B0604030504040204" pitchFamily="2" charset="0"/>
              <a:ea typeface="宋体" panose="02010600030101010101" pitchFamily="2" charset="-122"/>
            </a:endParaRPr>
          </a:p>
        </p:txBody>
      </p:sp>
      <p:sp>
        <p:nvSpPr>
          <p:cNvPr id="4101" name="Rectangle 2"/>
          <p:cNvSpPr>
            <a:spLocks noGrp="1"/>
          </p:cNvSpPr>
          <p:nvPr>
            <p:ph type="title"/>
          </p:nvPr>
        </p:nvSpPr>
        <p:spPr>
          <a:xfrm>
            <a:off x="457200" y="319088"/>
            <a:ext cx="8229600" cy="671512"/>
          </a:xfrm>
          <a:prstGeom prst="rect">
            <a:avLst/>
          </a:prstGeom>
          <a:noFill/>
          <a:ln w="9525">
            <a:noFill/>
          </a:ln>
        </p:spPr>
        <p:txBody>
          <a:bodyPr anchor="ctr" anchorCtr="0"/>
          <a:p>
            <a:pPr lvl="0"/>
            <a:r>
              <a:rPr lang="en-US" altLang="zh-CN"/>
              <a:t>Click to edit Master title style</a:t>
            </a:r>
            <a:endParaRPr lang="en-US" altLang="zh-CN"/>
          </a:p>
        </p:txBody>
      </p:sp>
      <p:sp>
        <p:nvSpPr>
          <p:cNvPr id="4102" name="Text Box 13"/>
          <p:cNvSpPr txBox="1"/>
          <p:nvPr/>
        </p:nvSpPr>
        <p:spPr>
          <a:xfrm>
            <a:off x="6096000" y="6553200"/>
            <a:ext cx="2667000" cy="274638"/>
          </a:xfrm>
          <a:prstGeom prst="rect">
            <a:avLst/>
          </a:prstGeom>
          <a:noFill/>
          <a:ln w="9525">
            <a:noFill/>
          </a:ln>
        </p:spPr>
        <p:txBody>
          <a:bodyPr anchor="t" anchorCtr="0">
            <a:spAutoFit/>
          </a:bodyPr>
          <a:p>
            <a:pPr lvl="0" algn="r"/>
            <a:r>
              <a:rPr lang="zh-CN" altLang="en-US" sz="1200" b="1" dirty="0">
                <a:solidFill>
                  <a:schemeClr val="bg1"/>
                </a:solidFill>
                <a:latin typeface="Verdana" panose="020B0604030504040204" pitchFamily="2" charset="0"/>
                <a:ea typeface="华文行楷" pitchFamily="2" charset="-122"/>
              </a:rPr>
              <a:t>浙江工业大学 计算机学院</a:t>
            </a:r>
            <a:endParaRPr lang="zh-CN" altLang="en-US" sz="1200" b="1" dirty="0">
              <a:solidFill>
                <a:schemeClr val="bg1"/>
              </a:solidFill>
              <a:latin typeface="Verdana" panose="020B0604030504040204" pitchFamily="2" charset="0"/>
              <a:ea typeface="华文行楷" pitchFamily="2" charset="-122"/>
            </a:endParaRPr>
          </a:p>
        </p:txBody>
      </p:sp>
      <p:sp>
        <p:nvSpPr>
          <p:cNvPr id="4103" name="Freeform 18"/>
          <p:cNvSpPr/>
          <p:nvPr/>
        </p:nvSpPr>
        <p:spPr>
          <a:xfrm>
            <a:off x="3175" y="963613"/>
            <a:ext cx="9140825" cy="461962"/>
          </a:xfrm>
          <a:custGeom>
            <a:avLst/>
            <a:gdLst/>
            <a:ahLst/>
            <a:cxnLst>
              <a:cxn ang="0">
                <a:pos x="0" y="290"/>
              </a:cxn>
              <a:cxn ang="0">
                <a:pos x="1" y="193"/>
              </a:cxn>
              <a:cxn ang="0">
                <a:pos x="1833" y="25"/>
              </a:cxn>
              <a:cxn ang="0">
                <a:pos x="3966" y="41"/>
              </a:cxn>
              <a:cxn ang="0">
                <a:pos x="5760" y="184"/>
              </a:cxn>
              <a:cxn ang="0">
                <a:pos x="5764" y="291"/>
              </a:cxn>
              <a:cxn ang="0">
                <a:pos x="0" y="290"/>
              </a:cxn>
            </a:cxnLst>
            <a:pathLst>
              <a:path w="5764" h="291">
                <a:moveTo>
                  <a:pt x="0" y="290"/>
                </a:moveTo>
                <a:lnTo>
                  <a:pt x="1" y="193"/>
                </a:lnTo>
                <a:cubicBezTo>
                  <a:pt x="305" y="150"/>
                  <a:pt x="1172" y="50"/>
                  <a:pt x="1833" y="25"/>
                </a:cubicBezTo>
                <a:cubicBezTo>
                  <a:pt x="2494" y="0"/>
                  <a:pt x="3312" y="15"/>
                  <a:pt x="3966" y="41"/>
                </a:cubicBezTo>
                <a:cubicBezTo>
                  <a:pt x="4620" y="68"/>
                  <a:pt x="5460" y="142"/>
                  <a:pt x="5760" y="184"/>
                </a:cubicBezTo>
                <a:lnTo>
                  <a:pt x="5764" y="291"/>
                </a:lnTo>
                <a:lnTo>
                  <a:pt x="0" y="290"/>
                </a:lnTo>
                <a:close/>
              </a:path>
            </a:pathLst>
          </a:custGeom>
          <a:solidFill>
            <a:schemeClr val="bg1"/>
          </a:solidFill>
          <a:ln w="9525">
            <a:noFill/>
          </a:ln>
        </p:spPr>
        <p:txBody>
          <a:bodyPr/>
          <a:p>
            <a:endParaRPr lang="zh-CN" altLang="en-US"/>
          </a:p>
        </p:txBody>
      </p:sp>
      <p:sp>
        <p:nvSpPr>
          <p:cNvPr id="4104" name="Rectangle 3"/>
          <p:cNvSpPr>
            <a:spLocks noGrp="1"/>
          </p:cNvSpPr>
          <p:nvPr>
            <p:ph type="body"/>
          </p:nvPr>
        </p:nvSpPr>
        <p:spPr>
          <a:xfrm>
            <a:off x="457200" y="1393825"/>
            <a:ext cx="8229600" cy="4930775"/>
          </a:xfrm>
          <a:prstGeom prst="rect">
            <a:avLst/>
          </a:prstGeom>
          <a:noFill/>
          <a:ln w="9525">
            <a:noFill/>
          </a:ln>
        </p:spPr>
        <p:txBody>
          <a:bodyPr anchor="t" anchorCtr="0"/>
          <a:p>
            <a:pPr lvl="0"/>
            <a:r>
              <a:rPr lang="en-US" altLang="zh-CN"/>
              <a:t>Click to edit Master text </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4105" name="Text Box 22"/>
          <p:cNvSpPr txBox="1"/>
          <p:nvPr/>
        </p:nvSpPr>
        <p:spPr>
          <a:xfrm>
            <a:off x="7513638" y="0"/>
            <a:ext cx="1217612" cy="274638"/>
          </a:xfrm>
          <a:prstGeom prst="rect">
            <a:avLst/>
          </a:prstGeom>
          <a:noFill/>
          <a:ln w="9525">
            <a:noFill/>
          </a:ln>
        </p:spPr>
        <p:txBody>
          <a:bodyPr wrap="none" anchor="t" anchorCtr="0">
            <a:spAutoFit/>
          </a:bodyPr>
          <a:p>
            <a:pPr lvl="0"/>
            <a:r>
              <a:rPr lang="zh-CN" altLang="en-US" sz="1200" b="1" dirty="0">
                <a:solidFill>
                  <a:schemeClr val="bg1"/>
                </a:solidFill>
                <a:latin typeface="Verdana" panose="020B0604030504040204" pitchFamily="2" charset="0"/>
                <a:ea typeface="华文行楷" pitchFamily="2" charset="-122"/>
              </a:rPr>
              <a:t>JAVAEE技术I</a:t>
            </a:r>
            <a:endParaRPr lang="zh-CN" altLang="en-US" sz="1200" b="1" dirty="0">
              <a:solidFill>
                <a:schemeClr val="bg1"/>
              </a:solidFill>
              <a:latin typeface="Verdana" panose="020B0604030504040204" pitchFamily="2" charset="0"/>
              <a:ea typeface="华文行楷" pitchFamily="2" charset="-122"/>
            </a:endParaRPr>
          </a:p>
        </p:txBody>
      </p:sp>
      <p:sp>
        <p:nvSpPr>
          <p:cNvPr id="1034" name="Rectangle 23"/>
          <p:cNvSpPr>
            <a:spLocks noGrp="1"/>
          </p:cNvSpPr>
          <p:nvPr>
            <p:ph type="dt" sz="half" idx="2"/>
          </p:nvPr>
        </p:nvSpPr>
        <p:spPr>
          <a:xfrm>
            <a:off x="0" y="6553200"/>
            <a:ext cx="1143000" cy="304800"/>
          </a:xfrm>
          <a:prstGeom prst="rect">
            <a:avLst/>
          </a:prstGeom>
          <a:noFill/>
          <a:ln w="9525">
            <a:noFill/>
          </a:ln>
        </p:spPr>
        <p:txBody>
          <a:bodyPr/>
          <a:lstStyle>
            <a:lvl1pPr algn="r">
              <a:defRPr sz="1000">
                <a:solidFill>
                  <a:schemeClr val="bg1"/>
                </a:solidFill>
                <a:ea typeface="宋体" panose="02010600030101010101" pitchFamily="2" charset="-122"/>
              </a:defRPr>
            </a:lvl1pPr>
          </a:lstStyle>
          <a:p>
            <a:pPr lvl="0" eaLnBrk="1" fontAlgn="base" hangingPunct="1"/>
            <a:endParaRPr lang="en-GB" altLang="en-US" strike="noStrike" noProof="1" dirty="0">
              <a:latin typeface="Verdana" panose="020B0604030504040204" pitchFamily="2"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ctr" defTabSz="914400" eaLnBrk="0" fontAlgn="base" latinLnBrk="0" hangingPunct="0">
        <a:lnSpc>
          <a:spcPct val="100000"/>
        </a:lnSpc>
        <a:spcBef>
          <a:spcPct val="0"/>
        </a:spcBef>
        <a:spcAft>
          <a:spcPct val="0"/>
        </a:spcAft>
        <a:buNone/>
        <a:defRPr sz="3200" b="1" i="0" u="none" kern="1200" baseline="0">
          <a:solidFill>
            <a:schemeClr val="bg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800" b="1" i="0" u="none" kern="1200" baseline="0">
          <a:solidFill>
            <a:srgbClr val="1481B8"/>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
        <a:defRPr sz="2800" b="1" i="0" u="none" kern="1200" baseline="0">
          <a:solidFill>
            <a:schemeClr val="tx1"/>
          </a:solidFill>
          <a:latin typeface="Arial" panose="020B0604020202020204" pitchFamily="34" charset="0"/>
          <a:ea typeface="+mn-ea"/>
          <a:cs typeface="+mn-cs"/>
        </a:defRPr>
      </a:lvl2pPr>
      <a:lvl3pPr marL="1143000" lvl="2" indent="-2286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
        <a:defRPr sz="2400" b="1" i="0" u="none" kern="1200" baseline="0">
          <a:solidFill>
            <a:schemeClr val="tx1"/>
          </a:solidFill>
          <a:latin typeface="Arial" panose="020B0604020202020204" pitchFamily="34" charset="0"/>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13.jpeg"/><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java.sun.com/" TargetMode="External"/><Relationship Id="rId2" Type="http://schemas.openxmlformats.org/officeDocument/2006/relationships/hyperlink" Target="http://www.csdn.net/" TargetMode="External"/><Relationship Id="rId1" Type="http://schemas.openxmlformats.org/officeDocument/2006/relationships/hyperlink" Target="http://developers.sun.com.cn/" TargetMode="Externa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ctrTitle"/>
          </p:nvPr>
        </p:nvSpPr>
        <p:spPr>
          <a:xfrm>
            <a:off x="914400" y="900113"/>
            <a:ext cx="7239000" cy="784225"/>
          </a:xfrm>
        </p:spPr>
        <p:txBody>
          <a:bodyPr vert="horz" wrap="square" anchor="ctr" anchorCtr="0"/>
          <a:lstStyle>
            <a:lvl1pPr lvl="0">
              <a:buClrTx/>
              <a:buSzTx/>
              <a:buFontTx/>
              <a:defRPr/>
            </a:lvl1pPr>
          </a:lstStyle>
          <a:p>
            <a:pPr lvl="0" defTabSz="914400" eaLnBrk="1" hangingPunct="1"/>
            <a:r>
              <a:rPr lang="zh-CN" altLang="en-US" sz="4000" b="0" dirty="0">
                <a:latin typeface="Verdana" panose="020B0604030504040204" pitchFamily="2" charset="0"/>
              </a:rPr>
              <a:t>JAVAEE技术I</a:t>
            </a:r>
            <a:endParaRPr lang="zh-CN" altLang="en-US" sz="4000" b="0" dirty="0">
              <a:latin typeface="Verdana" panose="020B0604030504040204" pitchFamily="2" charset="0"/>
            </a:endParaRPr>
          </a:p>
        </p:txBody>
      </p:sp>
      <p:sp>
        <p:nvSpPr>
          <p:cNvPr id="6146" name="Rectangle 3"/>
          <p:cNvSpPr>
            <a:spLocks noGrp="1"/>
          </p:cNvSpPr>
          <p:nvPr>
            <p:ph type="subTitle"/>
          </p:nvPr>
        </p:nvSpPr>
        <p:spPr>
          <a:xfrm>
            <a:off x="1757363" y="5314950"/>
            <a:ext cx="6019800" cy="381000"/>
          </a:xfrm>
        </p:spPr>
        <p:txBody>
          <a:bodyPr vert="horz" wrap="square" anchor="t" anchorCtr="0"/>
          <a:lstStyle>
            <a:lvl1pPr marL="0" lvl="0" indent="0" algn="ctr">
              <a:buClr>
                <a:schemeClr val="hlink"/>
              </a:buClr>
              <a:buSzTx/>
              <a:buFont typeface="Wingdings" panose="05000000000000000000" pitchFamily="2" charset="2"/>
              <a:defRPr/>
            </a:lvl1pPr>
            <a:lvl2pPr marL="457200" lvl="1" indent="0" algn="ctr">
              <a:buClr>
                <a:schemeClr val="hlink"/>
              </a:buClr>
              <a:buSzTx/>
              <a:buFont typeface="Wingdings" panose="05000000000000000000" pitchFamily="2" charset="2"/>
              <a:defRPr/>
            </a:lvl2pPr>
            <a:lvl3pPr marL="914400" lvl="2" indent="0" algn="ctr">
              <a:buClr>
                <a:schemeClr val="hlink"/>
              </a:buClr>
              <a:buSzTx/>
              <a:buFont typeface="Wingdings" panose="05000000000000000000" pitchFamily="2" charset="2"/>
              <a:defRPr/>
            </a:lvl3pPr>
            <a:lvl4pPr marL="1371600" lvl="3" indent="0" algn="ctr">
              <a:buClrTx/>
              <a:buSzTx/>
              <a:buFont typeface="Wingdings" panose="05000000000000000000" pitchFamily="2" charset="2"/>
              <a:defRPr/>
            </a:lvl4pPr>
            <a:lvl5pPr marL="1828800" lvl="4" indent="0" algn="ctr">
              <a:buClrTx/>
              <a:buSzTx/>
              <a:buFont typeface="Wingdings" panose="05000000000000000000" pitchFamily="2" charset="2"/>
              <a:defRPr/>
            </a:lvl5pPr>
          </a:lstStyle>
          <a:p>
            <a:pPr marL="0" lvl="0" indent="0" algn="ctr" defTabSz="914400" eaLnBrk="1" hangingPunct="1">
              <a:lnSpc>
                <a:spcPct val="90000"/>
              </a:lnSpc>
              <a:buNone/>
            </a:pPr>
            <a:r>
              <a:rPr lang="zh-CN" altLang="en-US" sz="2400" dirty="0">
                <a:solidFill>
                  <a:schemeClr val="bg1"/>
                </a:solidFill>
                <a:latin typeface="楷体_GB2312" pitchFamily="1" charset="-122"/>
                <a:ea typeface="楷体_GB2312" pitchFamily="1" charset="-122"/>
              </a:rPr>
              <a:t>浙江工业大学 计算机学院</a:t>
            </a:r>
            <a:endParaRPr lang="zh-CN" altLang="en-US" sz="2400" dirty="0">
              <a:solidFill>
                <a:schemeClr val="bg1"/>
              </a:solidFill>
              <a:latin typeface="楷体_GB2312" pitchFamily="1" charset="-122"/>
              <a:ea typeface="楷体_GB2312" pitchFamily="1" charset="-122"/>
            </a:endParaRPr>
          </a:p>
        </p:txBody>
      </p:sp>
      <p:sp>
        <p:nvSpPr>
          <p:cNvPr id="6147" name="Freeform 4"/>
          <p:cNvSpPr>
            <a:spLocks noEditPoints="1"/>
          </p:cNvSpPr>
          <p:nvPr/>
        </p:nvSpPr>
        <p:spPr>
          <a:xfrm rot="621035" flipH="1" flipV="1">
            <a:off x="7446963" y="1031875"/>
            <a:ext cx="1017587" cy="1223963"/>
          </a:xfrm>
          <a:custGeom>
            <a:avLst/>
            <a:gdLst/>
            <a:ahLst/>
            <a:cxnLst>
              <a:cxn ang="0">
                <a:pos x="394044" y="21016"/>
              </a:cxn>
              <a:cxn ang="0">
                <a:pos x="296616" y="70613"/>
              </a:cxn>
              <a:cxn ang="0">
                <a:pos x="214343" y="126095"/>
              </a:cxn>
              <a:cxn ang="0">
                <a:pos x="146504" y="187461"/>
              </a:cxn>
              <a:cxn ang="0">
                <a:pos x="91655" y="253871"/>
              </a:cxn>
              <a:cxn ang="0">
                <a:pos x="50519" y="324485"/>
              </a:cxn>
              <a:cxn ang="0">
                <a:pos x="21651" y="396779"/>
              </a:cxn>
              <a:cxn ang="0">
                <a:pos x="5052" y="471596"/>
              </a:cxn>
              <a:cxn ang="0">
                <a:pos x="0" y="546412"/>
              </a:cxn>
              <a:cxn ang="0">
                <a:pos x="6495" y="620388"/>
              </a:cxn>
              <a:cxn ang="0">
                <a:pos x="23094" y="693523"/>
              </a:cxn>
              <a:cxn ang="0">
                <a:pos x="49797" y="764136"/>
              </a:cxn>
              <a:cxn ang="0">
                <a:pos x="85881" y="831387"/>
              </a:cxn>
              <a:cxn ang="0">
                <a:pos x="131348" y="893594"/>
              </a:cxn>
              <a:cxn ang="0">
                <a:pos x="184753" y="950757"/>
              </a:cxn>
              <a:cxn ang="0">
                <a:pos x="246819" y="1001195"/>
              </a:cxn>
              <a:cxn ang="0">
                <a:pos x="315380" y="1044067"/>
              </a:cxn>
              <a:cxn ang="0">
                <a:pos x="391879" y="1077693"/>
              </a:cxn>
              <a:cxn ang="0">
                <a:pos x="474152" y="1102071"/>
              </a:cxn>
              <a:cxn ang="0">
                <a:pos x="562199" y="1115521"/>
              </a:cxn>
              <a:cxn ang="0">
                <a:pos x="656019" y="1117203"/>
              </a:cxn>
              <a:cxn ang="0">
                <a:pos x="754169" y="1106274"/>
              </a:cxn>
              <a:cxn ang="0">
                <a:pos x="856650" y="1081896"/>
              </a:cxn>
              <a:cxn ang="0">
                <a:pos x="917993" y="1223963"/>
              </a:cxn>
              <a:cxn ang="0">
                <a:pos x="674061" y="652332"/>
              </a:cxn>
              <a:cxn ang="0">
                <a:pos x="705816" y="804487"/>
              </a:cxn>
              <a:cxn ang="0">
                <a:pos x="645193" y="813734"/>
              </a:cxn>
              <a:cxn ang="0">
                <a:pos x="583128" y="812893"/>
              </a:cxn>
              <a:cxn ang="0">
                <a:pos x="520341" y="803646"/>
              </a:cxn>
              <a:cxn ang="0">
                <a:pos x="458997" y="786833"/>
              </a:cxn>
              <a:cxn ang="0">
                <a:pos x="399818" y="761614"/>
              </a:cxn>
              <a:cxn ang="0">
                <a:pos x="343526" y="729670"/>
              </a:cxn>
              <a:cxn ang="0">
                <a:pos x="292286" y="691842"/>
              </a:cxn>
              <a:cxn ang="0">
                <a:pos x="246819" y="648129"/>
              </a:cxn>
              <a:cxn ang="0">
                <a:pos x="208569" y="600213"/>
              </a:cxn>
              <a:cxn ang="0">
                <a:pos x="178258" y="548093"/>
              </a:cxn>
              <a:cxn ang="0">
                <a:pos x="158051" y="491771"/>
              </a:cxn>
              <a:cxn ang="0">
                <a:pos x="147947" y="433767"/>
              </a:cxn>
              <a:cxn ang="0">
                <a:pos x="150112" y="373241"/>
              </a:cxn>
              <a:cxn ang="0">
                <a:pos x="165989" y="311875"/>
              </a:cxn>
              <a:cxn ang="0">
                <a:pos x="196300" y="248828"/>
              </a:cxn>
              <a:cxn ang="0">
                <a:pos x="241767" y="186621"/>
              </a:cxn>
              <a:cxn ang="0">
                <a:pos x="304554" y="125254"/>
              </a:cxn>
              <a:cxn ang="0">
                <a:pos x="386106" y="64729"/>
              </a:cxn>
              <a:cxn ang="0">
                <a:pos x="486421" y="6725"/>
              </a:cxn>
              <a:cxn ang="0">
                <a:pos x="448893" y="0"/>
              </a:cxn>
              <a:cxn ang="0">
                <a:pos x="1017587" y="812893"/>
              </a:cxn>
              <a:cxn ang="0">
                <a:pos x="1017587" y="812893"/>
              </a:cxn>
            </a:cxnLst>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hlink"/>
              </a:gs>
              <a:gs pos="100000">
                <a:schemeClr val="accent1"/>
              </a:gs>
            </a:gsLst>
            <a:lin ang="5400000" scaled="1"/>
            <a:tileRect/>
          </a:gradFill>
          <a:ln w="9525">
            <a:noFill/>
          </a:ln>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p:txBody>
          <a:bodyPr vert="horz" wrap="square" anchor="ctr" anchorCtr="0"/>
          <a:p>
            <a:pPr eaLnBrk="1" hangingPunct="1"/>
            <a:r>
              <a:rPr lang="zh-CN" altLang="en-US" dirty="0"/>
              <a:t>主要内容</a:t>
            </a:r>
            <a:endParaRPr lang="zh-CN" altLang="en-US" dirty="0">
              <a:solidFill>
                <a:schemeClr val="accent1"/>
              </a:solidFill>
            </a:endParaRPr>
          </a:p>
        </p:txBody>
      </p:sp>
      <p:grpSp>
        <p:nvGrpSpPr>
          <p:cNvPr id="8194" name="组合 6146"/>
          <p:cNvGrpSpPr/>
          <p:nvPr/>
        </p:nvGrpSpPr>
        <p:grpSpPr>
          <a:xfrm>
            <a:off x="1828800" y="2024063"/>
            <a:ext cx="5410200" cy="665162"/>
            <a:chOff x="0" y="0"/>
            <a:chExt cx="3408" cy="419"/>
          </a:xfrm>
        </p:grpSpPr>
        <p:grpSp>
          <p:nvGrpSpPr>
            <p:cNvPr id="8195" name="组合 6147"/>
            <p:cNvGrpSpPr/>
            <p:nvPr/>
          </p:nvGrpSpPr>
          <p:grpSpPr>
            <a:xfrm>
              <a:off x="0" y="0"/>
              <a:ext cx="480" cy="419"/>
              <a:chOff x="0" y="0"/>
              <a:chExt cx="1549" cy="1351"/>
            </a:xfrm>
          </p:grpSpPr>
          <p:sp>
            <p:nvSpPr>
              <p:cNvPr id="8196" name="AutoShape 4"/>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8197" name="AutoShape 5"/>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8198" name="AutoShape 6"/>
              <p:cNvSpPr/>
              <p:nvPr/>
            </p:nvSpPr>
            <p:spPr>
              <a:xfrm>
                <a:off x="90" y="81"/>
                <a:ext cx="1349" cy="1167"/>
              </a:xfrm>
              <a:prstGeom prst="hexagon">
                <a:avLst>
                  <a:gd name="adj" fmla="val 28893"/>
                  <a:gd name="vf" fmla="val 115470"/>
                </a:avLst>
              </a:prstGeom>
              <a:gradFill rotWithShape="1">
                <a:gsLst>
                  <a:gs pos="0">
                    <a:srgbClr val="093C55"/>
                  </a:gs>
                  <a:gs pos="100000">
                    <a:schemeClr val="hlink"/>
                  </a:gs>
                </a:gsLst>
                <a:lin ang="18900000" scaled="1"/>
                <a:tileRect/>
              </a:gra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grpSp>
        <p:sp>
          <p:nvSpPr>
            <p:cNvPr id="8199" name="Line 11"/>
            <p:cNvSpPr/>
            <p:nvPr/>
          </p:nvSpPr>
          <p:spPr>
            <a:xfrm>
              <a:off x="384" y="384"/>
              <a:ext cx="3024" cy="0"/>
            </a:xfrm>
            <a:prstGeom prst="line">
              <a:avLst/>
            </a:prstGeom>
            <a:ln w="25400" cap="flat" cmpd="sng">
              <a:solidFill>
                <a:schemeClr val="tx2"/>
              </a:solidFill>
              <a:prstDash val="sysDot"/>
              <a:round/>
              <a:headEnd type="none" w="med" len="med"/>
              <a:tailEnd type="oval" w="med" len="med"/>
            </a:ln>
          </p:spPr>
        </p:sp>
        <p:sp>
          <p:nvSpPr>
            <p:cNvPr id="8200" name="Text Box 12"/>
            <p:cNvSpPr txBox="1"/>
            <p:nvPr/>
          </p:nvSpPr>
          <p:spPr>
            <a:xfrm>
              <a:off x="1008" y="3"/>
              <a:ext cx="1016" cy="327"/>
            </a:xfrm>
            <a:prstGeom prst="rect">
              <a:avLst/>
            </a:prstGeom>
            <a:noFill/>
            <a:ln w="9525">
              <a:noFill/>
            </a:ln>
          </p:spPr>
          <p:txBody>
            <a:bodyPr wrap="none" anchor="t" anchorCtr="0">
              <a:spAutoFit/>
            </a:bodyPr>
            <a:p>
              <a:pPr eaLnBrk="0" hangingPunct="0"/>
              <a:r>
                <a:rPr lang="zh-CN" altLang="en-US" sz="2800" b="1" dirty="0">
                  <a:solidFill>
                    <a:schemeClr val="tx2"/>
                  </a:solidFill>
                  <a:latin typeface="Arial" panose="020B0604020202020204" pitchFamily="34" charset="0"/>
                  <a:ea typeface="楷体_GB2312" pitchFamily="1" charset="-122"/>
                </a:rPr>
                <a:t>课程简介</a:t>
              </a:r>
              <a:endParaRPr lang="zh-CN" altLang="en-US" sz="2800" b="1" dirty="0">
                <a:solidFill>
                  <a:schemeClr val="tx2"/>
                </a:solidFill>
                <a:latin typeface="Arial" panose="020B0604020202020204" pitchFamily="34" charset="0"/>
                <a:ea typeface="楷体_GB2312" pitchFamily="1" charset="-122"/>
              </a:endParaRPr>
            </a:p>
          </p:txBody>
        </p:sp>
        <p:sp>
          <p:nvSpPr>
            <p:cNvPr id="8201" name="Text Box 13"/>
            <p:cNvSpPr txBox="1"/>
            <p:nvPr/>
          </p:nvSpPr>
          <p:spPr>
            <a:xfrm>
              <a:off x="124" y="62"/>
              <a:ext cx="223" cy="288"/>
            </a:xfrm>
            <a:prstGeom prst="rect">
              <a:avLst/>
            </a:prstGeom>
            <a:noFill/>
            <a:ln w="9525">
              <a:noFill/>
            </a:ln>
          </p:spPr>
          <p:txBody>
            <a:bodyPr wrap="none" anchor="t" anchorCtr="0">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1</a:t>
              </a:r>
              <a:endParaRPr lang="en-US" altLang="zh-CN" sz="2400" b="1" dirty="0">
                <a:solidFill>
                  <a:schemeClr val="bg1"/>
                </a:solidFill>
                <a:latin typeface="Arial" panose="020B0604020202020204" pitchFamily="34" charset="0"/>
                <a:ea typeface="宋体" panose="02010600030101010101" pitchFamily="2" charset="-122"/>
              </a:endParaRPr>
            </a:p>
          </p:txBody>
        </p:sp>
      </p:grpSp>
      <p:grpSp>
        <p:nvGrpSpPr>
          <p:cNvPr id="8202" name="组合 6154"/>
          <p:cNvGrpSpPr/>
          <p:nvPr/>
        </p:nvGrpSpPr>
        <p:grpSpPr>
          <a:xfrm>
            <a:off x="1828800" y="2938463"/>
            <a:ext cx="5410200" cy="665162"/>
            <a:chOff x="0" y="0"/>
            <a:chExt cx="3408" cy="419"/>
          </a:xfrm>
        </p:grpSpPr>
        <p:grpSp>
          <p:nvGrpSpPr>
            <p:cNvPr id="8203" name="组合 6155"/>
            <p:cNvGrpSpPr/>
            <p:nvPr/>
          </p:nvGrpSpPr>
          <p:grpSpPr>
            <a:xfrm>
              <a:off x="0" y="0"/>
              <a:ext cx="480" cy="419"/>
              <a:chOff x="0" y="0"/>
              <a:chExt cx="1549" cy="1351"/>
            </a:xfrm>
          </p:grpSpPr>
          <p:sp>
            <p:nvSpPr>
              <p:cNvPr id="8204" name="AutoShape 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8205" name="AutoShape 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8206" name="AutoShape 10"/>
              <p:cNvSpPr/>
              <p:nvPr/>
            </p:nvSpPr>
            <p:spPr>
              <a:xfrm>
                <a:off x="90" y="81"/>
                <a:ext cx="1349" cy="1167"/>
              </a:xfrm>
              <a:prstGeom prst="hexagon">
                <a:avLst>
                  <a:gd name="adj" fmla="val 28893"/>
                  <a:gd name="vf" fmla="val 115470"/>
                </a:avLst>
              </a:prstGeom>
              <a:gradFill rotWithShape="1">
                <a:gsLst>
                  <a:gs pos="0">
                    <a:srgbClr val="164C3D"/>
                  </a:gs>
                  <a:gs pos="100000">
                    <a:schemeClr val="accent1"/>
                  </a:gs>
                </a:gsLst>
                <a:lin ang="18900000" scaled="1"/>
                <a:tileRect/>
              </a:gra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grpSp>
        <p:sp>
          <p:nvSpPr>
            <p:cNvPr id="8207" name="Line 14"/>
            <p:cNvSpPr/>
            <p:nvPr/>
          </p:nvSpPr>
          <p:spPr>
            <a:xfrm>
              <a:off x="384" y="384"/>
              <a:ext cx="3024" cy="0"/>
            </a:xfrm>
            <a:prstGeom prst="line">
              <a:avLst/>
            </a:prstGeom>
            <a:ln w="25400" cap="flat" cmpd="sng">
              <a:solidFill>
                <a:schemeClr val="tx2"/>
              </a:solidFill>
              <a:prstDash val="sysDot"/>
              <a:round/>
              <a:headEnd type="none" w="med" len="med"/>
              <a:tailEnd type="oval" w="med" len="med"/>
            </a:ln>
          </p:spPr>
        </p:sp>
        <p:sp>
          <p:nvSpPr>
            <p:cNvPr id="8208" name="Text Box 15"/>
            <p:cNvSpPr txBox="1"/>
            <p:nvPr/>
          </p:nvSpPr>
          <p:spPr>
            <a:xfrm>
              <a:off x="1008" y="16"/>
              <a:ext cx="2377" cy="327"/>
            </a:xfrm>
            <a:prstGeom prst="rect">
              <a:avLst/>
            </a:prstGeom>
            <a:noFill/>
            <a:ln w="9525">
              <a:noFill/>
            </a:ln>
          </p:spPr>
          <p:txBody>
            <a:bodyPr wrap="none" anchor="t" anchorCtr="0">
              <a:spAutoFit/>
            </a:bodyPr>
            <a:p>
              <a:pPr eaLnBrk="0" hangingPunct="0"/>
              <a:r>
                <a:rPr lang="zh-CN" altLang="en-US" sz="2800" b="1" dirty="0">
                  <a:solidFill>
                    <a:schemeClr val="tx2"/>
                  </a:solidFill>
                  <a:latin typeface="Arial" panose="020B0604020202020204" pitchFamily="34" charset="0"/>
                  <a:ea typeface="宋体" panose="02010600030101010101" pitchFamily="2" charset="-122"/>
                </a:rPr>
                <a:t>JAVAEE简介</a:t>
              </a:r>
              <a:endParaRPr lang="zh-CN" altLang="en-US" sz="2800" b="1" dirty="0">
                <a:solidFill>
                  <a:schemeClr val="tx2"/>
                </a:solidFill>
                <a:latin typeface="Arial" panose="020B0604020202020204" pitchFamily="34" charset="0"/>
                <a:ea typeface="宋体" panose="02010600030101010101" pitchFamily="2" charset="-122"/>
              </a:endParaRPr>
            </a:p>
          </p:txBody>
        </p:sp>
        <p:sp>
          <p:nvSpPr>
            <p:cNvPr id="8209" name="Text Box 16"/>
            <p:cNvSpPr txBox="1"/>
            <p:nvPr/>
          </p:nvSpPr>
          <p:spPr>
            <a:xfrm>
              <a:off x="124" y="62"/>
              <a:ext cx="223" cy="288"/>
            </a:xfrm>
            <a:prstGeom prst="rect">
              <a:avLst/>
            </a:prstGeom>
            <a:noFill/>
            <a:ln w="9525">
              <a:noFill/>
            </a:ln>
          </p:spPr>
          <p:txBody>
            <a:bodyPr wrap="none" anchor="t" anchorCtr="0">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2</a:t>
              </a:r>
              <a:endParaRPr lang="en-US" altLang="zh-CN" sz="2400" b="1" dirty="0">
                <a:solidFill>
                  <a:schemeClr val="bg1"/>
                </a:solidFill>
                <a:latin typeface="Arial" panose="020B0604020202020204" pitchFamily="34" charset="0"/>
                <a:ea typeface="宋体" panose="02010600030101010101" pitchFamily="2" charset="-122"/>
              </a:endParaRPr>
            </a:p>
          </p:txBody>
        </p:sp>
      </p:grpSp>
      <p:grpSp>
        <p:nvGrpSpPr>
          <p:cNvPr id="8210" name="组合 6162"/>
          <p:cNvGrpSpPr/>
          <p:nvPr/>
        </p:nvGrpSpPr>
        <p:grpSpPr>
          <a:xfrm>
            <a:off x="1828800" y="3906838"/>
            <a:ext cx="5410200" cy="665162"/>
            <a:chOff x="0" y="0"/>
            <a:chExt cx="3408" cy="419"/>
          </a:xfrm>
        </p:grpSpPr>
        <p:grpSp>
          <p:nvGrpSpPr>
            <p:cNvPr id="8211" name="组合 6163"/>
            <p:cNvGrpSpPr/>
            <p:nvPr/>
          </p:nvGrpSpPr>
          <p:grpSpPr>
            <a:xfrm>
              <a:off x="0" y="0"/>
              <a:ext cx="480" cy="419"/>
              <a:chOff x="0" y="0"/>
              <a:chExt cx="1549" cy="1351"/>
            </a:xfrm>
          </p:grpSpPr>
          <p:sp>
            <p:nvSpPr>
              <p:cNvPr id="8212" name="AutoShape 1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8213" name="AutoShape 1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8214" name="AutoShape 20"/>
              <p:cNvSpPr/>
              <p:nvPr/>
            </p:nvSpPr>
            <p:spPr>
              <a:xfrm>
                <a:off x="90" y="81"/>
                <a:ext cx="1349" cy="1167"/>
              </a:xfrm>
              <a:prstGeom prst="hexagon">
                <a:avLst>
                  <a:gd name="adj" fmla="val 28893"/>
                  <a:gd name="vf" fmla="val 115470"/>
                </a:avLst>
              </a:prstGeom>
              <a:gradFill rotWithShape="1">
                <a:gsLst>
                  <a:gs pos="0">
                    <a:srgbClr val="093C55"/>
                  </a:gs>
                  <a:gs pos="100000">
                    <a:schemeClr val="hlink"/>
                  </a:gs>
                </a:gsLst>
                <a:lin ang="18900000" scaled="1"/>
                <a:tileRect/>
              </a:gra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grpSp>
        <p:sp>
          <p:nvSpPr>
            <p:cNvPr id="8215" name="Line 25"/>
            <p:cNvSpPr/>
            <p:nvPr/>
          </p:nvSpPr>
          <p:spPr>
            <a:xfrm>
              <a:off x="384" y="384"/>
              <a:ext cx="3024" cy="0"/>
            </a:xfrm>
            <a:prstGeom prst="line">
              <a:avLst/>
            </a:prstGeom>
            <a:ln w="25400" cap="flat" cmpd="sng">
              <a:solidFill>
                <a:schemeClr val="tx2"/>
              </a:solidFill>
              <a:prstDash val="sysDot"/>
              <a:round/>
              <a:headEnd type="none" w="med" len="med"/>
              <a:tailEnd type="oval" w="med" len="med"/>
            </a:ln>
          </p:spPr>
        </p:sp>
        <p:sp>
          <p:nvSpPr>
            <p:cNvPr id="8216" name="Text Box 26"/>
            <p:cNvSpPr txBox="1"/>
            <p:nvPr/>
          </p:nvSpPr>
          <p:spPr>
            <a:xfrm>
              <a:off x="1008" y="16"/>
              <a:ext cx="2349" cy="327"/>
            </a:xfrm>
            <a:prstGeom prst="rect">
              <a:avLst/>
            </a:prstGeom>
            <a:noFill/>
            <a:ln w="9525">
              <a:noFill/>
            </a:ln>
          </p:spPr>
          <p:txBody>
            <a:bodyPr wrap="none" anchor="t" anchorCtr="0">
              <a:spAutoFit/>
            </a:bodyPr>
            <a:p>
              <a:pPr eaLnBrk="0" hangingPunct="0"/>
              <a:r>
                <a:rPr lang="zh-CN" altLang="en-US" sz="2800" b="1" dirty="0">
                  <a:solidFill>
                    <a:schemeClr val="tx2"/>
                  </a:solidFill>
                  <a:latin typeface="Arial" panose="020B0604020202020204" pitchFamily="34" charset="0"/>
                  <a:ea typeface="宋体" panose="02010600030101010101" pitchFamily="2" charset="-122"/>
                </a:rPr>
                <a:t>开发环境配置</a:t>
              </a:r>
              <a:endParaRPr lang="zh-CN" altLang="en-US" sz="2800" b="1" dirty="0">
                <a:solidFill>
                  <a:schemeClr val="tx2"/>
                </a:solidFill>
                <a:latin typeface="Arial" panose="020B0604020202020204" pitchFamily="34" charset="0"/>
                <a:ea typeface="宋体" panose="02010600030101010101" pitchFamily="2" charset="-122"/>
              </a:endParaRPr>
            </a:p>
          </p:txBody>
        </p:sp>
        <p:sp>
          <p:nvSpPr>
            <p:cNvPr id="8217" name="Text Box 27"/>
            <p:cNvSpPr txBox="1"/>
            <p:nvPr/>
          </p:nvSpPr>
          <p:spPr>
            <a:xfrm>
              <a:off x="124" y="62"/>
              <a:ext cx="223" cy="288"/>
            </a:xfrm>
            <a:prstGeom prst="rect">
              <a:avLst/>
            </a:prstGeom>
            <a:noFill/>
            <a:ln w="9525">
              <a:noFill/>
            </a:ln>
          </p:spPr>
          <p:txBody>
            <a:bodyPr wrap="none" anchor="t" anchorCtr="0">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3</a:t>
              </a:r>
              <a:endParaRPr lang="en-US" altLang="zh-CN" sz="2400" b="1" dirty="0">
                <a:solidFill>
                  <a:schemeClr val="bg1"/>
                </a:solidFill>
                <a:latin typeface="Arial" panose="020B0604020202020204" pitchFamily="34" charset="0"/>
                <a:ea typeface="宋体" panose="02010600030101010101" pitchFamily="2" charset="-122"/>
              </a:endParaRPr>
            </a:p>
          </p:txBody>
        </p:sp>
      </p:grpSp>
      <p:sp>
        <p:nvSpPr>
          <p:cNvPr id="8218" name="Text Box 31"/>
          <p:cNvSpPr txBox="1"/>
          <p:nvPr/>
        </p:nvSpPr>
        <p:spPr>
          <a:xfrm>
            <a:off x="1660525" y="722313"/>
            <a:ext cx="184150" cy="366712"/>
          </a:xfrm>
          <a:prstGeom prst="rect">
            <a:avLst/>
          </a:prstGeom>
          <a:noFill/>
          <a:ln w="9525">
            <a:noFill/>
          </a:ln>
        </p:spPr>
        <p:txBody>
          <a:bodyPr wrap="none" anchor="t" anchorCtr="0">
            <a:spAutoFit/>
          </a:bodyP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6385"/>
          <p:cNvSpPr>
            <a:spLocks noGrp="1"/>
          </p:cNvSpPr>
          <p:nvPr>
            <p:ph type="title"/>
          </p:nvPr>
        </p:nvSpPr>
        <p:spPr/>
        <p:txBody>
          <a:bodyPr anchor="ctr" anchorCtr="0"/>
          <a:p>
            <a:r>
              <a:rPr lang="zh-CN" altLang="en-US" sz="3600" dirty="0">
                <a:latin typeface="Times New Roman" panose="02020603050405020304" pitchFamily="2" charset="0"/>
              </a:rPr>
              <a:t>JavaEE 简介</a:t>
            </a:r>
            <a:r>
              <a:rPr lang="zh-CN" altLang="en-US" sz="3600" dirty="0">
                <a:latin typeface="Times New Roman" panose="02020603050405020304" pitchFamily="2" charset="0"/>
                <a:ea typeface="宋体" panose="02010600030101010101" pitchFamily="2" charset="-122"/>
              </a:rPr>
              <a:t>（1）</a:t>
            </a:r>
            <a:endParaRPr lang="zh-CN" altLang="en-US" sz="3600" dirty="0">
              <a:latin typeface="Times New Roman" panose="02020603050405020304" pitchFamily="2" charset="0"/>
              <a:ea typeface="Times New Roman" panose="02020603050405020304" pitchFamily="2" charset="0"/>
            </a:endParaRPr>
          </a:p>
        </p:txBody>
      </p:sp>
      <p:sp>
        <p:nvSpPr>
          <p:cNvPr id="18434" name="文本占位符 16386"/>
          <p:cNvSpPr>
            <a:spLocks noGrp="1"/>
          </p:cNvSpPr>
          <p:nvPr>
            <p:ph idx="1"/>
          </p:nvPr>
        </p:nvSpPr>
        <p:spPr>
          <a:xfrm>
            <a:off x="592138" y="1371600"/>
            <a:ext cx="7866062" cy="4751388"/>
          </a:xfrm>
        </p:spPr>
        <p:txBody>
          <a:bodyPr anchor="t" anchorCtr="0"/>
          <a:p>
            <a:pPr>
              <a:lnSpc>
                <a:spcPct val="120000"/>
              </a:lnSpc>
            </a:pPr>
            <a:r>
              <a:rPr lang="zh-CN" altLang="en-US" sz="3200" dirty="0"/>
              <a:t>Java 技术系列的3个版本</a:t>
            </a:r>
            <a:endParaRPr lang="zh-CN" altLang="en-US" sz="3200" dirty="0"/>
          </a:p>
          <a:p>
            <a:pPr lvl="1">
              <a:lnSpc>
                <a:spcPct val="120000"/>
              </a:lnSpc>
            </a:pPr>
            <a:r>
              <a:rPr lang="zh-CN" altLang="en-US" dirty="0"/>
              <a:t>JavaSE：</a:t>
            </a:r>
            <a:r>
              <a:rPr lang="zh-CN" altLang="en-US" sz="2400" dirty="0"/>
              <a:t>Java Standard Edition，Java技术标准版，以界面程序、Java小程序和其它一些典型的应用为目标</a:t>
            </a:r>
            <a:endParaRPr lang="zh-CN" altLang="en-US" sz="2400" dirty="0"/>
          </a:p>
          <a:p>
            <a:pPr lvl="1">
              <a:lnSpc>
                <a:spcPct val="120000"/>
              </a:lnSpc>
            </a:pPr>
            <a:r>
              <a:rPr lang="zh-CN" altLang="en-US" dirty="0"/>
              <a:t>JavaEE：</a:t>
            </a:r>
            <a:r>
              <a:rPr lang="zh-CN" altLang="en-US" sz="2400" dirty="0"/>
              <a:t>Java Enterprise Edition，Java技术企业版，以服务器端程序和企业软件的开发为目标</a:t>
            </a:r>
            <a:endParaRPr lang="zh-CN" altLang="en-US" sz="2400" dirty="0"/>
          </a:p>
          <a:p>
            <a:pPr lvl="1">
              <a:lnSpc>
                <a:spcPct val="120000"/>
              </a:lnSpc>
            </a:pPr>
            <a:r>
              <a:rPr lang="zh-CN" altLang="en-US" dirty="0"/>
              <a:t>JavaME：</a:t>
            </a:r>
            <a:r>
              <a:rPr lang="zh-CN" altLang="en-US" sz="2400" dirty="0"/>
              <a:t>Jave Micro Edition，Java技术微型版，为小型设备、独立设备、互联移动设备、嵌入式设备程序开发而设计</a:t>
            </a:r>
            <a:endParaRPr lang="zh-CN" altLang="en-US" sz="24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7409"/>
          <p:cNvSpPr>
            <a:spLocks noGrp="1"/>
          </p:cNvSpPr>
          <p:nvPr>
            <p:ph type="title"/>
          </p:nvPr>
        </p:nvSpPr>
        <p:spPr/>
        <p:txBody>
          <a:bodyPr anchor="ctr" anchorCtr="0"/>
          <a:p>
            <a:r>
              <a:rPr lang="zh-CN" altLang="en-US" sz="3600" dirty="0">
                <a:latin typeface="Times New Roman" panose="02020603050405020304" pitchFamily="2" charset="0"/>
                <a:sym typeface="Arial" panose="020B0604020202020204" pitchFamily="34" charset="0"/>
              </a:rPr>
              <a:t>JavaEE 简介</a:t>
            </a:r>
            <a:r>
              <a:rPr lang="zh-CN" altLang="en-US" sz="3600" dirty="0">
                <a:latin typeface="Times New Roman" panose="02020603050405020304" pitchFamily="2" charset="0"/>
                <a:ea typeface="宋体" panose="02010600030101010101" pitchFamily="2" charset="-122"/>
                <a:sym typeface="Arial" panose="020B0604020202020204" pitchFamily="34" charset="0"/>
              </a:rPr>
              <a:t>（2）</a:t>
            </a:r>
            <a:endParaRPr lang="zh-CN" altLang="en-US" sz="3600" dirty="0">
              <a:latin typeface="Times New Roman" panose="02020603050405020304" pitchFamily="2" charset="0"/>
              <a:ea typeface="Times New Roman" panose="02020603050405020304" pitchFamily="2" charset="0"/>
              <a:sym typeface="Arial" panose="020B0604020202020204" pitchFamily="34" charset="0"/>
            </a:endParaRPr>
          </a:p>
        </p:txBody>
      </p:sp>
      <p:sp>
        <p:nvSpPr>
          <p:cNvPr id="19458" name="文本占位符 17410"/>
          <p:cNvSpPr>
            <a:spLocks noGrp="1"/>
          </p:cNvSpPr>
          <p:nvPr>
            <p:ph type="body" sz="half" idx="1"/>
          </p:nvPr>
        </p:nvSpPr>
        <p:spPr>
          <a:xfrm>
            <a:off x="457200" y="1393825"/>
            <a:ext cx="4038600" cy="4930775"/>
          </a:xfrm>
        </p:spPr>
        <p:txBody>
          <a:bodyPr anchor="t" anchorCtr="0"/>
          <a:p>
            <a:pPr defTabSz="914400">
              <a:buClr>
                <a:schemeClr val="hlink"/>
              </a:buClr>
              <a:buSzTx/>
              <a:buFont typeface="Wingdings" panose="05000000000000000000" pitchFamily="2" charset="2"/>
              <a:buNone/>
            </a:pPr>
            <a:endParaRPr lang="zh-CN" altLang="en-US" sz="2400" dirty="0"/>
          </a:p>
          <a:p>
            <a:pPr lvl="2" defTabSz="914400">
              <a:buClr>
                <a:schemeClr val="hlink"/>
              </a:buClr>
              <a:buFont typeface="Wingdings" panose="05000000000000000000" pitchFamily="2" charset="2"/>
              <a:buNone/>
            </a:pPr>
            <a:endParaRPr lang="zh-CN" altLang="en-US" sz="2000" dirty="0"/>
          </a:p>
        </p:txBody>
      </p:sp>
      <p:pic>
        <p:nvPicPr>
          <p:cNvPr id="19459" name="内容占位符 17411" descr="4"/>
          <p:cNvPicPr>
            <a:picLocks noGrp="1" noChangeAspect="1"/>
          </p:cNvPicPr>
          <p:nvPr>
            <p:ph sz="half" idx="2"/>
          </p:nvPr>
        </p:nvPicPr>
        <p:blipFill>
          <a:blip r:embed="rId1"/>
          <a:stretch>
            <a:fillRect/>
          </a:stretch>
        </p:blipFill>
        <p:spPr>
          <a:xfrm>
            <a:off x="381000" y="1828800"/>
            <a:ext cx="8307388" cy="3049588"/>
          </a:xfrm>
        </p:spPr>
      </p:pic>
      <p:sp>
        <p:nvSpPr>
          <p:cNvPr id="19460" name="文本框 17412"/>
          <p:cNvSpPr txBox="1"/>
          <p:nvPr/>
        </p:nvSpPr>
        <p:spPr>
          <a:xfrm>
            <a:off x="1524000" y="5105400"/>
            <a:ext cx="6019800" cy="457200"/>
          </a:xfrm>
          <a:prstGeom prst="rect">
            <a:avLst/>
          </a:prstGeom>
          <a:noFill/>
          <a:ln w="9525">
            <a:noFill/>
          </a:ln>
        </p:spPr>
        <p:txBody>
          <a:bodyPr wrap="square" anchor="t" anchorCtr="0">
            <a:spAutoFit/>
          </a:bodyPr>
          <a:p>
            <a:r>
              <a:rPr lang="zh-CN" altLang="en-US" sz="2400" dirty="0">
                <a:latin typeface="Verdana" panose="020B0604030504040204" pitchFamily="2" charset="0"/>
              </a:rPr>
              <a:t>Java</a:t>
            </a:r>
            <a:r>
              <a:rPr lang="zh-CN" altLang="en-US" sz="2400" dirty="0">
                <a:latin typeface="Verdana" panose="020B0604030504040204" pitchFamily="2" charset="0"/>
              </a:rPr>
              <a:t>SE、JavaEE、JavaME 之间的关系图</a:t>
            </a:r>
            <a:endParaRPr lang="zh-CN" altLang="en-US" sz="2400" dirty="0">
              <a:latin typeface="Verdana" panose="020B0604030504040204" pitchFamily="2"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8433"/>
          <p:cNvSpPr>
            <a:spLocks noGrp="1"/>
          </p:cNvSpPr>
          <p:nvPr>
            <p:ph type="title"/>
          </p:nvPr>
        </p:nvSpPr>
        <p:spPr/>
        <p:txBody>
          <a:bodyPr anchor="ctr" anchorCtr="0"/>
          <a:p>
            <a:r>
              <a:rPr lang="zh-CN" altLang="en-US" sz="3600" dirty="0">
                <a:latin typeface="Times New Roman" panose="02020603050405020304" pitchFamily="2" charset="0"/>
                <a:sym typeface="Arial" panose="020B0604020202020204" pitchFamily="34" charset="0"/>
              </a:rPr>
              <a:t>JavaEE 的定义</a:t>
            </a:r>
            <a:endParaRPr lang="zh-CN" altLang="en-US" sz="3600" dirty="0">
              <a:latin typeface="Times New Roman" panose="02020603050405020304" pitchFamily="2" charset="0"/>
              <a:ea typeface="Times New Roman" panose="02020603050405020304" pitchFamily="2" charset="0"/>
              <a:sym typeface="Arial" panose="020B0604020202020204" pitchFamily="34" charset="0"/>
            </a:endParaRPr>
          </a:p>
        </p:txBody>
      </p:sp>
      <p:sp>
        <p:nvSpPr>
          <p:cNvPr id="20482" name="文本占位符 18434"/>
          <p:cNvSpPr>
            <a:spLocks noGrp="1"/>
          </p:cNvSpPr>
          <p:nvPr>
            <p:ph idx="1"/>
          </p:nvPr>
        </p:nvSpPr>
        <p:spPr>
          <a:xfrm>
            <a:off x="762000" y="1447800"/>
            <a:ext cx="8063230" cy="4751705"/>
          </a:xfrm>
        </p:spPr>
        <p:txBody>
          <a:bodyPr anchor="t" anchorCtr="0"/>
          <a:p>
            <a:r>
              <a:rPr lang="zh-CN" altLang="en-US" sz="3200" dirty="0">
                <a:sym typeface="Arial" panose="020B0604020202020204" pitchFamily="34" charset="0"/>
              </a:rPr>
              <a:t>JavaEE的一般定义</a:t>
            </a:r>
            <a:endParaRPr lang="zh-CN" altLang="en-US" sz="3200" dirty="0">
              <a:sym typeface="Arial" panose="020B0604020202020204" pitchFamily="34" charset="0"/>
            </a:endParaRPr>
          </a:p>
          <a:p>
            <a:pPr marL="0" lvl="1">
              <a:lnSpc>
                <a:spcPct val="130000"/>
              </a:lnSpc>
            </a:pPr>
            <a:r>
              <a:rPr lang="zh-CN" altLang="en-US" dirty="0">
                <a:sym typeface="Arial" panose="020B0604020202020204" pitchFamily="34" charset="0"/>
              </a:rPr>
              <a:t>开放的、基于标准的平台</a:t>
            </a:r>
            <a:endParaRPr lang="zh-CN" altLang="en-US" dirty="0">
              <a:sym typeface="Arial" panose="020B0604020202020204" pitchFamily="34" charset="0"/>
            </a:endParaRPr>
          </a:p>
          <a:p>
            <a:pPr marL="0" lvl="1">
              <a:lnSpc>
                <a:spcPct val="130000"/>
              </a:lnSpc>
            </a:pPr>
            <a:r>
              <a:rPr lang="zh-CN" altLang="en-US" dirty="0">
                <a:sym typeface="Arial" panose="020B0604020202020204" pitchFamily="34" charset="0"/>
              </a:rPr>
              <a:t>用于开发、部署和管理</a:t>
            </a:r>
            <a:r>
              <a:rPr lang="zh-CN" altLang="en-US" dirty="0">
                <a:solidFill>
                  <a:srgbClr val="30A383"/>
                </a:solidFill>
                <a:sym typeface="Arial" panose="020B0604020202020204" pitchFamily="34" charset="0"/>
              </a:rPr>
              <a:t>N层结构</a:t>
            </a:r>
            <a:r>
              <a:rPr lang="zh-CN" altLang="en-US" dirty="0">
                <a:sym typeface="Arial" panose="020B0604020202020204" pitchFamily="34" charset="0"/>
              </a:rPr>
              <a:t>、面向Web的，以服务器为中心的</a:t>
            </a:r>
            <a:r>
              <a:rPr lang="zh-CN" altLang="en-US" dirty="0">
                <a:solidFill>
                  <a:srgbClr val="30A383"/>
                </a:solidFill>
                <a:sym typeface="Arial" panose="020B0604020202020204" pitchFamily="34" charset="0"/>
              </a:rPr>
              <a:t>企业级应用</a:t>
            </a:r>
            <a:r>
              <a:rPr lang="zh-CN" altLang="en-US" dirty="0">
                <a:sym typeface="Arial" panose="020B0604020202020204" pitchFamily="34" charset="0"/>
              </a:rPr>
              <a:t>，简化企业解决方案</a:t>
            </a:r>
            <a:endParaRPr lang="zh-CN" altLang="en-US" dirty="0">
              <a:sym typeface="Arial" panose="020B0604020202020204" pitchFamily="34" charset="0"/>
            </a:endParaRPr>
          </a:p>
          <a:p>
            <a:pPr marL="0" lvl="1">
              <a:lnSpc>
                <a:spcPct val="130000"/>
              </a:lnSpc>
            </a:pPr>
            <a:r>
              <a:rPr lang="zh-CN" altLang="en-US" dirty="0">
                <a:sym typeface="Arial" panose="020B0604020202020204" pitchFamily="34" charset="0"/>
              </a:rPr>
              <a:t>是一系列</a:t>
            </a:r>
            <a:r>
              <a:rPr lang="zh-CN" altLang="en-US" dirty="0">
                <a:solidFill>
                  <a:srgbClr val="30A383"/>
                </a:solidFill>
                <a:sym typeface="Arial" panose="020B0604020202020204" pitchFamily="34" charset="0"/>
              </a:rPr>
              <a:t>技术标准</a:t>
            </a:r>
            <a:r>
              <a:rPr lang="zh-CN" altLang="en-US" dirty="0">
                <a:sym typeface="Arial" panose="020B0604020202020204" pitchFamily="34" charset="0"/>
              </a:rPr>
              <a:t>，其核心是包含各类容器、组件、服务、模块、架构的技术规范</a:t>
            </a:r>
            <a:endParaRPr lang="zh-CN" altLang="en-US" sz="3200" dirty="0">
              <a:sym typeface="Arial" panose="020B0604020202020204" pitchFamily="34" charset="0"/>
            </a:endParaRPr>
          </a:p>
          <a:p>
            <a:pPr lvl="1">
              <a:buNone/>
            </a:pPr>
            <a:endParaRPr lang="zh-CN" altLang="en-US" dirty="0"/>
          </a:p>
          <a:p>
            <a:pPr lvl="2">
              <a:buNone/>
            </a:pPr>
            <a:endParaRPr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9457"/>
          <p:cNvSpPr>
            <a:spLocks noGrp="1"/>
          </p:cNvSpPr>
          <p:nvPr>
            <p:ph type="title"/>
          </p:nvPr>
        </p:nvSpPr>
        <p:spPr/>
        <p:txBody>
          <a:bodyPr anchor="ctr" anchorCtr="0"/>
          <a:p>
            <a:r>
              <a:rPr lang="zh-CN" altLang="en-US" sz="3600" dirty="0">
                <a:latin typeface="Times New Roman" panose="02020603050405020304" pitchFamily="2" charset="0"/>
                <a:sym typeface="Arial" panose="020B0604020202020204" pitchFamily="34" charset="0"/>
              </a:rPr>
              <a:t>Java应用的结构发展</a:t>
            </a:r>
            <a:r>
              <a:rPr lang="zh-CN" altLang="en-US" sz="3600" dirty="0">
                <a:latin typeface="Times New Roman" panose="02020603050405020304" pitchFamily="2" charset="0"/>
                <a:ea typeface="宋体" panose="02010600030101010101" pitchFamily="2" charset="-122"/>
                <a:sym typeface="Arial" panose="020B0604020202020204" pitchFamily="34" charset="0"/>
              </a:rPr>
              <a:t>（1）</a:t>
            </a:r>
            <a:endParaRPr lang="zh-CN" altLang="en-US" sz="3600" dirty="0">
              <a:latin typeface="Times New Roman" panose="02020603050405020304" pitchFamily="2" charset="0"/>
              <a:ea typeface="Times New Roman" panose="02020603050405020304" pitchFamily="2" charset="0"/>
              <a:sym typeface="Arial" panose="020B0604020202020204" pitchFamily="34" charset="0"/>
            </a:endParaRPr>
          </a:p>
        </p:txBody>
      </p:sp>
      <p:sp>
        <p:nvSpPr>
          <p:cNvPr id="23554" name="文本占位符 19458"/>
          <p:cNvSpPr>
            <a:spLocks noGrp="1"/>
          </p:cNvSpPr>
          <p:nvPr>
            <p:ph idx="1"/>
          </p:nvPr>
        </p:nvSpPr>
        <p:spPr>
          <a:xfrm>
            <a:off x="762000" y="1447800"/>
            <a:ext cx="7637463" cy="4751388"/>
          </a:xfrm>
        </p:spPr>
        <p:txBody>
          <a:bodyPr anchor="t" anchorCtr="0"/>
          <a:p>
            <a:pPr>
              <a:lnSpc>
                <a:spcPct val="110000"/>
              </a:lnSpc>
            </a:pPr>
            <a:r>
              <a:rPr lang="zh-CN" altLang="en-US" sz="3200" dirty="0">
                <a:sym typeface="Arial" panose="020B0604020202020204" pitchFamily="34" charset="0"/>
              </a:rPr>
              <a:t> N层结构</a:t>
            </a:r>
            <a:endParaRPr lang="zh-CN" altLang="en-US" sz="3200" dirty="0">
              <a:sym typeface="Arial" panose="020B0604020202020204" pitchFamily="34" charset="0"/>
            </a:endParaRPr>
          </a:p>
          <a:p>
            <a:pPr lvl="1">
              <a:lnSpc>
                <a:spcPct val="110000"/>
              </a:lnSpc>
            </a:pPr>
            <a:r>
              <a:rPr lang="zh-CN" altLang="en-US" dirty="0"/>
              <a:t>单机形式：最简单的软件开发模式</a:t>
            </a:r>
            <a:endParaRPr lang="zh-CN" altLang="en-US" dirty="0"/>
          </a:p>
          <a:p>
            <a:pPr lvl="1">
              <a:lnSpc>
                <a:spcPct val="110000"/>
              </a:lnSpc>
            </a:pPr>
            <a:r>
              <a:rPr lang="zh-CN" altLang="en-US" dirty="0"/>
              <a:t>功能紧耦合；非分布式；代码维护、修改、复用困难</a:t>
            </a:r>
            <a:endParaRPr lang="zh-CN" altLang="en-US" dirty="0"/>
          </a:p>
        </p:txBody>
      </p:sp>
      <p:sp>
        <p:nvSpPr>
          <p:cNvPr id="23555" name="矩形 19459"/>
          <p:cNvSpPr/>
          <p:nvPr/>
        </p:nvSpPr>
        <p:spPr>
          <a:xfrm flipV="1">
            <a:off x="1295400" y="3810000"/>
            <a:ext cx="6284913" cy="1447800"/>
          </a:xfrm>
          <a:prstGeom prst="rect">
            <a:avLst/>
          </a:prstGeom>
          <a:noFill/>
          <a:ln w="9525" cap="flat" cmpd="sng">
            <a:solidFill>
              <a:schemeClr val="tx1"/>
            </a:solidFill>
            <a:prstDash val="solid"/>
            <a:miter/>
            <a:headEnd type="none" w="med" len="med"/>
            <a:tailEnd type="none" w="med" len="med"/>
          </a:ln>
        </p:spPr>
        <p:txBody>
          <a:bodyPr anchor="t" anchorCtr="0"/>
          <a:p>
            <a:endParaRPr lang="zh-CN" altLang="en-US">
              <a:latin typeface="Verdana" panose="020B0604030504040204" pitchFamily="2" charset="0"/>
            </a:endParaRPr>
          </a:p>
        </p:txBody>
      </p:sp>
      <p:sp>
        <p:nvSpPr>
          <p:cNvPr id="23556" name="矩形 19460"/>
          <p:cNvSpPr/>
          <p:nvPr/>
        </p:nvSpPr>
        <p:spPr>
          <a:xfrm flipV="1">
            <a:off x="2209800" y="4229100"/>
            <a:ext cx="1625600" cy="877888"/>
          </a:xfrm>
          <a:prstGeom prst="rect">
            <a:avLst/>
          </a:prstGeom>
          <a:noFill/>
          <a:ln w="9525" cap="flat" cmpd="sng">
            <a:solidFill>
              <a:schemeClr val="tx1"/>
            </a:solidFill>
            <a:prstDash val="solid"/>
            <a:miter/>
            <a:headEnd type="none" w="med" len="med"/>
            <a:tailEnd type="none" w="med" len="med"/>
          </a:ln>
        </p:spPr>
        <p:txBody>
          <a:bodyPr anchor="t" anchorCtr="0"/>
          <a:p>
            <a:endParaRPr lang="zh-CN" altLang="en-US">
              <a:latin typeface="Verdana" panose="020B0604030504040204" pitchFamily="2" charset="0"/>
            </a:endParaRPr>
          </a:p>
        </p:txBody>
      </p:sp>
      <p:sp>
        <p:nvSpPr>
          <p:cNvPr id="23557" name="圆柱形 19461"/>
          <p:cNvSpPr/>
          <p:nvPr/>
        </p:nvSpPr>
        <p:spPr>
          <a:xfrm>
            <a:off x="5851525" y="3940175"/>
            <a:ext cx="1311275" cy="1243013"/>
          </a:xfrm>
          <a:prstGeom prst="can">
            <a:avLst>
              <a:gd name="adj" fmla="val 25000"/>
            </a:avLst>
          </a:prstGeom>
          <a:noFill/>
          <a:ln w="9525" cap="flat" cmpd="sng">
            <a:solidFill>
              <a:schemeClr val="tx1"/>
            </a:solidFill>
            <a:prstDash val="solid"/>
            <a:round/>
            <a:headEnd type="none" w="med" len="med"/>
            <a:tailEnd type="none" w="med" len="med"/>
          </a:ln>
        </p:spPr>
        <p:txBody>
          <a:bodyPr anchor="t" anchorCtr="0"/>
          <a:p>
            <a:endParaRPr lang="zh-CN" altLang="en-US">
              <a:latin typeface="Verdana" panose="020B0604030504040204" pitchFamily="2" charset="0"/>
            </a:endParaRPr>
          </a:p>
        </p:txBody>
      </p:sp>
      <p:sp>
        <p:nvSpPr>
          <p:cNvPr id="23558" name="文本框 19462"/>
          <p:cNvSpPr txBox="1"/>
          <p:nvPr/>
        </p:nvSpPr>
        <p:spPr>
          <a:xfrm>
            <a:off x="1400175" y="3902075"/>
            <a:ext cx="1114425" cy="365125"/>
          </a:xfrm>
          <a:prstGeom prst="rect">
            <a:avLst/>
          </a:prstGeom>
          <a:noFill/>
          <a:ln w="9525">
            <a:noFill/>
          </a:ln>
        </p:spPr>
        <p:txBody>
          <a:bodyPr anchor="ctr" anchorCtr="0">
            <a:spAutoFit/>
          </a:bodyPr>
          <a:p>
            <a:r>
              <a:rPr lang="zh-CN" altLang="en-US" dirty="0">
                <a:latin typeface="Verdana" panose="020B0604030504040204" pitchFamily="2" charset="0"/>
              </a:rPr>
              <a:t>单机</a:t>
            </a:r>
            <a:endParaRPr lang="zh-CN" altLang="en-US" dirty="0">
              <a:latin typeface="Verdana" panose="020B0604030504040204" pitchFamily="2" charset="0"/>
            </a:endParaRPr>
          </a:p>
        </p:txBody>
      </p:sp>
      <p:sp>
        <p:nvSpPr>
          <p:cNvPr id="23559" name="直接连接符 19463"/>
          <p:cNvSpPr/>
          <p:nvPr/>
        </p:nvSpPr>
        <p:spPr>
          <a:xfrm>
            <a:off x="3835400" y="4646613"/>
            <a:ext cx="2016125" cy="1587"/>
          </a:xfrm>
          <a:prstGeom prst="line">
            <a:avLst/>
          </a:prstGeom>
          <a:ln w="9525" cap="flat" cmpd="sng">
            <a:solidFill>
              <a:schemeClr val="tx1"/>
            </a:solidFill>
            <a:prstDash val="solid"/>
            <a:round/>
            <a:headEnd type="none" w="med" len="med"/>
            <a:tailEnd type="triangle" w="med" len="med"/>
          </a:ln>
        </p:spPr>
      </p:sp>
      <p:sp>
        <p:nvSpPr>
          <p:cNvPr id="23560" name="文本框 19464"/>
          <p:cNvSpPr txBox="1"/>
          <p:nvPr/>
        </p:nvSpPr>
        <p:spPr>
          <a:xfrm>
            <a:off x="2309813" y="4419600"/>
            <a:ext cx="1423987" cy="457200"/>
          </a:xfrm>
          <a:prstGeom prst="rect">
            <a:avLst/>
          </a:prstGeom>
          <a:noFill/>
          <a:ln w="9525">
            <a:noFill/>
          </a:ln>
        </p:spPr>
        <p:txBody>
          <a:bodyPr anchor="ctr" anchorCtr="0">
            <a:spAutoFit/>
          </a:bodyPr>
          <a:p>
            <a:r>
              <a:rPr lang="zh-CN" altLang="en-US" sz="2400" dirty="0">
                <a:latin typeface="Verdana" panose="020B0604030504040204" pitchFamily="2" charset="0"/>
              </a:rPr>
              <a:t>应用程序</a:t>
            </a:r>
            <a:endParaRPr lang="zh-CN" altLang="en-US" sz="2400" dirty="0">
              <a:latin typeface="Verdana" panose="020B0604030504040204" pitchFamily="2" charset="0"/>
            </a:endParaRPr>
          </a:p>
        </p:txBody>
      </p:sp>
      <p:sp>
        <p:nvSpPr>
          <p:cNvPr id="23561" name="文本框 19465"/>
          <p:cNvSpPr txBox="1"/>
          <p:nvPr/>
        </p:nvSpPr>
        <p:spPr>
          <a:xfrm>
            <a:off x="5805488" y="4421188"/>
            <a:ext cx="1439862" cy="457200"/>
          </a:xfrm>
          <a:prstGeom prst="rect">
            <a:avLst/>
          </a:prstGeom>
          <a:noFill/>
          <a:ln w="9525">
            <a:noFill/>
          </a:ln>
        </p:spPr>
        <p:txBody>
          <a:bodyPr wrap="square" anchor="ctr" anchorCtr="0">
            <a:spAutoFit/>
          </a:bodyPr>
          <a:p>
            <a:r>
              <a:rPr lang="zh-CN" altLang="en-US" sz="2400" dirty="0">
                <a:latin typeface="Verdana" panose="020B0604030504040204" pitchFamily="2" charset="0"/>
              </a:rPr>
              <a:t>数据存储</a:t>
            </a:r>
            <a:endParaRPr lang="zh-CN" altLang="en-US" sz="2400" dirty="0">
              <a:latin typeface="Verdana" panose="020B0604030504040204" pitchFamily="2" charset="0"/>
            </a:endParaRPr>
          </a:p>
        </p:txBody>
      </p:sp>
      <p:sp>
        <p:nvSpPr>
          <p:cNvPr id="23562" name="文本框 19466"/>
          <p:cNvSpPr txBox="1"/>
          <p:nvPr/>
        </p:nvSpPr>
        <p:spPr>
          <a:xfrm>
            <a:off x="2844800" y="5410200"/>
            <a:ext cx="3671888" cy="457200"/>
          </a:xfrm>
          <a:prstGeom prst="rect">
            <a:avLst/>
          </a:prstGeom>
          <a:noFill/>
          <a:ln w="9525">
            <a:noFill/>
          </a:ln>
        </p:spPr>
        <p:txBody>
          <a:bodyPr wrap="square" anchor="ctr" anchorCtr="0">
            <a:spAutoFit/>
          </a:bodyPr>
          <a:p>
            <a:r>
              <a:rPr lang="zh-CN" altLang="en-US" sz="2400" dirty="0">
                <a:latin typeface="Verdana" panose="020B0604030504040204" pitchFamily="2" charset="0"/>
              </a:rPr>
              <a:t>最简单的开发模式图示</a:t>
            </a:r>
            <a:endParaRPr lang="zh-CN" altLang="en-US" sz="2400" dirty="0">
              <a:latin typeface="Verdana" panose="020B0604030504040204" pitchFamily="2"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20481"/>
          <p:cNvSpPr>
            <a:spLocks noGrp="1"/>
          </p:cNvSpPr>
          <p:nvPr>
            <p:ph type="title"/>
          </p:nvPr>
        </p:nvSpPr>
        <p:spPr/>
        <p:txBody>
          <a:bodyPr anchor="ctr" anchorCtr="0"/>
          <a:p>
            <a:r>
              <a:rPr lang="zh-CN" altLang="en-US" sz="3600" dirty="0">
                <a:latin typeface="Times New Roman" panose="02020603050405020304" pitchFamily="2" charset="0"/>
                <a:sym typeface="Arial" panose="020B0604020202020204" pitchFamily="34" charset="0"/>
              </a:rPr>
              <a:t>Java应用的结构发展</a:t>
            </a:r>
            <a:r>
              <a:rPr lang="zh-CN" altLang="en-US" sz="3600" dirty="0">
                <a:latin typeface="Times New Roman" panose="02020603050405020304" pitchFamily="2" charset="0"/>
                <a:ea typeface="宋体" panose="02010600030101010101" pitchFamily="2" charset="-122"/>
                <a:sym typeface="Arial" panose="020B0604020202020204" pitchFamily="34" charset="0"/>
              </a:rPr>
              <a:t>（2）</a:t>
            </a:r>
            <a:endParaRPr lang="zh-CN" altLang="en-US" sz="3600" dirty="0">
              <a:latin typeface="Times New Roman" panose="02020603050405020304" pitchFamily="2" charset="0"/>
              <a:ea typeface="Times New Roman" panose="02020603050405020304" pitchFamily="2" charset="0"/>
              <a:sym typeface="Arial" panose="020B0604020202020204" pitchFamily="34" charset="0"/>
            </a:endParaRPr>
          </a:p>
        </p:txBody>
      </p:sp>
      <p:sp>
        <p:nvSpPr>
          <p:cNvPr id="24578" name="文本占位符 20482"/>
          <p:cNvSpPr>
            <a:spLocks noGrp="1"/>
          </p:cNvSpPr>
          <p:nvPr>
            <p:ph type="body" sz="half" idx="1"/>
          </p:nvPr>
        </p:nvSpPr>
        <p:spPr>
          <a:xfrm>
            <a:off x="381000" y="1371600"/>
            <a:ext cx="8440738" cy="4419600"/>
          </a:xfrm>
        </p:spPr>
        <p:txBody>
          <a:bodyPr anchor="t" anchorCtr="0"/>
          <a:p>
            <a:pPr defTabSz="914400">
              <a:lnSpc>
                <a:spcPct val="120000"/>
              </a:lnSpc>
              <a:buClr>
                <a:schemeClr val="hlink"/>
              </a:buClr>
              <a:buSzTx/>
              <a:buFont typeface="Wingdings" panose="05000000000000000000" pitchFamily="2" charset="2"/>
            </a:pPr>
            <a:r>
              <a:rPr lang="zh-CN" altLang="en-US" sz="3200" dirty="0">
                <a:sym typeface="Arial" panose="020B0604020202020204" pitchFamily="34" charset="0"/>
              </a:rPr>
              <a:t> N层结构</a:t>
            </a:r>
            <a:endParaRPr lang="zh-CN" altLang="en-US" sz="3200" dirty="0">
              <a:sym typeface="Arial" panose="020B0604020202020204" pitchFamily="34" charset="0"/>
            </a:endParaRPr>
          </a:p>
          <a:p>
            <a:pPr lvl="1" defTabSz="914400">
              <a:lnSpc>
                <a:spcPct val="120000"/>
              </a:lnSpc>
              <a:buClr>
                <a:schemeClr val="hlink"/>
              </a:buClr>
              <a:buFont typeface="Wingdings" panose="05000000000000000000" pitchFamily="2" charset="2"/>
            </a:pPr>
            <a:r>
              <a:rPr lang="zh-CN" altLang="en-US" dirty="0"/>
              <a:t>"胖客户端"：各客户端上运行应用程序，都访问服务器端的数据库</a:t>
            </a:r>
            <a:endParaRPr lang="zh-CN" altLang="en-US" dirty="0"/>
          </a:p>
          <a:p>
            <a:pPr lvl="1" defTabSz="914400">
              <a:lnSpc>
                <a:spcPct val="120000"/>
              </a:lnSpc>
              <a:buClr>
                <a:schemeClr val="hlink"/>
              </a:buClr>
              <a:buFont typeface="Wingdings" panose="05000000000000000000" pitchFamily="2" charset="2"/>
            </a:pPr>
            <a:r>
              <a:rPr lang="zh-CN" altLang="en-US" dirty="0"/>
              <a:t>分布式，紧耦合</a:t>
            </a:r>
            <a:endParaRPr lang="zh-CN" altLang="en-US" sz="2400" dirty="0"/>
          </a:p>
          <a:p>
            <a:pPr lvl="2" defTabSz="914400">
              <a:lnSpc>
                <a:spcPct val="120000"/>
              </a:lnSpc>
              <a:buClr>
                <a:schemeClr val="hlink"/>
              </a:buClr>
              <a:buFont typeface="Wingdings" panose="05000000000000000000" pitchFamily="2" charset="2"/>
              <a:buNone/>
            </a:pPr>
            <a:endParaRPr lang="zh-CN" altLang="en-US" sz="2000" dirty="0"/>
          </a:p>
        </p:txBody>
      </p:sp>
      <p:pic>
        <p:nvPicPr>
          <p:cNvPr id="24579" name="内容占位符 20483" descr="5"/>
          <p:cNvPicPr>
            <a:picLocks noGrp="1" noChangeAspect="1"/>
          </p:cNvPicPr>
          <p:nvPr>
            <p:ph sz="half" idx="2"/>
          </p:nvPr>
        </p:nvPicPr>
        <p:blipFill>
          <a:blip r:embed="rId1"/>
          <a:stretch>
            <a:fillRect/>
          </a:stretch>
        </p:blipFill>
        <p:spPr>
          <a:xfrm>
            <a:off x="1447800" y="3644900"/>
            <a:ext cx="6051550" cy="2406650"/>
          </a:xfrm>
        </p:spPr>
      </p:pic>
      <p:sp>
        <p:nvSpPr>
          <p:cNvPr id="24580" name="文本框 20484"/>
          <p:cNvSpPr txBox="1"/>
          <p:nvPr/>
        </p:nvSpPr>
        <p:spPr>
          <a:xfrm>
            <a:off x="3044825" y="5867400"/>
            <a:ext cx="3736975" cy="457200"/>
          </a:xfrm>
          <a:prstGeom prst="rect">
            <a:avLst/>
          </a:prstGeom>
          <a:noFill/>
          <a:ln w="9525">
            <a:noFill/>
          </a:ln>
        </p:spPr>
        <p:txBody>
          <a:bodyPr wrap="square" anchor="ctr" anchorCtr="0">
            <a:spAutoFit/>
          </a:bodyPr>
          <a:p>
            <a:r>
              <a:rPr lang="zh-CN" altLang="en-US" sz="2400" dirty="0">
                <a:latin typeface="Verdana" panose="020B0604030504040204" pitchFamily="2" charset="0"/>
                <a:sym typeface="Arial" panose="020B0604020202020204" pitchFamily="34" charset="0"/>
              </a:rPr>
              <a:t>胖客户端开发模式图示</a:t>
            </a:r>
            <a:endParaRPr lang="zh-CN" altLang="en-US" sz="2400" dirty="0">
              <a:latin typeface="Verdana" panose="020B0604030504040204" pitchFamily="2" charset="0"/>
              <a:sym typeface="Arial" panose="020B060402020202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1" name="内容占位符 21505" descr="6"/>
          <p:cNvPicPr>
            <a:picLocks noGrp="1" noChangeAspect="1"/>
          </p:cNvPicPr>
          <p:nvPr>
            <p:ph sz="half" idx="2"/>
          </p:nvPr>
        </p:nvPicPr>
        <p:blipFill>
          <a:blip r:embed="rId1"/>
          <a:stretch>
            <a:fillRect/>
          </a:stretch>
        </p:blipFill>
        <p:spPr>
          <a:xfrm>
            <a:off x="1600200" y="2975610"/>
            <a:ext cx="5737225" cy="2378075"/>
          </a:xfrm>
        </p:spPr>
      </p:pic>
      <p:sp>
        <p:nvSpPr>
          <p:cNvPr id="25602" name="标题 21506"/>
          <p:cNvSpPr>
            <a:spLocks noGrp="1"/>
          </p:cNvSpPr>
          <p:nvPr>
            <p:ph type="title"/>
          </p:nvPr>
        </p:nvSpPr>
        <p:spPr/>
        <p:txBody>
          <a:bodyPr anchor="ctr" anchorCtr="0"/>
          <a:p>
            <a:r>
              <a:rPr lang="zh-CN" altLang="en-US" sz="3600" dirty="0">
                <a:latin typeface="Times New Roman" panose="02020603050405020304" pitchFamily="2" charset="0"/>
                <a:sym typeface="Arial" panose="020B0604020202020204" pitchFamily="34" charset="0"/>
              </a:rPr>
              <a:t>Java应用的结构发展</a:t>
            </a:r>
            <a:r>
              <a:rPr lang="zh-CN" altLang="en-US" sz="3600" dirty="0">
                <a:latin typeface="Times New Roman" panose="02020603050405020304" pitchFamily="2" charset="0"/>
                <a:ea typeface="宋体" panose="02010600030101010101" pitchFamily="2" charset="-122"/>
                <a:sym typeface="Arial" panose="020B0604020202020204" pitchFamily="34" charset="0"/>
              </a:rPr>
              <a:t>（3）</a:t>
            </a:r>
            <a:endParaRPr lang="zh-CN" altLang="en-US" sz="3600" dirty="0">
              <a:latin typeface="Times New Roman" panose="02020603050405020304" pitchFamily="2" charset="0"/>
              <a:ea typeface="Times New Roman" panose="02020603050405020304" pitchFamily="2" charset="0"/>
              <a:sym typeface="Arial" panose="020B0604020202020204" pitchFamily="34" charset="0"/>
            </a:endParaRPr>
          </a:p>
        </p:txBody>
      </p:sp>
      <p:sp>
        <p:nvSpPr>
          <p:cNvPr id="25603" name="文本占位符 21507"/>
          <p:cNvSpPr>
            <a:spLocks noGrp="1"/>
          </p:cNvSpPr>
          <p:nvPr>
            <p:ph type="body" sz="half" idx="1"/>
          </p:nvPr>
        </p:nvSpPr>
        <p:spPr>
          <a:xfrm>
            <a:off x="457200" y="1295400"/>
            <a:ext cx="8215313" cy="4930775"/>
          </a:xfrm>
        </p:spPr>
        <p:txBody>
          <a:bodyPr anchor="t" anchorCtr="0"/>
          <a:p>
            <a:pPr defTabSz="914400">
              <a:buClr>
                <a:schemeClr val="hlink"/>
              </a:buClr>
              <a:buSzTx/>
              <a:buFont typeface="Wingdings" panose="05000000000000000000" pitchFamily="2" charset="2"/>
            </a:pPr>
            <a:r>
              <a:rPr lang="zh-CN" altLang="en-US" sz="3200" dirty="0">
                <a:sym typeface="Arial" panose="020B0604020202020204" pitchFamily="34" charset="0"/>
              </a:rPr>
              <a:t> N层结构</a:t>
            </a:r>
            <a:endParaRPr lang="zh-CN" altLang="en-US" sz="3200" dirty="0">
              <a:sym typeface="Arial" panose="020B0604020202020204" pitchFamily="34" charset="0"/>
            </a:endParaRPr>
          </a:p>
          <a:p>
            <a:pPr lvl="1" defTabSz="914400">
              <a:buClr>
                <a:schemeClr val="hlink"/>
              </a:buClr>
              <a:buFont typeface="Wingdings" panose="05000000000000000000" pitchFamily="2" charset="2"/>
            </a:pPr>
            <a:r>
              <a:rPr lang="zh-CN" altLang="en-US" dirty="0"/>
              <a:t>"瘦客户端"：客户机使用浏览器，表示、逻辑放在服务器端</a:t>
            </a:r>
            <a:endParaRPr lang="zh-CN" altLang="en-US" dirty="0"/>
          </a:p>
        </p:txBody>
      </p:sp>
      <p:sp>
        <p:nvSpPr>
          <p:cNvPr id="25604" name="文本框 21508"/>
          <p:cNvSpPr txBox="1"/>
          <p:nvPr/>
        </p:nvSpPr>
        <p:spPr>
          <a:xfrm>
            <a:off x="2339975" y="5337810"/>
            <a:ext cx="4594225" cy="457200"/>
          </a:xfrm>
          <a:prstGeom prst="rect">
            <a:avLst/>
          </a:prstGeom>
          <a:noFill/>
          <a:ln w="9525">
            <a:noFill/>
          </a:ln>
        </p:spPr>
        <p:txBody>
          <a:bodyPr wrap="square" anchor="ctr" anchorCtr="0">
            <a:spAutoFit/>
          </a:bodyPr>
          <a:p>
            <a:r>
              <a:rPr lang="zh-CN" altLang="en-US" sz="2400">
                <a:latin typeface="Verdana" panose="020B0604030504040204" pitchFamily="2" charset="0"/>
              </a:rPr>
              <a:t>基于 </a:t>
            </a:r>
            <a:r>
              <a:rPr lang="en-US" altLang="zh-CN" sz="2400">
                <a:latin typeface="Verdana" panose="020B0604030504040204" pitchFamily="2" charset="0"/>
              </a:rPr>
              <a:t>Web </a:t>
            </a:r>
            <a:r>
              <a:rPr lang="zh-CN" altLang="en-US" sz="2400">
                <a:latin typeface="Verdana" panose="020B0604030504040204" pitchFamily="2" charset="0"/>
              </a:rPr>
              <a:t>的瘦客户端开发模式</a:t>
            </a:r>
            <a:endParaRPr lang="zh-CN" altLang="en-US" sz="2400">
              <a:latin typeface="Verdana" panose="020B0604030504040204" pitchFamily="2" charset="0"/>
            </a:endParaRPr>
          </a:p>
        </p:txBody>
      </p:sp>
      <p:grpSp>
        <p:nvGrpSpPr>
          <p:cNvPr id="4" name="组合 3"/>
          <p:cNvGrpSpPr/>
          <p:nvPr/>
        </p:nvGrpSpPr>
        <p:grpSpPr>
          <a:xfrm>
            <a:off x="5029835" y="3733800"/>
            <a:ext cx="1065530" cy="1066800"/>
            <a:chOff x="7921" y="5880"/>
            <a:chExt cx="1678" cy="1680"/>
          </a:xfrm>
        </p:grpSpPr>
        <p:sp>
          <p:nvSpPr>
            <p:cNvPr id="2" name="矩形 1"/>
            <p:cNvSpPr/>
            <p:nvPr/>
          </p:nvSpPr>
          <p:spPr>
            <a:xfrm>
              <a:off x="7921" y="5880"/>
              <a:ext cx="1559" cy="168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 name="直接连接符 2"/>
            <p:cNvCxnSpPr>
              <a:stCxn id="2" idx="1"/>
            </p:cNvCxnSpPr>
            <p:nvPr/>
          </p:nvCxnSpPr>
          <p:spPr>
            <a:xfrm>
              <a:off x="7921" y="6720"/>
              <a:ext cx="1679" cy="0"/>
            </a:xfrm>
            <a:prstGeom prst="line">
              <a:avLst/>
            </a:prstGeom>
            <a:ln w="31750">
              <a:gradFill>
                <a:gsLst>
                  <a:gs pos="0">
                    <a:prstClr val="black">
                      <a:hueOff val="-4200000"/>
                    </a:prstClr>
                  </a:gs>
                  <a:gs pos="100000">
                    <a:prstClr val="black"/>
                  </a:gs>
                </a:gsLst>
              </a:gradFill>
            </a:ln>
          </p:spPr>
          <p:style>
            <a:lnRef idx="0">
              <a:srgbClr val="FFFFFF"/>
            </a:lnRef>
            <a:fillRef idx="0">
              <a:srgbClr val="FFFFFF"/>
            </a:fillRef>
            <a:effectRef idx="0">
              <a:srgbClr val="FFFFFF"/>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1506"/>
          <p:cNvSpPr>
            <a:spLocks noGrp="1"/>
          </p:cNvSpPr>
          <p:nvPr>
            <p:ph type="title"/>
          </p:nvPr>
        </p:nvSpPr>
        <p:spPr/>
        <p:txBody>
          <a:bodyPr anchor="ctr" anchorCtr="0"/>
          <a:p>
            <a:r>
              <a:rPr lang="zh-CN" altLang="en-US" sz="3600" dirty="0">
                <a:latin typeface="Times New Roman" panose="02020603050405020304" pitchFamily="2" charset="0"/>
                <a:sym typeface="Arial" panose="020B0604020202020204" pitchFamily="34" charset="0"/>
              </a:rPr>
              <a:t>Java应用的结构发展</a:t>
            </a:r>
            <a:r>
              <a:rPr lang="zh-CN" altLang="en-US" sz="3600" dirty="0">
                <a:latin typeface="Times New Roman" panose="02020603050405020304" pitchFamily="2" charset="0"/>
                <a:ea typeface="宋体" panose="02010600030101010101" pitchFamily="2" charset="-122"/>
                <a:sym typeface="Arial" panose="020B0604020202020204" pitchFamily="34" charset="0"/>
              </a:rPr>
              <a:t>（</a:t>
            </a:r>
            <a:r>
              <a:rPr lang="en-US" altLang="zh-CN" sz="3600" dirty="0">
                <a:latin typeface="Times New Roman" panose="02020603050405020304" pitchFamily="2" charset="0"/>
                <a:ea typeface="宋体" panose="02010600030101010101" pitchFamily="2" charset="-122"/>
                <a:sym typeface="Arial" panose="020B0604020202020204" pitchFamily="34" charset="0"/>
              </a:rPr>
              <a:t>4</a:t>
            </a:r>
            <a:r>
              <a:rPr lang="zh-CN" altLang="en-US" sz="3600" dirty="0">
                <a:latin typeface="Times New Roman" panose="02020603050405020304" pitchFamily="2" charset="0"/>
                <a:ea typeface="宋体" panose="02010600030101010101" pitchFamily="2" charset="-122"/>
                <a:sym typeface="Arial" panose="020B0604020202020204" pitchFamily="34" charset="0"/>
              </a:rPr>
              <a:t>）</a:t>
            </a:r>
            <a:endParaRPr lang="zh-CN" altLang="en-US" sz="3600" dirty="0">
              <a:latin typeface="Times New Roman" panose="02020603050405020304" pitchFamily="2" charset="0"/>
              <a:ea typeface="Times New Roman" panose="02020603050405020304" pitchFamily="2" charset="0"/>
              <a:sym typeface="Arial" panose="020B0604020202020204" pitchFamily="34" charset="0"/>
            </a:endParaRPr>
          </a:p>
        </p:txBody>
      </p:sp>
      <p:sp>
        <p:nvSpPr>
          <p:cNvPr id="25603" name="文本占位符 21507"/>
          <p:cNvSpPr>
            <a:spLocks noGrp="1"/>
          </p:cNvSpPr>
          <p:nvPr>
            <p:ph type="body" sz="half" idx="1"/>
          </p:nvPr>
        </p:nvSpPr>
        <p:spPr>
          <a:xfrm>
            <a:off x="457200" y="1295400"/>
            <a:ext cx="8215313" cy="4930775"/>
          </a:xfrm>
        </p:spPr>
        <p:txBody>
          <a:bodyPr anchor="t" anchorCtr="0"/>
          <a:p>
            <a:pPr defTabSz="914400">
              <a:buClr>
                <a:schemeClr val="hlink"/>
              </a:buClr>
              <a:buSzTx/>
              <a:buFont typeface="Wingdings" panose="05000000000000000000" pitchFamily="2" charset="2"/>
            </a:pPr>
            <a:r>
              <a:rPr lang="zh-CN" altLang="en-US" sz="3200" dirty="0">
                <a:sym typeface="Arial" panose="020B0604020202020204" pitchFamily="34" charset="0"/>
              </a:rPr>
              <a:t> N层结构</a:t>
            </a:r>
            <a:endParaRPr lang="zh-CN" altLang="en-US" sz="3200" dirty="0">
              <a:sym typeface="Arial" panose="020B0604020202020204" pitchFamily="34" charset="0"/>
            </a:endParaRPr>
          </a:p>
          <a:p>
            <a:pPr lvl="1" defTabSz="914400">
              <a:buClr>
                <a:schemeClr val="hlink"/>
              </a:buClr>
              <a:buFont typeface="Wingdings" panose="05000000000000000000" pitchFamily="2" charset="2"/>
            </a:pPr>
            <a:r>
              <a:rPr lang="zh-CN" altLang="en-US" dirty="0"/>
              <a:t>一致性事务处理、负载平衡、安全性等问题</a:t>
            </a:r>
            <a:endParaRPr lang="zh-CN" altLang="en-US" dirty="0"/>
          </a:p>
        </p:txBody>
      </p:sp>
      <p:pic>
        <p:nvPicPr>
          <p:cNvPr id="3" name="图片 2" descr="分布式"/>
          <p:cNvPicPr>
            <a:picLocks noChangeAspect="1"/>
          </p:cNvPicPr>
          <p:nvPr/>
        </p:nvPicPr>
        <p:blipFill>
          <a:blip r:embed="rId1"/>
          <a:srcRect t="6900"/>
          <a:stretch>
            <a:fillRect/>
          </a:stretch>
        </p:blipFill>
        <p:spPr>
          <a:xfrm>
            <a:off x="2167255" y="2362200"/>
            <a:ext cx="4925060" cy="4112895"/>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1506"/>
          <p:cNvSpPr>
            <a:spLocks noGrp="1"/>
          </p:cNvSpPr>
          <p:nvPr>
            <p:ph type="title"/>
          </p:nvPr>
        </p:nvSpPr>
        <p:spPr/>
        <p:txBody>
          <a:bodyPr anchor="ctr" anchorCtr="0"/>
          <a:p>
            <a:r>
              <a:rPr lang="zh-CN" altLang="en-US" sz="3600" dirty="0">
                <a:latin typeface="Times New Roman" panose="02020603050405020304" pitchFamily="2" charset="0"/>
                <a:sym typeface="Arial" panose="020B0604020202020204" pitchFamily="34" charset="0"/>
              </a:rPr>
              <a:t>Java应用的结构发展</a:t>
            </a:r>
            <a:r>
              <a:rPr lang="zh-CN" altLang="en-US" sz="3600" dirty="0">
                <a:latin typeface="Times New Roman" panose="02020603050405020304" pitchFamily="2" charset="0"/>
                <a:ea typeface="宋体" panose="02010600030101010101" pitchFamily="2" charset="-122"/>
                <a:sym typeface="Arial" panose="020B0604020202020204" pitchFamily="34" charset="0"/>
              </a:rPr>
              <a:t>（</a:t>
            </a:r>
            <a:r>
              <a:rPr lang="en-US" altLang="zh-CN" sz="3600" dirty="0">
                <a:latin typeface="Times New Roman" panose="02020603050405020304" pitchFamily="2" charset="0"/>
                <a:ea typeface="宋体" panose="02010600030101010101" pitchFamily="2" charset="-122"/>
                <a:sym typeface="Arial" panose="020B0604020202020204" pitchFamily="34" charset="0"/>
              </a:rPr>
              <a:t>5</a:t>
            </a:r>
            <a:r>
              <a:rPr lang="zh-CN" altLang="en-US" sz="3600" dirty="0">
                <a:latin typeface="Times New Roman" panose="02020603050405020304" pitchFamily="2" charset="0"/>
                <a:ea typeface="宋体" panose="02010600030101010101" pitchFamily="2" charset="-122"/>
                <a:sym typeface="Arial" panose="020B0604020202020204" pitchFamily="34" charset="0"/>
              </a:rPr>
              <a:t>）</a:t>
            </a:r>
            <a:endParaRPr lang="zh-CN" altLang="en-US" sz="3600" dirty="0">
              <a:latin typeface="Times New Roman" panose="02020603050405020304" pitchFamily="2" charset="0"/>
              <a:ea typeface="Times New Roman" panose="02020603050405020304" pitchFamily="2" charset="0"/>
              <a:sym typeface="Arial" panose="020B0604020202020204" pitchFamily="34" charset="0"/>
            </a:endParaRPr>
          </a:p>
        </p:txBody>
      </p:sp>
      <p:sp>
        <p:nvSpPr>
          <p:cNvPr id="25603" name="文本占位符 21507"/>
          <p:cNvSpPr>
            <a:spLocks noGrp="1"/>
          </p:cNvSpPr>
          <p:nvPr>
            <p:ph type="body" sz="half" idx="1"/>
          </p:nvPr>
        </p:nvSpPr>
        <p:spPr>
          <a:xfrm>
            <a:off x="457200" y="1295400"/>
            <a:ext cx="8215313" cy="4930775"/>
          </a:xfrm>
        </p:spPr>
        <p:txBody>
          <a:bodyPr anchor="t" anchorCtr="0"/>
          <a:p>
            <a:pPr defTabSz="914400">
              <a:buClr>
                <a:schemeClr val="hlink"/>
              </a:buClr>
              <a:buSzTx/>
              <a:buFont typeface="Wingdings" panose="05000000000000000000" pitchFamily="2" charset="2"/>
            </a:pPr>
            <a:r>
              <a:rPr lang="zh-CN" altLang="en-US" sz="3200" dirty="0">
                <a:sym typeface="Arial" panose="020B0604020202020204" pitchFamily="34" charset="0"/>
              </a:rPr>
              <a:t> N层结构</a:t>
            </a:r>
            <a:endParaRPr lang="zh-CN" altLang="en-US" sz="3200" dirty="0">
              <a:sym typeface="Arial" panose="020B0604020202020204" pitchFamily="34" charset="0"/>
            </a:endParaRPr>
          </a:p>
          <a:p>
            <a:pPr lvl="1" defTabSz="914400">
              <a:buClr>
                <a:schemeClr val="hlink"/>
              </a:buClr>
              <a:buFont typeface="Wingdings" panose="05000000000000000000" pitchFamily="2" charset="2"/>
            </a:pPr>
            <a:r>
              <a:rPr lang="zh-CN" altLang="en-US" dirty="0"/>
              <a:t>微服务</a:t>
            </a:r>
            <a:endParaRPr lang="zh-CN" altLang="en-US" dirty="0"/>
          </a:p>
        </p:txBody>
      </p:sp>
      <p:pic>
        <p:nvPicPr>
          <p:cNvPr id="100" name="图片 99"/>
          <p:cNvPicPr/>
          <p:nvPr>
            <p:custDataLst>
              <p:tags r:id="rId1"/>
            </p:custDataLst>
          </p:nvPr>
        </p:nvPicPr>
        <p:blipFill>
          <a:blip r:embed="rId2"/>
          <a:stretch>
            <a:fillRect/>
          </a:stretch>
        </p:blipFill>
        <p:spPr>
          <a:xfrm>
            <a:off x="854075" y="2362200"/>
            <a:ext cx="7818755" cy="4023995"/>
          </a:xfrm>
          <a:prstGeom prst="rect">
            <a:avLst/>
          </a:prstGeom>
          <a:noFill/>
          <a:ln w="9525">
            <a:noFill/>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8433"/>
          <p:cNvSpPr>
            <a:spLocks noGrp="1"/>
          </p:cNvSpPr>
          <p:nvPr>
            <p:ph type="title"/>
          </p:nvPr>
        </p:nvSpPr>
        <p:spPr/>
        <p:txBody>
          <a:bodyPr anchor="ctr" anchorCtr="0"/>
          <a:p>
            <a:r>
              <a:rPr lang="zh-CN" altLang="en-US" sz="3600" dirty="0">
                <a:latin typeface="Times New Roman" panose="02020603050405020304" pitchFamily="2" charset="0"/>
                <a:sym typeface="Arial" panose="020B0604020202020204" pitchFamily="34" charset="0"/>
              </a:rPr>
              <a:t>企业级应用</a:t>
            </a:r>
            <a:endParaRPr lang="zh-CN" altLang="en-US" sz="3600" dirty="0">
              <a:latin typeface="Times New Roman" panose="02020603050405020304" pitchFamily="2" charset="0"/>
              <a:ea typeface="Times New Roman" panose="02020603050405020304" pitchFamily="2" charset="0"/>
              <a:sym typeface="Arial" panose="020B0604020202020204" pitchFamily="34" charset="0"/>
            </a:endParaRPr>
          </a:p>
        </p:txBody>
      </p:sp>
      <p:sp>
        <p:nvSpPr>
          <p:cNvPr id="21506" name="文本占位符 18434"/>
          <p:cNvSpPr>
            <a:spLocks noGrp="1"/>
          </p:cNvSpPr>
          <p:nvPr>
            <p:ph idx="1"/>
          </p:nvPr>
        </p:nvSpPr>
        <p:spPr>
          <a:xfrm>
            <a:off x="547688" y="1447800"/>
            <a:ext cx="8139112" cy="4751388"/>
          </a:xfrm>
        </p:spPr>
        <p:txBody>
          <a:bodyPr anchor="t" anchorCtr="0"/>
          <a:p>
            <a:r>
              <a:rPr lang="zh-CN" altLang="en-US" sz="3200" dirty="0">
                <a:sym typeface="Arial" panose="020B0604020202020204" pitchFamily="34" charset="0"/>
              </a:rPr>
              <a:t>什么是企业级应用？</a:t>
            </a:r>
            <a:endParaRPr lang="zh-CN" altLang="en-US" sz="3200" dirty="0">
              <a:sym typeface="Arial" panose="020B0604020202020204" pitchFamily="34" charset="0"/>
            </a:endParaRPr>
          </a:p>
          <a:p>
            <a:pPr lvl="1">
              <a:lnSpc>
                <a:spcPct val="110000"/>
              </a:lnSpc>
            </a:pPr>
            <a:r>
              <a:rPr lang="zh-CN" altLang="en-US" sz="2400" dirty="0">
                <a:sym typeface="Arial" panose="020B0604020202020204" pitchFamily="34" charset="0"/>
              </a:rPr>
              <a:t>指为商业组织、大型企业而创建并部署的解决方案及应用，</a:t>
            </a:r>
            <a:r>
              <a:rPr lang="zh-CN" altLang="en-US" sz="2400" dirty="0">
                <a:solidFill>
                  <a:srgbClr val="C00000"/>
                </a:solidFill>
                <a:sym typeface="Arial" panose="020B0604020202020204" pitchFamily="34" charset="0"/>
              </a:rPr>
              <a:t>结构复杂</a:t>
            </a:r>
            <a:r>
              <a:rPr lang="zh-CN" altLang="en-US" sz="2400" dirty="0">
                <a:sym typeface="Arial" panose="020B0604020202020204" pitchFamily="34" charset="0"/>
              </a:rPr>
              <a:t>，涉及的</a:t>
            </a:r>
            <a:r>
              <a:rPr lang="zh-CN" altLang="en-US" sz="2400" dirty="0">
                <a:solidFill>
                  <a:srgbClr val="C00000"/>
                </a:solidFill>
                <a:sym typeface="Arial" panose="020B0604020202020204" pitchFamily="34" charset="0"/>
              </a:rPr>
              <a:t>外部资源众多</a:t>
            </a:r>
            <a:r>
              <a:rPr lang="zh-CN" altLang="en-US" sz="2400" dirty="0">
                <a:sym typeface="Arial" panose="020B0604020202020204" pitchFamily="34" charset="0"/>
              </a:rPr>
              <a:t>、</a:t>
            </a:r>
            <a:r>
              <a:rPr lang="zh-CN" altLang="en-US" sz="2400" dirty="0">
                <a:solidFill>
                  <a:srgbClr val="C00000"/>
                </a:solidFill>
                <a:sym typeface="Arial" panose="020B0604020202020204" pitchFamily="34" charset="0"/>
              </a:rPr>
              <a:t>事务密集</a:t>
            </a:r>
            <a:r>
              <a:rPr lang="zh-CN" altLang="en-US" sz="2400" dirty="0">
                <a:sym typeface="Arial" panose="020B0604020202020204" pitchFamily="34" charset="0"/>
              </a:rPr>
              <a:t>、</a:t>
            </a:r>
            <a:r>
              <a:rPr lang="zh-CN" altLang="en-US" sz="2400" dirty="0">
                <a:solidFill>
                  <a:srgbClr val="C00000"/>
                </a:solidFill>
                <a:sym typeface="Arial" panose="020B0604020202020204" pitchFamily="34" charset="0"/>
              </a:rPr>
              <a:t>数据量大</a:t>
            </a:r>
            <a:r>
              <a:rPr lang="zh-CN" altLang="en-US" sz="2400" dirty="0">
                <a:sym typeface="Arial" panose="020B0604020202020204" pitchFamily="34" charset="0"/>
              </a:rPr>
              <a:t>、</a:t>
            </a:r>
            <a:r>
              <a:rPr lang="zh-CN" altLang="en-US" sz="2400" dirty="0">
                <a:solidFill>
                  <a:srgbClr val="C00000"/>
                </a:solidFill>
                <a:sym typeface="Arial" panose="020B0604020202020204" pitchFamily="34" charset="0"/>
              </a:rPr>
              <a:t>用户数多</a:t>
            </a:r>
            <a:r>
              <a:rPr lang="zh-CN" altLang="en-US" sz="2400" dirty="0">
                <a:sym typeface="Arial" panose="020B0604020202020204" pitchFamily="34" charset="0"/>
              </a:rPr>
              <a:t>，有较强的</a:t>
            </a:r>
            <a:r>
              <a:rPr lang="zh-CN" altLang="en-US" sz="2400" dirty="0">
                <a:solidFill>
                  <a:srgbClr val="C00000"/>
                </a:solidFill>
                <a:sym typeface="Arial" panose="020B0604020202020204" pitchFamily="34" charset="0"/>
              </a:rPr>
              <a:t>安全性</a:t>
            </a:r>
            <a:r>
              <a:rPr lang="zh-CN" altLang="en-US" sz="2400" dirty="0">
                <a:sym typeface="Arial" panose="020B0604020202020204" pitchFamily="34" charset="0"/>
              </a:rPr>
              <a:t>考虑。</a:t>
            </a:r>
            <a:endParaRPr lang="zh-CN" altLang="en-US" sz="2400" dirty="0">
              <a:sym typeface="Arial" panose="020B0604020202020204" pitchFamily="34" charset="0"/>
            </a:endParaRPr>
          </a:p>
          <a:p>
            <a:pPr lvl="1">
              <a:lnSpc>
                <a:spcPct val="110000"/>
              </a:lnSpc>
            </a:pPr>
            <a:r>
              <a:rPr lang="zh-CN" altLang="en-US" sz="2400" dirty="0">
                <a:sym typeface="Arial" panose="020B0604020202020204" pitchFamily="34" charset="0"/>
              </a:rPr>
              <a:t>一般会部署多个彼此连接的、相互通过不同集成层次进行交互的企业级应用，同时这些应用又都有可能与其它企业的相关应用连接，从而构成一个结构复杂的、跨越Intranet和Internet的分布式企业应用群集。</a:t>
            </a:r>
            <a:endParaRPr lang="zh-CN" altLang="en-US" sz="2400" dirty="0">
              <a:sym typeface="Arial" panose="020B0604020202020204" pitchFamily="34" charset="0"/>
            </a:endParaRPr>
          </a:p>
          <a:p>
            <a:pPr lvl="1">
              <a:lnSpc>
                <a:spcPct val="110000"/>
              </a:lnSpc>
            </a:pPr>
            <a:r>
              <a:rPr lang="zh-CN" altLang="en-US" sz="2400" dirty="0">
                <a:sym typeface="Arial" panose="020B0604020202020204" pitchFamily="34" charset="0"/>
              </a:rPr>
              <a:t>作为企业级应用，其不但要有强大的功能，还要能够满足未来业务需求的变化，易于升级和维护。</a:t>
            </a:r>
            <a:endParaRPr lang="zh-CN" altLang="en-US" dirty="0"/>
          </a:p>
          <a:p>
            <a:pPr lvl="2">
              <a:buNone/>
            </a:pPr>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p:txBody>
          <a:bodyPr vert="horz" wrap="square" anchor="ctr" anchorCtr="0"/>
          <a:p>
            <a:pPr eaLnBrk="1" hangingPunct="1"/>
            <a:r>
              <a:rPr lang="zh-CN" altLang="en-US" dirty="0"/>
              <a:t>主要内容</a:t>
            </a:r>
            <a:endParaRPr lang="zh-CN" altLang="en-US" dirty="0">
              <a:solidFill>
                <a:schemeClr val="accent1"/>
              </a:solidFill>
            </a:endParaRPr>
          </a:p>
        </p:txBody>
      </p:sp>
      <p:grpSp>
        <p:nvGrpSpPr>
          <p:cNvPr id="8194" name="组合 6146"/>
          <p:cNvGrpSpPr/>
          <p:nvPr/>
        </p:nvGrpSpPr>
        <p:grpSpPr>
          <a:xfrm>
            <a:off x="1828800" y="2024063"/>
            <a:ext cx="5410200" cy="665162"/>
            <a:chOff x="0" y="0"/>
            <a:chExt cx="3408" cy="419"/>
          </a:xfrm>
        </p:grpSpPr>
        <p:grpSp>
          <p:nvGrpSpPr>
            <p:cNvPr id="8195" name="组合 6147"/>
            <p:cNvGrpSpPr/>
            <p:nvPr/>
          </p:nvGrpSpPr>
          <p:grpSpPr>
            <a:xfrm>
              <a:off x="0" y="0"/>
              <a:ext cx="480" cy="419"/>
              <a:chOff x="0" y="0"/>
              <a:chExt cx="1549" cy="1351"/>
            </a:xfrm>
          </p:grpSpPr>
          <p:sp>
            <p:nvSpPr>
              <p:cNvPr id="8196" name="AutoShape 4"/>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8197" name="AutoShape 5"/>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8198" name="AutoShape 6"/>
              <p:cNvSpPr/>
              <p:nvPr/>
            </p:nvSpPr>
            <p:spPr>
              <a:xfrm>
                <a:off x="90" y="81"/>
                <a:ext cx="1349" cy="1167"/>
              </a:xfrm>
              <a:prstGeom prst="hexagon">
                <a:avLst>
                  <a:gd name="adj" fmla="val 28893"/>
                  <a:gd name="vf" fmla="val 115470"/>
                </a:avLst>
              </a:prstGeom>
              <a:gradFill rotWithShape="1">
                <a:gsLst>
                  <a:gs pos="0">
                    <a:srgbClr val="093C55"/>
                  </a:gs>
                  <a:gs pos="100000">
                    <a:schemeClr val="hlink"/>
                  </a:gs>
                </a:gsLst>
                <a:lin ang="18900000" scaled="1"/>
                <a:tileRect/>
              </a:gra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grpSp>
        <p:sp>
          <p:nvSpPr>
            <p:cNvPr id="8199" name="Line 11"/>
            <p:cNvSpPr/>
            <p:nvPr/>
          </p:nvSpPr>
          <p:spPr>
            <a:xfrm>
              <a:off x="384" y="384"/>
              <a:ext cx="3024" cy="0"/>
            </a:xfrm>
            <a:prstGeom prst="line">
              <a:avLst/>
            </a:prstGeom>
            <a:ln w="25400" cap="flat" cmpd="sng">
              <a:solidFill>
                <a:schemeClr val="tx2"/>
              </a:solidFill>
              <a:prstDash val="sysDot"/>
              <a:round/>
              <a:headEnd type="none" w="med" len="med"/>
              <a:tailEnd type="oval" w="med" len="med"/>
            </a:ln>
          </p:spPr>
        </p:sp>
        <p:sp>
          <p:nvSpPr>
            <p:cNvPr id="8200" name="Text Box 12"/>
            <p:cNvSpPr txBox="1"/>
            <p:nvPr/>
          </p:nvSpPr>
          <p:spPr>
            <a:xfrm>
              <a:off x="1008" y="3"/>
              <a:ext cx="1016" cy="327"/>
            </a:xfrm>
            <a:prstGeom prst="rect">
              <a:avLst/>
            </a:prstGeom>
            <a:noFill/>
            <a:ln w="9525">
              <a:noFill/>
            </a:ln>
          </p:spPr>
          <p:txBody>
            <a:bodyPr wrap="none" anchor="t" anchorCtr="0">
              <a:spAutoFit/>
            </a:bodyPr>
            <a:p>
              <a:pPr eaLnBrk="0" hangingPunct="0"/>
              <a:r>
                <a:rPr lang="zh-CN" altLang="en-US" sz="2800" b="1" dirty="0">
                  <a:solidFill>
                    <a:schemeClr val="tx2"/>
                  </a:solidFill>
                  <a:latin typeface="Arial" panose="020B0604020202020204" pitchFamily="34" charset="0"/>
                  <a:ea typeface="楷体_GB2312" pitchFamily="1" charset="-122"/>
                </a:rPr>
                <a:t>课程简介</a:t>
              </a:r>
              <a:endParaRPr lang="zh-CN" altLang="en-US" sz="2800" b="1" dirty="0">
                <a:solidFill>
                  <a:schemeClr val="tx2"/>
                </a:solidFill>
                <a:latin typeface="Arial" panose="020B0604020202020204" pitchFamily="34" charset="0"/>
                <a:ea typeface="楷体_GB2312" pitchFamily="1" charset="-122"/>
              </a:endParaRPr>
            </a:p>
          </p:txBody>
        </p:sp>
        <p:sp>
          <p:nvSpPr>
            <p:cNvPr id="8201" name="Text Box 13"/>
            <p:cNvSpPr txBox="1"/>
            <p:nvPr/>
          </p:nvSpPr>
          <p:spPr>
            <a:xfrm>
              <a:off x="124" y="62"/>
              <a:ext cx="223" cy="288"/>
            </a:xfrm>
            <a:prstGeom prst="rect">
              <a:avLst/>
            </a:prstGeom>
            <a:noFill/>
            <a:ln w="9525">
              <a:noFill/>
            </a:ln>
          </p:spPr>
          <p:txBody>
            <a:bodyPr wrap="none" anchor="t" anchorCtr="0">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1</a:t>
              </a:r>
              <a:endParaRPr lang="en-US" altLang="zh-CN" sz="2400" b="1" dirty="0">
                <a:solidFill>
                  <a:schemeClr val="bg1"/>
                </a:solidFill>
                <a:latin typeface="Arial" panose="020B0604020202020204" pitchFamily="34" charset="0"/>
                <a:ea typeface="宋体" panose="02010600030101010101" pitchFamily="2" charset="-122"/>
              </a:endParaRPr>
            </a:p>
          </p:txBody>
        </p:sp>
      </p:grpSp>
      <p:grpSp>
        <p:nvGrpSpPr>
          <p:cNvPr id="8202" name="组合 6154"/>
          <p:cNvGrpSpPr/>
          <p:nvPr/>
        </p:nvGrpSpPr>
        <p:grpSpPr>
          <a:xfrm>
            <a:off x="1828800" y="2938463"/>
            <a:ext cx="5410200" cy="665162"/>
            <a:chOff x="0" y="0"/>
            <a:chExt cx="3408" cy="419"/>
          </a:xfrm>
        </p:grpSpPr>
        <p:grpSp>
          <p:nvGrpSpPr>
            <p:cNvPr id="8203" name="组合 6155"/>
            <p:cNvGrpSpPr/>
            <p:nvPr/>
          </p:nvGrpSpPr>
          <p:grpSpPr>
            <a:xfrm>
              <a:off x="0" y="0"/>
              <a:ext cx="480" cy="419"/>
              <a:chOff x="0" y="0"/>
              <a:chExt cx="1549" cy="1351"/>
            </a:xfrm>
          </p:grpSpPr>
          <p:sp>
            <p:nvSpPr>
              <p:cNvPr id="8204" name="AutoShape 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8205" name="AutoShape 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8206" name="AutoShape 10"/>
              <p:cNvSpPr/>
              <p:nvPr/>
            </p:nvSpPr>
            <p:spPr>
              <a:xfrm>
                <a:off x="90" y="81"/>
                <a:ext cx="1349" cy="1167"/>
              </a:xfrm>
              <a:prstGeom prst="hexagon">
                <a:avLst>
                  <a:gd name="adj" fmla="val 28893"/>
                  <a:gd name="vf" fmla="val 115470"/>
                </a:avLst>
              </a:prstGeom>
              <a:gradFill rotWithShape="1">
                <a:gsLst>
                  <a:gs pos="0">
                    <a:srgbClr val="164C3D"/>
                  </a:gs>
                  <a:gs pos="100000">
                    <a:schemeClr val="accent1"/>
                  </a:gs>
                </a:gsLst>
                <a:lin ang="18900000" scaled="1"/>
                <a:tileRect/>
              </a:gra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grpSp>
        <p:sp>
          <p:nvSpPr>
            <p:cNvPr id="8207" name="Line 14"/>
            <p:cNvSpPr/>
            <p:nvPr/>
          </p:nvSpPr>
          <p:spPr>
            <a:xfrm>
              <a:off x="384" y="384"/>
              <a:ext cx="3024" cy="0"/>
            </a:xfrm>
            <a:prstGeom prst="line">
              <a:avLst/>
            </a:prstGeom>
            <a:ln w="25400" cap="flat" cmpd="sng">
              <a:solidFill>
                <a:schemeClr val="tx2"/>
              </a:solidFill>
              <a:prstDash val="sysDot"/>
              <a:round/>
              <a:headEnd type="none" w="med" len="med"/>
              <a:tailEnd type="oval" w="med" len="med"/>
            </a:ln>
          </p:spPr>
        </p:sp>
        <p:sp>
          <p:nvSpPr>
            <p:cNvPr id="8208" name="Text Box 15"/>
            <p:cNvSpPr txBox="1"/>
            <p:nvPr/>
          </p:nvSpPr>
          <p:spPr>
            <a:xfrm>
              <a:off x="1008" y="16"/>
              <a:ext cx="2377" cy="327"/>
            </a:xfrm>
            <a:prstGeom prst="rect">
              <a:avLst/>
            </a:prstGeom>
            <a:noFill/>
            <a:ln w="9525">
              <a:noFill/>
            </a:ln>
          </p:spPr>
          <p:txBody>
            <a:bodyPr wrap="none" anchor="t" anchorCtr="0">
              <a:spAutoFit/>
            </a:bodyPr>
            <a:p>
              <a:pPr eaLnBrk="0" hangingPunct="0"/>
              <a:r>
                <a:rPr lang="zh-CN" altLang="en-US" sz="2800" b="1" dirty="0">
                  <a:solidFill>
                    <a:schemeClr val="tx2"/>
                  </a:solidFill>
                  <a:latin typeface="Arial" panose="020B0604020202020204" pitchFamily="34" charset="0"/>
                  <a:ea typeface="宋体" panose="02010600030101010101" pitchFamily="2" charset="-122"/>
                </a:rPr>
                <a:t>JAVAEE简介</a:t>
              </a:r>
              <a:endParaRPr lang="zh-CN" altLang="en-US" sz="2800" b="1" dirty="0">
                <a:solidFill>
                  <a:schemeClr val="tx2"/>
                </a:solidFill>
                <a:latin typeface="Arial" panose="020B0604020202020204" pitchFamily="34" charset="0"/>
                <a:ea typeface="宋体" panose="02010600030101010101" pitchFamily="2" charset="-122"/>
              </a:endParaRPr>
            </a:p>
          </p:txBody>
        </p:sp>
        <p:sp>
          <p:nvSpPr>
            <p:cNvPr id="8209" name="Text Box 16"/>
            <p:cNvSpPr txBox="1"/>
            <p:nvPr/>
          </p:nvSpPr>
          <p:spPr>
            <a:xfrm>
              <a:off x="124" y="62"/>
              <a:ext cx="223" cy="288"/>
            </a:xfrm>
            <a:prstGeom prst="rect">
              <a:avLst/>
            </a:prstGeom>
            <a:noFill/>
            <a:ln w="9525">
              <a:noFill/>
            </a:ln>
          </p:spPr>
          <p:txBody>
            <a:bodyPr wrap="none" anchor="t" anchorCtr="0">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2</a:t>
              </a:r>
              <a:endParaRPr lang="en-US" altLang="zh-CN" sz="2400" b="1" dirty="0">
                <a:solidFill>
                  <a:schemeClr val="bg1"/>
                </a:solidFill>
                <a:latin typeface="Arial" panose="020B0604020202020204" pitchFamily="34" charset="0"/>
                <a:ea typeface="宋体" panose="02010600030101010101" pitchFamily="2" charset="-122"/>
              </a:endParaRPr>
            </a:p>
          </p:txBody>
        </p:sp>
      </p:grpSp>
      <p:grpSp>
        <p:nvGrpSpPr>
          <p:cNvPr id="8210" name="组合 6162"/>
          <p:cNvGrpSpPr/>
          <p:nvPr/>
        </p:nvGrpSpPr>
        <p:grpSpPr>
          <a:xfrm>
            <a:off x="1828800" y="3906838"/>
            <a:ext cx="5410200" cy="665162"/>
            <a:chOff x="0" y="0"/>
            <a:chExt cx="3408" cy="419"/>
          </a:xfrm>
        </p:grpSpPr>
        <p:grpSp>
          <p:nvGrpSpPr>
            <p:cNvPr id="8211" name="组合 6163"/>
            <p:cNvGrpSpPr/>
            <p:nvPr/>
          </p:nvGrpSpPr>
          <p:grpSpPr>
            <a:xfrm>
              <a:off x="0" y="0"/>
              <a:ext cx="480" cy="419"/>
              <a:chOff x="0" y="0"/>
              <a:chExt cx="1549" cy="1351"/>
            </a:xfrm>
          </p:grpSpPr>
          <p:sp>
            <p:nvSpPr>
              <p:cNvPr id="8212" name="AutoShape 1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8213" name="AutoShape 1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8214" name="AutoShape 20"/>
              <p:cNvSpPr/>
              <p:nvPr/>
            </p:nvSpPr>
            <p:spPr>
              <a:xfrm>
                <a:off x="90" y="81"/>
                <a:ext cx="1349" cy="1167"/>
              </a:xfrm>
              <a:prstGeom prst="hexagon">
                <a:avLst>
                  <a:gd name="adj" fmla="val 28893"/>
                  <a:gd name="vf" fmla="val 115470"/>
                </a:avLst>
              </a:prstGeom>
              <a:gradFill rotWithShape="1">
                <a:gsLst>
                  <a:gs pos="0">
                    <a:srgbClr val="093C55"/>
                  </a:gs>
                  <a:gs pos="100000">
                    <a:schemeClr val="hlink"/>
                  </a:gs>
                </a:gsLst>
                <a:lin ang="18900000" scaled="1"/>
                <a:tileRect/>
              </a:gra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grpSp>
        <p:sp>
          <p:nvSpPr>
            <p:cNvPr id="8215" name="Line 25"/>
            <p:cNvSpPr/>
            <p:nvPr/>
          </p:nvSpPr>
          <p:spPr>
            <a:xfrm>
              <a:off x="384" y="384"/>
              <a:ext cx="3024" cy="0"/>
            </a:xfrm>
            <a:prstGeom prst="line">
              <a:avLst/>
            </a:prstGeom>
            <a:ln w="25400" cap="flat" cmpd="sng">
              <a:solidFill>
                <a:schemeClr val="tx2"/>
              </a:solidFill>
              <a:prstDash val="sysDot"/>
              <a:round/>
              <a:headEnd type="none" w="med" len="med"/>
              <a:tailEnd type="oval" w="med" len="med"/>
            </a:ln>
          </p:spPr>
        </p:sp>
        <p:sp>
          <p:nvSpPr>
            <p:cNvPr id="8216" name="Text Box 26"/>
            <p:cNvSpPr txBox="1"/>
            <p:nvPr/>
          </p:nvSpPr>
          <p:spPr>
            <a:xfrm>
              <a:off x="1008" y="16"/>
              <a:ext cx="2349" cy="327"/>
            </a:xfrm>
            <a:prstGeom prst="rect">
              <a:avLst/>
            </a:prstGeom>
            <a:noFill/>
            <a:ln w="9525">
              <a:noFill/>
            </a:ln>
          </p:spPr>
          <p:txBody>
            <a:bodyPr wrap="none" anchor="t" anchorCtr="0">
              <a:spAutoFit/>
            </a:bodyPr>
            <a:p>
              <a:pPr eaLnBrk="0" hangingPunct="0"/>
              <a:r>
                <a:rPr lang="zh-CN" altLang="en-US" sz="2800" b="1" dirty="0">
                  <a:solidFill>
                    <a:schemeClr val="tx2"/>
                  </a:solidFill>
                  <a:latin typeface="Arial" panose="020B0604020202020204" pitchFamily="34" charset="0"/>
                  <a:ea typeface="宋体" panose="02010600030101010101" pitchFamily="2" charset="-122"/>
                </a:rPr>
                <a:t>开发环境配置</a:t>
              </a:r>
              <a:endParaRPr lang="zh-CN" altLang="en-US" sz="2800" b="1" dirty="0">
                <a:solidFill>
                  <a:schemeClr val="tx2"/>
                </a:solidFill>
                <a:latin typeface="Arial" panose="020B0604020202020204" pitchFamily="34" charset="0"/>
                <a:ea typeface="宋体" panose="02010600030101010101" pitchFamily="2" charset="-122"/>
              </a:endParaRPr>
            </a:p>
          </p:txBody>
        </p:sp>
        <p:sp>
          <p:nvSpPr>
            <p:cNvPr id="8217" name="Text Box 27"/>
            <p:cNvSpPr txBox="1"/>
            <p:nvPr/>
          </p:nvSpPr>
          <p:spPr>
            <a:xfrm>
              <a:off x="124" y="62"/>
              <a:ext cx="223" cy="288"/>
            </a:xfrm>
            <a:prstGeom prst="rect">
              <a:avLst/>
            </a:prstGeom>
            <a:noFill/>
            <a:ln w="9525">
              <a:noFill/>
            </a:ln>
          </p:spPr>
          <p:txBody>
            <a:bodyPr wrap="none" anchor="t" anchorCtr="0">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3</a:t>
              </a:r>
              <a:endParaRPr lang="en-US" altLang="zh-CN" sz="2400" b="1" dirty="0">
                <a:solidFill>
                  <a:schemeClr val="bg1"/>
                </a:solidFill>
                <a:latin typeface="Arial" panose="020B0604020202020204" pitchFamily="34" charset="0"/>
                <a:ea typeface="宋体" panose="02010600030101010101" pitchFamily="2" charset="-122"/>
              </a:endParaRPr>
            </a:p>
          </p:txBody>
        </p:sp>
      </p:grpSp>
      <p:sp>
        <p:nvSpPr>
          <p:cNvPr id="8218" name="Text Box 31"/>
          <p:cNvSpPr txBox="1"/>
          <p:nvPr/>
        </p:nvSpPr>
        <p:spPr>
          <a:xfrm>
            <a:off x="1660525" y="722313"/>
            <a:ext cx="184150" cy="366712"/>
          </a:xfrm>
          <a:prstGeom prst="rect">
            <a:avLst/>
          </a:prstGeom>
          <a:noFill/>
          <a:ln w="9525">
            <a:noFill/>
          </a:ln>
        </p:spPr>
        <p:txBody>
          <a:bodyPr wrap="none" anchor="t" anchorCtr="0">
            <a:spAutoFit/>
          </a:bodyP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30721"/>
          <p:cNvSpPr>
            <a:spLocks noGrp="1"/>
          </p:cNvSpPr>
          <p:nvPr>
            <p:ph type="title"/>
          </p:nvPr>
        </p:nvSpPr>
        <p:spPr>
          <a:xfrm>
            <a:off x="1219200" y="304800"/>
            <a:ext cx="6870700" cy="685800"/>
          </a:xfrm>
        </p:spPr>
        <p:txBody>
          <a:bodyPr anchor="ctr" anchorCtr="0"/>
          <a:p>
            <a:r>
              <a:rPr lang="zh-CN" altLang="en-US" sz="3600" dirty="0">
                <a:latin typeface="Times New Roman" panose="02020603050405020304" pitchFamily="2" charset="0"/>
                <a:sym typeface="Arial" panose="020B0604020202020204" pitchFamily="34" charset="0"/>
              </a:rPr>
              <a:t>JavaEE 的优势</a:t>
            </a:r>
            <a:endParaRPr lang="zh-CN" altLang="en-US" sz="3600" dirty="0">
              <a:latin typeface="Times New Roman" panose="02020603050405020304" pitchFamily="2" charset="0"/>
              <a:ea typeface="Times New Roman" panose="02020603050405020304" pitchFamily="2" charset="0"/>
              <a:sym typeface="Arial" panose="020B0604020202020204" pitchFamily="34" charset="0"/>
            </a:endParaRPr>
          </a:p>
        </p:txBody>
      </p:sp>
      <p:sp>
        <p:nvSpPr>
          <p:cNvPr id="27650" name="文本占位符 30722"/>
          <p:cNvSpPr>
            <a:spLocks noGrp="1"/>
          </p:cNvSpPr>
          <p:nvPr>
            <p:ph idx="1"/>
          </p:nvPr>
        </p:nvSpPr>
        <p:spPr>
          <a:xfrm>
            <a:off x="685800" y="1371600"/>
            <a:ext cx="7861935" cy="4751705"/>
          </a:xfrm>
        </p:spPr>
        <p:txBody>
          <a:bodyPr anchor="t" anchorCtr="0"/>
          <a:p>
            <a:pPr>
              <a:lnSpc>
                <a:spcPct val="90000"/>
              </a:lnSpc>
            </a:pPr>
            <a:r>
              <a:rPr lang="zh-CN" altLang="en-US" sz="3200" dirty="0"/>
              <a:t>为什么需要JavaEE</a:t>
            </a:r>
            <a:endParaRPr lang="zh-CN" altLang="en-US" sz="3200" dirty="0"/>
          </a:p>
          <a:p>
            <a:pPr lvl="1">
              <a:lnSpc>
                <a:spcPct val="140000"/>
              </a:lnSpc>
            </a:pPr>
            <a:r>
              <a:rPr lang="zh-CN" altLang="en-US" sz="2400" dirty="0"/>
              <a:t>企业级应用功能强大，但相应地，开发难度也大 </a:t>
            </a:r>
            <a:endParaRPr lang="zh-CN" altLang="en-US" sz="2400" dirty="0"/>
          </a:p>
          <a:p>
            <a:pPr lvl="1">
              <a:lnSpc>
                <a:spcPct val="140000"/>
              </a:lnSpc>
            </a:pPr>
            <a:r>
              <a:rPr lang="zh-CN" altLang="en-US" sz="2400" dirty="0"/>
              <a:t>与直接使用JavaSE开发相比，JavaEE大大地降低了开发难度</a:t>
            </a:r>
            <a:endParaRPr lang="zh-CN" altLang="en-US" sz="2400" dirty="0"/>
          </a:p>
          <a:p>
            <a:pPr lvl="1">
              <a:lnSpc>
                <a:spcPct val="140000"/>
              </a:lnSpc>
            </a:pPr>
            <a:r>
              <a:rPr lang="zh-CN" altLang="en-US" sz="2400" dirty="0"/>
              <a:t>JavaEE包容了特定的编程模型和相应的开发框架，并提供了各种用途的容器作为运行环境，让开发者可以集中精力于商业需求而不是被各种底层技术细节所淹没</a:t>
            </a:r>
            <a:endParaRPr lang="zh-CN" altLang="en-US" sz="2400" dirty="0"/>
          </a:p>
          <a:p>
            <a:pPr lvl="2">
              <a:lnSpc>
                <a:spcPct val="90000"/>
              </a:lnSpc>
              <a:buNone/>
            </a:pPr>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25601"/>
          <p:cNvSpPr>
            <a:spLocks noGrp="1"/>
          </p:cNvSpPr>
          <p:nvPr>
            <p:ph type="title"/>
          </p:nvPr>
        </p:nvSpPr>
        <p:spPr>
          <a:xfrm>
            <a:off x="1447800" y="304800"/>
            <a:ext cx="6181725" cy="685800"/>
          </a:xfrm>
        </p:spPr>
        <p:txBody>
          <a:bodyPr anchor="ctr" anchorCtr="0"/>
          <a:p>
            <a:r>
              <a:rPr lang="zh-CN" altLang="en-US" sz="3600" dirty="0">
                <a:latin typeface="Times New Roman" panose="02020603050405020304" pitchFamily="2" charset="0"/>
                <a:sym typeface="Arial" panose="020B0604020202020204" pitchFamily="34" charset="0"/>
              </a:rPr>
              <a:t>JavaEE 的技术结构（</a:t>
            </a:r>
            <a:r>
              <a:rPr lang="en-US" altLang="zh-CN" sz="3600" dirty="0">
                <a:latin typeface="Times New Roman" panose="02020603050405020304" pitchFamily="2" charset="0"/>
                <a:sym typeface="Arial" panose="020B0604020202020204" pitchFamily="34" charset="0"/>
              </a:rPr>
              <a:t>1</a:t>
            </a:r>
            <a:r>
              <a:rPr lang="zh-CN" altLang="en-US" sz="3600" dirty="0">
                <a:latin typeface="Times New Roman" panose="02020603050405020304" pitchFamily="2" charset="0"/>
                <a:sym typeface="Arial" panose="020B0604020202020204" pitchFamily="34" charset="0"/>
              </a:rPr>
              <a:t>） </a:t>
            </a:r>
            <a:endParaRPr lang="zh-CN" altLang="en-US" sz="3600" dirty="0">
              <a:latin typeface="Times New Roman" panose="02020603050405020304" pitchFamily="2" charset="0"/>
              <a:ea typeface="Times New Roman" panose="02020603050405020304" pitchFamily="2" charset="0"/>
              <a:sym typeface="Arial" panose="020B0604020202020204" pitchFamily="34" charset="0"/>
            </a:endParaRPr>
          </a:p>
        </p:txBody>
      </p:sp>
      <p:sp>
        <p:nvSpPr>
          <p:cNvPr id="32770" name="文本占位符 25602"/>
          <p:cNvSpPr>
            <a:spLocks noGrp="1"/>
          </p:cNvSpPr>
          <p:nvPr>
            <p:ph type="body" sz="half" idx="1"/>
          </p:nvPr>
        </p:nvSpPr>
        <p:spPr>
          <a:xfrm>
            <a:off x="381000" y="1447800"/>
            <a:ext cx="8583613" cy="4419600"/>
          </a:xfrm>
        </p:spPr>
        <p:txBody>
          <a:bodyPr anchor="t" anchorCtr="0"/>
          <a:p>
            <a:pPr defTabSz="914400">
              <a:buClr>
                <a:schemeClr val="hlink"/>
              </a:buClr>
              <a:buSzTx/>
              <a:buFont typeface="Wingdings" panose="05000000000000000000" pitchFamily="2" charset="2"/>
            </a:pPr>
            <a:r>
              <a:rPr lang="zh-CN" altLang="en-US" sz="3200" dirty="0"/>
              <a:t>JavaEE 的技术结构</a:t>
            </a:r>
            <a:endParaRPr lang="zh-CN" altLang="en-US" sz="3200" dirty="0"/>
          </a:p>
          <a:p>
            <a:pPr lvl="2" defTabSz="914400">
              <a:buClr>
                <a:schemeClr val="hlink"/>
              </a:buClr>
              <a:buFont typeface="Wingdings" panose="05000000000000000000" pitchFamily="2" charset="2"/>
              <a:buNone/>
            </a:pPr>
            <a:endParaRPr lang="zh-CN" altLang="en-US" sz="2000" dirty="0"/>
          </a:p>
        </p:txBody>
      </p:sp>
      <p:pic>
        <p:nvPicPr>
          <p:cNvPr id="32771" name="内容占位符 25603" descr="7"/>
          <p:cNvPicPr>
            <a:picLocks noGrp="1" noChangeAspect="1"/>
          </p:cNvPicPr>
          <p:nvPr>
            <p:ph sz="half" idx="2"/>
          </p:nvPr>
        </p:nvPicPr>
        <p:blipFill>
          <a:blip r:embed="rId1"/>
          <a:stretch>
            <a:fillRect/>
          </a:stretch>
        </p:blipFill>
        <p:spPr>
          <a:xfrm>
            <a:off x="914400" y="2190750"/>
            <a:ext cx="6985000" cy="3600450"/>
          </a:xfrm>
        </p:spPr>
      </p:pic>
      <p:sp>
        <p:nvSpPr>
          <p:cNvPr id="32772" name="文本框 25604"/>
          <p:cNvSpPr txBox="1"/>
          <p:nvPr/>
        </p:nvSpPr>
        <p:spPr>
          <a:xfrm>
            <a:off x="1941513" y="5921375"/>
            <a:ext cx="4840287" cy="457200"/>
          </a:xfrm>
          <a:prstGeom prst="rect">
            <a:avLst/>
          </a:prstGeom>
          <a:noFill/>
          <a:ln w="9525">
            <a:noFill/>
          </a:ln>
        </p:spPr>
        <p:txBody>
          <a:bodyPr wrap="square" anchor="t" anchorCtr="0">
            <a:spAutoFit/>
          </a:bodyPr>
          <a:p>
            <a:r>
              <a:rPr lang="zh-CN" altLang="en-US" sz="2400" dirty="0">
                <a:latin typeface="Verdana" panose="020B0604030504040204" pitchFamily="2" charset="0"/>
              </a:rPr>
              <a:t>引自 Java 官方网站的经典结构图</a:t>
            </a:r>
            <a:endParaRPr lang="zh-CN" altLang="en-US" sz="2400" dirty="0">
              <a:latin typeface="Verdana" panose="020B0604030504040204" pitchFamily="2"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6625"/>
          <p:cNvSpPr>
            <a:spLocks noGrp="1"/>
          </p:cNvSpPr>
          <p:nvPr>
            <p:ph type="title"/>
          </p:nvPr>
        </p:nvSpPr>
        <p:spPr/>
        <p:txBody>
          <a:bodyPr anchor="ctr" anchorCtr="0"/>
          <a:p>
            <a:r>
              <a:rPr lang="zh-CN" altLang="en-US" sz="3600" dirty="0">
                <a:latin typeface="Times New Roman" panose="02020603050405020304" pitchFamily="2" charset="0"/>
                <a:sym typeface="Arial" panose="020B0604020202020204" pitchFamily="34" charset="0"/>
              </a:rPr>
              <a:t>JavaEE 的技术结构</a:t>
            </a:r>
            <a:r>
              <a:rPr lang="zh-CN" altLang="en-US" sz="3600" dirty="0">
                <a:latin typeface="Times New Roman" panose="02020603050405020304" pitchFamily="2" charset="0"/>
                <a:ea typeface="宋体" panose="02010600030101010101" pitchFamily="2" charset="-122"/>
                <a:sym typeface="Arial" panose="020B0604020202020204" pitchFamily="34" charset="0"/>
              </a:rPr>
              <a:t>（2）</a:t>
            </a:r>
            <a:r>
              <a:rPr lang="zh-CN" altLang="en-US" sz="3600" dirty="0">
                <a:latin typeface="Times New Roman" panose="02020603050405020304" pitchFamily="2" charset="0"/>
                <a:sym typeface="Arial" panose="020B0604020202020204" pitchFamily="34" charset="0"/>
              </a:rPr>
              <a:t> </a:t>
            </a:r>
            <a:endParaRPr lang="zh-CN" altLang="en-US" sz="3600" dirty="0">
              <a:latin typeface="Times New Roman" panose="02020603050405020304" pitchFamily="2" charset="0"/>
              <a:ea typeface="Times New Roman" panose="02020603050405020304" pitchFamily="2" charset="0"/>
              <a:sym typeface="Arial" panose="020B0604020202020204" pitchFamily="34" charset="0"/>
            </a:endParaRPr>
          </a:p>
        </p:txBody>
      </p:sp>
      <p:sp>
        <p:nvSpPr>
          <p:cNvPr id="33794" name="文本占位符 26626"/>
          <p:cNvSpPr>
            <a:spLocks noGrp="1"/>
          </p:cNvSpPr>
          <p:nvPr>
            <p:ph idx="1"/>
          </p:nvPr>
        </p:nvSpPr>
        <p:spPr>
          <a:xfrm>
            <a:off x="668655" y="1371600"/>
            <a:ext cx="7864475" cy="4751705"/>
          </a:xfrm>
        </p:spPr>
        <p:txBody>
          <a:bodyPr anchor="t" anchorCtr="0"/>
          <a:p>
            <a:pPr>
              <a:lnSpc>
                <a:spcPct val="110000"/>
              </a:lnSpc>
            </a:pPr>
            <a:r>
              <a:rPr lang="zh-CN" altLang="en-US" sz="3200" dirty="0"/>
              <a:t>JavaEE 的三层结构</a:t>
            </a:r>
            <a:endParaRPr lang="zh-CN" altLang="en-US" sz="3200" dirty="0"/>
          </a:p>
          <a:p>
            <a:pPr lvl="1">
              <a:lnSpc>
                <a:spcPct val="110000"/>
              </a:lnSpc>
            </a:pPr>
            <a:r>
              <a:rPr lang="zh-CN" altLang="en-US" dirty="0"/>
              <a:t>客户层</a:t>
            </a:r>
            <a:endParaRPr lang="zh-CN" altLang="en-US" dirty="0"/>
          </a:p>
          <a:p>
            <a:pPr lvl="2">
              <a:lnSpc>
                <a:spcPct val="110000"/>
              </a:lnSpc>
            </a:pPr>
            <a:r>
              <a:rPr lang="zh-CN" altLang="en-US" dirty="0"/>
              <a:t>运行在客户端，如Applets，可直接访问数据库</a:t>
            </a:r>
            <a:endParaRPr lang="zh-CN" altLang="en-US" dirty="0"/>
          </a:p>
          <a:p>
            <a:pPr lvl="1">
              <a:lnSpc>
                <a:spcPct val="110000"/>
              </a:lnSpc>
            </a:pPr>
            <a:r>
              <a:rPr lang="zh-CN" altLang="en-US" dirty="0"/>
              <a:t>Web层</a:t>
            </a:r>
            <a:endParaRPr lang="zh-CN" altLang="en-US" dirty="0"/>
          </a:p>
          <a:p>
            <a:pPr lvl="2">
              <a:lnSpc>
                <a:spcPct val="110000"/>
              </a:lnSpc>
            </a:pPr>
            <a:r>
              <a:rPr lang="zh-CN" altLang="en-US" dirty="0"/>
              <a:t>运行在服务器的 Web 容器中，如Java Servlet 和 JSP，也可以访问数据库</a:t>
            </a:r>
            <a:endParaRPr lang="zh-CN" altLang="en-US" dirty="0"/>
          </a:p>
          <a:p>
            <a:pPr lvl="1">
              <a:lnSpc>
                <a:spcPct val="110000"/>
              </a:lnSpc>
            </a:pPr>
            <a:r>
              <a:rPr lang="zh-CN" altLang="en-US" dirty="0"/>
              <a:t>业务层</a:t>
            </a:r>
            <a:endParaRPr lang="zh-CN" altLang="en-US" dirty="0"/>
          </a:p>
          <a:p>
            <a:pPr lvl="2">
              <a:lnSpc>
                <a:spcPct val="110000"/>
              </a:lnSpc>
            </a:pPr>
            <a:r>
              <a:rPr lang="zh-CN" altLang="en-US" dirty="0"/>
              <a:t>运行在服务器的EJB 容器中，如Enterprise JavaBeans(EJB)，也可以访问数据库</a:t>
            </a:r>
            <a:endParaRPr lang="zh-CN"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6625"/>
          <p:cNvSpPr>
            <a:spLocks noGrp="1"/>
          </p:cNvSpPr>
          <p:nvPr>
            <p:ph type="title"/>
          </p:nvPr>
        </p:nvSpPr>
        <p:spPr/>
        <p:txBody>
          <a:bodyPr anchor="ctr" anchorCtr="0"/>
          <a:p>
            <a:r>
              <a:rPr lang="zh-CN" altLang="en-US" sz="3600" dirty="0">
                <a:latin typeface="Times New Roman" panose="02020603050405020304" pitchFamily="2" charset="0"/>
                <a:sym typeface="Arial" panose="020B0604020202020204" pitchFamily="34" charset="0"/>
              </a:rPr>
              <a:t>JavaEE 的技术结构</a:t>
            </a:r>
            <a:r>
              <a:rPr lang="zh-CN" altLang="en-US" sz="3600" dirty="0">
                <a:latin typeface="Times New Roman" panose="02020603050405020304" pitchFamily="2" charset="0"/>
                <a:ea typeface="宋体" panose="02010600030101010101" pitchFamily="2" charset="-122"/>
                <a:sym typeface="Arial" panose="020B0604020202020204" pitchFamily="34" charset="0"/>
              </a:rPr>
              <a:t>（</a:t>
            </a:r>
            <a:r>
              <a:rPr lang="en-US" altLang="zh-CN" sz="3600" dirty="0">
                <a:latin typeface="Times New Roman" panose="02020603050405020304" pitchFamily="2" charset="0"/>
                <a:ea typeface="宋体" panose="02010600030101010101" pitchFamily="2" charset="-122"/>
                <a:sym typeface="Arial" panose="020B0604020202020204" pitchFamily="34" charset="0"/>
              </a:rPr>
              <a:t>3-1</a:t>
            </a:r>
            <a:r>
              <a:rPr lang="zh-CN" altLang="en-US" sz="3600" dirty="0">
                <a:latin typeface="Times New Roman" panose="02020603050405020304" pitchFamily="2" charset="0"/>
                <a:ea typeface="宋体" panose="02010600030101010101" pitchFamily="2" charset="-122"/>
                <a:sym typeface="Arial" panose="020B0604020202020204" pitchFamily="34" charset="0"/>
              </a:rPr>
              <a:t>）</a:t>
            </a:r>
            <a:r>
              <a:rPr lang="zh-CN" altLang="en-US" sz="3600" dirty="0">
                <a:latin typeface="Times New Roman" panose="02020603050405020304" pitchFamily="2" charset="0"/>
                <a:sym typeface="Arial" panose="020B0604020202020204" pitchFamily="34" charset="0"/>
              </a:rPr>
              <a:t> </a:t>
            </a:r>
            <a:endParaRPr lang="zh-CN" altLang="en-US" sz="3600" dirty="0">
              <a:latin typeface="Times New Roman" panose="02020603050405020304" pitchFamily="2" charset="0"/>
              <a:ea typeface="Times New Roman" panose="02020603050405020304" pitchFamily="2" charset="0"/>
              <a:sym typeface="Arial" panose="020B0604020202020204" pitchFamily="34" charset="0"/>
            </a:endParaRPr>
          </a:p>
        </p:txBody>
      </p:sp>
      <p:sp>
        <p:nvSpPr>
          <p:cNvPr id="33794" name="文本占位符 26626"/>
          <p:cNvSpPr>
            <a:spLocks noGrp="1"/>
          </p:cNvSpPr>
          <p:nvPr>
            <p:ph idx="1"/>
          </p:nvPr>
        </p:nvSpPr>
        <p:spPr>
          <a:xfrm>
            <a:off x="668655" y="1371600"/>
            <a:ext cx="7864475" cy="4751705"/>
          </a:xfrm>
        </p:spPr>
        <p:txBody>
          <a:bodyPr anchor="t" anchorCtr="0"/>
          <a:p>
            <a:pPr>
              <a:lnSpc>
                <a:spcPct val="110000"/>
              </a:lnSpc>
            </a:pPr>
            <a:r>
              <a:rPr lang="zh-CN" altLang="en-US" sz="3200" dirty="0"/>
              <a:t>JavaEE中的“组件</a:t>
            </a:r>
            <a:r>
              <a:rPr lang="en-US" altLang="zh-CN" sz="3200" dirty="0"/>
              <a:t>(</a:t>
            </a:r>
            <a:r>
              <a:rPr lang="zh-CN" altLang="en-US" sz="3200" dirty="0"/>
              <a:t>component</a:t>
            </a:r>
            <a:r>
              <a:rPr lang="en-US" altLang="zh-CN" sz="3200" dirty="0"/>
              <a:t>)</a:t>
            </a:r>
            <a:r>
              <a:rPr lang="zh-CN" altLang="en-US" sz="3200" dirty="0"/>
              <a:t>”</a:t>
            </a:r>
            <a:endParaRPr lang="zh-CN" altLang="en-US" sz="3200" dirty="0"/>
          </a:p>
          <a:p>
            <a:pPr lvl="1">
              <a:lnSpc>
                <a:spcPct val="110000"/>
              </a:lnSpc>
            </a:pPr>
            <a:r>
              <a:rPr lang="zh-CN" altLang="en-US" dirty="0"/>
              <a:t>组件是Java EE应用的基本构成单元，部署于容器中</a:t>
            </a:r>
            <a:endParaRPr lang="zh-CN" altLang="en-US" dirty="0"/>
          </a:p>
          <a:p>
            <a:pPr lvl="1">
              <a:lnSpc>
                <a:spcPct val="110000"/>
              </a:lnSpc>
            </a:pPr>
            <a:r>
              <a:rPr lang="zh-CN" altLang="en-US" dirty="0"/>
              <a:t>组件的例子：静态或动态网页，服务端Java对象等</a:t>
            </a:r>
            <a:endParaRPr lang="zh-CN" altLang="en-US" dirty="0"/>
          </a:p>
          <a:p>
            <a:pPr lvl="1">
              <a:lnSpc>
                <a:spcPct val="110000"/>
              </a:lnSpc>
            </a:pPr>
            <a:r>
              <a:rPr lang="zh-CN" altLang="en-US" dirty="0"/>
              <a:t>组件实现业务逻辑，处理数据，也可以与外部系统进行交互</a:t>
            </a:r>
            <a:endParaRPr lang="zh-CN"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6625"/>
          <p:cNvSpPr>
            <a:spLocks noGrp="1"/>
          </p:cNvSpPr>
          <p:nvPr>
            <p:ph type="title"/>
          </p:nvPr>
        </p:nvSpPr>
        <p:spPr/>
        <p:txBody>
          <a:bodyPr anchor="ctr" anchorCtr="0"/>
          <a:p>
            <a:r>
              <a:rPr lang="zh-CN" altLang="en-US" sz="3600" dirty="0">
                <a:latin typeface="Times New Roman" panose="02020603050405020304" pitchFamily="2" charset="0"/>
                <a:sym typeface="Arial" panose="020B0604020202020204" pitchFamily="34" charset="0"/>
              </a:rPr>
              <a:t>JavaEE 的技术结构</a:t>
            </a:r>
            <a:r>
              <a:rPr lang="zh-CN" altLang="en-US" sz="3600" dirty="0">
                <a:latin typeface="Times New Roman" panose="02020603050405020304" pitchFamily="2" charset="0"/>
                <a:ea typeface="宋体" panose="02010600030101010101" pitchFamily="2" charset="-122"/>
                <a:sym typeface="Arial" panose="020B0604020202020204" pitchFamily="34" charset="0"/>
              </a:rPr>
              <a:t>（</a:t>
            </a:r>
            <a:r>
              <a:rPr lang="en-US" altLang="zh-CN" sz="3600" dirty="0">
                <a:latin typeface="Times New Roman" panose="02020603050405020304" pitchFamily="2" charset="0"/>
                <a:ea typeface="宋体" panose="02010600030101010101" pitchFamily="2" charset="-122"/>
                <a:sym typeface="Arial" panose="020B0604020202020204" pitchFamily="34" charset="0"/>
              </a:rPr>
              <a:t>3-2</a:t>
            </a:r>
            <a:r>
              <a:rPr lang="zh-CN" altLang="en-US" sz="3600" dirty="0">
                <a:latin typeface="Times New Roman" panose="02020603050405020304" pitchFamily="2" charset="0"/>
                <a:ea typeface="宋体" panose="02010600030101010101" pitchFamily="2" charset="-122"/>
                <a:sym typeface="Arial" panose="020B0604020202020204" pitchFamily="34" charset="0"/>
              </a:rPr>
              <a:t>）</a:t>
            </a:r>
            <a:r>
              <a:rPr lang="zh-CN" altLang="en-US" sz="3600" dirty="0">
                <a:latin typeface="Times New Roman" panose="02020603050405020304" pitchFamily="2" charset="0"/>
                <a:sym typeface="Arial" panose="020B0604020202020204" pitchFamily="34" charset="0"/>
              </a:rPr>
              <a:t> </a:t>
            </a:r>
            <a:endParaRPr lang="zh-CN" altLang="en-US" sz="3600" dirty="0">
              <a:latin typeface="Times New Roman" panose="02020603050405020304" pitchFamily="2" charset="0"/>
              <a:ea typeface="Times New Roman" panose="02020603050405020304" pitchFamily="2" charset="0"/>
              <a:sym typeface="Arial" panose="020B0604020202020204" pitchFamily="34" charset="0"/>
            </a:endParaRPr>
          </a:p>
        </p:txBody>
      </p:sp>
      <p:sp>
        <p:nvSpPr>
          <p:cNvPr id="33794" name="文本占位符 26626"/>
          <p:cNvSpPr>
            <a:spLocks noGrp="1"/>
          </p:cNvSpPr>
          <p:nvPr>
            <p:ph idx="1"/>
          </p:nvPr>
        </p:nvSpPr>
        <p:spPr>
          <a:xfrm>
            <a:off x="668655" y="1371600"/>
            <a:ext cx="7864475" cy="4751705"/>
          </a:xfrm>
        </p:spPr>
        <p:txBody>
          <a:bodyPr anchor="t" anchorCtr="0"/>
          <a:p>
            <a:pPr>
              <a:lnSpc>
                <a:spcPct val="110000"/>
              </a:lnSpc>
            </a:pPr>
            <a:r>
              <a:rPr sz="3200" dirty="0"/>
              <a:t>JavaEE中的</a:t>
            </a:r>
            <a:r>
              <a:rPr lang="en-US" sz="3200" dirty="0"/>
              <a:t>”</a:t>
            </a:r>
            <a:r>
              <a:rPr sz="3200" dirty="0"/>
              <a:t>容器</a:t>
            </a:r>
            <a:r>
              <a:rPr lang="en-US" sz="3200" dirty="0"/>
              <a:t>(</a:t>
            </a:r>
            <a:r>
              <a:rPr sz="3200" dirty="0"/>
              <a:t>Container</a:t>
            </a:r>
            <a:r>
              <a:rPr lang="en-US" sz="3200" dirty="0"/>
              <a:t>)”</a:t>
            </a:r>
            <a:endParaRPr sz="3200" dirty="0"/>
          </a:p>
          <a:p>
            <a:pPr lvl="1">
              <a:lnSpc>
                <a:spcPct val="110000"/>
              </a:lnSpc>
            </a:pPr>
            <a:r>
              <a:rPr lang="zh-CN" altLang="en-US" dirty="0"/>
              <a:t>容器其实是Java EE组件的运行环境，承载JavaEE应用</a:t>
            </a:r>
            <a:endParaRPr lang="zh-CN" altLang="en-US" dirty="0"/>
          </a:p>
          <a:p>
            <a:pPr lvl="1">
              <a:lnSpc>
                <a:spcPct val="110000"/>
              </a:lnSpc>
            </a:pPr>
            <a:r>
              <a:rPr lang="zh-CN" altLang="en-US" dirty="0"/>
              <a:t>容器内部隐藏了许多技术细节，组件开发者可以直接使用容器所提供的这些服务，而无须纠缠于各种细节</a:t>
            </a:r>
            <a:endParaRPr lang="zh-CN" altLang="en-US" dirty="0"/>
          </a:p>
          <a:p>
            <a:pPr lvl="1">
              <a:lnSpc>
                <a:spcPct val="110000"/>
              </a:lnSpc>
            </a:pPr>
            <a:r>
              <a:rPr lang="zh-CN" altLang="en-US" dirty="0"/>
              <a:t>容器负责管理组件和协调它们之间的交互</a:t>
            </a:r>
            <a:endParaRPr lang="zh-CN" alt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6625"/>
          <p:cNvSpPr>
            <a:spLocks noGrp="1"/>
          </p:cNvSpPr>
          <p:nvPr>
            <p:ph type="title"/>
          </p:nvPr>
        </p:nvSpPr>
        <p:spPr/>
        <p:txBody>
          <a:bodyPr anchor="ctr" anchorCtr="0"/>
          <a:p>
            <a:r>
              <a:rPr lang="zh-CN" altLang="en-US" sz="3600" dirty="0">
                <a:latin typeface="Times New Roman" panose="02020603050405020304" pitchFamily="2" charset="0"/>
                <a:sym typeface="Arial" panose="020B0604020202020204" pitchFamily="34" charset="0"/>
              </a:rPr>
              <a:t>JavaEE 的技术结构</a:t>
            </a:r>
            <a:r>
              <a:rPr lang="zh-CN" altLang="en-US" sz="3600" dirty="0">
                <a:latin typeface="Times New Roman" panose="02020603050405020304" pitchFamily="2" charset="0"/>
                <a:ea typeface="宋体" panose="02010600030101010101" pitchFamily="2" charset="-122"/>
                <a:sym typeface="Arial" panose="020B0604020202020204" pitchFamily="34" charset="0"/>
              </a:rPr>
              <a:t>（</a:t>
            </a:r>
            <a:r>
              <a:rPr lang="en-US" altLang="zh-CN" sz="3600" dirty="0">
                <a:latin typeface="Times New Roman" panose="02020603050405020304" pitchFamily="2" charset="0"/>
                <a:ea typeface="宋体" panose="02010600030101010101" pitchFamily="2" charset="-122"/>
                <a:sym typeface="Arial" panose="020B0604020202020204" pitchFamily="34" charset="0"/>
              </a:rPr>
              <a:t>3-3</a:t>
            </a:r>
            <a:r>
              <a:rPr lang="zh-CN" altLang="en-US" sz="3600" dirty="0">
                <a:latin typeface="Times New Roman" panose="02020603050405020304" pitchFamily="2" charset="0"/>
                <a:ea typeface="宋体" panose="02010600030101010101" pitchFamily="2" charset="-122"/>
                <a:sym typeface="Arial" panose="020B0604020202020204" pitchFamily="34" charset="0"/>
              </a:rPr>
              <a:t>）</a:t>
            </a:r>
            <a:r>
              <a:rPr lang="zh-CN" altLang="en-US" sz="3600" dirty="0">
                <a:latin typeface="Times New Roman" panose="02020603050405020304" pitchFamily="2" charset="0"/>
                <a:sym typeface="Arial" panose="020B0604020202020204" pitchFamily="34" charset="0"/>
              </a:rPr>
              <a:t> </a:t>
            </a:r>
            <a:endParaRPr lang="zh-CN" altLang="en-US" sz="3600" dirty="0">
              <a:latin typeface="Times New Roman" panose="02020603050405020304" pitchFamily="2" charset="0"/>
              <a:ea typeface="Times New Roman" panose="02020603050405020304" pitchFamily="2" charset="0"/>
              <a:sym typeface="Arial" panose="020B0604020202020204" pitchFamily="34" charset="0"/>
            </a:endParaRPr>
          </a:p>
        </p:txBody>
      </p:sp>
      <p:sp>
        <p:nvSpPr>
          <p:cNvPr id="33794" name="文本占位符 26626"/>
          <p:cNvSpPr>
            <a:spLocks noGrp="1"/>
          </p:cNvSpPr>
          <p:nvPr>
            <p:ph idx="1"/>
          </p:nvPr>
        </p:nvSpPr>
        <p:spPr>
          <a:xfrm>
            <a:off x="668655" y="1371600"/>
            <a:ext cx="7864475" cy="4751705"/>
          </a:xfrm>
        </p:spPr>
        <p:txBody>
          <a:bodyPr anchor="t" anchorCtr="0"/>
          <a:p>
            <a:pPr>
              <a:lnSpc>
                <a:spcPct val="110000"/>
              </a:lnSpc>
            </a:pPr>
            <a:r>
              <a:rPr sz="3200" dirty="0"/>
              <a:t>Java EE中的“服务</a:t>
            </a:r>
            <a:r>
              <a:rPr lang="en-US" sz="3200" dirty="0"/>
              <a:t>(</a:t>
            </a:r>
            <a:r>
              <a:rPr sz="3200" dirty="0"/>
              <a:t>Service</a:t>
            </a:r>
            <a:r>
              <a:rPr lang="en-US" sz="3200" dirty="0"/>
              <a:t>)</a:t>
            </a:r>
            <a:r>
              <a:rPr sz="3200" dirty="0"/>
              <a:t>”</a:t>
            </a:r>
            <a:endParaRPr sz="3200" dirty="0"/>
          </a:p>
          <a:p>
            <a:pPr lvl="1">
              <a:lnSpc>
                <a:spcPct val="130000"/>
              </a:lnSpc>
            </a:pPr>
            <a:r>
              <a:rPr lang="zh-CN" altLang="en-US" dirty="0"/>
              <a:t>服务由容器所实现，供组件使用</a:t>
            </a:r>
            <a:endParaRPr lang="zh-CN" altLang="en-US" dirty="0"/>
          </a:p>
          <a:p>
            <a:pPr lvl="1">
              <a:lnSpc>
                <a:spcPct val="130000"/>
              </a:lnSpc>
            </a:pPr>
            <a:r>
              <a:rPr lang="zh-CN" altLang="en-US" dirty="0"/>
              <a:t>常用的服务包括：认证与授权、事务管理、名称映射……</a:t>
            </a:r>
            <a:endParaRPr lang="zh-CN" altLang="en-US" dirty="0"/>
          </a:p>
          <a:p>
            <a:pPr lvl="1">
              <a:lnSpc>
                <a:spcPct val="130000"/>
              </a:lnSpc>
            </a:pPr>
            <a:r>
              <a:rPr lang="zh-CN" altLang="en-US" dirty="0"/>
              <a:t>服务支持配置，各个服务的配置是独立的，彼此互不影响</a:t>
            </a:r>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30721"/>
          <p:cNvSpPr>
            <a:spLocks noGrp="1"/>
          </p:cNvSpPr>
          <p:nvPr>
            <p:ph type="title"/>
          </p:nvPr>
        </p:nvSpPr>
        <p:spPr>
          <a:xfrm>
            <a:off x="1219200" y="304800"/>
            <a:ext cx="6870700" cy="685800"/>
          </a:xfrm>
        </p:spPr>
        <p:txBody>
          <a:bodyPr anchor="ctr" anchorCtr="0"/>
          <a:p>
            <a:r>
              <a:rPr lang="zh-CN" altLang="en-US" sz="3600" dirty="0">
                <a:latin typeface="Times New Roman" panose="02020603050405020304" pitchFamily="2" charset="0"/>
                <a:sym typeface="Arial" panose="020B0604020202020204" pitchFamily="34" charset="0"/>
              </a:rPr>
              <a:t>JavaEE 的</a:t>
            </a:r>
            <a:r>
              <a:rPr lang="zh-CN" altLang="en-US" sz="3600" dirty="0">
                <a:sym typeface="+mn-ea"/>
              </a:rPr>
              <a:t>技术规范</a:t>
            </a:r>
            <a:r>
              <a:rPr lang="zh-CN" altLang="en-US" sz="3600" dirty="0">
                <a:latin typeface="Times New Roman" panose="02020603050405020304" pitchFamily="2" charset="0"/>
                <a:ea typeface="宋体" panose="02010600030101010101" pitchFamily="2" charset="-122"/>
                <a:sym typeface="Arial" panose="020B0604020202020204" pitchFamily="34" charset="0"/>
              </a:rPr>
              <a:t>（1）</a:t>
            </a:r>
            <a:endParaRPr lang="zh-CN" altLang="en-US" sz="3600" dirty="0">
              <a:latin typeface="Times New Roman" panose="02020603050405020304" pitchFamily="2" charset="0"/>
              <a:ea typeface="Times New Roman" panose="02020603050405020304" pitchFamily="2" charset="0"/>
              <a:sym typeface="Arial" panose="020B0604020202020204" pitchFamily="34" charset="0"/>
            </a:endParaRPr>
          </a:p>
        </p:txBody>
      </p:sp>
      <p:sp>
        <p:nvSpPr>
          <p:cNvPr id="27650" name="文本占位符 30722"/>
          <p:cNvSpPr>
            <a:spLocks noGrp="1"/>
          </p:cNvSpPr>
          <p:nvPr>
            <p:ph idx="1"/>
          </p:nvPr>
        </p:nvSpPr>
        <p:spPr>
          <a:xfrm>
            <a:off x="685800" y="1371600"/>
            <a:ext cx="7849235" cy="4751705"/>
          </a:xfrm>
        </p:spPr>
        <p:txBody>
          <a:bodyPr anchor="t" anchorCtr="0"/>
          <a:p>
            <a:pPr>
              <a:lnSpc>
                <a:spcPct val="90000"/>
              </a:lnSpc>
            </a:pPr>
            <a:r>
              <a:rPr lang="zh-CN" altLang="en-US" sz="3200" dirty="0"/>
              <a:t>JavaEE 中的重要技术规范例举</a:t>
            </a:r>
            <a:endParaRPr lang="zh-CN" altLang="en-US" sz="3200" dirty="0"/>
          </a:p>
          <a:p>
            <a:pPr lvl="1">
              <a:lnSpc>
                <a:spcPct val="120000"/>
              </a:lnSpc>
            </a:pPr>
            <a:r>
              <a:rPr lang="zh-CN" altLang="en-US" dirty="0"/>
              <a:t>JNDI(Java Name and Directory Interface)：</a:t>
            </a:r>
            <a:r>
              <a:rPr lang="zh-CN" altLang="en-US" sz="2400" dirty="0"/>
              <a:t>被用于执行名称和目录服务，提供了一致的模型来存取和操作企业级的资源或应用服务器中的对象</a:t>
            </a:r>
            <a:endParaRPr lang="zh-CN" altLang="en-US" sz="2400" dirty="0"/>
          </a:p>
          <a:p>
            <a:pPr lvl="1">
              <a:lnSpc>
                <a:spcPct val="120000"/>
              </a:lnSpc>
            </a:pPr>
            <a:r>
              <a:rPr lang="zh-CN" altLang="en-US" dirty="0">
                <a:sym typeface="Arial" panose="020B0604020202020204" pitchFamily="34" charset="0"/>
              </a:rPr>
              <a:t>RMI(Remote Method Invoke)：</a:t>
            </a:r>
            <a:r>
              <a:rPr lang="zh-CN" altLang="en-US" sz="2400" dirty="0">
                <a:sym typeface="+mn-ea"/>
              </a:rPr>
              <a:t>调用远程对象上的方法，是被 EJB 使用的更底层的协议</a:t>
            </a:r>
            <a:endParaRPr lang="zh-CN" altLang="en-US" sz="2400" dirty="0">
              <a:sym typeface="+mn-ea"/>
            </a:endParaRPr>
          </a:p>
          <a:p>
            <a:pPr lvl="1">
              <a:lnSpc>
                <a:spcPct val="120000"/>
              </a:lnSpc>
            </a:pPr>
            <a:r>
              <a:rPr lang="zh-CN" altLang="en-US" dirty="0">
                <a:sym typeface="+mn-ea"/>
              </a:rPr>
              <a:t>JDBC(Java Database Connectivity)：</a:t>
            </a:r>
            <a:r>
              <a:rPr lang="zh-CN" altLang="en-US" sz="2400" dirty="0">
                <a:sym typeface="+mn-ea"/>
              </a:rPr>
              <a:t>为访问不同的数据库提供了统一的途径</a:t>
            </a:r>
            <a:endParaRPr lang="zh-CN" altLang="en-US" sz="2400" dirty="0"/>
          </a:p>
          <a:p>
            <a:pPr lvl="2">
              <a:lnSpc>
                <a:spcPct val="90000"/>
              </a:lnSpc>
              <a:buNone/>
            </a:pPr>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32769"/>
          <p:cNvSpPr>
            <a:spLocks noGrp="1"/>
          </p:cNvSpPr>
          <p:nvPr>
            <p:ph type="title"/>
          </p:nvPr>
        </p:nvSpPr>
        <p:spPr>
          <a:xfrm>
            <a:off x="1219200" y="304800"/>
            <a:ext cx="6896100" cy="685800"/>
          </a:xfrm>
        </p:spPr>
        <p:txBody>
          <a:bodyPr anchor="ctr" anchorCtr="0"/>
          <a:p>
            <a:r>
              <a:rPr lang="zh-CN" altLang="en-US" sz="3600" dirty="0">
                <a:latin typeface="Times New Roman" panose="02020603050405020304" pitchFamily="2" charset="0"/>
                <a:sym typeface="Arial" panose="020B0604020202020204" pitchFamily="34" charset="0"/>
              </a:rPr>
              <a:t>JavaEE 的</a:t>
            </a:r>
            <a:r>
              <a:rPr lang="zh-CN" altLang="en-US" sz="3600" dirty="0">
                <a:sym typeface="+mn-ea"/>
              </a:rPr>
              <a:t>技术规范</a:t>
            </a:r>
            <a:r>
              <a:rPr lang="zh-CN" altLang="en-US" sz="3600" dirty="0">
                <a:latin typeface="Times New Roman" panose="02020603050405020304" pitchFamily="2" charset="0"/>
                <a:ea typeface="宋体" panose="02010600030101010101" pitchFamily="2" charset="-122"/>
                <a:sym typeface="Arial" panose="020B0604020202020204" pitchFamily="34" charset="0"/>
              </a:rPr>
              <a:t>（</a:t>
            </a:r>
            <a:r>
              <a:rPr lang="en-US" altLang="zh-CN" sz="3600" dirty="0">
                <a:latin typeface="Times New Roman" panose="02020603050405020304" pitchFamily="2" charset="0"/>
                <a:ea typeface="宋体" panose="02010600030101010101" pitchFamily="2" charset="-122"/>
                <a:sym typeface="Arial" panose="020B0604020202020204" pitchFamily="34" charset="0"/>
              </a:rPr>
              <a:t>2</a:t>
            </a:r>
            <a:r>
              <a:rPr lang="zh-CN" altLang="en-US" sz="3600" dirty="0">
                <a:latin typeface="Times New Roman" panose="02020603050405020304" pitchFamily="2" charset="0"/>
                <a:ea typeface="宋体" panose="02010600030101010101" pitchFamily="2" charset="-122"/>
                <a:sym typeface="Arial" panose="020B0604020202020204" pitchFamily="34" charset="0"/>
              </a:rPr>
              <a:t>）</a:t>
            </a:r>
            <a:endParaRPr lang="zh-CN" altLang="en-US" sz="3600" dirty="0">
              <a:latin typeface="Times New Roman" panose="02020603050405020304" pitchFamily="2" charset="0"/>
              <a:ea typeface="Times New Roman" panose="02020603050405020304" pitchFamily="2" charset="0"/>
              <a:sym typeface="Arial" panose="020B0604020202020204" pitchFamily="34" charset="0"/>
            </a:endParaRPr>
          </a:p>
        </p:txBody>
      </p:sp>
      <p:sp>
        <p:nvSpPr>
          <p:cNvPr id="29698" name="文本占位符 32770"/>
          <p:cNvSpPr>
            <a:spLocks noGrp="1"/>
          </p:cNvSpPr>
          <p:nvPr>
            <p:ph idx="1"/>
          </p:nvPr>
        </p:nvSpPr>
        <p:spPr>
          <a:xfrm>
            <a:off x="685800" y="1371600"/>
            <a:ext cx="7637463" cy="4751388"/>
          </a:xfrm>
        </p:spPr>
        <p:txBody>
          <a:bodyPr anchor="t" anchorCtr="0"/>
          <a:p>
            <a:r>
              <a:rPr lang="zh-CN" altLang="en-US" sz="3200" dirty="0"/>
              <a:t>JavaEE 中的重要技术规范例举</a:t>
            </a:r>
            <a:endParaRPr lang="zh-CN" altLang="en-US" sz="3200" dirty="0"/>
          </a:p>
          <a:p>
            <a:pPr lvl="1">
              <a:lnSpc>
                <a:spcPct val="110000"/>
              </a:lnSpc>
            </a:pPr>
            <a:r>
              <a:rPr lang="zh-CN" altLang="en-US" dirty="0"/>
              <a:t>JMS(Java Message Service)：</a:t>
            </a:r>
            <a:r>
              <a:rPr lang="zh-CN" altLang="en-US" sz="2400" dirty="0"/>
              <a:t>是用于和面向消息的中间件相互通信的应用程序接口</a:t>
            </a:r>
            <a:r>
              <a:rPr lang="zh-CN" altLang="en-US" dirty="0"/>
              <a:t> </a:t>
            </a:r>
            <a:endParaRPr lang="zh-CN" altLang="en-US" dirty="0"/>
          </a:p>
          <a:p>
            <a:pPr lvl="1"/>
            <a:r>
              <a:rPr lang="zh-CN" altLang="en-US" dirty="0"/>
              <a:t>JTA(Java Transaction Architecture)：</a:t>
            </a:r>
            <a:r>
              <a:rPr lang="zh-CN" altLang="en-US" sz="2400" dirty="0"/>
              <a:t>定义了一种标准的 API，用以访问各种事务 </a:t>
            </a:r>
            <a:endParaRPr lang="zh-CN" altLang="en-US" dirty="0"/>
          </a:p>
          <a:p>
            <a:pPr lvl="1"/>
            <a:r>
              <a:rPr lang="zh-CN" altLang="en-US" dirty="0"/>
              <a:t>JavaMail 和 JAF(JavaBeans Activation Framework)：</a:t>
            </a:r>
            <a:r>
              <a:rPr lang="zh-CN" altLang="en-US" sz="2400" dirty="0"/>
              <a:t>JavaMail 是用于存取邮件服务器的 API，JavaMail 利用 JAF 来处理 MIME 编码的邮件附件</a:t>
            </a:r>
            <a:endParaRPr lang="zh-CN" altLang="en-US" sz="32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31745"/>
          <p:cNvSpPr>
            <a:spLocks noGrp="1"/>
          </p:cNvSpPr>
          <p:nvPr>
            <p:ph type="title"/>
          </p:nvPr>
        </p:nvSpPr>
        <p:spPr>
          <a:xfrm>
            <a:off x="1219200" y="304800"/>
            <a:ext cx="6775450" cy="685800"/>
          </a:xfrm>
        </p:spPr>
        <p:txBody>
          <a:bodyPr anchor="ctr" anchorCtr="0"/>
          <a:p>
            <a:r>
              <a:rPr lang="zh-CN" altLang="en-US" sz="3600" dirty="0">
                <a:latin typeface="Times New Roman" panose="02020603050405020304" pitchFamily="2" charset="0"/>
                <a:sym typeface="Arial" panose="020B0604020202020204" pitchFamily="34" charset="0"/>
              </a:rPr>
              <a:t>JavaEE 的</a:t>
            </a:r>
            <a:r>
              <a:rPr lang="zh-CN" altLang="en-US" sz="3600" dirty="0">
                <a:sym typeface="+mn-ea"/>
              </a:rPr>
              <a:t>技术规范</a:t>
            </a:r>
            <a:r>
              <a:rPr lang="zh-CN" altLang="en-US" sz="3600" dirty="0">
                <a:latin typeface="Times New Roman" panose="02020603050405020304" pitchFamily="2" charset="0"/>
                <a:ea typeface="宋体" panose="02010600030101010101" pitchFamily="2" charset="-122"/>
                <a:sym typeface="Arial" panose="020B0604020202020204" pitchFamily="34" charset="0"/>
              </a:rPr>
              <a:t>（</a:t>
            </a:r>
            <a:r>
              <a:rPr lang="en-US" altLang="zh-CN" sz="3600" dirty="0">
                <a:latin typeface="Times New Roman" panose="02020603050405020304" pitchFamily="2" charset="0"/>
                <a:ea typeface="宋体" panose="02010600030101010101" pitchFamily="2" charset="-122"/>
                <a:sym typeface="Arial" panose="020B0604020202020204" pitchFamily="34" charset="0"/>
              </a:rPr>
              <a:t>3</a:t>
            </a:r>
            <a:r>
              <a:rPr lang="zh-CN" altLang="en-US" sz="3600" dirty="0">
                <a:latin typeface="Times New Roman" panose="02020603050405020304" pitchFamily="2" charset="0"/>
                <a:ea typeface="宋体" panose="02010600030101010101" pitchFamily="2" charset="-122"/>
                <a:sym typeface="Arial" panose="020B0604020202020204" pitchFamily="34" charset="0"/>
              </a:rPr>
              <a:t>）</a:t>
            </a:r>
            <a:endParaRPr lang="zh-CN" altLang="en-US" sz="3600" dirty="0">
              <a:latin typeface="Times New Roman" panose="02020603050405020304" pitchFamily="2" charset="0"/>
              <a:ea typeface="Times New Roman" panose="02020603050405020304" pitchFamily="2" charset="0"/>
              <a:sym typeface="Arial" panose="020B0604020202020204" pitchFamily="34" charset="0"/>
            </a:endParaRPr>
          </a:p>
        </p:txBody>
      </p:sp>
      <p:sp>
        <p:nvSpPr>
          <p:cNvPr id="28674" name="文本占位符 31746"/>
          <p:cNvSpPr>
            <a:spLocks noGrp="1"/>
          </p:cNvSpPr>
          <p:nvPr>
            <p:ph idx="1"/>
          </p:nvPr>
        </p:nvSpPr>
        <p:spPr>
          <a:xfrm>
            <a:off x="685800" y="1371600"/>
            <a:ext cx="7637463" cy="4751388"/>
          </a:xfrm>
        </p:spPr>
        <p:txBody>
          <a:bodyPr anchor="t" anchorCtr="0"/>
          <a:p>
            <a:pPr>
              <a:lnSpc>
                <a:spcPct val="80000"/>
              </a:lnSpc>
            </a:pPr>
            <a:r>
              <a:rPr lang="zh-CN" altLang="en-US" sz="3200" dirty="0"/>
              <a:t>JavaEE 中的重要技术规范例举</a:t>
            </a:r>
            <a:endParaRPr lang="zh-CN" altLang="en-US" sz="3200" dirty="0"/>
          </a:p>
          <a:p>
            <a:pPr lvl="1">
              <a:lnSpc>
                <a:spcPct val="110000"/>
              </a:lnSpc>
            </a:pPr>
            <a:r>
              <a:rPr lang="zh-CN" altLang="en-US" dirty="0"/>
              <a:t>JSP(Java Server Pages)</a:t>
            </a:r>
            <a:endParaRPr lang="zh-CN" altLang="en-US" dirty="0"/>
          </a:p>
          <a:p>
            <a:pPr lvl="1">
              <a:lnSpc>
                <a:spcPct val="110000"/>
              </a:lnSpc>
            </a:pPr>
            <a:r>
              <a:rPr lang="zh-CN" altLang="en-US" dirty="0"/>
              <a:t>Java Servlet</a:t>
            </a:r>
            <a:endParaRPr lang="zh-CN" altLang="en-US" dirty="0"/>
          </a:p>
          <a:p>
            <a:pPr lvl="1">
              <a:lnSpc>
                <a:spcPct val="110000"/>
              </a:lnSpc>
            </a:pPr>
            <a:r>
              <a:rPr lang="zh-CN" altLang="en-US" sz="2800" dirty="0">
                <a:sym typeface="+mn-ea"/>
              </a:rPr>
              <a:t>EJB(Enterprise JavaBean)：</a:t>
            </a:r>
            <a:r>
              <a:rPr lang="zh-CN" altLang="en-US" sz="2400" dirty="0">
                <a:sym typeface="+mn-ea"/>
              </a:rPr>
              <a:t>提供了一个框架来开发和实施分布式商务逻辑，显著地简化了具有可伸缩性和高度复杂的企业级应用的开发</a:t>
            </a:r>
            <a:endParaRPr lang="zh-CN" altLang="en-US" dirty="0"/>
          </a:p>
          <a:p>
            <a:pPr lvl="1">
              <a:lnSpc>
                <a:spcPct val="110000"/>
              </a:lnSpc>
            </a:pPr>
            <a:r>
              <a:rPr lang="zh-CN" altLang="en-US" dirty="0"/>
              <a:t>XML(Extensible Markup Language)：</a:t>
            </a:r>
            <a:r>
              <a:rPr lang="zh-CN" altLang="en-US" sz="2400" dirty="0"/>
              <a:t>是一种标记语言，用来在不同的商务过程中共享数据，或者对系统功能进行配置，和 JavaEE 没有包含关系</a:t>
            </a:r>
            <a:endParaRPr lang="zh-CN" altLang="en-US" sz="2400" dirty="0"/>
          </a:p>
          <a:p>
            <a:pPr lvl="2">
              <a:lnSpc>
                <a:spcPct val="80000"/>
              </a:lnSpc>
              <a:buNone/>
            </a:pPr>
            <a:endParaRPr lang="zh-CN" altLang="en-US" sz="32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p:txBody>
          <a:bodyPr vert="horz" wrap="square" anchor="ctr" anchorCtr="0"/>
          <a:p>
            <a:pPr eaLnBrk="1" hangingPunct="1"/>
            <a:r>
              <a:rPr lang="zh-CN" altLang="en-US" dirty="0"/>
              <a:t>主要内容</a:t>
            </a:r>
            <a:endParaRPr lang="zh-CN" altLang="en-US" dirty="0">
              <a:solidFill>
                <a:schemeClr val="accent1"/>
              </a:solidFill>
            </a:endParaRPr>
          </a:p>
        </p:txBody>
      </p:sp>
      <p:grpSp>
        <p:nvGrpSpPr>
          <p:cNvPr id="8194" name="组合 6146"/>
          <p:cNvGrpSpPr/>
          <p:nvPr/>
        </p:nvGrpSpPr>
        <p:grpSpPr>
          <a:xfrm>
            <a:off x="1828800" y="2024063"/>
            <a:ext cx="5410200" cy="665162"/>
            <a:chOff x="0" y="0"/>
            <a:chExt cx="3408" cy="419"/>
          </a:xfrm>
        </p:grpSpPr>
        <p:grpSp>
          <p:nvGrpSpPr>
            <p:cNvPr id="8195" name="组合 6147"/>
            <p:cNvGrpSpPr/>
            <p:nvPr/>
          </p:nvGrpSpPr>
          <p:grpSpPr>
            <a:xfrm>
              <a:off x="0" y="0"/>
              <a:ext cx="480" cy="419"/>
              <a:chOff x="0" y="0"/>
              <a:chExt cx="1549" cy="1351"/>
            </a:xfrm>
          </p:grpSpPr>
          <p:sp>
            <p:nvSpPr>
              <p:cNvPr id="8196" name="AutoShape 4"/>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8197" name="AutoShape 5"/>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8198" name="AutoShape 6"/>
              <p:cNvSpPr/>
              <p:nvPr/>
            </p:nvSpPr>
            <p:spPr>
              <a:xfrm>
                <a:off x="90" y="81"/>
                <a:ext cx="1349" cy="1167"/>
              </a:xfrm>
              <a:prstGeom prst="hexagon">
                <a:avLst>
                  <a:gd name="adj" fmla="val 28893"/>
                  <a:gd name="vf" fmla="val 115470"/>
                </a:avLst>
              </a:prstGeom>
              <a:gradFill rotWithShape="1">
                <a:gsLst>
                  <a:gs pos="0">
                    <a:srgbClr val="093C55"/>
                  </a:gs>
                  <a:gs pos="100000">
                    <a:schemeClr val="hlink"/>
                  </a:gs>
                </a:gsLst>
                <a:lin ang="18900000" scaled="1"/>
                <a:tileRect/>
              </a:gra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grpSp>
        <p:sp>
          <p:nvSpPr>
            <p:cNvPr id="8199" name="Line 11"/>
            <p:cNvSpPr/>
            <p:nvPr/>
          </p:nvSpPr>
          <p:spPr>
            <a:xfrm>
              <a:off x="384" y="384"/>
              <a:ext cx="3024" cy="0"/>
            </a:xfrm>
            <a:prstGeom prst="line">
              <a:avLst/>
            </a:prstGeom>
            <a:ln w="25400" cap="flat" cmpd="sng">
              <a:solidFill>
                <a:schemeClr val="tx2"/>
              </a:solidFill>
              <a:prstDash val="sysDot"/>
              <a:round/>
              <a:headEnd type="none" w="med" len="med"/>
              <a:tailEnd type="oval" w="med" len="med"/>
            </a:ln>
          </p:spPr>
        </p:sp>
        <p:sp>
          <p:nvSpPr>
            <p:cNvPr id="8200" name="Text Box 12"/>
            <p:cNvSpPr txBox="1"/>
            <p:nvPr/>
          </p:nvSpPr>
          <p:spPr>
            <a:xfrm>
              <a:off x="1008" y="3"/>
              <a:ext cx="1016" cy="327"/>
            </a:xfrm>
            <a:prstGeom prst="rect">
              <a:avLst/>
            </a:prstGeom>
            <a:noFill/>
            <a:ln w="9525">
              <a:noFill/>
            </a:ln>
          </p:spPr>
          <p:txBody>
            <a:bodyPr wrap="none" anchor="t" anchorCtr="0">
              <a:spAutoFit/>
            </a:bodyPr>
            <a:p>
              <a:pPr eaLnBrk="0" hangingPunct="0"/>
              <a:r>
                <a:rPr lang="zh-CN" altLang="en-US" sz="2800" b="1" dirty="0">
                  <a:solidFill>
                    <a:schemeClr val="tx2"/>
                  </a:solidFill>
                  <a:latin typeface="Arial" panose="020B0604020202020204" pitchFamily="34" charset="0"/>
                  <a:ea typeface="楷体_GB2312" pitchFamily="1" charset="-122"/>
                </a:rPr>
                <a:t>课程简介</a:t>
              </a:r>
              <a:endParaRPr lang="zh-CN" altLang="en-US" sz="2800" b="1" dirty="0">
                <a:solidFill>
                  <a:schemeClr val="tx2"/>
                </a:solidFill>
                <a:latin typeface="Arial" panose="020B0604020202020204" pitchFamily="34" charset="0"/>
                <a:ea typeface="楷体_GB2312" pitchFamily="1" charset="-122"/>
              </a:endParaRPr>
            </a:p>
          </p:txBody>
        </p:sp>
        <p:sp>
          <p:nvSpPr>
            <p:cNvPr id="8201" name="Text Box 13"/>
            <p:cNvSpPr txBox="1"/>
            <p:nvPr/>
          </p:nvSpPr>
          <p:spPr>
            <a:xfrm>
              <a:off x="124" y="62"/>
              <a:ext cx="223" cy="288"/>
            </a:xfrm>
            <a:prstGeom prst="rect">
              <a:avLst/>
            </a:prstGeom>
            <a:noFill/>
            <a:ln w="9525">
              <a:noFill/>
            </a:ln>
          </p:spPr>
          <p:txBody>
            <a:bodyPr wrap="none" anchor="t" anchorCtr="0">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1</a:t>
              </a:r>
              <a:endParaRPr lang="en-US" altLang="zh-CN" sz="2400" b="1" dirty="0">
                <a:solidFill>
                  <a:schemeClr val="bg1"/>
                </a:solidFill>
                <a:latin typeface="Arial" panose="020B0604020202020204" pitchFamily="34" charset="0"/>
                <a:ea typeface="宋体" panose="02010600030101010101" pitchFamily="2" charset="-122"/>
              </a:endParaRPr>
            </a:p>
          </p:txBody>
        </p:sp>
      </p:grpSp>
      <p:grpSp>
        <p:nvGrpSpPr>
          <p:cNvPr id="8202" name="组合 6154"/>
          <p:cNvGrpSpPr/>
          <p:nvPr/>
        </p:nvGrpSpPr>
        <p:grpSpPr>
          <a:xfrm>
            <a:off x="1828800" y="2938463"/>
            <a:ext cx="5410200" cy="665162"/>
            <a:chOff x="0" y="0"/>
            <a:chExt cx="3408" cy="419"/>
          </a:xfrm>
        </p:grpSpPr>
        <p:grpSp>
          <p:nvGrpSpPr>
            <p:cNvPr id="8203" name="组合 6155"/>
            <p:cNvGrpSpPr/>
            <p:nvPr/>
          </p:nvGrpSpPr>
          <p:grpSpPr>
            <a:xfrm>
              <a:off x="0" y="0"/>
              <a:ext cx="480" cy="419"/>
              <a:chOff x="0" y="0"/>
              <a:chExt cx="1549" cy="1351"/>
            </a:xfrm>
          </p:grpSpPr>
          <p:sp>
            <p:nvSpPr>
              <p:cNvPr id="8204" name="AutoShape 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8205" name="AutoShape 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8206" name="AutoShape 10"/>
              <p:cNvSpPr/>
              <p:nvPr/>
            </p:nvSpPr>
            <p:spPr>
              <a:xfrm>
                <a:off x="90" y="81"/>
                <a:ext cx="1349" cy="1167"/>
              </a:xfrm>
              <a:prstGeom prst="hexagon">
                <a:avLst>
                  <a:gd name="adj" fmla="val 28893"/>
                  <a:gd name="vf" fmla="val 115470"/>
                </a:avLst>
              </a:prstGeom>
              <a:gradFill rotWithShape="1">
                <a:gsLst>
                  <a:gs pos="0">
                    <a:srgbClr val="164C3D"/>
                  </a:gs>
                  <a:gs pos="100000">
                    <a:schemeClr val="accent1"/>
                  </a:gs>
                </a:gsLst>
                <a:lin ang="18900000" scaled="1"/>
                <a:tileRect/>
              </a:gra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grpSp>
        <p:sp>
          <p:nvSpPr>
            <p:cNvPr id="8207" name="Line 14"/>
            <p:cNvSpPr/>
            <p:nvPr/>
          </p:nvSpPr>
          <p:spPr>
            <a:xfrm>
              <a:off x="384" y="384"/>
              <a:ext cx="3024" cy="0"/>
            </a:xfrm>
            <a:prstGeom prst="line">
              <a:avLst/>
            </a:prstGeom>
            <a:ln w="25400" cap="flat" cmpd="sng">
              <a:solidFill>
                <a:schemeClr val="tx2"/>
              </a:solidFill>
              <a:prstDash val="sysDot"/>
              <a:round/>
              <a:headEnd type="none" w="med" len="med"/>
              <a:tailEnd type="oval" w="med" len="med"/>
            </a:ln>
          </p:spPr>
        </p:sp>
        <p:sp>
          <p:nvSpPr>
            <p:cNvPr id="8208" name="Text Box 15"/>
            <p:cNvSpPr txBox="1"/>
            <p:nvPr/>
          </p:nvSpPr>
          <p:spPr>
            <a:xfrm>
              <a:off x="1008" y="16"/>
              <a:ext cx="2377" cy="327"/>
            </a:xfrm>
            <a:prstGeom prst="rect">
              <a:avLst/>
            </a:prstGeom>
            <a:noFill/>
            <a:ln w="9525">
              <a:noFill/>
            </a:ln>
          </p:spPr>
          <p:txBody>
            <a:bodyPr wrap="none" anchor="t" anchorCtr="0">
              <a:spAutoFit/>
            </a:bodyPr>
            <a:p>
              <a:pPr eaLnBrk="0" hangingPunct="0"/>
              <a:r>
                <a:rPr lang="zh-CN" altLang="en-US" sz="2800" b="1" dirty="0">
                  <a:solidFill>
                    <a:schemeClr val="tx2"/>
                  </a:solidFill>
                  <a:latin typeface="Arial" panose="020B0604020202020204" pitchFamily="34" charset="0"/>
                  <a:ea typeface="宋体" panose="02010600030101010101" pitchFamily="2" charset="-122"/>
                </a:rPr>
                <a:t>JAVAEE简介</a:t>
              </a:r>
              <a:endParaRPr lang="zh-CN" altLang="en-US" sz="2800" b="1" dirty="0">
                <a:solidFill>
                  <a:schemeClr val="tx2"/>
                </a:solidFill>
                <a:latin typeface="Arial" panose="020B0604020202020204" pitchFamily="34" charset="0"/>
                <a:ea typeface="宋体" panose="02010600030101010101" pitchFamily="2" charset="-122"/>
              </a:endParaRPr>
            </a:p>
          </p:txBody>
        </p:sp>
        <p:sp>
          <p:nvSpPr>
            <p:cNvPr id="8209" name="Text Box 16"/>
            <p:cNvSpPr txBox="1"/>
            <p:nvPr/>
          </p:nvSpPr>
          <p:spPr>
            <a:xfrm>
              <a:off x="124" y="62"/>
              <a:ext cx="223" cy="288"/>
            </a:xfrm>
            <a:prstGeom prst="rect">
              <a:avLst/>
            </a:prstGeom>
            <a:noFill/>
            <a:ln w="9525">
              <a:noFill/>
            </a:ln>
          </p:spPr>
          <p:txBody>
            <a:bodyPr wrap="none" anchor="t" anchorCtr="0">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2</a:t>
              </a:r>
              <a:endParaRPr lang="en-US" altLang="zh-CN" sz="2400" b="1" dirty="0">
                <a:solidFill>
                  <a:schemeClr val="bg1"/>
                </a:solidFill>
                <a:latin typeface="Arial" panose="020B0604020202020204" pitchFamily="34" charset="0"/>
                <a:ea typeface="宋体" panose="02010600030101010101" pitchFamily="2" charset="-122"/>
              </a:endParaRPr>
            </a:p>
          </p:txBody>
        </p:sp>
      </p:grpSp>
      <p:grpSp>
        <p:nvGrpSpPr>
          <p:cNvPr id="8210" name="组合 6162"/>
          <p:cNvGrpSpPr/>
          <p:nvPr/>
        </p:nvGrpSpPr>
        <p:grpSpPr>
          <a:xfrm>
            <a:off x="1828800" y="3906838"/>
            <a:ext cx="5410200" cy="665162"/>
            <a:chOff x="0" y="0"/>
            <a:chExt cx="3408" cy="419"/>
          </a:xfrm>
        </p:grpSpPr>
        <p:grpSp>
          <p:nvGrpSpPr>
            <p:cNvPr id="8211" name="组合 6163"/>
            <p:cNvGrpSpPr/>
            <p:nvPr/>
          </p:nvGrpSpPr>
          <p:grpSpPr>
            <a:xfrm>
              <a:off x="0" y="0"/>
              <a:ext cx="480" cy="419"/>
              <a:chOff x="0" y="0"/>
              <a:chExt cx="1549" cy="1351"/>
            </a:xfrm>
          </p:grpSpPr>
          <p:sp>
            <p:nvSpPr>
              <p:cNvPr id="8212" name="AutoShape 1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8213" name="AutoShape 1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8214" name="AutoShape 20"/>
              <p:cNvSpPr/>
              <p:nvPr/>
            </p:nvSpPr>
            <p:spPr>
              <a:xfrm>
                <a:off x="90" y="81"/>
                <a:ext cx="1349" cy="1167"/>
              </a:xfrm>
              <a:prstGeom prst="hexagon">
                <a:avLst>
                  <a:gd name="adj" fmla="val 28893"/>
                  <a:gd name="vf" fmla="val 115470"/>
                </a:avLst>
              </a:prstGeom>
              <a:gradFill rotWithShape="1">
                <a:gsLst>
                  <a:gs pos="0">
                    <a:srgbClr val="093C55"/>
                  </a:gs>
                  <a:gs pos="100000">
                    <a:schemeClr val="hlink"/>
                  </a:gs>
                </a:gsLst>
                <a:lin ang="18900000" scaled="1"/>
                <a:tileRect/>
              </a:gra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grpSp>
        <p:sp>
          <p:nvSpPr>
            <p:cNvPr id="8215" name="Line 25"/>
            <p:cNvSpPr/>
            <p:nvPr/>
          </p:nvSpPr>
          <p:spPr>
            <a:xfrm>
              <a:off x="384" y="384"/>
              <a:ext cx="3024" cy="0"/>
            </a:xfrm>
            <a:prstGeom prst="line">
              <a:avLst/>
            </a:prstGeom>
            <a:ln w="25400" cap="flat" cmpd="sng">
              <a:solidFill>
                <a:schemeClr val="tx2"/>
              </a:solidFill>
              <a:prstDash val="sysDot"/>
              <a:round/>
              <a:headEnd type="none" w="med" len="med"/>
              <a:tailEnd type="oval" w="med" len="med"/>
            </a:ln>
          </p:spPr>
        </p:sp>
        <p:sp>
          <p:nvSpPr>
            <p:cNvPr id="8216" name="Text Box 26"/>
            <p:cNvSpPr txBox="1"/>
            <p:nvPr/>
          </p:nvSpPr>
          <p:spPr>
            <a:xfrm>
              <a:off x="1008" y="16"/>
              <a:ext cx="2349" cy="327"/>
            </a:xfrm>
            <a:prstGeom prst="rect">
              <a:avLst/>
            </a:prstGeom>
            <a:noFill/>
            <a:ln w="9525">
              <a:noFill/>
            </a:ln>
          </p:spPr>
          <p:txBody>
            <a:bodyPr wrap="none" anchor="t" anchorCtr="0">
              <a:spAutoFit/>
            </a:bodyPr>
            <a:p>
              <a:pPr eaLnBrk="0" hangingPunct="0"/>
              <a:r>
                <a:rPr lang="zh-CN" altLang="en-US" sz="2800" b="1" dirty="0">
                  <a:solidFill>
                    <a:schemeClr val="tx2"/>
                  </a:solidFill>
                  <a:latin typeface="Arial" panose="020B0604020202020204" pitchFamily="34" charset="0"/>
                  <a:ea typeface="宋体" panose="02010600030101010101" pitchFamily="2" charset="-122"/>
                </a:rPr>
                <a:t>开发环境配置</a:t>
              </a:r>
              <a:endParaRPr lang="zh-CN" altLang="en-US" sz="2800" b="1" dirty="0">
                <a:solidFill>
                  <a:schemeClr val="tx2"/>
                </a:solidFill>
                <a:latin typeface="Arial" panose="020B0604020202020204" pitchFamily="34" charset="0"/>
                <a:ea typeface="宋体" panose="02010600030101010101" pitchFamily="2" charset="-122"/>
              </a:endParaRPr>
            </a:p>
          </p:txBody>
        </p:sp>
        <p:sp>
          <p:nvSpPr>
            <p:cNvPr id="8217" name="Text Box 27"/>
            <p:cNvSpPr txBox="1"/>
            <p:nvPr/>
          </p:nvSpPr>
          <p:spPr>
            <a:xfrm>
              <a:off x="124" y="62"/>
              <a:ext cx="223" cy="288"/>
            </a:xfrm>
            <a:prstGeom prst="rect">
              <a:avLst/>
            </a:prstGeom>
            <a:noFill/>
            <a:ln w="9525">
              <a:noFill/>
            </a:ln>
          </p:spPr>
          <p:txBody>
            <a:bodyPr wrap="none" anchor="t" anchorCtr="0">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3</a:t>
              </a:r>
              <a:endParaRPr lang="en-US" altLang="zh-CN" sz="2400" b="1" dirty="0">
                <a:solidFill>
                  <a:schemeClr val="bg1"/>
                </a:solidFill>
                <a:latin typeface="Arial" panose="020B0604020202020204" pitchFamily="34" charset="0"/>
                <a:ea typeface="宋体" panose="02010600030101010101" pitchFamily="2" charset="-122"/>
              </a:endParaRPr>
            </a:p>
          </p:txBody>
        </p:sp>
      </p:grpSp>
      <p:sp>
        <p:nvSpPr>
          <p:cNvPr id="8218" name="Text Box 31"/>
          <p:cNvSpPr txBox="1"/>
          <p:nvPr/>
        </p:nvSpPr>
        <p:spPr>
          <a:xfrm>
            <a:off x="1660525" y="722313"/>
            <a:ext cx="184150" cy="366712"/>
          </a:xfrm>
          <a:prstGeom prst="rect">
            <a:avLst/>
          </a:prstGeom>
          <a:noFill/>
          <a:ln w="9525">
            <a:noFill/>
          </a:ln>
        </p:spPr>
        <p:txBody>
          <a:bodyPr wrap="none" anchor="t" anchorCtr="0">
            <a:spAutoFit/>
          </a:bodyP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vert="horz" wrap="square" anchor="ctr" anchorCtr="0"/>
          <a:p>
            <a:pPr eaLnBrk="1" hangingPunct="1"/>
            <a:r>
              <a:rPr lang="zh-CN" altLang="en-US" dirty="0"/>
              <a:t>课程简介(1-1)</a:t>
            </a:r>
            <a:endParaRPr lang="zh-CN" altLang="en-US" dirty="0"/>
          </a:p>
        </p:txBody>
      </p:sp>
      <p:sp>
        <p:nvSpPr>
          <p:cNvPr id="7171" name="Rectangle 3"/>
          <p:cNvSpPr>
            <a:spLocks noGrp="1"/>
          </p:cNvSpPr>
          <p:nvPr>
            <p:ph type="body"/>
          </p:nvPr>
        </p:nvSpPr>
        <p:spPr>
          <a:xfrm>
            <a:off x="609600" y="1676400"/>
            <a:ext cx="7824788" cy="4559300"/>
          </a:xfrm>
        </p:spPr>
        <p:txBody>
          <a:bodyPr vert="horz" wrap="square" anchor="t" anchorCtr="0"/>
          <a:p>
            <a:pPr eaLnBrk="1" hangingPunct="1">
              <a:lnSpc>
                <a:spcPct val="130000"/>
              </a:lnSpc>
            </a:pPr>
            <a:r>
              <a:rPr lang="zh-CN" altLang="en-US" sz="3200" dirty="0">
                <a:ea typeface="宋体" panose="02010600030101010101" pitchFamily="2" charset="-122"/>
              </a:rPr>
              <a:t>             —— 课程主要内容</a:t>
            </a:r>
            <a:r>
              <a:rPr lang="zh-CN" altLang="en-US" sz="3200" dirty="0">
                <a:solidFill>
                  <a:schemeClr val="tx2"/>
                </a:solidFill>
                <a:ea typeface="宋体" panose="02010600030101010101" pitchFamily="2" charset="-122"/>
              </a:rPr>
              <a:t> </a:t>
            </a:r>
            <a:endParaRPr lang="en-US" altLang="zh-CN" sz="3200" dirty="0">
              <a:solidFill>
                <a:schemeClr val="tx2"/>
              </a:solidFill>
              <a:ea typeface="宋体" panose="02010600030101010101" pitchFamily="2" charset="-122"/>
            </a:endParaRPr>
          </a:p>
          <a:p>
            <a:pPr lvl="1" eaLnBrk="1" hangingPunct="1">
              <a:lnSpc>
                <a:spcPct val="120000"/>
              </a:lnSpc>
            </a:pPr>
            <a:r>
              <a:rPr lang="zh-CN" altLang="en-US" dirty="0">
                <a:ea typeface="宋体" panose="02010600030101010101" pitchFamily="2" charset="-122"/>
              </a:rPr>
              <a:t>轻量级JavaEE技术框架</a:t>
            </a:r>
            <a:endParaRPr lang="zh-CN" altLang="en-US" dirty="0">
              <a:ea typeface="宋体" panose="02010600030101010101" pitchFamily="2" charset="-122"/>
            </a:endParaRPr>
          </a:p>
          <a:p>
            <a:pPr lvl="2" eaLnBrk="1" hangingPunct="1">
              <a:lnSpc>
                <a:spcPct val="120000"/>
              </a:lnSpc>
            </a:pPr>
            <a:r>
              <a:rPr lang="en-US" altLang="zh-CN" dirty="0">
                <a:ea typeface="宋体" panose="02010600030101010101" pitchFamily="2" charset="-122"/>
                <a:sym typeface="+mn-ea"/>
              </a:rPr>
              <a:t>SpringMVC</a:t>
            </a:r>
            <a:r>
              <a:rPr lang="en-US" altLang="zh-CN" dirty="0">
                <a:ea typeface="宋体" panose="02010600030101010101" pitchFamily="2" charset="-122"/>
              </a:rPr>
              <a:t>(</a:t>
            </a:r>
            <a:r>
              <a:rPr lang="zh-CN" altLang="en-US" dirty="0">
                <a:ea typeface="宋体" panose="02010600030101010101" pitchFamily="2" charset="-122"/>
                <a:sym typeface="+mn-ea"/>
              </a:rPr>
              <a:t>Struts2</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My</a:t>
            </a:r>
            <a:r>
              <a:rPr lang="zh-CN" altLang="en-US" dirty="0">
                <a:ea typeface="宋体" panose="02010600030101010101" pitchFamily="2" charset="-122"/>
              </a:rPr>
              <a:t>batis</a:t>
            </a:r>
            <a:r>
              <a:rPr lang="en-US" altLang="zh-CN" dirty="0">
                <a:ea typeface="宋体" panose="02010600030101010101" pitchFamily="2" charset="-122"/>
              </a:rPr>
              <a:t>(</a:t>
            </a:r>
            <a:r>
              <a:rPr lang="zh-CN" altLang="en-US" dirty="0">
                <a:ea typeface="宋体" panose="02010600030101010101" pitchFamily="2" charset="-122"/>
              </a:rPr>
              <a:t>Hibernate</a:t>
            </a:r>
            <a:r>
              <a:rPr lang="en-US" altLang="zh-CN" dirty="0">
                <a:ea typeface="宋体" panose="02010600030101010101" pitchFamily="2" charset="-122"/>
              </a:rPr>
              <a:t>)</a:t>
            </a:r>
            <a:r>
              <a:rPr lang="zh-CN" altLang="en-US" dirty="0">
                <a:ea typeface="宋体" panose="02010600030101010101" pitchFamily="2" charset="-122"/>
              </a:rPr>
              <a:t>；Spring</a:t>
            </a:r>
            <a:endParaRPr lang="zh-CN" altLang="en-US" dirty="0">
              <a:ea typeface="宋体" panose="02010600030101010101" pitchFamily="2" charset="-122"/>
            </a:endParaRPr>
          </a:p>
          <a:p>
            <a:pPr lvl="1" eaLnBrk="1" hangingPunct="1">
              <a:lnSpc>
                <a:spcPct val="120000"/>
              </a:lnSpc>
            </a:pPr>
            <a:r>
              <a:rPr lang="zh-CN" altLang="en-US" dirty="0">
                <a:ea typeface="宋体" panose="02010600030101010101" pitchFamily="2" charset="-122"/>
              </a:rPr>
              <a:t>企业级EJB组件 </a:t>
            </a:r>
            <a:endParaRPr lang="zh-CN" altLang="en-US" dirty="0">
              <a:ea typeface="宋体" panose="02010600030101010101" pitchFamily="2" charset="-122"/>
            </a:endParaRPr>
          </a:p>
          <a:p>
            <a:pPr lvl="2" eaLnBrk="1" hangingPunct="1">
              <a:lnSpc>
                <a:spcPct val="120000"/>
              </a:lnSpc>
            </a:pPr>
            <a:r>
              <a:rPr lang="zh-CN" altLang="en-US" dirty="0">
                <a:ea typeface="宋体" panose="02010600030101010101" pitchFamily="2" charset="-122"/>
              </a:rPr>
              <a:t>会话Bean；实体Bean；消息驱动Bean</a:t>
            </a:r>
            <a:endParaRPr lang="zh-CN" altLang="en-US" dirty="0">
              <a:ea typeface="宋体" panose="02010600030101010101" pitchFamily="2" charset="-122"/>
            </a:endParaRPr>
          </a:p>
        </p:txBody>
      </p:sp>
      <p:sp>
        <p:nvSpPr>
          <p:cNvPr id="7172" name="Rectangle 4"/>
          <p:cNvSpPr/>
          <p:nvPr/>
        </p:nvSpPr>
        <p:spPr>
          <a:xfrm>
            <a:off x="609600" y="1671638"/>
            <a:ext cx="7824788" cy="919162"/>
          </a:xfrm>
          <a:prstGeom prst="rect">
            <a:avLst/>
          </a:prstGeom>
          <a:noFill/>
          <a:ln w="9525">
            <a:noFill/>
          </a:ln>
        </p:spPr>
        <p:txBody>
          <a:bodyPr anchor="t" anchorCtr="0"/>
          <a:p>
            <a:pPr marL="342900" indent="-342900">
              <a:lnSpc>
                <a:spcPct val="130000"/>
              </a:lnSpc>
              <a:spcBef>
                <a:spcPct val="20000"/>
              </a:spcBef>
              <a:buClr>
                <a:schemeClr val="hlink"/>
              </a:buClr>
              <a:buFont typeface="Wingdings" panose="05000000000000000000" pitchFamily="2" charset="2"/>
              <a:buChar char="v"/>
            </a:pPr>
            <a:r>
              <a:rPr lang="zh-CN" altLang="en-US" sz="3200" b="1" dirty="0">
                <a:solidFill>
                  <a:srgbClr val="1481B8"/>
                </a:solidFill>
                <a:latin typeface="Verdana" panose="020B0604030504040204" pitchFamily="2" charset="0"/>
                <a:ea typeface="宋体" panose="02010600030101010101" pitchFamily="2" charset="-122"/>
              </a:rPr>
              <a:t>学什么？</a:t>
            </a:r>
            <a:endParaRPr lang="zh-CN" altLang="en-US" sz="2900" b="1" dirty="0">
              <a:solidFill>
                <a:srgbClr val="1481B8"/>
              </a:solidFill>
              <a:latin typeface="Verdana" panose="020B06040305040402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171">
                                            <p:txEl>
                                              <p:charRg st="0" end="24"/>
                                            </p:txEl>
                                          </p:spTgt>
                                        </p:tgtEl>
                                        <p:attrNameLst>
                                          <p:attrName>style.visibility</p:attrName>
                                        </p:attrNameLst>
                                      </p:cBhvr>
                                      <p:to>
                                        <p:strVal val="visible"/>
                                      </p:to>
                                    </p:set>
                                    <p:animEffect transition="in" filter="wipe(left)">
                                      <p:cBhvr>
                                        <p:cTn id="11" dur="500"/>
                                        <p:tgtEl>
                                          <p:spTgt spid="7171">
                                            <p:txEl>
                                              <p:charRg st="0" end="2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171">
                                            <p:txEl>
                                              <p:charRg st="24" end="38"/>
                                            </p:txEl>
                                          </p:spTgt>
                                        </p:tgtEl>
                                        <p:attrNameLst>
                                          <p:attrName>style.visibility</p:attrName>
                                        </p:attrNameLst>
                                      </p:cBhvr>
                                      <p:to>
                                        <p:strVal val="visible"/>
                                      </p:to>
                                    </p:set>
                                    <p:animEffect transition="in" filter="wipe(left)">
                                      <p:cBhvr>
                                        <p:cTn id="16" dur="500"/>
                                        <p:tgtEl>
                                          <p:spTgt spid="7171">
                                            <p:txEl>
                                              <p:charRg st="24" end="38"/>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171">
                                            <p:txEl>
                                              <p:charRg st="38" end="70"/>
                                            </p:txEl>
                                          </p:spTgt>
                                        </p:tgtEl>
                                        <p:attrNameLst>
                                          <p:attrName>style.visibility</p:attrName>
                                        </p:attrNameLst>
                                      </p:cBhvr>
                                      <p:to>
                                        <p:strVal val="visible"/>
                                      </p:to>
                                    </p:set>
                                    <p:animEffect transition="in" filter="wipe(left)">
                                      <p:cBhvr>
                                        <p:cTn id="19" dur="500"/>
                                        <p:tgtEl>
                                          <p:spTgt spid="7171">
                                            <p:txEl>
                                              <p:charRg st="38" end="7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171">
                                            <p:txEl>
                                              <p:charRg st="70" end="80"/>
                                            </p:txEl>
                                          </p:spTgt>
                                        </p:tgtEl>
                                        <p:attrNameLst>
                                          <p:attrName>style.visibility</p:attrName>
                                        </p:attrNameLst>
                                      </p:cBhvr>
                                      <p:to>
                                        <p:strVal val="visible"/>
                                      </p:to>
                                    </p:set>
                                    <p:animEffect transition="in" filter="wipe(left)">
                                      <p:cBhvr>
                                        <p:cTn id="24" dur="500"/>
                                        <p:tgtEl>
                                          <p:spTgt spid="7171">
                                            <p:txEl>
                                              <p:charRg st="70" end="80"/>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171">
                                            <p:txEl>
                                              <p:charRg st="80" end="103"/>
                                            </p:txEl>
                                          </p:spTgt>
                                        </p:tgtEl>
                                        <p:attrNameLst>
                                          <p:attrName>style.visibility</p:attrName>
                                        </p:attrNameLst>
                                      </p:cBhvr>
                                      <p:to>
                                        <p:strVal val="visible"/>
                                      </p:to>
                                    </p:set>
                                    <p:animEffect transition="in" filter="wipe(left)">
                                      <p:cBhvr>
                                        <p:cTn id="27" dur="500"/>
                                        <p:tgtEl>
                                          <p:spTgt spid="7171">
                                            <p:txEl>
                                              <p:charRg st="80"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ldLvl="2" build="p"/>
      <p:bldP spid="71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占位符 33793"/>
          <p:cNvSpPr>
            <a:spLocks noGrp="1"/>
          </p:cNvSpPr>
          <p:nvPr>
            <p:ph idx="1"/>
          </p:nvPr>
        </p:nvSpPr>
        <p:spPr>
          <a:xfrm>
            <a:off x="762000" y="1371600"/>
            <a:ext cx="7637463" cy="4751388"/>
          </a:xfrm>
        </p:spPr>
        <p:txBody>
          <a:bodyPr anchor="t" anchorCtr="0"/>
          <a:p>
            <a:r>
              <a:rPr lang="zh-CN" altLang="en-US" sz="3200" dirty="0"/>
              <a:t>JDK</a:t>
            </a:r>
            <a:endParaRPr lang="zh-CN" altLang="en-US" sz="3200" dirty="0"/>
          </a:p>
          <a:p>
            <a:r>
              <a:rPr lang="zh-CN" altLang="en-US" sz="3200" dirty="0"/>
              <a:t>服务器</a:t>
            </a:r>
            <a:endParaRPr lang="zh-CN" altLang="en-US" sz="3200" dirty="0"/>
          </a:p>
          <a:p>
            <a:pPr lvl="1"/>
            <a:r>
              <a:rPr lang="zh-CN" altLang="en-US" dirty="0"/>
              <a:t>Tomcat </a:t>
            </a:r>
            <a:endParaRPr lang="zh-CN" altLang="en-US" dirty="0"/>
          </a:p>
          <a:p>
            <a:pPr lvl="1"/>
            <a:r>
              <a:rPr lang="zh-CN" altLang="en-US" dirty="0"/>
              <a:t>Weblogic 或 </a:t>
            </a:r>
            <a:r>
              <a:rPr lang="en-US" altLang="zh-CN" dirty="0"/>
              <a:t>Wildfly(</a:t>
            </a:r>
            <a:r>
              <a:rPr lang="zh-CN" altLang="en-US" dirty="0"/>
              <a:t>JBoss</a:t>
            </a:r>
            <a:r>
              <a:rPr lang="en-US" altLang="zh-CN" dirty="0"/>
              <a:t>)</a:t>
            </a:r>
            <a:endParaRPr lang="zh-CN" altLang="en-US" dirty="0"/>
          </a:p>
          <a:p>
            <a:r>
              <a:rPr lang="zh-CN" altLang="en-US" sz="3200" dirty="0"/>
              <a:t>IDE</a:t>
            </a:r>
            <a:endParaRPr lang="zh-CN" altLang="en-US" sz="3200" dirty="0"/>
          </a:p>
          <a:p>
            <a:pPr lvl="1"/>
            <a:r>
              <a:rPr lang="zh-CN" altLang="en-US" dirty="0"/>
              <a:t>Eclipse/</a:t>
            </a:r>
            <a:r>
              <a:rPr lang="en-US" altLang="zh-CN" dirty="0"/>
              <a:t>IDEA</a:t>
            </a:r>
            <a:endParaRPr lang="zh-CN" altLang="en-US" dirty="0"/>
          </a:p>
          <a:p>
            <a:r>
              <a:rPr lang="zh-CN" altLang="en-US" sz="3200" dirty="0"/>
              <a:t>DataBase</a:t>
            </a:r>
            <a:endParaRPr lang="zh-CN" altLang="en-US" sz="3200" dirty="0"/>
          </a:p>
          <a:p>
            <a:pPr lvl="1"/>
            <a:r>
              <a:rPr lang="zh-CN" altLang="en-US" dirty="0"/>
              <a:t>MySql</a:t>
            </a:r>
            <a:endParaRPr lang="zh-CN" altLang="en-US" dirty="0"/>
          </a:p>
        </p:txBody>
      </p:sp>
      <p:sp>
        <p:nvSpPr>
          <p:cNvPr id="37890" name="标题 33794"/>
          <p:cNvSpPr>
            <a:spLocks noGrp="1"/>
          </p:cNvSpPr>
          <p:nvPr>
            <p:ph type="title"/>
          </p:nvPr>
        </p:nvSpPr>
        <p:spPr/>
        <p:txBody>
          <a:bodyPr anchor="ctr" anchorCtr="0"/>
          <a:p>
            <a:r>
              <a:rPr lang="zh-CN" altLang="en-US" dirty="0"/>
              <a:t>开发环境配置（1）</a:t>
            </a:r>
            <a:endParaRPr lang="zh-CN" alt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占位符 34817"/>
          <p:cNvSpPr>
            <a:spLocks noGrp="1"/>
          </p:cNvSpPr>
          <p:nvPr>
            <p:ph idx="1"/>
          </p:nvPr>
        </p:nvSpPr>
        <p:spPr>
          <a:xfrm>
            <a:off x="762000" y="1371600"/>
            <a:ext cx="7637463" cy="4751388"/>
          </a:xfrm>
        </p:spPr>
        <p:txBody>
          <a:bodyPr anchor="t" anchorCtr="0"/>
          <a:p>
            <a:r>
              <a:rPr lang="zh-CN" altLang="en-US" sz="3200" dirty="0"/>
              <a:t>避免端口冲突</a:t>
            </a:r>
            <a:endParaRPr lang="zh-CN" altLang="en-US" sz="3200" dirty="0"/>
          </a:p>
          <a:p>
            <a:pPr lvl="1">
              <a:lnSpc>
                <a:spcPct val="120000"/>
              </a:lnSpc>
            </a:pPr>
            <a:r>
              <a:rPr lang="zh-CN" altLang="en-US" dirty="0"/>
              <a:t>Tomcat (可改成80) </a:t>
            </a:r>
            <a:endParaRPr lang="zh-CN" altLang="en-US" dirty="0"/>
          </a:p>
          <a:p>
            <a:pPr lvl="1">
              <a:lnSpc>
                <a:spcPct val="120000"/>
              </a:lnSpc>
            </a:pPr>
            <a:r>
              <a:rPr lang="zh-CN" altLang="en-US" dirty="0"/>
              <a:t>Weblogic(7001)，</a:t>
            </a:r>
            <a:r>
              <a:rPr lang="en-US" altLang="zh-CN" dirty="0"/>
              <a:t>Wildfly</a:t>
            </a:r>
            <a:r>
              <a:rPr lang="zh-CN" altLang="en-US" dirty="0"/>
              <a:t>(8080)</a:t>
            </a:r>
            <a:endParaRPr lang="zh-CN" altLang="en-US" dirty="0"/>
          </a:p>
          <a:p>
            <a:pPr>
              <a:lnSpc>
                <a:spcPct val="120000"/>
              </a:lnSpc>
            </a:pPr>
            <a:r>
              <a:rPr lang="zh-CN" altLang="en-US" sz="3200" dirty="0"/>
              <a:t>系统环境变量</a:t>
            </a:r>
            <a:endParaRPr lang="zh-CN" altLang="en-US" sz="3200" dirty="0"/>
          </a:p>
          <a:p>
            <a:pPr lvl="1">
              <a:lnSpc>
                <a:spcPct val="120000"/>
              </a:lnSpc>
            </a:pPr>
            <a:r>
              <a:rPr lang="zh-CN" altLang="en-US" dirty="0"/>
              <a:t>JAVA_HOME = </a:t>
            </a:r>
            <a:r>
              <a:rPr lang="zh-CN" altLang="en-US" dirty="0">
                <a:ea typeface="宋体" panose="02010600030101010101" pitchFamily="2" charset="-122"/>
              </a:rPr>
              <a:t>JDKinstallpath</a:t>
            </a:r>
            <a:endParaRPr lang="zh-CN" altLang="en-US" dirty="0">
              <a:ea typeface="宋体" panose="02010600030101010101" pitchFamily="2" charset="-122"/>
            </a:endParaRPr>
          </a:p>
          <a:p>
            <a:pPr lvl="1">
              <a:lnSpc>
                <a:spcPct val="120000"/>
              </a:lnSpc>
            </a:pPr>
            <a:r>
              <a:rPr lang="zh-CN" altLang="en-US" dirty="0"/>
              <a:t>JBOSS_HOME = </a:t>
            </a:r>
            <a:r>
              <a:rPr lang="zh-CN" altLang="en-US" dirty="0">
                <a:ea typeface="宋体" panose="02010600030101010101" pitchFamily="2" charset="-122"/>
              </a:rPr>
              <a:t>JBossinstallpath</a:t>
            </a:r>
            <a:endParaRPr lang="zh-CN" altLang="en-US" dirty="0">
              <a:ea typeface="宋体" panose="02010600030101010101" pitchFamily="2" charset="-122"/>
            </a:endParaRPr>
          </a:p>
        </p:txBody>
      </p:sp>
      <p:sp>
        <p:nvSpPr>
          <p:cNvPr id="38914" name="标题 34818"/>
          <p:cNvSpPr>
            <a:spLocks noGrp="1"/>
          </p:cNvSpPr>
          <p:nvPr>
            <p:ph type="title"/>
          </p:nvPr>
        </p:nvSpPr>
        <p:spPr/>
        <p:txBody>
          <a:bodyPr anchor="ctr" anchorCtr="0"/>
          <a:p>
            <a:r>
              <a:rPr lang="zh-CN" altLang="en-US" dirty="0"/>
              <a:t>开发环境配置（2）</a:t>
            </a:r>
            <a:endParaRPr lang="zh-CN" alt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subTitle"/>
          </p:nvPr>
        </p:nvSpPr>
        <p:spPr>
          <a:xfrm>
            <a:off x="1981200" y="5486400"/>
            <a:ext cx="5167313" cy="414338"/>
          </a:xfrm>
        </p:spPr>
        <p:txBody>
          <a:bodyPr vert="horz" wrap="square" anchor="t" anchorCtr="0"/>
          <a:lstStyle>
            <a:lvl1pPr marL="0" lvl="0" indent="0" algn="ctr">
              <a:buClr>
                <a:schemeClr val="hlink"/>
              </a:buClr>
              <a:buSzTx/>
              <a:buFont typeface="Wingdings" panose="05000000000000000000" pitchFamily="2" charset="2"/>
              <a:defRPr/>
            </a:lvl1pPr>
            <a:lvl2pPr marL="457200" lvl="1" indent="0" algn="ctr">
              <a:buClr>
                <a:schemeClr val="hlink"/>
              </a:buClr>
              <a:buSzTx/>
              <a:buFont typeface="Wingdings" panose="05000000000000000000" pitchFamily="2" charset="2"/>
              <a:defRPr/>
            </a:lvl2pPr>
            <a:lvl3pPr marL="914400" lvl="2" indent="0" algn="ctr">
              <a:buClr>
                <a:schemeClr val="hlink"/>
              </a:buClr>
              <a:buSzTx/>
              <a:buFont typeface="Wingdings" panose="05000000000000000000" pitchFamily="2" charset="2"/>
              <a:defRPr/>
            </a:lvl3pPr>
            <a:lvl4pPr marL="1371600" lvl="3" indent="0" algn="ctr">
              <a:buClrTx/>
              <a:buSzTx/>
              <a:buFont typeface="Wingdings" panose="05000000000000000000" pitchFamily="2" charset="2"/>
              <a:defRPr/>
            </a:lvl4pPr>
            <a:lvl5pPr marL="1828800" lvl="4" indent="0" algn="ctr">
              <a:buClrTx/>
              <a:buSzTx/>
              <a:buFont typeface="Wingdings" panose="05000000000000000000" pitchFamily="2" charset="2"/>
              <a:defRPr/>
            </a:lvl5pPr>
          </a:lstStyle>
          <a:p>
            <a:pPr marL="0" lvl="0" indent="0" algn="ctr" defTabSz="914400" eaLnBrk="1" hangingPunct="1">
              <a:lnSpc>
                <a:spcPct val="80000"/>
              </a:lnSpc>
              <a:buNone/>
            </a:pPr>
            <a:r>
              <a:rPr lang="zh-CN" altLang="en-US" sz="2000" dirty="0">
                <a:solidFill>
                  <a:schemeClr val="bg1"/>
                </a:solidFill>
                <a:latin typeface="楷体_GB2312" pitchFamily="1" charset="-122"/>
                <a:ea typeface="楷体_GB2312" pitchFamily="1" charset="-122"/>
              </a:rPr>
              <a:t>浙江工业大学 计算机学院</a:t>
            </a:r>
            <a:endParaRPr lang="zh-CN" altLang="en-US" sz="2000" dirty="0">
              <a:solidFill>
                <a:schemeClr val="bg1"/>
              </a:solidFill>
              <a:latin typeface="楷体_GB2312" pitchFamily="1" charset="-122"/>
              <a:ea typeface="楷体_GB2312" pitchFamily="1" charset="-122"/>
            </a:endParaRPr>
          </a:p>
        </p:txBody>
      </p:sp>
      <p:sp>
        <p:nvSpPr>
          <p:cNvPr id="39938" name="WordArt 3"/>
          <p:cNvSpPr>
            <a:spLocks noTextEdit="1"/>
          </p:cNvSpPr>
          <p:nvPr/>
        </p:nvSpPr>
        <p:spPr>
          <a:xfrm>
            <a:off x="1912938" y="2935288"/>
            <a:ext cx="5249862" cy="722312"/>
          </a:xfrm>
          <a:prstGeom prst="rect">
            <a:avLst/>
          </a:prstGeom>
        </p:spPr>
        <p:txBody>
          <a:bodyPr wrap="none" fromWordArt="1">
            <a:prstTxWarp prst="textDeflate">
              <a:avLst>
                <a:gd name="adj" fmla="val 0"/>
              </a:avLst>
            </a:prstTxWarp>
            <a:normAutofit/>
          </a:bodyPr>
          <a:p>
            <a:pPr algn="ctr"/>
            <a:r>
              <a:rPr lang="zh-CN" altLang="en-US" sz="5400" b="1">
                <a:ln w="38100" cap="flat" cmpd="sng">
                  <a:solidFill>
                    <a:schemeClr val="bg1"/>
                  </a:solidFill>
                  <a:prstDash val="solid"/>
                  <a:round/>
                  <a:headEnd type="none" w="med" len="med"/>
                  <a:tailEnd type="none" w="med" len="med"/>
                </a:ln>
                <a:gradFill rotWithShape="1">
                  <a:gsLst>
                    <a:gs pos="0">
                      <a:schemeClr val="tx2"/>
                    </a:gs>
                    <a:gs pos="100000">
                      <a:schemeClr val="hlink"/>
                    </a:gs>
                  </a:gsLst>
                  <a:lin ang="0" scaled="1"/>
                  <a:tileRect/>
                </a:gradFill>
                <a:effectLst>
                  <a:outerShdw dist="35921" dir="2699999" algn="ctr" rotWithShape="0">
                    <a:srgbClr val="B2B2B2">
                      <a:alpha val="50000"/>
                    </a:srgbClr>
                  </a:outerShdw>
                </a:effectLst>
                <a:latin typeface="Verdana" panose="020B0604030504040204" pitchFamily="2" charset="0"/>
                <a:ea typeface="Verdana" panose="020B0604030504040204" pitchFamily="2" charset="0"/>
              </a:rPr>
              <a:t>Thank You !</a:t>
            </a:r>
            <a:endParaRPr lang="zh-CN" altLang="en-US" sz="5400" b="1">
              <a:ln w="38100" cap="flat" cmpd="sng">
                <a:solidFill>
                  <a:schemeClr val="bg1"/>
                </a:solidFill>
                <a:prstDash val="solid"/>
                <a:round/>
                <a:headEnd type="none" w="med" len="med"/>
                <a:tailEnd type="none" w="med" len="med"/>
              </a:ln>
              <a:gradFill rotWithShape="1">
                <a:gsLst>
                  <a:gs pos="0">
                    <a:schemeClr val="tx2"/>
                  </a:gs>
                  <a:gs pos="100000">
                    <a:schemeClr val="hlink"/>
                  </a:gs>
                </a:gsLst>
                <a:lin ang="0" scaled="1"/>
                <a:tileRect/>
              </a:gradFill>
              <a:effectLst>
                <a:outerShdw dist="35921" dir="2699999" algn="ctr" rotWithShape="0">
                  <a:srgbClr val="B2B2B2">
                    <a:alpha val="50000"/>
                  </a:srgbClr>
                </a:outerShdw>
              </a:effectLst>
              <a:latin typeface="Verdana" panose="020B0604030504040204" pitchFamily="2" charset="0"/>
              <a:ea typeface="Verdana" panose="020B0604030504040204"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p:txBody>
          <a:bodyPr vert="horz" wrap="square" anchor="ctr" anchorCtr="0"/>
          <a:p>
            <a:pPr eaLnBrk="1" hangingPunct="1"/>
            <a:r>
              <a:rPr lang="zh-CN" altLang="en-US" dirty="0"/>
              <a:t>课程简介(1-2)</a:t>
            </a:r>
            <a:endParaRPr lang="zh-CN" altLang="en-US" dirty="0"/>
          </a:p>
        </p:txBody>
      </p:sp>
      <p:sp>
        <p:nvSpPr>
          <p:cNvPr id="8195" name="Rectangle 3"/>
          <p:cNvSpPr>
            <a:spLocks noGrp="1"/>
          </p:cNvSpPr>
          <p:nvPr>
            <p:ph type="body"/>
          </p:nvPr>
        </p:nvSpPr>
        <p:spPr>
          <a:xfrm>
            <a:off x="619125" y="1450975"/>
            <a:ext cx="7991475" cy="4799013"/>
          </a:xfrm>
        </p:spPr>
        <p:txBody>
          <a:bodyPr vert="horz" wrap="square" anchor="t" anchorCtr="0"/>
          <a:p>
            <a:pPr eaLnBrk="1" hangingPunct="1">
              <a:lnSpc>
                <a:spcPct val="130000"/>
              </a:lnSpc>
              <a:buNone/>
            </a:pPr>
            <a:r>
              <a:rPr lang="zh-CN" altLang="en-US" sz="3200" dirty="0">
                <a:ea typeface="宋体" panose="02010600030101010101" pitchFamily="2" charset="-122"/>
              </a:rPr>
              <a:t>——课程目的和任务</a:t>
            </a:r>
            <a:r>
              <a:rPr lang="zh-CN" altLang="en-US" sz="3200" dirty="0">
                <a:solidFill>
                  <a:schemeClr val="tx2"/>
                </a:solidFill>
                <a:ea typeface="宋体" panose="02010600030101010101" pitchFamily="2" charset="-122"/>
              </a:rPr>
              <a:t> </a:t>
            </a:r>
            <a:endParaRPr lang="zh-CN" altLang="en-US" sz="3200" dirty="0">
              <a:solidFill>
                <a:schemeClr val="tx2"/>
              </a:solidFill>
              <a:ea typeface="宋体" panose="02010600030101010101" pitchFamily="2" charset="-122"/>
            </a:endParaRPr>
          </a:p>
          <a:p>
            <a:pPr lvl="1" eaLnBrk="1" hangingPunct="1">
              <a:lnSpc>
                <a:spcPct val="120000"/>
              </a:lnSpc>
            </a:pPr>
            <a:r>
              <a:rPr lang="zh-CN" altLang="en-US" dirty="0">
                <a:ea typeface="宋体" panose="02010600030101010101" pitchFamily="2" charset="-122"/>
              </a:rPr>
              <a:t>掌握主流</a:t>
            </a:r>
            <a:r>
              <a:rPr lang="zh-CN" altLang="en-US" dirty="0">
                <a:solidFill>
                  <a:schemeClr val="accent1"/>
                </a:solidFill>
                <a:ea typeface="宋体" panose="02010600030101010101" pitchFamily="2" charset="-122"/>
                <a:sym typeface="Arial" panose="020B0604020202020204" pitchFamily="34" charset="0"/>
              </a:rPr>
              <a:t>轻量级JavaEE技术框架</a:t>
            </a:r>
            <a:r>
              <a:rPr lang="zh-CN" altLang="en-US" dirty="0">
                <a:ea typeface="宋体" panose="02010600030101010101" pitchFamily="2" charset="-122"/>
              </a:rPr>
              <a:t>及基本开发方法</a:t>
            </a:r>
            <a:endParaRPr lang="zh-CN" altLang="en-US" dirty="0">
              <a:ea typeface="宋体" panose="02010600030101010101" pitchFamily="2" charset="-122"/>
            </a:endParaRPr>
          </a:p>
          <a:p>
            <a:pPr lvl="1" eaLnBrk="1" hangingPunct="1">
              <a:lnSpc>
                <a:spcPct val="120000"/>
              </a:lnSpc>
            </a:pPr>
            <a:r>
              <a:rPr lang="zh-CN" altLang="en-US" dirty="0">
                <a:ea typeface="宋体" panose="02010600030101010101" pitchFamily="2" charset="-122"/>
              </a:rPr>
              <a:t>掌握 </a:t>
            </a:r>
            <a:r>
              <a:rPr lang="zh-CN" altLang="en-US" dirty="0">
                <a:solidFill>
                  <a:schemeClr val="accent1"/>
                </a:solidFill>
                <a:ea typeface="宋体" panose="02010600030101010101" pitchFamily="2" charset="-122"/>
                <a:sym typeface="Arial" panose="020B0604020202020204" pitchFamily="34" charset="0"/>
              </a:rPr>
              <a:t>EJB组件</a:t>
            </a:r>
            <a:r>
              <a:rPr lang="zh-CN" altLang="en-US" dirty="0">
                <a:ea typeface="宋体" panose="02010600030101010101" pitchFamily="2" charset="-122"/>
              </a:rPr>
              <a:t>技术及基本开发方法</a:t>
            </a:r>
            <a:endParaRPr lang="zh-CN" altLang="en-US" dirty="0">
              <a:ea typeface="宋体" panose="02010600030101010101" pitchFamily="2" charset="-122"/>
            </a:endParaRPr>
          </a:p>
          <a:p>
            <a:pPr lvl="1" eaLnBrk="1" hangingPunct="1">
              <a:lnSpc>
                <a:spcPct val="120000"/>
              </a:lnSpc>
            </a:pPr>
            <a:r>
              <a:rPr lang="zh-CN" altLang="en-US" dirty="0">
                <a:ea typeface="宋体" panose="02010600030101010101" pitchFamily="2" charset="-122"/>
              </a:rPr>
              <a:t>理解JavaEE所表达的</a:t>
            </a:r>
            <a:r>
              <a:rPr lang="zh-CN" altLang="en-US" dirty="0">
                <a:solidFill>
                  <a:schemeClr val="accent1"/>
                </a:solidFill>
                <a:ea typeface="宋体" panose="02010600030101010101" pitchFamily="2" charset="-122"/>
              </a:rPr>
              <a:t>软件架构</a:t>
            </a:r>
            <a:r>
              <a:rPr lang="zh-CN" altLang="en-US" dirty="0">
                <a:ea typeface="宋体" panose="02010600030101010101" pitchFamily="2" charset="-122"/>
                <a:sym typeface="Arial" panose="020B0604020202020204" pitchFamily="34" charset="0"/>
              </a:rPr>
              <a:t>和</a:t>
            </a:r>
            <a:r>
              <a:rPr lang="zh-CN" altLang="en-US" dirty="0">
                <a:solidFill>
                  <a:schemeClr val="accent1"/>
                </a:solidFill>
                <a:ea typeface="宋体" panose="02010600030101010101" pitchFamily="2" charset="-122"/>
              </a:rPr>
              <a:t>设计思想</a:t>
            </a:r>
            <a:r>
              <a:rPr lang="zh-CN" altLang="en-US" dirty="0">
                <a:ea typeface="宋体" panose="02010600030101010101" pitchFamily="2" charset="-122"/>
              </a:rPr>
              <a:t> </a:t>
            </a:r>
            <a:endParaRPr lang="zh-CN" altLang="en-US" dirty="0">
              <a:ea typeface="宋体" panose="02010600030101010101" pitchFamily="2" charset="-122"/>
            </a:endParaRPr>
          </a:p>
          <a:p>
            <a:pPr lvl="1" eaLnBrk="1" hangingPunct="1">
              <a:lnSpc>
                <a:spcPct val="120000"/>
              </a:lnSpc>
            </a:pPr>
            <a:r>
              <a:rPr lang="zh-CN" altLang="en-US" dirty="0">
                <a:ea typeface="宋体" panose="02010600030101010101" pitchFamily="2" charset="-122"/>
              </a:rPr>
              <a:t>能综合运用所学的知识，应用JAVAEE架构，完成</a:t>
            </a:r>
            <a:r>
              <a:rPr lang="zh-CN" altLang="en-US" dirty="0">
                <a:ea typeface="宋体" panose="02010600030101010101" pitchFamily="2" charset="-122"/>
                <a:sym typeface="Arial" panose="020B0604020202020204" pitchFamily="34" charset="0"/>
              </a:rPr>
              <a:t>系统的分析设计、开发、部署、调试、测试，培养解决实际问题的能力。</a:t>
            </a:r>
            <a:endParaRPr lang="zh-CN" altLang="en-US" dirty="0">
              <a:ea typeface="宋体" panose="02010600030101010101" pitchFamily="2"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5">
                                            <p:txEl>
                                              <p:charRg st="0" end="11"/>
                                            </p:txEl>
                                          </p:spTgt>
                                        </p:tgtEl>
                                        <p:attrNameLst>
                                          <p:attrName>style.visibility</p:attrName>
                                        </p:attrNameLst>
                                      </p:cBhvr>
                                      <p:to>
                                        <p:strVal val="visible"/>
                                      </p:to>
                                    </p:set>
                                    <p:animEffect transition="in" filter="wipe(left)">
                                      <p:cBhvr>
                                        <p:cTn id="7" dur="500"/>
                                        <p:tgtEl>
                                          <p:spTgt spid="8195">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195">
                                            <p:txEl>
                                              <p:charRg st="11" end="36"/>
                                            </p:txEl>
                                          </p:spTgt>
                                        </p:tgtEl>
                                        <p:attrNameLst>
                                          <p:attrName>style.visibility</p:attrName>
                                        </p:attrNameLst>
                                      </p:cBhvr>
                                      <p:to>
                                        <p:strVal val="visible"/>
                                      </p:to>
                                    </p:set>
                                    <p:animEffect transition="in" filter="wipe(left)">
                                      <p:cBhvr>
                                        <p:cTn id="12" dur="500"/>
                                        <p:tgtEl>
                                          <p:spTgt spid="8195">
                                            <p:txEl>
                                              <p:charRg st="11"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5">
                                            <p:txEl>
                                              <p:charRg st="36" end="54"/>
                                            </p:txEl>
                                          </p:spTgt>
                                        </p:tgtEl>
                                        <p:attrNameLst>
                                          <p:attrName>style.visibility</p:attrName>
                                        </p:attrNameLst>
                                      </p:cBhvr>
                                      <p:to>
                                        <p:strVal val="visible"/>
                                      </p:to>
                                    </p:set>
                                    <p:animEffect transition="in" filter="wipe(left)">
                                      <p:cBhvr>
                                        <p:cTn id="17" dur="500"/>
                                        <p:tgtEl>
                                          <p:spTgt spid="8195">
                                            <p:txEl>
                                              <p:charRg st="36" end="5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95">
                                            <p:txEl>
                                              <p:charRg st="54" end="77"/>
                                            </p:txEl>
                                          </p:spTgt>
                                        </p:tgtEl>
                                        <p:attrNameLst>
                                          <p:attrName>style.visibility</p:attrName>
                                        </p:attrNameLst>
                                      </p:cBhvr>
                                      <p:to>
                                        <p:strVal val="visible"/>
                                      </p:to>
                                    </p:set>
                                    <p:animEffect transition="in" filter="wipe(left)">
                                      <p:cBhvr>
                                        <p:cTn id="22" dur="500"/>
                                        <p:tgtEl>
                                          <p:spTgt spid="8195">
                                            <p:txEl>
                                              <p:charRg st="54" end="7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195">
                                            <p:txEl>
                                              <p:charRg st="77" end="134"/>
                                            </p:txEl>
                                          </p:spTgt>
                                        </p:tgtEl>
                                        <p:attrNameLst>
                                          <p:attrName>style.visibility</p:attrName>
                                        </p:attrNameLst>
                                      </p:cBhvr>
                                      <p:to>
                                        <p:strVal val="visible"/>
                                      </p:to>
                                    </p:set>
                                    <p:animEffect transition="in" filter="wipe(left)">
                                      <p:cBhvr>
                                        <p:cTn id="27" dur="500"/>
                                        <p:tgtEl>
                                          <p:spTgt spid="8195">
                                            <p:txEl>
                                              <p:charRg st="77" end="1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3"/>
          <p:cNvSpPr>
            <a:spLocks noGrp="1"/>
          </p:cNvSpPr>
          <p:nvPr>
            <p:ph type="body"/>
          </p:nvPr>
        </p:nvSpPr>
        <p:spPr>
          <a:xfrm>
            <a:off x="619125" y="1296988"/>
            <a:ext cx="8067675" cy="4802187"/>
          </a:xfrm>
        </p:spPr>
        <p:txBody>
          <a:bodyPr vert="horz" wrap="square" anchor="t" anchorCtr="0"/>
          <a:p>
            <a:pPr eaLnBrk="1" hangingPunct="1">
              <a:lnSpc>
                <a:spcPct val="130000"/>
              </a:lnSpc>
            </a:pPr>
            <a:r>
              <a:rPr lang="zh-CN" altLang="en-US" sz="3200" dirty="0">
                <a:ea typeface="宋体" panose="02010600030101010101" pitchFamily="2" charset="-122"/>
              </a:rPr>
              <a:t>为什么要学？</a:t>
            </a:r>
            <a:r>
              <a:rPr lang="zh-CN" altLang="en-US" sz="3200" dirty="0">
                <a:solidFill>
                  <a:schemeClr val="tx2"/>
                </a:solidFill>
                <a:ea typeface="宋体" panose="02010600030101010101" pitchFamily="2" charset="-122"/>
              </a:rPr>
              <a:t> </a:t>
            </a:r>
            <a:endParaRPr lang="zh-CN" altLang="en-US" sz="3200" dirty="0">
              <a:solidFill>
                <a:schemeClr val="tx2"/>
              </a:solidFill>
              <a:ea typeface="宋体" panose="02010600030101010101" pitchFamily="2" charset="-122"/>
            </a:endParaRPr>
          </a:p>
          <a:p>
            <a:pPr lvl="1" eaLnBrk="1" hangingPunct="1">
              <a:lnSpc>
                <a:spcPct val="140000"/>
              </a:lnSpc>
              <a:buNone/>
            </a:pPr>
            <a:endParaRPr lang="zh-CN" altLang="en-US" dirty="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1870710" y="1905635"/>
            <a:ext cx="7049135" cy="4597400"/>
          </a:xfrm>
          <a:prstGeom prst="rect">
            <a:avLst/>
          </a:prstGeom>
        </p:spPr>
      </p:pic>
      <p:pic>
        <p:nvPicPr>
          <p:cNvPr id="2" name="图片 1"/>
          <p:cNvPicPr>
            <a:picLocks noChangeAspect="1"/>
          </p:cNvPicPr>
          <p:nvPr/>
        </p:nvPicPr>
        <p:blipFill>
          <a:blip r:embed="rId2"/>
          <a:stretch>
            <a:fillRect/>
          </a:stretch>
        </p:blipFill>
        <p:spPr>
          <a:xfrm>
            <a:off x="457200" y="2168525"/>
            <a:ext cx="7173913" cy="4156075"/>
          </a:xfrm>
          <a:prstGeom prst="rect">
            <a:avLst/>
          </a:prstGeom>
          <a:noFill/>
          <a:ln w="9525">
            <a:noFill/>
          </a:ln>
        </p:spPr>
      </p:pic>
      <p:sp>
        <p:nvSpPr>
          <p:cNvPr id="11265" name="Rectangle 2"/>
          <p:cNvSpPr>
            <a:spLocks noGrp="1"/>
          </p:cNvSpPr>
          <p:nvPr>
            <p:ph type="title"/>
          </p:nvPr>
        </p:nvSpPr>
        <p:spPr/>
        <p:txBody>
          <a:bodyPr vert="horz" wrap="square" anchor="ctr" anchorCtr="0"/>
          <a:p>
            <a:pPr eaLnBrk="1" hangingPunct="1"/>
            <a:r>
              <a:rPr lang="zh-CN" altLang="en-US" dirty="0"/>
              <a:t>课程简介(2)</a:t>
            </a:r>
            <a:endParaRPr lang="zh-CN" altLang="en-US" dirty="0"/>
          </a:p>
        </p:txBody>
      </p:sp>
      <p:pic>
        <p:nvPicPr>
          <p:cNvPr id="3" name="图片 2"/>
          <p:cNvPicPr>
            <a:picLocks noChangeAspect="1"/>
          </p:cNvPicPr>
          <p:nvPr/>
        </p:nvPicPr>
        <p:blipFill>
          <a:blip r:embed="rId3"/>
          <a:stretch>
            <a:fillRect/>
          </a:stretch>
        </p:blipFill>
        <p:spPr>
          <a:xfrm>
            <a:off x="2470150" y="2182813"/>
            <a:ext cx="6343650" cy="41433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p:txBody>
          <a:bodyPr vert="horz" wrap="square" anchor="ctr" anchorCtr="0"/>
          <a:p>
            <a:pPr eaLnBrk="1" hangingPunct="1"/>
            <a:r>
              <a:rPr lang="zh-CN" altLang="en-US" dirty="0"/>
              <a:t>课程简介(3)</a:t>
            </a:r>
            <a:endParaRPr lang="zh-CN" altLang="en-US" dirty="0"/>
          </a:p>
        </p:txBody>
      </p:sp>
      <p:sp>
        <p:nvSpPr>
          <p:cNvPr id="12290" name="Rectangle 3"/>
          <p:cNvSpPr>
            <a:spLocks noGrp="1"/>
          </p:cNvSpPr>
          <p:nvPr>
            <p:ph type="body"/>
          </p:nvPr>
        </p:nvSpPr>
        <p:spPr>
          <a:xfrm>
            <a:off x="619125" y="1371600"/>
            <a:ext cx="7824788" cy="4878388"/>
          </a:xfrm>
        </p:spPr>
        <p:txBody>
          <a:bodyPr vert="horz" wrap="square" anchor="t" anchorCtr="0"/>
          <a:p>
            <a:pPr eaLnBrk="1" hangingPunct="1">
              <a:lnSpc>
                <a:spcPct val="160000"/>
              </a:lnSpc>
            </a:pPr>
            <a:r>
              <a:rPr lang="zh-CN" altLang="en-US" sz="3200" dirty="0">
                <a:ea typeface="宋体" panose="02010600030101010101" pitchFamily="2" charset="-122"/>
              </a:rPr>
              <a:t>怎么学？</a:t>
            </a:r>
            <a:endParaRPr lang="zh-CN" altLang="en-US" sz="3200" dirty="0">
              <a:ea typeface="宋体" panose="02010600030101010101" pitchFamily="2" charset="-122"/>
            </a:endParaRPr>
          </a:p>
        </p:txBody>
      </p:sp>
      <p:sp>
        <p:nvSpPr>
          <p:cNvPr id="12292" name="Rectangle 6"/>
          <p:cNvSpPr/>
          <p:nvPr/>
        </p:nvSpPr>
        <p:spPr>
          <a:xfrm>
            <a:off x="627063" y="2057400"/>
            <a:ext cx="7824787" cy="3887788"/>
          </a:xfrm>
          <a:prstGeom prst="rect">
            <a:avLst/>
          </a:prstGeom>
          <a:noFill/>
          <a:ln w="9525">
            <a:noFill/>
          </a:ln>
        </p:spPr>
        <p:txBody>
          <a:bodyPr anchor="t" anchorCtr="0"/>
          <a:p>
            <a:pPr marL="342900" indent="-342900">
              <a:lnSpc>
                <a:spcPct val="160000"/>
              </a:lnSpc>
              <a:spcBef>
                <a:spcPct val="20000"/>
              </a:spcBef>
              <a:buClr>
                <a:schemeClr val="hlink"/>
              </a:buClr>
              <a:buFont typeface="Wingdings" panose="05000000000000000000" pitchFamily="2" charset="2"/>
            </a:pPr>
            <a:r>
              <a:rPr lang="zh-CN" altLang="en-US" sz="3200" b="1" dirty="0">
                <a:solidFill>
                  <a:srgbClr val="1481B8"/>
                </a:solidFill>
                <a:latin typeface="Verdana" panose="020B0604030504040204" pitchFamily="2" charset="0"/>
                <a:ea typeface="宋体" panose="02010600030101010101" pitchFamily="2" charset="-122"/>
              </a:rPr>
              <a:t>   </a:t>
            </a:r>
            <a:r>
              <a:rPr lang="zh-CN" altLang="en-US" sz="3200" b="1" dirty="0">
                <a:solidFill>
                  <a:srgbClr val="1481B8"/>
                </a:solidFill>
                <a:latin typeface="Verdana" panose="020B0604030504040204" pitchFamily="2" charset="0"/>
                <a:ea typeface="宋体" panose="02010600030101010101" pitchFamily="2" charset="-122"/>
                <a:sym typeface="Arial" panose="020B0604020202020204" pitchFamily="34" charset="0"/>
              </a:rPr>
              <a:t>——注重动手能力</a:t>
            </a:r>
            <a:endParaRPr lang="zh-CN" altLang="en-US" sz="3200" b="1" dirty="0">
              <a:solidFill>
                <a:srgbClr val="1481B8"/>
              </a:solidFill>
              <a:latin typeface="Verdana" panose="020B0604030504040204" pitchFamily="2" charset="0"/>
              <a:ea typeface="宋体" panose="02010600030101010101" pitchFamily="2" charset="-122"/>
              <a:sym typeface="Arial" panose="020B0604020202020204" pitchFamily="34" charset="0"/>
            </a:endParaRPr>
          </a:p>
          <a:p>
            <a:pPr marL="742950" lvl="1" indent="-285750" eaLnBrk="1" hangingPunct="1">
              <a:lnSpc>
                <a:spcPct val="130000"/>
              </a:lnSpc>
              <a:spcBef>
                <a:spcPct val="20000"/>
              </a:spcBef>
              <a:buClr>
                <a:schemeClr val="accent1"/>
              </a:buClr>
              <a:buFont typeface="Wingdings" panose="05000000000000000000" pitchFamily="2" charset="2"/>
              <a:buChar char="§"/>
            </a:pPr>
            <a:r>
              <a:rPr lang="zh-CN" altLang="en-US" sz="2800" b="1" dirty="0">
                <a:latin typeface="Verdana" panose="020B0604030504040204" pitchFamily="2" charset="0"/>
                <a:ea typeface="宋体" panose="02010600030101010101" pitchFamily="2" charset="-122"/>
                <a:sym typeface="Arial" panose="020B0604020202020204" pitchFamily="34" charset="0"/>
              </a:rPr>
              <a:t>课程时间安排（</a:t>
            </a:r>
            <a:r>
              <a:rPr lang="en-US" altLang="zh-CN" sz="2800" b="1" dirty="0">
                <a:latin typeface="Verdana" panose="020B0604030504040204" pitchFamily="2" charset="0"/>
                <a:ea typeface="宋体" panose="02010600030101010101" pitchFamily="2" charset="-122"/>
                <a:sym typeface="Arial" panose="020B0604020202020204" pitchFamily="34" charset="0"/>
              </a:rPr>
              <a:t>64</a:t>
            </a:r>
            <a:r>
              <a:rPr lang="zh-CN" altLang="en-US" sz="2800" b="1" dirty="0">
                <a:latin typeface="Verdana" panose="020B0604030504040204" pitchFamily="2" charset="0"/>
                <a:ea typeface="宋体" panose="02010600030101010101" pitchFamily="2" charset="-122"/>
                <a:sym typeface="Arial" panose="020B0604020202020204" pitchFamily="34" charset="0"/>
              </a:rPr>
              <a:t>学时 ）</a:t>
            </a:r>
            <a:endParaRPr lang="zh-CN" altLang="en-US" sz="2800" b="1" dirty="0">
              <a:latin typeface="Verdana" panose="020B0604030504040204" pitchFamily="2" charset="0"/>
              <a:ea typeface="宋体" panose="02010600030101010101" pitchFamily="2" charset="-122"/>
              <a:sym typeface="Arial" panose="020B0604020202020204" pitchFamily="34" charset="0"/>
            </a:endParaRPr>
          </a:p>
          <a:p>
            <a:pPr marL="1143000" lvl="2" indent="-228600" eaLnBrk="1" hangingPunct="1">
              <a:lnSpc>
                <a:spcPct val="130000"/>
              </a:lnSpc>
              <a:spcBef>
                <a:spcPct val="20000"/>
              </a:spcBef>
              <a:buClr>
                <a:schemeClr val="tx1"/>
              </a:buClr>
              <a:buFont typeface="Arial" panose="020B0604020202020204" pitchFamily="34" charset="0"/>
              <a:buChar char="•"/>
            </a:pPr>
            <a:r>
              <a:rPr lang="en-US" altLang="zh-CN" sz="2400" b="1" dirty="0">
                <a:latin typeface="Arial" panose="020B0604020202020204" pitchFamily="34" charset="0"/>
                <a:ea typeface="宋体" panose="02010600030101010101" pitchFamily="2" charset="-122"/>
                <a:sym typeface="Arial" panose="020B0604020202020204" pitchFamily="34" charset="0"/>
              </a:rPr>
              <a:t>48</a:t>
            </a:r>
            <a:r>
              <a:rPr lang="zh-CN" altLang="en-US" sz="2400" b="1" dirty="0">
                <a:latin typeface="Arial" panose="020B0604020202020204" pitchFamily="34" charset="0"/>
                <a:ea typeface="宋体" panose="02010600030101010101" pitchFamily="2" charset="-122"/>
                <a:sym typeface="Arial" panose="020B0604020202020204" pitchFamily="34" charset="0"/>
              </a:rPr>
              <a:t>学时讲课</a:t>
            </a:r>
            <a:endParaRPr lang="zh-CN" altLang="en-US" sz="2400" b="1" dirty="0">
              <a:latin typeface="Arial" panose="020B0604020202020204" pitchFamily="34" charset="0"/>
              <a:ea typeface="宋体" panose="02010600030101010101" pitchFamily="2" charset="-122"/>
              <a:sym typeface="Arial" panose="020B0604020202020204" pitchFamily="34" charset="0"/>
            </a:endParaRPr>
          </a:p>
          <a:p>
            <a:pPr marL="1143000" lvl="2" indent="-228600" eaLnBrk="1" hangingPunct="1">
              <a:lnSpc>
                <a:spcPct val="130000"/>
              </a:lnSpc>
              <a:spcBef>
                <a:spcPct val="20000"/>
              </a:spcBef>
              <a:buClr>
                <a:schemeClr val="tx1"/>
              </a:buClr>
              <a:buFont typeface="Arial" panose="020B0604020202020204" pitchFamily="34" charset="0"/>
              <a:buChar char="•"/>
            </a:pPr>
            <a:r>
              <a:rPr lang="en-US" altLang="zh-CN" sz="2400" b="1" dirty="0">
                <a:latin typeface="Arial" panose="020B0604020202020204" pitchFamily="34" charset="0"/>
                <a:ea typeface="宋体" panose="02010600030101010101" pitchFamily="2" charset="-122"/>
                <a:sym typeface="Arial" panose="020B0604020202020204" pitchFamily="34" charset="0"/>
              </a:rPr>
              <a:t>16</a:t>
            </a:r>
            <a:r>
              <a:rPr lang="zh-CN" altLang="en-US" sz="2400" b="1" dirty="0">
                <a:latin typeface="Arial" panose="020B0604020202020204" pitchFamily="34" charset="0"/>
                <a:ea typeface="宋体" panose="02010600030101010101" pitchFamily="2" charset="-122"/>
                <a:sym typeface="Arial" panose="020B0604020202020204" pitchFamily="34" charset="0"/>
              </a:rPr>
              <a:t>学时课内实验</a:t>
            </a:r>
            <a:endParaRPr lang="zh-CN" altLang="en-US" sz="2400" b="1" dirty="0">
              <a:latin typeface="Arial" panose="020B0604020202020204" pitchFamily="34" charset="0"/>
              <a:ea typeface="宋体" panose="02010600030101010101" pitchFamily="2" charset="-122"/>
              <a:sym typeface="Arial" panose="020B0604020202020204" pitchFamily="34" charset="0"/>
            </a:endParaRPr>
          </a:p>
          <a:p>
            <a:pPr marL="342900" indent="-342900">
              <a:lnSpc>
                <a:spcPct val="160000"/>
              </a:lnSpc>
              <a:spcBef>
                <a:spcPct val="20000"/>
              </a:spcBef>
              <a:buClr>
                <a:schemeClr val="hlink"/>
              </a:buClr>
              <a:buFont typeface="Wingdings" panose="05000000000000000000" pitchFamily="2" charset="2"/>
            </a:pPr>
            <a:r>
              <a:rPr lang="zh-CN" altLang="en-US" sz="3200" b="1" dirty="0">
                <a:solidFill>
                  <a:srgbClr val="1481B8"/>
                </a:solidFill>
                <a:latin typeface="Verdana" panose="020B0604030504040204" pitchFamily="2" charset="0"/>
                <a:ea typeface="宋体" panose="02010600030101010101" pitchFamily="2" charset="-122"/>
                <a:sym typeface="Arial" panose="020B0604020202020204" pitchFamily="34" charset="0"/>
              </a:rPr>
              <a:t>   ——关注设计思想，解决实际问题</a:t>
            </a:r>
            <a:endParaRPr lang="en-US" altLang="zh-CN" sz="3200" b="1" dirty="0">
              <a:solidFill>
                <a:srgbClr val="1481B8"/>
              </a:solidFill>
              <a:latin typeface="Verdana" panose="020B0604030504040204" pitchFamily="2" charset="0"/>
              <a:ea typeface="宋体" panose="02010600030101010101" pitchFamily="2"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2">
                                            <p:txEl>
                                              <p:charRg st="0" end="12"/>
                                            </p:txEl>
                                          </p:spTgt>
                                        </p:tgtEl>
                                        <p:attrNameLst>
                                          <p:attrName>style.visibility</p:attrName>
                                        </p:attrNameLst>
                                      </p:cBhvr>
                                      <p:to>
                                        <p:strVal val="visible"/>
                                      </p:to>
                                    </p:set>
                                    <p:animEffect transition="in" filter="wipe(left)">
                                      <p:cBhvr>
                                        <p:cTn id="7" dur="500"/>
                                        <p:tgtEl>
                                          <p:spTgt spid="12292">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2">
                                            <p:txEl>
                                              <p:charRg st="12" end="26"/>
                                            </p:txEl>
                                          </p:spTgt>
                                        </p:tgtEl>
                                        <p:attrNameLst>
                                          <p:attrName>style.visibility</p:attrName>
                                        </p:attrNameLst>
                                      </p:cBhvr>
                                      <p:to>
                                        <p:strVal val="visible"/>
                                      </p:to>
                                    </p:set>
                                    <p:animEffect transition="in" filter="wipe(left)">
                                      <p:cBhvr>
                                        <p:cTn id="12" dur="500"/>
                                        <p:tgtEl>
                                          <p:spTgt spid="12292">
                                            <p:txEl>
                                              <p:charRg st="12"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2">
                                            <p:txEl>
                                              <p:charRg st="26" end="33"/>
                                            </p:txEl>
                                          </p:spTgt>
                                        </p:tgtEl>
                                        <p:attrNameLst>
                                          <p:attrName>style.visibility</p:attrName>
                                        </p:attrNameLst>
                                      </p:cBhvr>
                                      <p:to>
                                        <p:strVal val="visible"/>
                                      </p:to>
                                    </p:set>
                                    <p:animEffect transition="in" filter="wipe(left)">
                                      <p:cBhvr>
                                        <p:cTn id="17" dur="500"/>
                                        <p:tgtEl>
                                          <p:spTgt spid="12292">
                                            <p:txEl>
                                              <p:charRg st="26" end="3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2">
                                            <p:txEl>
                                              <p:charRg st="33" end="42"/>
                                            </p:txEl>
                                          </p:spTgt>
                                        </p:tgtEl>
                                        <p:attrNameLst>
                                          <p:attrName>style.visibility</p:attrName>
                                        </p:attrNameLst>
                                      </p:cBhvr>
                                      <p:to>
                                        <p:strVal val="visible"/>
                                      </p:to>
                                    </p:set>
                                    <p:animEffect transition="in" filter="wipe(left)">
                                      <p:cBhvr>
                                        <p:cTn id="22" dur="500"/>
                                        <p:tgtEl>
                                          <p:spTgt spid="12292">
                                            <p:txEl>
                                              <p:charRg st="33" end="4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92">
                                            <p:txEl>
                                              <p:charRg st="42" end="54"/>
                                            </p:txEl>
                                          </p:spTgt>
                                        </p:tgtEl>
                                        <p:attrNameLst>
                                          <p:attrName>style.visibility</p:attrName>
                                        </p:attrNameLst>
                                      </p:cBhvr>
                                      <p:to>
                                        <p:strVal val="visible"/>
                                      </p:to>
                                    </p:set>
                                    <p:animEffect transition="in" filter="wipe(left)">
                                      <p:cBhvr>
                                        <p:cTn id="27" dur="500"/>
                                        <p:tgtEl>
                                          <p:spTgt spid="12292">
                                            <p:txEl>
                                              <p:charRg st="42" end="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ldLvl="3"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3"/>
          <p:cNvSpPr>
            <a:spLocks noGrp="1"/>
          </p:cNvSpPr>
          <p:nvPr>
            <p:ph type="title"/>
          </p:nvPr>
        </p:nvSpPr>
        <p:spPr/>
        <p:txBody>
          <a:bodyPr vert="horz" wrap="square" anchor="ctr" anchorCtr="0"/>
          <a:p>
            <a:pPr eaLnBrk="1" hangingPunct="1"/>
            <a:r>
              <a:rPr lang="zh-CN" altLang="en-US" dirty="0"/>
              <a:t>课程简介(4-1)</a:t>
            </a:r>
            <a:endParaRPr lang="zh-CN" altLang="en-US" dirty="0"/>
          </a:p>
        </p:txBody>
      </p:sp>
      <p:sp>
        <p:nvSpPr>
          <p:cNvPr id="13314" name="Rectangle 4"/>
          <p:cNvSpPr>
            <a:spLocks noGrp="1"/>
          </p:cNvSpPr>
          <p:nvPr>
            <p:ph type="body"/>
          </p:nvPr>
        </p:nvSpPr>
        <p:spPr>
          <a:xfrm>
            <a:off x="619125" y="1447800"/>
            <a:ext cx="7824788" cy="4559300"/>
          </a:xfrm>
        </p:spPr>
        <p:txBody>
          <a:bodyPr vert="horz" wrap="square" anchor="t" anchorCtr="0"/>
          <a:p>
            <a:pPr eaLnBrk="1" hangingPunct="1">
              <a:lnSpc>
                <a:spcPct val="120000"/>
              </a:lnSpc>
            </a:pPr>
            <a:r>
              <a:rPr lang="zh-CN" altLang="en-US" dirty="0">
                <a:ea typeface="宋体" panose="02010600030101010101" pitchFamily="2" charset="-122"/>
              </a:rPr>
              <a:t>教材与参考书籍</a:t>
            </a:r>
            <a:r>
              <a:rPr lang="zh-CN" altLang="en-US" dirty="0">
                <a:solidFill>
                  <a:schemeClr val="tx2"/>
                </a:solidFill>
                <a:ea typeface="宋体" panose="02010600030101010101" pitchFamily="2" charset="-122"/>
              </a:rPr>
              <a:t> </a:t>
            </a:r>
            <a:endParaRPr lang="en-US" altLang="zh-CN" dirty="0">
              <a:solidFill>
                <a:schemeClr val="tx2"/>
              </a:solidFill>
              <a:ea typeface="宋体" panose="02010600030101010101" pitchFamily="2" charset="-122"/>
            </a:endParaRPr>
          </a:p>
          <a:p>
            <a:pPr lvl="1" eaLnBrk="1" hangingPunct="1">
              <a:lnSpc>
                <a:spcPct val="120000"/>
              </a:lnSpc>
            </a:pPr>
            <a:r>
              <a:rPr lang="en-US" altLang="zh-CN" sz="2400" dirty="0">
                <a:ea typeface="宋体" panose="02010600030101010101" pitchFamily="2" charset="-122"/>
                <a:sym typeface="Arial" panose="020B0604020202020204" pitchFamily="34" charset="0"/>
              </a:rPr>
              <a:t>《Java EE框架整合开发入门到实战</a:t>
            </a:r>
            <a:br>
              <a:rPr lang="en-US" altLang="zh-CN" sz="2400" dirty="0">
                <a:ea typeface="宋体" panose="02010600030101010101" pitchFamily="2" charset="-122"/>
                <a:sym typeface="Arial" panose="020B0604020202020204" pitchFamily="34" charset="0"/>
              </a:rPr>
            </a:br>
            <a:r>
              <a:rPr lang="en-US" altLang="zh-CN" sz="2400" dirty="0">
                <a:ea typeface="宋体" panose="02010600030101010101" pitchFamily="2" charset="-122"/>
                <a:sym typeface="Arial" panose="020B0604020202020204" pitchFamily="34" charset="0"/>
              </a:rPr>
              <a:t>Spring、Spring MVC</a:t>
            </a:r>
            <a:r>
              <a:rPr lang="zh-CN" altLang="en-US" sz="2400" dirty="0">
                <a:ea typeface="宋体" panose="02010600030101010101" pitchFamily="2" charset="-122"/>
                <a:sym typeface="Arial" panose="020B0604020202020204" pitchFamily="34" charset="0"/>
              </a:rPr>
              <a:t>、</a:t>
            </a:r>
            <a:r>
              <a:rPr lang="en-US" altLang="zh-CN" sz="2400" dirty="0">
                <a:ea typeface="宋体" panose="02010600030101010101" pitchFamily="2" charset="-122"/>
                <a:sym typeface="Arial" panose="020B0604020202020204" pitchFamily="34" charset="0"/>
              </a:rPr>
              <a:t>MyBatis</a:t>
            </a:r>
            <a:r>
              <a:rPr lang="zh-CN" altLang="en-US" sz="2400" dirty="0">
                <a:ea typeface="宋体" panose="02010600030101010101" pitchFamily="2" charset="-122"/>
                <a:sym typeface="Arial" panose="020B0604020202020204" pitchFamily="34" charset="0"/>
              </a:rPr>
              <a:t>》</a:t>
            </a:r>
            <a:br>
              <a:rPr lang="zh-CN" altLang="en-US" sz="2400" dirty="0">
                <a:ea typeface="宋体" panose="02010600030101010101" pitchFamily="2" charset="-122"/>
                <a:sym typeface="Arial" panose="020B0604020202020204" pitchFamily="34" charset="0"/>
              </a:rPr>
            </a:br>
            <a:r>
              <a:rPr lang="en-US" altLang="zh-CN" sz="2400" dirty="0">
                <a:ea typeface="宋体" panose="02010600030101010101" pitchFamily="2" charset="-122"/>
                <a:sym typeface="Arial" panose="020B0604020202020204" pitchFamily="34" charset="0"/>
              </a:rPr>
              <a:t>陈恒，清华大学出版社</a:t>
            </a:r>
            <a:endParaRPr lang="zh-CN" altLang="en-US" dirty="0">
              <a:ea typeface="宋体" panose="02010600030101010101" pitchFamily="2" charset="-122"/>
              <a:sym typeface="Arial" panose="020B0604020202020204" pitchFamily="34" charset="0"/>
            </a:endParaRPr>
          </a:p>
          <a:p>
            <a:pPr lvl="1" eaLnBrk="1" hangingPunct="1">
              <a:lnSpc>
                <a:spcPct val="120000"/>
              </a:lnSpc>
            </a:pPr>
            <a:r>
              <a:rPr lang="zh-CN" altLang="en-US" sz="2400" dirty="0">
                <a:ea typeface="宋体" panose="02010600030101010101" pitchFamily="2" charset="-122"/>
                <a:sym typeface="Arial" panose="020B0604020202020204" pitchFamily="34" charset="0"/>
              </a:rPr>
              <a:t>《轻量级Java Web企业应用实战——Spring MVC+Spring+MyBatis整合开发》</a:t>
            </a:r>
            <a:endParaRPr lang="zh-CN" altLang="en-US" sz="2400" dirty="0">
              <a:ea typeface="宋体" panose="02010600030101010101" pitchFamily="2" charset="-122"/>
              <a:sym typeface="Arial" panose="020B0604020202020204" pitchFamily="34" charset="0"/>
            </a:endParaRPr>
          </a:p>
          <a:p>
            <a:pPr lvl="1" eaLnBrk="1" hangingPunct="1">
              <a:lnSpc>
                <a:spcPct val="120000"/>
              </a:lnSpc>
            </a:pPr>
            <a:r>
              <a:rPr lang="zh-CN" altLang="en-US" sz="2400" dirty="0">
                <a:ea typeface="宋体" panose="02010600030101010101" pitchFamily="2" charset="-122"/>
                <a:sym typeface="Arial" panose="020B0604020202020204" pitchFamily="34" charset="0"/>
              </a:rPr>
              <a:t>《轻量级JavaEE企业应用实战</a:t>
            </a:r>
            <a:r>
              <a:rPr lang="zh-CN" altLang="en-US" sz="2400" dirty="0">
                <a:ea typeface="宋体" panose="02010600030101010101" pitchFamily="2" charset="-122"/>
                <a:sym typeface="Arial" panose="020B0604020202020204" pitchFamily="34" charset="0"/>
              </a:rPr>
              <a:t>——</a:t>
            </a:r>
            <a:r>
              <a:rPr lang="zh-CN" altLang="en-US" sz="2400" dirty="0">
                <a:ea typeface="宋体" panose="02010600030101010101" pitchFamily="2" charset="-122"/>
                <a:sym typeface="Arial" panose="020B0604020202020204" pitchFamily="34" charset="0"/>
              </a:rPr>
              <a:t>Struts2+Spring</a:t>
            </a:r>
            <a:r>
              <a:rPr lang="en-US" altLang="zh-CN" sz="2400" dirty="0">
                <a:ea typeface="宋体" panose="02010600030101010101" pitchFamily="2" charset="-122"/>
                <a:sym typeface="Arial" panose="020B0604020202020204" pitchFamily="34" charset="0"/>
              </a:rPr>
              <a:t>5</a:t>
            </a:r>
            <a:r>
              <a:rPr lang="zh-CN" altLang="en-US" sz="2400" dirty="0">
                <a:ea typeface="宋体" panose="02010600030101010101" pitchFamily="2" charset="-122"/>
                <a:sym typeface="Arial" panose="020B0604020202020204" pitchFamily="34" charset="0"/>
              </a:rPr>
              <a:t>+Hibernate</a:t>
            </a:r>
            <a:r>
              <a:rPr lang="en-US" altLang="zh-CN" sz="2400" dirty="0">
                <a:ea typeface="宋体" panose="02010600030101010101" pitchFamily="2" charset="-122"/>
                <a:sym typeface="Arial" panose="020B0604020202020204" pitchFamily="34" charset="0"/>
              </a:rPr>
              <a:t>5</a:t>
            </a:r>
            <a:r>
              <a:rPr lang="zh-CN" altLang="en-US" sz="2400" dirty="0">
                <a:ea typeface="宋体" panose="02010600030101010101" pitchFamily="2" charset="-122"/>
                <a:sym typeface="Arial" panose="020B0604020202020204" pitchFamily="34" charset="0"/>
              </a:rPr>
              <a:t>整合开发(第</a:t>
            </a:r>
            <a:r>
              <a:rPr lang="en-US" altLang="zh-CN" sz="2400" dirty="0">
                <a:ea typeface="宋体" panose="02010600030101010101" pitchFamily="2" charset="-122"/>
                <a:sym typeface="Arial" panose="020B0604020202020204" pitchFamily="34" charset="0"/>
              </a:rPr>
              <a:t>5</a:t>
            </a:r>
            <a:r>
              <a:rPr lang="zh-CN" altLang="en-US" sz="2400" dirty="0">
                <a:ea typeface="宋体" panose="02010600030101010101" pitchFamily="2" charset="-122"/>
                <a:sym typeface="Arial" panose="020B0604020202020204" pitchFamily="34" charset="0"/>
              </a:rPr>
              <a:t>版)》</a:t>
            </a:r>
            <a:br>
              <a:rPr lang="zh-CN" altLang="en-US" sz="2400" dirty="0">
                <a:ea typeface="宋体" panose="02010600030101010101" pitchFamily="2" charset="-122"/>
                <a:sym typeface="Arial" panose="020B0604020202020204" pitchFamily="34" charset="0"/>
              </a:rPr>
            </a:br>
            <a:r>
              <a:rPr lang="zh-CN" altLang="en-US" sz="2400" dirty="0">
                <a:ea typeface="宋体" panose="02010600030101010101" pitchFamily="2" charset="-122"/>
                <a:sym typeface="Arial" panose="020B0604020202020204" pitchFamily="34" charset="0"/>
              </a:rPr>
              <a:t>李刚，电子工业出版社</a:t>
            </a:r>
            <a:endParaRPr lang="zh-CN" altLang="en-US" sz="2400" dirty="0">
              <a:ea typeface="宋体" panose="02010600030101010101" pitchFamily="2" charset="-122"/>
              <a:sym typeface="Arial" panose="020B0604020202020204" pitchFamily="34" charset="0"/>
            </a:endParaRPr>
          </a:p>
        </p:txBody>
      </p:sp>
      <p:pic>
        <p:nvPicPr>
          <p:cNvPr id="13315" name="图片 1"/>
          <p:cNvPicPr>
            <a:picLocks noChangeAspect="1"/>
          </p:cNvPicPr>
          <p:nvPr>
            <p:custDataLst>
              <p:tags r:id="rId1"/>
            </p:custDataLst>
          </p:nvPr>
        </p:nvPicPr>
        <p:blipFill>
          <a:blip r:embed="rId2"/>
          <a:srcRect l="22612" t="2669" r="22911" b="3543"/>
          <a:stretch>
            <a:fillRect/>
          </a:stretch>
        </p:blipFill>
        <p:spPr>
          <a:xfrm>
            <a:off x="6346825" y="1200150"/>
            <a:ext cx="2317750" cy="237680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3"/>
          <p:cNvSpPr>
            <a:spLocks noGrp="1"/>
          </p:cNvSpPr>
          <p:nvPr>
            <p:ph type="title"/>
          </p:nvPr>
        </p:nvSpPr>
        <p:spPr/>
        <p:txBody>
          <a:bodyPr vert="horz" wrap="square" anchor="ctr" anchorCtr="0"/>
          <a:p>
            <a:pPr eaLnBrk="1" hangingPunct="1"/>
            <a:r>
              <a:rPr lang="zh-CN" altLang="en-US" dirty="0"/>
              <a:t>课程简介(4-2)</a:t>
            </a:r>
            <a:endParaRPr lang="zh-CN" altLang="en-US" dirty="0"/>
          </a:p>
        </p:txBody>
      </p:sp>
      <p:sp>
        <p:nvSpPr>
          <p:cNvPr id="14338" name="Rectangle 4"/>
          <p:cNvSpPr>
            <a:spLocks noGrp="1"/>
          </p:cNvSpPr>
          <p:nvPr>
            <p:ph type="body"/>
          </p:nvPr>
        </p:nvSpPr>
        <p:spPr>
          <a:xfrm>
            <a:off x="619125" y="1447800"/>
            <a:ext cx="7824788" cy="4559300"/>
          </a:xfrm>
        </p:spPr>
        <p:txBody>
          <a:bodyPr vert="horz" wrap="square" anchor="t" anchorCtr="0"/>
          <a:p>
            <a:pPr eaLnBrk="1" hangingPunct="1">
              <a:lnSpc>
                <a:spcPct val="120000"/>
              </a:lnSpc>
            </a:pPr>
            <a:r>
              <a:rPr lang="zh-CN" altLang="en-US" sz="3200" dirty="0">
                <a:ea typeface="宋体" panose="02010600030101010101" pitchFamily="2" charset="-122"/>
              </a:rPr>
              <a:t>参考资料</a:t>
            </a:r>
            <a:endParaRPr lang="zh-CN" altLang="en-US" sz="3200" dirty="0">
              <a:solidFill>
                <a:schemeClr val="tx2"/>
              </a:solidFill>
              <a:ea typeface="宋体" panose="02010600030101010101" pitchFamily="2" charset="-122"/>
            </a:endParaRPr>
          </a:p>
          <a:p>
            <a:pPr lvl="1" eaLnBrk="1" hangingPunct="1">
              <a:lnSpc>
                <a:spcPct val="120000"/>
              </a:lnSpc>
            </a:pPr>
            <a:r>
              <a:rPr lang="zh-CN" altLang="en-US" sz="3000" dirty="0">
                <a:latin typeface="Times New Roman" panose="02020603050405020304" pitchFamily="2" charset="0"/>
                <a:ea typeface="华文楷体" pitchFamily="2" charset="-122"/>
              </a:rPr>
              <a:t>Sun （</a:t>
            </a:r>
            <a:r>
              <a:rPr lang="zh-CN" altLang="en-US" sz="3000" dirty="0">
                <a:latin typeface="Times New Roman" panose="02020603050405020304" pitchFamily="2" charset="0"/>
                <a:ea typeface="华文楷体" pitchFamily="2" charset="-122"/>
                <a:hlinkClick r:id="rId1"/>
              </a:rPr>
              <a:t>https://www.oracle.com/</a:t>
            </a:r>
            <a:r>
              <a:rPr lang="zh-CN" altLang="en-US" sz="3000" dirty="0">
                <a:latin typeface="Times New Roman" panose="02020603050405020304" pitchFamily="2" charset="0"/>
                <a:ea typeface="华文楷体" pitchFamily="2" charset="-122"/>
              </a:rPr>
              <a:t>）</a:t>
            </a:r>
            <a:endParaRPr lang="zh-CN" altLang="en-US" sz="3000" dirty="0">
              <a:latin typeface="Times New Roman" panose="02020603050405020304" pitchFamily="2" charset="0"/>
              <a:ea typeface="华文楷体" pitchFamily="2" charset="-122"/>
            </a:endParaRPr>
          </a:p>
          <a:p>
            <a:pPr lvl="1" eaLnBrk="1" hangingPunct="1">
              <a:lnSpc>
                <a:spcPct val="120000"/>
              </a:lnSpc>
            </a:pPr>
            <a:r>
              <a:rPr lang="zh-CN" altLang="en-US" sz="3000" dirty="0">
                <a:latin typeface="Times New Roman" panose="02020603050405020304" pitchFamily="2" charset="0"/>
                <a:ea typeface="华文楷体" pitchFamily="2" charset="-122"/>
              </a:rPr>
              <a:t>CSDN（</a:t>
            </a:r>
            <a:r>
              <a:rPr lang="zh-CN" altLang="en-US" sz="3000" dirty="0">
                <a:latin typeface="Times New Roman" panose="02020603050405020304" pitchFamily="2" charset="0"/>
                <a:ea typeface="华文楷体" pitchFamily="2" charset="-122"/>
                <a:hlinkClick r:id="rId2"/>
              </a:rPr>
              <a:t>http://www.csdn.net/</a:t>
            </a:r>
            <a:r>
              <a:rPr lang="zh-CN" altLang="en-US" sz="3000" dirty="0">
                <a:latin typeface="Times New Roman" panose="02020603050405020304" pitchFamily="2" charset="0"/>
                <a:ea typeface="华文楷体" pitchFamily="2" charset="-122"/>
              </a:rPr>
              <a:t>）</a:t>
            </a:r>
            <a:endParaRPr lang="zh-CN" altLang="en-US" sz="3000" dirty="0">
              <a:latin typeface="Times New Roman" panose="02020603050405020304" pitchFamily="2" charset="0"/>
              <a:ea typeface="华文楷体" pitchFamily="2" charset="-122"/>
            </a:endParaRPr>
          </a:p>
          <a:p>
            <a:pPr lvl="1" eaLnBrk="1" hangingPunct="1">
              <a:lnSpc>
                <a:spcPct val="120000"/>
              </a:lnSpc>
            </a:pPr>
            <a:r>
              <a:rPr lang="zh-CN" altLang="en-US" sz="3000" dirty="0">
                <a:latin typeface="Times New Roman" panose="02020603050405020304" pitchFamily="2" charset="0"/>
                <a:ea typeface="华文楷体" pitchFamily="2" charset="-122"/>
              </a:rPr>
              <a:t>Java（</a:t>
            </a:r>
            <a:r>
              <a:rPr lang="zh-CN" altLang="en-US" sz="3000" dirty="0">
                <a:latin typeface="Times New Roman" panose="02020603050405020304" pitchFamily="2" charset="0"/>
                <a:ea typeface="华文楷体" pitchFamily="2" charset="-122"/>
                <a:hlinkClick r:id="rId3"/>
              </a:rPr>
              <a:t>https://www.oracle.com/java/</a:t>
            </a:r>
            <a:r>
              <a:rPr lang="zh-CN" altLang="en-US" sz="3000" dirty="0">
                <a:latin typeface="Times New Roman" panose="02020603050405020304" pitchFamily="2" charset="0"/>
                <a:ea typeface="华文楷体" pitchFamily="2" charset="-122"/>
              </a:rPr>
              <a:t>）</a:t>
            </a:r>
            <a:endParaRPr lang="zh-CN" altLang="en-US" sz="3000" dirty="0">
              <a:latin typeface="Times New Roman" panose="02020603050405020304" pitchFamily="2" charset="0"/>
              <a:ea typeface="华文楷体" pitchFamily="2" charset="-122"/>
            </a:endParaRPr>
          </a:p>
          <a:p>
            <a:pPr lvl="1" eaLnBrk="1" hangingPunct="1">
              <a:lnSpc>
                <a:spcPct val="120000"/>
              </a:lnSpc>
            </a:pPr>
            <a:r>
              <a:rPr lang="zh-CN" altLang="en-US" sz="3000" dirty="0">
                <a:latin typeface="Times New Roman" panose="02020603050405020304" pitchFamily="2" charset="0"/>
                <a:ea typeface="华文楷体" pitchFamily="2" charset="-122"/>
              </a:rPr>
              <a:t>www.</a:t>
            </a:r>
            <a:r>
              <a:rPr lang="en-US" altLang="zh-CN" sz="3000" dirty="0">
                <a:latin typeface="Times New Roman" panose="02020603050405020304" pitchFamily="2" charset="0"/>
                <a:ea typeface="华文楷体" pitchFamily="2" charset="-122"/>
              </a:rPr>
              <a:t>baidu.com</a:t>
            </a:r>
            <a:r>
              <a:rPr lang="zh-CN" altLang="en-US" dirty="0">
                <a:ea typeface="宋体" panose="02010600030101010101" pitchFamily="2" charset="-122"/>
              </a:rPr>
              <a:t> </a:t>
            </a:r>
            <a:endParaRPr lang="zh-CN" altLang="en-US"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4152265" y="1623695"/>
            <a:ext cx="4925695" cy="4098290"/>
          </a:xfrm>
          <a:prstGeom prst="rect">
            <a:avLst/>
          </a:prstGeom>
        </p:spPr>
      </p:pic>
      <p:sp>
        <p:nvSpPr>
          <p:cNvPr id="15361" name="Rectangle 2"/>
          <p:cNvSpPr>
            <a:spLocks noGrp="1"/>
          </p:cNvSpPr>
          <p:nvPr>
            <p:ph type="title"/>
          </p:nvPr>
        </p:nvSpPr>
        <p:spPr/>
        <p:txBody>
          <a:bodyPr vert="horz" wrap="square" anchor="ctr" anchorCtr="0"/>
          <a:p>
            <a:pPr eaLnBrk="1" hangingPunct="1"/>
            <a:r>
              <a:rPr lang="zh-CN" altLang="en-US" dirty="0"/>
              <a:t>课程简介(5)</a:t>
            </a:r>
            <a:endParaRPr lang="zh-CN" altLang="en-US" dirty="0"/>
          </a:p>
        </p:txBody>
      </p:sp>
      <p:sp>
        <p:nvSpPr>
          <p:cNvPr id="15362" name="Rectangle 3"/>
          <p:cNvSpPr>
            <a:spLocks noGrp="1"/>
          </p:cNvSpPr>
          <p:nvPr>
            <p:ph type="body"/>
          </p:nvPr>
        </p:nvSpPr>
        <p:spPr>
          <a:xfrm>
            <a:off x="619125" y="1447800"/>
            <a:ext cx="7824788" cy="4559300"/>
          </a:xfrm>
        </p:spPr>
        <p:txBody>
          <a:bodyPr vert="horz" wrap="square" anchor="t" anchorCtr="0"/>
          <a:p>
            <a:pPr eaLnBrk="1" hangingPunct="1">
              <a:lnSpc>
                <a:spcPct val="120000"/>
              </a:lnSpc>
            </a:pPr>
            <a:r>
              <a:rPr lang="zh-CN" altLang="en-US" sz="3200" dirty="0">
                <a:ea typeface="宋体" panose="02010600030101010101" pitchFamily="2" charset="-122"/>
                <a:sym typeface="Arial" panose="020B0604020202020204" pitchFamily="34" charset="0"/>
              </a:rPr>
              <a:t>课程考核</a:t>
            </a:r>
            <a:endParaRPr lang="zh-CN" altLang="en-US" sz="3200" dirty="0">
              <a:ea typeface="宋体" panose="02010600030101010101" pitchFamily="2" charset="-122"/>
              <a:sym typeface="Arial" panose="020B0604020202020204" pitchFamily="34" charset="0"/>
            </a:endParaRPr>
          </a:p>
          <a:p>
            <a:pPr lvl="1" eaLnBrk="1" hangingPunct="1">
              <a:lnSpc>
                <a:spcPct val="120000"/>
              </a:lnSpc>
            </a:pPr>
            <a:r>
              <a:rPr lang="zh-CN" altLang="en-US" dirty="0">
                <a:ea typeface="宋体" panose="02010600030101010101" pitchFamily="2" charset="-122"/>
                <a:sym typeface="Arial" panose="020B0604020202020204" pitchFamily="34" charset="0"/>
              </a:rPr>
              <a:t>课内实验50%</a:t>
            </a:r>
            <a:endParaRPr lang="zh-CN" altLang="en-US" dirty="0">
              <a:ea typeface="宋体" panose="02010600030101010101" pitchFamily="2" charset="-122"/>
              <a:sym typeface="Arial" panose="020B0604020202020204" pitchFamily="34" charset="0"/>
            </a:endParaRPr>
          </a:p>
          <a:p>
            <a:pPr lvl="1" eaLnBrk="1" hangingPunct="1">
              <a:lnSpc>
                <a:spcPct val="120000"/>
              </a:lnSpc>
            </a:pPr>
            <a:r>
              <a:rPr lang="zh-CN" altLang="en-US" dirty="0">
                <a:ea typeface="宋体" panose="02010600030101010101" pitchFamily="2" charset="-122"/>
                <a:sym typeface="Arial" panose="020B0604020202020204" pitchFamily="34" charset="0"/>
              </a:rPr>
              <a:t>期末考核50%</a:t>
            </a:r>
            <a:endParaRPr lang="zh-CN" altLang="en-US" dirty="0">
              <a:ea typeface="宋体" panose="02010600030101010101" pitchFamily="2" charset="-122"/>
              <a:sym typeface="Arial" panose="020B0604020202020204" pitchFamily="34" charset="0"/>
            </a:endParaRPr>
          </a:p>
          <a:p>
            <a:pPr lvl="2" eaLnBrk="1" hangingPunct="1">
              <a:lnSpc>
                <a:spcPct val="120000"/>
              </a:lnSpc>
            </a:pPr>
            <a:r>
              <a:rPr lang="en-US" altLang="zh-CN" dirty="0">
                <a:ea typeface="宋体" panose="02010600030101010101" pitchFamily="2" charset="-122"/>
                <a:sym typeface="+mn-ea"/>
              </a:rPr>
              <a:t>SSM(</a:t>
            </a:r>
            <a:r>
              <a:rPr lang="zh-CN" altLang="en-US" dirty="0">
                <a:ea typeface="宋体" panose="02010600030101010101" pitchFamily="2" charset="-122"/>
              </a:rPr>
              <a:t>SSH</a:t>
            </a:r>
            <a:r>
              <a:rPr lang="en-US" altLang="zh-CN" dirty="0">
                <a:ea typeface="宋体" panose="02010600030101010101" pitchFamily="2" charset="-122"/>
              </a:rPr>
              <a:t>)</a:t>
            </a:r>
            <a:r>
              <a:rPr lang="zh-CN" altLang="en-US" dirty="0">
                <a:ea typeface="宋体" panose="02010600030101010101" pitchFamily="2" charset="-122"/>
              </a:rPr>
              <a:t>案例开发</a:t>
            </a:r>
            <a:endParaRPr lang="zh-CN" altLang="en-US" dirty="0">
              <a:ea typeface="宋体" panose="02010600030101010101" pitchFamily="2" charset="-122"/>
            </a:endParaRPr>
          </a:p>
          <a:p>
            <a:pPr lvl="2" eaLnBrk="1" hangingPunct="1">
              <a:lnSpc>
                <a:spcPct val="120000"/>
              </a:lnSpc>
            </a:pPr>
            <a:r>
              <a:rPr lang="zh-CN" altLang="en-US" dirty="0">
                <a:ea typeface="宋体" panose="02010600030101010101" pitchFamily="2" charset="-122"/>
              </a:rPr>
              <a:t>3-5人一组</a:t>
            </a:r>
            <a:endParaRPr lang="zh-CN" altLang="en-US" dirty="0">
              <a:ea typeface="宋体" panose="02010600030101010101" pitchFamily="2" charset="-122"/>
            </a:endParaRPr>
          </a:p>
          <a:p>
            <a:pPr lvl="2" eaLnBrk="1" hangingPunct="1">
              <a:lnSpc>
                <a:spcPct val="120000"/>
              </a:lnSpc>
            </a:pPr>
            <a:r>
              <a:rPr lang="zh-CN" altLang="en-US" dirty="0">
                <a:ea typeface="宋体" panose="02010600030101010101" pitchFamily="2" charset="-122"/>
              </a:rPr>
              <a:t>演示+提问</a:t>
            </a:r>
            <a:endParaRPr lang="zh-CN" altLang="en-US" dirty="0">
              <a:ea typeface="宋体" panose="02010600030101010101" pitchFamily="2" charset="-122"/>
            </a:endParaRPr>
          </a:p>
          <a:p>
            <a:pPr lvl="2" eaLnBrk="1" hangingPunct="1">
              <a:lnSpc>
                <a:spcPct val="120000"/>
              </a:lnSpc>
            </a:pPr>
            <a:r>
              <a:rPr lang="zh-CN" altLang="en-US" dirty="0">
                <a:ea typeface="宋体" panose="02010600030101010101" pitchFamily="2" charset="-122"/>
              </a:rPr>
              <a:t>上交源代码+文档</a:t>
            </a:r>
            <a:endParaRPr lang="zh-CN" altLang="en-US" dirty="0">
              <a:ea typeface="宋体" panose="02010600030101010101" pitchFamily="2" charset="-122"/>
            </a:endParaRPr>
          </a:p>
          <a:p>
            <a:pPr lvl="2" eaLnBrk="1" hangingPunct="1">
              <a:lnSpc>
                <a:spcPct val="120000"/>
              </a:lnSpc>
            </a:pPr>
            <a:endParaRPr lang="zh-CN" altLang="en-US" dirty="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4182.500787401575,&quot;width&quot;:3650}"/>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COMMONDATA" val="eyJoZGlkIjoiOGU5OTBlYzcxZTA0ZjE5OWVmMTU2ZTU4YmE5OWY4YjcifQ=="/>
</p:tagLst>
</file>

<file path=ppt/theme/theme1.xml><?xml version="1.0" encoding="utf-8"?>
<a:theme xmlns:a="http://schemas.openxmlformats.org/drawingml/2006/main" name="sample">
  <a:themeElements>
    <a:clrScheme name="">
      <a:dk1>
        <a:srgbClr val="1F5281"/>
      </a:dk1>
      <a:lt1>
        <a:srgbClr val="FFFFFF"/>
      </a:lt1>
      <a:dk2>
        <a:srgbClr val="003399"/>
      </a:dk2>
      <a:lt2>
        <a:srgbClr val="D6E1E2"/>
      </a:lt2>
      <a:accent1>
        <a:srgbClr val="30A483"/>
      </a:accent1>
      <a:accent2>
        <a:srgbClr val="CC9900"/>
      </a:accent2>
      <a:accent3>
        <a:srgbClr val="FFFFFF"/>
      </a:accent3>
      <a:accent4>
        <a:srgbClr val="19456E"/>
      </a:accent4>
      <a:accent5>
        <a:srgbClr val="ADCFC2"/>
      </a:accent5>
      <a:accent6>
        <a:srgbClr val="B78900"/>
      </a:accent6>
      <a:hlink>
        <a:srgbClr val="1481B8"/>
      </a:hlink>
      <a:folHlink>
        <a:srgbClr val="83A6A7"/>
      </a:folHlink>
    </a:clrScheme>
    <a:fontScheme name="">
      <a:majorFont>
        <a:latin typeface="楷体_GB2312"/>
        <a:ea typeface="楷体_GB2312"/>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666699"/>
        </a:dk1>
        <a:lt1>
          <a:srgbClr val="FFFFFF"/>
        </a:lt1>
        <a:dk2>
          <a:srgbClr val="000000"/>
        </a:dk2>
        <a:lt2>
          <a:srgbClr val="F7F4D5"/>
        </a:lt2>
        <a:accent1>
          <a:srgbClr val="72B88E"/>
        </a:accent1>
        <a:accent2>
          <a:srgbClr val="C78DD7"/>
        </a:accent2>
        <a:accent3>
          <a:srgbClr val="FFFFFF"/>
        </a:accent3>
        <a:accent4>
          <a:srgbClr val="575783"/>
        </a:accent4>
        <a:accent5>
          <a:srgbClr val="BCD8C6"/>
        </a:accent5>
        <a:accent6>
          <a:srgbClr val="B27EC1"/>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
        <a:dk1>
          <a:srgbClr val="1D528D"/>
        </a:dk1>
        <a:lt1>
          <a:srgbClr val="FFFFFF"/>
        </a:lt1>
        <a:dk2>
          <a:srgbClr val="000000"/>
        </a:dk2>
        <a:lt2>
          <a:srgbClr val="DDDDDD"/>
        </a:lt2>
        <a:accent1>
          <a:srgbClr val="2CA3C8"/>
        </a:accent1>
        <a:accent2>
          <a:srgbClr val="00CC99"/>
        </a:accent2>
        <a:accent3>
          <a:srgbClr val="FFFFFF"/>
        </a:accent3>
        <a:accent4>
          <a:srgbClr val="174579"/>
        </a:accent4>
        <a:accent5>
          <a:srgbClr val="ACCEE0"/>
        </a:accent5>
        <a:accent6>
          <a:srgbClr val="00B789"/>
        </a:accent6>
        <a:hlink>
          <a:srgbClr val="9999FF"/>
        </a:hlink>
        <a:folHlink>
          <a:srgbClr val="333399"/>
        </a:folHlink>
      </a:clrScheme>
      <a:clrMap bg1="lt1" tx1="dk1" bg2="lt2" tx2="dk2" accent1="accent1" accent2="accent2" accent3="accent3" accent4="accent4" accent5="accent5" accent6="accent6" hlink="hlink" folHlink="folHlink"/>
    </a:extraClrScheme>
    <a:extraClrScheme>
      <a:clrScheme name="">
        <a:dk1>
          <a:srgbClr val="1F5281"/>
        </a:dk1>
        <a:lt1>
          <a:srgbClr val="FFFFFF"/>
        </a:lt1>
        <a:dk2>
          <a:srgbClr val="003399"/>
        </a:dk2>
        <a:lt2>
          <a:srgbClr val="D6E1E2"/>
        </a:lt2>
        <a:accent1>
          <a:srgbClr val="30A483"/>
        </a:accent1>
        <a:accent2>
          <a:srgbClr val="CC9900"/>
        </a:accent2>
        <a:accent3>
          <a:srgbClr val="FFFFFF"/>
        </a:accent3>
        <a:accent4>
          <a:srgbClr val="19456E"/>
        </a:accent4>
        <a:accent5>
          <a:srgbClr val="ADCFC2"/>
        </a:accent5>
        <a:accent6>
          <a:srgbClr val="B78900"/>
        </a:accent6>
        <a:hlink>
          <a:srgbClr val="1481B8"/>
        </a:hlink>
        <a:folHlink>
          <a:srgbClr val="83A6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mple">
  <a:themeElements>
    <a:clrScheme name="">
      <a:dk1>
        <a:srgbClr val="1F5281"/>
      </a:dk1>
      <a:lt1>
        <a:srgbClr val="FFFFFF"/>
      </a:lt1>
      <a:dk2>
        <a:srgbClr val="003399"/>
      </a:dk2>
      <a:lt2>
        <a:srgbClr val="D6E1E2"/>
      </a:lt2>
      <a:accent1>
        <a:srgbClr val="30A483"/>
      </a:accent1>
      <a:accent2>
        <a:srgbClr val="CC9900"/>
      </a:accent2>
      <a:accent3>
        <a:srgbClr val="FFFFFF"/>
      </a:accent3>
      <a:accent4>
        <a:srgbClr val="19456E"/>
      </a:accent4>
      <a:accent5>
        <a:srgbClr val="ADCFC2"/>
      </a:accent5>
      <a:accent6>
        <a:srgbClr val="B78900"/>
      </a:accent6>
      <a:hlink>
        <a:srgbClr val="1481B8"/>
      </a:hlink>
      <a:folHlink>
        <a:srgbClr val="83A6A7"/>
      </a:folHlink>
    </a:clrScheme>
    <a:fontScheme name="">
      <a:majorFont>
        <a:latin typeface="楷体_GB2312"/>
        <a:ea typeface="楷体_GB2312"/>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666699"/>
        </a:dk1>
        <a:lt1>
          <a:srgbClr val="FFFFFF"/>
        </a:lt1>
        <a:dk2>
          <a:srgbClr val="000000"/>
        </a:dk2>
        <a:lt2>
          <a:srgbClr val="F7F4D5"/>
        </a:lt2>
        <a:accent1>
          <a:srgbClr val="72B88E"/>
        </a:accent1>
        <a:accent2>
          <a:srgbClr val="C78DD7"/>
        </a:accent2>
        <a:accent3>
          <a:srgbClr val="FFFFFF"/>
        </a:accent3>
        <a:accent4>
          <a:srgbClr val="575783"/>
        </a:accent4>
        <a:accent5>
          <a:srgbClr val="BCD8C6"/>
        </a:accent5>
        <a:accent6>
          <a:srgbClr val="B27EC1"/>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
        <a:dk1>
          <a:srgbClr val="1D528D"/>
        </a:dk1>
        <a:lt1>
          <a:srgbClr val="FFFFFF"/>
        </a:lt1>
        <a:dk2>
          <a:srgbClr val="000000"/>
        </a:dk2>
        <a:lt2>
          <a:srgbClr val="DDDDDD"/>
        </a:lt2>
        <a:accent1>
          <a:srgbClr val="2CA3C8"/>
        </a:accent1>
        <a:accent2>
          <a:srgbClr val="00CC99"/>
        </a:accent2>
        <a:accent3>
          <a:srgbClr val="FFFFFF"/>
        </a:accent3>
        <a:accent4>
          <a:srgbClr val="174579"/>
        </a:accent4>
        <a:accent5>
          <a:srgbClr val="ACCEE0"/>
        </a:accent5>
        <a:accent6>
          <a:srgbClr val="00B789"/>
        </a:accent6>
        <a:hlink>
          <a:srgbClr val="9999FF"/>
        </a:hlink>
        <a:folHlink>
          <a:srgbClr val="333399"/>
        </a:folHlink>
      </a:clrScheme>
      <a:clrMap bg1="lt1" tx1="dk1" bg2="lt2" tx2="dk2" accent1="accent1" accent2="accent2" accent3="accent3" accent4="accent4" accent5="accent5" accent6="accent6" hlink="hlink" folHlink="folHlink"/>
    </a:extraClrScheme>
    <a:extraClrScheme>
      <a:clrScheme name="">
        <a:dk1>
          <a:srgbClr val="1F5281"/>
        </a:dk1>
        <a:lt1>
          <a:srgbClr val="FFFFFF"/>
        </a:lt1>
        <a:dk2>
          <a:srgbClr val="003399"/>
        </a:dk2>
        <a:lt2>
          <a:srgbClr val="D6E1E2"/>
        </a:lt2>
        <a:accent1>
          <a:srgbClr val="30A483"/>
        </a:accent1>
        <a:accent2>
          <a:srgbClr val="CC9900"/>
        </a:accent2>
        <a:accent3>
          <a:srgbClr val="FFFFFF"/>
        </a:accent3>
        <a:accent4>
          <a:srgbClr val="19456E"/>
        </a:accent4>
        <a:accent5>
          <a:srgbClr val="ADCFC2"/>
        </a:accent5>
        <a:accent6>
          <a:srgbClr val="B78900"/>
        </a:accent6>
        <a:hlink>
          <a:srgbClr val="1481B8"/>
        </a:hlink>
        <a:folHlink>
          <a:srgbClr val="83A6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sample">
  <a:themeElements>
    <a:clrScheme name="">
      <a:dk1>
        <a:srgbClr val="1F5281"/>
      </a:dk1>
      <a:lt1>
        <a:srgbClr val="FFFFFF"/>
      </a:lt1>
      <a:dk2>
        <a:srgbClr val="003399"/>
      </a:dk2>
      <a:lt2>
        <a:srgbClr val="D6E1E2"/>
      </a:lt2>
      <a:accent1>
        <a:srgbClr val="30A483"/>
      </a:accent1>
      <a:accent2>
        <a:srgbClr val="CC9900"/>
      </a:accent2>
      <a:accent3>
        <a:srgbClr val="FFFFFF"/>
      </a:accent3>
      <a:accent4>
        <a:srgbClr val="19456E"/>
      </a:accent4>
      <a:accent5>
        <a:srgbClr val="ADCFC2"/>
      </a:accent5>
      <a:accent6>
        <a:srgbClr val="B78900"/>
      </a:accent6>
      <a:hlink>
        <a:srgbClr val="1481B8"/>
      </a:hlink>
      <a:folHlink>
        <a:srgbClr val="83A6A7"/>
      </a:folHlink>
    </a:clrScheme>
    <a:fontScheme name="">
      <a:majorFont>
        <a:latin typeface="楷体_GB2312"/>
        <a:ea typeface="楷体_GB2312"/>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666699"/>
        </a:dk1>
        <a:lt1>
          <a:srgbClr val="FFFFFF"/>
        </a:lt1>
        <a:dk2>
          <a:srgbClr val="000000"/>
        </a:dk2>
        <a:lt2>
          <a:srgbClr val="F7F4D5"/>
        </a:lt2>
        <a:accent1>
          <a:srgbClr val="72B88E"/>
        </a:accent1>
        <a:accent2>
          <a:srgbClr val="C78DD7"/>
        </a:accent2>
        <a:accent3>
          <a:srgbClr val="FFFFFF"/>
        </a:accent3>
        <a:accent4>
          <a:srgbClr val="575783"/>
        </a:accent4>
        <a:accent5>
          <a:srgbClr val="BCD8C6"/>
        </a:accent5>
        <a:accent6>
          <a:srgbClr val="B27EC1"/>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
        <a:dk1>
          <a:srgbClr val="1D528D"/>
        </a:dk1>
        <a:lt1>
          <a:srgbClr val="FFFFFF"/>
        </a:lt1>
        <a:dk2>
          <a:srgbClr val="000000"/>
        </a:dk2>
        <a:lt2>
          <a:srgbClr val="DDDDDD"/>
        </a:lt2>
        <a:accent1>
          <a:srgbClr val="2CA3C8"/>
        </a:accent1>
        <a:accent2>
          <a:srgbClr val="00CC99"/>
        </a:accent2>
        <a:accent3>
          <a:srgbClr val="FFFFFF"/>
        </a:accent3>
        <a:accent4>
          <a:srgbClr val="174579"/>
        </a:accent4>
        <a:accent5>
          <a:srgbClr val="ACCEE0"/>
        </a:accent5>
        <a:accent6>
          <a:srgbClr val="00B789"/>
        </a:accent6>
        <a:hlink>
          <a:srgbClr val="9999FF"/>
        </a:hlink>
        <a:folHlink>
          <a:srgbClr val="333399"/>
        </a:folHlink>
      </a:clrScheme>
      <a:clrMap bg1="lt1" tx1="dk1" bg2="lt2" tx2="dk2" accent1="accent1" accent2="accent2" accent3="accent3" accent4="accent4" accent5="accent5" accent6="accent6" hlink="hlink" folHlink="folHlink"/>
    </a:extraClrScheme>
    <a:extraClrScheme>
      <a:clrScheme name="">
        <a:dk1>
          <a:srgbClr val="1F5281"/>
        </a:dk1>
        <a:lt1>
          <a:srgbClr val="FFFFFF"/>
        </a:lt1>
        <a:dk2>
          <a:srgbClr val="003399"/>
        </a:dk2>
        <a:lt2>
          <a:srgbClr val="D6E1E2"/>
        </a:lt2>
        <a:accent1>
          <a:srgbClr val="30A483"/>
        </a:accent1>
        <a:accent2>
          <a:srgbClr val="CC9900"/>
        </a:accent2>
        <a:accent3>
          <a:srgbClr val="FFFFFF"/>
        </a:accent3>
        <a:accent4>
          <a:srgbClr val="19456E"/>
        </a:accent4>
        <a:accent5>
          <a:srgbClr val="ADCFC2"/>
        </a:accent5>
        <a:accent6>
          <a:srgbClr val="B78900"/>
        </a:accent6>
        <a:hlink>
          <a:srgbClr val="1481B8"/>
        </a:hlink>
        <a:folHlink>
          <a:srgbClr val="83A6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3261</Words>
  <Application>WPS 演示</Application>
  <PresentationFormat>全屏显示(4:3)</PresentationFormat>
  <Paragraphs>269</Paragraphs>
  <Slides>32</Slides>
  <Notes>7</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0</vt:i4>
      </vt:variant>
      <vt:variant>
        <vt:lpstr>幻灯片标题</vt:lpstr>
      </vt:variant>
      <vt:variant>
        <vt:i4>32</vt:i4>
      </vt:variant>
    </vt:vector>
  </HeadingPairs>
  <TitlesOfParts>
    <vt:vector size="48" baseType="lpstr">
      <vt:lpstr>Arial</vt:lpstr>
      <vt:lpstr>宋体</vt:lpstr>
      <vt:lpstr>Wingdings</vt:lpstr>
      <vt:lpstr>Verdana</vt:lpstr>
      <vt:lpstr>华文行楷</vt:lpstr>
      <vt:lpstr>微软雅黑</vt:lpstr>
      <vt:lpstr>楷体_GB2312</vt:lpstr>
      <vt:lpstr>新宋体</vt:lpstr>
      <vt:lpstr>Times New Roman</vt:lpstr>
      <vt:lpstr>华文楷体</vt:lpstr>
      <vt:lpstr>华文新魏</vt:lpstr>
      <vt:lpstr>Arial Unicode MS</vt:lpstr>
      <vt:lpstr>楷体_GB2312</vt:lpstr>
      <vt:lpstr>sample</vt:lpstr>
      <vt:lpstr>1_sample</vt:lpstr>
      <vt:lpstr>3_sample</vt:lpstr>
      <vt:lpstr>JAVAEE技术I</vt:lpstr>
      <vt:lpstr>主要内容</vt:lpstr>
      <vt:lpstr>课程简介(1-1)</vt:lpstr>
      <vt:lpstr>课程简介(1-2)</vt:lpstr>
      <vt:lpstr>课程简介(2)</vt:lpstr>
      <vt:lpstr>课程简介(3)</vt:lpstr>
      <vt:lpstr>课程简介(4-1)</vt:lpstr>
      <vt:lpstr>课程简介(4-2)</vt:lpstr>
      <vt:lpstr>课程简介(5)</vt:lpstr>
      <vt:lpstr>主要内容</vt:lpstr>
      <vt:lpstr>JavaEE 简介（1）</vt:lpstr>
      <vt:lpstr>JavaEE 简介（2）</vt:lpstr>
      <vt:lpstr>JavaEE 的特点（1）</vt:lpstr>
      <vt:lpstr>JavaEE 的特点（2-1）</vt:lpstr>
      <vt:lpstr>JavaEE 的特点（2-2）</vt:lpstr>
      <vt:lpstr>JavaEE 的特点（2-3）</vt:lpstr>
      <vt:lpstr>JavaEE 的特点（2-3）</vt:lpstr>
      <vt:lpstr>JavaEE 的特点（2-3）</vt:lpstr>
      <vt:lpstr>JavaEE 的特点（2）</vt:lpstr>
      <vt:lpstr>JavaEE 的特点（3-1）</vt:lpstr>
      <vt:lpstr>JavaEE 的技术结构（1） </vt:lpstr>
      <vt:lpstr>JavaEE 的技术结构（2） </vt:lpstr>
      <vt:lpstr>JavaEE 的技术结构（2） </vt:lpstr>
      <vt:lpstr>JavaEE 的技术结构（3-1） </vt:lpstr>
      <vt:lpstr>JavaEE 的技术结构（3-2） </vt:lpstr>
      <vt:lpstr>JavaEE 的特点（3-1）</vt:lpstr>
      <vt:lpstr>JavaEE 的特点（3-3）</vt:lpstr>
      <vt:lpstr>JavaEE 的特点（3-2）</vt:lpstr>
      <vt:lpstr>主要内容</vt:lpstr>
      <vt:lpstr>开发环境配置（1）</vt:lpstr>
      <vt:lpstr>开发环境配置（2）</vt:lpstr>
      <vt:lpstr>PowerPoint 演示文稿</vt:lpstr>
    </vt:vector>
  </TitlesOfParts>
  <Company>GuildDesign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hanshanshan</dc:creator>
  <dc:subject>基于JAVA的web程序设计</dc:subject>
  <cp:lastModifiedBy>HSS</cp:lastModifiedBy>
  <cp:revision>290</cp:revision>
  <dcterms:created xsi:type="dcterms:W3CDTF">2004-08-26T06:30:00Z</dcterms:created>
  <dcterms:modified xsi:type="dcterms:W3CDTF">2023-09-04T16:00:01Z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461398F83B0E44F887651CA2FF6F14B6_13</vt:lpwstr>
  </property>
</Properties>
</file>