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8" r:id="rId6"/>
    <p:sldId id="398" r:id="rId7"/>
    <p:sldId id="399" r:id="rId8"/>
    <p:sldId id="400" r:id="rId9"/>
    <p:sldId id="401" r:id="rId10"/>
    <p:sldId id="403" r:id="rId11"/>
    <p:sldId id="404" r:id="rId12"/>
    <p:sldId id="402" r:id="rId13"/>
    <p:sldId id="405" r:id="rId14"/>
    <p:sldId id="406" r:id="rId15"/>
    <p:sldId id="407" r:id="rId16"/>
    <p:sldId id="408" r:id="rId17"/>
    <p:sldId id="409"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31" r:id="rId34"/>
    <p:sldId id="434" r:id="rId35"/>
    <p:sldId id="435" r:id="rId36"/>
    <p:sldId id="436" r:id="rId37"/>
    <p:sldId id="442" r:id="rId38"/>
    <p:sldId id="443" r:id="rId39"/>
    <p:sldId id="444" r:id="rId40"/>
    <p:sldId id="445" r:id="rId41"/>
    <p:sldId id="452" r:id="rId42"/>
    <p:sldId id="453" r:id="rId43"/>
    <p:sldId id="456" r:id="rId44"/>
    <p:sldId id="462" r:id="rId45"/>
    <p:sldId id="463" r:id="rId46"/>
    <p:sldId id="468" r:id="rId47"/>
    <p:sldId id="469" r:id="rId48"/>
    <p:sldId id="472" r:id="rId49"/>
    <p:sldId id="473" r:id="rId50"/>
    <p:sldId id="474" r:id="rId51"/>
    <p:sldId id="476" r:id="rId52"/>
    <p:sldId id="477" r:id="rId53"/>
    <p:sldId id="478" r:id="rId54"/>
    <p:sldId id="479" r:id="rId55"/>
    <p:sldId id="504" r:id="rId56"/>
    <p:sldId id="505" r:id="rId57"/>
    <p:sldId id="506" r:id="rId58"/>
    <p:sldId id="509" r:id="rId59"/>
    <p:sldId id="510" r:id="rId60"/>
    <p:sldId id="514" r:id="rId61"/>
    <p:sldId id="516" r:id="rId62"/>
    <p:sldId id="517" r:id="rId63"/>
    <p:sldId id="518" r:id="rId64"/>
    <p:sldId id="520" r:id="rId65"/>
    <p:sldId id="524" r:id="rId66"/>
    <p:sldId id="525" r:id="rId67"/>
    <p:sldId id="526" r:id="rId68"/>
    <p:sldId id="527" r:id="rId69"/>
    <p:sldId id="528" r:id="rId70"/>
    <p:sldId id="529" r:id="rId71"/>
    <p:sldId id="558" r:id="rId72"/>
    <p:sldId id="559" r:id="rId73"/>
    <p:sldId id="591" r:id="rId74"/>
    <p:sldId id="578" r:id="rId75"/>
    <p:sldId id="579" r:id="rId76"/>
    <p:sldId id="580" r:id="rId77"/>
    <p:sldId id="581" r:id="rId78"/>
    <p:sldId id="582" r:id="rId79"/>
    <p:sldId id="583" r:id="rId80"/>
    <p:sldId id="584" r:id="rId81"/>
    <p:sldId id="585" r:id="rId82"/>
    <p:sldId id="596" r:id="rId83"/>
    <p:sldId id="597" r:id="rId84"/>
    <p:sldId id="598" r:id="rId85"/>
    <p:sldId id="602" r:id="rId86"/>
    <p:sldId id="603" r:id="rId87"/>
    <p:sldId id="604" r:id="rId88"/>
    <p:sldId id="605" r:id="rId89"/>
    <p:sldId id="606" r:id="rId90"/>
    <p:sldId id="607" r:id="rId91"/>
    <p:sldId id="608" r:id="rId92"/>
    <p:sldId id="609" r:id="rId93"/>
    <p:sldId id="276" r:id="rId94"/>
  </p:sldIdLst>
  <p:sldSz cx="9144000" cy="6858000" type="screen4x3"/>
  <p:notesSz cx="6623050" cy="981075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9pPr>
  </p:defaultTextStyle>
  <p:extLst>
    <p:ext uri="{EFAFB233-063F-42B5-8137-9DF3F51BA10A}">
      <p15:sldGuideLst xmlns:p15="http://schemas.microsoft.com/office/powerpoint/2012/main">
        <p15:guide id="1" orient="horz" pos="212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7CBCD"/>
    <a:srgbClr val="30A383"/>
    <a:srgbClr val="1481B8"/>
    <a:srgbClr val="D6E1E2"/>
    <a:srgbClr val="D6FDFF"/>
    <a:srgbClr val="30A484"/>
    <a:srgbClr val="9C3A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27"/>
        <p:guide pos="2880"/>
      </p:guideLst>
    </p:cSldViewPr>
  </p:slideViewPr>
  <p:gridSpacing cx="76199" cy="76199"/>
</p:viewPr>
</file>

<file path=ppt/_rels/presentation.xml.rels><?xml version="1.0" encoding="UTF-8" standalone="yes"?>
<Relationships xmlns="http://schemas.openxmlformats.org/package/2006/relationships"><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hdr" sz="quarter"/>
          </p:nvPr>
        </p:nvSpPr>
        <p:spPr>
          <a:xfrm>
            <a:off x="0" y="0"/>
            <a:ext cx="2868613" cy="488950"/>
          </a:xfrm>
          <a:prstGeom prst="rect">
            <a:avLst/>
          </a:prstGeom>
          <a:noFill/>
          <a:ln w="9525">
            <a:noFill/>
          </a:ln>
        </p:spPr>
        <p:txBody>
          <a:bodyPr/>
          <a:p>
            <a:pPr lvl="0" eaLnBrk="1" fontAlgn="base" hangingPunct="1"/>
            <a:endParaRPr lang="en-US" altLang="x-none" sz="1200" strike="noStrike" noProof="1" dirty="0">
              <a:latin typeface="Arial" panose="020B0604020202020204" pitchFamily="34" charset="0"/>
              <a:ea typeface="宋体" panose="02010600030101010101" pitchFamily="2" charset="-122"/>
            </a:endParaRPr>
          </a:p>
        </p:txBody>
      </p:sp>
      <p:sp>
        <p:nvSpPr>
          <p:cNvPr id="3075" name="Rectangle 3"/>
          <p:cNvSpPr>
            <a:spLocks noGrp="1"/>
          </p:cNvSpPr>
          <p:nvPr>
            <p:ph type="dt" idx="1"/>
          </p:nvPr>
        </p:nvSpPr>
        <p:spPr>
          <a:xfrm>
            <a:off x="3751263" y="0"/>
            <a:ext cx="2870200" cy="488950"/>
          </a:xfrm>
          <a:prstGeom prst="rect">
            <a:avLst/>
          </a:prstGeom>
          <a:noFill/>
          <a:ln w="9525">
            <a:noFill/>
          </a:ln>
        </p:spPr>
        <p:txBody>
          <a:bodyPr/>
          <a:p>
            <a:pPr lvl="0" algn="r" eaLnBrk="1" fontAlgn="base" hangingPunct="1"/>
            <a:endParaRPr lang="en-US" altLang="x-none" sz="1200" strike="noStrike" noProof="1" dirty="0">
              <a:latin typeface="Arial" panose="020B0604020202020204" pitchFamily="34" charset="0"/>
              <a:ea typeface="宋体" panose="02010600030101010101" pitchFamily="2" charset="-122"/>
            </a:endParaRPr>
          </a:p>
        </p:txBody>
      </p:sp>
      <p:sp>
        <p:nvSpPr>
          <p:cNvPr id="3076" name="Rectangle 4"/>
          <p:cNvSpPr>
            <a:spLocks noGrp="1"/>
          </p:cNvSpPr>
          <p:nvPr>
            <p:ph type="sldImg"/>
          </p:nvPr>
        </p:nvSpPr>
        <p:spPr>
          <a:xfrm>
            <a:off x="2068513" y="733425"/>
            <a:ext cx="2484437" cy="3681413"/>
          </a:xfrm>
          <a:prstGeom prst="rect">
            <a:avLst/>
          </a:prstGeom>
          <a:noFill/>
          <a:ln w="9525">
            <a:noFill/>
          </a:ln>
        </p:spPr>
      </p:sp>
      <p:sp>
        <p:nvSpPr>
          <p:cNvPr id="3077" name="Rectangle 5"/>
          <p:cNvSpPr>
            <a:spLocks noGrp="1"/>
          </p:cNvSpPr>
          <p:nvPr>
            <p:ph type="body" sz="quarter"/>
          </p:nvPr>
        </p:nvSpPr>
        <p:spPr>
          <a:xfrm>
            <a:off x="661988" y="4659313"/>
            <a:ext cx="5297487" cy="4414837"/>
          </a:xfrm>
          <a:prstGeom prst="rect">
            <a:avLst/>
          </a:prstGeom>
          <a:noFill/>
          <a:ln w="9525">
            <a:noFill/>
          </a:ln>
        </p:spPr>
        <p:txBody>
          <a:bodyPr anchor="ctr"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78" name="Rectangle 6"/>
          <p:cNvSpPr>
            <a:spLocks noGrp="1"/>
          </p:cNvSpPr>
          <p:nvPr>
            <p:ph type="ftr" sz="quarter" idx="4"/>
          </p:nvPr>
        </p:nvSpPr>
        <p:spPr>
          <a:xfrm>
            <a:off x="0" y="9317038"/>
            <a:ext cx="2868613" cy="490538"/>
          </a:xfrm>
          <a:prstGeom prst="rect">
            <a:avLst/>
          </a:prstGeom>
          <a:noFill/>
          <a:ln w="9525">
            <a:noFill/>
          </a:ln>
        </p:spPr>
        <p:txBody>
          <a:bodyPr anchor="b"/>
          <a:p>
            <a:pPr lvl="0" eaLnBrk="1" fontAlgn="base" hangingPunct="1"/>
            <a:endParaRPr lang="en-US" altLang="x-none" sz="1200" strike="noStrike" noProof="1" dirty="0">
              <a:latin typeface="Arial" panose="020B0604020202020204" pitchFamily="34" charset="0"/>
              <a:ea typeface="宋体" panose="02010600030101010101" pitchFamily="2" charset="-122"/>
            </a:endParaRPr>
          </a:p>
        </p:txBody>
      </p:sp>
      <p:sp>
        <p:nvSpPr>
          <p:cNvPr id="3079" name="Rectangle 7"/>
          <p:cNvSpPr>
            <a:spLocks noGrp="1"/>
          </p:cNvSpPr>
          <p:nvPr>
            <p:ph type="sldNum" sz="quarter" idx="5"/>
          </p:nvPr>
        </p:nvSpPr>
        <p:spPr>
          <a:xfrm>
            <a:off x="3751263" y="9317038"/>
            <a:ext cx="2870200" cy="490538"/>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122" name="Rectangle 7"/>
          <p:cNvSpPr txBox="1">
            <a:spLocks noGrp="1"/>
          </p:cNvSpPr>
          <p:nvPr/>
        </p:nvSpPr>
        <p:spPr>
          <a:xfrm>
            <a:off x="3751263" y="9317038"/>
            <a:ext cx="2870200" cy="490537"/>
          </a:xfrm>
          <a:prstGeom prst="rect">
            <a:avLst/>
          </a:prstGeom>
          <a:noFill/>
          <a:ln w="9525">
            <a:noFill/>
          </a:ln>
        </p:spPr>
        <p:txBody>
          <a:bodyPr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5123" name="Rectangle 2"/>
          <p:cNvSpPr>
            <a:spLocks noGrp="1" noRot="1" noTextEdit="1"/>
          </p:cNvSpPr>
          <p:nvPr>
            <p:ph type="sldImg"/>
          </p:nvPr>
        </p:nvSpPr>
        <p:spPr>
          <a:ln/>
        </p:spPr>
      </p:sp>
      <p:sp>
        <p:nvSpPr>
          <p:cNvPr id="5124" name="Rectangle 3"/>
          <p:cNvSpPr>
            <a:spLocks noGrp="1"/>
          </p:cNvSpPr>
          <p:nvPr>
            <p:ph type="body"/>
          </p:nvPr>
        </p:nvSpPr>
        <p:spPr>
          <a:ln/>
        </p:spPr>
        <p:txBody>
          <a:bodyPr vert="horz" wrap="square" anchor="t" anchorCtr="0"/>
          <a:p>
            <a:pPr lvl="0" eaLnBrk="1" hangingPunct="1"/>
            <a:r>
              <a:rPr lang="en-US" altLang="zh-CN" dirty="0">
                <a:ea typeface="宋体" panose="02010600030101010101" pitchFamily="2" charset="-122"/>
              </a:rPr>
              <a:t>1 WAR/JAR/EAR</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3554" name="Rectangle 7"/>
          <p:cNvSpPr txBox="1">
            <a:spLocks noGrp="1"/>
          </p:cNvSpPr>
          <p:nvPr/>
        </p:nvSpPr>
        <p:spPr>
          <a:xfrm>
            <a:off x="3751263" y="9318625"/>
            <a:ext cx="2871787" cy="490538"/>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23555" name="Rectangle 2"/>
          <p:cNvSpPr>
            <a:spLocks noGrp="1" noTextEdit="1"/>
          </p:cNvSpPr>
          <p:nvPr>
            <p:ph type="sldImg"/>
          </p:nvPr>
        </p:nvSpPr>
        <p:spPr>
          <a:xfrm>
            <a:off x="1103313" y="735013"/>
            <a:ext cx="4414837" cy="3678237"/>
          </a:xfrm>
          <a:ln/>
        </p:spPr>
      </p:sp>
      <p:sp>
        <p:nvSpPr>
          <p:cNvPr id="23556" name="Rectangle 3"/>
          <p:cNvSpPr>
            <a:spLocks noGrp="1"/>
          </p:cNvSpPr>
          <p:nvPr>
            <p:ph type="body"/>
          </p:nvPr>
        </p:nvSpPr>
        <p:spPr>
          <a:xfrm>
            <a:off x="882650" y="4657725"/>
            <a:ext cx="4856163" cy="4416425"/>
          </a:xfrm>
          <a:ln/>
        </p:spPr>
        <p:txBody>
          <a:bodyPr vert="horz" wrap="square" anchor="t" anchorCtr="0"/>
          <a:p>
            <a:pPr lvl="0" eaLnBrk="1" hangingPunct="1"/>
            <a:r>
              <a:rPr lang="en-US" altLang="zh-CN" dirty="0"/>
              <a:t>1</a:t>
            </a:r>
            <a:r>
              <a:rPr lang="zh-CN" altLang="en-US" dirty="0">
                <a:cs typeface="Arial" panose="020B0604020202020204" pitchFamily="34" charset="0"/>
              </a:rPr>
              <a:t>）</a:t>
            </a:r>
            <a:r>
              <a:rPr lang="en-US" altLang="zh-CN" dirty="0"/>
              <a:t>JavaBean</a:t>
            </a:r>
            <a:r>
              <a:rPr lang="zh-CN" altLang="en-US" dirty="0">
                <a:cs typeface="Arial" panose="020B0604020202020204" pitchFamily="34" charset="0"/>
              </a:rPr>
              <a:t>语法本质上是在</a:t>
            </a:r>
            <a:r>
              <a:rPr lang="en-US" altLang="zh-CN" dirty="0"/>
              <a:t>JSP</a:t>
            </a:r>
            <a:r>
              <a:rPr lang="zh-CN" altLang="en-US" dirty="0">
                <a:cs typeface="Arial" panose="020B0604020202020204" pitchFamily="34" charset="0"/>
              </a:rPr>
              <a:t>中采用</a:t>
            </a:r>
            <a:r>
              <a:rPr lang="en-US" altLang="zh-CN" dirty="0"/>
              <a:t>XML</a:t>
            </a:r>
            <a:r>
              <a:rPr lang="zh-CN" altLang="en-US" dirty="0">
                <a:cs typeface="Arial" panose="020B0604020202020204" pitchFamily="34" charset="0"/>
              </a:rPr>
              <a:t>语法调用</a:t>
            </a:r>
            <a:r>
              <a:rPr lang="en-US" altLang="zh-CN" dirty="0"/>
              <a:t>Java</a:t>
            </a:r>
            <a:r>
              <a:rPr lang="zh-CN" altLang="en-US" dirty="0">
                <a:cs typeface="Arial" panose="020B0604020202020204" pitchFamily="34" charset="0"/>
              </a:rPr>
              <a:t>类。</a:t>
            </a:r>
            <a:endParaRPr lang="zh-CN" altLang="en-US" dirty="0">
              <a:cs typeface="Arial" panose="020B0604020202020204" pitchFamily="34" charset="0"/>
            </a:endParaRPr>
          </a:p>
          <a:p>
            <a:pPr lvl="0" eaLnBrk="1" hangingPunct="1"/>
            <a:r>
              <a:rPr lang="en-US" altLang="zh-CN" dirty="0"/>
              <a:t>2</a:t>
            </a:r>
            <a:r>
              <a:rPr lang="zh-CN" altLang="en-US" dirty="0">
                <a:cs typeface="Arial" panose="020B0604020202020204" pitchFamily="34" charset="0"/>
              </a:rPr>
              <a:t>）尽管</a:t>
            </a:r>
            <a:r>
              <a:rPr lang="en-US" altLang="zh-CN" dirty="0"/>
              <a:t>JavaBean</a:t>
            </a:r>
            <a:r>
              <a:rPr lang="zh-CN" altLang="en-US" dirty="0">
                <a:cs typeface="Arial" panose="020B0604020202020204" pitchFamily="34" charset="0"/>
              </a:rPr>
              <a:t>类可以采用标准类调用的方式。首先通过指令</a:t>
            </a:r>
            <a:r>
              <a:rPr lang="en-US" altLang="zh-CN" dirty="0"/>
              <a:t>import</a:t>
            </a:r>
            <a:endParaRPr lang="en-US" altLang="zh-CN" dirty="0"/>
          </a:p>
          <a:p>
            <a:pPr lvl="0" eaLnBrk="1" hangingPunct="1"/>
            <a:r>
              <a:rPr lang="zh-CN" altLang="en-US" dirty="0">
                <a:cs typeface="Arial" panose="020B0604020202020204" pitchFamily="34" charset="0"/>
              </a:rPr>
              <a:t>类，然后声明类变量。但是</a:t>
            </a:r>
            <a:r>
              <a:rPr lang="en-US" altLang="zh-CN" dirty="0"/>
              <a:t>javabean</a:t>
            </a:r>
            <a:r>
              <a:rPr lang="zh-CN" altLang="en-US" dirty="0">
                <a:cs typeface="Arial" panose="020B0604020202020204" pitchFamily="34" charset="0"/>
              </a:rPr>
              <a:t>从本质上给出了页面设计和逻辑处理如何进行分工：页面设计人员只需要熟悉</a:t>
            </a:r>
            <a:r>
              <a:rPr lang="en-US" altLang="zh-CN" dirty="0"/>
              <a:t>Javabean</a:t>
            </a:r>
            <a:endParaRPr lang="en-US" altLang="zh-CN" dirty="0"/>
          </a:p>
          <a:p>
            <a:pPr lvl="0" eaLnBrk="1" hangingPunct="1"/>
            <a:r>
              <a:rPr lang="zh-CN" altLang="en-US" dirty="0">
                <a:cs typeface="Arial" panose="020B0604020202020204" pitchFamily="34" charset="0"/>
              </a:rPr>
              <a:t>的</a:t>
            </a:r>
            <a:r>
              <a:rPr lang="en-US" altLang="zh-CN" dirty="0"/>
              <a:t>XML</a:t>
            </a:r>
            <a:r>
              <a:rPr lang="zh-CN" altLang="en-US" dirty="0">
                <a:cs typeface="Arial" panose="020B0604020202020204" pitchFamily="34" charset="0"/>
              </a:rPr>
              <a:t>语法，就可以完成对</a:t>
            </a:r>
            <a:r>
              <a:rPr lang="en-US" altLang="zh-CN" dirty="0"/>
              <a:t>java</a:t>
            </a:r>
            <a:r>
              <a:rPr lang="zh-CN" altLang="en-US" dirty="0">
                <a:cs typeface="Arial" panose="020B0604020202020204" pitchFamily="34" charset="0"/>
              </a:rPr>
              <a:t>类的使用。而不需要熟悉</a:t>
            </a:r>
            <a:r>
              <a:rPr lang="en-US" altLang="zh-CN" dirty="0"/>
              <a:t>java</a:t>
            </a:r>
            <a:r>
              <a:rPr lang="zh-CN" altLang="en-US" dirty="0">
                <a:cs typeface="Arial" panose="020B0604020202020204" pitchFamily="34" charset="0"/>
              </a:rPr>
              <a:t>语法</a:t>
            </a:r>
            <a:endParaRPr lang="zh-CN" altLang="en-US" dirty="0">
              <a:cs typeface="Arial" panose="020B0604020202020204" pitchFamily="34" charset="0"/>
            </a:endParaRPr>
          </a:p>
          <a:p>
            <a:pPr lvl="0" eaLnBrk="1" hangingPunct="1"/>
            <a:endParaRPr lang="zh-CN" altLang="en-US" dirty="0">
              <a:ea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19088"/>
            <a:ext cx="6052930" cy="60055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93825"/>
            <a:ext cx="4032504" cy="4930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93825"/>
            <a:ext cx="4032504" cy="4930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19088"/>
            <a:ext cx="6052930" cy="60055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93825"/>
            <a:ext cx="4032504" cy="4930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93825"/>
            <a:ext cx="4032504" cy="49307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GB" altLang="en-US" strike="noStrike" noProof="1" dirty="0">
              <a:latin typeface="Verdana" panose="020B06040305040402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1.vml"/><Relationship Id="rId14" Type="http://schemas.openxmlformats.org/officeDocument/2006/relationships/image" Target="../media/image1.png"/><Relationship Id="rId13" Type="http://schemas.openxmlformats.org/officeDocument/2006/relationships/oleObject" Target="../embeddings/oleObject1.bin"/><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aphicFrame>
        <p:nvGraphicFramePr>
          <p:cNvPr id="1026" name="Object 15"/>
          <p:cNvGraphicFramePr>
            <a:graphicFrameLocks noChangeAspect="1"/>
          </p:cNvGraphicFramePr>
          <p:nvPr/>
        </p:nvGraphicFramePr>
        <p:xfrm>
          <a:off x="0" y="247650"/>
          <a:ext cx="9144000" cy="1155700"/>
        </p:xfrm>
        <a:graphic>
          <a:graphicData uri="http://schemas.openxmlformats.org/presentationml/2006/ole">
            <mc:AlternateContent xmlns:mc="http://schemas.openxmlformats.org/markup-compatibility/2006">
              <mc:Choice xmlns:v="urn:schemas-microsoft-com:vml" Requires="v">
                <p:oleObj spid="_x0000_s3076" name="" r:id="rId13" imgW="6311900" imgH="1155700" progId="">
                  <p:embed/>
                </p:oleObj>
              </mc:Choice>
              <mc:Fallback>
                <p:oleObj name="" r:id="rId13" imgW="6311900" imgH="1155700" progId="">
                  <p:embed/>
                  <p:pic>
                    <p:nvPicPr>
                      <p:cNvPr id="0" name="图片 3075"/>
                      <p:cNvPicPr/>
                      <p:nvPr/>
                    </p:nvPicPr>
                    <p:blipFill>
                      <a:blip r:embed="rId14"/>
                      <a:stretch>
                        <a:fillRect/>
                      </a:stretch>
                    </p:blipFill>
                    <p:spPr>
                      <a:xfrm>
                        <a:off x="0" y="247650"/>
                        <a:ext cx="9144000" cy="1155700"/>
                      </a:xfrm>
                      <a:prstGeom prst="rect">
                        <a:avLst/>
                      </a:prstGeom>
                      <a:noFill/>
                      <a:ln w="38100">
                        <a:noFill/>
                        <a:miter/>
                      </a:ln>
                    </p:spPr>
                  </p:pic>
                </p:oleObj>
              </mc:Fallback>
            </mc:AlternateContent>
          </a:graphicData>
        </a:graphic>
      </p:graphicFrame>
      <p:sp>
        <p:nvSpPr>
          <p:cNvPr id="1027" name="Rectangle 16"/>
          <p:cNvSpPr/>
          <p:nvPr/>
        </p:nvSpPr>
        <p:spPr>
          <a:xfrm>
            <a:off x="0" y="6524625"/>
            <a:ext cx="9144000" cy="333375"/>
          </a:xfrm>
          <a:prstGeom prst="rect">
            <a:avLst/>
          </a:prstGeom>
          <a:solidFill>
            <a:srgbClr val="30A383"/>
          </a:solidFill>
          <a:ln w="9525">
            <a:noFill/>
          </a:ln>
        </p:spPr>
        <p:txBody>
          <a:bodyPr wrap="none" anchor="ctr" anchorCtr="0"/>
          <a:p>
            <a:pPr lvl="0"/>
            <a:endParaRPr lang="zh-CN" altLang="en-US" dirty="0">
              <a:latin typeface="Verdana" panose="020B0604030504040204" pitchFamily="2" charset="0"/>
              <a:ea typeface="宋体" panose="02010600030101010101" pitchFamily="2" charset="-122"/>
            </a:endParaRPr>
          </a:p>
        </p:txBody>
      </p:sp>
      <p:sp>
        <p:nvSpPr>
          <p:cNvPr id="1028" name="Rectangle 17"/>
          <p:cNvSpPr/>
          <p:nvPr/>
        </p:nvSpPr>
        <p:spPr>
          <a:xfrm>
            <a:off x="0" y="0"/>
            <a:ext cx="9144000" cy="241300"/>
          </a:xfrm>
          <a:prstGeom prst="rect">
            <a:avLst/>
          </a:prstGeom>
          <a:solidFill>
            <a:srgbClr val="1F5281"/>
          </a:solidFill>
          <a:ln w="9525">
            <a:noFill/>
          </a:ln>
        </p:spPr>
        <p:txBody>
          <a:bodyPr wrap="none" anchor="ctr" anchorCtr="0"/>
          <a:p>
            <a:pPr lvl="0" algn="ctr"/>
            <a:endParaRPr lang="zh-CN" altLang="en-US" dirty="0">
              <a:latin typeface="Verdana" panose="020B0604030504040204" pitchFamily="2" charset="0"/>
              <a:ea typeface="宋体" panose="02010600030101010101" pitchFamily="2" charset="-122"/>
            </a:endParaRPr>
          </a:p>
        </p:txBody>
      </p:sp>
      <p:sp>
        <p:nvSpPr>
          <p:cNvPr id="1029" name="Rectangle 2"/>
          <p:cNvSpPr>
            <a:spLocks noGrp="1"/>
          </p:cNvSpPr>
          <p:nvPr>
            <p:ph type="title"/>
          </p:nvPr>
        </p:nvSpPr>
        <p:spPr>
          <a:xfrm>
            <a:off x="457200" y="319088"/>
            <a:ext cx="8229600" cy="671512"/>
          </a:xfrm>
          <a:prstGeom prst="rect">
            <a:avLst/>
          </a:prstGeom>
          <a:noFill/>
          <a:ln w="9525">
            <a:noFill/>
          </a:ln>
        </p:spPr>
        <p:txBody>
          <a:bodyPr anchor="ctr" anchorCtr="0"/>
          <a:p>
            <a:pPr lvl="0"/>
            <a:r>
              <a:rPr lang="en-US" altLang="zh-CN"/>
              <a:t>Click to edit Master title style</a:t>
            </a:r>
            <a:endParaRPr lang="en-US" altLang="zh-CN"/>
          </a:p>
        </p:txBody>
      </p:sp>
      <p:sp>
        <p:nvSpPr>
          <p:cNvPr id="1030" name="Text Box 13"/>
          <p:cNvSpPr txBox="1"/>
          <p:nvPr/>
        </p:nvSpPr>
        <p:spPr>
          <a:xfrm>
            <a:off x="6096000" y="6553200"/>
            <a:ext cx="2667000" cy="274638"/>
          </a:xfrm>
          <a:prstGeom prst="rect">
            <a:avLst/>
          </a:prstGeom>
          <a:noFill/>
          <a:ln w="9525">
            <a:noFill/>
          </a:ln>
        </p:spPr>
        <p:txBody>
          <a:bodyPr anchor="t" anchorCtr="0">
            <a:spAutoFit/>
          </a:bodyPr>
          <a:p>
            <a:pPr lvl="0" algn="r"/>
            <a:r>
              <a:rPr lang="zh-CN" altLang="en-US" sz="1200" b="1" dirty="0">
                <a:solidFill>
                  <a:schemeClr val="bg1"/>
                </a:solidFill>
                <a:latin typeface="Verdana" panose="020B0604030504040204" pitchFamily="2" charset="0"/>
                <a:ea typeface="华文行楷" pitchFamily="2" charset="-122"/>
              </a:rPr>
              <a:t>浙江工业大学 计算机学院</a:t>
            </a:r>
            <a:endParaRPr lang="zh-CN" altLang="en-US" sz="1200" b="1" dirty="0">
              <a:solidFill>
                <a:schemeClr val="bg1"/>
              </a:solidFill>
              <a:latin typeface="Verdana" panose="020B0604030504040204" pitchFamily="2" charset="0"/>
              <a:ea typeface="华文行楷" pitchFamily="2" charset="-122"/>
            </a:endParaRPr>
          </a:p>
        </p:txBody>
      </p:sp>
      <p:sp>
        <p:nvSpPr>
          <p:cNvPr id="1031" name="Freeform 18"/>
          <p:cNvSpPr/>
          <p:nvPr/>
        </p:nvSpPr>
        <p:spPr>
          <a:xfrm>
            <a:off x="3175" y="963613"/>
            <a:ext cx="9140825" cy="461962"/>
          </a:xfrm>
          <a:custGeom>
            <a:avLst/>
            <a:gdLst/>
            <a:ahLst/>
            <a:cxnLst>
              <a:cxn ang="0">
                <a:pos x="0" y="290"/>
              </a:cxn>
              <a:cxn ang="0">
                <a:pos x="1" y="193"/>
              </a:cxn>
              <a:cxn ang="0">
                <a:pos x="1833" y="25"/>
              </a:cxn>
              <a:cxn ang="0">
                <a:pos x="3966" y="41"/>
              </a:cxn>
              <a:cxn ang="0">
                <a:pos x="5760" y="184"/>
              </a:cxn>
              <a:cxn ang="0">
                <a:pos x="5764" y="291"/>
              </a:cxn>
              <a:cxn ang="0">
                <a:pos x="0" y="290"/>
              </a:cxn>
            </a:cxnLst>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ln>
        </p:spPr>
        <p:txBody>
          <a:bodyPr/>
          <a:p>
            <a:endParaRPr lang="zh-CN" altLang="en-US"/>
          </a:p>
        </p:txBody>
      </p:sp>
      <p:sp>
        <p:nvSpPr>
          <p:cNvPr id="1032" name="Rectangle 3"/>
          <p:cNvSpPr>
            <a:spLocks noGrp="1"/>
          </p:cNvSpPr>
          <p:nvPr>
            <p:ph type="body"/>
          </p:nvPr>
        </p:nvSpPr>
        <p:spPr>
          <a:xfrm>
            <a:off x="457200" y="1393825"/>
            <a:ext cx="8229600" cy="4930775"/>
          </a:xfrm>
          <a:prstGeom prst="rect">
            <a:avLst/>
          </a:prstGeom>
          <a:noFill/>
          <a:ln w="9525">
            <a:noFill/>
          </a:ln>
        </p:spPr>
        <p:txBody>
          <a:bodyPr anchor="t" anchorCtr="0"/>
          <a:p>
            <a:pPr lvl="0"/>
            <a:r>
              <a:rPr lang="en-US" altLang="zh-CN"/>
              <a:t>Click to edit Master text </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33" name="Text Box 22"/>
          <p:cNvSpPr txBox="1"/>
          <p:nvPr/>
        </p:nvSpPr>
        <p:spPr>
          <a:xfrm>
            <a:off x="7513638" y="0"/>
            <a:ext cx="1217612" cy="274638"/>
          </a:xfrm>
          <a:prstGeom prst="rect">
            <a:avLst/>
          </a:prstGeom>
          <a:noFill/>
          <a:ln w="9525">
            <a:noFill/>
          </a:ln>
        </p:spPr>
        <p:txBody>
          <a:bodyPr wrap="none" anchor="t" anchorCtr="0">
            <a:spAutoFit/>
          </a:bodyPr>
          <a:p>
            <a:pPr lvl="0"/>
            <a:r>
              <a:rPr lang="zh-CN" altLang="en-US" sz="1200" b="1" dirty="0">
                <a:solidFill>
                  <a:schemeClr val="bg1"/>
                </a:solidFill>
                <a:latin typeface="Verdana" panose="020B0604030504040204" pitchFamily="2" charset="0"/>
                <a:ea typeface="华文行楷" pitchFamily="2" charset="-122"/>
              </a:rPr>
              <a:t>JAVAEE技术I</a:t>
            </a:r>
            <a:endParaRPr lang="zh-CN" altLang="en-US" sz="1200" b="1" dirty="0">
              <a:solidFill>
                <a:schemeClr val="bg1"/>
              </a:solidFill>
              <a:latin typeface="Verdana" panose="020B0604030504040204" pitchFamily="2" charset="0"/>
              <a:ea typeface="华文行楷" pitchFamily="2" charset="-122"/>
            </a:endParaRPr>
          </a:p>
        </p:txBody>
      </p:sp>
      <p:sp>
        <p:nvSpPr>
          <p:cNvPr id="1034" name="Rectangle 23"/>
          <p:cNvSpPr>
            <a:spLocks noGrp="1"/>
          </p:cNvSpPr>
          <p:nvPr>
            <p:ph type="dt" sz="half" idx="2"/>
          </p:nvPr>
        </p:nvSpPr>
        <p:spPr>
          <a:xfrm>
            <a:off x="0" y="6553200"/>
            <a:ext cx="1143000" cy="304800"/>
          </a:xfrm>
          <a:prstGeom prst="rect">
            <a:avLst/>
          </a:prstGeom>
          <a:noFill/>
          <a:ln w="9525">
            <a:noFill/>
          </a:ln>
        </p:spPr>
        <p:txBody>
          <a:bodyPr/>
          <a:lstStyle>
            <a:lvl1pPr algn="r">
              <a:defRPr sz="1000">
                <a:solidFill>
                  <a:schemeClr val="bg1"/>
                </a:solidFill>
                <a:ea typeface="宋体" panose="02010600030101010101" pitchFamily="2" charset="-122"/>
              </a:defRPr>
            </a:lvl1pPr>
          </a:lstStyle>
          <a:p>
            <a:pPr lvl="0" eaLnBrk="1" fontAlgn="base" hangingPunct="1"/>
            <a:endParaRPr lang="en-GB" altLang="en-US" strike="noStrike" noProof="1" dirty="0">
              <a:latin typeface="Verdana" panose="020B06040305040402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i="0" u="none" kern="1200" baseline="0">
          <a:solidFill>
            <a:schemeClr val="bg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800" b="1" i="0" u="none" kern="1200" baseline="0">
          <a:solidFill>
            <a:srgbClr val="1481B8"/>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800" b="1" i="0" u="none" kern="1200" baseline="0">
          <a:solidFill>
            <a:schemeClr val="tx1"/>
          </a:solidFill>
          <a:latin typeface="Arial" panose="020B0604020202020204" pitchFamily="34" charset="0"/>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i="0" u="none" kern="1200" baseline="0">
          <a:solidFill>
            <a:schemeClr val="tx1"/>
          </a:solidFill>
          <a:latin typeface="Arial" panose="020B0604020202020204" pitchFamily="34" charset="0"/>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17"/>
          <p:cNvSpPr/>
          <p:nvPr/>
        </p:nvSpPr>
        <p:spPr>
          <a:xfrm>
            <a:off x="0" y="6350"/>
            <a:ext cx="9144000" cy="2946400"/>
          </a:xfrm>
          <a:prstGeom prst="rect">
            <a:avLst/>
          </a:prstGeom>
          <a:solidFill>
            <a:srgbClr val="1F5281"/>
          </a:solidFill>
          <a:ln w="9525">
            <a:noFill/>
          </a:ln>
        </p:spPr>
        <p:txBody>
          <a:bodyPr wrap="none" anchor="ctr" anchorCtr="0"/>
          <a:p>
            <a:pPr lvl="0"/>
            <a:endParaRPr lang="zh-CN" altLang="en-US" dirty="0">
              <a:latin typeface="Verdana" panose="020B0604030504040204" pitchFamily="2" charset="0"/>
              <a:ea typeface="宋体" panose="02010600030101010101" pitchFamily="2" charset="-122"/>
            </a:endParaRPr>
          </a:p>
        </p:txBody>
      </p:sp>
      <p:sp>
        <p:nvSpPr>
          <p:cNvPr id="2051" name="Freeform 21"/>
          <p:cNvSpPr/>
          <p:nvPr/>
        </p:nvSpPr>
        <p:spPr>
          <a:xfrm>
            <a:off x="-7937" y="1931988"/>
            <a:ext cx="9151937" cy="2506662"/>
          </a:xfrm>
          <a:custGeom>
            <a:avLst/>
            <a:gdLst/>
            <a:ahLst/>
            <a:cxnLst>
              <a:cxn ang="0">
                <a:pos x="0" y="465"/>
              </a:cxn>
              <a:cxn ang="0">
                <a:pos x="2916" y="18"/>
              </a:cxn>
              <a:cxn ang="0">
                <a:pos x="5769" y="475"/>
              </a:cxn>
              <a:cxn ang="0">
                <a:pos x="5766" y="1579"/>
              </a:cxn>
              <a:cxn ang="0">
                <a:pos x="6" y="1579"/>
              </a:cxn>
              <a:cxn ang="0">
                <a:pos x="0" y="465"/>
              </a:cxn>
            </a:cxnLst>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w="9525">
            <a:noFill/>
          </a:ln>
        </p:spPr>
        <p:txBody>
          <a:bodyPr/>
          <a:p>
            <a:endParaRPr lang="zh-CN" altLang="en-US"/>
          </a:p>
        </p:txBody>
      </p:sp>
      <p:sp>
        <p:nvSpPr>
          <p:cNvPr id="2052" name="Rectangle 18"/>
          <p:cNvSpPr/>
          <p:nvPr/>
        </p:nvSpPr>
        <p:spPr>
          <a:xfrm>
            <a:off x="0" y="4933950"/>
            <a:ext cx="9163050" cy="1941513"/>
          </a:xfrm>
          <a:prstGeom prst="rect">
            <a:avLst/>
          </a:prstGeom>
          <a:solidFill>
            <a:srgbClr val="30A484"/>
          </a:solidFill>
          <a:ln w="9525">
            <a:noFill/>
          </a:ln>
        </p:spPr>
        <p:txBody>
          <a:bodyPr wrap="none" anchor="ctr" anchorCtr="0"/>
          <a:p>
            <a:pPr lvl="0"/>
            <a:endParaRPr lang="zh-CN" altLang="en-US" dirty="0">
              <a:latin typeface="Verdana" panose="020B0604030504040204" pitchFamily="2" charset="0"/>
              <a:ea typeface="宋体" panose="02010600030101010101" pitchFamily="2" charset="-122"/>
            </a:endParaRPr>
          </a:p>
        </p:txBody>
      </p:sp>
      <p:sp>
        <p:nvSpPr>
          <p:cNvPr id="2053" name="Freeform 19" descr="108a"/>
          <p:cNvSpPr/>
          <p:nvPr/>
        </p:nvSpPr>
        <p:spPr>
          <a:xfrm>
            <a:off x="0" y="2046288"/>
            <a:ext cx="9144000" cy="2787650"/>
          </a:xfrm>
          <a:custGeom>
            <a:avLst/>
            <a:gdLst/>
            <a:ahLst/>
            <a:cxnLst>
              <a:cxn ang="0">
                <a:pos x="0" y="586"/>
              </a:cxn>
              <a:cxn ang="0">
                <a:pos x="2929" y="18"/>
              </a:cxn>
              <a:cxn ang="0">
                <a:pos x="5763" y="593"/>
              </a:cxn>
              <a:cxn ang="0">
                <a:pos x="5763" y="1756"/>
              </a:cxn>
              <a:cxn ang="0">
                <a:pos x="0" y="1752"/>
              </a:cxn>
              <a:cxn ang="0">
                <a:pos x="0" y="586"/>
              </a:cxn>
            </a:cxnLst>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rotWithShape="1">
            <a:blip r:embed="rId12"/>
            <a:stretch>
              <a:fillRect/>
            </a:stretch>
          </a:blipFill>
          <a:ln w="9525">
            <a:noFill/>
          </a:ln>
        </p:spPr>
        <p:txBody>
          <a:bodyPr/>
          <a:p>
            <a:endParaRPr lang="zh-CN" altLang="en-US"/>
          </a:p>
        </p:txBody>
      </p:sp>
      <p:sp>
        <p:nvSpPr>
          <p:cNvPr id="2054" name="Rectangle 20"/>
          <p:cNvSpPr/>
          <p:nvPr/>
        </p:nvSpPr>
        <p:spPr>
          <a:xfrm>
            <a:off x="0" y="4826000"/>
            <a:ext cx="9156700" cy="168275"/>
          </a:xfrm>
          <a:prstGeom prst="rect">
            <a:avLst/>
          </a:prstGeom>
          <a:gradFill rotWithShape="1">
            <a:gsLst>
              <a:gs pos="0">
                <a:srgbClr val="30A484"/>
              </a:gs>
              <a:gs pos="100000">
                <a:srgbClr val="164C3D"/>
              </a:gs>
            </a:gsLst>
            <a:lin ang="5400000" scaled="1"/>
            <a:tileRect/>
          </a:gradFill>
          <a:ln w="9525">
            <a:noFill/>
          </a:ln>
        </p:spPr>
        <p:txBody>
          <a:bodyPr wrap="none" anchor="ctr" anchorCtr="0"/>
          <a:p>
            <a:pPr lvl="0"/>
            <a:endParaRPr lang="zh-CN" altLang="en-US" dirty="0">
              <a:latin typeface="Verdana" panose="020B0604030504040204" pitchFamily="2" charset="0"/>
              <a:ea typeface="宋体" panose="02010600030101010101" pitchFamily="2" charset="-122"/>
            </a:endParaRPr>
          </a:p>
        </p:txBody>
      </p:sp>
      <p:pic>
        <p:nvPicPr>
          <p:cNvPr id="2055" name="Picture 24"/>
          <p:cNvPicPr>
            <a:picLocks noChangeAspect="1"/>
          </p:cNvPicPr>
          <p:nvPr userDrawn="1"/>
        </p:nvPicPr>
        <p:blipFill>
          <a:blip r:embed="rId13"/>
          <a:stretch>
            <a:fillRect/>
          </a:stretch>
        </p:blipFill>
        <p:spPr>
          <a:xfrm>
            <a:off x="76200" y="107950"/>
            <a:ext cx="1219200" cy="1187450"/>
          </a:xfrm>
          <a:prstGeom prst="rect">
            <a:avLst/>
          </a:prstGeom>
          <a:noFill/>
          <a:ln w="9525">
            <a:noFill/>
          </a:ln>
        </p:spPr>
      </p:pic>
      <p:sp>
        <p:nvSpPr>
          <p:cNvPr id="2056" name="Rectangle 2"/>
          <p:cNvSpPr>
            <a:spLocks noGrp="1"/>
          </p:cNvSpPr>
          <p:nvPr>
            <p:ph type="title"/>
          </p:nvPr>
        </p:nvSpPr>
        <p:spPr>
          <a:xfrm>
            <a:off x="457200" y="319088"/>
            <a:ext cx="8229600" cy="671512"/>
          </a:xfrm>
          <a:prstGeom prst="rect">
            <a:avLst/>
          </a:prstGeom>
          <a:noFill/>
          <a:ln w="9525">
            <a:noFill/>
          </a:ln>
        </p:spPr>
        <p:txBody>
          <a:bodyPr anchor="ctr" anchorCtr="0"/>
          <a:p>
            <a:pPr lvl="0"/>
            <a:r>
              <a:rPr lang="en-US" altLang="zh-CN"/>
              <a:t>Click to edit Master title style</a:t>
            </a:r>
            <a:endParaRPr lang="en-US" altLang="zh-CN"/>
          </a:p>
        </p:txBody>
      </p:sp>
      <p:sp>
        <p:nvSpPr>
          <p:cNvPr id="2057" name="Rectangle 3"/>
          <p:cNvSpPr>
            <a:spLocks noGrp="1"/>
          </p:cNvSpPr>
          <p:nvPr>
            <p:ph type="body"/>
          </p:nvPr>
        </p:nvSpPr>
        <p:spPr>
          <a:xfrm>
            <a:off x="457200" y="1393825"/>
            <a:ext cx="8229600" cy="4930775"/>
          </a:xfrm>
          <a:prstGeom prst="rect">
            <a:avLst/>
          </a:prstGeom>
          <a:noFill/>
          <a:ln w="9525">
            <a:noFill/>
          </a:ln>
        </p:spPr>
        <p:txBody>
          <a:bodyPr anchor="t" anchorCtr="0"/>
          <a:p>
            <a:pPr lvl="0"/>
            <a:r>
              <a:rPr lang="en-US" altLang="zh-CN"/>
              <a:t>Click to edit Master text </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i="0" u="none" kern="1200" baseline="0">
          <a:solidFill>
            <a:schemeClr val="bg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800" b="1" i="0" u="none" kern="1200" baseline="0">
          <a:solidFill>
            <a:srgbClr val="1481B8"/>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800" b="1" i="0" u="none" kern="1200" baseline="0">
          <a:solidFill>
            <a:schemeClr val="tx1"/>
          </a:solidFill>
          <a:latin typeface="Arial" panose="020B0604020202020204" pitchFamily="34" charset="0"/>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i="0" u="none" kern="1200" baseline="0">
          <a:solidFill>
            <a:schemeClr val="tx1"/>
          </a:solidFill>
          <a:latin typeface="Arial" panose="020B0604020202020204" pitchFamily="34" charset="0"/>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Arial" panose="020B0604020202020204" pitchFamily="34" charset="0"/>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ctrTitle" idx="4294967295"/>
          </p:nvPr>
        </p:nvSpPr>
        <p:spPr>
          <a:xfrm>
            <a:off x="914400" y="900113"/>
            <a:ext cx="7239000" cy="784225"/>
          </a:xfrm>
          <a:ln/>
        </p:spPr>
        <p:txBody>
          <a:bodyPr vert="horz" wrap="square" anchor="ctr" anchorCtr="0"/>
          <a:lstStyle>
            <a:lvl1pPr lvl="0">
              <a:buClrTx/>
              <a:buSzTx/>
              <a:buFontTx/>
              <a:defRPr/>
            </a:lvl1pPr>
          </a:lstStyle>
          <a:p>
            <a:pPr lvl="0" defTabSz="914400" eaLnBrk="1" hangingPunct="1"/>
            <a:r>
              <a:rPr lang="zh-CN" altLang="en-US" sz="4000" b="0" dirty="0">
                <a:latin typeface="Verdana" panose="020B0604030504040204" pitchFamily="2" charset="0"/>
              </a:rPr>
              <a:t>JAVAEE技术I</a:t>
            </a:r>
            <a:endParaRPr lang="zh-CN" altLang="en-US" sz="4000" b="0" dirty="0">
              <a:latin typeface="Verdana" panose="020B0604030504040204" pitchFamily="2" charset="0"/>
            </a:endParaRPr>
          </a:p>
        </p:txBody>
      </p:sp>
      <p:sp>
        <p:nvSpPr>
          <p:cNvPr id="4098" name="Rectangle 3"/>
          <p:cNvSpPr>
            <a:spLocks noGrp="1"/>
          </p:cNvSpPr>
          <p:nvPr>
            <p:ph type="subTitle" idx="4294967295"/>
          </p:nvPr>
        </p:nvSpPr>
        <p:spPr>
          <a:xfrm>
            <a:off x="1757363" y="5314950"/>
            <a:ext cx="6019800" cy="381000"/>
          </a:xfrm>
          <a:ln/>
        </p:spPr>
        <p:txBody>
          <a:bodyPr vert="horz" wrap="square" anchor="t" anchorCtr="0"/>
          <a:lstStyle>
            <a:lvl1pPr marL="0" lvl="0" indent="0" algn="ctr">
              <a:buClr>
                <a:schemeClr val="hlink"/>
              </a:buClr>
              <a:buSzTx/>
              <a:buFont typeface="Wingdings" panose="05000000000000000000" pitchFamily="2" charset="2"/>
              <a:defRPr/>
            </a:lvl1pPr>
            <a:lvl2pPr marL="457200" lvl="1" indent="0" algn="ctr">
              <a:buClr>
                <a:schemeClr val="accent1"/>
              </a:buClr>
              <a:buSzTx/>
              <a:buFont typeface="Wingdings" panose="05000000000000000000" pitchFamily="2" charset="2"/>
              <a:defRPr/>
            </a:lvl2pPr>
            <a:lvl3pPr marL="914400" lvl="2" indent="0" algn="ctr">
              <a:buClr>
                <a:schemeClr val="tx1"/>
              </a:buClr>
              <a:buSzTx/>
              <a:buFont typeface="Wingdings" panose="05000000000000000000" pitchFamily="2" charset="2"/>
              <a:defRPr/>
            </a:lvl3pPr>
            <a:lvl4pPr marL="1371600" lvl="3" indent="0" algn="ctr">
              <a:buClrTx/>
              <a:buSzTx/>
              <a:buFont typeface="Wingdings" panose="05000000000000000000" pitchFamily="2" charset="2"/>
              <a:defRPr/>
            </a:lvl4pPr>
            <a:lvl5pPr marL="1828800" lvl="4" indent="0" algn="ctr">
              <a:buClrTx/>
              <a:buSzTx/>
              <a:buFont typeface="Wingdings" panose="05000000000000000000" pitchFamily="2" charset="2"/>
              <a:defRPr/>
            </a:lvl5pPr>
          </a:lstStyle>
          <a:p>
            <a:pPr marL="0" lvl="0" indent="0" algn="ctr" defTabSz="914400" eaLnBrk="1" hangingPunct="1">
              <a:lnSpc>
                <a:spcPct val="90000"/>
              </a:lnSpc>
              <a:buNone/>
            </a:pPr>
            <a:r>
              <a:rPr lang="zh-CN" altLang="en-US" sz="2400" dirty="0">
                <a:solidFill>
                  <a:schemeClr val="bg1"/>
                </a:solidFill>
                <a:latin typeface="楷体_GB2312" pitchFamily="1" charset="-122"/>
                <a:ea typeface="楷体_GB2312" pitchFamily="1" charset="-122"/>
              </a:rPr>
              <a:t>浙江工业大学 计算机学院</a:t>
            </a:r>
            <a:endParaRPr lang="zh-CN" altLang="en-US" sz="2400" dirty="0">
              <a:solidFill>
                <a:schemeClr val="bg1"/>
              </a:solidFill>
              <a:latin typeface="楷体_GB2312" pitchFamily="1" charset="-122"/>
              <a:ea typeface="楷体_GB2312" pitchFamily="1" charset="-122"/>
            </a:endParaRPr>
          </a:p>
        </p:txBody>
      </p:sp>
      <p:sp>
        <p:nvSpPr>
          <p:cNvPr id="4099" name="Freeform 4"/>
          <p:cNvSpPr>
            <a:spLocks noEditPoints="1"/>
          </p:cNvSpPr>
          <p:nvPr/>
        </p:nvSpPr>
        <p:spPr>
          <a:xfrm rot="621035" flipH="1" flipV="1">
            <a:off x="7446963" y="1031875"/>
            <a:ext cx="1017587" cy="1223963"/>
          </a:xfrm>
          <a:custGeom>
            <a:avLst/>
            <a:gdLst/>
            <a:ahLst/>
            <a:cxnLst>
              <a:cxn ang="0">
                <a:pos x="394044" y="21016"/>
              </a:cxn>
              <a:cxn ang="0">
                <a:pos x="296616" y="70613"/>
              </a:cxn>
              <a:cxn ang="0">
                <a:pos x="214343" y="126095"/>
              </a:cxn>
              <a:cxn ang="0">
                <a:pos x="146504" y="187461"/>
              </a:cxn>
              <a:cxn ang="0">
                <a:pos x="91655" y="253871"/>
              </a:cxn>
              <a:cxn ang="0">
                <a:pos x="50519" y="324485"/>
              </a:cxn>
              <a:cxn ang="0">
                <a:pos x="21651" y="396779"/>
              </a:cxn>
              <a:cxn ang="0">
                <a:pos x="5052" y="471596"/>
              </a:cxn>
              <a:cxn ang="0">
                <a:pos x="0" y="546412"/>
              </a:cxn>
              <a:cxn ang="0">
                <a:pos x="6495" y="620388"/>
              </a:cxn>
              <a:cxn ang="0">
                <a:pos x="23094" y="693523"/>
              </a:cxn>
              <a:cxn ang="0">
                <a:pos x="49797" y="764136"/>
              </a:cxn>
              <a:cxn ang="0">
                <a:pos x="85881" y="831387"/>
              </a:cxn>
              <a:cxn ang="0">
                <a:pos x="131348" y="893594"/>
              </a:cxn>
              <a:cxn ang="0">
                <a:pos x="184753" y="950757"/>
              </a:cxn>
              <a:cxn ang="0">
                <a:pos x="246819" y="1001195"/>
              </a:cxn>
              <a:cxn ang="0">
                <a:pos x="315380" y="1044067"/>
              </a:cxn>
              <a:cxn ang="0">
                <a:pos x="391879" y="1077693"/>
              </a:cxn>
              <a:cxn ang="0">
                <a:pos x="474152" y="1102071"/>
              </a:cxn>
              <a:cxn ang="0">
                <a:pos x="562199" y="1115521"/>
              </a:cxn>
              <a:cxn ang="0">
                <a:pos x="656019" y="1117203"/>
              </a:cxn>
              <a:cxn ang="0">
                <a:pos x="754169" y="1106274"/>
              </a:cxn>
              <a:cxn ang="0">
                <a:pos x="856650" y="1081896"/>
              </a:cxn>
              <a:cxn ang="0">
                <a:pos x="917993" y="1223963"/>
              </a:cxn>
              <a:cxn ang="0">
                <a:pos x="674061" y="652332"/>
              </a:cxn>
              <a:cxn ang="0">
                <a:pos x="705816" y="804487"/>
              </a:cxn>
              <a:cxn ang="0">
                <a:pos x="645193" y="813734"/>
              </a:cxn>
              <a:cxn ang="0">
                <a:pos x="583128" y="812893"/>
              </a:cxn>
              <a:cxn ang="0">
                <a:pos x="520341" y="803646"/>
              </a:cxn>
              <a:cxn ang="0">
                <a:pos x="458997" y="786833"/>
              </a:cxn>
              <a:cxn ang="0">
                <a:pos x="399818" y="761614"/>
              </a:cxn>
              <a:cxn ang="0">
                <a:pos x="343526" y="729670"/>
              </a:cxn>
              <a:cxn ang="0">
                <a:pos x="292286" y="691842"/>
              </a:cxn>
              <a:cxn ang="0">
                <a:pos x="246819" y="648129"/>
              </a:cxn>
              <a:cxn ang="0">
                <a:pos x="208569" y="600213"/>
              </a:cxn>
              <a:cxn ang="0">
                <a:pos x="178258" y="548093"/>
              </a:cxn>
              <a:cxn ang="0">
                <a:pos x="158051" y="491771"/>
              </a:cxn>
              <a:cxn ang="0">
                <a:pos x="147947" y="433767"/>
              </a:cxn>
              <a:cxn ang="0">
                <a:pos x="150112" y="373241"/>
              </a:cxn>
              <a:cxn ang="0">
                <a:pos x="165989" y="311875"/>
              </a:cxn>
              <a:cxn ang="0">
                <a:pos x="196300" y="248828"/>
              </a:cxn>
              <a:cxn ang="0">
                <a:pos x="241767" y="186621"/>
              </a:cxn>
              <a:cxn ang="0">
                <a:pos x="304554" y="125254"/>
              </a:cxn>
              <a:cxn ang="0">
                <a:pos x="386106" y="64729"/>
              </a:cxn>
              <a:cxn ang="0">
                <a:pos x="486421" y="6725"/>
              </a:cxn>
              <a:cxn ang="0">
                <a:pos x="448893" y="0"/>
              </a:cxn>
              <a:cxn ang="0">
                <a:pos x="1017587" y="812893"/>
              </a:cxn>
              <a:cxn ang="0">
                <a:pos x="1017587" y="812893"/>
              </a:cxn>
            </a:cxnLst>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tileRect/>
          </a:gradFill>
          <a:ln w="9525">
            <a:noFill/>
          </a:ln>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4337"/>
          <p:cNvSpPr>
            <a:spLocks noGrp="1"/>
          </p:cNvSpPr>
          <p:nvPr>
            <p:ph type="title"/>
          </p:nvPr>
        </p:nvSpPr>
        <p:spPr>
          <a:xfrm>
            <a:off x="457200" y="474663"/>
            <a:ext cx="8229600" cy="360362"/>
          </a:xfrm>
          <a:ln/>
        </p:spPr>
        <p:txBody>
          <a:bodyPr anchor="ctr" anchorCtr="0"/>
          <a:p>
            <a:r>
              <a:rPr lang="zh-CN" altLang="en-US" dirty="0"/>
              <a:t>&lt;</a:t>
            </a:r>
            <a:r>
              <a:rPr lang="en-US" altLang="zh-CN" dirty="0"/>
              <a:t>jsp:include&gt; </a:t>
            </a:r>
            <a:endParaRPr lang="en-US" altLang="zh-CN" dirty="0"/>
          </a:p>
        </p:txBody>
      </p:sp>
      <p:sp>
        <p:nvSpPr>
          <p:cNvPr id="14338" name="文本占位符 14338"/>
          <p:cNvSpPr>
            <a:spLocks noGrp="1"/>
          </p:cNvSpPr>
          <p:nvPr>
            <p:ph idx="1"/>
          </p:nvPr>
        </p:nvSpPr>
        <p:spPr>
          <a:ln/>
        </p:spPr>
        <p:txBody>
          <a:bodyPr anchor="t" anchorCtr="0"/>
          <a:p>
            <a:pPr algn="just"/>
            <a:r>
              <a:rPr lang="zh-CN" altLang="en-US" sz="3200" dirty="0">
                <a:latin typeface="Arial" panose="020B0604020202020204" pitchFamily="34" charset="0"/>
              </a:rPr>
              <a:t>包含一个静态或动态文件</a:t>
            </a:r>
            <a:endParaRPr lang="zh-CN" altLang="en-US" sz="3200" dirty="0">
              <a:latin typeface="Arial" panose="020B0604020202020204" pitchFamily="34" charset="0"/>
            </a:endParaRPr>
          </a:p>
          <a:p>
            <a:pPr algn="just"/>
            <a:r>
              <a:rPr lang="zh-CN" altLang="en-US" sz="3200" dirty="0">
                <a:latin typeface="Arial" panose="020B0604020202020204" pitchFamily="34" charset="0"/>
              </a:rPr>
              <a:t> 语法格式如下：</a:t>
            </a:r>
            <a:endParaRPr lang="zh-CN" altLang="en-US" sz="3200" dirty="0">
              <a:latin typeface="Arial" panose="020B0604020202020204" pitchFamily="34" charset="0"/>
            </a:endParaRPr>
          </a:p>
          <a:p>
            <a:pPr lvl="1"/>
            <a:r>
              <a:rPr lang="zh-CN" altLang="en-US" sz="2400" dirty="0"/>
              <a:t>&lt;jsp:include </a:t>
            </a:r>
            <a:r>
              <a:rPr lang="zh-CN" altLang="en-US" sz="2400" dirty="0">
                <a:solidFill>
                  <a:srgbClr val="2C945B"/>
                </a:solidFill>
              </a:rPr>
              <a:t>page</a:t>
            </a:r>
            <a:r>
              <a:rPr lang="zh-CN" altLang="en-US" sz="2400" dirty="0"/>
              <a:t>="{relativeURL |   </a:t>
            </a:r>
            <a:br>
              <a:rPr lang="zh-CN" altLang="en-US" sz="2400" dirty="0"/>
            </a:br>
            <a:r>
              <a:rPr lang="zh-CN" altLang="en-US" sz="2400" dirty="0"/>
              <a:t>                 &lt;%=expression%&gt;}"   flush="true" /&gt; </a:t>
            </a:r>
            <a:endParaRPr lang="zh-CN" altLang="en-US" sz="2400" dirty="0"/>
          </a:p>
          <a:p>
            <a:pPr lvl="1"/>
            <a:r>
              <a:rPr lang="zh-CN" altLang="en-US" sz="2400" dirty="0"/>
              <a:t>&lt;</a:t>
            </a:r>
            <a:r>
              <a:rPr lang="zh-CN" altLang="en-US" sz="2400" dirty="0">
                <a:solidFill>
                  <a:schemeClr val="accent2"/>
                </a:solidFill>
              </a:rPr>
              <a:t>jsp:include</a:t>
            </a:r>
            <a:r>
              <a:rPr lang="zh-CN" altLang="en-US" sz="2400" dirty="0"/>
              <a:t> </a:t>
            </a:r>
            <a:r>
              <a:rPr lang="zh-CN" altLang="en-US" sz="2400" dirty="0">
                <a:solidFill>
                  <a:srgbClr val="2C945B"/>
                </a:solidFill>
              </a:rPr>
              <a:t>page</a:t>
            </a:r>
            <a:r>
              <a:rPr lang="zh-CN" altLang="en-US" sz="2400" dirty="0"/>
              <a:t>="{relativeURL | </a:t>
            </a:r>
            <a:br>
              <a:rPr lang="zh-CN" altLang="en-US" sz="2400" dirty="0"/>
            </a:br>
            <a:r>
              <a:rPr lang="zh-CN" altLang="en-US" sz="2400" dirty="0"/>
              <a:t>                 &lt;%=expression %&gt;}"   flush="true" &gt;</a:t>
            </a:r>
            <a:endParaRPr lang="zh-CN" altLang="en-US" sz="2400" dirty="0"/>
          </a:p>
          <a:p>
            <a:pPr lvl="1" algn="just">
              <a:buNone/>
            </a:pPr>
            <a:r>
              <a:rPr lang="zh-CN" altLang="en-US" sz="2400" dirty="0"/>
              <a:t>           &lt;</a:t>
            </a:r>
            <a:r>
              <a:rPr lang="zh-CN" altLang="en-US" sz="2400" dirty="0">
                <a:solidFill>
                  <a:schemeClr val="accent2"/>
                </a:solidFill>
              </a:rPr>
              <a:t>jsp:param</a:t>
            </a:r>
            <a:r>
              <a:rPr lang="zh-CN" altLang="en-US" sz="2400" dirty="0"/>
              <a:t> </a:t>
            </a:r>
            <a:r>
              <a:rPr lang="zh-CN" altLang="en-US" sz="2400" dirty="0">
                <a:solidFill>
                  <a:srgbClr val="2C945B"/>
                </a:solidFill>
              </a:rPr>
              <a:t>name</a:t>
            </a:r>
            <a:r>
              <a:rPr lang="zh-CN" altLang="en-US" sz="2400" dirty="0"/>
              <a:t>="parameterName" </a:t>
            </a:r>
            <a:r>
              <a:rPr lang="zh-CN" altLang="en-US" sz="2400" dirty="0">
                <a:solidFill>
                  <a:srgbClr val="2C945B"/>
                </a:solidFill>
              </a:rPr>
              <a:t>value</a:t>
            </a:r>
            <a:r>
              <a:rPr lang="zh-CN" altLang="en-US" sz="2400" dirty="0"/>
              <a:t>=</a:t>
            </a:r>
            <a:br>
              <a:rPr lang="zh-CN" altLang="en-US" sz="2400" dirty="0"/>
            </a:br>
            <a:r>
              <a:rPr lang="zh-CN" altLang="en-US" sz="2400" dirty="0"/>
              <a:t>            "{parameterValue | &lt;%= expression %&gt;}" </a:t>
            </a:r>
            <a:r>
              <a:rPr lang="zh-CN" altLang="en-US" sz="2400" dirty="0">
                <a:solidFill>
                  <a:schemeClr val="accent2"/>
                </a:solidFill>
              </a:rPr>
              <a:t>/</a:t>
            </a:r>
            <a:r>
              <a:rPr lang="zh-CN" altLang="en-US" sz="2400" dirty="0"/>
              <a:t>&gt;</a:t>
            </a:r>
            <a:endParaRPr lang="zh-CN" altLang="en-US" sz="2400" dirty="0"/>
          </a:p>
          <a:p>
            <a:pPr lvl="1" algn="just">
              <a:buNone/>
            </a:pPr>
            <a:r>
              <a:rPr lang="zh-CN" altLang="en-US" sz="2400" dirty="0"/>
              <a:t>	       [&lt;jsp:param …/&gt;]</a:t>
            </a:r>
            <a:endParaRPr lang="zh-CN" altLang="en-US" sz="2400" dirty="0"/>
          </a:p>
          <a:p>
            <a:pPr lvl="1" algn="just">
              <a:buNone/>
            </a:pPr>
            <a:r>
              <a:rPr lang="zh-CN" altLang="en-US" sz="2400" dirty="0"/>
              <a:t>   &lt;</a:t>
            </a:r>
            <a:r>
              <a:rPr lang="zh-CN" altLang="en-US" sz="2400" dirty="0">
                <a:solidFill>
                  <a:schemeClr val="accent2"/>
                </a:solidFill>
              </a:rPr>
              <a:t>/jsp:include</a:t>
            </a:r>
            <a:r>
              <a:rPr lang="zh-CN" altLang="en-US" sz="2400" dirty="0"/>
              <a:t>&gt; </a:t>
            </a:r>
            <a:endParaRPr lang="zh-CN" altLang="en-US" sz="2400" dirty="0"/>
          </a:p>
          <a:p>
            <a:pPr lvl="1" algn="just">
              <a:buNone/>
            </a:pPr>
            <a:r>
              <a:rPr lang="zh-CN" altLang="en-US" sz="2400" dirty="0"/>
              <a:t>（[&lt;jsp:param … /&gt;]指可有多个“&lt;jsp:param/&gt;”标记）</a:t>
            </a:r>
            <a:endParaRPr lang="zh-CN" altLang="en-US" sz="2400" dirty="0"/>
          </a:p>
        </p:txBody>
      </p:sp>
      <p:sp>
        <p:nvSpPr>
          <p:cNvPr id="14339" name="直接连接符 14339"/>
          <p:cNvSpPr/>
          <p:nvPr/>
        </p:nvSpPr>
        <p:spPr>
          <a:xfrm>
            <a:off x="7667625" y="3313113"/>
            <a:ext cx="288925" cy="0"/>
          </a:xfrm>
          <a:prstGeom prst="line">
            <a:avLst/>
          </a:prstGeom>
          <a:ln w="57150" cap="flat" cmpd="sng">
            <a:solidFill>
              <a:srgbClr val="CC3300">
                <a:alpha val="50000"/>
              </a:srgbClr>
            </a:solidFill>
            <a:prstDash val="solid"/>
            <a:round/>
            <a:headEnd type="none" w="med" len="med"/>
            <a:tailEnd type="none" w="med" len="me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5361"/>
          <p:cNvSpPr>
            <a:spLocks noGrp="1"/>
          </p:cNvSpPr>
          <p:nvPr>
            <p:ph type="title"/>
          </p:nvPr>
        </p:nvSpPr>
        <p:spPr>
          <a:ln/>
        </p:spPr>
        <p:txBody>
          <a:bodyPr anchor="ctr" anchorCtr="0"/>
          <a:p>
            <a:r>
              <a:rPr lang="zh-CN" altLang="en-US" dirty="0">
                <a:latin typeface="Times New Roman" panose="02020603050405020304" pitchFamily="2" charset="0"/>
              </a:rPr>
              <a:t>&lt;</a:t>
            </a:r>
            <a:r>
              <a:rPr lang="en-US" altLang="zh-CN" dirty="0">
                <a:latin typeface="Times New Roman" panose="02020603050405020304" pitchFamily="2" charset="0"/>
              </a:rPr>
              <a:t>jsp:include&gt;</a:t>
            </a:r>
            <a:r>
              <a:rPr lang="zh-CN" altLang="en-US" dirty="0">
                <a:latin typeface="Times New Roman" panose="02020603050405020304" pitchFamily="2" charset="0"/>
              </a:rPr>
              <a:t>与</a:t>
            </a:r>
            <a:r>
              <a:rPr lang="en-US" altLang="zh-CN" dirty="0">
                <a:latin typeface="Times New Roman" panose="02020603050405020304" pitchFamily="2" charset="0"/>
              </a:rPr>
              <a:t>include</a:t>
            </a:r>
            <a:r>
              <a:rPr lang="zh-CN" altLang="en-US" dirty="0">
                <a:latin typeface="Times New Roman" panose="02020603050405020304" pitchFamily="2" charset="0"/>
              </a:rPr>
              <a:t>指令的比较</a:t>
            </a:r>
            <a:endParaRPr lang="en-US" altLang="zh-CN" dirty="0">
              <a:latin typeface="Times New Roman" panose="02020603050405020304" pitchFamily="2" charset="0"/>
              <a:ea typeface="Times New Roman" panose="02020603050405020304" pitchFamily="2" charset="0"/>
            </a:endParaRPr>
          </a:p>
        </p:txBody>
      </p:sp>
      <p:graphicFrame>
        <p:nvGraphicFramePr>
          <p:cNvPr id="15362" name="内容占位符 15361"/>
          <p:cNvGraphicFramePr/>
          <p:nvPr>
            <p:ph/>
          </p:nvPr>
        </p:nvGraphicFramePr>
        <p:xfrm>
          <a:off x="1258888" y="1628775"/>
          <a:ext cx="6562725" cy="3457575"/>
        </p:xfrm>
        <a:graphic>
          <a:graphicData uri="http://schemas.openxmlformats.org/drawingml/2006/table">
            <a:tbl>
              <a:tblPr/>
              <a:tblGrid>
                <a:gridCol w="3165475"/>
                <a:gridCol w="3397250"/>
              </a:tblGrid>
              <a:tr h="668338">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ctr" eaLnBrk="0" hangingPunct="0">
                        <a:lnSpc>
                          <a:spcPct val="130000"/>
                        </a:lnSpc>
                        <a:buClrTx/>
                        <a:buFont typeface="Wingdings" panose="05000000000000000000" pitchFamily="2" charset="2"/>
                        <a:buNone/>
                      </a:pPr>
                      <a:r>
                        <a:rPr lang="zh-CN" altLang="en-US" sz="2400" b="1" dirty="0">
                          <a:solidFill>
                            <a:schemeClr val="bg1"/>
                          </a:solidFill>
                          <a:latin typeface="Times New Roman" panose="02020603050405020304" pitchFamily="2" charset="0"/>
                        </a:rPr>
                        <a:t>include指令</a:t>
                      </a:r>
                      <a:endParaRPr lang="zh-CN" altLang="en-US" sz="2400" b="1" dirty="0">
                        <a:solidFill>
                          <a:schemeClr val="bg1"/>
                        </a:solidFill>
                        <a:latin typeface="Times New Roman" panose="02020603050405020304" pitchFamily="2" charset="0"/>
                        <a:ea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28575"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rgbClr val="90BCE4"/>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ctr" eaLnBrk="0" hangingPunct="0">
                        <a:lnSpc>
                          <a:spcPct val="130000"/>
                        </a:lnSpc>
                        <a:spcBef>
                          <a:spcPct val="20000"/>
                        </a:spcBef>
                        <a:buClr>
                          <a:schemeClr val="hlink"/>
                        </a:buClr>
                        <a:buFont typeface="Wingdings" panose="05000000000000000000" pitchFamily="2" charset="2"/>
                        <a:buNone/>
                      </a:pPr>
                      <a:r>
                        <a:rPr lang="zh-CN" altLang="en-US" sz="2400" b="1" dirty="0">
                          <a:solidFill>
                            <a:schemeClr val="bg1"/>
                          </a:solidFill>
                          <a:latin typeface="Times New Roman" panose="02020603050405020304" pitchFamily="2" charset="0"/>
                        </a:rPr>
                        <a:t>&lt;jsp:include&gt;</a:t>
                      </a:r>
                      <a:endParaRPr lang="zh-CN" altLang="en-US" sz="2400" b="1" dirty="0">
                        <a:solidFill>
                          <a:schemeClr val="bg1"/>
                        </a:solidFill>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28575"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rgbClr val="90BCE4"/>
                    </a:solidFill>
                  </a:tcPr>
                </a:tc>
              </a:tr>
              <a:tr h="884237">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just" eaLnBrk="0" hangingPunct="0">
                        <a:lnSpc>
                          <a:spcPct val="130000"/>
                        </a:lnSpc>
                        <a:buClrTx/>
                        <a:buFont typeface="Wingdings" panose="05000000000000000000" pitchFamily="2" charset="2"/>
                        <a:buNone/>
                      </a:pPr>
                      <a:r>
                        <a:rPr lang="zh-CN" altLang="en-US" sz="1600" b="1" dirty="0">
                          <a:latin typeface="Times New Roman" panose="02020603050405020304" pitchFamily="2" charset="0"/>
                        </a:rPr>
                        <a:t>&lt;%@ include file=” ”%&gt;</a:t>
                      </a:r>
                      <a:r>
                        <a:rPr lang="zh-CN" altLang="en-US" sz="2400" b="1" dirty="0">
                          <a:solidFill>
                            <a:srgbClr val="1481B8"/>
                          </a:solidFill>
                          <a:latin typeface="Times New Roman" panose="02020603050405020304" pitchFamily="2" charset="0"/>
                        </a:rPr>
                        <a:t> </a:t>
                      </a:r>
                      <a:endParaRPr lang="zh-CN" altLang="en-US" sz="2400" b="1" dirty="0">
                        <a:solidFill>
                          <a:srgbClr val="1481B8"/>
                        </a:solidFill>
                        <a:latin typeface="Times New Roman" panose="02020603050405020304" pitchFamily="2" charset="0"/>
                        <a:ea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12700" cap="flat" cmpd="sng">
                      <a:solidFill>
                        <a:srgbClr val="1F5281">
                          <a:alpha val="50000"/>
                        </a:srgbClr>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eaLnBrk="0" hangingPunct="0">
                        <a:lnSpc>
                          <a:spcPct val="130000"/>
                        </a:lnSpc>
                        <a:spcBef>
                          <a:spcPct val="20000"/>
                        </a:spcBef>
                        <a:buClr>
                          <a:schemeClr val="hlink"/>
                        </a:buClr>
                        <a:buFont typeface="Wingdings" panose="05000000000000000000" pitchFamily="2" charset="2"/>
                        <a:buNone/>
                      </a:pPr>
                      <a:r>
                        <a:rPr lang="zh-CN" altLang="en-US" sz="1600" b="1" dirty="0">
                          <a:latin typeface="Times New Roman" panose="02020603050405020304" pitchFamily="2" charset="0"/>
                        </a:rPr>
                        <a:t>&lt;jsp:include page=” ” flush=”true”/&gt;</a:t>
                      </a:r>
                      <a:r>
                        <a:rPr lang="zh-CN" altLang="en-US" sz="2400" b="1" dirty="0">
                          <a:solidFill>
                            <a:srgbClr val="1481B8"/>
                          </a:solidFill>
                          <a:latin typeface="Times New Roman" panose="02020603050405020304" pitchFamily="2" charset="0"/>
                        </a:rPr>
                        <a:t> </a:t>
                      </a:r>
                      <a:endParaRPr lang="zh-CN" altLang="en-US" sz="2400" b="1" dirty="0">
                        <a:solidFill>
                          <a:srgbClr val="1481B8"/>
                        </a:solidFill>
                        <a:latin typeface="Times New Roman" panose="02020603050405020304" pitchFamily="2" charset="0"/>
                        <a:ea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12700" cap="flat" cmpd="sng">
                      <a:solidFill>
                        <a:srgbClr val="1F5281">
                          <a:alpha val="50000"/>
                        </a:srgbClr>
                      </a:solidFill>
                      <a:prstDash val="solid"/>
                      <a:headEnd type="none" w="med" len="med"/>
                      <a:tailEnd type="none" w="med" len="med"/>
                    </a:lnB>
                    <a:lnTlToBr>
                      <a:noFill/>
                    </a:lnTlToBr>
                    <a:lnBlToTr>
                      <a:noFill/>
                    </a:lnBlToTr>
                    <a:solidFill>
                      <a:schemeClr val="bg1"/>
                    </a:solidFill>
                  </a:tcPr>
                </a:tc>
              </a:tr>
              <a:tr h="609600">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just" eaLnBrk="0" hangingPunct="0">
                        <a:lnSpc>
                          <a:spcPct val="130000"/>
                        </a:lnSpc>
                        <a:buClrTx/>
                        <a:buFont typeface="Wingdings" panose="05000000000000000000" pitchFamily="2" charset="2"/>
                        <a:buNone/>
                      </a:pPr>
                      <a:r>
                        <a:rPr lang="zh-CN" altLang="en-US" sz="2000" b="1" dirty="0">
                          <a:latin typeface="Times New Roman" panose="02020603050405020304" pitchFamily="2" charset="0"/>
                        </a:rPr>
                        <a:t>产生一个servlet页面</a:t>
                      </a:r>
                      <a:endParaRPr lang="zh-CN" altLang="en-US" sz="2000" b="1" dirty="0">
                        <a:latin typeface="Times New Roman" panose="02020603050405020304" pitchFamily="2" charset="0"/>
                        <a:ea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alpha val="50000"/>
                        </a:srgbClr>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eaLnBrk="0" hangingPunct="0">
                        <a:lnSpc>
                          <a:spcPct val="130000"/>
                        </a:lnSpc>
                        <a:spcBef>
                          <a:spcPct val="20000"/>
                        </a:spcBef>
                        <a:buClr>
                          <a:schemeClr val="hlink"/>
                        </a:buClr>
                        <a:buFont typeface="Wingdings" panose="05000000000000000000" pitchFamily="2" charset="2"/>
                        <a:buNone/>
                      </a:pPr>
                      <a:r>
                        <a:rPr lang="zh-CN" altLang="en-US" sz="2000" b="1" dirty="0">
                          <a:latin typeface="Times New Roman" panose="02020603050405020304" pitchFamily="2" charset="0"/>
                        </a:rPr>
                        <a:t>产生两个servlet页面</a:t>
                      </a:r>
                      <a:endParaRPr lang="zh-CN" altLang="en-US" sz="2000" b="1" dirty="0">
                        <a:latin typeface="Times New Roman" panose="02020603050405020304" pitchFamily="2" charset="0"/>
                        <a:ea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12700" cap="flat" cmpd="sng">
                      <a:solidFill>
                        <a:srgbClr val="1F5281">
                          <a:alpha val="50000"/>
                        </a:srgbClr>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chemeClr val="bg1"/>
                    </a:solidFill>
                  </a:tcPr>
                </a:tc>
              </a:tr>
              <a:tr h="1295400">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just" eaLnBrk="0" hangingPunct="0">
                        <a:lnSpc>
                          <a:spcPct val="130000"/>
                        </a:lnSpc>
                        <a:buClrTx/>
                        <a:buFont typeface="Wingdings" panose="05000000000000000000" pitchFamily="2" charset="2"/>
                        <a:buNone/>
                      </a:pPr>
                      <a:r>
                        <a:rPr lang="zh-CN" altLang="en-US" sz="2000" b="1" dirty="0">
                          <a:latin typeface="Times New Roman" panose="02020603050405020304" pitchFamily="2" charset="0"/>
                        </a:rPr>
                        <a:t>包含外部页面的过程在原JSP页面被翻译成Servlet时进行</a:t>
                      </a:r>
                      <a:endParaRPr lang="zh-CN" altLang="en-US" sz="2000" b="1" dirty="0">
                        <a:latin typeface="Times New Roman" panose="02020603050405020304" pitchFamily="2" charset="0"/>
                        <a:ea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28575" cap="flat" cmpd="sng">
                      <a:solidFill>
                        <a:srgbClr val="1F5281"/>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just" eaLnBrk="0" hangingPunct="0">
                        <a:lnSpc>
                          <a:spcPct val="130000"/>
                        </a:lnSpc>
                        <a:buClrTx/>
                        <a:buFont typeface="Wingdings" panose="05000000000000000000" pitchFamily="2" charset="2"/>
                        <a:buNone/>
                      </a:pPr>
                      <a:r>
                        <a:rPr lang="zh-CN" altLang="en-US" sz="2000" b="1" dirty="0">
                          <a:latin typeface="Times New Roman" panose="02020603050405020304" pitchFamily="2" charset="0"/>
                        </a:rPr>
                        <a:t>包含外部页面的过程在运行时进行（请求期间）</a:t>
                      </a:r>
                      <a:endParaRPr lang="zh-CN" altLang="en-US" sz="2000" b="1" dirty="0">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28575" cap="flat" cmpd="sng">
                      <a:solidFill>
                        <a:srgbClr val="1F5281"/>
                      </a:solidFill>
                      <a:prstDash val="solid"/>
                      <a:headEnd type="none" w="med" len="med"/>
                      <a:tailEnd type="none" w="med" len="med"/>
                    </a:lnB>
                    <a:lnTlToBr>
                      <a:noFill/>
                    </a:lnTlToBr>
                    <a:lnBlToTr>
                      <a:noFill/>
                    </a:lnBlToTr>
                    <a:solidFill>
                      <a:schemeClr val="bg1"/>
                    </a:solidFill>
                  </a:tcPr>
                </a:tc>
              </a:tr>
            </a:tbl>
          </a:graphicData>
        </a:graphic>
      </p:graphicFrame>
      <p:grpSp>
        <p:nvGrpSpPr>
          <p:cNvPr id="15380" name="组合 15379"/>
          <p:cNvGrpSpPr/>
          <p:nvPr/>
        </p:nvGrpSpPr>
        <p:grpSpPr>
          <a:xfrm>
            <a:off x="3059113" y="4868863"/>
            <a:ext cx="2519362" cy="720725"/>
            <a:chOff x="0" y="0"/>
            <a:chExt cx="1587" cy="454"/>
          </a:xfrm>
        </p:grpSpPr>
        <p:sp>
          <p:nvSpPr>
            <p:cNvPr id="2" name="直接连接符 15380"/>
            <p:cNvSpPr/>
            <p:nvPr/>
          </p:nvSpPr>
          <p:spPr>
            <a:xfrm>
              <a:off x="0" y="91"/>
              <a:ext cx="590" cy="363"/>
            </a:xfrm>
            <a:prstGeom prst="line">
              <a:avLst/>
            </a:prstGeom>
            <a:ln w="76200" cap="flat" cmpd="sng">
              <a:solidFill>
                <a:srgbClr val="993300">
                  <a:alpha val="50000"/>
                </a:srgbClr>
              </a:solidFill>
              <a:prstDash val="solid"/>
              <a:round/>
              <a:headEnd type="none" w="med" len="med"/>
              <a:tailEnd type="triangle" w="med" len="med"/>
            </a:ln>
          </p:spPr>
        </p:sp>
        <p:sp>
          <p:nvSpPr>
            <p:cNvPr id="15381" name="直接连接符 15381"/>
            <p:cNvSpPr/>
            <p:nvPr/>
          </p:nvSpPr>
          <p:spPr>
            <a:xfrm flipH="1">
              <a:off x="998" y="0"/>
              <a:ext cx="589" cy="454"/>
            </a:xfrm>
            <a:prstGeom prst="line">
              <a:avLst/>
            </a:prstGeom>
            <a:ln w="76200" cap="flat" cmpd="sng">
              <a:solidFill>
                <a:srgbClr val="993300">
                  <a:alpha val="50000"/>
                </a:srgbClr>
              </a:solidFill>
              <a:prstDash val="solid"/>
              <a:round/>
              <a:headEnd type="none" w="med" len="med"/>
              <a:tailEnd type="triangle" w="med" len="med"/>
            </a:ln>
          </p:spPr>
        </p:sp>
      </p:grpSp>
      <p:sp>
        <p:nvSpPr>
          <p:cNvPr id="15383" name="文本框 15382"/>
          <p:cNvSpPr txBox="1"/>
          <p:nvPr/>
        </p:nvSpPr>
        <p:spPr>
          <a:xfrm>
            <a:off x="3708400" y="5589588"/>
            <a:ext cx="1511300" cy="366712"/>
          </a:xfrm>
          <a:prstGeom prst="rect">
            <a:avLst/>
          </a:prstGeom>
          <a:noFill/>
          <a:ln w="9525">
            <a:noFill/>
          </a:ln>
        </p:spPr>
        <p:txBody>
          <a:bodyPr anchor="t" anchorCtr="0">
            <a:spAutoFit/>
          </a:bodyPr>
          <a:p>
            <a:pPr>
              <a:spcBef>
                <a:spcPct val="50000"/>
              </a:spcBef>
            </a:pPr>
            <a:r>
              <a:rPr lang="zh-CN" altLang="en-US" b="1" dirty="0">
                <a:solidFill>
                  <a:srgbClr val="993300"/>
                </a:solidFill>
                <a:latin typeface="Times New Roman" panose="02020603050405020304" pitchFamily="2" charset="0"/>
                <a:ea typeface="楷体_GB2312" pitchFamily="1" charset="-122"/>
              </a:rPr>
              <a:t>根本区别</a:t>
            </a:r>
            <a:endParaRPr lang="zh-CN" altLang="en-US" b="1" dirty="0">
              <a:solidFill>
                <a:srgbClr val="993300"/>
              </a:solidFill>
              <a:latin typeface="Times New Roman" panose="02020603050405020304" pitchFamily="2"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up)">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380"/>
                                        </p:tgtEl>
                                        <p:attrNameLst>
                                          <p:attrName>style.visibility</p:attrName>
                                        </p:attrNameLst>
                                      </p:cBhvr>
                                      <p:to>
                                        <p:strVal val="visible"/>
                                      </p:to>
                                    </p:set>
                                    <p:animEffect transition="in" filter="wipe(up)">
                                      <p:cBhvr>
                                        <p:cTn id="12" dur="500"/>
                                        <p:tgtEl>
                                          <p:spTgt spid="15380"/>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5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16385"/>
          <p:cNvGrpSpPr/>
          <p:nvPr/>
        </p:nvGrpSpPr>
        <p:grpSpPr>
          <a:xfrm>
            <a:off x="4787900" y="1196975"/>
            <a:ext cx="3168650" cy="2128838"/>
            <a:chOff x="0" y="0"/>
            <a:chExt cx="1996" cy="1341"/>
          </a:xfrm>
        </p:grpSpPr>
        <p:sp>
          <p:nvSpPr>
            <p:cNvPr id="2" name="圆角矩形 16386"/>
            <p:cNvSpPr/>
            <p:nvPr/>
          </p:nvSpPr>
          <p:spPr>
            <a:xfrm>
              <a:off x="0" y="208"/>
              <a:ext cx="1996" cy="1133"/>
            </a:xfrm>
            <a:prstGeom prst="roundRect">
              <a:avLst>
                <a:gd name="adj" fmla="val 16667"/>
              </a:avLst>
            </a:prstGeom>
            <a:gradFill rotWithShape="1">
              <a:gsLst>
                <a:gs pos="0">
                  <a:srgbClr val="EDF7FA"/>
                </a:gs>
                <a:gs pos="50000">
                  <a:srgbClr val="C6E6F0"/>
                </a:gs>
                <a:gs pos="100000">
                  <a:srgbClr val="EDF7FA"/>
                </a:gs>
              </a:gsLst>
              <a:lin ang="5400000" scaled="1"/>
              <a:tileRect/>
            </a:gradFill>
            <a:ln w="28575" cap="flat" cmpd="sng">
              <a:solidFill>
                <a:srgbClr val="1F5281">
                  <a:alpha val="50000"/>
                </a:srgbClr>
              </a:solidFill>
              <a:prstDash val="solid"/>
              <a:round/>
              <a:headEnd type="none" w="med" len="med"/>
              <a:tailEnd type="none" w="med" len="med"/>
            </a:ln>
            <a:effectLst>
              <a:outerShdw dist="107763" dir="2699999" algn="ctr" rotWithShape="0">
                <a:schemeClr val="tx1">
                  <a:alpha val="50000"/>
                </a:schemeClr>
              </a:outerShdw>
            </a:effectLst>
          </p:spPr>
          <p:txBody>
            <a:bodyPr wrap="none" anchor="t" anchorCtr="0"/>
            <a:p>
              <a:r>
                <a:rPr lang="en-US" altLang="zh-CN" sz="2000" b="1" dirty="0">
                  <a:latin typeface="Times New Roman" panose="02020603050405020304" pitchFamily="2" charset="0"/>
                </a:rPr>
                <a:t>&lt;%!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String var2="America";</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String var3="England";</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%&gt;</a:t>
              </a:r>
              <a:endParaRPr lang="en-US" altLang="zh-CN" sz="2000" b="1" dirty="0">
                <a:latin typeface="Times New Roman" panose="02020603050405020304" pitchFamily="2" charset="0"/>
              </a:endParaRPr>
            </a:p>
          </p:txBody>
        </p:sp>
        <p:sp>
          <p:nvSpPr>
            <p:cNvPr id="16387" name="圆角矩形 16387"/>
            <p:cNvSpPr/>
            <p:nvPr/>
          </p:nvSpPr>
          <p:spPr>
            <a:xfrm>
              <a:off x="550" y="0"/>
              <a:ext cx="907" cy="332"/>
            </a:xfrm>
            <a:prstGeom prst="roundRect">
              <a:avLst>
                <a:gd name="adj" fmla="val 50000"/>
              </a:avLst>
            </a:prstGeom>
            <a:gradFill rotWithShape="1">
              <a:gsLst>
                <a:gs pos="0">
                  <a:schemeClr val="hlink"/>
                </a:gs>
                <a:gs pos="100000">
                  <a:srgbClr val="5BA7CD"/>
                </a:gs>
              </a:gsLst>
              <a:lin ang="0" scaled="1"/>
              <a:tileRect/>
            </a:gradFill>
            <a:ln w="38100" cap="flat" cmpd="sng">
              <a:solidFill>
                <a:srgbClr val="FFFFFF"/>
              </a:solidFill>
              <a:prstDash val="solid"/>
              <a:round/>
              <a:headEnd type="none" w="med" len="med"/>
              <a:tailEnd type="none" w="med" len="med"/>
            </a:ln>
            <a:effectLst>
              <a:outerShdw dist="63500" dir="3187806" algn="ctr" rotWithShape="0">
                <a:srgbClr val="001D3A"/>
              </a:outerShdw>
            </a:effectLst>
          </p:spPr>
          <p:txBody>
            <a:bodyPr wrap="none" anchor="ctr" anchorCtr="0"/>
            <a:p>
              <a:pPr algn="ctr"/>
              <a:r>
                <a:rPr lang="en-US" altLang="zh-CN" sz="2000" b="1" dirty="0">
                  <a:solidFill>
                    <a:schemeClr val="bg1"/>
                  </a:solidFill>
                  <a:latin typeface="Times New Roman" panose="02020603050405020304" pitchFamily="2" charset="0"/>
                </a:rPr>
                <a:t>two.jsp</a:t>
              </a:r>
              <a:endParaRPr lang="en-US" altLang="zh-CN" sz="2000" b="1" dirty="0">
                <a:solidFill>
                  <a:schemeClr val="bg1"/>
                </a:solidFill>
                <a:latin typeface="Times New Roman" panose="02020603050405020304" pitchFamily="2" charset="0"/>
              </a:endParaRPr>
            </a:p>
          </p:txBody>
        </p:sp>
      </p:grpSp>
      <p:grpSp>
        <p:nvGrpSpPr>
          <p:cNvPr id="16389" name="组合 16388"/>
          <p:cNvGrpSpPr/>
          <p:nvPr/>
        </p:nvGrpSpPr>
        <p:grpSpPr>
          <a:xfrm>
            <a:off x="992188" y="1209675"/>
            <a:ext cx="2808287" cy="1558925"/>
            <a:chOff x="0" y="0"/>
            <a:chExt cx="1769" cy="982"/>
          </a:xfrm>
        </p:grpSpPr>
        <p:sp>
          <p:nvSpPr>
            <p:cNvPr id="3" name="圆角矩形 16389"/>
            <p:cNvSpPr/>
            <p:nvPr/>
          </p:nvSpPr>
          <p:spPr>
            <a:xfrm>
              <a:off x="0" y="211"/>
              <a:ext cx="1769" cy="771"/>
            </a:xfrm>
            <a:prstGeom prst="roundRect">
              <a:avLst>
                <a:gd name="adj" fmla="val 16667"/>
              </a:avLst>
            </a:prstGeom>
            <a:gradFill rotWithShape="1">
              <a:gsLst>
                <a:gs pos="0">
                  <a:srgbClr val="EDF7FA"/>
                </a:gs>
                <a:gs pos="50000">
                  <a:srgbClr val="C6E6F0"/>
                </a:gs>
                <a:gs pos="100000">
                  <a:srgbClr val="EDF7FA"/>
                </a:gs>
              </a:gsLst>
              <a:lin ang="5400000" scaled="1"/>
              <a:tileRect/>
            </a:gradFill>
            <a:ln w="28575" cap="flat" cmpd="sng">
              <a:solidFill>
                <a:srgbClr val="1F5281">
                  <a:alpha val="50000"/>
                </a:srgbClr>
              </a:solidFill>
              <a:prstDash val="solid"/>
              <a:round/>
              <a:headEnd type="none" w="med" len="med"/>
              <a:tailEnd type="none" w="med" len="med"/>
            </a:ln>
            <a:effectLst>
              <a:outerShdw dist="107763" dir="2699999" algn="ctr" rotWithShape="0">
                <a:schemeClr val="tx1">
                  <a:alpha val="50000"/>
                </a:schemeClr>
              </a:outerShdw>
            </a:effectLst>
          </p:spPr>
          <p:txBody>
            <a:bodyPr wrap="none" anchor="t" anchorCtr="0"/>
            <a:p>
              <a:r>
                <a:rPr lang="en-US" altLang="zh-CN" sz="2000" b="1" dirty="0">
                  <a:latin typeface="Times New Roman" panose="02020603050405020304" pitchFamily="2" charset="0"/>
                </a:rPr>
                <a:t>&lt;%!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String var1="China";</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%&gt;</a:t>
              </a:r>
              <a:endParaRPr lang="en-US" altLang="zh-CN" sz="2000" b="1" dirty="0">
                <a:latin typeface="Times New Roman" panose="02020603050405020304" pitchFamily="2" charset="0"/>
              </a:endParaRPr>
            </a:p>
          </p:txBody>
        </p:sp>
        <p:sp>
          <p:nvSpPr>
            <p:cNvPr id="16390" name="圆角矩形 16390"/>
            <p:cNvSpPr/>
            <p:nvPr/>
          </p:nvSpPr>
          <p:spPr>
            <a:xfrm>
              <a:off x="491" y="0"/>
              <a:ext cx="771" cy="332"/>
            </a:xfrm>
            <a:prstGeom prst="roundRect">
              <a:avLst>
                <a:gd name="adj" fmla="val 50000"/>
              </a:avLst>
            </a:prstGeom>
            <a:gradFill rotWithShape="1">
              <a:gsLst>
                <a:gs pos="0">
                  <a:schemeClr val="hlink"/>
                </a:gs>
                <a:gs pos="100000">
                  <a:srgbClr val="5BA7CD"/>
                </a:gs>
              </a:gsLst>
              <a:lin ang="0" scaled="1"/>
              <a:tileRect/>
            </a:gradFill>
            <a:ln w="38100" cap="flat" cmpd="sng">
              <a:solidFill>
                <a:srgbClr val="FFFFFF"/>
              </a:solidFill>
              <a:prstDash val="solid"/>
              <a:round/>
              <a:headEnd type="none" w="med" len="med"/>
              <a:tailEnd type="none" w="med" len="med"/>
            </a:ln>
            <a:effectLst>
              <a:outerShdw dist="63500" dir="3187806" algn="ctr" rotWithShape="0">
                <a:srgbClr val="001D3A"/>
              </a:outerShdw>
            </a:effectLst>
          </p:spPr>
          <p:txBody>
            <a:bodyPr wrap="none" anchor="ctr" anchorCtr="0"/>
            <a:p>
              <a:pPr algn="ctr"/>
              <a:r>
                <a:rPr lang="en-US" altLang="zh-CN" sz="2000" b="1" dirty="0">
                  <a:solidFill>
                    <a:schemeClr val="bg1"/>
                  </a:solidFill>
                  <a:latin typeface="Times New Roman" panose="02020603050405020304" pitchFamily="2" charset="0"/>
                </a:rPr>
                <a:t>one.jsp</a:t>
              </a:r>
              <a:endParaRPr lang="en-US" altLang="zh-CN" sz="2000" b="1" dirty="0">
                <a:solidFill>
                  <a:schemeClr val="bg1"/>
                </a:solidFill>
                <a:latin typeface="Times New Roman" panose="02020603050405020304" pitchFamily="2" charset="0"/>
              </a:endParaRPr>
            </a:p>
          </p:txBody>
        </p:sp>
      </p:grpSp>
      <p:grpSp>
        <p:nvGrpSpPr>
          <p:cNvPr id="16392" name="组合 16391"/>
          <p:cNvGrpSpPr/>
          <p:nvPr/>
        </p:nvGrpSpPr>
        <p:grpSpPr>
          <a:xfrm>
            <a:off x="252413" y="2636838"/>
            <a:ext cx="5472112" cy="3789362"/>
            <a:chOff x="0" y="0"/>
            <a:chExt cx="3447" cy="2387"/>
          </a:xfrm>
        </p:grpSpPr>
        <p:sp>
          <p:nvSpPr>
            <p:cNvPr id="4" name="圆角矩形 16392"/>
            <p:cNvSpPr/>
            <p:nvPr/>
          </p:nvSpPr>
          <p:spPr>
            <a:xfrm>
              <a:off x="0" y="227"/>
              <a:ext cx="3447" cy="2160"/>
            </a:xfrm>
            <a:prstGeom prst="roundRect">
              <a:avLst>
                <a:gd name="adj" fmla="val 16667"/>
              </a:avLst>
            </a:prstGeom>
            <a:gradFill rotWithShape="1">
              <a:gsLst>
                <a:gs pos="0">
                  <a:srgbClr val="EDF7FA"/>
                </a:gs>
                <a:gs pos="50000">
                  <a:srgbClr val="C6E6F0"/>
                </a:gs>
                <a:gs pos="100000">
                  <a:srgbClr val="EDF7FA"/>
                </a:gs>
              </a:gsLst>
              <a:lin ang="5400000" scaled="1"/>
              <a:tileRect/>
            </a:gradFill>
            <a:ln w="28575" cap="flat" cmpd="sng">
              <a:solidFill>
                <a:srgbClr val="1F5281">
                  <a:alpha val="50000"/>
                </a:srgbClr>
              </a:solidFill>
              <a:prstDash val="solid"/>
              <a:round/>
              <a:headEnd type="none" w="med" len="med"/>
              <a:tailEnd type="none" w="med" len="med"/>
            </a:ln>
            <a:effectLst>
              <a:outerShdw dist="107763" dir="2699999" algn="ctr" rotWithShape="0">
                <a:schemeClr val="tx1">
                  <a:alpha val="50000"/>
                </a:schemeClr>
              </a:outerShdw>
            </a:effectLst>
          </p:spPr>
          <p:txBody>
            <a:bodyPr wrap="none" anchor="t" anchorCtr="0"/>
            <a:p>
              <a:r>
                <a:rPr lang="en-US" altLang="zh-CN" sz="2000" b="1" dirty="0">
                  <a:latin typeface="Times New Roman" panose="02020603050405020304" pitchFamily="2" charset="0"/>
                </a:rPr>
                <a:t>&lt;%  int j=1;</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if (j==1){</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%&gt;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&lt;%</a:t>
              </a:r>
              <a:r>
                <a:rPr lang="en-US" altLang="zh-CN" sz="2000" b="1" dirty="0">
                  <a:solidFill>
                    <a:srgbClr val="993300"/>
                  </a:solidFill>
                  <a:latin typeface="Times New Roman" panose="02020603050405020304" pitchFamily="2" charset="0"/>
                </a:rPr>
                <a:t>@ include</a:t>
              </a:r>
              <a:r>
                <a:rPr lang="en-US" altLang="zh-CN" sz="2000" b="1" dirty="0">
                  <a:latin typeface="Times New Roman" panose="02020603050405020304" pitchFamily="2" charset="0"/>
                </a:rPr>
                <a:t> file="one.jsp"%&gt;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&lt;%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}else{</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%&gt;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&lt;%</a:t>
              </a:r>
              <a:r>
                <a:rPr lang="en-US" altLang="zh-CN" sz="2000" b="1" dirty="0">
                  <a:solidFill>
                    <a:srgbClr val="993300"/>
                  </a:solidFill>
                  <a:latin typeface="Times New Roman" panose="02020603050405020304" pitchFamily="2" charset="0"/>
                </a:rPr>
                <a:t>@ include</a:t>
              </a:r>
              <a:r>
                <a:rPr lang="en-US" altLang="zh-CN" sz="2000" b="1" dirty="0">
                  <a:latin typeface="Times New Roman" panose="02020603050405020304" pitchFamily="2" charset="0"/>
                </a:rPr>
                <a:t> file="two.jsp"%&gt;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&lt;%}%&gt;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&lt;%=var1%&gt;  &lt;%=var2%&gt;  &lt;%=var3%&gt;</a:t>
              </a:r>
              <a:endParaRPr lang="en-US" altLang="zh-CN" sz="2000" b="1" dirty="0">
                <a:latin typeface="Times New Roman" panose="02020603050405020304" pitchFamily="2" charset="0"/>
              </a:endParaRPr>
            </a:p>
          </p:txBody>
        </p:sp>
        <p:sp>
          <p:nvSpPr>
            <p:cNvPr id="16393" name="圆角矩形 16393"/>
            <p:cNvSpPr/>
            <p:nvPr/>
          </p:nvSpPr>
          <p:spPr>
            <a:xfrm>
              <a:off x="1120" y="0"/>
              <a:ext cx="1043" cy="332"/>
            </a:xfrm>
            <a:prstGeom prst="roundRect">
              <a:avLst>
                <a:gd name="adj" fmla="val 50000"/>
              </a:avLst>
            </a:prstGeom>
            <a:gradFill rotWithShape="1">
              <a:gsLst>
                <a:gs pos="0">
                  <a:schemeClr val="hlink"/>
                </a:gs>
                <a:gs pos="100000">
                  <a:srgbClr val="5BA7CD"/>
                </a:gs>
              </a:gsLst>
              <a:lin ang="0" scaled="1"/>
              <a:tileRect/>
            </a:gradFill>
            <a:ln w="38100" cap="flat" cmpd="sng">
              <a:solidFill>
                <a:srgbClr val="FFFFFF"/>
              </a:solidFill>
              <a:prstDash val="solid"/>
              <a:round/>
              <a:headEnd type="none" w="med" len="med"/>
              <a:tailEnd type="none" w="med" len="med"/>
            </a:ln>
            <a:effectLst>
              <a:outerShdw dist="63500" dir="3187806" algn="ctr" rotWithShape="0">
                <a:srgbClr val="001D3A"/>
              </a:outerShdw>
            </a:effectLst>
          </p:spPr>
          <p:txBody>
            <a:bodyPr wrap="none" anchor="ctr" anchorCtr="0"/>
            <a:p>
              <a:pPr algn="ctr"/>
              <a:r>
                <a:rPr lang="en-US" altLang="zh-CN" sz="2000" b="1" dirty="0">
                  <a:solidFill>
                    <a:schemeClr val="bg1"/>
                  </a:solidFill>
                  <a:latin typeface="Times New Roman" panose="02020603050405020304" pitchFamily="2" charset="0"/>
                </a:rPr>
                <a:t>three.jsp</a:t>
              </a:r>
              <a:endParaRPr lang="en-US" altLang="zh-CN" sz="2000" b="1" dirty="0">
                <a:solidFill>
                  <a:schemeClr val="bg1"/>
                </a:solidFill>
                <a:latin typeface="Times New Roman" panose="02020603050405020304" pitchFamily="2" charset="0"/>
              </a:endParaRPr>
            </a:p>
          </p:txBody>
        </p:sp>
      </p:grpSp>
      <p:grpSp>
        <p:nvGrpSpPr>
          <p:cNvPr id="16395" name="组合 16394"/>
          <p:cNvGrpSpPr/>
          <p:nvPr/>
        </p:nvGrpSpPr>
        <p:grpSpPr>
          <a:xfrm>
            <a:off x="4284663" y="2924175"/>
            <a:ext cx="4679950" cy="1944688"/>
            <a:chOff x="0" y="0"/>
            <a:chExt cx="2948" cy="1225"/>
          </a:xfrm>
        </p:grpSpPr>
        <p:sp>
          <p:nvSpPr>
            <p:cNvPr id="5" name="竖卷形 16395"/>
            <p:cNvSpPr/>
            <p:nvPr/>
          </p:nvSpPr>
          <p:spPr>
            <a:xfrm>
              <a:off x="0" y="0"/>
              <a:ext cx="2948" cy="1225"/>
            </a:xfrm>
            <a:prstGeom prst="verticalScroll">
              <a:avLst>
                <a:gd name="adj" fmla="val 12500"/>
              </a:avLst>
            </a:prstGeom>
            <a:gradFill rotWithShape="1">
              <a:gsLst>
                <a:gs pos="0">
                  <a:srgbClr val="EDF7FA"/>
                </a:gs>
                <a:gs pos="50000">
                  <a:srgbClr val="C6E6F0"/>
                </a:gs>
                <a:gs pos="100000">
                  <a:srgbClr val="EDF7FA"/>
                </a:gs>
              </a:gsLst>
              <a:lin ang="5400000" scaled="1"/>
              <a:tileRect/>
            </a:gradFill>
            <a:ln w="28575" cap="flat" cmpd="sng">
              <a:solidFill>
                <a:schemeClr val="tx1">
                  <a:alpha val="50000"/>
                </a:schemeClr>
              </a:solidFill>
              <a:prstDash val="solid"/>
              <a:round/>
              <a:headEnd type="none" w="med" len="med"/>
              <a:tailEnd type="none" w="med" len="med"/>
            </a:ln>
          </p:spPr>
          <p:txBody>
            <a:bodyPr wrap="none" anchor="t" anchorCtr="0"/>
            <a:p>
              <a:pPr>
                <a:lnSpc>
                  <a:spcPct val="180000"/>
                </a:lnSpc>
              </a:pPr>
              <a:r>
                <a:rPr lang="zh-CN" altLang="en-US" sz="2000" b="1" dirty="0">
                  <a:solidFill>
                    <a:srgbClr val="993300"/>
                  </a:solidFill>
                  <a:latin typeface="Times New Roman" panose="02020603050405020304" pitchFamily="2" charset="0"/>
                </a:rPr>
                <a:t>   问</a:t>
              </a:r>
              <a:r>
                <a:rPr lang="en-US" altLang="zh-CN" sz="2000" b="1" dirty="0">
                  <a:solidFill>
                    <a:srgbClr val="993300"/>
                  </a:solidFill>
                  <a:latin typeface="Times New Roman" panose="02020603050405020304" pitchFamily="2" charset="0"/>
                </a:rPr>
                <a:t>:</a:t>
              </a:r>
              <a:r>
                <a:rPr lang="zh-CN" altLang="en-US" sz="2000" b="1" dirty="0">
                  <a:solidFill>
                    <a:srgbClr val="993300"/>
                  </a:solidFill>
                  <a:latin typeface="Times New Roman" panose="02020603050405020304" pitchFamily="2" charset="0"/>
                </a:rPr>
                <a:t>执行</a:t>
              </a:r>
              <a:r>
                <a:rPr lang="en-US" altLang="zh-CN" sz="2000" b="1" dirty="0">
                  <a:solidFill>
                    <a:srgbClr val="993300"/>
                  </a:solidFill>
                  <a:latin typeface="Times New Roman" panose="02020603050405020304" pitchFamily="2" charset="0"/>
                </a:rPr>
                <a:t>three.jsp</a:t>
              </a:r>
              <a:r>
                <a:rPr lang="zh-CN" altLang="en-US" sz="2000" b="1" dirty="0">
                  <a:solidFill>
                    <a:srgbClr val="993300"/>
                  </a:solidFill>
                  <a:latin typeface="Times New Roman" panose="02020603050405020304" pitchFamily="2" charset="0"/>
                </a:rPr>
                <a:t>会出什么结果</a:t>
              </a:r>
              <a:r>
                <a:rPr lang="en-US" altLang="zh-CN" sz="2000" b="1" dirty="0">
                  <a:solidFill>
                    <a:srgbClr val="993300"/>
                  </a:solidFill>
                  <a:latin typeface="Times New Roman" panose="02020603050405020304" pitchFamily="2" charset="0"/>
                </a:rPr>
                <a:t>?</a:t>
              </a:r>
              <a:endParaRPr lang="en-US" altLang="zh-CN" sz="2000" b="1" dirty="0">
                <a:solidFill>
                  <a:srgbClr val="993300"/>
                </a:solidFill>
                <a:latin typeface="Times New Roman" panose="02020603050405020304" pitchFamily="2" charset="0"/>
              </a:endParaRPr>
            </a:p>
            <a:p>
              <a:pPr>
                <a:lnSpc>
                  <a:spcPct val="130000"/>
                </a:lnSpc>
              </a:pPr>
              <a:r>
                <a:rPr lang="en-US" altLang="zh-CN" sz="2000" b="1" dirty="0">
                  <a:solidFill>
                    <a:srgbClr val="993300"/>
                  </a:solidFill>
                  <a:latin typeface="Times New Roman" panose="02020603050405020304" pitchFamily="2" charset="0"/>
                </a:rPr>
                <a:t>   a.</a:t>
              </a:r>
              <a:r>
                <a:rPr lang="zh-CN" altLang="en-US" sz="2000" b="1" dirty="0">
                  <a:solidFill>
                    <a:srgbClr val="993300"/>
                  </a:solidFill>
                  <a:latin typeface="Times New Roman" panose="02020603050405020304" pitchFamily="2" charset="0"/>
                </a:rPr>
                <a:t>编译错误</a:t>
              </a:r>
              <a:br>
                <a:rPr lang="zh-CN" altLang="en-US" sz="2000" b="1" dirty="0">
                  <a:solidFill>
                    <a:srgbClr val="993300"/>
                  </a:solidFill>
                  <a:latin typeface="Times New Roman" panose="02020603050405020304" pitchFamily="2" charset="0"/>
                </a:rPr>
              </a:br>
              <a:r>
                <a:rPr lang="zh-CN" altLang="en-US" sz="2000" b="1" dirty="0">
                  <a:solidFill>
                    <a:srgbClr val="993300"/>
                  </a:solidFill>
                  <a:latin typeface="Times New Roman" panose="02020603050405020304" pitchFamily="2" charset="0"/>
                </a:rPr>
                <a:t>   </a:t>
              </a:r>
              <a:r>
                <a:rPr lang="en-US" altLang="zh-CN" sz="2000" b="1" dirty="0">
                  <a:solidFill>
                    <a:srgbClr val="993300"/>
                  </a:solidFill>
                  <a:latin typeface="Times New Roman" panose="02020603050405020304" pitchFamily="2" charset="0"/>
                </a:rPr>
                <a:t>b.</a:t>
              </a:r>
              <a:r>
                <a:rPr lang="zh-CN" altLang="en-US" sz="2000" b="1" dirty="0">
                  <a:solidFill>
                    <a:srgbClr val="993300"/>
                  </a:solidFill>
                  <a:latin typeface="Times New Roman" panose="02020603050405020304" pitchFamily="2" charset="0"/>
                </a:rPr>
                <a:t>显示</a:t>
              </a:r>
              <a:r>
                <a:rPr lang="en-US" altLang="zh-CN" sz="2000" b="1" dirty="0">
                  <a:solidFill>
                    <a:srgbClr val="993300"/>
                  </a:solidFill>
                  <a:latin typeface="Times New Roman" panose="02020603050405020304" pitchFamily="2" charset="0"/>
                </a:rPr>
                <a:t>China America England</a:t>
              </a:r>
              <a:r>
                <a:rPr lang="en-US" altLang="zh-CN" sz="2000" b="1" dirty="0">
                  <a:latin typeface="Times New Roman" panose="02020603050405020304" pitchFamily="2" charset="0"/>
                </a:rPr>
                <a:t>  </a:t>
              </a:r>
              <a:endParaRPr lang="en-US" altLang="zh-CN" sz="2000" b="1" dirty="0">
                <a:latin typeface="Times New Roman" panose="02020603050405020304" pitchFamily="2" charset="0"/>
                <a:ea typeface="Times New Roman" panose="02020603050405020304" pitchFamily="2" charset="0"/>
              </a:endParaRPr>
            </a:p>
          </p:txBody>
        </p:sp>
        <p:sp>
          <p:nvSpPr>
            <p:cNvPr id="16396" name="未知"/>
            <p:cNvSpPr>
              <a:spLocks noEditPoints="1"/>
            </p:cNvSpPr>
            <p:nvPr/>
          </p:nvSpPr>
          <p:spPr>
            <a:xfrm>
              <a:off x="212" y="204"/>
              <a:ext cx="78" cy="295"/>
            </a:xfrm>
            <a:custGeom>
              <a:avLst/>
              <a:gdLst/>
              <a:ahLst/>
              <a:cxnLst/>
              <a:pathLst>
                <a:path w="224" h="752">
                  <a:moveTo>
                    <a:pt x="0" y="0"/>
                  </a:moveTo>
                  <a:lnTo>
                    <a:pt x="224" y="0"/>
                  </a:lnTo>
                  <a:lnTo>
                    <a:pt x="224" y="172"/>
                  </a:lnTo>
                  <a:lnTo>
                    <a:pt x="180" y="516"/>
                  </a:lnTo>
                  <a:lnTo>
                    <a:pt x="42" y="516"/>
                  </a:lnTo>
                  <a:lnTo>
                    <a:pt x="0" y="172"/>
                  </a:lnTo>
                  <a:lnTo>
                    <a:pt x="0" y="0"/>
                  </a:lnTo>
                  <a:close/>
                  <a:moveTo>
                    <a:pt x="8" y="568"/>
                  </a:moveTo>
                  <a:lnTo>
                    <a:pt x="216" y="568"/>
                  </a:lnTo>
                  <a:lnTo>
                    <a:pt x="216" y="752"/>
                  </a:lnTo>
                  <a:lnTo>
                    <a:pt x="8" y="752"/>
                  </a:lnTo>
                  <a:lnTo>
                    <a:pt x="8" y="568"/>
                  </a:lnTo>
                  <a:close/>
                </a:path>
              </a:pathLst>
            </a:custGeom>
            <a:solidFill>
              <a:srgbClr val="993300"/>
            </a:solidFill>
            <a:ln w="9525">
              <a:noFill/>
            </a:ln>
          </p:spPr>
          <p:txBody>
            <a:bodyPr/>
            <a:p>
              <a:endParaRPr lang="zh-CN" altLang="en-US"/>
            </a:p>
          </p:txBody>
        </p:sp>
      </p:grpSp>
      <p:sp>
        <p:nvSpPr>
          <p:cNvPr id="16397" name="标题 16397"/>
          <p:cNvSpPr>
            <a:spLocks noGrp="1"/>
          </p:cNvSpPr>
          <p:nvPr>
            <p:ph type="title"/>
          </p:nvPr>
        </p:nvSpPr>
        <p:spPr>
          <a:ln/>
        </p:spPr>
        <p:txBody>
          <a:bodyPr anchor="ctr" anchorCtr="0"/>
          <a:p>
            <a:r>
              <a:rPr lang="zh-CN" altLang="en-US" dirty="0">
                <a:latin typeface="Times New Roman" panose="02020603050405020304" pitchFamily="2" charset="0"/>
              </a:rPr>
              <a:t>&lt;</a:t>
            </a:r>
            <a:r>
              <a:rPr lang="en-US" altLang="zh-CN" dirty="0">
                <a:latin typeface="Times New Roman" panose="02020603050405020304" pitchFamily="2" charset="0"/>
              </a:rPr>
              <a:t>jsp:include&gt;</a:t>
            </a:r>
            <a:r>
              <a:rPr lang="zh-CN" altLang="en-US" dirty="0">
                <a:latin typeface="Times New Roman" panose="02020603050405020304" pitchFamily="2" charset="0"/>
              </a:rPr>
              <a:t>与</a:t>
            </a:r>
            <a:r>
              <a:rPr lang="en-US" altLang="zh-CN" dirty="0">
                <a:latin typeface="Times New Roman" panose="02020603050405020304" pitchFamily="2" charset="0"/>
              </a:rPr>
              <a:t>include</a:t>
            </a:r>
            <a:r>
              <a:rPr lang="zh-CN" altLang="en-US" dirty="0">
                <a:latin typeface="Times New Roman" panose="02020603050405020304" pitchFamily="2" charset="0"/>
              </a:rPr>
              <a:t>指令的比较</a:t>
            </a:r>
            <a:endParaRPr lang="en-US" altLang="zh-CN" dirty="0">
              <a:latin typeface="Times New Roman" panose="02020603050405020304" pitchFamily="2" charset="0"/>
              <a:ea typeface="Times New Roman" panose="02020603050405020304" pitchFamily="2" charset="0"/>
            </a:endParaRPr>
          </a:p>
        </p:txBody>
      </p:sp>
      <p:sp>
        <p:nvSpPr>
          <p:cNvPr id="16399" name="未知"/>
          <p:cNvSpPr/>
          <p:nvPr/>
        </p:nvSpPr>
        <p:spPr>
          <a:xfrm>
            <a:off x="7453313" y="4076700"/>
            <a:ext cx="706437" cy="682625"/>
          </a:xfrm>
          <a:custGeom>
            <a:avLst/>
            <a:gdLst/>
            <a:ahLst/>
            <a:cxnLst/>
            <a:pathLst>
              <a:path w="15756" h="16364">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tx1"/>
          </a:solidFill>
          <a:ln w="9525">
            <a:noFill/>
          </a:ln>
        </p:spPr>
        <p:txBody>
          <a:bodyPr/>
          <a:p>
            <a:endParaRPr lang="zh-CN" altLang="en-US"/>
          </a:p>
        </p:txBody>
      </p:sp>
      <p:grpSp>
        <p:nvGrpSpPr>
          <p:cNvPr id="16400" name="组合 16399"/>
          <p:cNvGrpSpPr/>
          <p:nvPr/>
        </p:nvGrpSpPr>
        <p:grpSpPr>
          <a:xfrm>
            <a:off x="4211638" y="4652963"/>
            <a:ext cx="4932362" cy="1944687"/>
            <a:chOff x="0" y="0"/>
            <a:chExt cx="3107" cy="1225"/>
          </a:xfrm>
        </p:grpSpPr>
        <p:sp>
          <p:nvSpPr>
            <p:cNvPr id="6" name="竖卷形 16400"/>
            <p:cNvSpPr/>
            <p:nvPr/>
          </p:nvSpPr>
          <p:spPr>
            <a:xfrm>
              <a:off x="0" y="0"/>
              <a:ext cx="3107" cy="1225"/>
            </a:xfrm>
            <a:prstGeom prst="verticalScroll">
              <a:avLst>
                <a:gd name="adj" fmla="val 12500"/>
              </a:avLst>
            </a:prstGeom>
            <a:gradFill rotWithShape="1">
              <a:gsLst>
                <a:gs pos="0">
                  <a:srgbClr val="EDF7FA"/>
                </a:gs>
                <a:gs pos="50000">
                  <a:srgbClr val="C6E6F0"/>
                </a:gs>
                <a:gs pos="100000">
                  <a:srgbClr val="EDF7FA"/>
                </a:gs>
              </a:gsLst>
              <a:lin ang="5400000" scaled="1"/>
              <a:tileRect/>
            </a:gradFill>
            <a:ln w="28575" cap="flat" cmpd="sng">
              <a:solidFill>
                <a:schemeClr val="tx1">
                  <a:alpha val="50000"/>
                </a:schemeClr>
              </a:solidFill>
              <a:prstDash val="solid"/>
              <a:round/>
              <a:headEnd type="none" w="med" len="med"/>
              <a:tailEnd type="none" w="med" len="med"/>
            </a:ln>
          </p:spPr>
          <p:txBody>
            <a:bodyPr wrap="none" anchor="t" anchorCtr="0"/>
            <a:p>
              <a:pPr>
                <a:lnSpc>
                  <a:spcPct val="130000"/>
                </a:lnSpc>
              </a:pPr>
              <a:endParaRPr lang="zh-CN" altLang="en-US" sz="2000" b="1" dirty="0">
                <a:latin typeface="Times New Roman" panose="02020603050405020304" pitchFamily="2" charset="0"/>
              </a:endParaRPr>
            </a:p>
          </p:txBody>
        </p:sp>
        <p:sp>
          <p:nvSpPr>
            <p:cNvPr id="16401" name="未知"/>
            <p:cNvSpPr>
              <a:spLocks noEditPoints="1"/>
            </p:cNvSpPr>
            <p:nvPr/>
          </p:nvSpPr>
          <p:spPr>
            <a:xfrm>
              <a:off x="145" y="227"/>
              <a:ext cx="185" cy="249"/>
            </a:xfrm>
            <a:custGeom>
              <a:avLst/>
              <a:gdLst/>
              <a:ahLst/>
              <a:cxnLst/>
              <a:pathLst>
                <a:path w="580" h="782">
                  <a:moveTo>
                    <a:pt x="374" y="540"/>
                  </a:moveTo>
                  <a:lnTo>
                    <a:pt x="174" y="540"/>
                  </a:lnTo>
                  <a:lnTo>
                    <a:pt x="174" y="520"/>
                  </a:lnTo>
                  <a:lnTo>
                    <a:pt x="174" y="520"/>
                  </a:lnTo>
                  <a:lnTo>
                    <a:pt x="176" y="496"/>
                  </a:lnTo>
                  <a:lnTo>
                    <a:pt x="178" y="474"/>
                  </a:lnTo>
                  <a:lnTo>
                    <a:pt x="182" y="454"/>
                  </a:lnTo>
                  <a:lnTo>
                    <a:pt x="186" y="438"/>
                  </a:lnTo>
                  <a:lnTo>
                    <a:pt x="186" y="438"/>
                  </a:lnTo>
                  <a:lnTo>
                    <a:pt x="192" y="422"/>
                  </a:lnTo>
                  <a:lnTo>
                    <a:pt x="200" y="406"/>
                  </a:lnTo>
                  <a:lnTo>
                    <a:pt x="210" y="392"/>
                  </a:lnTo>
                  <a:lnTo>
                    <a:pt x="220" y="380"/>
                  </a:lnTo>
                  <a:lnTo>
                    <a:pt x="220" y="380"/>
                  </a:lnTo>
                  <a:lnTo>
                    <a:pt x="236" y="364"/>
                  </a:lnTo>
                  <a:lnTo>
                    <a:pt x="258" y="344"/>
                  </a:lnTo>
                  <a:lnTo>
                    <a:pt x="324" y="288"/>
                  </a:lnTo>
                  <a:lnTo>
                    <a:pt x="324" y="288"/>
                  </a:lnTo>
                  <a:lnTo>
                    <a:pt x="342" y="270"/>
                  </a:lnTo>
                  <a:lnTo>
                    <a:pt x="356" y="254"/>
                  </a:lnTo>
                  <a:lnTo>
                    <a:pt x="364" y="238"/>
                  </a:lnTo>
                  <a:lnTo>
                    <a:pt x="366" y="232"/>
                  </a:lnTo>
                  <a:lnTo>
                    <a:pt x="366" y="224"/>
                  </a:lnTo>
                  <a:lnTo>
                    <a:pt x="366" y="224"/>
                  </a:lnTo>
                  <a:lnTo>
                    <a:pt x="366" y="210"/>
                  </a:lnTo>
                  <a:lnTo>
                    <a:pt x="362" y="198"/>
                  </a:lnTo>
                  <a:lnTo>
                    <a:pt x="356" y="188"/>
                  </a:lnTo>
                  <a:lnTo>
                    <a:pt x="350" y="180"/>
                  </a:lnTo>
                  <a:lnTo>
                    <a:pt x="350" y="180"/>
                  </a:lnTo>
                  <a:lnTo>
                    <a:pt x="340" y="172"/>
                  </a:lnTo>
                  <a:lnTo>
                    <a:pt x="328" y="168"/>
                  </a:lnTo>
                  <a:lnTo>
                    <a:pt x="314" y="164"/>
                  </a:lnTo>
                  <a:lnTo>
                    <a:pt x="298" y="164"/>
                  </a:lnTo>
                  <a:lnTo>
                    <a:pt x="298" y="164"/>
                  </a:lnTo>
                  <a:lnTo>
                    <a:pt x="280" y="166"/>
                  </a:lnTo>
                  <a:lnTo>
                    <a:pt x="264" y="170"/>
                  </a:lnTo>
                  <a:lnTo>
                    <a:pt x="248" y="178"/>
                  </a:lnTo>
                  <a:lnTo>
                    <a:pt x="236" y="188"/>
                  </a:lnTo>
                  <a:lnTo>
                    <a:pt x="236" y="188"/>
                  </a:lnTo>
                  <a:lnTo>
                    <a:pt x="224" y="202"/>
                  </a:lnTo>
                  <a:lnTo>
                    <a:pt x="216" y="222"/>
                  </a:lnTo>
                  <a:lnTo>
                    <a:pt x="208" y="246"/>
                  </a:lnTo>
                  <a:lnTo>
                    <a:pt x="204" y="274"/>
                  </a:lnTo>
                  <a:lnTo>
                    <a:pt x="0" y="248"/>
                  </a:lnTo>
                  <a:lnTo>
                    <a:pt x="0" y="248"/>
                  </a:lnTo>
                  <a:lnTo>
                    <a:pt x="4" y="222"/>
                  </a:lnTo>
                  <a:lnTo>
                    <a:pt x="10" y="196"/>
                  </a:lnTo>
                  <a:lnTo>
                    <a:pt x="16" y="170"/>
                  </a:lnTo>
                  <a:lnTo>
                    <a:pt x="26" y="148"/>
                  </a:lnTo>
                  <a:lnTo>
                    <a:pt x="38" y="126"/>
                  </a:lnTo>
                  <a:lnTo>
                    <a:pt x="50" y="106"/>
                  </a:lnTo>
                  <a:lnTo>
                    <a:pt x="64" y="86"/>
                  </a:lnTo>
                  <a:lnTo>
                    <a:pt x="82" y="68"/>
                  </a:lnTo>
                  <a:lnTo>
                    <a:pt x="82" y="68"/>
                  </a:lnTo>
                  <a:lnTo>
                    <a:pt x="100" y="52"/>
                  </a:lnTo>
                  <a:lnTo>
                    <a:pt x="122" y="38"/>
                  </a:lnTo>
                  <a:lnTo>
                    <a:pt x="146" y="26"/>
                  </a:lnTo>
                  <a:lnTo>
                    <a:pt x="172" y="18"/>
                  </a:lnTo>
                  <a:lnTo>
                    <a:pt x="200" y="10"/>
                  </a:lnTo>
                  <a:lnTo>
                    <a:pt x="232" y="4"/>
                  </a:lnTo>
                  <a:lnTo>
                    <a:pt x="264" y="2"/>
                  </a:lnTo>
                  <a:lnTo>
                    <a:pt x="300" y="0"/>
                  </a:lnTo>
                  <a:lnTo>
                    <a:pt x="300" y="0"/>
                  </a:lnTo>
                  <a:lnTo>
                    <a:pt x="328" y="0"/>
                  </a:lnTo>
                  <a:lnTo>
                    <a:pt x="354" y="2"/>
                  </a:lnTo>
                  <a:lnTo>
                    <a:pt x="380" y="6"/>
                  </a:lnTo>
                  <a:lnTo>
                    <a:pt x="404" y="12"/>
                  </a:lnTo>
                  <a:lnTo>
                    <a:pt x="426" y="18"/>
                  </a:lnTo>
                  <a:lnTo>
                    <a:pt x="446" y="26"/>
                  </a:lnTo>
                  <a:lnTo>
                    <a:pt x="466" y="36"/>
                  </a:lnTo>
                  <a:lnTo>
                    <a:pt x="484" y="48"/>
                  </a:lnTo>
                  <a:lnTo>
                    <a:pt x="484" y="48"/>
                  </a:lnTo>
                  <a:lnTo>
                    <a:pt x="508" y="64"/>
                  </a:lnTo>
                  <a:lnTo>
                    <a:pt x="526" y="82"/>
                  </a:lnTo>
                  <a:lnTo>
                    <a:pt x="542" y="102"/>
                  </a:lnTo>
                  <a:lnTo>
                    <a:pt x="556" y="122"/>
                  </a:lnTo>
                  <a:lnTo>
                    <a:pt x="566" y="144"/>
                  </a:lnTo>
                  <a:lnTo>
                    <a:pt x="574" y="168"/>
                  </a:lnTo>
                  <a:lnTo>
                    <a:pt x="578" y="194"/>
                  </a:lnTo>
                  <a:lnTo>
                    <a:pt x="580" y="220"/>
                  </a:lnTo>
                  <a:lnTo>
                    <a:pt x="580" y="220"/>
                  </a:lnTo>
                  <a:lnTo>
                    <a:pt x="578" y="242"/>
                  </a:lnTo>
                  <a:lnTo>
                    <a:pt x="574" y="262"/>
                  </a:lnTo>
                  <a:lnTo>
                    <a:pt x="566" y="284"/>
                  </a:lnTo>
                  <a:lnTo>
                    <a:pt x="556" y="304"/>
                  </a:lnTo>
                  <a:lnTo>
                    <a:pt x="556" y="304"/>
                  </a:lnTo>
                  <a:lnTo>
                    <a:pt x="540" y="326"/>
                  </a:lnTo>
                  <a:lnTo>
                    <a:pt x="518" y="350"/>
                  </a:lnTo>
                  <a:lnTo>
                    <a:pt x="490" y="378"/>
                  </a:lnTo>
                  <a:lnTo>
                    <a:pt x="456" y="406"/>
                  </a:lnTo>
                  <a:lnTo>
                    <a:pt x="456" y="406"/>
                  </a:lnTo>
                  <a:lnTo>
                    <a:pt x="432" y="426"/>
                  </a:lnTo>
                  <a:lnTo>
                    <a:pt x="412" y="444"/>
                  </a:lnTo>
                  <a:lnTo>
                    <a:pt x="398" y="460"/>
                  </a:lnTo>
                  <a:lnTo>
                    <a:pt x="388" y="474"/>
                  </a:lnTo>
                  <a:lnTo>
                    <a:pt x="388" y="474"/>
                  </a:lnTo>
                  <a:lnTo>
                    <a:pt x="382" y="486"/>
                  </a:lnTo>
                  <a:lnTo>
                    <a:pt x="378" y="502"/>
                  </a:lnTo>
                  <a:lnTo>
                    <a:pt x="376" y="520"/>
                  </a:lnTo>
                  <a:lnTo>
                    <a:pt x="374" y="540"/>
                  </a:lnTo>
                  <a:lnTo>
                    <a:pt x="374" y="540"/>
                  </a:lnTo>
                  <a:close/>
                  <a:moveTo>
                    <a:pt x="168" y="592"/>
                  </a:moveTo>
                  <a:lnTo>
                    <a:pt x="382" y="592"/>
                  </a:lnTo>
                  <a:lnTo>
                    <a:pt x="382" y="782"/>
                  </a:lnTo>
                  <a:lnTo>
                    <a:pt x="168" y="782"/>
                  </a:lnTo>
                  <a:lnTo>
                    <a:pt x="168" y="592"/>
                  </a:lnTo>
                  <a:close/>
                </a:path>
              </a:pathLst>
            </a:custGeom>
            <a:solidFill>
              <a:srgbClr val="993300"/>
            </a:solidFill>
            <a:ln w="9525">
              <a:noFill/>
            </a:ln>
          </p:spPr>
          <p:txBody>
            <a:bodyPr/>
            <a:p>
              <a:endParaRPr lang="zh-CN" altLang="en-US"/>
            </a:p>
          </p:txBody>
        </p:sp>
      </p:grpSp>
      <p:sp>
        <p:nvSpPr>
          <p:cNvPr id="16403" name="文本框 16402"/>
          <p:cNvSpPr txBox="1"/>
          <p:nvPr/>
        </p:nvSpPr>
        <p:spPr>
          <a:xfrm>
            <a:off x="4449763" y="4984750"/>
            <a:ext cx="4608512" cy="1554163"/>
          </a:xfrm>
          <a:prstGeom prst="rect">
            <a:avLst/>
          </a:prstGeom>
          <a:noFill/>
          <a:ln w="9525">
            <a:noFill/>
          </a:ln>
        </p:spPr>
        <p:txBody>
          <a:bodyPr anchor="t" anchorCtr="0">
            <a:spAutoFit/>
          </a:bodyPr>
          <a:p>
            <a:pPr>
              <a:lnSpc>
                <a:spcPct val="120000"/>
              </a:lnSpc>
            </a:pPr>
            <a:r>
              <a:rPr lang="en-US" altLang="zh-CN" sz="2000" b="1" dirty="0">
                <a:solidFill>
                  <a:srgbClr val="993300"/>
                </a:solidFill>
                <a:latin typeface="Times New Roman" panose="02020603050405020304" pitchFamily="2" charset="0"/>
              </a:rPr>
              <a:t>   --</a:t>
            </a:r>
            <a:r>
              <a:rPr lang="zh-CN" altLang="en-US" sz="2000" b="1" dirty="0">
                <a:solidFill>
                  <a:srgbClr val="993300"/>
                </a:solidFill>
                <a:latin typeface="Times New Roman" panose="02020603050405020304" pitchFamily="2" charset="0"/>
              </a:rPr>
              <a:t>若将</a:t>
            </a:r>
            <a:r>
              <a:rPr lang="en-US" altLang="zh-CN" sz="2000" b="1" dirty="0">
                <a:solidFill>
                  <a:srgbClr val="993300"/>
                </a:solidFill>
                <a:latin typeface="Times New Roman" panose="02020603050405020304" pitchFamily="2" charset="0"/>
              </a:rPr>
              <a:t>one.jsp</a:t>
            </a:r>
            <a:r>
              <a:rPr lang="zh-CN" altLang="en-US" sz="2000" b="1" dirty="0">
                <a:solidFill>
                  <a:srgbClr val="993300"/>
                </a:solidFill>
                <a:latin typeface="Times New Roman" panose="02020603050405020304" pitchFamily="2" charset="0"/>
              </a:rPr>
              <a:t>与</a:t>
            </a:r>
            <a:r>
              <a:rPr lang="en-US" altLang="zh-CN" sz="2000" b="1" dirty="0">
                <a:solidFill>
                  <a:srgbClr val="993300"/>
                </a:solidFill>
                <a:latin typeface="Times New Roman" panose="02020603050405020304" pitchFamily="2" charset="0"/>
              </a:rPr>
              <a:t>two.jsp</a:t>
            </a:r>
            <a:r>
              <a:rPr lang="zh-CN" altLang="en-US" sz="2000" b="1" dirty="0">
                <a:solidFill>
                  <a:srgbClr val="993300"/>
                </a:solidFill>
                <a:latin typeface="Times New Roman" panose="02020603050405020304" pitchFamily="2" charset="0"/>
              </a:rPr>
              <a:t>中的</a:t>
            </a:r>
            <a:r>
              <a:rPr lang="en-US" altLang="zh-CN" sz="2000" b="1" dirty="0">
                <a:solidFill>
                  <a:srgbClr val="993300"/>
                </a:solidFill>
                <a:latin typeface="Times New Roman" panose="02020603050405020304" pitchFamily="2" charset="0"/>
              </a:rPr>
              <a:t>!</a:t>
            </a:r>
            <a:r>
              <a:rPr lang="zh-CN" altLang="en-US" sz="2000" b="1" dirty="0">
                <a:solidFill>
                  <a:srgbClr val="993300"/>
                </a:solidFill>
                <a:latin typeface="Times New Roman" panose="02020603050405020304" pitchFamily="2" charset="0"/>
              </a:rPr>
              <a:t>去掉</a:t>
            </a:r>
            <a:r>
              <a:rPr lang="en-US" altLang="zh-CN" sz="2000" b="1" dirty="0">
                <a:solidFill>
                  <a:srgbClr val="993300"/>
                </a:solidFill>
                <a:latin typeface="Times New Roman" panose="02020603050405020304" pitchFamily="2" charset="0"/>
              </a:rPr>
              <a:t>,</a:t>
            </a:r>
            <a:r>
              <a:rPr lang="zh-CN" altLang="en-US" sz="2000" b="1" dirty="0">
                <a:solidFill>
                  <a:srgbClr val="993300"/>
                </a:solidFill>
                <a:latin typeface="Times New Roman" panose="02020603050405020304" pitchFamily="2" charset="0"/>
              </a:rPr>
              <a:t>则</a:t>
            </a:r>
            <a:endParaRPr lang="zh-CN" altLang="en-US" sz="2000" b="1" dirty="0">
              <a:solidFill>
                <a:srgbClr val="993300"/>
              </a:solidFill>
              <a:latin typeface="Times New Roman" panose="02020603050405020304" pitchFamily="2" charset="0"/>
            </a:endParaRPr>
          </a:p>
          <a:p>
            <a:pPr>
              <a:lnSpc>
                <a:spcPct val="120000"/>
              </a:lnSpc>
            </a:pPr>
            <a:r>
              <a:rPr lang="zh-CN" altLang="en-US" sz="2000" b="1" dirty="0">
                <a:solidFill>
                  <a:srgbClr val="993300"/>
                </a:solidFill>
                <a:latin typeface="Times New Roman" panose="02020603050405020304" pitchFamily="2" charset="0"/>
              </a:rPr>
              <a:t>      </a:t>
            </a:r>
            <a:r>
              <a:rPr lang="zh-CN" altLang="en-US" sz="2000" b="1" dirty="0">
                <a:latin typeface="Times New Roman" panose="02020603050405020304" pitchFamily="2" charset="0"/>
              </a:rPr>
              <a:t>编译错误：变量未定义</a:t>
            </a:r>
            <a:endParaRPr lang="en-US" altLang="zh-CN" sz="2000" b="1" dirty="0">
              <a:latin typeface="Times New Roman" panose="02020603050405020304" pitchFamily="2" charset="0"/>
            </a:endParaRPr>
          </a:p>
          <a:p>
            <a:pPr>
              <a:lnSpc>
                <a:spcPct val="120000"/>
              </a:lnSpc>
            </a:pPr>
            <a:r>
              <a:rPr lang="zh-CN" altLang="en-US" sz="2000" b="1" dirty="0">
                <a:solidFill>
                  <a:srgbClr val="993300"/>
                </a:solidFill>
                <a:latin typeface="Times New Roman" panose="02020603050405020304" pitchFamily="2" charset="0"/>
              </a:rPr>
              <a:t>   </a:t>
            </a:r>
            <a:r>
              <a:rPr lang="en-US" altLang="zh-CN" sz="2000" b="1" dirty="0">
                <a:solidFill>
                  <a:srgbClr val="993300"/>
                </a:solidFill>
                <a:latin typeface="Times New Roman" panose="02020603050405020304" pitchFamily="2" charset="0"/>
              </a:rPr>
              <a:t>--</a:t>
            </a:r>
            <a:r>
              <a:rPr lang="zh-CN" altLang="en-US" sz="2000" b="1" dirty="0">
                <a:solidFill>
                  <a:srgbClr val="993300"/>
                </a:solidFill>
                <a:latin typeface="Times New Roman" panose="02020603050405020304" pitchFamily="2" charset="0"/>
              </a:rPr>
              <a:t>若将</a:t>
            </a:r>
            <a:r>
              <a:rPr lang="en-US" altLang="zh-CN" sz="2000" b="1" dirty="0">
                <a:solidFill>
                  <a:srgbClr val="993300"/>
                </a:solidFill>
                <a:latin typeface="Times New Roman" panose="02020603050405020304" pitchFamily="2" charset="0"/>
              </a:rPr>
              <a:t>two.jsp</a:t>
            </a:r>
            <a:r>
              <a:rPr lang="zh-CN" altLang="en-US" sz="2000" b="1" dirty="0">
                <a:solidFill>
                  <a:srgbClr val="993300"/>
                </a:solidFill>
                <a:latin typeface="Times New Roman" panose="02020603050405020304" pitchFamily="2" charset="0"/>
              </a:rPr>
              <a:t>中的</a:t>
            </a:r>
            <a:r>
              <a:rPr lang="en-US" altLang="zh-CN" sz="2000" b="1" dirty="0">
                <a:solidFill>
                  <a:srgbClr val="993300"/>
                </a:solidFill>
                <a:latin typeface="Times New Roman" panose="02020603050405020304" pitchFamily="2" charset="0"/>
              </a:rPr>
              <a:t>var2</a:t>
            </a:r>
            <a:r>
              <a:rPr lang="zh-CN" altLang="en-US" sz="2000" b="1" dirty="0">
                <a:solidFill>
                  <a:srgbClr val="993300"/>
                </a:solidFill>
                <a:latin typeface="Times New Roman" panose="02020603050405020304" pitchFamily="2" charset="0"/>
              </a:rPr>
              <a:t>改为</a:t>
            </a:r>
            <a:r>
              <a:rPr lang="en-US" altLang="zh-CN" sz="2000" b="1" dirty="0">
                <a:solidFill>
                  <a:srgbClr val="993300"/>
                </a:solidFill>
                <a:latin typeface="Times New Roman" panose="02020603050405020304" pitchFamily="2" charset="0"/>
              </a:rPr>
              <a:t>var1,</a:t>
            </a:r>
            <a:r>
              <a:rPr lang="zh-CN" altLang="en-US" sz="2000" b="1" dirty="0">
                <a:solidFill>
                  <a:srgbClr val="993300"/>
                </a:solidFill>
                <a:latin typeface="Times New Roman" panose="02020603050405020304" pitchFamily="2" charset="0"/>
              </a:rPr>
              <a:t>则</a:t>
            </a:r>
            <a:endParaRPr lang="zh-CN" altLang="en-US" sz="2000" b="1" dirty="0">
              <a:solidFill>
                <a:srgbClr val="993300"/>
              </a:solidFill>
              <a:latin typeface="Times New Roman" panose="02020603050405020304" pitchFamily="2" charset="0"/>
            </a:endParaRPr>
          </a:p>
          <a:p>
            <a:pPr>
              <a:lnSpc>
                <a:spcPct val="120000"/>
              </a:lnSpc>
            </a:pPr>
            <a:r>
              <a:rPr lang="zh-CN" altLang="en-US" sz="2000" b="1" dirty="0">
                <a:solidFill>
                  <a:srgbClr val="993300"/>
                </a:solidFill>
                <a:latin typeface="Times New Roman" panose="02020603050405020304" pitchFamily="2" charset="0"/>
              </a:rPr>
              <a:t>      </a:t>
            </a:r>
            <a:r>
              <a:rPr lang="zh-CN" altLang="en-US" sz="2000" b="1" dirty="0">
                <a:latin typeface="Times New Roman" panose="02020603050405020304" pitchFamily="2" charset="0"/>
              </a:rPr>
              <a:t>编译错误：变量重复定义</a:t>
            </a:r>
            <a:endParaRPr lang="zh-CN" altLang="en-US" sz="2000" b="1" dirty="0">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wipe(up)">
                                      <p:cBhvr>
                                        <p:cTn id="7" dur="1000"/>
                                        <p:tgtEl>
                                          <p:spTgt spid="16389"/>
                                        </p:tgtEl>
                                      </p:cBhvr>
                                    </p:animEffect>
                                  </p:childTnLst>
                                </p:cTn>
                              </p:par>
                              <p:par>
                                <p:cTn id="8" presetID="22" presetClass="entr" presetSubtype="1" fill="hold" nodeType="withEffect">
                                  <p:stCondLst>
                                    <p:cond delay="0"/>
                                  </p:stCondLst>
                                  <p:childTnLst>
                                    <p:set>
                                      <p:cBhvr>
                                        <p:cTn id="9" dur="1" fill="hold">
                                          <p:stCondLst>
                                            <p:cond delay="0"/>
                                          </p:stCondLst>
                                        </p:cTn>
                                        <p:tgtEl>
                                          <p:spTgt spid="16386"/>
                                        </p:tgtEl>
                                        <p:attrNameLst>
                                          <p:attrName>style.visibility</p:attrName>
                                        </p:attrNameLst>
                                      </p:cBhvr>
                                      <p:to>
                                        <p:strVal val="visible"/>
                                      </p:to>
                                    </p:set>
                                    <p:animEffect transition="in" filter="wipe(up)">
                                      <p:cBhvr>
                                        <p:cTn id="10" dur="1000"/>
                                        <p:tgtEl>
                                          <p:spTgt spid="1638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392"/>
                                        </p:tgtEl>
                                        <p:attrNameLst>
                                          <p:attrName>style.visibility</p:attrName>
                                        </p:attrNameLst>
                                      </p:cBhvr>
                                      <p:to>
                                        <p:strVal val="visible"/>
                                      </p:to>
                                    </p:set>
                                    <p:animEffect transition="in" filter="wipe(up)">
                                      <p:cBhvr>
                                        <p:cTn id="15" dur="1000"/>
                                        <p:tgtEl>
                                          <p:spTgt spid="1639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6395"/>
                                        </p:tgtEl>
                                        <p:attrNameLst>
                                          <p:attrName>style.visibility</p:attrName>
                                        </p:attrNameLst>
                                      </p:cBhvr>
                                      <p:to>
                                        <p:strVal val="visible"/>
                                      </p:to>
                                    </p:set>
                                    <p:animEffect transition="in" filter="wipe(up)">
                                      <p:cBhvr>
                                        <p:cTn id="20" dur="1000"/>
                                        <p:tgtEl>
                                          <p:spTgt spid="1639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6399"/>
                                        </p:tgtEl>
                                        <p:attrNameLst>
                                          <p:attrName>style.visibility</p:attrName>
                                        </p:attrNameLst>
                                      </p:cBhvr>
                                      <p:to>
                                        <p:strVal val="visible"/>
                                      </p:to>
                                    </p:set>
                                    <p:animEffect transition="in" filter="wipe(left)">
                                      <p:cBhvr>
                                        <p:cTn id="25" dur="500"/>
                                        <p:tgtEl>
                                          <p:spTgt spid="1639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6400"/>
                                        </p:tgtEl>
                                        <p:attrNameLst>
                                          <p:attrName>style.visibility</p:attrName>
                                        </p:attrNameLst>
                                      </p:cBhvr>
                                      <p:to>
                                        <p:strVal val="visible"/>
                                      </p:to>
                                    </p:set>
                                    <p:animEffect transition="in" filter="wipe(up)">
                                      <p:cBhvr>
                                        <p:cTn id="30" dur="1000"/>
                                        <p:tgtEl>
                                          <p:spTgt spid="1640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403">
                                            <p:txEl>
                                              <p:charRg st="0" end="3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403">
                                            <p:txEl>
                                              <p:charRg st="30" end="4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403">
                                            <p:txEl>
                                              <p:charRg st="47" end="7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403">
                                            <p:txEl>
                                              <p:charRg st="76" end="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10" name="组合 17409"/>
          <p:cNvGrpSpPr/>
          <p:nvPr/>
        </p:nvGrpSpPr>
        <p:grpSpPr>
          <a:xfrm>
            <a:off x="4787900" y="1196975"/>
            <a:ext cx="3168650" cy="2128838"/>
            <a:chOff x="0" y="0"/>
            <a:chExt cx="1996" cy="1341"/>
          </a:xfrm>
        </p:grpSpPr>
        <p:sp>
          <p:nvSpPr>
            <p:cNvPr id="2" name="圆角矩形 17410"/>
            <p:cNvSpPr/>
            <p:nvPr/>
          </p:nvSpPr>
          <p:spPr>
            <a:xfrm>
              <a:off x="0" y="208"/>
              <a:ext cx="1996" cy="1133"/>
            </a:xfrm>
            <a:prstGeom prst="roundRect">
              <a:avLst>
                <a:gd name="adj" fmla="val 16667"/>
              </a:avLst>
            </a:prstGeom>
            <a:gradFill rotWithShape="1">
              <a:gsLst>
                <a:gs pos="0">
                  <a:srgbClr val="EDF7FA"/>
                </a:gs>
                <a:gs pos="50000">
                  <a:srgbClr val="C6E6F0"/>
                </a:gs>
                <a:gs pos="100000">
                  <a:srgbClr val="EDF7FA"/>
                </a:gs>
              </a:gsLst>
              <a:lin ang="5400000" scaled="1"/>
              <a:tileRect/>
            </a:gradFill>
            <a:ln w="28575" cap="flat" cmpd="sng">
              <a:solidFill>
                <a:srgbClr val="1F5281">
                  <a:alpha val="50000"/>
                </a:srgbClr>
              </a:solidFill>
              <a:prstDash val="solid"/>
              <a:round/>
              <a:headEnd type="none" w="med" len="med"/>
              <a:tailEnd type="none" w="med" len="med"/>
            </a:ln>
            <a:effectLst>
              <a:outerShdw dist="107763" dir="2699999" algn="ctr" rotWithShape="0">
                <a:schemeClr val="tx1">
                  <a:alpha val="50000"/>
                </a:schemeClr>
              </a:outerShdw>
            </a:effectLst>
          </p:spPr>
          <p:txBody>
            <a:bodyPr wrap="none" anchor="t" anchorCtr="0"/>
            <a:p>
              <a:r>
                <a:rPr lang="en-US" altLang="zh-CN" sz="2000" b="1" dirty="0">
                  <a:latin typeface="Times New Roman" panose="02020603050405020304" pitchFamily="2" charset="0"/>
                </a:rPr>
                <a:t>&lt;%!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String var2="America";</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String var3="England";</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%&gt;</a:t>
              </a:r>
              <a:endParaRPr lang="en-US" altLang="zh-CN" sz="2000" b="1" dirty="0">
                <a:latin typeface="Times New Roman" panose="02020603050405020304" pitchFamily="2" charset="0"/>
              </a:endParaRPr>
            </a:p>
          </p:txBody>
        </p:sp>
        <p:sp>
          <p:nvSpPr>
            <p:cNvPr id="17411" name="圆角矩形 17411"/>
            <p:cNvSpPr/>
            <p:nvPr/>
          </p:nvSpPr>
          <p:spPr>
            <a:xfrm>
              <a:off x="550" y="0"/>
              <a:ext cx="907" cy="332"/>
            </a:xfrm>
            <a:prstGeom prst="roundRect">
              <a:avLst>
                <a:gd name="adj" fmla="val 50000"/>
              </a:avLst>
            </a:prstGeom>
            <a:gradFill rotWithShape="1">
              <a:gsLst>
                <a:gs pos="0">
                  <a:schemeClr val="hlink"/>
                </a:gs>
                <a:gs pos="100000">
                  <a:srgbClr val="5BA7CD"/>
                </a:gs>
              </a:gsLst>
              <a:lin ang="0" scaled="1"/>
              <a:tileRect/>
            </a:gradFill>
            <a:ln w="38100" cap="flat" cmpd="sng">
              <a:solidFill>
                <a:srgbClr val="FFFFFF"/>
              </a:solidFill>
              <a:prstDash val="solid"/>
              <a:round/>
              <a:headEnd type="none" w="med" len="med"/>
              <a:tailEnd type="none" w="med" len="med"/>
            </a:ln>
            <a:effectLst>
              <a:outerShdw dist="63500" dir="3187806" algn="ctr" rotWithShape="0">
                <a:srgbClr val="001D3A"/>
              </a:outerShdw>
            </a:effectLst>
          </p:spPr>
          <p:txBody>
            <a:bodyPr wrap="none" anchor="ctr" anchorCtr="0"/>
            <a:p>
              <a:pPr algn="ctr"/>
              <a:r>
                <a:rPr lang="en-US" altLang="zh-CN" sz="2000" b="1" dirty="0">
                  <a:solidFill>
                    <a:schemeClr val="bg1"/>
                  </a:solidFill>
                  <a:latin typeface="Times New Roman" panose="02020603050405020304" pitchFamily="2" charset="0"/>
                </a:rPr>
                <a:t>two.jsp</a:t>
              </a:r>
              <a:endParaRPr lang="en-US" altLang="zh-CN" sz="2000" b="1" dirty="0">
                <a:solidFill>
                  <a:schemeClr val="bg1"/>
                </a:solidFill>
                <a:latin typeface="Times New Roman" panose="02020603050405020304" pitchFamily="2" charset="0"/>
              </a:endParaRPr>
            </a:p>
          </p:txBody>
        </p:sp>
      </p:grpSp>
      <p:grpSp>
        <p:nvGrpSpPr>
          <p:cNvPr id="17413" name="组合 17412"/>
          <p:cNvGrpSpPr/>
          <p:nvPr/>
        </p:nvGrpSpPr>
        <p:grpSpPr>
          <a:xfrm>
            <a:off x="992188" y="1209675"/>
            <a:ext cx="2808287" cy="1558925"/>
            <a:chOff x="0" y="0"/>
            <a:chExt cx="1769" cy="982"/>
          </a:xfrm>
        </p:grpSpPr>
        <p:sp>
          <p:nvSpPr>
            <p:cNvPr id="3" name="圆角矩形 17413"/>
            <p:cNvSpPr/>
            <p:nvPr/>
          </p:nvSpPr>
          <p:spPr>
            <a:xfrm>
              <a:off x="0" y="211"/>
              <a:ext cx="1769" cy="771"/>
            </a:xfrm>
            <a:prstGeom prst="roundRect">
              <a:avLst>
                <a:gd name="adj" fmla="val 16667"/>
              </a:avLst>
            </a:prstGeom>
            <a:gradFill rotWithShape="1">
              <a:gsLst>
                <a:gs pos="0">
                  <a:srgbClr val="EDF7FA"/>
                </a:gs>
                <a:gs pos="50000">
                  <a:srgbClr val="C6E6F0"/>
                </a:gs>
                <a:gs pos="100000">
                  <a:srgbClr val="EDF7FA"/>
                </a:gs>
              </a:gsLst>
              <a:lin ang="5400000" scaled="1"/>
              <a:tileRect/>
            </a:gradFill>
            <a:ln w="28575" cap="flat" cmpd="sng">
              <a:solidFill>
                <a:srgbClr val="1F5281">
                  <a:alpha val="50000"/>
                </a:srgbClr>
              </a:solidFill>
              <a:prstDash val="solid"/>
              <a:round/>
              <a:headEnd type="none" w="med" len="med"/>
              <a:tailEnd type="none" w="med" len="med"/>
            </a:ln>
            <a:effectLst>
              <a:outerShdw dist="107763" dir="2699999" algn="ctr" rotWithShape="0">
                <a:schemeClr val="tx1">
                  <a:alpha val="50000"/>
                </a:schemeClr>
              </a:outerShdw>
            </a:effectLst>
          </p:spPr>
          <p:txBody>
            <a:bodyPr wrap="none" anchor="t" anchorCtr="0"/>
            <a:p>
              <a:r>
                <a:rPr lang="en-US" altLang="zh-CN" sz="2000" b="1" dirty="0">
                  <a:latin typeface="Times New Roman" panose="02020603050405020304" pitchFamily="2" charset="0"/>
                </a:rPr>
                <a:t>&lt;%!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String var1="China";</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%&gt;</a:t>
              </a:r>
              <a:endParaRPr lang="en-US" altLang="zh-CN" sz="2000" b="1" dirty="0">
                <a:latin typeface="Times New Roman" panose="02020603050405020304" pitchFamily="2" charset="0"/>
              </a:endParaRPr>
            </a:p>
          </p:txBody>
        </p:sp>
        <p:sp>
          <p:nvSpPr>
            <p:cNvPr id="17414" name="圆角矩形 17414"/>
            <p:cNvSpPr/>
            <p:nvPr/>
          </p:nvSpPr>
          <p:spPr>
            <a:xfrm>
              <a:off x="491" y="0"/>
              <a:ext cx="771" cy="332"/>
            </a:xfrm>
            <a:prstGeom prst="roundRect">
              <a:avLst>
                <a:gd name="adj" fmla="val 50000"/>
              </a:avLst>
            </a:prstGeom>
            <a:gradFill rotWithShape="1">
              <a:gsLst>
                <a:gs pos="0">
                  <a:schemeClr val="hlink"/>
                </a:gs>
                <a:gs pos="100000">
                  <a:srgbClr val="5BA7CD"/>
                </a:gs>
              </a:gsLst>
              <a:lin ang="0" scaled="1"/>
              <a:tileRect/>
            </a:gradFill>
            <a:ln w="38100" cap="flat" cmpd="sng">
              <a:solidFill>
                <a:srgbClr val="FFFFFF"/>
              </a:solidFill>
              <a:prstDash val="solid"/>
              <a:round/>
              <a:headEnd type="none" w="med" len="med"/>
              <a:tailEnd type="none" w="med" len="med"/>
            </a:ln>
            <a:effectLst>
              <a:outerShdw dist="63500" dir="3187806" algn="ctr" rotWithShape="0">
                <a:srgbClr val="001D3A"/>
              </a:outerShdw>
            </a:effectLst>
          </p:spPr>
          <p:txBody>
            <a:bodyPr wrap="none" anchor="ctr" anchorCtr="0"/>
            <a:p>
              <a:pPr algn="ctr"/>
              <a:r>
                <a:rPr lang="en-US" altLang="zh-CN" sz="2000" b="1" dirty="0">
                  <a:solidFill>
                    <a:schemeClr val="bg1"/>
                  </a:solidFill>
                  <a:latin typeface="Times New Roman" panose="02020603050405020304" pitchFamily="2" charset="0"/>
                </a:rPr>
                <a:t>one.jsp</a:t>
              </a:r>
              <a:endParaRPr lang="en-US" altLang="zh-CN" sz="2000" b="1" dirty="0">
                <a:solidFill>
                  <a:schemeClr val="bg1"/>
                </a:solidFill>
                <a:latin typeface="Times New Roman" panose="02020603050405020304" pitchFamily="2" charset="0"/>
              </a:endParaRPr>
            </a:p>
          </p:txBody>
        </p:sp>
      </p:grpSp>
      <p:grpSp>
        <p:nvGrpSpPr>
          <p:cNvPr id="17416" name="组合 17415"/>
          <p:cNvGrpSpPr/>
          <p:nvPr/>
        </p:nvGrpSpPr>
        <p:grpSpPr>
          <a:xfrm>
            <a:off x="252413" y="2636838"/>
            <a:ext cx="5472112" cy="3789362"/>
            <a:chOff x="0" y="0"/>
            <a:chExt cx="3447" cy="2387"/>
          </a:xfrm>
        </p:grpSpPr>
        <p:sp>
          <p:nvSpPr>
            <p:cNvPr id="4" name="圆角矩形 17416"/>
            <p:cNvSpPr/>
            <p:nvPr/>
          </p:nvSpPr>
          <p:spPr>
            <a:xfrm>
              <a:off x="0" y="227"/>
              <a:ext cx="3447" cy="2160"/>
            </a:xfrm>
            <a:prstGeom prst="roundRect">
              <a:avLst>
                <a:gd name="adj" fmla="val 16667"/>
              </a:avLst>
            </a:prstGeom>
            <a:gradFill rotWithShape="1">
              <a:gsLst>
                <a:gs pos="0">
                  <a:srgbClr val="EDF7FA"/>
                </a:gs>
                <a:gs pos="50000">
                  <a:srgbClr val="C6E6F0"/>
                </a:gs>
                <a:gs pos="100000">
                  <a:srgbClr val="EDF7FA"/>
                </a:gs>
              </a:gsLst>
              <a:lin ang="5400000" scaled="1"/>
              <a:tileRect/>
            </a:gradFill>
            <a:ln w="28575" cap="flat" cmpd="sng">
              <a:solidFill>
                <a:srgbClr val="1F5281">
                  <a:alpha val="50000"/>
                </a:srgbClr>
              </a:solidFill>
              <a:prstDash val="solid"/>
              <a:round/>
              <a:headEnd type="none" w="med" len="med"/>
              <a:tailEnd type="none" w="med" len="med"/>
            </a:ln>
            <a:effectLst>
              <a:outerShdw dist="107763" dir="2699999" algn="ctr" rotWithShape="0">
                <a:schemeClr val="tx1">
                  <a:alpha val="50000"/>
                </a:schemeClr>
              </a:outerShdw>
            </a:effectLst>
          </p:spPr>
          <p:txBody>
            <a:bodyPr wrap="none" anchor="t" anchorCtr="0"/>
            <a:p>
              <a:r>
                <a:rPr lang="en-US" altLang="zh-CN" sz="2000" b="1" dirty="0">
                  <a:latin typeface="Times New Roman" panose="02020603050405020304" pitchFamily="2" charset="0"/>
                </a:rPr>
                <a:t>&lt;%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int j=1;</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String includeFile="";</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if (j==1){</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   includeFile = "one.jsp";</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}else{</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   includeFile = "two.jsp";</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}%&gt;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&lt;</a:t>
              </a:r>
              <a:r>
                <a:rPr lang="en-US" altLang="zh-CN" sz="2000" b="1" dirty="0">
                  <a:solidFill>
                    <a:srgbClr val="993300"/>
                  </a:solidFill>
                  <a:latin typeface="Times New Roman" panose="02020603050405020304" pitchFamily="2" charset="0"/>
                </a:rPr>
                <a:t>jsp:include</a:t>
              </a:r>
              <a:r>
                <a:rPr lang="en-US" altLang="zh-CN" sz="2000" b="1" dirty="0">
                  <a:latin typeface="Times New Roman" panose="02020603050405020304" pitchFamily="2" charset="0"/>
                </a:rPr>
                <a:t> page="&lt;%=includeFile%&gt;"/&gt;</a:t>
              </a:r>
              <a:endParaRPr lang="en-US" altLang="zh-CN" sz="2000" b="1" dirty="0">
                <a:latin typeface="Times New Roman" panose="02020603050405020304" pitchFamily="2" charset="0"/>
              </a:endParaRPr>
            </a:p>
            <a:p>
              <a:r>
                <a:rPr lang="en-US" altLang="zh-CN" sz="2000" b="1" dirty="0">
                  <a:latin typeface="Times New Roman" panose="02020603050405020304" pitchFamily="2" charset="0"/>
                </a:rPr>
                <a:t>&lt;%=var1%&gt;</a:t>
              </a:r>
              <a:endParaRPr lang="en-US" altLang="zh-CN" sz="2000" b="1" dirty="0">
                <a:latin typeface="Times New Roman" panose="02020603050405020304" pitchFamily="2" charset="0"/>
              </a:endParaRPr>
            </a:p>
          </p:txBody>
        </p:sp>
        <p:sp>
          <p:nvSpPr>
            <p:cNvPr id="17417" name="圆角矩形 17417"/>
            <p:cNvSpPr/>
            <p:nvPr/>
          </p:nvSpPr>
          <p:spPr>
            <a:xfrm>
              <a:off x="1120" y="0"/>
              <a:ext cx="1043" cy="332"/>
            </a:xfrm>
            <a:prstGeom prst="roundRect">
              <a:avLst>
                <a:gd name="adj" fmla="val 50000"/>
              </a:avLst>
            </a:prstGeom>
            <a:gradFill rotWithShape="1">
              <a:gsLst>
                <a:gs pos="0">
                  <a:schemeClr val="hlink"/>
                </a:gs>
                <a:gs pos="100000">
                  <a:srgbClr val="5BA7CD"/>
                </a:gs>
              </a:gsLst>
              <a:lin ang="0" scaled="1"/>
              <a:tileRect/>
            </a:gradFill>
            <a:ln w="38100" cap="flat" cmpd="sng">
              <a:solidFill>
                <a:srgbClr val="FFFFFF"/>
              </a:solidFill>
              <a:prstDash val="solid"/>
              <a:round/>
              <a:headEnd type="none" w="med" len="med"/>
              <a:tailEnd type="none" w="med" len="med"/>
            </a:ln>
            <a:effectLst>
              <a:outerShdw dist="63500" dir="3187806" algn="ctr" rotWithShape="0">
                <a:srgbClr val="001D3A"/>
              </a:outerShdw>
            </a:effectLst>
          </p:spPr>
          <p:txBody>
            <a:bodyPr wrap="none" anchor="ctr" anchorCtr="0"/>
            <a:p>
              <a:pPr algn="ctr"/>
              <a:r>
                <a:rPr lang="en-US" altLang="zh-CN" sz="2000" b="1" dirty="0">
                  <a:solidFill>
                    <a:schemeClr val="bg1"/>
                  </a:solidFill>
                  <a:latin typeface="Times New Roman" panose="02020603050405020304" pitchFamily="2" charset="0"/>
                </a:rPr>
                <a:t>three.jsp</a:t>
              </a:r>
              <a:endParaRPr lang="en-US" altLang="zh-CN" sz="2000" b="1" dirty="0">
                <a:solidFill>
                  <a:schemeClr val="bg1"/>
                </a:solidFill>
                <a:latin typeface="Times New Roman" panose="02020603050405020304" pitchFamily="2" charset="0"/>
              </a:endParaRPr>
            </a:p>
          </p:txBody>
        </p:sp>
      </p:grpSp>
      <p:grpSp>
        <p:nvGrpSpPr>
          <p:cNvPr id="17419" name="组合 17418"/>
          <p:cNvGrpSpPr/>
          <p:nvPr/>
        </p:nvGrpSpPr>
        <p:grpSpPr>
          <a:xfrm>
            <a:off x="4429125" y="3644900"/>
            <a:ext cx="4679950" cy="1944688"/>
            <a:chOff x="0" y="0"/>
            <a:chExt cx="2948" cy="1225"/>
          </a:xfrm>
        </p:grpSpPr>
        <p:sp>
          <p:nvSpPr>
            <p:cNvPr id="5" name="竖卷形 17419"/>
            <p:cNvSpPr/>
            <p:nvPr/>
          </p:nvSpPr>
          <p:spPr>
            <a:xfrm>
              <a:off x="0" y="0"/>
              <a:ext cx="2948" cy="1225"/>
            </a:xfrm>
            <a:prstGeom prst="verticalScroll">
              <a:avLst>
                <a:gd name="adj" fmla="val 12500"/>
              </a:avLst>
            </a:prstGeom>
            <a:gradFill rotWithShape="1">
              <a:gsLst>
                <a:gs pos="0">
                  <a:srgbClr val="EDF7FA"/>
                </a:gs>
                <a:gs pos="50000">
                  <a:srgbClr val="C6E6F0"/>
                </a:gs>
                <a:gs pos="100000">
                  <a:srgbClr val="EDF7FA"/>
                </a:gs>
              </a:gsLst>
              <a:lin ang="5400000" scaled="1"/>
              <a:tileRect/>
            </a:gradFill>
            <a:ln w="28575" cap="flat" cmpd="sng">
              <a:solidFill>
                <a:schemeClr val="tx1">
                  <a:alpha val="50000"/>
                </a:schemeClr>
              </a:solidFill>
              <a:prstDash val="solid"/>
              <a:round/>
              <a:headEnd type="none" w="med" len="med"/>
              <a:tailEnd type="none" w="med" len="med"/>
            </a:ln>
          </p:spPr>
          <p:txBody>
            <a:bodyPr wrap="none" anchor="t" anchorCtr="0"/>
            <a:p>
              <a:pPr>
                <a:lnSpc>
                  <a:spcPct val="180000"/>
                </a:lnSpc>
              </a:pPr>
              <a:r>
                <a:rPr lang="zh-CN" altLang="en-US" sz="2000" b="1" dirty="0">
                  <a:solidFill>
                    <a:srgbClr val="993300"/>
                  </a:solidFill>
                  <a:latin typeface="Times New Roman" panose="02020603050405020304" pitchFamily="2" charset="0"/>
                </a:rPr>
                <a:t>   问</a:t>
              </a:r>
              <a:r>
                <a:rPr lang="en-US" altLang="zh-CN" sz="2000" b="1" dirty="0">
                  <a:solidFill>
                    <a:srgbClr val="993300"/>
                  </a:solidFill>
                  <a:latin typeface="Times New Roman" panose="02020603050405020304" pitchFamily="2" charset="0"/>
                </a:rPr>
                <a:t>:</a:t>
              </a:r>
              <a:r>
                <a:rPr lang="zh-CN" altLang="en-US" sz="2000" b="1" dirty="0">
                  <a:solidFill>
                    <a:srgbClr val="993300"/>
                  </a:solidFill>
                  <a:latin typeface="Times New Roman" panose="02020603050405020304" pitchFamily="2" charset="0"/>
                </a:rPr>
                <a:t>执行</a:t>
              </a:r>
              <a:r>
                <a:rPr lang="en-US" altLang="zh-CN" sz="2000" b="1" dirty="0">
                  <a:solidFill>
                    <a:srgbClr val="993300"/>
                  </a:solidFill>
                  <a:latin typeface="Times New Roman" panose="02020603050405020304" pitchFamily="2" charset="0"/>
                </a:rPr>
                <a:t>three.jsp</a:t>
              </a:r>
              <a:r>
                <a:rPr lang="zh-CN" altLang="en-US" sz="2000" b="1" dirty="0">
                  <a:solidFill>
                    <a:srgbClr val="993300"/>
                  </a:solidFill>
                  <a:latin typeface="Times New Roman" panose="02020603050405020304" pitchFamily="2" charset="0"/>
                </a:rPr>
                <a:t>会出什么结果</a:t>
              </a:r>
              <a:r>
                <a:rPr lang="en-US" altLang="zh-CN" sz="2000" b="1" dirty="0">
                  <a:solidFill>
                    <a:srgbClr val="993300"/>
                  </a:solidFill>
                  <a:latin typeface="Times New Roman" panose="02020603050405020304" pitchFamily="2" charset="0"/>
                </a:rPr>
                <a:t>?</a:t>
              </a:r>
              <a:endParaRPr lang="en-US" altLang="zh-CN" sz="2000" b="1" dirty="0">
                <a:solidFill>
                  <a:srgbClr val="993300"/>
                </a:solidFill>
                <a:latin typeface="Times New Roman" panose="02020603050405020304" pitchFamily="2" charset="0"/>
              </a:endParaRPr>
            </a:p>
            <a:p>
              <a:pPr>
                <a:lnSpc>
                  <a:spcPct val="130000"/>
                </a:lnSpc>
              </a:pPr>
              <a:r>
                <a:rPr lang="en-US" altLang="zh-CN" sz="2000" b="1" dirty="0">
                  <a:solidFill>
                    <a:srgbClr val="993300"/>
                  </a:solidFill>
                  <a:latin typeface="Times New Roman" panose="02020603050405020304" pitchFamily="2" charset="0"/>
                </a:rPr>
                <a:t>   a.</a:t>
              </a:r>
              <a:r>
                <a:rPr lang="zh-CN" altLang="en-US" sz="2000" b="1" dirty="0">
                  <a:solidFill>
                    <a:srgbClr val="993300"/>
                  </a:solidFill>
                  <a:latin typeface="Times New Roman" panose="02020603050405020304" pitchFamily="2" charset="0"/>
                </a:rPr>
                <a:t>编译错误</a:t>
              </a:r>
              <a:br>
                <a:rPr lang="zh-CN" altLang="en-US" sz="2000" b="1" dirty="0">
                  <a:solidFill>
                    <a:srgbClr val="993300"/>
                  </a:solidFill>
                  <a:latin typeface="Times New Roman" panose="02020603050405020304" pitchFamily="2" charset="0"/>
                </a:rPr>
              </a:br>
              <a:r>
                <a:rPr lang="zh-CN" altLang="en-US" sz="2000" b="1" dirty="0">
                  <a:solidFill>
                    <a:srgbClr val="993300"/>
                  </a:solidFill>
                  <a:latin typeface="Times New Roman" panose="02020603050405020304" pitchFamily="2" charset="0"/>
                </a:rPr>
                <a:t>   </a:t>
              </a:r>
              <a:r>
                <a:rPr lang="en-US" altLang="zh-CN" sz="2000" b="1" dirty="0">
                  <a:solidFill>
                    <a:srgbClr val="993300"/>
                  </a:solidFill>
                  <a:latin typeface="Times New Roman" panose="02020603050405020304" pitchFamily="2" charset="0"/>
                </a:rPr>
                <a:t>b.</a:t>
              </a:r>
              <a:r>
                <a:rPr lang="zh-CN" altLang="en-US" sz="2000" b="1" dirty="0">
                  <a:solidFill>
                    <a:srgbClr val="993300"/>
                  </a:solidFill>
                  <a:latin typeface="Times New Roman" panose="02020603050405020304" pitchFamily="2" charset="0"/>
                </a:rPr>
                <a:t>显示</a:t>
              </a:r>
              <a:r>
                <a:rPr lang="en-US" altLang="zh-CN" sz="2000" b="1" dirty="0">
                  <a:solidFill>
                    <a:srgbClr val="993300"/>
                  </a:solidFill>
                  <a:latin typeface="Times New Roman" panose="02020603050405020304" pitchFamily="2" charset="0"/>
                </a:rPr>
                <a:t>China</a:t>
              </a:r>
              <a:endParaRPr lang="en-US" altLang="zh-CN" sz="2000" b="1" dirty="0">
                <a:latin typeface="Times New Roman" panose="02020603050405020304" pitchFamily="2" charset="0"/>
                <a:ea typeface="Times New Roman" panose="02020603050405020304" pitchFamily="2" charset="0"/>
              </a:endParaRPr>
            </a:p>
          </p:txBody>
        </p:sp>
        <p:sp>
          <p:nvSpPr>
            <p:cNvPr id="17420" name="未知"/>
            <p:cNvSpPr>
              <a:spLocks noEditPoints="1"/>
            </p:cNvSpPr>
            <p:nvPr/>
          </p:nvSpPr>
          <p:spPr>
            <a:xfrm>
              <a:off x="212" y="204"/>
              <a:ext cx="78" cy="295"/>
            </a:xfrm>
            <a:custGeom>
              <a:avLst/>
              <a:gdLst/>
              <a:ahLst/>
              <a:cxnLst/>
              <a:pathLst>
                <a:path w="224" h="752">
                  <a:moveTo>
                    <a:pt x="0" y="0"/>
                  </a:moveTo>
                  <a:lnTo>
                    <a:pt x="224" y="0"/>
                  </a:lnTo>
                  <a:lnTo>
                    <a:pt x="224" y="172"/>
                  </a:lnTo>
                  <a:lnTo>
                    <a:pt x="180" y="516"/>
                  </a:lnTo>
                  <a:lnTo>
                    <a:pt x="42" y="516"/>
                  </a:lnTo>
                  <a:lnTo>
                    <a:pt x="0" y="172"/>
                  </a:lnTo>
                  <a:lnTo>
                    <a:pt x="0" y="0"/>
                  </a:lnTo>
                  <a:close/>
                  <a:moveTo>
                    <a:pt x="8" y="568"/>
                  </a:moveTo>
                  <a:lnTo>
                    <a:pt x="216" y="568"/>
                  </a:lnTo>
                  <a:lnTo>
                    <a:pt x="216" y="752"/>
                  </a:lnTo>
                  <a:lnTo>
                    <a:pt x="8" y="752"/>
                  </a:lnTo>
                  <a:lnTo>
                    <a:pt x="8" y="568"/>
                  </a:lnTo>
                  <a:close/>
                </a:path>
              </a:pathLst>
            </a:custGeom>
            <a:solidFill>
              <a:srgbClr val="993300"/>
            </a:solidFill>
            <a:ln w="9525">
              <a:noFill/>
            </a:ln>
          </p:spPr>
          <p:txBody>
            <a:bodyPr/>
            <a:p>
              <a:endParaRPr lang="zh-CN" altLang="en-US"/>
            </a:p>
          </p:txBody>
        </p:sp>
      </p:grpSp>
      <p:sp>
        <p:nvSpPr>
          <p:cNvPr id="17421" name="标题 17421"/>
          <p:cNvSpPr>
            <a:spLocks noGrp="1"/>
          </p:cNvSpPr>
          <p:nvPr>
            <p:ph type="title"/>
          </p:nvPr>
        </p:nvSpPr>
        <p:spPr>
          <a:ln/>
        </p:spPr>
        <p:txBody>
          <a:bodyPr anchor="ctr" anchorCtr="0"/>
          <a:p>
            <a:r>
              <a:rPr lang="zh-CN" altLang="en-US" dirty="0">
                <a:latin typeface="Times New Roman" panose="02020603050405020304" pitchFamily="2" charset="0"/>
              </a:rPr>
              <a:t>&lt;</a:t>
            </a:r>
            <a:r>
              <a:rPr lang="en-US" altLang="zh-CN" dirty="0">
                <a:latin typeface="Times New Roman" panose="02020603050405020304" pitchFamily="2" charset="0"/>
              </a:rPr>
              <a:t>jsp:include&gt;</a:t>
            </a:r>
            <a:r>
              <a:rPr lang="zh-CN" altLang="en-US" dirty="0">
                <a:latin typeface="Times New Roman" panose="02020603050405020304" pitchFamily="2" charset="0"/>
              </a:rPr>
              <a:t>与</a:t>
            </a:r>
            <a:r>
              <a:rPr lang="en-US" altLang="zh-CN" dirty="0">
                <a:latin typeface="Times New Roman" panose="02020603050405020304" pitchFamily="2" charset="0"/>
              </a:rPr>
              <a:t>include</a:t>
            </a:r>
            <a:r>
              <a:rPr lang="zh-CN" altLang="en-US" dirty="0">
                <a:latin typeface="Times New Roman" panose="02020603050405020304" pitchFamily="2" charset="0"/>
              </a:rPr>
              <a:t>指令的比较</a:t>
            </a:r>
            <a:endParaRPr lang="en-US" altLang="zh-CN" dirty="0">
              <a:latin typeface="Times New Roman" panose="02020603050405020304" pitchFamily="2" charset="0"/>
              <a:ea typeface="Times New Roman" panose="02020603050405020304" pitchFamily="2" charset="0"/>
            </a:endParaRPr>
          </a:p>
        </p:txBody>
      </p:sp>
      <p:sp>
        <p:nvSpPr>
          <p:cNvPr id="17423" name="未知"/>
          <p:cNvSpPr/>
          <p:nvPr/>
        </p:nvSpPr>
        <p:spPr>
          <a:xfrm rot="1152330">
            <a:off x="6300788" y="4292600"/>
            <a:ext cx="706437" cy="682625"/>
          </a:xfrm>
          <a:custGeom>
            <a:avLst/>
            <a:gdLst/>
            <a:ahLst/>
            <a:cxnLst/>
            <a:pathLst>
              <a:path w="15756" h="16364">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tx1"/>
          </a:solidFill>
          <a:ln w="9525">
            <a:noFill/>
          </a:ln>
        </p:spPr>
        <p:txBody>
          <a:bodyPr/>
          <a:p>
            <a:endParaRPr lang="zh-CN" altLang="en-US"/>
          </a:p>
        </p:txBody>
      </p:sp>
      <p:sp>
        <p:nvSpPr>
          <p:cNvPr id="17424" name="文本框 17423"/>
          <p:cNvSpPr txBox="1"/>
          <p:nvPr/>
        </p:nvSpPr>
        <p:spPr>
          <a:xfrm>
            <a:off x="6838950" y="4510088"/>
            <a:ext cx="1765300" cy="396875"/>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2" charset="0"/>
              </a:rPr>
              <a:t>var1</a:t>
            </a:r>
            <a:r>
              <a:rPr lang="zh-CN" altLang="en-US" sz="2000" b="1" dirty="0">
                <a:latin typeface="Times New Roman" panose="02020603050405020304" pitchFamily="2" charset="0"/>
              </a:rPr>
              <a:t>未定义</a:t>
            </a:r>
            <a:endParaRPr lang="zh-CN" altLang="en-US" sz="2000" b="1" dirty="0">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wipe(up)">
                                      <p:cBhvr>
                                        <p:cTn id="7" dur="1000"/>
                                        <p:tgtEl>
                                          <p:spTgt spid="17413"/>
                                        </p:tgtEl>
                                      </p:cBhvr>
                                    </p:animEffect>
                                  </p:childTnLst>
                                </p:cTn>
                              </p:par>
                              <p:par>
                                <p:cTn id="8" presetID="22" presetClass="entr" presetSubtype="1" fill="hold" nodeType="withEffect">
                                  <p:stCondLst>
                                    <p:cond delay="0"/>
                                  </p:stCondLst>
                                  <p:childTnLst>
                                    <p:set>
                                      <p:cBhvr>
                                        <p:cTn id="9" dur="1" fill="hold">
                                          <p:stCondLst>
                                            <p:cond delay="0"/>
                                          </p:stCondLst>
                                        </p:cTn>
                                        <p:tgtEl>
                                          <p:spTgt spid="17410"/>
                                        </p:tgtEl>
                                        <p:attrNameLst>
                                          <p:attrName>style.visibility</p:attrName>
                                        </p:attrNameLst>
                                      </p:cBhvr>
                                      <p:to>
                                        <p:strVal val="visible"/>
                                      </p:to>
                                    </p:set>
                                    <p:animEffect transition="in" filter="wipe(up)">
                                      <p:cBhvr>
                                        <p:cTn id="10" dur="1000"/>
                                        <p:tgtEl>
                                          <p:spTgt spid="174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7416"/>
                                        </p:tgtEl>
                                        <p:attrNameLst>
                                          <p:attrName>style.visibility</p:attrName>
                                        </p:attrNameLst>
                                      </p:cBhvr>
                                      <p:to>
                                        <p:strVal val="visible"/>
                                      </p:to>
                                    </p:set>
                                    <p:animEffect transition="in" filter="wipe(up)">
                                      <p:cBhvr>
                                        <p:cTn id="15" dur="1000"/>
                                        <p:tgtEl>
                                          <p:spTgt spid="174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7419"/>
                                        </p:tgtEl>
                                        <p:attrNameLst>
                                          <p:attrName>style.visibility</p:attrName>
                                        </p:attrNameLst>
                                      </p:cBhvr>
                                      <p:to>
                                        <p:strVal val="visible"/>
                                      </p:to>
                                    </p:set>
                                    <p:animEffect transition="in" filter="wipe(up)">
                                      <p:cBhvr>
                                        <p:cTn id="20" dur="1000"/>
                                        <p:tgtEl>
                                          <p:spTgt spid="174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423"/>
                                        </p:tgtEl>
                                        <p:attrNameLst>
                                          <p:attrName>style.visibility</p:attrName>
                                        </p:attrNameLst>
                                      </p:cBhvr>
                                      <p:to>
                                        <p:strVal val="visible"/>
                                      </p:to>
                                    </p:set>
                                    <p:animEffect transition="in" filter="wipe(left)">
                                      <p:cBhvr>
                                        <p:cTn id="25" dur="500"/>
                                        <p:tgtEl>
                                          <p:spTgt spid="1742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占位符 18433"/>
          <p:cNvSpPr>
            <a:spLocks noGrp="1"/>
          </p:cNvSpPr>
          <p:nvPr>
            <p:ph idx="1"/>
          </p:nvPr>
        </p:nvSpPr>
        <p:spPr>
          <a:ln/>
        </p:spPr>
        <p:txBody>
          <a:bodyPr anchor="t" anchorCtr="0"/>
          <a:p>
            <a:pPr algn="just"/>
            <a:r>
              <a:rPr lang="zh-CN" altLang="en-US" sz="3200" dirty="0">
                <a:latin typeface="Arial" panose="020B0604020202020204" pitchFamily="34" charset="0"/>
              </a:rPr>
              <a:t>语法格式如下：</a:t>
            </a:r>
            <a:endParaRPr lang="zh-CN" altLang="en-US" sz="3200" dirty="0">
              <a:latin typeface="Arial" panose="020B0604020202020204" pitchFamily="34" charset="0"/>
            </a:endParaRPr>
          </a:p>
          <a:p>
            <a:pPr lvl="1"/>
            <a:r>
              <a:rPr lang="zh-CN" altLang="en-US" sz="2400" dirty="0"/>
              <a:t>&lt;jsp:forward </a:t>
            </a:r>
            <a:r>
              <a:rPr lang="zh-CN" altLang="en-US" sz="2400" dirty="0">
                <a:solidFill>
                  <a:srgbClr val="2C945B"/>
                </a:solidFill>
              </a:rPr>
              <a:t>page</a:t>
            </a:r>
            <a:r>
              <a:rPr lang="zh-CN" altLang="en-US" sz="2400" dirty="0"/>
              <a:t>={"relativeURL" | </a:t>
            </a:r>
            <a:br>
              <a:rPr lang="zh-CN" altLang="en-US" sz="2400" dirty="0"/>
            </a:br>
            <a:r>
              <a:rPr lang="zh-CN" altLang="en-US" sz="2400" dirty="0"/>
              <a:t>                                       "&lt;%= expression %&gt;"} /&gt; </a:t>
            </a:r>
            <a:endParaRPr lang="zh-CN" altLang="en-US" sz="2400" dirty="0"/>
          </a:p>
          <a:p>
            <a:pPr lvl="1"/>
            <a:r>
              <a:rPr lang="zh-CN" altLang="en-US" sz="2400" dirty="0"/>
              <a:t>&lt;</a:t>
            </a:r>
            <a:r>
              <a:rPr lang="zh-CN" altLang="en-US" sz="2400" dirty="0">
                <a:solidFill>
                  <a:schemeClr val="accent2"/>
                </a:solidFill>
              </a:rPr>
              <a:t>jsp:forward</a:t>
            </a:r>
            <a:r>
              <a:rPr lang="zh-CN" altLang="en-US" sz="2400" dirty="0"/>
              <a:t> </a:t>
            </a:r>
            <a:r>
              <a:rPr lang="zh-CN" altLang="en-US" sz="2400" dirty="0">
                <a:solidFill>
                  <a:srgbClr val="2C945B"/>
                </a:solidFill>
              </a:rPr>
              <a:t>page</a:t>
            </a:r>
            <a:r>
              <a:rPr lang="zh-CN" altLang="en-US" sz="2400" dirty="0"/>
              <a:t>={"relativeURL" | </a:t>
            </a:r>
            <a:br>
              <a:rPr lang="zh-CN" altLang="en-US" sz="2400" dirty="0"/>
            </a:br>
            <a:r>
              <a:rPr lang="zh-CN" altLang="en-US" sz="2400" dirty="0"/>
              <a:t>                                    "&lt;%= expression %&gt;"} &gt; </a:t>
            </a:r>
            <a:endParaRPr lang="zh-CN" altLang="en-US" sz="2400" dirty="0"/>
          </a:p>
          <a:p>
            <a:pPr lvl="1">
              <a:buNone/>
            </a:pPr>
            <a:r>
              <a:rPr lang="zh-CN" altLang="en-US" sz="2400" dirty="0"/>
              <a:t>          &lt;</a:t>
            </a:r>
            <a:r>
              <a:rPr lang="zh-CN" altLang="en-US" sz="2400" dirty="0">
                <a:solidFill>
                  <a:schemeClr val="accent2"/>
                </a:solidFill>
              </a:rPr>
              <a:t>jsp:param</a:t>
            </a:r>
            <a:r>
              <a:rPr lang="zh-CN" altLang="en-US" sz="2400" dirty="0"/>
              <a:t> </a:t>
            </a:r>
            <a:r>
              <a:rPr lang="zh-CN" altLang="en-US" sz="2400" dirty="0">
                <a:solidFill>
                  <a:srgbClr val="2C945B"/>
                </a:solidFill>
              </a:rPr>
              <a:t>name</a:t>
            </a:r>
            <a:r>
              <a:rPr lang="zh-CN" altLang="en-US" sz="2400" dirty="0"/>
              <a:t>="parameterName" </a:t>
            </a:r>
            <a:r>
              <a:rPr lang="zh-CN" altLang="en-US" sz="2400" dirty="0">
                <a:solidFill>
                  <a:srgbClr val="2C945B"/>
                </a:solidFill>
              </a:rPr>
              <a:t>value</a:t>
            </a:r>
            <a:r>
              <a:rPr lang="zh-CN" altLang="en-US" sz="2400" dirty="0"/>
              <a:t>=</a:t>
            </a:r>
            <a:br>
              <a:rPr lang="zh-CN" altLang="en-US" sz="2400" dirty="0"/>
            </a:br>
            <a:r>
              <a:rPr lang="zh-CN" altLang="en-US" sz="2400" dirty="0"/>
              <a:t>            "{parameterValue | &lt;%= expression %&gt;}"</a:t>
            </a:r>
            <a:r>
              <a:rPr lang="zh-CN" altLang="en-US" sz="2400" dirty="0">
                <a:solidFill>
                  <a:schemeClr val="accent2"/>
                </a:solidFill>
              </a:rPr>
              <a:t>/</a:t>
            </a:r>
            <a:r>
              <a:rPr lang="zh-CN" altLang="en-US" sz="2400" dirty="0"/>
              <a:t>&gt;</a:t>
            </a:r>
            <a:endParaRPr lang="zh-CN" altLang="en-US" sz="2400" dirty="0"/>
          </a:p>
          <a:p>
            <a:pPr lvl="1">
              <a:buNone/>
            </a:pPr>
            <a:r>
              <a:rPr lang="zh-CN" altLang="en-US" sz="2400" dirty="0"/>
              <a:t>          [&lt;jsp:param … /&gt;]</a:t>
            </a:r>
            <a:endParaRPr lang="zh-CN" altLang="en-US" sz="2400" dirty="0"/>
          </a:p>
          <a:p>
            <a:pPr lvl="1">
              <a:buNone/>
            </a:pPr>
            <a:r>
              <a:rPr lang="zh-CN" altLang="en-US" sz="2400" dirty="0"/>
              <a:t>    &lt;</a:t>
            </a:r>
            <a:r>
              <a:rPr lang="zh-CN" altLang="en-US" sz="2400" dirty="0">
                <a:solidFill>
                  <a:schemeClr val="accent2"/>
                </a:solidFill>
              </a:rPr>
              <a:t>/jsp:forward</a:t>
            </a:r>
            <a:r>
              <a:rPr lang="zh-CN" altLang="en-US" sz="2400" dirty="0"/>
              <a:t>&gt; </a:t>
            </a:r>
            <a:endParaRPr lang="zh-CN" altLang="en-US" sz="2400" dirty="0"/>
          </a:p>
          <a:p>
            <a:pPr lvl="1">
              <a:buNone/>
            </a:pPr>
            <a:r>
              <a:rPr lang="zh-CN" altLang="en-US" sz="2400" dirty="0"/>
              <a:t>（“[&lt;jsp:param … /&gt;]”指可以有多个“&lt;jsp:param/&gt;”标记）</a:t>
            </a:r>
            <a:endParaRPr lang="zh-CN" altLang="en-US" sz="2400" dirty="0"/>
          </a:p>
        </p:txBody>
      </p:sp>
      <p:sp>
        <p:nvSpPr>
          <p:cNvPr id="18434" name="标题 18434"/>
          <p:cNvSpPr>
            <a:spLocks noGrp="1"/>
          </p:cNvSpPr>
          <p:nvPr>
            <p:ph type="title"/>
          </p:nvPr>
        </p:nvSpPr>
        <p:spPr>
          <a:ln/>
        </p:spPr>
        <p:txBody>
          <a:bodyPr anchor="ctr" anchorCtr="0"/>
          <a:p>
            <a:r>
              <a:rPr lang="zh-CN" altLang="en-US" dirty="0">
                <a:latin typeface="宋体" panose="02010600030101010101" pitchFamily="2" charset="-122"/>
              </a:rPr>
              <a:t> </a:t>
            </a:r>
            <a:r>
              <a:rPr lang="zh-CN" altLang="en-US" dirty="0"/>
              <a:t>&lt;</a:t>
            </a:r>
            <a:r>
              <a:rPr lang="en-US" altLang="zh-CN" dirty="0"/>
              <a:t>jsp:forward&gt;</a:t>
            </a:r>
            <a:endParaRPr lang="en-US" altLang="zh-CN" dirty="0"/>
          </a:p>
        </p:txBody>
      </p:sp>
      <p:sp>
        <p:nvSpPr>
          <p:cNvPr id="18435" name="直接连接符 18435"/>
          <p:cNvSpPr/>
          <p:nvPr/>
        </p:nvSpPr>
        <p:spPr>
          <a:xfrm>
            <a:off x="7812088" y="2738438"/>
            <a:ext cx="288925" cy="0"/>
          </a:xfrm>
          <a:prstGeom prst="line">
            <a:avLst/>
          </a:prstGeom>
          <a:ln w="57150" cap="flat" cmpd="sng">
            <a:solidFill>
              <a:srgbClr val="CC3300">
                <a:alpha val="50000"/>
              </a:srgbClr>
            </a:solidFill>
            <a:prstDash val="solid"/>
            <a:round/>
            <a:headEnd type="none" w="med" len="med"/>
            <a:tailEnd type="non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idx="4294967295"/>
          </p:nvPr>
        </p:nvSpPr>
        <p:spPr>
          <a:ln/>
        </p:spPr>
        <p:txBody>
          <a:bodyPr vert="horz" wrap="square" anchor="ctr" anchorCtr="0"/>
          <a:p>
            <a:pPr eaLnBrk="1" hangingPunct="1"/>
            <a:r>
              <a:rPr lang="en-US" altLang="zh-CN" dirty="0"/>
              <a:t>JavaBean</a:t>
            </a:r>
            <a:r>
              <a:rPr lang="zh-CN" altLang="en-US" dirty="0"/>
              <a:t>组件在</a:t>
            </a:r>
            <a:r>
              <a:rPr lang="en-US" altLang="zh-CN" dirty="0"/>
              <a:t>JSP</a:t>
            </a:r>
            <a:r>
              <a:rPr lang="zh-CN" altLang="en-US" dirty="0"/>
              <a:t>中的应用（1）</a:t>
            </a:r>
            <a:endParaRPr lang="en-US" altLang="zh-CN" dirty="0"/>
          </a:p>
        </p:txBody>
      </p:sp>
      <p:sp>
        <p:nvSpPr>
          <p:cNvPr id="19458" name="Rectangle 3"/>
          <p:cNvSpPr>
            <a:spLocks noGrp="1"/>
          </p:cNvSpPr>
          <p:nvPr>
            <p:ph type="body" idx="4294967295"/>
          </p:nvPr>
        </p:nvSpPr>
        <p:spPr>
          <a:ln/>
        </p:spPr>
        <p:txBody>
          <a:bodyPr vert="horz" wrap="square" anchor="t" anchorCtr="0"/>
          <a:p>
            <a:pPr algn="just" eaLnBrk="1" hangingPunct="1">
              <a:lnSpc>
                <a:spcPct val="140000"/>
              </a:lnSpc>
            </a:pPr>
            <a:r>
              <a:rPr lang="zh-CN" altLang="en-US" sz="3200" dirty="0">
                <a:latin typeface="Arial" panose="020B0604020202020204" pitchFamily="34" charset="0"/>
              </a:rPr>
              <a:t> bean的安装</a:t>
            </a:r>
            <a:r>
              <a:rPr lang="zh-CN" altLang="en-US" sz="3600" dirty="0">
                <a:latin typeface="Arial" panose="020B0604020202020204" pitchFamily="34" charset="0"/>
              </a:rPr>
              <a:t> </a:t>
            </a:r>
            <a:endParaRPr lang="zh-CN" altLang="en-US" sz="3600" dirty="0">
              <a:latin typeface="Arial" panose="020B0604020202020204" pitchFamily="34" charset="0"/>
            </a:endParaRPr>
          </a:p>
          <a:p>
            <a:pPr lvl="1" eaLnBrk="1" hangingPunct="1">
              <a:lnSpc>
                <a:spcPct val="140000"/>
              </a:lnSpc>
            </a:pPr>
            <a:r>
              <a:rPr lang="zh-CN" altLang="en-US" dirty="0"/>
              <a:t>构建bean类一定要使用包</a:t>
            </a:r>
            <a:br>
              <a:rPr lang="zh-CN" altLang="en-US" dirty="0"/>
            </a:br>
            <a:r>
              <a:rPr lang="zh-CN" altLang="en-US" dirty="0">
                <a:solidFill>
                  <a:srgbClr val="CC3300"/>
                </a:solidFill>
              </a:rPr>
              <a:t>在JSP中，包是绝对必需的，否则系统认为所引用的类与当前类在同一个包中</a:t>
            </a:r>
            <a:endParaRPr lang="zh-CN" altLang="en-US" dirty="0">
              <a:solidFill>
                <a:srgbClr val="CC3300"/>
              </a:solidFill>
            </a:endParaRPr>
          </a:p>
          <a:p>
            <a:pPr lvl="1" eaLnBrk="1" hangingPunct="1">
              <a:lnSpc>
                <a:spcPct val="140000"/>
              </a:lnSpc>
            </a:pPr>
            <a:r>
              <a:rPr lang="zh-CN" altLang="en-US" dirty="0"/>
              <a:t>Bean类的位置应为：</a:t>
            </a:r>
            <a:br>
              <a:rPr lang="zh-CN" altLang="en-US" dirty="0"/>
            </a:br>
            <a:r>
              <a:rPr lang="zh-CN" altLang="en-US" sz="2400" dirty="0">
                <a:solidFill>
                  <a:srgbClr val="CC3300"/>
                </a:solidFill>
              </a:rPr>
              <a:t>WEB-INF/classes/packageName/className.class</a:t>
            </a:r>
            <a:endParaRPr lang="zh-CN" altLang="en-US" sz="2400" dirty="0">
              <a:solidFill>
                <a:srgbClr val="CC3300"/>
              </a:solidFill>
              <a:ea typeface="Times New Roman" panose="02020603050405020304"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idx="4294967295"/>
          </p:nvPr>
        </p:nvSpPr>
        <p:spPr>
          <a:ln/>
        </p:spPr>
        <p:txBody>
          <a:bodyPr vert="horz" wrap="square" anchor="ctr" anchorCtr="0"/>
          <a:p>
            <a:pPr eaLnBrk="1" hangingPunct="1"/>
            <a:r>
              <a:rPr lang="en-US" altLang="zh-CN" dirty="0"/>
              <a:t>JavaBean</a:t>
            </a:r>
            <a:r>
              <a:rPr lang="zh-CN" altLang="en-US" dirty="0"/>
              <a:t>组件在</a:t>
            </a:r>
            <a:r>
              <a:rPr lang="en-US" altLang="zh-CN" dirty="0"/>
              <a:t>JSP</a:t>
            </a:r>
            <a:r>
              <a:rPr lang="zh-CN" altLang="en-US" dirty="0"/>
              <a:t>中的应用（2）</a:t>
            </a:r>
            <a:endParaRPr lang="en-US" altLang="zh-CN" dirty="0"/>
          </a:p>
        </p:txBody>
      </p:sp>
      <p:sp>
        <p:nvSpPr>
          <p:cNvPr id="20482" name="Rectangle 3"/>
          <p:cNvSpPr>
            <a:spLocks noGrp="1"/>
          </p:cNvSpPr>
          <p:nvPr>
            <p:ph type="body" idx="4294967295"/>
          </p:nvPr>
        </p:nvSpPr>
        <p:spPr>
          <a:ln/>
        </p:spPr>
        <p:txBody>
          <a:bodyPr vert="horz" wrap="square" anchor="t" anchorCtr="0"/>
          <a:p>
            <a:pPr algn="just" eaLnBrk="1" hangingPunct="1">
              <a:lnSpc>
                <a:spcPct val="130000"/>
              </a:lnSpc>
            </a:pPr>
            <a:r>
              <a:rPr lang="zh-CN" altLang="en-US" sz="3200" dirty="0">
                <a:latin typeface="Arial" panose="020B0604020202020204" pitchFamily="34" charset="0"/>
              </a:rPr>
              <a:t> bean在JSP页面中的应用</a:t>
            </a:r>
            <a:r>
              <a:rPr lang="zh-CN" altLang="en-US" sz="3600" dirty="0">
                <a:latin typeface="Arial" panose="020B0604020202020204" pitchFamily="34" charset="0"/>
              </a:rPr>
              <a:t> </a:t>
            </a:r>
            <a:endParaRPr lang="zh-CN" altLang="en-US" sz="3600" dirty="0">
              <a:latin typeface="Arial" panose="020B0604020202020204" pitchFamily="34" charset="0"/>
            </a:endParaRPr>
          </a:p>
          <a:p>
            <a:pPr lvl="1" eaLnBrk="1" hangingPunct="1">
              <a:lnSpc>
                <a:spcPct val="130000"/>
              </a:lnSpc>
            </a:pPr>
            <a:r>
              <a:rPr lang="zh-CN" altLang="en-US" dirty="0">
                <a:sym typeface="Arial" panose="020B0604020202020204" pitchFamily="34" charset="0"/>
              </a:rPr>
              <a:t>jsp:useBean </a:t>
            </a:r>
            <a:br>
              <a:rPr lang="zh-CN" altLang="en-US" dirty="0"/>
            </a:br>
            <a:r>
              <a:rPr lang="zh-CN" altLang="en-US" dirty="0"/>
              <a:t>用于构造新的bean，或访问现存的bean</a:t>
            </a:r>
            <a:endParaRPr lang="zh-CN" altLang="en-US" dirty="0"/>
          </a:p>
          <a:p>
            <a:pPr lvl="1" eaLnBrk="1" hangingPunct="1">
              <a:lnSpc>
                <a:spcPct val="130000"/>
              </a:lnSpc>
            </a:pPr>
            <a:r>
              <a:rPr lang="zh-CN" altLang="en-US" dirty="0"/>
              <a:t>jsp:getProperty</a:t>
            </a:r>
            <a:br>
              <a:rPr lang="zh-CN" altLang="en-US" dirty="0"/>
            </a:br>
            <a:r>
              <a:rPr lang="zh-CN" altLang="en-US" dirty="0"/>
              <a:t>用于读取和输出bean属性的值</a:t>
            </a:r>
            <a:endParaRPr lang="zh-CN" altLang="en-US" dirty="0"/>
          </a:p>
          <a:p>
            <a:pPr lvl="1" eaLnBrk="1" hangingPunct="1">
              <a:lnSpc>
                <a:spcPct val="130000"/>
              </a:lnSpc>
            </a:pPr>
            <a:r>
              <a:rPr lang="zh-CN" altLang="en-US" dirty="0"/>
              <a:t>jsp:setProperty</a:t>
            </a:r>
            <a:br>
              <a:rPr lang="zh-CN" altLang="en-US" dirty="0"/>
            </a:br>
            <a:r>
              <a:rPr lang="zh-CN" altLang="en-US" dirty="0"/>
              <a:t>用于修改bean属性的值</a:t>
            </a:r>
            <a:endParaRPr lang="zh-CN" altLang="en-US" dirty="0">
              <a:ea typeface="Times New Roman" panose="02020603050405020304"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idx="4294967295"/>
          </p:nvPr>
        </p:nvSpPr>
        <p:spPr>
          <a:ln/>
        </p:spPr>
        <p:txBody>
          <a:bodyPr vert="horz" wrap="square" anchor="ctr" anchorCtr="0"/>
          <a:p>
            <a:pPr eaLnBrk="1" hangingPunct="1"/>
            <a:r>
              <a:rPr lang="zh-CN" altLang="en-US" dirty="0">
                <a:latin typeface="宋体" panose="02010600030101010101" pitchFamily="2" charset="-122"/>
              </a:rPr>
              <a:t> </a:t>
            </a:r>
            <a:r>
              <a:rPr lang="en-US" altLang="zh-CN" dirty="0"/>
              <a:t>JavaBean</a:t>
            </a:r>
            <a:r>
              <a:rPr lang="zh-CN" altLang="en-US" dirty="0"/>
              <a:t>在</a:t>
            </a:r>
            <a:r>
              <a:rPr lang="en-US" altLang="zh-CN" dirty="0"/>
              <a:t>JSP</a:t>
            </a:r>
            <a:r>
              <a:rPr lang="zh-CN" altLang="en-US" dirty="0"/>
              <a:t>中的应用实例</a:t>
            </a:r>
            <a:endParaRPr lang="zh-CN" altLang="en-US" dirty="0"/>
          </a:p>
        </p:txBody>
      </p:sp>
      <p:sp>
        <p:nvSpPr>
          <p:cNvPr id="21507" name="AutoShape 3"/>
          <p:cNvSpPr/>
          <p:nvPr/>
        </p:nvSpPr>
        <p:spPr>
          <a:xfrm>
            <a:off x="755650" y="1339850"/>
            <a:ext cx="7561263" cy="4897438"/>
          </a:xfrm>
          <a:prstGeom prst="roundRect">
            <a:avLst>
              <a:gd name="adj" fmla="val 16667"/>
            </a:avLst>
          </a:prstGeom>
          <a:gradFill rotWithShape="1">
            <a:gsLst>
              <a:gs pos="0">
                <a:srgbClr val="EDF7FA"/>
              </a:gs>
              <a:gs pos="50000">
                <a:srgbClr val="C6E6F0"/>
              </a:gs>
              <a:gs pos="100000">
                <a:srgbClr val="EDF7FA"/>
              </a:gs>
            </a:gsLst>
            <a:lin ang="5400000" scaled="1"/>
            <a:tileRect/>
          </a:gradFill>
          <a:ln w="28575" cap="flat" cmpd="sng">
            <a:solidFill>
              <a:srgbClr val="1F5281">
                <a:alpha val="50000"/>
              </a:srgbClr>
            </a:solidFill>
            <a:prstDash val="solid"/>
            <a:round/>
            <a:headEnd type="none" w="med" len="med"/>
            <a:tailEnd type="none" w="med" len="med"/>
          </a:ln>
        </p:spPr>
        <p:txBody>
          <a:bodyPr wrap="none" anchor="t" anchorCtr="0"/>
          <a:p>
            <a:r>
              <a:rPr lang="zh-CN" altLang="en-US" dirty="0">
                <a:solidFill>
                  <a:srgbClr val="CC3300"/>
                </a:solidFill>
                <a:latin typeface="Times New Roman" panose="02020603050405020304" pitchFamily="2" charset="0"/>
              </a:rPr>
              <a:t>&lt;jsp:useBean id=“myBean” scope=“session” </a:t>
            </a:r>
            <a:br>
              <a:rPr lang="zh-CN" altLang="en-US" dirty="0">
                <a:solidFill>
                  <a:srgbClr val="CC3300"/>
                </a:solidFill>
                <a:latin typeface="Times New Roman" panose="02020603050405020304" pitchFamily="2" charset="0"/>
              </a:rPr>
            </a:br>
            <a:r>
              <a:rPr lang="zh-CN" altLang="en-US" dirty="0">
                <a:solidFill>
                  <a:srgbClr val="CC3300"/>
                </a:solidFill>
                <a:latin typeface="Times New Roman" panose="02020603050405020304" pitchFamily="2" charset="0"/>
              </a:rPr>
              <a:t>                                                 class="simpleBean.simpleBean" /&gt;</a:t>
            </a:r>
            <a:endParaRPr lang="zh-CN" altLang="en-US" dirty="0">
              <a:solidFill>
                <a:srgbClr val="CC3300"/>
              </a:solidFill>
              <a:latin typeface="Times New Roman" panose="02020603050405020304" pitchFamily="2" charset="0"/>
            </a:endParaRPr>
          </a:p>
          <a:p>
            <a:endParaRPr lang="zh-CN" altLang="en-US" dirty="0">
              <a:latin typeface="Times New Roman" panose="02020603050405020304" pitchFamily="2" charset="0"/>
            </a:endParaRPr>
          </a:p>
          <a:p>
            <a:r>
              <a:rPr lang="zh-CN" altLang="en-US" dirty="0">
                <a:solidFill>
                  <a:srgbClr val="CC3300"/>
                </a:solidFill>
                <a:latin typeface="Times New Roman" panose="02020603050405020304" pitchFamily="2" charset="0"/>
              </a:rPr>
              <a:t>&lt;jsp:setProperty name="myBean" property="myText"</a:t>
            </a:r>
            <a:endParaRPr lang="zh-CN" altLang="en-US" dirty="0">
              <a:solidFill>
                <a:srgbClr val="CC3300"/>
              </a:solidFill>
              <a:latin typeface="Times New Roman" panose="02020603050405020304" pitchFamily="2" charset="0"/>
            </a:endParaRPr>
          </a:p>
          <a:p>
            <a:r>
              <a:rPr lang="zh-CN" altLang="en-US" dirty="0">
                <a:solidFill>
                  <a:srgbClr val="CC3300"/>
                </a:solidFill>
                <a:latin typeface="Times New Roman" panose="02020603050405020304" pitchFamily="2" charset="0"/>
              </a:rPr>
              <a:t>                       value="Hello, this is the result of the first setProperty." /&gt;</a:t>
            </a:r>
            <a:endParaRPr lang="zh-CN" altLang="en-US" dirty="0">
              <a:solidFill>
                <a:srgbClr val="CC3300"/>
              </a:solidFill>
              <a:latin typeface="Times New Roman" panose="02020603050405020304" pitchFamily="2" charset="0"/>
            </a:endParaRPr>
          </a:p>
          <a:p>
            <a:endParaRPr lang="zh-CN" altLang="en-US" dirty="0">
              <a:latin typeface="Times New Roman" panose="02020603050405020304" pitchFamily="2" charset="0"/>
            </a:endParaRPr>
          </a:p>
          <a:p>
            <a:r>
              <a:rPr lang="zh-CN" altLang="en-US" dirty="0">
                <a:latin typeface="Times New Roman" panose="02020603050405020304" pitchFamily="2" charset="0"/>
              </a:rPr>
              <a:t>&lt;html&gt;</a:t>
            </a:r>
            <a:endParaRPr lang="zh-CN" altLang="en-US" dirty="0">
              <a:latin typeface="Times New Roman" panose="02020603050405020304" pitchFamily="2" charset="0"/>
            </a:endParaRPr>
          </a:p>
          <a:p>
            <a:r>
              <a:rPr lang="zh-CN" altLang="en-US" dirty="0">
                <a:latin typeface="Times New Roman" panose="02020603050405020304" pitchFamily="2" charset="0"/>
              </a:rPr>
              <a:t>&lt;head&gt;&lt;title&gt;Bean Example&lt;/title&gt;&lt;/head&gt;</a:t>
            </a:r>
            <a:endParaRPr lang="zh-CN" altLang="en-US" dirty="0">
              <a:latin typeface="Times New Roman" panose="02020603050405020304" pitchFamily="2" charset="0"/>
            </a:endParaRPr>
          </a:p>
          <a:p>
            <a:r>
              <a:rPr lang="zh-CN" altLang="en-US" dirty="0">
                <a:latin typeface="Times New Roman" panose="02020603050405020304" pitchFamily="2" charset="0"/>
              </a:rPr>
              <a:t>&lt;center&gt;</a:t>
            </a:r>
            <a:endParaRPr lang="zh-CN" altLang="en-US" dirty="0">
              <a:latin typeface="Times New Roman" panose="02020603050405020304" pitchFamily="2" charset="0"/>
            </a:endParaRPr>
          </a:p>
          <a:p>
            <a:r>
              <a:rPr lang="zh-CN" altLang="en-US" dirty="0">
                <a:latin typeface="Times New Roman" panose="02020603050405020304" pitchFamily="2" charset="0"/>
              </a:rPr>
              <a:t>&lt;h2&gt;Bean Example&lt;/h2&gt;</a:t>
            </a:r>
            <a:endParaRPr lang="zh-CN" altLang="en-US" dirty="0">
              <a:latin typeface="Times New Roman" panose="02020603050405020304" pitchFamily="2" charset="0"/>
            </a:endParaRPr>
          </a:p>
          <a:p>
            <a:endParaRPr lang="zh-CN" altLang="en-US" dirty="0">
              <a:latin typeface="Times New Roman" panose="02020603050405020304" pitchFamily="2" charset="0"/>
            </a:endParaRPr>
          </a:p>
          <a:p>
            <a:r>
              <a:rPr lang="zh-CN" altLang="en-US" dirty="0">
                <a:solidFill>
                  <a:srgbClr val="CC3300"/>
                </a:solidFill>
                <a:latin typeface="Times New Roman" panose="02020603050405020304" pitchFamily="2" charset="0"/>
              </a:rPr>
              <a:t>&lt;jsp:getProperty name="myBean" property="myText" /&gt;</a:t>
            </a:r>
            <a:endParaRPr lang="zh-CN" altLang="en-US" dirty="0">
              <a:solidFill>
                <a:srgbClr val="CC3300"/>
              </a:solidFill>
              <a:latin typeface="Times New Roman" panose="02020603050405020304" pitchFamily="2" charset="0"/>
            </a:endParaRPr>
          </a:p>
          <a:p>
            <a:endParaRPr lang="zh-CN" altLang="en-US" dirty="0">
              <a:latin typeface="Times New Roman" panose="02020603050405020304" pitchFamily="2" charset="0"/>
            </a:endParaRPr>
          </a:p>
          <a:p>
            <a:r>
              <a:rPr lang="zh-CN" altLang="en-US" dirty="0">
                <a:latin typeface="Times New Roman" panose="02020603050405020304" pitchFamily="2" charset="0"/>
              </a:rPr>
              <a:t>&lt;/center&gt;</a:t>
            </a:r>
            <a:endParaRPr lang="zh-CN" altLang="en-US" dirty="0">
              <a:latin typeface="Times New Roman" panose="02020603050405020304" pitchFamily="2" charset="0"/>
            </a:endParaRPr>
          </a:p>
          <a:p>
            <a:r>
              <a:rPr lang="zh-CN" altLang="en-US" dirty="0">
                <a:latin typeface="Times New Roman" panose="02020603050405020304" pitchFamily="2" charset="0"/>
              </a:rPr>
              <a:t>&lt;/body&gt;</a:t>
            </a:r>
            <a:endParaRPr lang="zh-CN" altLang="en-US" dirty="0">
              <a:latin typeface="Times New Roman" panose="02020603050405020304" pitchFamily="2" charset="0"/>
            </a:endParaRPr>
          </a:p>
          <a:p>
            <a:r>
              <a:rPr lang="zh-CN" altLang="en-US" dirty="0">
                <a:latin typeface="Times New Roman" panose="02020603050405020304" pitchFamily="2" charset="0"/>
              </a:rPr>
              <a:t>&lt;/html&gt;</a:t>
            </a:r>
            <a:endParaRPr lang="en-US" altLang="zh-CN" dirty="0">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up)">
                                      <p:cBhvr>
                                        <p:cTn id="7" dur="10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idx="4294967295"/>
          </p:nvPr>
        </p:nvSpPr>
        <p:spPr>
          <a:ln/>
        </p:spPr>
        <p:txBody>
          <a:bodyPr vert="horz" wrap="square" anchor="ctr" anchorCtr="0"/>
          <a:p>
            <a:pPr eaLnBrk="1" hangingPunct="1"/>
            <a:r>
              <a:rPr lang="zh-CN" altLang="en-US" dirty="0"/>
              <a:t>&lt;</a:t>
            </a:r>
            <a:r>
              <a:rPr lang="en-US" altLang="zh-CN" dirty="0"/>
              <a:t>jsp:useBean&gt;</a:t>
            </a:r>
            <a:endParaRPr lang="en-US" altLang="zh-CN" dirty="0"/>
          </a:p>
        </p:txBody>
      </p:sp>
      <p:sp>
        <p:nvSpPr>
          <p:cNvPr id="22530" name="Rectangle 4"/>
          <p:cNvSpPr>
            <a:spLocks noGrp="1"/>
          </p:cNvSpPr>
          <p:nvPr>
            <p:ph type="body" idx="4294967295"/>
          </p:nvPr>
        </p:nvSpPr>
        <p:spPr>
          <a:ln/>
        </p:spPr>
        <p:txBody>
          <a:bodyPr vert="horz" wrap="square" anchor="t" anchorCtr="0"/>
          <a:p>
            <a:pPr algn="just" eaLnBrk="1" hangingPunct="1"/>
            <a:r>
              <a:rPr lang="zh-CN" altLang="en-US" sz="3200" dirty="0">
                <a:latin typeface="Arial" panose="020B0604020202020204" pitchFamily="34" charset="0"/>
              </a:rPr>
              <a:t>创建一个Bean实例并指定它的名字和作用范围 </a:t>
            </a:r>
            <a:endParaRPr lang="zh-CN" altLang="en-US" sz="3200" dirty="0">
              <a:latin typeface="Arial" panose="020B0604020202020204" pitchFamily="34" charset="0"/>
            </a:endParaRPr>
          </a:p>
          <a:p>
            <a:pPr algn="just" eaLnBrk="1" hangingPunct="1"/>
            <a:r>
              <a:rPr lang="zh-CN" altLang="en-US" sz="3200" dirty="0">
                <a:latin typeface="Arial" panose="020B0604020202020204" pitchFamily="34" charset="0"/>
              </a:rPr>
              <a:t> 语法格式如下：</a:t>
            </a:r>
            <a:endParaRPr lang="zh-CN" altLang="en-US" sz="3200" dirty="0">
              <a:latin typeface="Arial" panose="020B0604020202020204" pitchFamily="34" charset="0"/>
            </a:endParaRPr>
          </a:p>
          <a:p>
            <a:pPr lvl="1" eaLnBrk="1" hangingPunct="1">
              <a:buNone/>
            </a:pPr>
            <a:r>
              <a:rPr lang="zh-CN" altLang="en-US" sz="2400" dirty="0"/>
              <a:t>&lt;</a:t>
            </a:r>
            <a:r>
              <a:rPr lang="en-US" altLang="zh-CN" sz="2400" dirty="0"/>
              <a:t>jsp:useBean  id="beanInstanceName" </a:t>
            </a:r>
            <a:br>
              <a:rPr lang="en-US" altLang="zh-CN" sz="2400" dirty="0"/>
            </a:br>
            <a:r>
              <a:rPr lang="en-US" altLang="zh-CN" sz="2400" dirty="0"/>
              <a:t>scope="page | request | session | application" </a:t>
            </a:r>
            <a:endParaRPr lang="en-US" altLang="zh-CN" sz="2400" dirty="0"/>
          </a:p>
          <a:p>
            <a:pPr lvl="1" eaLnBrk="1" hangingPunct="1">
              <a:buNone/>
            </a:pPr>
            <a:r>
              <a:rPr lang="en-US" altLang="zh-CN" sz="2400" dirty="0"/>
              <a:t> { class="package.class" | type="package.class" | </a:t>
            </a:r>
            <a:endParaRPr lang="en-US" altLang="zh-CN" sz="2400" dirty="0"/>
          </a:p>
          <a:p>
            <a:pPr eaLnBrk="1" hangingPunct="1">
              <a:buNone/>
            </a:pPr>
            <a:r>
              <a:rPr lang="en-US" altLang="zh-CN" sz="2400" dirty="0">
                <a:solidFill>
                  <a:schemeClr val="tx1"/>
                </a:solidFill>
                <a:latin typeface="Arial" panose="020B0604020202020204" pitchFamily="34" charset="0"/>
              </a:rPr>
              <a:t>         class="package.class" type="package.class" | </a:t>
            </a:r>
            <a:endParaRPr lang="en-US" altLang="zh-CN" sz="2400" dirty="0">
              <a:solidFill>
                <a:schemeClr val="tx1"/>
              </a:solidFill>
              <a:latin typeface="Arial" panose="020B0604020202020204" pitchFamily="34" charset="0"/>
            </a:endParaRPr>
          </a:p>
          <a:p>
            <a:pPr eaLnBrk="1" hangingPunct="1">
              <a:buNone/>
            </a:pPr>
            <a:r>
              <a:rPr lang="en-US" altLang="zh-CN" sz="2400" dirty="0">
                <a:solidFill>
                  <a:schemeClr val="tx1"/>
                </a:solidFill>
                <a:latin typeface="Arial" panose="020B0604020202020204" pitchFamily="34" charset="0"/>
              </a:rPr>
              <a:t>       beanName="{package.class | &lt;%= expression %&gt;}" </a:t>
            </a:r>
            <a:endParaRPr lang="en-US" altLang="zh-CN" sz="2400" dirty="0">
              <a:solidFill>
                <a:schemeClr val="tx1"/>
              </a:solidFill>
              <a:latin typeface="Arial" panose="020B0604020202020204" pitchFamily="34" charset="0"/>
            </a:endParaRPr>
          </a:p>
          <a:p>
            <a:pPr eaLnBrk="1" hangingPunct="1">
              <a:buNone/>
            </a:pPr>
            <a:r>
              <a:rPr lang="en-US" altLang="zh-CN" sz="2400" dirty="0">
                <a:solidFill>
                  <a:schemeClr val="tx1"/>
                </a:solidFill>
                <a:latin typeface="Arial" panose="020B0604020202020204" pitchFamily="34" charset="0"/>
              </a:rPr>
              <a:t>            type="package.class" } </a:t>
            </a:r>
            <a:endParaRPr lang="en-US" altLang="zh-CN" sz="2400" dirty="0">
              <a:solidFill>
                <a:schemeClr val="tx1"/>
              </a:solidFill>
              <a:latin typeface="Arial" panose="020B0604020202020204" pitchFamily="34" charset="0"/>
            </a:endParaRPr>
          </a:p>
          <a:p>
            <a:pPr eaLnBrk="1" hangingPunct="1">
              <a:buNone/>
            </a:pPr>
            <a:r>
              <a:rPr lang="en-US" altLang="zh-CN" sz="2400" dirty="0">
                <a:solidFill>
                  <a:schemeClr val="tx1"/>
                </a:solidFill>
                <a:latin typeface="Arial" panose="020B0604020202020204" pitchFamily="34" charset="0"/>
              </a:rPr>
              <a:t>       { /&gt; | &gt; other elements &lt;/jsp:useBean&gt;} </a:t>
            </a:r>
            <a:endParaRPr lang="zh-CN" altLang="en-US" sz="2400" dirty="0">
              <a:solidFill>
                <a:schemeClr val="tx1"/>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idx="4294967295"/>
          </p:nvPr>
        </p:nvSpPr>
        <p:spPr>
          <a:ln/>
        </p:spPr>
        <p:txBody>
          <a:bodyPr vert="horz" wrap="square" anchor="ctr" anchorCtr="0"/>
          <a:p>
            <a:pPr eaLnBrk="1" hangingPunct="1"/>
            <a:r>
              <a:rPr lang="zh-CN" altLang="en-US" dirty="0"/>
              <a:t>&lt;</a:t>
            </a:r>
            <a:r>
              <a:rPr lang="en-US" altLang="zh-CN" dirty="0"/>
              <a:t>jsp:getProperty&gt;</a:t>
            </a:r>
            <a:endParaRPr lang="en-US" altLang="zh-CN" dirty="0"/>
          </a:p>
        </p:txBody>
      </p:sp>
      <p:sp>
        <p:nvSpPr>
          <p:cNvPr id="24578" name="Rectangle 3"/>
          <p:cNvSpPr>
            <a:spLocks noGrp="1"/>
          </p:cNvSpPr>
          <p:nvPr>
            <p:ph type="body" idx="4294967295"/>
          </p:nvPr>
        </p:nvSpPr>
        <p:spPr>
          <a:ln/>
        </p:spPr>
        <p:txBody>
          <a:bodyPr vert="horz" wrap="square" anchor="t" anchorCtr="0"/>
          <a:p>
            <a:pPr algn="just" eaLnBrk="1" hangingPunct="1">
              <a:lnSpc>
                <a:spcPct val="110000"/>
              </a:lnSpc>
            </a:pPr>
            <a:r>
              <a:rPr lang="zh-CN" altLang="en-US" sz="3200" dirty="0">
                <a:latin typeface="Arial" panose="020B0604020202020204" pitchFamily="34" charset="0"/>
              </a:rPr>
              <a:t>语法格式如下：</a:t>
            </a:r>
            <a:endParaRPr lang="zh-CN" altLang="en-US" sz="3200" dirty="0">
              <a:latin typeface="Arial" panose="020B0604020202020204" pitchFamily="34" charset="0"/>
            </a:endParaRPr>
          </a:p>
          <a:p>
            <a:pPr lvl="1" algn="just" eaLnBrk="1" hangingPunct="1">
              <a:lnSpc>
                <a:spcPct val="110000"/>
              </a:lnSpc>
              <a:buNone/>
            </a:pPr>
            <a:r>
              <a:rPr lang="zh-CN" altLang="en-US" sz="2400" dirty="0"/>
              <a:t>&lt;</a:t>
            </a:r>
            <a:r>
              <a:rPr lang="en-US" altLang="zh-CN" sz="2400" dirty="0"/>
              <a:t>jsp:getProperty name="beanInstanceName" property="propertyName" /&gt; </a:t>
            </a:r>
            <a:endParaRPr lang="en-US" altLang="zh-CN" sz="2400" dirty="0"/>
          </a:p>
          <a:p>
            <a:pPr algn="just" eaLnBrk="1" hangingPunct="1">
              <a:lnSpc>
                <a:spcPct val="110000"/>
              </a:lnSpc>
            </a:pPr>
            <a:r>
              <a:rPr lang="en-US" altLang="zh-CN" sz="2400" dirty="0">
                <a:latin typeface="Arial" panose="020B0604020202020204" pitchFamily="34" charset="0"/>
              </a:rPr>
              <a:t> </a:t>
            </a:r>
            <a:r>
              <a:rPr lang="zh-CN" altLang="en-US" sz="3200" dirty="0">
                <a:latin typeface="Arial" panose="020B0604020202020204" pitchFamily="34" charset="0"/>
              </a:rPr>
              <a:t>属性：</a:t>
            </a:r>
            <a:endParaRPr lang="zh-CN" altLang="en-US" sz="3200" dirty="0">
              <a:latin typeface="Arial" panose="020B0604020202020204" pitchFamily="34" charset="0"/>
            </a:endParaRPr>
          </a:p>
          <a:p>
            <a:pPr lvl="1" algn="just" eaLnBrk="1" hangingPunct="1">
              <a:lnSpc>
                <a:spcPct val="110000"/>
              </a:lnSpc>
            </a:pPr>
            <a:r>
              <a:rPr lang="zh-CN" altLang="en-US" dirty="0"/>
              <a:t>name="beanInstanceName" </a:t>
            </a:r>
            <a:endParaRPr lang="zh-CN" altLang="en-US" dirty="0"/>
          </a:p>
          <a:p>
            <a:pPr lvl="1" algn="just" eaLnBrk="1" hangingPunct="1">
              <a:lnSpc>
                <a:spcPct val="110000"/>
              </a:lnSpc>
              <a:buNone/>
            </a:pPr>
            <a:r>
              <a:rPr lang="zh-CN" altLang="en-US" dirty="0"/>
              <a:t>    bean的名字，由&lt;jsp:useBean&gt;指定</a:t>
            </a:r>
            <a:endParaRPr lang="zh-CN" altLang="en-US" dirty="0"/>
          </a:p>
          <a:p>
            <a:pPr lvl="1" algn="just" eaLnBrk="1" hangingPunct="1">
              <a:lnSpc>
                <a:spcPct val="110000"/>
              </a:lnSpc>
            </a:pPr>
            <a:r>
              <a:rPr lang="zh-CN" altLang="en-US" dirty="0"/>
              <a:t>property="propertyName" </a:t>
            </a:r>
            <a:endParaRPr lang="zh-CN" altLang="en-US" dirty="0"/>
          </a:p>
          <a:p>
            <a:pPr lvl="1" algn="just" eaLnBrk="1" hangingPunct="1">
              <a:lnSpc>
                <a:spcPct val="110000"/>
              </a:lnSpc>
              <a:buNone/>
            </a:pPr>
            <a:r>
              <a:rPr lang="zh-CN" altLang="en-US" dirty="0"/>
              <a:t>    所指定的Bean的属性名</a:t>
            </a:r>
            <a:endParaRPr lang="zh-CN" altLang="en-US" dirty="0"/>
          </a:p>
          <a:p>
            <a:pPr eaLnBrk="1" hangingPunct="1"/>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idx="4294967295"/>
          </p:nvPr>
        </p:nvSpPr>
        <p:spPr>
          <a:ln/>
        </p:spPr>
        <p:txBody>
          <a:bodyPr vert="horz" wrap="square" anchor="ctr" anchorCtr="0"/>
          <a:p>
            <a:pPr eaLnBrk="1" hangingPunct="1"/>
            <a:r>
              <a:rPr lang="zh-CN" altLang="en-US" dirty="0"/>
              <a:t>主要内容</a:t>
            </a:r>
            <a:endParaRPr lang="zh-CN" altLang="en-US" dirty="0">
              <a:solidFill>
                <a:schemeClr val="accent1"/>
              </a:solidFill>
            </a:endParaRPr>
          </a:p>
        </p:txBody>
      </p:sp>
      <p:grpSp>
        <p:nvGrpSpPr>
          <p:cNvPr id="6146" name="组合 6146"/>
          <p:cNvGrpSpPr/>
          <p:nvPr/>
        </p:nvGrpSpPr>
        <p:grpSpPr>
          <a:xfrm>
            <a:off x="1828800" y="2024063"/>
            <a:ext cx="5410200" cy="665162"/>
            <a:chOff x="0" y="0"/>
            <a:chExt cx="3408" cy="419"/>
          </a:xfrm>
        </p:grpSpPr>
        <p:grpSp>
          <p:nvGrpSpPr>
            <p:cNvPr id="6147" name="组合 6147"/>
            <p:cNvGrpSpPr/>
            <p:nvPr/>
          </p:nvGrpSpPr>
          <p:grpSpPr>
            <a:xfrm>
              <a:off x="0" y="0"/>
              <a:ext cx="480" cy="419"/>
              <a:chOff x="0" y="0"/>
              <a:chExt cx="1549" cy="1351"/>
            </a:xfrm>
          </p:grpSpPr>
          <p:sp>
            <p:nvSpPr>
              <p:cNvPr id="6148" name="AutoShape 4"/>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6149" name="AutoShape 5"/>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6150" name="AutoShape 6"/>
              <p:cNvSpPr/>
              <p:nvPr/>
            </p:nvSpPr>
            <p:spPr>
              <a:xfrm>
                <a:off x="90" y="81"/>
                <a:ext cx="1349" cy="1167"/>
              </a:xfrm>
              <a:prstGeom prst="hexagon">
                <a:avLst>
                  <a:gd name="adj" fmla="val 28893"/>
                  <a:gd name="vf" fmla="val 115470"/>
                </a:avLst>
              </a:prstGeom>
              <a:gradFill rotWithShape="1">
                <a:gsLst>
                  <a:gs pos="0">
                    <a:srgbClr val="093C55"/>
                  </a:gs>
                  <a:gs pos="100000">
                    <a:schemeClr val="hlink"/>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6151" name="Line 11"/>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6152" name="Text Box 12"/>
            <p:cNvSpPr txBox="1"/>
            <p:nvPr/>
          </p:nvSpPr>
          <p:spPr>
            <a:xfrm>
              <a:off x="1008" y="3"/>
              <a:ext cx="1016"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楷体_GB2312" pitchFamily="1" charset="-122"/>
                </a:rPr>
                <a:t>JSP技术</a:t>
              </a:r>
              <a:endParaRPr lang="zh-CN" altLang="en-US" sz="2800" b="1" dirty="0">
                <a:solidFill>
                  <a:schemeClr val="tx2"/>
                </a:solidFill>
                <a:latin typeface="Arial" panose="020B0604020202020204" pitchFamily="34" charset="0"/>
                <a:ea typeface="楷体_GB2312" pitchFamily="1" charset="-122"/>
              </a:endParaRPr>
            </a:p>
          </p:txBody>
        </p:sp>
        <p:sp>
          <p:nvSpPr>
            <p:cNvPr id="6153" name="Text Box 13"/>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1</a:t>
              </a:r>
              <a:endParaRPr lang="en-US" altLang="zh-CN" sz="2400" b="1" dirty="0">
                <a:solidFill>
                  <a:schemeClr val="bg1"/>
                </a:solidFill>
                <a:latin typeface="Arial" panose="020B0604020202020204" pitchFamily="34" charset="0"/>
                <a:ea typeface="宋体" panose="02010600030101010101" pitchFamily="2" charset="-122"/>
              </a:endParaRPr>
            </a:p>
          </p:txBody>
        </p:sp>
      </p:grpSp>
      <p:grpSp>
        <p:nvGrpSpPr>
          <p:cNvPr id="6154" name="组合 6154"/>
          <p:cNvGrpSpPr/>
          <p:nvPr/>
        </p:nvGrpSpPr>
        <p:grpSpPr>
          <a:xfrm>
            <a:off x="1828800" y="2938463"/>
            <a:ext cx="5410200" cy="665162"/>
            <a:chOff x="0" y="0"/>
            <a:chExt cx="3408" cy="419"/>
          </a:xfrm>
        </p:grpSpPr>
        <p:grpSp>
          <p:nvGrpSpPr>
            <p:cNvPr id="6155" name="组合 6155"/>
            <p:cNvGrpSpPr/>
            <p:nvPr/>
          </p:nvGrpSpPr>
          <p:grpSpPr>
            <a:xfrm>
              <a:off x="0" y="0"/>
              <a:ext cx="480" cy="419"/>
              <a:chOff x="0" y="0"/>
              <a:chExt cx="1549" cy="1351"/>
            </a:xfrm>
          </p:grpSpPr>
          <p:sp>
            <p:nvSpPr>
              <p:cNvPr id="6156" name="AutoShape 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6157" name="AutoShape 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6158" name="AutoShape 10"/>
              <p:cNvSpPr/>
              <p:nvPr/>
            </p:nvSpPr>
            <p:spPr>
              <a:xfrm>
                <a:off x="90" y="81"/>
                <a:ext cx="1349" cy="1167"/>
              </a:xfrm>
              <a:prstGeom prst="hexagon">
                <a:avLst>
                  <a:gd name="adj" fmla="val 28893"/>
                  <a:gd name="vf" fmla="val 115470"/>
                </a:avLst>
              </a:prstGeom>
              <a:gradFill rotWithShape="1">
                <a:gsLst>
                  <a:gs pos="0">
                    <a:srgbClr val="164C3D"/>
                  </a:gs>
                  <a:gs pos="100000">
                    <a:schemeClr val="accent1"/>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6159" name="Line 14"/>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6160" name="Text Box 15"/>
            <p:cNvSpPr txBox="1"/>
            <p:nvPr/>
          </p:nvSpPr>
          <p:spPr>
            <a:xfrm>
              <a:off x="1008" y="16"/>
              <a:ext cx="2377"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宋体" panose="02010600030101010101" pitchFamily="2" charset="-122"/>
                </a:rPr>
                <a:t>Servlet技术</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6161" name="Text Box 16"/>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2</a:t>
              </a:r>
              <a:endParaRPr lang="en-US" altLang="zh-CN" sz="2400" b="1" dirty="0">
                <a:solidFill>
                  <a:schemeClr val="bg1"/>
                </a:solidFill>
                <a:latin typeface="Arial" panose="020B0604020202020204" pitchFamily="34" charset="0"/>
                <a:ea typeface="宋体" panose="02010600030101010101" pitchFamily="2" charset="-122"/>
              </a:endParaRPr>
            </a:p>
          </p:txBody>
        </p:sp>
      </p:grpSp>
      <p:grpSp>
        <p:nvGrpSpPr>
          <p:cNvPr id="6162" name="组合 6162"/>
          <p:cNvGrpSpPr/>
          <p:nvPr/>
        </p:nvGrpSpPr>
        <p:grpSpPr>
          <a:xfrm>
            <a:off x="1828800" y="3906838"/>
            <a:ext cx="5410200" cy="665162"/>
            <a:chOff x="0" y="0"/>
            <a:chExt cx="3408" cy="419"/>
          </a:xfrm>
        </p:grpSpPr>
        <p:grpSp>
          <p:nvGrpSpPr>
            <p:cNvPr id="6163" name="组合 6163"/>
            <p:cNvGrpSpPr/>
            <p:nvPr/>
          </p:nvGrpSpPr>
          <p:grpSpPr>
            <a:xfrm>
              <a:off x="0" y="0"/>
              <a:ext cx="480" cy="419"/>
              <a:chOff x="0" y="0"/>
              <a:chExt cx="1549" cy="1351"/>
            </a:xfrm>
          </p:grpSpPr>
          <p:sp>
            <p:nvSpPr>
              <p:cNvPr id="6164" name="AutoShape 1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6165" name="AutoShape 1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sp>
            <p:nvSpPr>
              <p:cNvPr id="6166" name="AutoShape 20"/>
              <p:cNvSpPr/>
              <p:nvPr/>
            </p:nvSpPr>
            <p:spPr>
              <a:xfrm>
                <a:off x="90" y="81"/>
                <a:ext cx="1349" cy="1167"/>
              </a:xfrm>
              <a:prstGeom prst="hexagon">
                <a:avLst>
                  <a:gd name="adj" fmla="val 28893"/>
                  <a:gd name="vf" fmla="val 115470"/>
                </a:avLst>
              </a:prstGeom>
              <a:gradFill rotWithShape="1">
                <a:gsLst>
                  <a:gs pos="0">
                    <a:srgbClr val="093C55"/>
                  </a:gs>
                  <a:gs pos="100000">
                    <a:schemeClr val="hlink"/>
                  </a:gs>
                </a:gsLst>
                <a:lin ang="18900000" scaled="1"/>
                <a:tileRect/>
              </a:gra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2" charset="0"/>
                  <a:ea typeface="宋体" panose="02010600030101010101" pitchFamily="2" charset="-122"/>
                </a:endParaRPr>
              </a:p>
            </p:txBody>
          </p:sp>
        </p:grpSp>
        <p:sp>
          <p:nvSpPr>
            <p:cNvPr id="6167" name="Line 25"/>
            <p:cNvSpPr/>
            <p:nvPr/>
          </p:nvSpPr>
          <p:spPr>
            <a:xfrm>
              <a:off x="384" y="384"/>
              <a:ext cx="3024" cy="0"/>
            </a:xfrm>
            <a:prstGeom prst="line">
              <a:avLst/>
            </a:prstGeom>
            <a:ln w="25400" cap="flat" cmpd="sng">
              <a:solidFill>
                <a:schemeClr val="tx2"/>
              </a:solidFill>
              <a:prstDash val="sysDot"/>
              <a:round/>
              <a:headEnd type="none" w="med" len="med"/>
              <a:tailEnd type="oval" w="med" len="med"/>
            </a:ln>
          </p:spPr>
        </p:sp>
        <p:sp>
          <p:nvSpPr>
            <p:cNvPr id="6168" name="Text Box 26"/>
            <p:cNvSpPr txBox="1"/>
            <p:nvPr/>
          </p:nvSpPr>
          <p:spPr>
            <a:xfrm>
              <a:off x="1008" y="16"/>
              <a:ext cx="2349" cy="327"/>
            </a:xfrm>
            <a:prstGeom prst="rect">
              <a:avLst/>
            </a:prstGeom>
            <a:noFill/>
            <a:ln w="9525">
              <a:noFill/>
            </a:ln>
          </p:spPr>
          <p:txBody>
            <a:bodyPr wrap="none" anchor="t" anchorCtr="0">
              <a:spAutoFit/>
            </a:bodyPr>
            <a:p>
              <a:pPr eaLnBrk="0" hangingPunct="0"/>
              <a:r>
                <a:rPr lang="zh-CN" altLang="en-US" sz="2800" b="1" dirty="0">
                  <a:solidFill>
                    <a:schemeClr val="tx2"/>
                  </a:solidFill>
                  <a:latin typeface="Arial" panose="020B0604020202020204" pitchFamily="34" charset="0"/>
                  <a:ea typeface="宋体" panose="02010600030101010101" pitchFamily="2" charset="-122"/>
                </a:rPr>
                <a:t>相关的类与接口</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6169" name="Text Box 27"/>
            <p:cNvSpPr txBox="1"/>
            <p:nvPr/>
          </p:nvSpPr>
          <p:spPr>
            <a:xfrm>
              <a:off x="124" y="62"/>
              <a:ext cx="223" cy="288"/>
            </a:xfrm>
            <a:prstGeom prst="rect">
              <a:avLst/>
            </a:prstGeom>
            <a:noFill/>
            <a:ln w="9525">
              <a:noFill/>
            </a:ln>
          </p:spPr>
          <p:txBody>
            <a:bodyPr wrap="none" anchor="t" anchorCtr="0">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3</a:t>
              </a:r>
              <a:endParaRPr lang="en-US" altLang="zh-CN" sz="2400" b="1" dirty="0">
                <a:solidFill>
                  <a:schemeClr val="bg1"/>
                </a:solidFill>
                <a:latin typeface="Arial" panose="020B0604020202020204" pitchFamily="34" charset="0"/>
                <a:ea typeface="宋体" panose="02010600030101010101" pitchFamily="2" charset="-122"/>
              </a:endParaRPr>
            </a:p>
          </p:txBody>
        </p:sp>
      </p:grpSp>
      <p:sp>
        <p:nvSpPr>
          <p:cNvPr id="6170" name="Text Box 31"/>
          <p:cNvSpPr txBox="1"/>
          <p:nvPr/>
        </p:nvSpPr>
        <p:spPr>
          <a:xfrm>
            <a:off x="1660525" y="722313"/>
            <a:ext cx="184150" cy="366712"/>
          </a:xfrm>
          <a:prstGeom prst="rect">
            <a:avLst/>
          </a:prstGeom>
          <a:noFill/>
          <a:ln w="9525">
            <a:noFill/>
          </a:ln>
        </p:spPr>
        <p:txBody>
          <a:bodyPr wrap="none" anchor="t" anchorCtr="0">
            <a:spAutoFit/>
          </a:bodyP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idx="4294967295"/>
          </p:nvPr>
        </p:nvSpPr>
        <p:spPr>
          <a:xfrm>
            <a:off x="457200" y="474663"/>
            <a:ext cx="8229600" cy="360362"/>
          </a:xfrm>
          <a:ln/>
        </p:spPr>
        <p:txBody>
          <a:bodyPr vert="horz" wrap="square" anchor="ctr" anchorCtr="0"/>
          <a:p>
            <a:pPr eaLnBrk="1" hangingPunct="1"/>
            <a:r>
              <a:rPr lang="zh-CN" altLang="en-US" dirty="0"/>
              <a:t>&lt;</a:t>
            </a:r>
            <a:r>
              <a:rPr lang="en-US" altLang="zh-CN" dirty="0"/>
              <a:t>jsp:setProperty&gt; </a:t>
            </a:r>
            <a:endParaRPr lang="en-US" altLang="zh-CN" dirty="0"/>
          </a:p>
        </p:txBody>
      </p:sp>
      <p:sp>
        <p:nvSpPr>
          <p:cNvPr id="25602" name="Rectangle 3"/>
          <p:cNvSpPr>
            <a:spLocks noGrp="1"/>
          </p:cNvSpPr>
          <p:nvPr>
            <p:ph type="body" idx="4294967295"/>
          </p:nvPr>
        </p:nvSpPr>
        <p:spPr>
          <a:ln/>
        </p:spPr>
        <p:txBody>
          <a:bodyPr vert="horz" wrap="square" anchor="t" anchorCtr="0"/>
          <a:p>
            <a:pPr algn="just" eaLnBrk="1" hangingPunct="1">
              <a:lnSpc>
                <a:spcPct val="110000"/>
              </a:lnSpc>
            </a:pPr>
            <a:r>
              <a:rPr lang="zh-CN" altLang="en-US" sz="3200" dirty="0">
                <a:latin typeface="Arial" panose="020B0604020202020204" pitchFamily="34" charset="0"/>
              </a:rPr>
              <a:t>设置Bean的属性值</a:t>
            </a:r>
            <a:endParaRPr lang="zh-CN" altLang="en-US" sz="3200" dirty="0">
              <a:latin typeface="Arial" panose="020B0604020202020204" pitchFamily="34" charset="0"/>
            </a:endParaRPr>
          </a:p>
          <a:p>
            <a:pPr algn="just" eaLnBrk="1" hangingPunct="1">
              <a:lnSpc>
                <a:spcPct val="110000"/>
              </a:lnSpc>
            </a:pPr>
            <a:r>
              <a:rPr lang="zh-CN" altLang="en-US" sz="3200" dirty="0">
                <a:latin typeface="Arial" panose="020B0604020202020204" pitchFamily="34" charset="0"/>
              </a:rPr>
              <a:t> 语法格式如下：</a:t>
            </a:r>
            <a:endParaRPr lang="zh-CN" altLang="en-US" sz="3200" dirty="0">
              <a:latin typeface="Arial" panose="020B0604020202020204" pitchFamily="34" charset="0"/>
            </a:endParaRPr>
          </a:p>
          <a:p>
            <a:pPr lvl="1" algn="just" eaLnBrk="1" hangingPunct="1">
              <a:lnSpc>
                <a:spcPct val="110000"/>
              </a:lnSpc>
              <a:buNone/>
            </a:pPr>
            <a:r>
              <a:rPr lang="zh-CN" altLang="en-US" sz="2400" dirty="0"/>
              <a:t>&lt;jsp:setProperty    name="beanInstanceName" </a:t>
            </a:r>
            <a:endParaRPr lang="zh-CN" altLang="en-US" sz="2400" dirty="0"/>
          </a:p>
          <a:p>
            <a:pPr lvl="1" eaLnBrk="1" hangingPunct="1">
              <a:lnSpc>
                <a:spcPct val="110000"/>
              </a:lnSpc>
              <a:buNone/>
            </a:pPr>
            <a:r>
              <a:rPr lang="zh-CN" altLang="en-US" sz="2400" dirty="0"/>
              <a:t>   { property= "*"   |  property="propertyName“</a:t>
            </a:r>
            <a:endParaRPr lang="zh-CN" altLang="en-US" sz="2400" dirty="0"/>
          </a:p>
          <a:p>
            <a:pPr lvl="1" eaLnBrk="1" hangingPunct="1">
              <a:lnSpc>
                <a:spcPct val="110000"/>
              </a:lnSpc>
              <a:buNone/>
            </a:pPr>
            <a:r>
              <a:rPr lang="zh-CN" altLang="en-US" sz="2400" dirty="0"/>
              <a:t>      [ param="parameterName" ]   | </a:t>
            </a:r>
            <a:endParaRPr lang="zh-CN" altLang="en-US" sz="2400" dirty="0"/>
          </a:p>
          <a:p>
            <a:pPr lvl="1" eaLnBrk="1" hangingPunct="1">
              <a:lnSpc>
                <a:spcPct val="110000"/>
              </a:lnSpc>
              <a:buNone/>
            </a:pPr>
            <a:r>
              <a:rPr lang="zh-CN" altLang="en-US" sz="2400" dirty="0"/>
              <a:t>      property="propertyName" </a:t>
            </a:r>
            <a:endParaRPr lang="zh-CN" altLang="en-US" sz="2400" dirty="0"/>
          </a:p>
          <a:p>
            <a:pPr lvl="1" eaLnBrk="1" hangingPunct="1">
              <a:lnSpc>
                <a:spcPct val="110000"/>
              </a:lnSpc>
              <a:buNone/>
            </a:pPr>
            <a:r>
              <a:rPr lang="zh-CN" altLang="en-US" sz="2400" dirty="0"/>
              <a:t>      value="{string | &lt;%= expression %&gt;}" </a:t>
            </a:r>
            <a:endParaRPr lang="zh-CN" altLang="en-US" sz="2400" dirty="0"/>
          </a:p>
          <a:p>
            <a:pPr lvl="1" algn="just" eaLnBrk="1" hangingPunct="1">
              <a:lnSpc>
                <a:spcPct val="110000"/>
              </a:lnSpc>
              <a:buNone/>
            </a:pPr>
            <a:r>
              <a:rPr lang="zh-CN" altLang="en-US" sz="2400" dirty="0"/>
              <a:t>    } </a:t>
            </a:r>
            <a:endParaRPr lang="zh-CN" altLang="en-US" sz="2400" dirty="0"/>
          </a:p>
          <a:p>
            <a:pPr lvl="1" algn="just" eaLnBrk="1" hangingPunct="1">
              <a:lnSpc>
                <a:spcPct val="110000"/>
              </a:lnSpc>
              <a:buNone/>
            </a:pPr>
            <a:r>
              <a:rPr lang="zh-CN" altLang="en-US" sz="2400" dirty="0"/>
              <a:t>/&gt; </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idx="4294967295"/>
          </p:nvPr>
        </p:nvSpPr>
        <p:spPr>
          <a:ln/>
        </p:spPr>
        <p:txBody>
          <a:bodyPr vert="horz" wrap="square" anchor="ctr" anchorCtr="0"/>
          <a:p>
            <a:pPr eaLnBrk="1" hangingPunct="1"/>
            <a:r>
              <a:rPr lang="zh-CN" altLang="en-US" dirty="0"/>
              <a:t>表单</a:t>
            </a:r>
            <a:r>
              <a:rPr lang="en-US" altLang="zh-CN" dirty="0"/>
              <a:t>Bean</a:t>
            </a:r>
            <a:r>
              <a:rPr lang="zh-CN" altLang="en-US" dirty="0"/>
              <a:t>（</a:t>
            </a:r>
            <a:r>
              <a:rPr lang="en-US" altLang="zh-CN" dirty="0"/>
              <a:t>1</a:t>
            </a:r>
            <a:r>
              <a:rPr lang="zh-CN" altLang="en-US" dirty="0"/>
              <a:t>）</a:t>
            </a:r>
            <a:endParaRPr lang="zh-CN" altLang="en-US" dirty="0"/>
          </a:p>
        </p:txBody>
      </p:sp>
      <p:sp>
        <p:nvSpPr>
          <p:cNvPr id="26626" name="Rectangle 3"/>
          <p:cNvSpPr>
            <a:spLocks noGrp="1"/>
          </p:cNvSpPr>
          <p:nvPr>
            <p:ph type="body" idx="4294967295"/>
          </p:nvPr>
        </p:nvSpPr>
        <p:spPr>
          <a:xfrm>
            <a:off x="685800" y="1447800"/>
            <a:ext cx="8207375" cy="4789488"/>
          </a:xfrm>
          <a:ln/>
        </p:spPr>
        <p:txBody>
          <a:bodyPr vert="horz" wrap="square" anchor="t" anchorCtr="0"/>
          <a:p>
            <a:pPr eaLnBrk="1" hangingPunct="1"/>
            <a:r>
              <a:rPr lang="zh-CN" altLang="en-US" sz="3200" dirty="0">
                <a:latin typeface="宋体" panose="02010600030101010101" pitchFamily="2" charset="-122"/>
              </a:rPr>
              <a:t> 将</a:t>
            </a:r>
            <a:r>
              <a:rPr lang="zh-CN" altLang="en-US" sz="3200" dirty="0"/>
              <a:t>Bean</a:t>
            </a:r>
            <a:r>
              <a:rPr lang="zh-CN" altLang="en-US" sz="3200" dirty="0">
                <a:latin typeface="宋体" panose="02010600030101010101" pitchFamily="2" charset="-122"/>
              </a:rPr>
              <a:t>属性与表单参数关联：</a:t>
            </a:r>
            <a:endParaRPr lang="zh-CN" altLang="en-US" sz="3200" dirty="0">
              <a:latin typeface="宋体" panose="02010600030101010101" pitchFamily="2" charset="-122"/>
            </a:endParaRPr>
          </a:p>
          <a:p>
            <a:pPr lvl="1" algn="just" eaLnBrk="1" hangingPunct="1">
              <a:lnSpc>
                <a:spcPct val="110000"/>
              </a:lnSpc>
              <a:buNone/>
            </a:pPr>
            <a:r>
              <a:rPr lang="zh-CN" altLang="en-US" sz="2400" dirty="0"/>
              <a:t>&lt;jsp:useBean    id="bean"  class =“Bean.bean"/&gt; </a:t>
            </a:r>
            <a:endParaRPr lang="zh-CN" altLang="en-US" sz="2400" dirty="0"/>
          </a:p>
          <a:p>
            <a:pPr lvl="1" algn="just" eaLnBrk="1" hangingPunct="1">
              <a:buNone/>
            </a:pPr>
            <a:r>
              <a:rPr lang="zh-CN" altLang="en-US" sz="2400" dirty="0"/>
              <a:t>&lt;jsp:setProperty    name="bean" </a:t>
            </a:r>
            <a:endParaRPr lang="zh-CN" altLang="en-US" sz="2400" dirty="0"/>
          </a:p>
          <a:p>
            <a:pPr lvl="1" eaLnBrk="1" hangingPunct="1">
              <a:lnSpc>
                <a:spcPct val="80000"/>
              </a:lnSpc>
              <a:buNone/>
            </a:pPr>
            <a:r>
              <a:rPr lang="zh-CN" altLang="en-US" sz="2400" dirty="0"/>
              <a:t>       property= "userName"</a:t>
            </a:r>
            <a:endParaRPr lang="zh-CN" altLang="en-US" sz="2400" dirty="0"/>
          </a:p>
          <a:p>
            <a:pPr lvl="1" eaLnBrk="1" hangingPunct="1">
              <a:lnSpc>
                <a:spcPct val="80000"/>
              </a:lnSpc>
              <a:buNone/>
            </a:pPr>
            <a:r>
              <a:rPr lang="zh-CN" altLang="en-US" sz="2400" dirty="0"/>
              <a:t>       value= </a:t>
            </a:r>
            <a:br>
              <a:rPr lang="zh-CN" altLang="en-US" sz="2400" dirty="0"/>
            </a:br>
            <a:r>
              <a:rPr lang="zh-CN" altLang="en-US" sz="2400" dirty="0"/>
              <a:t> </a:t>
            </a:r>
            <a:r>
              <a:rPr lang="zh-CN" altLang="en-US" sz="2400" dirty="0">
                <a:solidFill>
                  <a:srgbClr val="CC3300"/>
                </a:solidFill>
              </a:rPr>
              <a:t>‘ &lt;%= request.getParameter("userName") %&gt; ’</a:t>
            </a:r>
            <a:r>
              <a:rPr lang="zh-CN" altLang="en-US" sz="2400" dirty="0"/>
              <a:t> /&gt;</a:t>
            </a:r>
            <a:r>
              <a:rPr lang="zh-CN" altLang="en-US" dirty="0"/>
              <a:t> </a:t>
            </a:r>
            <a:endParaRPr lang="zh-CN" altLang="en-US" dirty="0"/>
          </a:p>
          <a:p>
            <a:pPr eaLnBrk="1" hangingPunct="1"/>
            <a:r>
              <a:rPr lang="zh-CN" altLang="en-US" sz="3200" dirty="0">
                <a:latin typeface="宋体" panose="02010600030101010101" pitchFamily="2" charset="-122"/>
              </a:rPr>
              <a:t> 问题</a:t>
            </a:r>
            <a:endParaRPr lang="zh-CN" altLang="en-US" sz="3200" dirty="0">
              <a:latin typeface="宋体" panose="02010600030101010101" pitchFamily="2" charset="-122"/>
            </a:endParaRPr>
          </a:p>
          <a:p>
            <a:pPr lvl="1" eaLnBrk="1" hangingPunct="1"/>
            <a:r>
              <a:rPr lang="zh-CN" altLang="en-US" dirty="0">
                <a:latin typeface="宋体" panose="02010600030101010101" pitchFamily="2" charset="-122"/>
              </a:rPr>
              <a:t>多个表单属性 → 繁琐</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如</a:t>
            </a:r>
            <a:r>
              <a:rPr lang="zh-CN" altLang="en-US" dirty="0">
                <a:latin typeface="Times New Roman" panose="02020603050405020304" pitchFamily="2" charset="0"/>
              </a:rPr>
              <a:t>果bean属性不是String类</a:t>
            </a:r>
            <a:r>
              <a:rPr lang="zh-CN" altLang="en-US" dirty="0">
                <a:latin typeface="宋体" panose="02010600030101010101" pitchFamily="2" charset="-122"/>
              </a:rPr>
              <a:t>型 → 复杂的类型转换代码</a:t>
            </a:r>
            <a:endParaRPr lang="zh-CN" altLang="en-US" dirty="0">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idx="4294967295"/>
          </p:nvPr>
        </p:nvSpPr>
        <p:spPr>
          <a:ln/>
        </p:spPr>
        <p:txBody>
          <a:bodyPr vert="horz" wrap="square" anchor="ctr" anchorCtr="0"/>
          <a:p>
            <a:pPr eaLnBrk="1" hangingPunct="1"/>
            <a:r>
              <a:rPr lang="zh-CN" altLang="en-US" dirty="0"/>
              <a:t>表单</a:t>
            </a:r>
            <a:r>
              <a:rPr lang="en-US" altLang="zh-CN" dirty="0"/>
              <a:t>Bean</a:t>
            </a:r>
            <a:r>
              <a:rPr lang="zh-CN" altLang="en-US" dirty="0"/>
              <a:t>（</a:t>
            </a:r>
            <a:r>
              <a:rPr lang="en-US" altLang="zh-CN" dirty="0"/>
              <a:t>2-1</a:t>
            </a:r>
            <a:r>
              <a:rPr lang="zh-CN" altLang="en-US" dirty="0"/>
              <a:t>）</a:t>
            </a:r>
            <a:endParaRPr lang="zh-CN" altLang="en-US" dirty="0"/>
          </a:p>
        </p:txBody>
      </p:sp>
      <p:sp>
        <p:nvSpPr>
          <p:cNvPr id="27650" name="Rectangle 3"/>
          <p:cNvSpPr>
            <a:spLocks noGrp="1"/>
          </p:cNvSpPr>
          <p:nvPr>
            <p:ph type="body" idx="4294967295"/>
          </p:nvPr>
        </p:nvSpPr>
        <p:spPr>
          <a:xfrm>
            <a:off x="685800" y="1447800"/>
            <a:ext cx="8207375" cy="4789488"/>
          </a:xfrm>
          <a:ln/>
        </p:spPr>
        <p:txBody>
          <a:bodyPr vert="horz" wrap="square" anchor="t" anchorCtr="0"/>
          <a:p>
            <a:pPr eaLnBrk="1" hangingPunct="1"/>
            <a:r>
              <a:rPr lang="zh-CN" altLang="en-US" sz="3200" dirty="0">
                <a:latin typeface="宋体" panose="02010600030101010101" pitchFamily="2" charset="-122"/>
              </a:rPr>
              <a:t> </a:t>
            </a:r>
            <a:r>
              <a:rPr lang="zh-CN" altLang="en-US" sz="3200" dirty="0">
                <a:latin typeface="Arial" panose="020B0604020202020204" pitchFamily="34" charset="0"/>
              </a:rPr>
              <a:t>JSP</a:t>
            </a:r>
            <a:r>
              <a:rPr lang="zh-CN" altLang="en-US" sz="3200" dirty="0">
                <a:latin typeface="宋体" panose="02010600030101010101" pitchFamily="2" charset="-122"/>
              </a:rPr>
              <a:t>解决方案：</a:t>
            </a:r>
            <a:endParaRPr lang="zh-CN" altLang="en-US" sz="3200" dirty="0">
              <a:latin typeface="宋体" panose="02010600030101010101" pitchFamily="2" charset="-122"/>
            </a:endParaRPr>
          </a:p>
          <a:p>
            <a:pPr lvl="1" algn="just" eaLnBrk="1" hangingPunct="1">
              <a:lnSpc>
                <a:spcPct val="110000"/>
              </a:lnSpc>
            </a:pPr>
            <a:r>
              <a:rPr lang="zh-CN" altLang="en-US" dirty="0">
                <a:latin typeface="宋体" panose="02010600030101010101" pitchFamily="2" charset="-122"/>
              </a:rPr>
              <a:t>允许将属性与请求参数关联，并自动执行字符串到数字、字符和布尔值的类型转换</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使用</a:t>
            </a:r>
            <a:r>
              <a:rPr lang="zh-CN" altLang="en-US" dirty="0">
                <a:latin typeface="Times New Roman" panose="02020603050405020304" pitchFamily="2" charset="0"/>
              </a:rPr>
              <a:t>param代替value</a:t>
            </a:r>
            <a:r>
              <a:rPr lang="zh-CN" altLang="en-US" dirty="0">
                <a:latin typeface="宋体" panose="02010600030101010101" pitchFamily="2" charset="-122"/>
              </a:rPr>
              <a:t>属性，指定一个输入参数</a:t>
            </a:r>
            <a:endParaRPr lang="zh-CN" altLang="en-US" dirty="0">
              <a:latin typeface="宋体" panose="02010600030101010101" pitchFamily="2" charset="-122"/>
            </a:endParaRPr>
          </a:p>
          <a:p>
            <a:pPr lvl="1" algn="just" eaLnBrk="1" hangingPunct="1">
              <a:buNone/>
            </a:pPr>
            <a:r>
              <a:rPr lang="zh-CN" altLang="en-US" sz="2400" dirty="0"/>
              <a:t>     &lt;jsp:setProperty    name="bean" </a:t>
            </a:r>
            <a:endParaRPr lang="zh-CN" altLang="en-US" sz="2400" dirty="0"/>
          </a:p>
          <a:p>
            <a:pPr lvl="1" eaLnBrk="1" hangingPunct="1">
              <a:lnSpc>
                <a:spcPct val="80000"/>
              </a:lnSpc>
              <a:buNone/>
            </a:pPr>
            <a:r>
              <a:rPr lang="zh-CN" altLang="en-US" sz="2400" dirty="0"/>
              <a:t>       	property= "userName"</a:t>
            </a:r>
            <a:endParaRPr lang="zh-CN" altLang="en-US" sz="2400" dirty="0"/>
          </a:p>
          <a:p>
            <a:pPr lvl="1" eaLnBrk="1" hangingPunct="1">
              <a:lnSpc>
                <a:spcPct val="80000"/>
              </a:lnSpc>
              <a:buNone/>
            </a:pPr>
            <a:r>
              <a:rPr lang="zh-CN" altLang="en-US" sz="2400" dirty="0"/>
              <a:t>       	</a:t>
            </a:r>
            <a:r>
              <a:rPr lang="zh-CN" altLang="en-US" sz="2400" dirty="0">
                <a:solidFill>
                  <a:srgbClr val="CC3300"/>
                </a:solidFill>
              </a:rPr>
              <a:t>param= "userName"</a:t>
            </a:r>
            <a:r>
              <a:rPr lang="zh-CN" altLang="en-US" sz="2400" dirty="0"/>
              <a:t> /&gt;</a:t>
            </a:r>
            <a:r>
              <a:rPr lang="zh-CN" altLang="en-US" dirty="0"/>
              <a:t> </a:t>
            </a:r>
            <a:endParaRPr lang="zh-CN" altLang="en-US" dirty="0"/>
          </a:p>
          <a:p>
            <a:pPr lvl="1" eaLnBrk="1" hangingPunct="1"/>
            <a:r>
              <a:rPr lang="zh-CN" altLang="en-US" dirty="0">
                <a:latin typeface="宋体" panose="02010600030101010101" pitchFamily="2" charset="-122"/>
              </a:rPr>
              <a:t>将所有属性与请求参数关联： </a:t>
            </a:r>
            <a:r>
              <a:rPr lang="zh-CN" altLang="en-US" sz="2400" dirty="0"/>
              <a:t>property= " * "</a:t>
            </a:r>
            <a:endParaRPr lang="zh-CN" altLang="en-US" sz="2400" dirty="0"/>
          </a:p>
          <a:p>
            <a:pPr lvl="1" algn="just" eaLnBrk="1" hangingPunct="1">
              <a:buNone/>
            </a:pPr>
            <a:r>
              <a:rPr lang="zh-CN" altLang="en-US" sz="2400" dirty="0"/>
              <a:t>     &lt;jsp:setProperty    name="bean" </a:t>
            </a:r>
            <a:endParaRPr lang="zh-CN" altLang="en-US" sz="2400" dirty="0"/>
          </a:p>
          <a:p>
            <a:pPr lvl="1" eaLnBrk="1" hangingPunct="1">
              <a:lnSpc>
                <a:spcPct val="80000"/>
              </a:lnSpc>
              <a:buNone/>
            </a:pPr>
            <a:r>
              <a:rPr lang="zh-CN" altLang="en-US" sz="2400" dirty="0"/>
              <a:t>       	</a:t>
            </a:r>
            <a:r>
              <a:rPr lang="zh-CN" altLang="en-US" sz="2400" dirty="0">
                <a:solidFill>
                  <a:srgbClr val="CC3300"/>
                </a:solidFill>
              </a:rPr>
              <a:t>property= " * "</a:t>
            </a:r>
            <a:r>
              <a:rPr lang="zh-CN" altLang="en-US" sz="2400" dirty="0"/>
              <a:t>  /&gt;</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idx="4294967295"/>
          </p:nvPr>
        </p:nvSpPr>
        <p:spPr>
          <a:ln/>
        </p:spPr>
        <p:txBody>
          <a:bodyPr vert="horz" wrap="square" anchor="ctr" anchorCtr="0"/>
          <a:p>
            <a:pPr eaLnBrk="1" hangingPunct="1"/>
            <a:r>
              <a:rPr lang="zh-CN" altLang="en-US" dirty="0"/>
              <a:t>表单</a:t>
            </a:r>
            <a:r>
              <a:rPr lang="en-US" altLang="zh-CN" dirty="0"/>
              <a:t>Bean</a:t>
            </a:r>
            <a:r>
              <a:rPr lang="zh-CN" altLang="en-US" dirty="0"/>
              <a:t>（</a:t>
            </a:r>
            <a:r>
              <a:rPr lang="en-US" altLang="zh-CN" dirty="0"/>
              <a:t>2-2</a:t>
            </a:r>
            <a:r>
              <a:rPr lang="zh-CN" altLang="en-US" dirty="0"/>
              <a:t>）</a:t>
            </a:r>
            <a:endParaRPr lang="zh-CN" altLang="en-US" dirty="0"/>
          </a:p>
        </p:txBody>
      </p:sp>
      <p:sp>
        <p:nvSpPr>
          <p:cNvPr id="28674" name="Rectangle 3"/>
          <p:cNvSpPr>
            <a:spLocks noGrp="1"/>
          </p:cNvSpPr>
          <p:nvPr>
            <p:ph type="body" idx="4294967295"/>
          </p:nvPr>
        </p:nvSpPr>
        <p:spPr>
          <a:xfrm>
            <a:off x="685800" y="1447800"/>
            <a:ext cx="8207375" cy="4789488"/>
          </a:xfrm>
          <a:ln/>
        </p:spPr>
        <p:txBody>
          <a:bodyPr vert="horz" wrap="square" anchor="t" anchorCtr="0"/>
          <a:p>
            <a:pPr eaLnBrk="1" hangingPunct="1"/>
            <a:r>
              <a:rPr lang="zh-CN" altLang="en-US" sz="3200" dirty="0">
                <a:latin typeface="宋体" panose="02010600030101010101" pitchFamily="2" charset="-122"/>
              </a:rPr>
              <a:t> </a:t>
            </a:r>
            <a:r>
              <a:rPr lang="zh-CN" altLang="en-US" sz="3200" dirty="0">
                <a:latin typeface="Arial" panose="020B0604020202020204" pitchFamily="34" charset="0"/>
              </a:rPr>
              <a:t>JSP</a:t>
            </a:r>
            <a:r>
              <a:rPr lang="zh-CN" altLang="en-US" sz="3200" dirty="0">
                <a:latin typeface="宋体" panose="02010600030101010101" pitchFamily="2" charset="-122"/>
              </a:rPr>
              <a:t>解决方案：</a:t>
            </a:r>
            <a:endParaRPr lang="zh-CN" altLang="en-US" sz="3200" dirty="0">
              <a:latin typeface="宋体" panose="02010600030101010101" pitchFamily="2" charset="-122"/>
            </a:endParaRPr>
          </a:p>
          <a:p>
            <a:pPr lvl="1" algn="just" eaLnBrk="1" hangingPunct="1">
              <a:lnSpc>
                <a:spcPct val="110000"/>
              </a:lnSpc>
            </a:pPr>
            <a:r>
              <a:rPr lang="zh-CN" altLang="en-US" dirty="0">
                <a:latin typeface="宋体" panose="02010600030101010101" pitchFamily="2" charset="-122"/>
              </a:rPr>
              <a:t>将所有属性与请求参数关联： </a:t>
            </a:r>
            <a:r>
              <a:rPr lang="zh-CN" altLang="en-US" sz="2400" dirty="0"/>
              <a:t>property= " * "</a:t>
            </a:r>
            <a:endParaRPr lang="zh-CN" altLang="en-US" sz="2400" dirty="0"/>
          </a:p>
          <a:p>
            <a:pPr lvl="1" algn="just" eaLnBrk="1" hangingPunct="1"/>
            <a:r>
              <a:rPr lang="zh-CN" altLang="en-US" dirty="0">
                <a:latin typeface="宋体" panose="02010600030101010101" pitchFamily="2" charset="-122"/>
              </a:rPr>
              <a:t>自动寻找请求参数与</a:t>
            </a:r>
            <a:r>
              <a:rPr lang="zh-CN" altLang="en-US" dirty="0">
                <a:latin typeface="Times New Roman" panose="02020603050405020304" pitchFamily="2" charset="0"/>
              </a:rPr>
              <a:t>bean</a:t>
            </a:r>
            <a:r>
              <a:rPr lang="zh-CN" altLang="en-US" dirty="0">
                <a:latin typeface="宋体" panose="02010600030101010101" pitchFamily="2" charset="-122"/>
              </a:rPr>
              <a:t>属性匹配的进行关联</a:t>
            </a:r>
            <a:endParaRPr lang="zh-CN" altLang="en-US" dirty="0">
              <a:latin typeface="宋体" panose="02010600030101010101" pitchFamily="2" charset="-122"/>
            </a:endParaRPr>
          </a:p>
          <a:p>
            <a:pPr lvl="1" algn="just" eaLnBrk="1" hangingPunct="1"/>
            <a:r>
              <a:rPr lang="zh-CN" altLang="en-US" dirty="0">
                <a:latin typeface="宋体" panose="02010600030101010101" pitchFamily="2" charset="-122"/>
              </a:rPr>
              <a:t>三个注意点：</a:t>
            </a:r>
            <a:endParaRPr lang="zh-CN" altLang="en-US" dirty="0">
              <a:latin typeface="宋体" panose="02010600030101010101" pitchFamily="2" charset="-122"/>
            </a:endParaRPr>
          </a:p>
          <a:p>
            <a:pPr lvl="2" algn="just" eaLnBrk="1" hangingPunct="1">
              <a:lnSpc>
                <a:spcPct val="120000"/>
              </a:lnSpc>
            </a:pPr>
            <a:r>
              <a:rPr lang="zh-CN" altLang="en-US" dirty="0">
                <a:latin typeface="宋体" panose="02010600030101010101" pitchFamily="2" charset="-122"/>
              </a:rPr>
              <a:t>输入参数缺失时不采取任何动作</a:t>
            </a:r>
            <a:endParaRPr lang="zh-CN" altLang="en-US" dirty="0">
              <a:latin typeface="宋体" panose="02010600030101010101" pitchFamily="2" charset="-122"/>
            </a:endParaRPr>
          </a:p>
          <a:p>
            <a:pPr lvl="2" algn="just" eaLnBrk="1" hangingPunct="1">
              <a:lnSpc>
                <a:spcPct val="120000"/>
              </a:lnSpc>
            </a:pPr>
            <a:r>
              <a:rPr lang="zh-CN" altLang="en-US" dirty="0">
                <a:latin typeface="宋体" panose="02010600030101010101" pitchFamily="2" charset="-122"/>
              </a:rPr>
              <a:t>自动类型转换并不能像手动类型转换那样，能防止不合法的值</a:t>
            </a:r>
            <a:endParaRPr lang="zh-CN" altLang="en-US" dirty="0">
              <a:latin typeface="宋体" panose="02010600030101010101" pitchFamily="2" charset="-122"/>
            </a:endParaRPr>
          </a:p>
          <a:p>
            <a:pPr lvl="2" algn="just" eaLnBrk="1" hangingPunct="1">
              <a:lnSpc>
                <a:spcPct val="120000"/>
              </a:lnSpc>
            </a:pPr>
            <a:r>
              <a:rPr lang="zh-CN" altLang="en-US" dirty="0">
                <a:latin typeface="Times New Roman" panose="02020603050405020304" pitchFamily="2" charset="0"/>
              </a:rPr>
              <a:t>Bean</a:t>
            </a:r>
            <a:r>
              <a:rPr lang="zh-CN" altLang="en-US" dirty="0">
                <a:latin typeface="宋体" panose="02010600030101010101" pitchFamily="2" charset="-122"/>
              </a:rPr>
              <a:t>属性的名称和请求参数大小写敏感</a:t>
            </a:r>
            <a:endParaRPr lang="zh-CN" altLang="en-US" dirty="0">
              <a:latin typeface="宋体" panose="02010600030101010101" pitchFamily="2" charset="-122"/>
            </a:endParaRPr>
          </a:p>
          <a:p>
            <a:pPr lvl="1" algn="just" eaLnBrk="1" hangingPunct="1"/>
            <a:endParaRPr lang="zh-CN" altLang="en-US" dirty="0">
              <a:latin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body" idx="4294967295"/>
          </p:nvPr>
        </p:nvSpPr>
        <p:spPr>
          <a:xfrm>
            <a:off x="838200" y="1295400"/>
            <a:ext cx="7543800" cy="4876800"/>
          </a:xfrm>
          <a:ln/>
        </p:spPr>
        <p:txBody>
          <a:bodyPr vert="horz" wrap="square" anchor="t" anchorCtr="0"/>
          <a:p>
            <a:pPr eaLnBrk="1" hangingPunct="1">
              <a:lnSpc>
                <a:spcPct val="120000"/>
              </a:lnSpc>
            </a:pPr>
            <a:r>
              <a:rPr lang="zh-CN" altLang="en-US" sz="3200" dirty="0">
                <a:latin typeface="Times New Roman" panose="02020603050405020304" pitchFamily="2" charset="0"/>
                <a:ea typeface="宋体" panose="02010600030101010101" pitchFamily="2" charset="-122"/>
              </a:rPr>
              <a:t>什么是</a:t>
            </a:r>
            <a:r>
              <a:rPr lang="fr-BE" altLang="en-US" sz="3200" dirty="0">
                <a:latin typeface="Times New Roman" panose="02020603050405020304" pitchFamily="2" charset="0"/>
                <a:ea typeface="宋体" panose="02010600030101010101" pitchFamily="2" charset="-122"/>
              </a:rPr>
              <a:t>Servlet</a:t>
            </a:r>
            <a:endParaRPr lang="fr-BE" altLang="en-US" sz="3200" dirty="0">
              <a:latin typeface="Times New Roman" panose="02020603050405020304" pitchFamily="2" charset="0"/>
              <a:ea typeface="宋体" panose="02010600030101010101" pitchFamily="2" charset="-122"/>
            </a:endParaRPr>
          </a:p>
          <a:p>
            <a:pPr lvl="1" eaLnBrk="1" hangingPunct="1">
              <a:lnSpc>
                <a:spcPct val="140000"/>
              </a:lnSpc>
            </a:pPr>
            <a:r>
              <a:rPr lang="zh-CN" altLang="en-US" dirty="0">
                <a:latin typeface="Times New Roman" panose="02020603050405020304" pitchFamily="2" charset="0"/>
              </a:rPr>
              <a:t>标准的服务器端的</a:t>
            </a:r>
            <a:r>
              <a:rPr lang="en-US" altLang="zh-CN" dirty="0">
                <a:latin typeface="Times New Roman" panose="02020603050405020304" pitchFamily="2" charset="0"/>
              </a:rPr>
              <a:t>Java</a:t>
            </a:r>
            <a:r>
              <a:rPr lang="zh-CN" altLang="en-US" dirty="0">
                <a:latin typeface="Times New Roman" panose="02020603050405020304" pitchFamily="2" charset="0"/>
              </a:rPr>
              <a:t>应用程序</a:t>
            </a:r>
            <a:endParaRPr lang="zh-CN" altLang="en-US" dirty="0"/>
          </a:p>
          <a:p>
            <a:pPr lvl="1" eaLnBrk="1" hangingPunct="1">
              <a:lnSpc>
                <a:spcPct val="140000"/>
              </a:lnSpc>
            </a:pPr>
            <a:r>
              <a:rPr lang="zh-CN" altLang="en-US" dirty="0">
                <a:latin typeface="Times New Roman" panose="02020603050405020304" pitchFamily="2" charset="0"/>
              </a:rPr>
              <a:t>可以生成动态的</a:t>
            </a:r>
            <a:r>
              <a:rPr lang="en-US" altLang="zh-CN" dirty="0">
                <a:latin typeface="Times New Roman" panose="02020603050405020304" pitchFamily="2" charset="0"/>
              </a:rPr>
              <a:t>Web</a:t>
            </a:r>
            <a:r>
              <a:rPr lang="zh-CN" altLang="en-US" dirty="0">
                <a:latin typeface="Times New Roman" panose="02020603050405020304" pitchFamily="2" charset="0"/>
              </a:rPr>
              <a:t>页面</a:t>
            </a:r>
            <a:r>
              <a:rPr lang="zh-CN" altLang="en-US" dirty="0"/>
              <a:t> </a:t>
            </a:r>
            <a:endParaRPr lang="zh-CN" altLang="en-US" dirty="0"/>
          </a:p>
          <a:p>
            <a:pPr lvl="1" eaLnBrk="1" hangingPunct="1">
              <a:lnSpc>
                <a:spcPct val="140000"/>
              </a:lnSpc>
            </a:pPr>
            <a:r>
              <a:rPr lang="zh-CN" altLang="en-US" dirty="0"/>
              <a:t>在</a:t>
            </a:r>
            <a:r>
              <a:rPr lang="en-US" altLang="zh-CN" dirty="0">
                <a:latin typeface="Times New Roman" panose="02020603050405020304" pitchFamily="2" charset="0"/>
              </a:rPr>
              <a:t>J2EE</a:t>
            </a:r>
            <a:r>
              <a:rPr lang="zh-CN" altLang="en-US" dirty="0"/>
              <a:t>架构中，</a:t>
            </a:r>
            <a:r>
              <a:rPr lang="en-US" altLang="zh-CN" dirty="0">
                <a:latin typeface="Times New Roman" panose="02020603050405020304" pitchFamily="2" charset="0"/>
              </a:rPr>
              <a:t>Servlet</a:t>
            </a:r>
            <a:r>
              <a:rPr lang="zh-CN" altLang="en-US" dirty="0"/>
              <a:t>属于</a:t>
            </a:r>
            <a:r>
              <a:rPr lang="en-US" altLang="zh-CN" dirty="0">
                <a:latin typeface="Times New Roman" panose="02020603050405020304" pitchFamily="2" charset="0"/>
              </a:rPr>
              <a:t>Web</a:t>
            </a:r>
            <a:r>
              <a:rPr lang="zh-CN" altLang="en-US" dirty="0"/>
              <a:t>层</a:t>
            </a:r>
            <a:r>
              <a:rPr lang="zh-CN" altLang="en-US" dirty="0">
                <a:latin typeface="Times New Roman" panose="02020603050405020304" pitchFamily="2" charset="0"/>
              </a:rPr>
              <a:t>，运行在</a:t>
            </a:r>
            <a:r>
              <a:rPr lang="en-US" altLang="zh-CN" dirty="0">
                <a:latin typeface="Times New Roman" panose="02020603050405020304" pitchFamily="2" charset="0"/>
              </a:rPr>
              <a:t>Web Container</a:t>
            </a:r>
            <a:r>
              <a:rPr lang="zh-CN" altLang="en-US" dirty="0">
                <a:latin typeface="Times New Roman" panose="02020603050405020304" pitchFamily="2" charset="0"/>
              </a:rPr>
              <a:t>中</a:t>
            </a:r>
            <a:endParaRPr lang="zh-CN" altLang="en-US"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位于客户端</a:t>
            </a:r>
            <a:r>
              <a:rPr lang="en-US" altLang="zh-CN" dirty="0">
                <a:latin typeface="Times New Roman" panose="02020603050405020304" pitchFamily="2" charset="0"/>
              </a:rPr>
              <a:t>Web</a:t>
            </a:r>
            <a:r>
              <a:rPr lang="zh-CN" altLang="en-US" dirty="0">
                <a:latin typeface="Times New Roman" panose="02020603050405020304" pitchFamily="2" charset="0"/>
              </a:rPr>
              <a:t>浏览器与服务器端的</a:t>
            </a:r>
            <a:r>
              <a:rPr lang="en-US" altLang="zh-CN" dirty="0">
                <a:latin typeface="Times New Roman" panose="02020603050405020304" pitchFamily="2" charset="0"/>
              </a:rPr>
              <a:t>DB</a:t>
            </a:r>
            <a:r>
              <a:rPr lang="zh-CN" altLang="en-US" dirty="0">
                <a:latin typeface="Times New Roman" panose="02020603050405020304" pitchFamily="2" charset="0"/>
              </a:rPr>
              <a:t>之间</a:t>
            </a:r>
            <a:endParaRPr lang="en-US" altLang="zh-CN" dirty="0"/>
          </a:p>
        </p:txBody>
      </p:sp>
      <p:sp>
        <p:nvSpPr>
          <p:cNvPr id="29698"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概述（1</a:t>
            </a:r>
            <a:r>
              <a:rPr lang="en-US" altLang="zh-CN" dirty="0">
                <a:latin typeface="Times New Roman" panose="02020603050405020304" pitchFamily="2" charset="0"/>
              </a:rPr>
              <a:t>-1</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pic>
        <p:nvPicPr>
          <p:cNvPr id="29700" name="Picture 4"/>
          <p:cNvPicPr>
            <a:picLocks noChangeAspect="1"/>
          </p:cNvPicPr>
          <p:nvPr/>
        </p:nvPicPr>
        <p:blipFill>
          <a:blip r:embed="rId1"/>
          <a:stretch>
            <a:fillRect/>
          </a:stretch>
        </p:blipFill>
        <p:spPr>
          <a:xfrm>
            <a:off x="4799013" y="1346200"/>
            <a:ext cx="4165600" cy="2768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arn(outVertical)">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body" idx="4294967295"/>
          </p:nvPr>
        </p:nvSpPr>
        <p:spPr>
          <a:xfrm>
            <a:off x="838200" y="1295400"/>
            <a:ext cx="7543800" cy="4876800"/>
          </a:xfrm>
          <a:ln/>
        </p:spPr>
        <p:txBody>
          <a:bodyPr vert="horz" wrap="square" anchor="t" anchorCtr="0"/>
          <a:p>
            <a:pPr eaLnBrk="1" hangingPunct="1">
              <a:lnSpc>
                <a:spcPct val="120000"/>
              </a:lnSpc>
            </a:pPr>
            <a:r>
              <a:rPr lang="zh-CN" altLang="en-US" sz="3200" dirty="0">
                <a:latin typeface="Times New Roman" panose="02020603050405020304" pitchFamily="2" charset="0"/>
                <a:ea typeface="宋体" panose="02010600030101010101" pitchFamily="2" charset="-122"/>
              </a:rPr>
              <a:t>什么是</a:t>
            </a:r>
            <a:r>
              <a:rPr lang="fr-BE" altLang="en-US" sz="3200" dirty="0">
                <a:latin typeface="Times New Roman" panose="02020603050405020304" pitchFamily="2" charset="0"/>
                <a:ea typeface="宋体" panose="02010600030101010101" pitchFamily="2" charset="-122"/>
              </a:rPr>
              <a:t>Servlet</a:t>
            </a:r>
            <a:endParaRPr lang="fr-BE" altLang="en-US" sz="3200" dirty="0">
              <a:solidFill>
                <a:srgbClr val="000000"/>
              </a:solidFill>
              <a:latin typeface="Times New Roman" panose="02020603050405020304" pitchFamily="2" charset="0"/>
              <a:ea typeface="宋体" panose="02010600030101010101" pitchFamily="2" charset="-122"/>
            </a:endParaRPr>
          </a:p>
        </p:txBody>
      </p:sp>
      <p:sp>
        <p:nvSpPr>
          <p:cNvPr id="30722"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概述（1</a:t>
            </a:r>
            <a:r>
              <a:rPr lang="en-US" altLang="zh-CN" dirty="0">
                <a:latin typeface="Times New Roman" panose="02020603050405020304" pitchFamily="2" charset="0"/>
              </a:rPr>
              <a:t>-2</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
        <p:nvSpPr>
          <p:cNvPr id="30723" name="AutoShape 5"/>
          <p:cNvSpPr/>
          <p:nvPr/>
        </p:nvSpPr>
        <p:spPr>
          <a:xfrm>
            <a:off x="892175" y="1905000"/>
            <a:ext cx="7261225" cy="4483100"/>
          </a:xfrm>
          <a:prstGeom prst="roundRect">
            <a:avLst>
              <a:gd name="adj" fmla="val 16667"/>
            </a:avLst>
          </a:prstGeom>
          <a:solidFill>
            <a:srgbClr val="FFFFCC"/>
          </a:solidFill>
          <a:ln w="9525" cap="flat" cmpd="sng">
            <a:solidFill>
              <a:srgbClr val="990033"/>
            </a:solidFill>
            <a:prstDash val="solid"/>
            <a:round/>
            <a:headEnd type="none" w="med" len="med"/>
            <a:tailEnd type="none" w="med" len="med"/>
          </a:ln>
        </p:spPr>
        <p:txBody>
          <a:bodyPr anchor="t" anchorCtr="0">
            <a:spAutoFit/>
          </a:bodyPr>
          <a:p>
            <a:pPr>
              <a:lnSpc>
                <a:spcPct val="60000"/>
              </a:lnSpc>
              <a:spcBef>
                <a:spcPct val="50000"/>
              </a:spcBef>
            </a:pPr>
            <a:r>
              <a:rPr lang="en-US" altLang="zh-CN" dirty="0">
                <a:solidFill>
                  <a:schemeClr val="accent2"/>
                </a:solidFill>
                <a:latin typeface="Times New Roman" panose="02020603050405020304" pitchFamily="2" charset="0"/>
              </a:rPr>
              <a:t>import java.io.*;   import javax.servlet.*;   import javax.servlet.http.*;</a:t>
            </a:r>
            <a:endParaRPr lang="en-US" altLang="zh-CN" dirty="0">
              <a:solidFill>
                <a:schemeClr val="accent2"/>
              </a:solidFill>
              <a:latin typeface="Times New Roman" panose="02020603050405020304" pitchFamily="2" charset="0"/>
            </a:endParaRPr>
          </a:p>
          <a:p>
            <a:pPr>
              <a:lnSpc>
                <a:spcPct val="90000"/>
              </a:lnSpc>
              <a:spcBef>
                <a:spcPct val="50000"/>
              </a:spcBef>
            </a:pPr>
            <a:r>
              <a:rPr lang="en-US" altLang="zh-CN" sz="2000" dirty="0">
                <a:latin typeface="Times New Roman" panose="02020603050405020304" pitchFamily="2" charset="0"/>
              </a:rPr>
              <a:t>public class Servlet1 extends </a:t>
            </a:r>
            <a:r>
              <a:rPr lang="en-US" altLang="zh-CN" dirty="0">
                <a:solidFill>
                  <a:srgbClr val="008000"/>
                </a:solidFill>
                <a:latin typeface="Times New Roman" panose="02020603050405020304" pitchFamily="2" charset="0"/>
              </a:rPr>
              <a:t>HttpServlet</a:t>
            </a:r>
            <a:r>
              <a:rPr lang="en-US" altLang="zh-CN" sz="2000" dirty="0">
                <a:latin typeface="Times New Roman" panose="02020603050405020304" pitchFamily="2" charset="0"/>
              </a:rPr>
              <a:t> {</a:t>
            </a:r>
            <a:endParaRPr lang="en-US" altLang="zh-CN" sz="2000" dirty="0">
              <a:latin typeface="Times New Roman" panose="02020603050405020304" pitchFamily="2" charset="0"/>
            </a:endParaRPr>
          </a:p>
          <a:p>
            <a:pPr>
              <a:lnSpc>
                <a:spcPct val="90000"/>
              </a:lnSpc>
              <a:spcBef>
                <a:spcPct val="50000"/>
              </a:spcBef>
            </a:pPr>
            <a:r>
              <a:rPr lang="en-US" altLang="zh-CN" sz="2000" dirty="0">
                <a:latin typeface="Times New Roman" panose="02020603050405020304" pitchFamily="2" charset="0"/>
              </a:rPr>
              <a:t>          protected void </a:t>
            </a:r>
            <a:r>
              <a:rPr lang="en-US" altLang="zh-CN" dirty="0">
                <a:solidFill>
                  <a:srgbClr val="800080"/>
                </a:solidFill>
                <a:latin typeface="Times New Roman" panose="02020603050405020304" pitchFamily="2" charset="0"/>
              </a:rPr>
              <a:t>doGet</a:t>
            </a:r>
            <a:r>
              <a:rPr lang="en-US" altLang="zh-CN" sz="2000" dirty="0">
                <a:latin typeface="Times New Roman" panose="02020603050405020304" pitchFamily="2" charset="0"/>
              </a:rPr>
              <a:t>(</a:t>
            </a:r>
            <a:r>
              <a:rPr lang="en-US" altLang="zh-CN" dirty="0">
                <a:solidFill>
                  <a:srgbClr val="CC0000"/>
                </a:solidFill>
                <a:latin typeface="Times New Roman" panose="02020603050405020304" pitchFamily="2" charset="0"/>
              </a:rPr>
              <a:t>HttpServletRequest request</a:t>
            </a:r>
            <a:r>
              <a:rPr lang="en-US" altLang="zh-CN" sz="2000" dirty="0">
                <a:latin typeface="Times New Roman" panose="02020603050405020304" pitchFamily="2" charset="0"/>
              </a:rPr>
              <a:t>,</a:t>
            </a:r>
            <a:endParaRPr lang="en-US" altLang="zh-CN" sz="2000" dirty="0">
              <a:latin typeface="Times New Roman" panose="02020603050405020304" pitchFamily="2" charset="0"/>
            </a:endParaRPr>
          </a:p>
          <a:p>
            <a:pPr>
              <a:lnSpc>
                <a:spcPct val="90000"/>
              </a:lnSpc>
              <a:spcBef>
                <a:spcPct val="50000"/>
              </a:spcBef>
            </a:pPr>
            <a:r>
              <a:rPr lang="en-US" altLang="zh-CN" sz="2000" dirty="0">
                <a:latin typeface="Times New Roman" panose="02020603050405020304" pitchFamily="2" charset="0"/>
              </a:rPr>
              <a:t>                                     </a:t>
            </a:r>
            <a:r>
              <a:rPr lang="en-US" altLang="zh-CN" dirty="0">
                <a:solidFill>
                  <a:srgbClr val="CC0000"/>
                </a:solidFill>
                <a:latin typeface="Times New Roman" panose="02020603050405020304" pitchFamily="2" charset="0"/>
              </a:rPr>
              <a:t>HttpServletResponse response</a:t>
            </a:r>
            <a:r>
              <a:rPr lang="en-US" altLang="zh-CN" sz="2000" dirty="0">
                <a:latin typeface="Times New Roman" panose="02020603050405020304" pitchFamily="2" charset="0"/>
              </a:rPr>
              <a:t>)</a:t>
            </a:r>
            <a:endParaRPr lang="en-US" altLang="zh-CN" sz="2000" dirty="0">
              <a:latin typeface="Times New Roman" panose="02020603050405020304" pitchFamily="2" charset="0"/>
            </a:endParaRPr>
          </a:p>
          <a:p>
            <a:pPr>
              <a:lnSpc>
                <a:spcPct val="90000"/>
              </a:lnSpc>
              <a:spcBef>
                <a:spcPct val="50000"/>
              </a:spcBef>
            </a:pPr>
            <a:r>
              <a:rPr lang="en-US" altLang="zh-CN" sz="2000" dirty="0">
                <a:latin typeface="Times New Roman" panose="02020603050405020304" pitchFamily="2" charset="0"/>
              </a:rPr>
              <a:t>             throws ServletException, IOException {</a:t>
            </a:r>
            <a:endParaRPr lang="en-US" altLang="zh-CN" sz="2000" dirty="0">
              <a:latin typeface="Times New Roman" panose="02020603050405020304" pitchFamily="2" charset="0"/>
            </a:endParaRPr>
          </a:p>
          <a:p>
            <a:pPr>
              <a:lnSpc>
                <a:spcPct val="90000"/>
              </a:lnSpc>
              <a:spcBef>
                <a:spcPct val="50000"/>
              </a:spcBef>
            </a:pPr>
            <a:r>
              <a:rPr lang="en-US" altLang="zh-CN" sz="2000" dirty="0">
                <a:latin typeface="Times New Roman" panose="02020603050405020304" pitchFamily="2" charset="0"/>
              </a:rPr>
              <a:t>	    //Use “request” to read incoming HTTP headers</a:t>
            </a:r>
            <a:endParaRPr lang="en-US" altLang="zh-CN" sz="2000" dirty="0">
              <a:latin typeface="Times New Roman" panose="02020603050405020304" pitchFamily="2" charset="0"/>
            </a:endParaRPr>
          </a:p>
          <a:p>
            <a:pPr>
              <a:lnSpc>
                <a:spcPct val="90000"/>
              </a:lnSpc>
              <a:spcBef>
                <a:spcPct val="50000"/>
              </a:spcBef>
            </a:pPr>
            <a:r>
              <a:rPr lang="en-US" altLang="zh-CN" sz="2000" dirty="0">
                <a:latin typeface="Times New Roman" panose="02020603050405020304" pitchFamily="2" charset="0"/>
              </a:rPr>
              <a:t>	   //Use “response” to specify the HTTP response</a:t>
            </a:r>
            <a:endParaRPr lang="en-US" altLang="zh-CN" sz="2000" dirty="0">
              <a:latin typeface="Times New Roman" panose="02020603050405020304" pitchFamily="2" charset="0"/>
            </a:endParaRPr>
          </a:p>
          <a:p>
            <a:pPr>
              <a:lnSpc>
                <a:spcPct val="90000"/>
              </a:lnSpc>
              <a:spcBef>
                <a:spcPct val="50000"/>
              </a:spcBef>
            </a:pPr>
            <a:r>
              <a:rPr lang="en-US" altLang="zh-CN" sz="2000" dirty="0">
                <a:latin typeface="Times New Roman" panose="02020603050405020304" pitchFamily="2" charset="0"/>
              </a:rPr>
              <a:t>                   </a:t>
            </a:r>
            <a:r>
              <a:rPr lang="en-US" altLang="zh-CN" dirty="0">
                <a:solidFill>
                  <a:srgbClr val="CC0000"/>
                </a:solidFill>
                <a:latin typeface="Times New Roman" panose="02020603050405020304" pitchFamily="2" charset="0"/>
              </a:rPr>
              <a:t>PrintWriter out = response.getWriter()</a:t>
            </a:r>
            <a:r>
              <a:rPr lang="en-US" altLang="zh-CN" sz="2000" dirty="0">
                <a:latin typeface="Times New Roman" panose="02020603050405020304" pitchFamily="2" charset="0"/>
              </a:rPr>
              <a:t>;</a:t>
            </a:r>
            <a:endParaRPr lang="en-US" altLang="zh-CN" sz="2000" dirty="0">
              <a:latin typeface="Times New Roman" panose="02020603050405020304" pitchFamily="2" charset="0"/>
            </a:endParaRPr>
          </a:p>
          <a:p>
            <a:pPr>
              <a:lnSpc>
                <a:spcPct val="90000"/>
              </a:lnSpc>
              <a:spcBef>
                <a:spcPct val="50000"/>
              </a:spcBef>
            </a:pPr>
            <a:r>
              <a:rPr lang="en-US" altLang="zh-CN" sz="2000" dirty="0">
                <a:latin typeface="Times New Roman" panose="02020603050405020304" pitchFamily="2" charset="0"/>
              </a:rPr>
              <a:t>                   //Use “out” to send content to browser</a:t>
            </a:r>
            <a:endParaRPr lang="en-US" altLang="zh-CN" sz="2000" dirty="0">
              <a:latin typeface="Times New Roman" panose="02020603050405020304" pitchFamily="2" charset="0"/>
            </a:endParaRPr>
          </a:p>
          <a:p>
            <a:pPr>
              <a:lnSpc>
                <a:spcPct val="10000"/>
              </a:lnSpc>
              <a:spcBef>
                <a:spcPct val="50000"/>
              </a:spcBef>
            </a:pPr>
            <a:r>
              <a:rPr lang="en-US" altLang="zh-CN" sz="2000" dirty="0">
                <a:latin typeface="Times New Roman" panose="02020603050405020304" pitchFamily="2" charset="0"/>
              </a:rPr>
              <a:t>          }</a:t>
            </a:r>
            <a:endParaRPr lang="en-US" altLang="zh-CN" sz="2000" dirty="0">
              <a:latin typeface="Times New Roman" panose="02020603050405020304" pitchFamily="2" charset="0"/>
            </a:endParaRPr>
          </a:p>
          <a:p>
            <a:pPr>
              <a:lnSpc>
                <a:spcPct val="10000"/>
              </a:lnSpc>
              <a:spcBef>
                <a:spcPct val="50000"/>
              </a:spcBef>
            </a:pPr>
            <a:r>
              <a:rPr lang="en-US" altLang="zh-CN" sz="2000" dirty="0">
                <a:latin typeface="Times New Roman" panose="02020603050405020304" pitchFamily="2" charset="0"/>
              </a:rPr>
              <a:t>}</a:t>
            </a:r>
            <a:endParaRPr lang="zh-CN" altLang="en-US" sz="20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body" idx="4294967295"/>
          </p:nvPr>
        </p:nvSpPr>
        <p:spPr>
          <a:xfrm>
            <a:off x="609600" y="1295400"/>
            <a:ext cx="8001000" cy="4876800"/>
          </a:xfrm>
          <a:ln/>
        </p:spPr>
        <p:txBody>
          <a:bodyPr vert="horz" wrap="square" anchor="t" anchorCtr="0"/>
          <a:p>
            <a:pPr eaLnBrk="1" hangingPunct="1">
              <a:lnSpc>
                <a:spcPct val="120000"/>
              </a:lnSpc>
            </a:pPr>
            <a:r>
              <a:rPr lang="fr-BE" altLang="en-US" sz="3200" dirty="0">
                <a:latin typeface="Times New Roman" panose="02020603050405020304" pitchFamily="2" charset="0"/>
                <a:ea typeface="宋体" panose="02010600030101010101" pitchFamily="2" charset="-122"/>
              </a:rPr>
              <a:t>Servlet</a:t>
            </a:r>
            <a:r>
              <a:rPr lang="zh-CN" altLang="en-US" sz="3200" dirty="0">
                <a:latin typeface="Times New Roman" panose="02020603050405020304" pitchFamily="2" charset="0"/>
                <a:ea typeface="宋体" panose="02010600030101010101" pitchFamily="2" charset="-122"/>
              </a:rPr>
              <a:t>的功能</a:t>
            </a:r>
            <a:endParaRPr lang="zh-CN" altLang="en-US" sz="3200" dirty="0">
              <a:latin typeface="Times New Roman" panose="02020603050405020304" pitchFamily="2" charset="0"/>
              <a:ea typeface="宋体" panose="02010600030101010101" pitchFamily="2" charset="-122"/>
            </a:endParaRPr>
          </a:p>
          <a:p>
            <a:pPr lvl="1" eaLnBrk="1" hangingPunct="1">
              <a:lnSpc>
                <a:spcPct val="140000"/>
              </a:lnSpc>
            </a:pPr>
            <a:r>
              <a:rPr lang="zh-CN" altLang="en-US" dirty="0">
                <a:latin typeface="Times New Roman" panose="02020603050405020304" pitchFamily="2" charset="0"/>
              </a:rPr>
              <a:t>读取客户程序发送来的显式数据(表单数据)</a:t>
            </a:r>
            <a:endParaRPr lang="zh-CN" altLang="en-US"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读取客户程序发送来的隐式数据(请求报头)</a:t>
            </a:r>
            <a:endParaRPr lang="zh-CN" altLang="en-US"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生成相应的结果</a:t>
            </a:r>
            <a:endParaRPr lang="zh-CN" altLang="en-US"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发送显式的数据给客户程序（</a:t>
            </a:r>
            <a:r>
              <a:rPr lang="en-US" altLang="zh-CN" dirty="0">
                <a:latin typeface="Times New Roman" panose="02020603050405020304" pitchFamily="2" charset="0"/>
              </a:rPr>
              <a:t>HTML）</a:t>
            </a:r>
            <a:endParaRPr lang="en-US" altLang="zh-CN"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发送隐式的数据给客户程序(状态代码和响应报头)</a:t>
            </a:r>
            <a:endParaRPr lang="en-US" altLang="zh-CN" dirty="0">
              <a:latin typeface="Times New Roman" panose="02020603050405020304" pitchFamily="2" charset="0"/>
            </a:endParaRPr>
          </a:p>
        </p:txBody>
      </p:sp>
      <p:sp>
        <p:nvSpPr>
          <p:cNvPr id="31746"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概述（2）</a:t>
            </a:r>
            <a:endParaRPr lang="zh-CN" altLang="en-US" dirty="0">
              <a:latin typeface="Times New Roman" panose="02020603050405020304"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body" idx="4294967295"/>
          </p:nvPr>
        </p:nvSpPr>
        <p:spPr>
          <a:xfrm>
            <a:off x="838200" y="1295400"/>
            <a:ext cx="7543800" cy="4876800"/>
          </a:xfrm>
          <a:ln/>
        </p:spPr>
        <p:txBody>
          <a:bodyPr vert="horz" wrap="square" anchor="t" anchorCtr="0"/>
          <a:p>
            <a:pPr eaLnBrk="1" hangingPunct="1">
              <a:lnSpc>
                <a:spcPct val="120000"/>
              </a:lnSpc>
            </a:pPr>
            <a:r>
              <a:rPr lang="fr-BE" altLang="en-US" sz="3200" dirty="0">
                <a:latin typeface="Times New Roman" panose="02020603050405020304" pitchFamily="2" charset="0"/>
                <a:ea typeface="宋体" panose="02010600030101010101" pitchFamily="2" charset="-122"/>
              </a:rPr>
              <a:t>Servlet</a:t>
            </a:r>
            <a:r>
              <a:rPr lang="zh-CN" altLang="en-US" sz="3200" dirty="0">
                <a:latin typeface="Times New Roman" panose="02020603050405020304" pitchFamily="2" charset="0"/>
                <a:ea typeface="宋体" panose="02010600030101010101" pitchFamily="2" charset="-122"/>
              </a:rPr>
              <a:t>处理流程</a:t>
            </a:r>
            <a:endParaRPr lang="zh-CN" altLang="en-US" sz="3200" dirty="0">
              <a:latin typeface="Times New Roman" panose="02020603050405020304" pitchFamily="2" charset="0"/>
              <a:ea typeface="宋体" panose="02010600030101010101" pitchFamily="2" charset="-122"/>
            </a:endParaRPr>
          </a:p>
          <a:p>
            <a:pPr lvl="1" eaLnBrk="1" hangingPunct="1">
              <a:lnSpc>
                <a:spcPct val="110000"/>
              </a:lnSpc>
            </a:pPr>
            <a:r>
              <a:rPr lang="zh-CN" altLang="en-US" dirty="0">
                <a:latin typeface="Times New Roman" panose="02020603050405020304" pitchFamily="2" charset="0"/>
              </a:rPr>
              <a:t>客户端发送一个请求至服务器端</a:t>
            </a:r>
            <a:endParaRPr lang="zh-CN" altLang="en-US" dirty="0"/>
          </a:p>
          <a:p>
            <a:pPr lvl="1" eaLnBrk="1" hangingPunct="1">
              <a:lnSpc>
                <a:spcPct val="110000"/>
              </a:lnSpc>
            </a:pPr>
            <a:r>
              <a:rPr lang="zh-CN" altLang="en-US" dirty="0">
                <a:latin typeface="Times New Roman" panose="02020603050405020304" pitchFamily="2" charset="0"/>
              </a:rPr>
              <a:t>服务器将请求信息发给</a:t>
            </a:r>
            <a:r>
              <a:rPr lang="en-US" altLang="zh-CN" dirty="0">
                <a:latin typeface="Times New Roman" panose="02020603050405020304" pitchFamily="2" charset="0"/>
              </a:rPr>
              <a:t>Servlet</a:t>
            </a:r>
            <a:r>
              <a:rPr lang="en-US" altLang="zh-CN" dirty="0">
                <a:solidFill>
                  <a:srgbClr val="000000"/>
                </a:solidFill>
              </a:rPr>
              <a:t> </a:t>
            </a:r>
            <a:endParaRPr lang="en-US" altLang="zh-CN" dirty="0">
              <a:solidFill>
                <a:srgbClr val="000000"/>
              </a:solidFill>
            </a:endParaRPr>
          </a:p>
          <a:p>
            <a:pPr lvl="1" eaLnBrk="1" hangingPunct="1">
              <a:lnSpc>
                <a:spcPct val="110000"/>
              </a:lnSpc>
            </a:pPr>
            <a:r>
              <a:rPr lang="en-US" altLang="zh-CN" dirty="0">
                <a:latin typeface="Times New Roman" panose="02020603050405020304" pitchFamily="2" charset="0"/>
              </a:rPr>
              <a:t>Servlet</a:t>
            </a:r>
            <a:r>
              <a:rPr lang="zh-CN" altLang="en-US" dirty="0">
                <a:latin typeface="Times New Roman" panose="02020603050405020304" pitchFamily="2" charset="0"/>
                <a:sym typeface="Arial" panose="020B0604020202020204" pitchFamily="34" charset="0"/>
              </a:rPr>
              <a:t>引擎</a:t>
            </a:r>
            <a:r>
              <a:rPr lang="zh-CN" altLang="en-US" dirty="0">
                <a:latin typeface="Times New Roman" panose="02020603050405020304" pitchFamily="2" charset="0"/>
              </a:rPr>
              <a:t>，也就是</a:t>
            </a:r>
            <a:r>
              <a:rPr lang="en-US" altLang="zh-CN" dirty="0">
                <a:latin typeface="Times New Roman" panose="02020603050405020304" pitchFamily="2" charset="0"/>
              </a:rPr>
              <a:t>Web Container</a:t>
            </a:r>
            <a:r>
              <a:rPr lang="zh-CN" altLang="en-US" dirty="0">
                <a:latin typeface="Times New Roman" panose="02020603050405020304" pitchFamily="2" charset="0"/>
              </a:rPr>
              <a:t>会调用</a:t>
            </a:r>
            <a:r>
              <a:rPr lang="en-US" altLang="zh-CN" dirty="0">
                <a:latin typeface="Times New Roman" panose="02020603050405020304" pitchFamily="2" charset="0"/>
              </a:rPr>
              <a:t>Servlet</a:t>
            </a:r>
            <a:r>
              <a:rPr lang="zh-CN" altLang="en-US" dirty="0">
                <a:latin typeface="Times New Roman" panose="02020603050405020304" pitchFamily="2" charset="0"/>
              </a:rPr>
              <a:t>的</a:t>
            </a:r>
            <a:r>
              <a:rPr lang="en-US" altLang="zh-CN" dirty="0">
                <a:latin typeface="Times New Roman" panose="02020603050405020304" pitchFamily="2" charset="0"/>
              </a:rPr>
              <a:t>service</a:t>
            </a:r>
            <a:r>
              <a:rPr lang="zh-CN" altLang="en-US" dirty="0">
                <a:latin typeface="Times New Roman" panose="02020603050405020304" pitchFamily="2" charset="0"/>
              </a:rPr>
              <a:t>方法</a:t>
            </a:r>
            <a:endParaRPr lang="zh-CN" altLang="en-US" dirty="0">
              <a:solidFill>
                <a:srgbClr val="000000"/>
              </a:solidFill>
              <a:latin typeface="Times New Roman" panose="02020603050405020304" pitchFamily="2" charset="0"/>
            </a:endParaRPr>
          </a:p>
          <a:p>
            <a:pPr lvl="1" eaLnBrk="1" hangingPunct="1">
              <a:lnSpc>
                <a:spcPct val="110000"/>
              </a:lnSpc>
            </a:pPr>
            <a:r>
              <a:rPr lang="en-US" altLang="zh-CN" dirty="0">
                <a:latin typeface="Times New Roman" panose="02020603050405020304" pitchFamily="2" charset="0"/>
              </a:rPr>
              <a:t>Servlet</a:t>
            </a:r>
            <a:r>
              <a:rPr lang="zh-CN" altLang="en-US" dirty="0">
                <a:latin typeface="Times New Roman" panose="02020603050405020304" pitchFamily="2" charset="0"/>
              </a:rPr>
              <a:t>构建一个响应，并将其传给服务器，该响应是动态的，相应内容通常取决于</a:t>
            </a:r>
            <a:r>
              <a:rPr lang="zh-CN" altLang="en-US" dirty="0">
                <a:latin typeface="Times New Roman" panose="02020603050405020304" pitchFamily="2" charset="0"/>
                <a:sym typeface="Arial" panose="020B0604020202020204" pitchFamily="34" charset="0"/>
              </a:rPr>
              <a:t>客户端的请求</a:t>
            </a:r>
            <a:endParaRPr lang="zh-CN" altLang="en-US" dirty="0">
              <a:latin typeface="Times New Roman" panose="02020603050405020304" pitchFamily="2" charset="0"/>
              <a:sym typeface="Arial" panose="020B0604020202020204" pitchFamily="34" charset="0"/>
            </a:endParaRPr>
          </a:p>
          <a:p>
            <a:pPr lvl="1" eaLnBrk="1" hangingPunct="1">
              <a:lnSpc>
                <a:spcPct val="110000"/>
              </a:lnSpc>
            </a:pPr>
            <a:r>
              <a:rPr lang="zh-CN" altLang="en-US" dirty="0">
                <a:latin typeface="Times New Roman" panose="02020603050405020304" pitchFamily="2" charset="0"/>
                <a:sym typeface="Arial" panose="020B0604020202020204" pitchFamily="34" charset="0"/>
              </a:rPr>
              <a:t>服务器将响应返回给客户端</a:t>
            </a:r>
            <a:endParaRPr lang="zh-CN" altLang="en-US" dirty="0">
              <a:latin typeface="Times New Roman" panose="02020603050405020304" pitchFamily="2" charset="0"/>
              <a:sym typeface="Arial" panose="020B0604020202020204" pitchFamily="34" charset="0"/>
            </a:endParaRPr>
          </a:p>
        </p:txBody>
      </p:sp>
      <p:sp>
        <p:nvSpPr>
          <p:cNvPr id="32770"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概述（3）</a:t>
            </a:r>
            <a:endParaRPr lang="zh-CN" altLang="en-US" dirty="0">
              <a:latin typeface="Times New Roman" panose="02020603050405020304"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body" idx="4294967295"/>
          </p:nvPr>
        </p:nvSpPr>
        <p:spPr>
          <a:xfrm>
            <a:off x="838200" y="1295400"/>
            <a:ext cx="7543800" cy="4876800"/>
          </a:xfrm>
          <a:ln/>
        </p:spPr>
        <p:txBody>
          <a:bodyPr vert="horz" wrap="square" anchor="t" anchorCtr="0"/>
          <a:p>
            <a:pPr eaLnBrk="1" hangingPunct="1">
              <a:lnSpc>
                <a:spcPct val="120000"/>
              </a:lnSpc>
            </a:pPr>
            <a:r>
              <a:rPr lang="en-US" altLang="zh-CN" sz="3200" dirty="0">
                <a:latin typeface="Times New Roman" panose="02020603050405020304" pitchFamily="2" charset="0"/>
              </a:rPr>
              <a:t>Web</a:t>
            </a:r>
            <a:r>
              <a:rPr lang="zh-CN" altLang="en-US" sz="3200" dirty="0">
                <a:latin typeface="Times New Roman" panose="02020603050405020304" pitchFamily="2" charset="0"/>
                <a:ea typeface="宋体" panose="02010600030101010101" pitchFamily="2" charset="-122"/>
              </a:rPr>
              <a:t>容器为</a:t>
            </a:r>
            <a:r>
              <a:rPr lang="fr-BE" altLang="en-US" sz="3200" dirty="0">
                <a:latin typeface="Times New Roman" panose="02020603050405020304" pitchFamily="2" charset="0"/>
                <a:ea typeface="宋体" panose="02010600030101010101" pitchFamily="2" charset="-122"/>
              </a:rPr>
              <a:t>Servlet</a:t>
            </a:r>
            <a:r>
              <a:rPr lang="zh-CN" altLang="en-US" sz="3200" dirty="0">
                <a:latin typeface="Times New Roman" panose="02020603050405020304" pitchFamily="2" charset="0"/>
                <a:ea typeface="宋体" panose="02010600030101010101" pitchFamily="2" charset="-122"/>
              </a:rPr>
              <a:t>提供的服务</a:t>
            </a:r>
            <a:endParaRPr lang="zh-CN" altLang="en-US" sz="3200" dirty="0">
              <a:latin typeface="Times New Roman" panose="02020603050405020304" pitchFamily="2" charset="0"/>
              <a:ea typeface="宋体" panose="02010600030101010101" pitchFamily="2" charset="-122"/>
            </a:endParaRPr>
          </a:p>
          <a:p>
            <a:pPr lvl="1" eaLnBrk="1" hangingPunct="1">
              <a:lnSpc>
                <a:spcPct val="110000"/>
              </a:lnSpc>
            </a:pPr>
            <a:r>
              <a:rPr lang="zh-CN" altLang="en-US" dirty="0">
                <a:latin typeface="Times New Roman" panose="02020603050405020304" pitchFamily="2" charset="0"/>
              </a:rPr>
              <a:t>一个基于</a:t>
            </a:r>
            <a:r>
              <a:rPr lang="fr-BE" altLang="en-US" dirty="0">
                <a:latin typeface="Times New Roman" panose="02020603050405020304" pitchFamily="2" charset="0"/>
              </a:rPr>
              <a:t>Servlet</a:t>
            </a:r>
            <a:r>
              <a:rPr lang="zh-CN" altLang="en-US" dirty="0">
                <a:latin typeface="Times New Roman" panose="02020603050405020304" pitchFamily="2" charset="0"/>
              </a:rPr>
              <a:t>的应用通常不直接和</a:t>
            </a:r>
            <a:r>
              <a:rPr lang="fr-BE" altLang="en-US" dirty="0">
                <a:latin typeface="Times New Roman" panose="02020603050405020304" pitchFamily="2" charset="0"/>
              </a:rPr>
              <a:t>Servlet</a:t>
            </a:r>
            <a:r>
              <a:rPr lang="zh-CN" altLang="en-US" dirty="0">
                <a:latin typeface="Times New Roman" panose="02020603050405020304" pitchFamily="2" charset="0"/>
              </a:rPr>
              <a:t>通信，而由</a:t>
            </a:r>
            <a:r>
              <a:rPr lang="fr-BE" altLang="en-US" dirty="0">
                <a:latin typeface="Times New Roman" panose="02020603050405020304" pitchFamily="2" charset="0"/>
              </a:rPr>
              <a:t>Web</a:t>
            </a:r>
            <a:r>
              <a:rPr lang="zh-CN" altLang="en-US" dirty="0">
                <a:latin typeface="Times New Roman" panose="02020603050405020304" pitchFamily="2" charset="0"/>
              </a:rPr>
              <a:t>应用服务器通过</a:t>
            </a:r>
            <a:r>
              <a:rPr lang="fr-BE" altLang="en-US" dirty="0">
                <a:latin typeface="Times New Roman" panose="02020603050405020304" pitchFamily="2" charset="0"/>
              </a:rPr>
              <a:t>JAVA Servlet API</a:t>
            </a:r>
            <a:r>
              <a:rPr lang="zh-CN" altLang="en-US" dirty="0">
                <a:latin typeface="Times New Roman" panose="02020603050405020304" pitchFamily="2" charset="0"/>
              </a:rPr>
              <a:t>调用</a:t>
            </a:r>
            <a:r>
              <a:rPr lang="fr-BE" altLang="en-US" dirty="0">
                <a:latin typeface="Times New Roman" panose="02020603050405020304" pitchFamily="2" charset="0"/>
              </a:rPr>
              <a:t>Servlet</a:t>
            </a:r>
            <a:r>
              <a:rPr lang="zh-CN" altLang="en-US" dirty="0">
                <a:latin typeface="Times New Roman" panose="02020603050405020304" pitchFamily="2" charset="0"/>
              </a:rPr>
              <a:t>来实现</a:t>
            </a:r>
            <a:endParaRPr lang="zh-CN" altLang="en-US" sz="3200" dirty="0">
              <a:latin typeface="Times New Roman" panose="02020603050405020304" pitchFamily="2" charset="0"/>
            </a:endParaRPr>
          </a:p>
          <a:p>
            <a:pPr lvl="1" eaLnBrk="1" hangingPunct="1">
              <a:lnSpc>
                <a:spcPct val="110000"/>
              </a:lnSpc>
            </a:pPr>
            <a:r>
              <a:rPr lang="en-US" altLang="zh-CN" dirty="0">
                <a:latin typeface="Times New Roman" panose="02020603050405020304" pitchFamily="2" charset="0"/>
              </a:rPr>
              <a:t>Servlet</a:t>
            </a:r>
            <a:r>
              <a:rPr lang="zh-CN" altLang="en-US" dirty="0">
                <a:latin typeface="Times New Roman" panose="02020603050405020304" pitchFamily="2" charset="0"/>
              </a:rPr>
              <a:t>由</a:t>
            </a:r>
            <a:r>
              <a:rPr lang="en-US" altLang="zh-CN" dirty="0">
                <a:latin typeface="Times New Roman" panose="02020603050405020304" pitchFamily="2" charset="0"/>
              </a:rPr>
              <a:t>Web</a:t>
            </a:r>
            <a:r>
              <a:rPr lang="zh-CN" altLang="en-US" dirty="0">
                <a:latin typeface="Times New Roman" panose="02020603050405020304" pitchFamily="2" charset="0"/>
              </a:rPr>
              <a:t>容器管理（装载、初始化、处理服务请求、卸载或撤消</a:t>
            </a:r>
            <a:r>
              <a:rPr lang="en-US" altLang="zh-CN" dirty="0">
                <a:latin typeface="Times New Roman" panose="02020603050405020304" pitchFamily="2" charset="0"/>
              </a:rPr>
              <a:t>Servlet</a:t>
            </a:r>
            <a:r>
              <a:rPr lang="zh-CN" altLang="en-US" dirty="0">
                <a:latin typeface="Times New Roman" panose="02020603050405020304" pitchFamily="2" charset="0"/>
              </a:rPr>
              <a:t> ）</a:t>
            </a:r>
            <a:endParaRPr lang="zh-CN" altLang="en-US" sz="3200" dirty="0">
              <a:solidFill>
                <a:srgbClr val="000000"/>
              </a:solidFill>
              <a:latin typeface="Times New Roman" panose="02020603050405020304" pitchFamily="2" charset="0"/>
            </a:endParaRPr>
          </a:p>
          <a:p>
            <a:pPr lvl="1" eaLnBrk="1" hangingPunct="1">
              <a:lnSpc>
                <a:spcPct val="110000"/>
              </a:lnSpc>
            </a:pPr>
            <a:r>
              <a:rPr lang="zh-CN" altLang="en-US" dirty="0">
                <a:latin typeface="Times New Roman" panose="02020603050405020304" pitchFamily="2" charset="0"/>
              </a:rPr>
              <a:t>一般某一时刻在</a:t>
            </a:r>
            <a:r>
              <a:rPr lang="en-US" altLang="zh-CN" dirty="0">
                <a:latin typeface="Times New Roman" panose="02020603050405020304" pitchFamily="2" charset="0"/>
              </a:rPr>
              <a:t>Web</a:t>
            </a:r>
            <a:r>
              <a:rPr lang="zh-CN" altLang="en-US" dirty="0">
                <a:latin typeface="Times New Roman" panose="02020603050405020304" pitchFamily="2" charset="0"/>
              </a:rPr>
              <a:t>容器中只有一个特定的</a:t>
            </a:r>
            <a:r>
              <a:rPr lang="en-US" altLang="zh-CN" dirty="0">
                <a:latin typeface="Times New Roman" panose="02020603050405020304" pitchFamily="2" charset="0"/>
              </a:rPr>
              <a:t>Servlet</a:t>
            </a:r>
            <a:r>
              <a:rPr lang="zh-CN" altLang="en-US" dirty="0">
                <a:latin typeface="Times New Roman" panose="02020603050405020304" pitchFamily="2" charset="0"/>
                <a:sym typeface="Arial" panose="020B0604020202020204" pitchFamily="34" charset="0"/>
              </a:rPr>
              <a:t>对象的实例</a:t>
            </a:r>
            <a:r>
              <a:rPr lang="zh-CN" altLang="en-US" dirty="0">
                <a:solidFill>
                  <a:srgbClr val="000000"/>
                </a:solidFill>
              </a:rPr>
              <a:t>，</a:t>
            </a:r>
            <a:r>
              <a:rPr lang="zh-CN" altLang="en-US" dirty="0">
                <a:latin typeface="Times New Roman" panose="02020603050405020304" pitchFamily="2" charset="0"/>
              </a:rPr>
              <a:t>当</a:t>
            </a:r>
            <a:r>
              <a:rPr lang="en-US" altLang="zh-CN" dirty="0">
                <a:latin typeface="Times New Roman" panose="02020603050405020304" pitchFamily="2" charset="0"/>
              </a:rPr>
              <a:t>Servlet</a:t>
            </a:r>
            <a:r>
              <a:rPr lang="zh-CN" altLang="en-US" dirty="0">
                <a:latin typeface="Times New Roman" panose="02020603050405020304" pitchFamily="2" charset="0"/>
              </a:rPr>
              <a:t>第一次装进运行环境， </a:t>
            </a:r>
            <a:r>
              <a:rPr lang="en-US" altLang="zh-CN" dirty="0">
                <a:latin typeface="Times New Roman" panose="02020603050405020304" pitchFamily="2" charset="0"/>
              </a:rPr>
              <a:t>Web</a:t>
            </a:r>
            <a:r>
              <a:rPr lang="zh-CN" altLang="en-US" dirty="0">
                <a:latin typeface="Times New Roman" panose="02020603050405020304" pitchFamily="2" charset="0"/>
              </a:rPr>
              <a:t>容器负责实现其初始化</a:t>
            </a:r>
            <a:endParaRPr lang="zh-CN" altLang="en-US" dirty="0">
              <a:latin typeface="Times New Roman" panose="02020603050405020304" pitchFamily="2" charset="0"/>
            </a:endParaRPr>
          </a:p>
        </p:txBody>
      </p:sp>
      <p:sp>
        <p:nvSpPr>
          <p:cNvPr id="33794"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概述（4-1）</a:t>
            </a:r>
            <a:endParaRPr lang="zh-CN" altLang="en-US" dirty="0">
              <a:latin typeface="Times New Roman" panose="02020603050405020304"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body" idx="4294967295"/>
          </p:nvPr>
        </p:nvSpPr>
        <p:spPr>
          <a:xfrm>
            <a:off x="762000" y="1295400"/>
            <a:ext cx="7772400" cy="4876800"/>
          </a:xfrm>
          <a:ln/>
        </p:spPr>
        <p:txBody>
          <a:bodyPr vert="horz" wrap="square" anchor="t" anchorCtr="0"/>
          <a:p>
            <a:pPr eaLnBrk="1" hangingPunct="1">
              <a:lnSpc>
                <a:spcPct val="120000"/>
              </a:lnSpc>
            </a:pPr>
            <a:r>
              <a:rPr lang="en-US" altLang="zh-CN" sz="3200" dirty="0">
                <a:latin typeface="Times New Roman" panose="02020603050405020304" pitchFamily="2" charset="0"/>
              </a:rPr>
              <a:t>Web</a:t>
            </a:r>
            <a:r>
              <a:rPr lang="zh-CN" altLang="en-US" sz="3200" dirty="0">
                <a:latin typeface="Times New Roman" panose="02020603050405020304" pitchFamily="2" charset="0"/>
                <a:ea typeface="宋体" panose="02010600030101010101" pitchFamily="2" charset="-122"/>
              </a:rPr>
              <a:t>容器为</a:t>
            </a:r>
            <a:r>
              <a:rPr lang="fr-BE" altLang="en-US" sz="3200" dirty="0">
                <a:latin typeface="Times New Roman" panose="02020603050405020304" pitchFamily="2" charset="0"/>
                <a:ea typeface="宋体" panose="02010600030101010101" pitchFamily="2" charset="-122"/>
              </a:rPr>
              <a:t>Servlet</a:t>
            </a:r>
            <a:r>
              <a:rPr lang="zh-CN" altLang="en-US" sz="3200" dirty="0">
                <a:latin typeface="Times New Roman" panose="02020603050405020304" pitchFamily="2" charset="0"/>
                <a:ea typeface="宋体" panose="02010600030101010101" pitchFamily="2" charset="-122"/>
              </a:rPr>
              <a:t>提供的服务</a:t>
            </a:r>
            <a:endParaRPr lang="zh-CN" altLang="en-US" sz="3200" dirty="0">
              <a:latin typeface="Times New Roman" panose="02020603050405020304" pitchFamily="2" charset="0"/>
              <a:ea typeface="宋体" panose="02010600030101010101" pitchFamily="2" charset="-122"/>
            </a:endParaRPr>
          </a:p>
          <a:p>
            <a:pPr lvl="1" eaLnBrk="1" hangingPunct="1">
              <a:lnSpc>
                <a:spcPct val="170000"/>
              </a:lnSpc>
            </a:pPr>
            <a:r>
              <a:rPr lang="zh-CN" altLang="en-US" dirty="0">
                <a:latin typeface="Times New Roman" panose="02020603050405020304" pitchFamily="2" charset="0"/>
              </a:rPr>
              <a:t>每个客户对该</a:t>
            </a:r>
            <a:r>
              <a:rPr lang="fr-BE" altLang="en-US" dirty="0">
                <a:latin typeface="Times New Roman" panose="02020603050405020304" pitchFamily="2" charset="0"/>
              </a:rPr>
              <a:t>Servlet</a:t>
            </a:r>
            <a:r>
              <a:rPr lang="zh-CN" altLang="en-US" dirty="0">
                <a:latin typeface="Times New Roman" panose="02020603050405020304" pitchFamily="2" charset="0"/>
              </a:rPr>
              <a:t>的请求是通过在</a:t>
            </a:r>
            <a:r>
              <a:rPr lang="fr-BE" altLang="en-US" dirty="0">
                <a:latin typeface="Times New Roman" panose="02020603050405020304" pitchFamily="2" charset="0"/>
              </a:rPr>
              <a:t>Servlet</a:t>
            </a:r>
            <a:r>
              <a:rPr lang="zh-CN" altLang="en-US" dirty="0">
                <a:latin typeface="Times New Roman" panose="02020603050405020304" pitchFamily="2" charset="0"/>
              </a:rPr>
              <a:t>初始对象实例上创建一个新线程来处理的</a:t>
            </a:r>
            <a:endParaRPr lang="zh-CN" altLang="en-US" dirty="0">
              <a:latin typeface="Times New Roman" panose="02020603050405020304" pitchFamily="2" charset="0"/>
            </a:endParaRPr>
          </a:p>
          <a:p>
            <a:pPr lvl="1" eaLnBrk="1" hangingPunct="1">
              <a:lnSpc>
                <a:spcPct val="170000"/>
              </a:lnSpc>
            </a:pPr>
            <a:r>
              <a:rPr lang="fr-BE" altLang="en-US" dirty="0">
                <a:latin typeface="Times New Roman" panose="02020603050405020304" pitchFamily="2" charset="0"/>
              </a:rPr>
              <a:t>Web</a:t>
            </a:r>
            <a:r>
              <a:rPr lang="zh-CN" altLang="en-US" dirty="0">
                <a:latin typeface="Times New Roman" panose="02020603050405020304" pitchFamily="2" charset="0"/>
              </a:rPr>
              <a:t>容器负责创建每个处理请求的新线程，还负责卸载或重新安装</a:t>
            </a:r>
            <a:r>
              <a:rPr lang="en-US" altLang="zh-CN" dirty="0">
                <a:latin typeface="Times New Roman" panose="02020603050405020304" pitchFamily="2" charset="0"/>
              </a:rPr>
              <a:t>Servlet（</a:t>
            </a:r>
            <a:r>
              <a:rPr lang="zh-CN" altLang="en-US" dirty="0">
                <a:latin typeface="Times New Roman" panose="02020603050405020304" pitchFamily="2" charset="0"/>
              </a:rPr>
              <a:t>当支持</a:t>
            </a:r>
            <a:r>
              <a:rPr lang="en-US" altLang="zh-CN" dirty="0">
                <a:latin typeface="Times New Roman" panose="02020603050405020304" pitchFamily="2" charset="0"/>
              </a:rPr>
              <a:t>Servlet</a:t>
            </a:r>
            <a:r>
              <a:rPr lang="zh-CN" altLang="en-US" dirty="0">
                <a:latin typeface="Times New Roman" panose="02020603050405020304" pitchFamily="2" charset="0"/>
              </a:rPr>
              <a:t> 的文件改变或</a:t>
            </a:r>
            <a:r>
              <a:rPr lang="en-US" altLang="zh-CN" dirty="0">
                <a:latin typeface="Times New Roman" panose="02020603050405020304" pitchFamily="2" charset="0"/>
              </a:rPr>
              <a:t>Web</a:t>
            </a:r>
            <a:r>
              <a:rPr lang="zh-CN" altLang="en-US" dirty="0">
                <a:latin typeface="Times New Roman" panose="02020603050405020304" pitchFamily="2" charset="0"/>
              </a:rPr>
              <a:t>应用服务器崩溃）</a:t>
            </a:r>
            <a:r>
              <a:rPr lang="zh-CN" altLang="en-US" sz="2400" dirty="0">
                <a:latin typeface="Times New Roman" panose="02020603050405020304" pitchFamily="2" charset="0"/>
              </a:rPr>
              <a:t> </a:t>
            </a:r>
            <a:endParaRPr lang="zh-CN" altLang="en-US" sz="2400" dirty="0">
              <a:latin typeface="Times New Roman" panose="02020603050405020304" pitchFamily="2" charset="0"/>
            </a:endParaRPr>
          </a:p>
        </p:txBody>
      </p:sp>
      <p:sp>
        <p:nvSpPr>
          <p:cNvPr id="34818"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概述（4-2）</a:t>
            </a:r>
            <a:endParaRPr lang="zh-CN" altLang="en-US" dirty="0">
              <a:latin typeface="Times New Roman" panose="02020603050405020304"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7169"/>
          <p:cNvSpPr>
            <a:spLocks noGrp="1"/>
          </p:cNvSpPr>
          <p:nvPr>
            <p:ph type="title"/>
          </p:nvPr>
        </p:nvSpPr>
        <p:spPr>
          <a:ln/>
        </p:spPr>
        <p:txBody>
          <a:bodyPr anchor="ctr" anchorCtr="0"/>
          <a:p>
            <a:r>
              <a:rPr lang="en-US" altLang="zh-CN" dirty="0"/>
              <a:t>JSP</a:t>
            </a:r>
            <a:r>
              <a:rPr lang="zh-CN" altLang="en-US" dirty="0"/>
              <a:t>语法概述</a:t>
            </a:r>
            <a:endParaRPr lang="zh-CN" altLang="en-US" dirty="0"/>
          </a:p>
        </p:txBody>
      </p:sp>
      <p:sp>
        <p:nvSpPr>
          <p:cNvPr id="7170" name="文本占位符 7170"/>
          <p:cNvSpPr>
            <a:spLocks noGrp="1"/>
          </p:cNvSpPr>
          <p:nvPr>
            <p:ph idx="1"/>
          </p:nvPr>
        </p:nvSpPr>
        <p:spPr>
          <a:xfrm>
            <a:off x="457200" y="1393825"/>
            <a:ext cx="8377238" cy="4930775"/>
          </a:xfrm>
          <a:ln/>
        </p:spPr>
        <p:txBody>
          <a:bodyPr anchor="t" anchorCtr="0"/>
          <a:p>
            <a:pPr>
              <a:lnSpc>
                <a:spcPct val="110000"/>
              </a:lnSpc>
            </a:pPr>
            <a:r>
              <a:rPr lang="zh-CN" altLang="en-US" dirty="0"/>
              <a:t>JSP</a:t>
            </a:r>
            <a:r>
              <a:rPr lang="zh-CN" altLang="en-US" dirty="0">
                <a:latin typeface="宋体" panose="02010600030101010101" pitchFamily="2" charset="-122"/>
              </a:rPr>
              <a:t>原始代码中包含了</a:t>
            </a:r>
            <a:r>
              <a:rPr lang="zh-CN" altLang="en-US" dirty="0">
                <a:solidFill>
                  <a:schemeClr val="accent1"/>
                </a:solidFill>
              </a:rPr>
              <a:t>JSP</a:t>
            </a:r>
            <a:r>
              <a:rPr lang="zh-CN" altLang="en-US" dirty="0">
                <a:solidFill>
                  <a:schemeClr val="accent1"/>
                </a:solidFill>
                <a:latin typeface="宋体" panose="02010600030101010101" pitchFamily="2" charset="-122"/>
              </a:rPr>
              <a:t>元素</a:t>
            </a:r>
            <a:r>
              <a:rPr lang="zh-CN" altLang="en-US" dirty="0">
                <a:latin typeface="宋体" panose="02010600030101010101" pitchFamily="2" charset="-122"/>
              </a:rPr>
              <a:t>和</a:t>
            </a:r>
            <a:r>
              <a:rPr lang="zh-CN" altLang="en-US" dirty="0">
                <a:solidFill>
                  <a:schemeClr val="accent1"/>
                </a:solidFill>
              </a:rPr>
              <a:t>Template(模板) data</a:t>
            </a:r>
            <a:r>
              <a:rPr lang="zh-CN" altLang="en-US" dirty="0">
                <a:latin typeface="宋体" panose="02010600030101010101" pitchFamily="2" charset="-122"/>
              </a:rPr>
              <a:t>两类</a:t>
            </a:r>
            <a:r>
              <a:rPr lang="zh-CN" altLang="en-US" dirty="0"/>
              <a:t> </a:t>
            </a:r>
            <a:endParaRPr lang="zh-CN" altLang="en-US" dirty="0"/>
          </a:p>
          <a:p>
            <a:pPr>
              <a:lnSpc>
                <a:spcPct val="110000"/>
              </a:lnSpc>
            </a:pPr>
            <a:r>
              <a:rPr lang="zh-CN" altLang="en-US" dirty="0">
                <a:solidFill>
                  <a:schemeClr val="accent1"/>
                </a:solidFill>
              </a:rPr>
              <a:t>Template data</a:t>
            </a:r>
            <a:r>
              <a:rPr lang="zh-CN" altLang="en-US" dirty="0">
                <a:latin typeface="宋体" panose="02010600030101010101" pitchFamily="2" charset="-122"/>
              </a:rPr>
              <a:t>指的是</a:t>
            </a:r>
            <a:r>
              <a:rPr lang="zh-CN" altLang="en-US" dirty="0"/>
              <a:t>JSP</a:t>
            </a:r>
            <a:r>
              <a:rPr lang="zh-CN" altLang="en-US" dirty="0">
                <a:latin typeface="宋体" panose="02010600030101010101" pitchFamily="2" charset="-122"/>
              </a:rPr>
              <a:t>引擎不处理的部分</a:t>
            </a:r>
            <a:r>
              <a:rPr lang="zh-CN" altLang="en-US" dirty="0"/>
              <a:t>，即</a:t>
            </a:r>
            <a:r>
              <a:rPr lang="zh-CN" altLang="en-US" dirty="0">
                <a:latin typeface="宋体" panose="02010600030101010101" pitchFamily="2" charset="-122"/>
              </a:rPr>
              <a:t>标记</a:t>
            </a:r>
            <a:r>
              <a:rPr lang="zh-CN" altLang="en-US" dirty="0"/>
              <a:t>&lt;%……%&gt;</a:t>
            </a:r>
            <a:r>
              <a:rPr lang="zh-CN" altLang="en-US" dirty="0">
                <a:latin typeface="宋体" panose="02010600030101010101" pitchFamily="2" charset="-122"/>
              </a:rPr>
              <a:t>以外的部分，例如代码中的</a:t>
            </a:r>
            <a:r>
              <a:rPr lang="zh-CN" altLang="en-US" dirty="0"/>
              <a:t>HTML</a:t>
            </a:r>
            <a:r>
              <a:rPr lang="zh-CN" altLang="en-US" dirty="0">
                <a:latin typeface="宋体" panose="02010600030101010101" pitchFamily="2" charset="-122"/>
              </a:rPr>
              <a:t>的内容等</a:t>
            </a:r>
            <a:r>
              <a:rPr lang="zh-CN" altLang="en-US" dirty="0"/>
              <a:t> ，</a:t>
            </a:r>
            <a:r>
              <a:rPr lang="zh-CN" altLang="en-US" dirty="0">
                <a:latin typeface="宋体" panose="02010600030101010101" pitchFamily="2" charset="-122"/>
              </a:rPr>
              <a:t>这些数据会直接传送到客户端的浏览器</a:t>
            </a:r>
            <a:endParaRPr lang="zh-CN" altLang="en-US" dirty="0">
              <a:latin typeface="宋体" panose="02010600030101010101" pitchFamily="2" charset="-122"/>
            </a:endParaRPr>
          </a:p>
          <a:p>
            <a:pPr>
              <a:lnSpc>
                <a:spcPct val="110000"/>
              </a:lnSpc>
            </a:pPr>
            <a:r>
              <a:rPr lang="zh-CN" altLang="en-US" dirty="0">
                <a:solidFill>
                  <a:schemeClr val="accent1"/>
                </a:solidFill>
              </a:rPr>
              <a:t>JSP元素</a:t>
            </a:r>
            <a:r>
              <a:rPr lang="zh-CN" altLang="en-US" dirty="0"/>
              <a:t>是指将由JSP引擎直接处理的部分，这一部分必须符合JSP语法，否则会导致编译错误</a:t>
            </a:r>
            <a:r>
              <a:rPr lang="zh-CN" altLang="en-US" dirty="0">
                <a:latin typeface="宋体" panose="02010600030101010101" pitchFamily="2" charset="-122"/>
              </a:rPr>
              <a:t> </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body" idx="4294967295"/>
          </p:nvPr>
        </p:nvSpPr>
        <p:spPr>
          <a:xfrm>
            <a:off x="762000" y="1295400"/>
            <a:ext cx="7543800" cy="4876800"/>
          </a:xfrm>
          <a:ln/>
        </p:spPr>
        <p:txBody>
          <a:bodyPr vert="horz" wrap="square" anchor="t" anchorCtr="0"/>
          <a:p>
            <a:pPr eaLnBrk="1" hangingPunct="1">
              <a:lnSpc>
                <a:spcPct val="120000"/>
              </a:lnSpc>
            </a:pPr>
            <a:r>
              <a:rPr lang="en-US" altLang="zh-CN" sz="3200" dirty="0">
                <a:latin typeface="Times New Roman" panose="02020603050405020304" pitchFamily="2" charset="0"/>
              </a:rPr>
              <a:t>Servlet</a:t>
            </a:r>
            <a:r>
              <a:rPr lang="zh-CN" altLang="en-US" sz="3200" dirty="0">
                <a:latin typeface="Times New Roman" panose="02020603050405020304" pitchFamily="2" charset="0"/>
              </a:rPr>
              <a:t>实例</a:t>
            </a:r>
            <a:endParaRPr lang="zh-CN" altLang="en-US" sz="3200" dirty="0">
              <a:latin typeface="Times New Roman" panose="02020603050405020304" pitchFamily="2" charset="0"/>
            </a:endParaRPr>
          </a:p>
        </p:txBody>
      </p:sp>
      <p:sp>
        <p:nvSpPr>
          <p:cNvPr id="35842"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实例（</a:t>
            </a:r>
            <a:r>
              <a:rPr lang="en-US" altLang="zh-CN" dirty="0">
                <a:latin typeface="Times New Roman" panose="02020603050405020304" pitchFamily="2" charset="0"/>
              </a:rPr>
              <a:t>1-1</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
        <p:nvSpPr>
          <p:cNvPr id="35843" name="AutoShape 4"/>
          <p:cNvSpPr/>
          <p:nvPr/>
        </p:nvSpPr>
        <p:spPr>
          <a:xfrm>
            <a:off x="914400" y="1987550"/>
            <a:ext cx="7261225" cy="4184650"/>
          </a:xfrm>
          <a:prstGeom prst="roundRect">
            <a:avLst>
              <a:gd name="adj" fmla="val 16667"/>
            </a:avLst>
          </a:prstGeom>
          <a:solidFill>
            <a:srgbClr val="FFFFCC"/>
          </a:solidFill>
          <a:ln w="9525" cap="flat" cmpd="sng">
            <a:solidFill>
              <a:srgbClr val="990033"/>
            </a:solidFill>
            <a:prstDash val="solid"/>
            <a:round/>
            <a:headEnd type="none" w="med" len="med"/>
            <a:tailEnd type="none" w="med" len="med"/>
          </a:ln>
        </p:spPr>
        <p:txBody>
          <a:bodyPr anchor="t" anchorCtr="0">
            <a:spAutoFit/>
          </a:bodyPr>
          <a:p>
            <a:pPr>
              <a:lnSpc>
                <a:spcPct val="60000"/>
              </a:lnSpc>
              <a:spcBef>
                <a:spcPct val="50000"/>
              </a:spcBef>
            </a:pPr>
            <a:r>
              <a:rPr lang="en-US" altLang="zh-CN" sz="2000" dirty="0">
                <a:latin typeface="Times New Roman" panose="02020603050405020304" pitchFamily="2" charset="0"/>
                <a:ea typeface="宋体" panose="02010600030101010101" pitchFamily="2" charset="-122"/>
              </a:rPr>
              <a:t>import java.io.*;      import javax.servlet.*;</a:t>
            </a:r>
            <a:endParaRPr lang="en-US" altLang="zh-CN" sz="2000" dirty="0">
              <a:latin typeface="Times New Roman" panose="02020603050405020304" pitchFamily="2" charset="0"/>
              <a:ea typeface="宋体" panose="02010600030101010101" pitchFamily="2" charset="-122"/>
            </a:endParaRPr>
          </a:p>
          <a:p>
            <a:pPr>
              <a:lnSpc>
                <a:spcPct val="60000"/>
              </a:lnSpc>
              <a:spcBef>
                <a:spcPct val="50000"/>
              </a:spcBef>
            </a:pPr>
            <a:r>
              <a:rPr lang="en-US" altLang="zh-CN" sz="2000" dirty="0">
                <a:latin typeface="Times New Roman" panose="02020603050405020304" pitchFamily="2" charset="0"/>
                <a:ea typeface="宋体" panose="02010600030101010101" pitchFamily="2" charset="-122"/>
              </a:rPr>
              <a:t>import javax.servlet.http.*;</a:t>
            </a:r>
            <a:endParaRPr lang="en-US" altLang="zh-CN" sz="2000" dirty="0">
              <a:latin typeface="Times New Roman" panose="02020603050405020304" pitchFamily="2" charset="0"/>
              <a:ea typeface="宋体" panose="02010600030101010101" pitchFamily="2" charset="-122"/>
            </a:endParaRPr>
          </a:p>
          <a:p>
            <a:pPr>
              <a:lnSpc>
                <a:spcPct val="90000"/>
              </a:lnSpc>
              <a:spcBef>
                <a:spcPct val="50000"/>
              </a:spcBef>
            </a:pPr>
            <a:r>
              <a:rPr lang="en-US" altLang="zh-CN" sz="2000" dirty="0">
                <a:latin typeface="Times New Roman" panose="02020603050405020304" pitchFamily="2" charset="0"/>
                <a:ea typeface="宋体" panose="02010600030101010101" pitchFamily="2" charset="-122"/>
              </a:rPr>
              <a:t>public class HelloWorld extends HttpServlet {</a:t>
            </a:r>
            <a:endParaRPr lang="en-US" altLang="zh-CN" sz="2000" dirty="0">
              <a:latin typeface="Times New Roman" panose="02020603050405020304" pitchFamily="2" charset="0"/>
              <a:ea typeface="宋体" panose="02010600030101010101" pitchFamily="2" charset="-122"/>
            </a:endParaRPr>
          </a:p>
          <a:p>
            <a:pPr>
              <a:lnSpc>
                <a:spcPct val="90000"/>
              </a:lnSpc>
              <a:spcBef>
                <a:spcPct val="50000"/>
              </a:spcBef>
            </a:pPr>
            <a:r>
              <a:rPr lang="en-US" altLang="zh-CN" sz="2000" dirty="0">
                <a:latin typeface="Times New Roman" panose="02020603050405020304" pitchFamily="2" charset="0"/>
                <a:ea typeface="宋体" panose="02010600030101010101" pitchFamily="2" charset="-122"/>
              </a:rPr>
              <a:t>           protected void doGet(HttpServletRequest request,</a:t>
            </a:r>
            <a:endParaRPr lang="en-US" altLang="zh-CN" sz="2000" dirty="0">
              <a:latin typeface="Times New Roman" panose="02020603050405020304" pitchFamily="2" charset="0"/>
              <a:ea typeface="宋体" panose="02010600030101010101" pitchFamily="2" charset="-122"/>
            </a:endParaRPr>
          </a:p>
          <a:p>
            <a:pPr>
              <a:lnSpc>
                <a:spcPct val="90000"/>
              </a:lnSpc>
              <a:spcBef>
                <a:spcPct val="50000"/>
              </a:spcBef>
            </a:pPr>
            <a:r>
              <a:rPr lang="en-US" altLang="zh-CN" sz="2000" dirty="0">
                <a:latin typeface="Times New Roman" panose="02020603050405020304" pitchFamily="2" charset="0"/>
                <a:ea typeface="宋体" panose="02010600030101010101" pitchFamily="2" charset="-122"/>
              </a:rPr>
              <a:t>                                     HttpServletResponse response)</a:t>
            </a:r>
            <a:endParaRPr lang="en-US" altLang="zh-CN" sz="2000" dirty="0">
              <a:latin typeface="Times New Roman" panose="02020603050405020304" pitchFamily="2" charset="0"/>
              <a:ea typeface="宋体" panose="02010600030101010101" pitchFamily="2" charset="-122"/>
            </a:endParaRPr>
          </a:p>
          <a:p>
            <a:pPr>
              <a:lnSpc>
                <a:spcPct val="90000"/>
              </a:lnSpc>
              <a:spcBef>
                <a:spcPct val="50000"/>
              </a:spcBef>
            </a:pPr>
            <a:r>
              <a:rPr lang="en-US" altLang="zh-CN" sz="2000" dirty="0">
                <a:latin typeface="Times New Roman" panose="02020603050405020304" pitchFamily="2" charset="0"/>
                <a:ea typeface="宋体" panose="02010600030101010101" pitchFamily="2" charset="-122"/>
              </a:rPr>
              <a:t>               throws ServletException, IOException {</a:t>
            </a:r>
            <a:endParaRPr lang="en-US" altLang="zh-CN" sz="2000" dirty="0">
              <a:latin typeface="Times New Roman" panose="02020603050405020304" pitchFamily="2" charset="0"/>
              <a:ea typeface="宋体" panose="02010600030101010101" pitchFamily="2" charset="-122"/>
            </a:endParaRPr>
          </a:p>
          <a:p>
            <a:pPr>
              <a:lnSpc>
                <a:spcPct val="90000"/>
              </a:lnSpc>
              <a:spcBef>
                <a:spcPct val="50000"/>
              </a:spcBef>
            </a:pPr>
            <a:r>
              <a:rPr lang="en-US" altLang="zh-CN" sz="2000" dirty="0">
                <a:latin typeface="Times New Roman" panose="02020603050405020304" pitchFamily="2" charset="0"/>
                <a:ea typeface="宋体" panose="02010600030101010101" pitchFamily="2" charset="-122"/>
              </a:rPr>
              <a:t>                   PrintWriter out = response.getWriter();</a:t>
            </a:r>
            <a:endParaRPr lang="en-US" altLang="zh-CN" sz="2000" dirty="0">
              <a:latin typeface="Times New Roman" panose="02020603050405020304" pitchFamily="2" charset="0"/>
              <a:ea typeface="宋体" panose="02010600030101010101" pitchFamily="2" charset="-122"/>
            </a:endParaRPr>
          </a:p>
          <a:p>
            <a:pPr>
              <a:lnSpc>
                <a:spcPct val="90000"/>
              </a:lnSpc>
              <a:spcBef>
                <a:spcPct val="50000"/>
              </a:spcBef>
            </a:pPr>
            <a:r>
              <a:rPr lang="en-US" altLang="zh-CN" sz="2000" dirty="0">
                <a:latin typeface="Times New Roman" panose="02020603050405020304" pitchFamily="2" charset="0"/>
                <a:ea typeface="宋体" panose="02010600030101010101" pitchFamily="2" charset="-122"/>
              </a:rPr>
              <a:t>                    out.println("Hello World");</a:t>
            </a:r>
            <a:endParaRPr lang="en-US" altLang="zh-CN" sz="2000" dirty="0">
              <a:latin typeface="Times New Roman" panose="02020603050405020304" pitchFamily="2" charset="0"/>
              <a:ea typeface="宋体" panose="02010600030101010101" pitchFamily="2" charset="-122"/>
            </a:endParaRPr>
          </a:p>
          <a:p>
            <a:pPr>
              <a:lnSpc>
                <a:spcPct val="50000"/>
              </a:lnSpc>
              <a:spcBef>
                <a:spcPct val="50000"/>
              </a:spcBef>
            </a:pPr>
            <a:r>
              <a:rPr lang="en-US" altLang="zh-CN" sz="2000" dirty="0">
                <a:latin typeface="Times New Roman" panose="02020603050405020304" pitchFamily="2" charset="0"/>
                <a:ea typeface="宋体" panose="02010600030101010101" pitchFamily="2" charset="-122"/>
              </a:rPr>
              <a:t>          }</a:t>
            </a:r>
            <a:endParaRPr lang="en-US" altLang="zh-CN" sz="2000" dirty="0">
              <a:latin typeface="Times New Roman" panose="02020603050405020304" pitchFamily="2" charset="0"/>
              <a:ea typeface="宋体" panose="02010600030101010101" pitchFamily="2" charset="-122"/>
            </a:endParaRPr>
          </a:p>
          <a:p>
            <a:pPr>
              <a:lnSpc>
                <a:spcPct val="50000"/>
              </a:lnSpc>
              <a:spcBef>
                <a:spcPct val="50000"/>
              </a:spcBef>
            </a:pPr>
            <a:r>
              <a:rPr lang="en-US" altLang="zh-CN" sz="2000" dirty="0">
                <a:latin typeface="Times New Roman" panose="02020603050405020304" pitchFamily="2" charset="0"/>
                <a:ea typeface="宋体" panose="02010600030101010101" pitchFamily="2" charset="-122"/>
              </a:rPr>
              <a:t>}</a:t>
            </a:r>
            <a:endParaRPr lang="zh-CN" altLang="en-US" sz="2000" dirty="0">
              <a:latin typeface="Times New Roman" panose="02020603050405020304" pitchFamily="2"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body" idx="4294967295"/>
          </p:nvPr>
        </p:nvSpPr>
        <p:spPr>
          <a:xfrm>
            <a:off x="685800" y="1295400"/>
            <a:ext cx="7848600" cy="4876800"/>
          </a:xfrm>
          <a:ln/>
        </p:spPr>
        <p:txBody>
          <a:bodyPr vert="horz" wrap="square" anchor="t" anchorCtr="0"/>
          <a:p>
            <a:pPr eaLnBrk="1" hangingPunct="1">
              <a:lnSpc>
                <a:spcPct val="120000"/>
              </a:lnSpc>
            </a:pPr>
            <a:r>
              <a:rPr lang="en-US" altLang="zh-CN" sz="3200" dirty="0">
                <a:latin typeface="Times New Roman" panose="02020603050405020304" pitchFamily="2" charset="0"/>
              </a:rPr>
              <a:t>Servlet</a:t>
            </a:r>
            <a:r>
              <a:rPr lang="zh-CN" altLang="en-US" sz="3200" dirty="0">
                <a:latin typeface="Times New Roman" panose="02020603050405020304" pitchFamily="2" charset="0"/>
              </a:rPr>
              <a:t>实例</a:t>
            </a:r>
            <a:endParaRPr lang="zh-CN" altLang="en-US" sz="3200" dirty="0">
              <a:latin typeface="Times New Roman" panose="02020603050405020304" pitchFamily="2" charset="0"/>
            </a:endParaRPr>
          </a:p>
          <a:p>
            <a:pPr lvl="1" eaLnBrk="1" hangingPunct="1">
              <a:lnSpc>
                <a:spcPct val="120000"/>
              </a:lnSpc>
            </a:pPr>
            <a:r>
              <a:rPr lang="zh-CN" altLang="en-US" dirty="0">
                <a:latin typeface="Times New Roman" panose="02020603050405020304" pitchFamily="2" charset="0"/>
              </a:rPr>
              <a:t>部署</a:t>
            </a:r>
            <a:endParaRPr lang="zh-CN" altLang="en-US" dirty="0">
              <a:latin typeface="Times New Roman" panose="02020603050405020304" pitchFamily="2" charset="0"/>
            </a:endParaRPr>
          </a:p>
          <a:p>
            <a:pPr lvl="2" eaLnBrk="1" hangingPunct="1">
              <a:lnSpc>
                <a:spcPct val="180000"/>
              </a:lnSpc>
            </a:pPr>
            <a:r>
              <a:rPr lang="zh-CN" altLang="en-US" dirty="0">
                <a:latin typeface="Times New Roman" panose="02020603050405020304" pitchFamily="2" charset="0"/>
              </a:rPr>
              <a:t>复制.</a:t>
            </a:r>
            <a:r>
              <a:rPr lang="en-US" altLang="zh-CN" dirty="0">
                <a:latin typeface="Times New Roman" panose="02020603050405020304" pitchFamily="2" charset="0"/>
              </a:rPr>
              <a:t>class</a:t>
            </a:r>
            <a:r>
              <a:rPr lang="zh-CN" altLang="en-US" dirty="0">
                <a:latin typeface="Times New Roman" panose="02020603050405020304" pitchFamily="2" charset="0"/>
              </a:rPr>
              <a:t>文件至</a:t>
            </a:r>
            <a:r>
              <a:rPr lang="en-US" altLang="zh-CN" dirty="0">
                <a:latin typeface="Times New Roman" panose="02020603050405020304" pitchFamily="2" charset="0"/>
              </a:rPr>
              <a:t>Tomcat</a:t>
            </a:r>
            <a:r>
              <a:rPr lang="zh-CN" altLang="en-US" dirty="0">
                <a:latin typeface="Times New Roman" panose="02020603050405020304" pitchFamily="2" charset="0"/>
              </a:rPr>
              <a:t>安装目录下的 </a:t>
            </a:r>
            <a:r>
              <a:rPr lang="en-US" altLang="zh-CN" dirty="0">
                <a:latin typeface="Times New Roman" panose="02020603050405020304" pitchFamily="2" charset="0"/>
              </a:rPr>
              <a:t>install_dir/webapps/appfolder/WEB-INF/classes</a:t>
            </a:r>
            <a:endParaRPr lang="en-US" altLang="zh-CN" dirty="0">
              <a:latin typeface="Times New Roman" panose="02020603050405020304" pitchFamily="2" charset="0"/>
            </a:endParaRPr>
          </a:p>
          <a:p>
            <a:pPr lvl="2" eaLnBrk="1" hangingPunct="1">
              <a:lnSpc>
                <a:spcPct val="180000"/>
              </a:lnSpc>
            </a:pPr>
            <a:r>
              <a:rPr lang="zh-CN" altLang="en-US" dirty="0">
                <a:latin typeface="Times New Roman" panose="02020603050405020304" pitchFamily="2" charset="0"/>
              </a:rPr>
              <a:t>修改</a:t>
            </a:r>
            <a:r>
              <a:rPr lang="en-US" altLang="zh-CN" dirty="0">
                <a:latin typeface="Times New Roman" panose="02020603050405020304" pitchFamily="2" charset="0"/>
              </a:rPr>
              <a:t>Web</a:t>
            </a:r>
            <a:r>
              <a:rPr lang="zh-CN" altLang="en-US" dirty="0">
                <a:latin typeface="Times New Roman" panose="02020603050405020304" pitchFamily="2" charset="0"/>
              </a:rPr>
              <a:t>应用的部署描述符</a:t>
            </a:r>
            <a:r>
              <a:rPr lang="en-US" altLang="zh-CN" dirty="0">
                <a:latin typeface="Times New Roman" panose="02020603050405020304" pitchFamily="2" charset="0"/>
              </a:rPr>
              <a:t>web.xml，</a:t>
            </a:r>
            <a:r>
              <a:rPr lang="zh-CN" altLang="en-US" dirty="0">
                <a:latin typeface="Times New Roman" panose="02020603050405020304" pitchFamily="2" charset="0"/>
              </a:rPr>
              <a:t>添加此</a:t>
            </a:r>
            <a:r>
              <a:rPr lang="en-US" altLang="zh-CN" dirty="0">
                <a:latin typeface="Times New Roman" panose="02020603050405020304" pitchFamily="2" charset="0"/>
              </a:rPr>
              <a:t>Servlet</a:t>
            </a:r>
            <a:r>
              <a:rPr lang="zh-CN" altLang="en-US" dirty="0">
                <a:latin typeface="Times New Roman" panose="02020603050405020304" pitchFamily="2" charset="0"/>
              </a:rPr>
              <a:t>的映射</a:t>
            </a:r>
            <a:endParaRPr lang="zh-CN" altLang="en-US" dirty="0">
              <a:latin typeface="Times New Roman" panose="02020603050405020304" pitchFamily="2" charset="0"/>
            </a:endParaRPr>
          </a:p>
        </p:txBody>
      </p:sp>
      <p:sp>
        <p:nvSpPr>
          <p:cNvPr id="36866"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实例（</a:t>
            </a:r>
            <a:r>
              <a:rPr lang="en-US" altLang="zh-CN" dirty="0">
                <a:latin typeface="Times New Roman" panose="02020603050405020304" pitchFamily="2" charset="0"/>
              </a:rPr>
              <a:t>1-</a:t>
            </a:r>
            <a:r>
              <a:rPr lang="zh-CN" altLang="en-US" dirty="0">
                <a:latin typeface="Times New Roman" panose="02020603050405020304" pitchFamily="2" charset="0"/>
              </a:rPr>
              <a:t>2）</a:t>
            </a:r>
            <a:endParaRPr lang="zh-CN" altLang="en-US" dirty="0">
              <a:latin typeface="Times New Roman" panose="02020603050405020304" pitchFamily="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body" idx="4294967295"/>
          </p:nvPr>
        </p:nvSpPr>
        <p:spPr>
          <a:xfrm>
            <a:off x="838200" y="1295400"/>
            <a:ext cx="7543800" cy="4876800"/>
          </a:xfrm>
          <a:ln/>
        </p:spPr>
        <p:txBody>
          <a:bodyPr vert="horz" wrap="square" anchor="t" anchorCtr="0"/>
          <a:p>
            <a:pPr eaLnBrk="1" hangingPunct="1">
              <a:lnSpc>
                <a:spcPct val="120000"/>
              </a:lnSpc>
            </a:pPr>
            <a:r>
              <a:rPr lang="en-US" altLang="zh-CN" sz="3200" dirty="0">
                <a:latin typeface="Times New Roman" panose="02020603050405020304" pitchFamily="2" charset="0"/>
              </a:rPr>
              <a:t>Servlet</a:t>
            </a:r>
            <a:r>
              <a:rPr lang="zh-CN" altLang="en-US" sz="3200" dirty="0">
                <a:latin typeface="Times New Roman" panose="02020603050405020304" pitchFamily="2" charset="0"/>
              </a:rPr>
              <a:t>实例</a:t>
            </a:r>
            <a:endParaRPr lang="zh-CN" altLang="en-US" sz="3200" dirty="0">
              <a:latin typeface="Times New Roman" panose="02020603050405020304" pitchFamily="2" charset="0"/>
            </a:endParaRPr>
          </a:p>
          <a:p>
            <a:pPr lvl="1" eaLnBrk="1" hangingPunct="1">
              <a:lnSpc>
                <a:spcPct val="120000"/>
              </a:lnSpc>
            </a:pPr>
            <a:r>
              <a:rPr lang="zh-CN" altLang="en-US" dirty="0">
                <a:latin typeface="Times New Roman" panose="02020603050405020304" pitchFamily="2" charset="0"/>
              </a:rPr>
              <a:t>部署</a:t>
            </a:r>
            <a:endParaRPr lang="zh-CN" altLang="en-US" dirty="0">
              <a:latin typeface="Times New Roman" panose="02020603050405020304" pitchFamily="2" charset="0"/>
            </a:endParaRPr>
          </a:p>
        </p:txBody>
      </p:sp>
      <p:sp>
        <p:nvSpPr>
          <p:cNvPr id="37890"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实例（</a:t>
            </a:r>
            <a:r>
              <a:rPr lang="en-US" altLang="zh-CN" dirty="0">
                <a:latin typeface="Times New Roman" panose="02020603050405020304" pitchFamily="2" charset="0"/>
              </a:rPr>
              <a:t>1-</a:t>
            </a:r>
            <a:r>
              <a:rPr lang="zh-CN" altLang="en-US" dirty="0">
                <a:latin typeface="Times New Roman" panose="02020603050405020304" pitchFamily="2" charset="0"/>
              </a:rPr>
              <a:t>3）</a:t>
            </a:r>
            <a:endParaRPr lang="zh-CN" altLang="en-US" dirty="0">
              <a:latin typeface="Times New Roman" panose="02020603050405020304" pitchFamily="2" charset="0"/>
            </a:endParaRPr>
          </a:p>
        </p:txBody>
      </p:sp>
      <p:sp>
        <p:nvSpPr>
          <p:cNvPr id="37892" name="Text Box 4"/>
          <p:cNvSpPr txBox="1"/>
          <p:nvPr/>
        </p:nvSpPr>
        <p:spPr>
          <a:xfrm>
            <a:off x="2667000" y="2209800"/>
            <a:ext cx="5791200" cy="3971925"/>
          </a:xfrm>
          <a:prstGeom prst="rect">
            <a:avLst/>
          </a:prstGeom>
          <a:solidFill>
            <a:srgbClr val="FFFFCC"/>
          </a:solidFill>
          <a:ln w="9525" cap="flat" cmpd="sng">
            <a:solidFill>
              <a:srgbClr val="990033"/>
            </a:solidFill>
            <a:prstDash val="solid"/>
            <a:miter/>
            <a:headEnd type="none" w="med" len="med"/>
            <a:tailEnd type="none" w="med" len="med"/>
          </a:ln>
        </p:spPr>
        <p:txBody>
          <a:bodyPr anchor="t" anchorCtr="0">
            <a:spAutoFit/>
          </a:bodyPr>
          <a:p>
            <a:pPr>
              <a:lnSpc>
                <a:spcPct val="60000"/>
              </a:lnSpc>
              <a:spcBef>
                <a:spcPct val="50000"/>
              </a:spcBef>
            </a:pPr>
            <a:r>
              <a:rPr lang="en-US" altLang="zh-CN" sz="2000" dirty="0">
                <a:latin typeface="Times New Roman" panose="02020603050405020304" pitchFamily="2" charset="0"/>
              </a:rPr>
              <a:t>&lt;web-app &gt;</a:t>
            </a:r>
            <a:endParaRPr lang="en-US" altLang="zh-CN" sz="2000" dirty="0">
              <a:latin typeface="Times New Roman" panose="02020603050405020304" pitchFamily="2" charset="0"/>
            </a:endParaRPr>
          </a:p>
          <a:p>
            <a:pPr>
              <a:lnSpc>
                <a:spcPct val="60000"/>
              </a:lnSpc>
              <a:spcBef>
                <a:spcPct val="50000"/>
              </a:spcBef>
            </a:pPr>
            <a:r>
              <a:rPr lang="en-US" altLang="zh-CN" sz="2000" dirty="0">
                <a:latin typeface="Times New Roman" panose="02020603050405020304" pitchFamily="2" charset="0"/>
                <a:ea typeface="Times New Roman" panose="02020603050405020304" pitchFamily="2" charset="0"/>
              </a:rPr>
              <a:t>……</a:t>
            </a:r>
            <a:endParaRPr lang="en-US" altLang="zh-CN" sz="2000" dirty="0">
              <a:latin typeface="Times New Roman" panose="02020603050405020304" pitchFamily="2" charset="0"/>
            </a:endParaRPr>
          </a:p>
          <a:p>
            <a:pPr>
              <a:lnSpc>
                <a:spcPct val="60000"/>
              </a:lnSpc>
              <a:spcBef>
                <a:spcPct val="50000"/>
              </a:spcBef>
            </a:pPr>
            <a:r>
              <a:rPr lang="en-US" altLang="zh-CN" sz="2000" dirty="0">
                <a:latin typeface="Times New Roman" panose="02020603050405020304" pitchFamily="2" charset="0"/>
              </a:rPr>
              <a:t>    </a:t>
            </a:r>
            <a:r>
              <a:rPr lang="en-US" altLang="zh-CN" sz="2000" dirty="0">
                <a:solidFill>
                  <a:srgbClr val="C60042"/>
                </a:solidFill>
                <a:latin typeface="Times New Roman" panose="02020603050405020304" pitchFamily="2" charset="0"/>
              </a:rPr>
              <a:t>&lt;servlet&gt;</a:t>
            </a:r>
            <a:endParaRPr lang="en-US" altLang="zh-CN" sz="2000" dirty="0">
              <a:solidFill>
                <a:srgbClr val="C60042"/>
              </a:solidFill>
              <a:latin typeface="Times New Roman" panose="02020603050405020304" pitchFamily="2" charset="0"/>
            </a:endParaRPr>
          </a:p>
          <a:p>
            <a:pPr>
              <a:lnSpc>
                <a:spcPct val="60000"/>
              </a:lnSpc>
              <a:spcBef>
                <a:spcPct val="50000"/>
              </a:spcBef>
            </a:pPr>
            <a:r>
              <a:rPr lang="en-US" altLang="zh-CN" sz="2000" dirty="0">
                <a:solidFill>
                  <a:srgbClr val="C60042"/>
                </a:solidFill>
                <a:latin typeface="Times New Roman" panose="02020603050405020304" pitchFamily="2" charset="0"/>
              </a:rPr>
              <a:t>        &lt;servlet-name&gt;HelloWorld&lt;/servlet-name&gt;</a:t>
            </a:r>
            <a:endParaRPr lang="en-US" altLang="zh-CN" sz="2000" dirty="0">
              <a:solidFill>
                <a:srgbClr val="C60042"/>
              </a:solidFill>
              <a:latin typeface="Times New Roman" panose="02020603050405020304" pitchFamily="2" charset="0"/>
            </a:endParaRPr>
          </a:p>
          <a:p>
            <a:pPr>
              <a:lnSpc>
                <a:spcPct val="60000"/>
              </a:lnSpc>
              <a:spcBef>
                <a:spcPct val="50000"/>
              </a:spcBef>
            </a:pPr>
            <a:r>
              <a:rPr lang="en-US" altLang="zh-CN" sz="2000" dirty="0">
                <a:solidFill>
                  <a:srgbClr val="C60042"/>
                </a:solidFill>
                <a:latin typeface="Times New Roman" panose="02020603050405020304" pitchFamily="2" charset="0"/>
              </a:rPr>
              <a:t>        &lt;servlet-class&gt;HelloWorld&lt;/servlet-class&gt;</a:t>
            </a:r>
            <a:endParaRPr lang="en-US" altLang="zh-CN" sz="2000" dirty="0">
              <a:solidFill>
                <a:srgbClr val="C60042"/>
              </a:solidFill>
              <a:latin typeface="Times New Roman" panose="02020603050405020304" pitchFamily="2" charset="0"/>
            </a:endParaRPr>
          </a:p>
          <a:p>
            <a:pPr>
              <a:lnSpc>
                <a:spcPct val="60000"/>
              </a:lnSpc>
              <a:spcBef>
                <a:spcPct val="50000"/>
              </a:spcBef>
            </a:pPr>
            <a:r>
              <a:rPr lang="en-US" altLang="zh-CN" sz="2000" dirty="0">
                <a:solidFill>
                  <a:srgbClr val="C60042"/>
                </a:solidFill>
                <a:latin typeface="Times New Roman" panose="02020603050405020304" pitchFamily="2" charset="0"/>
              </a:rPr>
              <a:t>    &lt;/servlet&gt;</a:t>
            </a:r>
            <a:endParaRPr lang="en-US" altLang="zh-CN" sz="2000" dirty="0">
              <a:solidFill>
                <a:srgbClr val="C60042"/>
              </a:solidFill>
              <a:latin typeface="Times New Roman" panose="02020603050405020304" pitchFamily="2" charset="0"/>
            </a:endParaRPr>
          </a:p>
          <a:p>
            <a:pPr>
              <a:lnSpc>
                <a:spcPct val="60000"/>
              </a:lnSpc>
              <a:spcBef>
                <a:spcPct val="50000"/>
              </a:spcBef>
            </a:pPr>
            <a:r>
              <a:rPr lang="en-US" altLang="zh-CN" sz="2000" dirty="0">
                <a:solidFill>
                  <a:srgbClr val="C60042"/>
                </a:solidFill>
                <a:latin typeface="Times New Roman" panose="02020603050405020304" pitchFamily="2" charset="0"/>
              </a:rPr>
              <a:t>    &lt;servlet-mapping&gt;</a:t>
            </a:r>
            <a:endParaRPr lang="en-US" altLang="zh-CN" sz="2000" dirty="0">
              <a:solidFill>
                <a:srgbClr val="C60042"/>
              </a:solidFill>
              <a:latin typeface="Times New Roman" panose="02020603050405020304" pitchFamily="2" charset="0"/>
            </a:endParaRPr>
          </a:p>
          <a:p>
            <a:pPr>
              <a:lnSpc>
                <a:spcPct val="60000"/>
              </a:lnSpc>
              <a:spcBef>
                <a:spcPct val="50000"/>
              </a:spcBef>
            </a:pPr>
            <a:r>
              <a:rPr lang="en-US" altLang="zh-CN" sz="2000" dirty="0">
                <a:solidFill>
                  <a:srgbClr val="C60042"/>
                </a:solidFill>
                <a:latin typeface="Times New Roman" panose="02020603050405020304" pitchFamily="2" charset="0"/>
              </a:rPr>
              <a:t>        &lt;servlet-name&gt;HelloWorld&lt;/servlet-name&gt;</a:t>
            </a:r>
            <a:endParaRPr lang="en-US" altLang="zh-CN" sz="2000" dirty="0">
              <a:solidFill>
                <a:srgbClr val="C60042"/>
              </a:solidFill>
              <a:latin typeface="Times New Roman" panose="02020603050405020304" pitchFamily="2" charset="0"/>
            </a:endParaRPr>
          </a:p>
          <a:p>
            <a:pPr>
              <a:lnSpc>
                <a:spcPct val="60000"/>
              </a:lnSpc>
              <a:spcBef>
                <a:spcPct val="50000"/>
              </a:spcBef>
            </a:pPr>
            <a:r>
              <a:rPr lang="en-US" altLang="zh-CN" sz="2000" dirty="0">
                <a:solidFill>
                  <a:srgbClr val="C60042"/>
                </a:solidFill>
                <a:latin typeface="Times New Roman" panose="02020603050405020304" pitchFamily="2" charset="0"/>
              </a:rPr>
              <a:t>        &lt;url-pattern&gt;/servlet/HelloWorld&lt;/url-pattern&gt;</a:t>
            </a:r>
            <a:endParaRPr lang="en-US" altLang="zh-CN" sz="2000" dirty="0">
              <a:solidFill>
                <a:srgbClr val="C60042"/>
              </a:solidFill>
              <a:latin typeface="Times New Roman" panose="02020603050405020304" pitchFamily="2" charset="0"/>
            </a:endParaRPr>
          </a:p>
          <a:p>
            <a:pPr>
              <a:lnSpc>
                <a:spcPct val="60000"/>
              </a:lnSpc>
              <a:spcBef>
                <a:spcPct val="50000"/>
              </a:spcBef>
            </a:pPr>
            <a:r>
              <a:rPr lang="en-US" altLang="zh-CN" sz="2000" dirty="0">
                <a:solidFill>
                  <a:srgbClr val="C60042"/>
                </a:solidFill>
                <a:latin typeface="Times New Roman" panose="02020603050405020304" pitchFamily="2" charset="0"/>
              </a:rPr>
              <a:t>    &lt;/servlet-mapping&gt;</a:t>
            </a:r>
            <a:endParaRPr lang="en-US" altLang="zh-CN" sz="2000" dirty="0">
              <a:solidFill>
                <a:srgbClr val="C60042"/>
              </a:solidFill>
              <a:latin typeface="Times New Roman" panose="02020603050405020304" pitchFamily="2" charset="0"/>
            </a:endParaRPr>
          </a:p>
          <a:p>
            <a:pPr>
              <a:lnSpc>
                <a:spcPct val="60000"/>
              </a:lnSpc>
              <a:spcBef>
                <a:spcPct val="50000"/>
              </a:spcBef>
            </a:pPr>
            <a:r>
              <a:rPr lang="en-US" altLang="zh-CN" sz="2000" dirty="0">
                <a:latin typeface="Times New Roman" panose="02020603050405020304" pitchFamily="2" charset="0"/>
              </a:rPr>
              <a:t> </a:t>
            </a:r>
            <a:r>
              <a:rPr lang="en-US" altLang="zh-CN" sz="2000" dirty="0">
                <a:latin typeface="Times New Roman" panose="02020603050405020304" pitchFamily="2" charset="0"/>
                <a:ea typeface="Times New Roman" panose="02020603050405020304" pitchFamily="2" charset="0"/>
              </a:rPr>
              <a:t>……</a:t>
            </a:r>
            <a:endParaRPr lang="en-US" altLang="zh-CN" sz="2000" dirty="0">
              <a:latin typeface="Times New Roman" panose="02020603050405020304" pitchFamily="2" charset="0"/>
            </a:endParaRPr>
          </a:p>
          <a:p>
            <a:pPr>
              <a:lnSpc>
                <a:spcPct val="60000"/>
              </a:lnSpc>
              <a:spcBef>
                <a:spcPct val="50000"/>
              </a:spcBef>
            </a:pPr>
            <a:r>
              <a:rPr lang="en-US" altLang="zh-CN" sz="2000" dirty="0">
                <a:latin typeface="Times New Roman" panose="02020603050405020304" pitchFamily="2" charset="0"/>
              </a:rPr>
              <a:t>&lt;/web-app&gt;</a:t>
            </a:r>
            <a:endParaRPr lang="zh-CN" altLang="en-US" sz="2000" dirty="0">
              <a:latin typeface="Times New Roman" panose="02020603050405020304" pitchFamily="2" charset="0"/>
              <a:ea typeface="Times New Roman" panose="02020603050405020304" pitchFamily="2" charset="0"/>
            </a:endParaRPr>
          </a:p>
        </p:txBody>
      </p:sp>
      <p:sp>
        <p:nvSpPr>
          <p:cNvPr id="2" name="Text Box 5"/>
          <p:cNvSpPr txBox="1"/>
          <p:nvPr/>
        </p:nvSpPr>
        <p:spPr>
          <a:xfrm>
            <a:off x="1143000" y="3505200"/>
            <a:ext cx="1295400" cy="457200"/>
          </a:xfrm>
          <a:prstGeom prst="rect">
            <a:avLst/>
          </a:prstGeom>
          <a:noFill/>
          <a:ln w="9525">
            <a:noFill/>
          </a:ln>
        </p:spPr>
        <p:txBody>
          <a:bodyPr anchor="t" anchorCtr="0">
            <a:spAutoFit/>
          </a:bodyPr>
          <a:p>
            <a:pPr>
              <a:spcBef>
                <a:spcPct val="50000"/>
              </a:spcBef>
            </a:pPr>
            <a:r>
              <a:rPr lang="en-US" altLang="zh-CN" b="1" dirty="0">
                <a:latin typeface="Verdana" panose="020B0604030504040204" pitchFamily="2" charset="0"/>
                <a:ea typeface="宋体" panose="02010600030101010101" pitchFamily="2" charset="-122"/>
              </a:rPr>
              <a:t>web.xml</a:t>
            </a:r>
            <a:endParaRPr lang="en-US" altLang="zh-CN" b="1" dirty="0">
              <a:latin typeface="Verdana" panose="020B060403050404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wipe(up)">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body" idx="4294967295"/>
          </p:nvPr>
        </p:nvSpPr>
        <p:spPr>
          <a:xfrm>
            <a:off x="838200" y="1295400"/>
            <a:ext cx="7543800" cy="4876800"/>
          </a:xfrm>
          <a:ln/>
        </p:spPr>
        <p:txBody>
          <a:bodyPr vert="horz" wrap="square" anchor="t" anchorCtr="0"/>
          <a:p>
            <a:pPr eaLnBrk="1" hangingPunct="1">
              <a:lnSpc>
                <a:spcPct val="120000"/>
              </a:lnSpc>
            </a:pPr>
            <a:r>
              <a:rPr lang="en-US" altLang="zh-CN" sz="3200" dirty="0">
                <a:latin typeface="Times New Roman" panose="02020603050405020304" pitchFamily="2" charset="0"/>
              </a:rPr>
              <a:t>Servlet</a:t>
            </a:r>
            <a:r>
              <a:rPr lang="zh-CN" altLang="en-US" sz="3200" dirty="0">
                <a:latin typeface="Times New Roman" panose="02020603050405020304" pitchFamily="2" charset="0"/>
              </a:rPr>
              <a:t>实例</a:t>
            </a:r>
            <a:endParaRPr lang="zh-CN" altLang="en-US" sz="3200" dirty="0">
              <a:latin typeface="Times New Roman" panose="02020603050405020304" pitchFamily="2" charset="0"/>
            </a:endParaRPr>
          </a:p>
          <a:p>
            <a:pPr lvl="1" eaLnBrk="1" hangingPunct="1"/>
            <a:r>
              <a:rPr lang="zh-CN" altLang="en-US" dirty="0">
                <a:latin typeface="Times New Roman" panose="02020603050405020304" pitchFamily="2" charset="0"/>
              </a:rPr>
              <a:t>测试</a:t>
            </a:r>
            <a:endParaRPr lang="zh-CN" altLang="en-US" dirty="0">
              <a:latin typeface="Times New Roman" panose="02020603050405020304" pitchFamily="2" charset="0"/>
            </a:endParaRPr>
          </a:p>
          <a:p>
            <a:pPr lvl="2" eaLnBrk="1" hangingPunct="1"/>
            <a:r>
              <a:rPr lang="en-US" altLang="zh-CN" dirty="0">
                <a:latin typeface="Times New Roman" panose="02020603050405020304" pitchFamily="2" charset="0"/>
              </a:rPr>
              <a:t>http://localhost:8080/myweb/servlet/HelloWorld</a:t>
            </a:r>
            <a:endParaRPr lang="zh-CN" altLang="en-US" dirty="0">
              <a:latin typeface="Times New Roman" panose="02020603050405020304" pitchFamily="2" charset="0"/>
            </a:endParaRPr>
          </a:p>
        </p:txBody>
      </p:sp>
      <p:sp>
        <p:nvSpPr>
          <p:cNvPr id="38914"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实例（</a:t>
            </a:r>
            <a:r>
              <a:rPr lang="en-US" altLang="zh-CN" dirty="0">
                <a:latin typeface="Times New Roman" panose="02020603050405020304" pitchFamily="2" charset="0"/>
              </a:rPr>
              <a:t>1-</a:t>
            </a:r>
            <a:r>
              <a:rPr lang="zh-CN" altLang="en-US" dirty="0">
                <a:latin typeface="Times New Roman" panose="02020603050405020304" pitchFamily="2" charset="0"/>
              </a:rPr>
              <a:t>4）</a:t>
            </a:r>
            <a:endParaRPr lang="zh-CN" altLang="en-US" dirty="0">
              <a:latin typeface="Times New Roman" panose="02020603050405020304" pitchFamily="2" charset="0"/>
            </a:endParaRPr>
          </a:p>
        </p:txBody>
      </p:sp>
      <p:pic>
        <p:nvPicPr>
          <p:cNvPr id="38915" name="Picture 4"/>
          <p:cNvPicPr>
            <a:picLocks noChangeAspect="1"/>
          </p:cNvPicPr>
          <p:nvPr/>
        </p:nvPicPr>
        <p:blipFill>
          <a:blip r:embed="rId1"/>
          <a:stretch>
            <a:fillRect/>
          </a:stretch>
        </p:blipFill>
        <p:spPr>
          <a:xfrm>
            <a:off x="1752600" y="2833688"/>
            <a:ext cx="5715000" cy="32766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en-US" altLang="zh-CN" sz="3200" dirty="0">
                <a:latin typeface="Times New Roman" panose="02020603050405020304" pitchFamily="2" charset="0"/>
              </a:rPr>
              <a:t>Servlet</a:t>
            </a:r>
            <a:r>
              <a:rPr lang="zh-CN" altLang="en-US" sz="3200" dirty="0">
                <a:latin typeface="Times New Roman" panose="02020603050405020304" pitchFamily="2" charset="0"/>
              </a:rPr>
              <a:t>的生命周期</a:t>
            </a:r>
            <a:endParaRPr lang="zh-CN" altLang="en-US" sz="3200" dirty="0">
              <a:latin typeface="Times New Roman" panose="02020603050405020304" pitchFamily="2" charset="0"/>
            </a:endParaRPr>
          </a:p>
          <a:p>
            <a:pPr lvl="1" eaLnBrk="1" hangingPunct="1">
              <a:lnSpc>
                <a:spcPct val="130000"/>
              </a:lnSpc>
            </a:pPr>
            <a:r>
              <a:rPr lang="zh-CN" altLang="en-US" dirty="0">
                <a:latin typeface="Times New Roman" panose="02020603050405020304" pitchFamily="2" charset="0"/>
              </a:rPr>
              <a:t>生命周期定义了一个</a:t>
            </a:r>
            <a:r>
              <a:rPr lang="en-US" altLang="zh-CN" dirty="0">
                <a:latin typeface="Times New Roman" panose="02020603050405020304" pitchFamily="2" charset="0"/>
              </a:rPr>
              <a:t>Servlet</a:t>
            </a:r>
            <a:r>
              <a:rPr lang="zh-CN" altLang="en-US" dirty="0">
                <a:latin typeface="Times New Roman" panose="02020603050405020304" pitchFamily="2" charset="0"/>
              </a:rPr>
              <a:t>如何被加载和被初始化，怎样被接收请求，响应请求，怎样提供服务</a:t>
            </a:r>
            <a:endParaRPr lang="zh-CN" altLang="en-US" dirty="0">
              <a:latin typeface="Times New Roman" panose="02020603050405020304" pitchFamily="2" charset="0"/>
            </a:endParaRPr>
          </a:p>
          <a:p>
            <a:pPr lvl="1" eaLnBrk="1" hangingPunct="1">
              <a:lnSpc>
                <a:spcPct val="130000"/>
              </a:lnSpc>
            </a:pPr>
            <a:r>
              <a:rPr lang="zh-CN" altLang="en-US" dirty="0">
                <a:latin typeface="Times New Roman" panose="02020603050405020304" pitchFamily="2" charset="0"/>
              </a:rPr>
              <a:t>生命周期由接口</a:t>
            </a:r>
            <a:r>
              <a:rPr lang="en-US" altLang="zh-CN" sz="2400" dirty="0">
                <a:latin typeface="Times New Roman" panose="02020603050405020304" pitchFamily="2" charset="0"/>
              </a:rPr>
              <a:t>javax.servlet.Servlet</a:t>
            </a:r>
            <a:r>
              <a:rPr lang="zh-CN" altLang="en-US" sz="2400" dirty="0">
                <a:latin typeface="Courier-Bold" charset="0"/>
              </a:rPr>
              <a:t>定义</a:t>
            </a:r>
            <a:endParaRPr lang="zh-CN" altLang="en-US" sz="3000" dirty="0">
              <a:latin typeface="Times New Roman" panose="02020603050405020304" pitchFamily="2" charset="0"/>
            </a:endParaRPr>
          </a:p>
          <a:p>
            <a:pPr lvl="2" eaLnBrk="1" hangingPunct="1"/>
            <a:r>
              <a:rPr lang="en-US" altLang="zh-CN" dirty="0">
                <a:latin typeface="Times New Roman" panose="02020603050405020304" pitchFamily="2" charset="0"/>
              </a:rPr>
              <a:t>init ()</a:t>
            </a:r>
            <a:endParaRPr lang="en-US" altLang="zh-CN" dirty="0">
              <a:latin typeface="Times New Roman" panose="02020603050405020304" pitchFamily="2" charset="0"/>
            </a:endParaRPr>
          </a:p>
          <a:p>
            <a:pPr lvl="2" eaLnBrk="1" hangingPunct="1"/>
            <a:r>
              <a:rPr lang="en-US" altLang="zh-CN" dirty="0">
                <a:latin typeface="Times New Roman" panose="02020603050405020304" pitchFamily="2" charset="0"/>
              </a:rPr>
              <a:t>service</a:t>
            </a:r>
            <a:r>
              <a:rPr lang="zh-CN" altLang="en-US" dirty="0">
                <a:latin typeface="Times New Roman" panose="02020603050405020304" pitchFamily="2" charset="0"/>
              </a:rPr>
              <a:t> (</a:t>
            </a:r>
            <a:r>
              <a:rPr lang="en-US" altLang="zh-CN" dirty="0">
                <a:latin typeface="Times New Roman" panose="02020603050405020304" pitchFamily="2" charset="0"/>
              </a:rPr>
              <a:t>)</a:t>
            </a:r>
            <a:endParaRPr lang="en-US" altLang="zh-CN" dirty="0">
              <a:latin typeface="Times New Roman" panose="02020603050405020304" pitchFamily="2" charset="0"/>
            </a:endParaRPr>
          </a:p>
          <a:p>
            <a:pPr lvl="2" eaLnBrk="1" hangingPunct="1"/>
            <a:r>
              <a:rPr lang="en-US" altLang="zh-CN" dirty="0">
                <a:latin typeface="Times New Roman" panose="02020603050405020304" pitchFamily="2" charset="0"/>
              </a:rPr>
              <a:t>destroy</a:t>
            </a:r>
            <a:r>
              <a:rPr lang="zh-CN" altLang="en-US" dirty="0">
                <a:latin typeface="Times New Roman" panose="02020603050405020304" pitchFamily="2" charset="0"/>
              </a:rPr>
              <a:t> (</a:t>
            </a:r>
            <a:r>
              <a:rPr lang="en-US" altLang="zh-CN" dirty="0">
                <a:latin typeface="Times New Roman" panose="02020603050405020304" pitchFamily="2" charset="0"/>
              </a:rPr>
              <a:t>)</a:t>
            </a:r>
            <a:endParaRPr lang="en-US" altLang="zh-CN" dirty="0">
              <a:latin typeface="Times New Roman" panose="02020603050405020304" pitchFamily="2" charset="0"/>
            </a:endParaRPr>
          </a:p>
        </p:txBody>
      </p:sp>
      <p:sp>
        <p:nvSpPr>
          <p:cNvPr id="39938"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的生命周期（1-1）</a:t>
            </a:r>
            <a:endParaRPr lang="zh-CN" altLang="en-US" dirty="0">
              <a:latin typeface="Times New Roman" panose="02020603050405020304" pitchFamily="2"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en-US" altLang="zh-CN" sz="3200" dirty="0">
                <a:latin typeface="Times New Roman" panose="02020603050405020304" pitchFamily="2" charset="0"/>
              </a:rPr>
              <a:t>Servlet</a:t>
            </a:r>
            <a:r>
              <a:rPr lang="zh-CN" altLang="en-US" sz="3200" dirty="0">
                <a:latin typeface="Times New Roman" panose="02020603050405020304" pitchFamily="2" charset="0"/>
              </a:rPr>
              <a:t>的生命周期</a:t>
            </a:r>
            <a:endParaRPr lang="zh-CN" altLang="en-US" sz="3200" dirty="0">
              <a:latin typeface="Times New Roman" panose="02020603050405020304" pitchFamily="2" charset="0"/>
            </a:endParaRPr>
          </a:p>
          <a:p>
            <a:pPr lvl="1" eaLnBrk="1" hangingPunct="1">
              <a:lnSpc>
                <a:spcPct val="130000"/>
              </a:lnSpc>
            </a:pPr>
            <a:r>
              <a:rPr lang="en-US" altLang="zh-CN" dirty="0">
                <a:latin typeface="Times New Roman" panose="02020603050405020304" pitchFamily="2" charset="0"/>
              </a:rPr>
              <a:t>init</a:t>
            </a:r>
            <a:endParaRPr lang="en-US" altLang="zh-CN" dirty="0">
              <a:latin typeface="Times New Roman" panose="02020603050405020304" pitchFamily="2" charset="0"/>
            </a:endParaRPr>
          </a:p>
          <a:p>
            <a:pPr lvl="2" eaLnBrk="1" hangingPunct="1">
              <a:lnSpc>
                <a:spcPct val="130000"/>
              </a:lnSpc>
            </a:pPr>
            <a:r>
              <a:rPr lang="zh-CN" altLang="en-US" dirty="0">
                <a:latin typeface="Times New Roman" panose="02020603050405020304" pitchFamily="2" charset="0"/>
                <a:ea typeface="宋体" panose="02010600030101010101" pitchFamily="2" charset="-122"/>
              </a:rPr>
              <a:t>仅在</a:t>
            </a:r>
            <a:r>
              <a:rPr lang="en-US" altLang="zh-CN" dirty="0">
                <a:latin typeface="Times New Roman" panose="02020603050405020304" pitchFamily="2" charset="0"/>
                <a:ea typeface="宋体" panose="02010600030101010101" pitchFamily="2" charset="-122"/>
              </a:rPr>
              <a:t>servlet</a:t>
            </a:r>
            <a:r>
              <a:rPr lang="zh-CN" altLang="en-US" dirty="0">
                <a:latin typeface="Times New Roman" panose="02020603050405020304" pitchFamily="2" charset="0"/>
                <a:ea typeface="宋体" panose="02010600030101010101" pitchFamily="2" charset="-122"/>
              </a:rPr>
              <a:t>首次载入时执行一次</a:t>
            </a:r>
            <a:endParaRPr lang="zh-CN" altLang="en-US" dirty="0">
              <a:latin typeface="Times New Roman" panose="02020603050405020304" pitchFamily="2" charset="0"/>
              <a:ea typeface="宋体" panose="02010600030101010101" pitchFamily="2" charset="-122"/>
            </a:endParaRPr>
          </a:p>
          <a:p>
            <a:pPr lvl="2" eaLnBrk="1" hangingPunct="1">
              <a:lnSpc>
                <a:spcPct val="130000"/>
              </a:lnSpc>
            </a:pPr>
            <a:r>
              <a:rPr lang="zh-CN" altLang="en-US" dirty="0">
                <a:latin typeface="Times New Roman" panose="02020603050405020304" pitchFamily="2" charset="0"/>
                <a:ea typeface="宋体" panose="02010600030101010101" pitchFamily="2" charset="-122"/>
              </a:rPr>
              <a:t>不是每次请求都要调用</a:t>
            </a:r>
            <a:endParaRPr lang="zh-CN" altLang="en-US" dirty="0">
              <a:latin typeface="Times New Roman" panose="02020603050405020304" pitchFamily="2" charset="0"/>
              <a:ea typeface="宋体" panose="02010600030101010101" pitchFamily="2" charset="-122"/>
            </a:endParaRPr>
          </a:p>
          <a:p>
            <a:pPr lvl="1" eaLnBrk="1" hangingPunct="1">
              <a:lnSpc>
                <a:spcPct val="130000"/>
              </a:lnSpc>
            </a:pPr>
            <a:r>
              <a:rPr lang="en-US" altLang="zh-CN" dirty="0">
                <a:latin typeface="Times New Roman" panose="02020603050405020304" pitchFamily="2" charset="0"/>
              </a:rPr>
              <a:t>service</a:t>
            </a:r>
            <a:endParaRPr lang="en-US" altLang="zh-CN" dirty="0">
              <a:latin typeface="Times New Roman" panose="02020603050405020304" pitchFamily="2" charset="0"/>
            </a:endParaRPr>
          </a:p>
          <a:p>
            <a:pPr lvl="2" eaLnBrk="1" hangingPunct="1">
              <a:lnSpc>
                <a:spcPct val="130000"/>
              </a:lnSpc>
            </a:pPr>
            <a:r>
              <a:rPr lang="zh-CN" altLang="en-US" dirty="0">
                <a:latin typeface="Times New Roman" panose="02020603050405020304" pitchFamily="2" charset="0"/>
                <a:ea typeface="宋体" panose="02010600030101010101" pitchFamily="2" charset="-122"/>
              </a:rPr>
              <a:t>在新线程中由服务器为每个请求而调用，发送到</a:t>
            </a:r>
            <a:r>
              <a:rPr lang="en-US" altLang="zh-CN" dirty="0">
                <a:latin typeface="Times New Roman" panose="02020603050405020304" pitchFamily="2" charset="0"/>
                <a:ea typeface="宋体" panose="02010600030101010101" pitchFamily="2" charset="-122"/>
              </a:rPr>
              <a:t>doGet，doPost</a:t>
            </a:r>
            <a:r>
              <a:rPr lang="zh-CN" altLang="en-US" dirty="0">
                <a:latin typeface="Times New Roman" panose="02020603050405020304" pitchFamily="2" charset="0"/>
                <a:ea typeface="宋体" panose="02010600030101010101" pitchFamily="2" charset="-122"/>
              </a:rPr>
              <a:t>等</a:t>
            </a:r>
            <a:endParaRPr lang="en-US" altLang="zh-CN" dirty="0">
              <a:latin typeface="Times New Roman" panose="02020603050405020304" pitchFamily="2" charset="0"/>
              <a:ea typeface="宋体" panose="02010600030101010101" pitchFamily="2" charset="-122"/>
            </a:endParaRPr>
          </a:p>
        </p:txBody>
      </p:sp>
      <p:sp>
        <p:nvSpPr>
          <p:cNvPr id="40962"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的生命周期（1-2）</a:t>
            </a:r>
            <a:endParaRPr lang="zh-CN" altLang="en-US" dirty="0">
              <a:latin typeface="Times New Roman" panose="02020603050405020304"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en-US" altLang="zh-CN" sz="3200" dirty="0">
                <a:latin typeface="Times New Roman" panose="02020603050405020304" pitchFamily="2" charset="0"/>
              </a:rPr>
              <a:t>Servlet</a:t>
            </a:r>
            <a:r>
              <a:rPr lang="zh-CN" altLang="en-US" sz="3200" dirty="0">
                <a:latin typeface="Times New Roman" panose="02020603050405020304" pitchFamily="2" charset="0"/>
              </a:rPr>
              <a:t>的生命周期</a:t>
            </a:r>
            <a:endParaRPr lang="zh-CN" altLang="en-US" sz="3200" dirty="0">
              <a:latin typeface="Times New Roman" panose="02020603050405020304" pitchFamily="2" charset="0"/>
            </a:endParaRPr>
          </a:p>
          <a:p>
            <a:pPr lvl="1" eaLnBrk="1" hangingPunct="1">
              <a:lnSpc>
                <a:spcPct val="140000"/>
              </a:lnSpc>
            </a:pPr>
            <a:r>
              <a:rPr lang="en-US" altLang="zh-CN" dirty="0">
                <a:latin typeface="Times New Roman" panose="02020603050405020304" pitchFamily="2" charset="0"/>
              </a:rPr>
              <a:t>doGet, doPost, doXxx</a:t>
            </a:r>
            <a:endParaRPr lang="en-US" altLang="zh-CN" dirty="0">
              <a:latin typeface="Times New Roman" panose="02020603050405020304" pitchFamily="2" charset="0"/>
            </a:endParaRPr>
          </a:p>
          <a:p>
            <a:pPr lvl="2" eaLnBrk="1" hangingPunct="1">
              <a:lnSpc>
                <a:spcPct val="140000"/>
              </a:lnSpc>
            </a:pPr>
            <a:r>
              <a:rPr lang="zh-CN" altLang="en-US" dirty="0">
                <a:latin typeface="Times New Roman" panose="02020603050405020304" pitchFamily="2" charset="0"/>
                <a:ea typeface="宋体" panose="02010600030101010101" pitchFamily="2" charset="-122"/>
              </a:rPr>
              <a:t>处理</a:t>
            </a:r>
            <a:r>
              <a:rPr lang="en-US" altLang="zh-CN" dirty="0">
                <a:latin typeface="Times New Roman" panose="02020603050405020304" pitchFamily="2" charset="0"/>
                <a:ea typeface="宋体" panose="02010600030101010101" pitchFamily="2" charset="-122"/>
              </a:rPr>
              <a:t>GET, POST, </a:t>
            </a:r>
            <a:r>
              <a:rPr lang="zh-CN" altLang="en-US" dirty="0">
                <a:latin typeface="Times New Roman" panose="02020603050405020304" pitchFamily="2" charset="0"/>
                <a:ea typeface="宋体" panose="02010600030101010101" pitchFamily="2" charset="-122"/>
              </a:rPr>
              <a:t>等请求</a:t>
            </a:r>
            <a:endParaRPr lang="zh-CN" altLang="en-US" dirty="0">
              <a:latin typeface="Times New Roman" panose="02020603050405020304" pitchFamily="2" charset="0"/>
              <a:ea typeface="宋体" panose="02010600030101010101" pitchFamily="2" charset="-122"/>
            </a:endParaRPr>
          </a:p>
          <a:p>
            <a:pPr lvl="2" eaLnBrk="1" hangingPunct="1">
              <a:lnSpc>
                <a:spcPct val="140000"/>
              </a:lnSpc>
            </a:pPr>
            <a:r>
              <a:rPr lang="zh-CN" altLang="en-US" dirty="0">
                <a:latin typeface="Times New Roman" panose="02020603050405020304" pitchFamily="2" charset="0"/>
                <a:ea typeface="宋体" panose="02010600030101010101" pitchFamily="2" charset="-122"/>
              </a:rPr>
              <a:t>覆盖这些方法以提供期望的行为</a:t>
            </a:r>
            <a:endParaRPr lang="zh-CN" altLang="en-US" dirty="0">
              <a:latin typeface="Times New Roman" panose="02020603050405020304" pitchFamily="2" charset="0"/>
              <a:ea typeface="宋体" panose="02010600030101010101" pitchFamily="2" charset="-122"/>
            </a:endParaRPr>
          </a:p>
          <a:p>
            <a:pPr lvl="1" eaLnBrk="1" hangingPunct="1">
              <a:lnSpc>
                <a:spcPct val="140000"/>
              </a:lnSpc>
            </a:pPr>
            <a:r>
              <a:rPr lang="en-US" altLang="zh-CN" dirty="0">
                <a:latin typeface="Times New Roman" panose="02020603050405020304" pitchFamily="2" charset="0"/>
              </a:rPr>
              <a:t>destroy</a:t>
            </a:r>
            <a:endParaRPr lang="en-US" altLang="zh-CN" dirty="0">
              <a:latin typeface="Times New Roman" panose="02020603050405020304" pitchFamily="2" charset="0"/>
            </a:endParaRPr>
          </a:p>
          <a:p>
            <a:pPr lvl="2" eaLnBrk="1" hangingPunct="1">
              <a:lnSpc>
                <a:spcPct val="140000"/>
              </a:lnSpc>
            </a:pPr>
            <a:r>
              <a:rPr lang="zh-CN" altLang="en-US" dirty="0">
                <a:latin typeface="Times New Roman" panose="02020603050405020304" pitchFamily="2" charset="0"/>
                <a:ea typeface="宋体" panose="02010600030101010101" pitchFamily="2" charset="-122"/>
              </a:rPr>
              <a:t>在服务器删除</a:t>
            </a:r>
            <a:r>
              <a:rPr lang="en-US" altLang="zh-CN" dirty="0">
                <a:latin typeface="Times New Roman" panose="02020603050405020304" pitchFamily="2" charset="0"/>
                <a:ea typeface="宋体" panose="02010600030101010101" pitchFamily="2" charset="-122"/>
              </a:rPr>
              <a:t>servlet</a:t>
            </a:r>
            <a:r>
              <a:rPr lang="zh-CN" altLang="en-US" dirty="0">
                <a:latin typeface="Times New Roman" panose="02020603050405020304" pitchFamily="2" charset="0"/>
                <a:ea typeface="宋体" panose="02010600030101010101" pitchFamily="2" charset="-122"/>
              </a:rPr>
              <a:t>的实例时调用，不是每次请求后都调用</a:t>
            </a:r>
            <a:endParaRPr lang="en-US" altLang="zh-CN" dirty="0">
              <a:latin typeface="Times New Roman" panose="02020603050405020304" pitchFamily="2" charset="0"/>
              <a:ea typeface="宋体" panose="02010600030101010101" pitchFamily="2" charset="-122"/>
            </a:endParaRPr>
          </a:p>
        </p:txBody>
      </p:sp>
      <p:sp>
        <p:nvSpPr>
          <p:cNvPr id="41986"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的生命周期（1-3）</a:t>
            </a:r>
            <a:endParaRPr lang="zh-CN" altLang="en-US" dirty="0">
              <a:latin typeface="Times New Roman" panose="02020603050405020304" pitchFamily="2"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body" idx="4294967295"/>
          </p:nvPr>
        </p:nvSpPr>
        <p:spPr>
          <a:xfrm>
            <a:off x="838200" y="1295400"/>
            <a:ext cx="7543800" cy="4876800"/>
          </a:xfrm>
          <a:ln/>
        </p:spPr>
        <p:txBody>
          <a:bodyPr vert="horz" wrap="square" anchor="t" anchorCtr="0"/>
          <a:p>
            <a:pPr eaLnBrk="1" hangingPunct="1"/>
            <a:r>
              <a:rPr lang="en-US" altLang="zh-CN" sz="3200" dirty="0">
                <a:latin typeface="Times New Roman" panose="02020603050405020304" pitchFamily="2" charset="0"/>
              </a:rPr>
              <a:t>Servlet</a:t>
            </a:r>
            <a:r>
              <a:rPr lang="zh-CN" altLang="en-US" sz="3200" dirty="0">
                <a:latin typeface="Times New Roman" panose="02020603050405020304" pitchFamily="2" charset="0"/>
              </a:rPr>
              <a:t>的生命周期</a:t>
            </a:r>
            <a:endParaRPr lang="zh-CN" altLang="en-US" sz="3200" dirty="0">
              <a:latin typeface="Times New Roman" panose="02020603050405020304" pitchFamily="2" charset="0"/>
              <a:ea typeface="宋体" panose="02010600030101010101" pitchFamily="2" charset="-122"/>
            </a:endParaRPr>
          </a:p>
        </p:txBody>
      </p:sp>
      <p:sp>
        <p:nvSpPr>
          <p:cNvPr id="43010"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 </a:t>
            </a:r>
            <a:r>
              <a:rPr lang="zh-CN" altLang="en-US" dirty="0">
                <a:latin typeface="Times New Roman" panose="02020603050405020304" pitchFamily="2" charset="0"/>
              </a:rPr>
              <a:t>的生命周期（1-4）</a:t>
            </a:r>
            <a:endParaRPr lang="zh-CN" altLang="en-US" dirty="0">
              <a:latin typeface="Times New Roman" panose="02020603050405020304" pitchFamily="2" charset="0"/>
            </a:endParaRPr>
          </a:p>
        </p:txBody>
      </p:sp>
      <p:sp>
        <p:nvSpPr>
          <p:cNvPr id="43011" name="Oval 4"/>
          <p:cNvSpPr/>
          <p:nvPr/>
        </p:nvSpPr>
        <p:spPr>
          <a:xfrm>
            <a:off x="1371600" y="1905000"/>
            <a:ext cx="1295400" cy="609600"/>
          </a:xfrm>
          <a:prstGeom prst="ellipse">
            <a:avLst/>
          </a:prstGeom>
          <a:solidFill>
            <a:srgbClr val="FFFFCC"/>
          </a:solidFill>
          <a:ln w="9525" cap="flat" cmpd="sng">
            <a:solidFill>
              <a:srgbClr val="990033"/>
            </a:solidFill>
            <a:prstDash val="solid"/>
            <a:round/>
            <a:headEnd type="none" w="med" len="med"/>
            <a:tailEnd type="none" w="med" len="med"/>
          </a:ln>
        </p:spPr>
        <p:txBody>
          <a:bodyPr wrap="none" anchor="ctr" anchorCtr="0"/>
          <a:p>
            <a:pPr algn="ctr"/>
            <a:r>
              <a:rPr lang="zh-CN" altLang="en-US" sz="2200" dirty="0">
                <a:latin typeface="Verdana" panose="020B0604030504040204" pitchFamily="2" charset="0"/>
                <a:ea typeface="楷体_GB2312" pitchFamily="1" charset="-122"/>
              </a:rPr>
              <a:t>创建</a:t>
            </a:r>
            <a:endParaRPr lang="zh-CN" altLang="en-US" sz="2200" dirty="0">
              <a:latin typeface="Verdana" panose="020B0604030504040204" pitchFamily="2" charset="0"/>
              <a:ea typeface="楷体_GB2312" pitchFamily="1" charset="-122"/>
            </a:endParaRPr>
          </a:p>
        </p:txBody>
      </p:sp>
      <p:sp>
        <p:nvSpPr>
          <p:cNvPr id="43012" name="Oval 5"/>
          <p:cNvSpPr/>
          <p:nvPr/>
        </p:nvSpPr>
        <p:spPr>
          <a:xfrm>
            <a:off x="1371600" y="2819400"/>
            <a:ext cx="1295400" cy="609600"/>
          </a:xfrm>
          <a:prstGeom prst="ellipse">
            <a:avLst/>
          </a:prstGeom>
          <a:solidFill>
            <a:srgbClr val="FFFFCC"/>
          </a:solidFill>
          <a:ln w="9525" cap="flat" cmpd="sng">
            <a:solidFill>
              <a:srgbClr val="990033"/>
            </a:solidFill>
            <a:prstDash val="solid"/>
            <a:round/>
            <a:headEnd type="none" w="med" len="med"/>
            <a:tailEnd type="none" w="med" len="med"/>
          </a:ln>
        </p:spPr>
        <p:txBody>
          <a:bodyPr wrap="none" anchor="ctr" anchorCtr="0"/>
          <a:p>
            <a:pPr algn="ctr"/>
            <a:r>
              <a:rPr lang="zh-CN" altLang="en-US" sz="2200" dirty="0">
                <a:latin typeface="Verdana" panose="020B0604030504040204" pitchFamily="2" charset="0"/>
                <a:ea typeface="楷体_GB2312" pitchFamily="1" charset="-122"/>
              </a:rPr>
              <a:t>初始化</a:t>
            </a:r>
            <a:endParaRPr lang="zh-CN" altLang="en-US" sz="2200" dirty="0">
              <a:latin typeface="Verdana" panose="020B0604030504040204" pitchFamily="2" charset="0"/>
              <a:ea typeface="楷体_GB2312" pitchFamily="1" charset="-122"/>
            </a:endParaRPr>
          </a:p>
        </p:txBody>
      </p:sp>
      <p:sp>
        <p:nvSpPr>
          <p:cNvPr id="43013" name="Oval 6"/>
          <p:cNvSpPr/>
          <p:nvPr/>
        </p:nvSpPr>
        <p:spPr>
          <a:xfrm>
            <a:off x="1219200" y="3810000"/>
            <a:ext cx="1676400" cy="788988"/>
          </a:xfrm>
          <a:prstGeom prst="ellipse">
            <a:avLst/>
          </a:prstGeom>
          <a:solidFill>
            <a:srgbClr val="FFFFCC"/>
          </a:solidFill>
          <a:ln w="9525" cap="flat" cmpd="sng">
            <a:solidFill>
              <a:srgbClr val="990033"/>
            </a:solidFill>
            <a:prstDash val="solid"/>
            <a:round/>
            <a:headEnd type="none" w="med" len="med"/>
            <a:tailEnd type="none" w="med" len="med"/>
          </a:ln>
        </p:spPr>
        <p:txBody>
          <a:bodyPr wrap="none" anchor="ctr" anchorCtr="0"/>
          <a:p>
            <a:pPr algn="ctr"/>
            <a:r>
              <a:rPr lang="zh-CN" altLang="en-US" sz="2200" dirty="0">
                <a:latin typeface="Verdana" panose="020B0604030504040204" pitchFamily="2" charset="0"/>
                <a:ea typeface="楷体_GB2312" pitchFamily="1" charset="-122"/>
              </a:rPr>
              <a:t>可用服务</a:t>
            </a:r>
            <a:endParaRPr lang="zh-CN" altLang="en-US" sz="2200" dirty="0">
              <a:latin typeface="Verdana" panose="020B0604030504040204" pitchFamily="2" charset="0"/>
              <a:ea typeface="楷体_GB2312" pitchFamily="1" charset="-122"/>
            </a:endParaRPr>
          </a:p>
        </p:txBody>
      </p:sp>
      <p:sp>
        <p:nvSpPr>
          <p:cNvPr id="43014" name="Oval 7"/>
          <p:cNvSpPr/>
          <p:nvPr/>
        </p:nvSpPr>
        <p:spPr>
          <a:xfrm>
            <a:off x="1219200" y="5002213"/>
            <a:ext cx="1676400" cy="788987"/>
          </a:xfrm>
          <a:prstGeom prst="ellipse">
            <a:avLst/>
          </a:prstGeom>
          <a:solidFill>
            <a:srgbClr val="FFFFCC"/>
          </a:solidFill>
          <a:ln w="9525" cap="flat" cmpd="sng">
            <a:solidFill>
              <a:srgbClr val="990033"/>
            </a:solidFill>
            <a:prstDash val="solid"/>
            <a:round/>
            <a:headEnd type="none" w="med" len="med"/>
            <a:tailEnd type="none" w="med" len="med"/>
          </a:ln>
        </p:spPr>
        <p:txBody>
          <a:bodyPr wrap="none" anchor="ctr" anchorCtr="0"/>
          <a:p>
            <a:pPr algn="ctr"/>
            <a:r>
              <a:rPr lang="zh-CN" altLang="en-US" sz="2200" dirty="0">
                <a:latin typeface="Verdana" panose="020B0604030504040204" pitchFamily="2" charset="0"/>
                <a:ea typeface="楷体_GB2312" pitchFamily="1" charset="-122"/>
              </a:rPr>
              <a:t>服务请求</a:t>
            </a:r>
            <a:endParaRPr lang="zh-CN" altLang="en-US" sz="2200" dirty="0">
              <a:latin typeface="Verdana" panose="020B0604030504040204" pitchFamily="2" charset="0"/>
              <a:ea typeface="楷体_GB2312" pitchFamily="1" charset="-122"/>
            </a:endParaRPr>
          </a:p>
        </p:txBody>
      </p:sp>
      <p:sp>
        <p:nvSpPr>
          <p:cNvPr id="43015" name="Oval 8"/>
          <p:cNvSpPr/>
          <p:nvPr/>
        </p:nvSpPr>
        <p:spPr>
          <a:xfrm>
            <a:off x="4038600" y="3810000"/>
            <a:ext cx="1676400" cy="788988"/>
          </a:xfrm>
          <a:prstGeom prst="ellipse">
            <a:avLst/>
          </a:prstGeom>
          <a:solidFill>
            <a:srgbClr val="FFFFCC"/>
          </a:solidFill>
          <a:ln w="9525" cap="flat" cmpd="sng">
            <a:solidFill>
              <a:srgbClr val="990033"/>
            </a:solidFill>
            <a:prstDash val="solid"/>
            <a:round/>
            <a:headEnd type="none" w="med" len="med"/>
            <a:tailEnd type="none" w="med" len="med"/>
          </a:ln>
        </p:spPr>
        <p:txBody>
          <a:bodyPr wrap="none" anchor="ctr" anchorCtr="0"/>
          <a:p>
            <a:pPr algn="ctr"/>
            <a:r>
              <a:rPr lang="zh-CN" altLang="en-US" sz="2200" dirty="0">
                <a:latin typeface="Verdana" panose="020B0604030504040204" pitchFamily="2" charset="0"/>
                <a:ea typeface="楷体_GB2312" pitchFamily="1" charset="-122"/>
              </a:rPr>
              <a:t>服务不可用</a:t>
            </a:r>
            <a:endParaRPr lang="zh-CN" altLang="en-US" sz="2200" dirty="0">
              <a:latin typeface="Verdana" panose="020B0604030504040204" pitchFamily="2" charset="0"/>
              <a:ea typeface="楷体_GB2312" pitchFamily="1" charset="-122"/>
            </a:endParaRPr>
          </a:p>
        </p:txBody>
      </p:sp>
      <p:sp>
        <p:nvSpPr>
          <p:cNvPr id="43016" name="Oval 9"/>
          <p:cNvSpPr/>
          <p:nvPr/>
        </p:nvSpPr>
        <p:spPr>
          <a:xfrm>
            <a:off x="5562600" y="4724400"/>
            <a:ext cx="1295400" cy="609600"/>
          </a:xfrm>
          <a:prstGeom prst="ellipse">
            <a:avLst/>
          </a:prstGeom>
          <a:solidFill>
            <a:srgbClr val="FFFFCC"/>
          </a:solidFill>
          <a:ln w="9525" cap="flat" cmpd="sng">
            <a:solidFill>
              <a:srgbClr val="990033"/>
            </a:solidFill>
            <a:prstDash val="solid"/>
            <a:round/>
            <a:headEnd type="none" w="med" len="med"/>
            <a:tailEnd type="none" w="med" len="med"/>
          </a:ln>
        </p:spPr>
        <p:txBody>
          <a:bodyPr wrap="none" anchor="ctr" anchorCtr="0"/>
          <a:p>
            <a:pPr algn="ctr"/>
            <a:r>
              <a:rPr lang="zh-CN" altLang="en-US" sz="2200" dirty="0">
                <a:latin typeface="Verdana" panose="020B0604030504040204" pitchFamily="2" charset="0"/>
                <a:ea typeface="楷体_GB2312" pitchFamily="1" charset="-122"/>
              </a:rPr>
              <a:t>销毁</a:t>
            </a:r>
            <a:endParaRPr lang="zh-CN" altLang="en-US" sz="2200" dirty="0">
              <a:latin typeface="Verdana" panose="020B0604030504040204" pitchFamily="2" charset="0"/>
              <a:ea typeface="楷体_GB2312" pitchFamily="1" charset="-122"/>
            </a:endParaRPr>
          </a:p>
        </p:txBody>
      </p:sp>
      <p:sp>
        <p:nvSpPr>
          <p:cNvPr id="43017" name="Oval 10"/>
          <p:cNvSpPr/>
          <p:nvPr/>
        </p:nvSpPr>
        <p:spPr>
          <a:xfrm>
            <a:off x="6858000" y="5562600"/>
            <a:ext cx="1295400" cy="609600"/>
          </a:xfrm>
          <a:prstGeom prst="ellipse">
            <a:avLst/>
          </a:prstGeom>
          <a:solidFill>
            <a:srgbClr val="FFFFCC"/>
          </a:solidFill>
          <a:ln w="9525" cap="flat" cmpd="sng">
            <a:solidFill>
              <a:srgbClr val="990033"/>
            </a:solidFill>
            <a:prstDash val="solid"/>
            <a:round/>
            <a:headEnd type="none" w="med" len="med"/>
            <a:tailEnd type="none" w="med" len="med"/>
          </a:ln>
        </p:spPr>
        <p:txBody>
          <a:bodyPr wrap="none" anchor="ctr" anchorCtr="0"/>
          <a:p>
            <a:pPr algn="ctr"/>
            <a:r>
              <a:rPr lang="zh-CN" altLang="en-US" sz="2200" dirty="0">
                <a:latin typeface="Verdana" panose="020B0604030504040204" pitchFamily="2" charset="0"/>
                <a:ea typeface="楷体_GB2312" pitchFamily="1" charset="-122"/>
              </a:rPr>
              <a:t>卸载</a:t>
            </a:r>
            <a:endParaRPr lang="zh-CN" altLang="en-US" sz="2200" dirty="0">
              <a:latin typeface="Verdana" panose="020B0604030504040204" pitchFamily="2" charset="0"/>
              <a:ea typeface="楷体_GB2312" pitchFamily="1" charset="-122"/>
            </a:endParaRPr>
          </a:p>
        </p:txBody>
      </p:sp>
      <p:sp>
        <p:nvSpPr>
          <p:cNvPr id="43018" name="Line 11"/>
          <p:cNvSpPr/>
          <p:nvPr/>
        </p:nvSpPr>
        <p:spPr>
          <a:xfrm>
            <a:off x="2014538" y="2528888"/>
            <a:ext cx="0" cy="304800"/>
          </a:xfrm>
          <a:prstGeom prst="line">
            <a:avLst/>
          </a:prstGeom>
          <a:ln w="19050" cap="flat" cmpd="sng">
            <a:solidFill>
              <a:srgbClr val="990033"/>
            </a:solidFill>
            <a:prstDash val="solid"/>
            <a:round/>
            <a:headEnd type="none" w="med" len="med"/>
            <a:tailEnd type="triangle" w="med" len="med"/>
          </a:ln>
        </p:spPr>
      </p:sp>
      <p:sp>
        <p:nvSpPr>
          <p:cNvPr id="43019" name="Line 12"/>
          <p:cNvSpPr/>
          <p:nvPr/>
        </p:nvSpPr>
        <p:spPr>
          <a:xfrm>
            <a:off x="2043113" y="3429000"/>
            <a:ext cx="0" cy="381000"/>
          </a:xfrm>
          <a:prstGeom prst="line">
            <a:avLst/>
          </a:prstGeom>
          <a:ln w="19050" cap="flat" cmpd="sng">
            <a:solidFill>
              <a:srgbClr val="990033"/>
            </a:solidFill>
            <a:prstDash val="solid"/>
            <a:round/>
            <a:headEnd type="none" w="med" len="med"/>
            <a:tailEnd type="triangle" w="med" len="med"/>
          </a:ln>
        </p:spPr>
      </p:sp>
      <p:sp>
        <p:nvSpPr>
          <p:cNvPr id="43020" name="Line 16"/>
          <p:cNvSpPr/>
          <p:nvPr/>
        </p:nvSpPr>
        <p:spPr>
          <a:xfrm>
            <a:off x="2057400" y="4600575"/>
            <a:ext cx="0" cy="381000"/>
          </a:xfrm>
          <a:prstGeom prst="line">
            <a:avLst/>
          </a:prstGeom>
          <a:ln w="19050" cap="flat" cmpd="sng">
            <a:solidFill>
              <a:srgbClr val="990033"/>
            </a:solidFill>
            <a:prstDash val="solid"/>
            <a:round/>
            <a:headEnd type="none" w="med" len="med"/>
            <a:tailEnd type="triangle" w="med" len="med"/>
          </a:ln>
        </p:spPr>
      </p:sp>
      <p:cxnSp>
        <p:nvCxnSpPr>
          <p:cNvPr id="43021" name="曲线连接符 43021"/>
          <p:cNvCxnSpPr>
            <a:stCxn id="43012" idx="7"/>
            <a:endCxn id="43017" idx="7"/>
          </p:cNvCxnSpPr>
          <p:nvPr/>
        </p:nvCxnSpPr>
        <p:spPr>
          <a:xfrm>
            <a:off x="2590800" y="3124200"/>
            <a:ext cx="5486400" cy="2743200"/>
          </a:xfrm>
          <a:prstGeom prst="curvedConnector3">
            <a:avLst>
              <a:gd name="adj1" fmla="val 104352"/>
            </a:avLst>
          </a:prstGeom>
          <a:ln w="19050" cap="flat" cmpd="sng">
            <a:solidFill>
              <a:srgbClr val="990033"/>
            </a:solidFill>
            <a:prstDash val="solid"/>
            <a:round/>
            <a:headEnd type="none" w="med" len="med"/>
            <a:tailEnd type="triangle" w="med" len="med"/>
          </a:ln>
        </p:spPr>
      </p:cxnSp>
      <p:sp>
        <p:nvSpPr>
          <p:cNvPr id="43022" name="Text Box 18"/>
          <p:cNvSpPr txBox="1"/>
          <p:nvPr/>
        </p:nvSpPr>
        <p:spPr>
          <a:xfrm>
            <a:off x="5029200" y="2133600"/>
            <a:ext cx="1905000" cy="427038"/>
          </a:xfrm>
          <a:prstGeom prst="rect">
            <a:avLst/>
          </a:prstGeom>
          <a:noFill/>
          <a:ln w="9525">
            <a:noFill/>
          </a:ln>
        </p:spPr>
        <p:txBody>
          <a:bodyPr anchor="t" anchorCtr="0">
            <a:spAutoFit/>
          </a:bodyPr>
          <a:p>
            <a:pPr>
              <a:spcBef>
                <a:spcPct val="50000"/>
              </a:spcBef>
            </a:pPr>
            <a:r>
              <a:rPr lang="zh-CN" altLang="en-US" sz="2200" dirty="0">
                <a:latin typeface="Verdana" panose="020B0604030504040204" pitchFamily="2" charset="0"/>
                <a:ea typeface="楷体_GB2312" pitchFamily="1" charset="-122"/>
              </a:rPr>
              <a:t>初始化失败</a:t>
            </a:r>
            <a:endParaRPr lang="zh-CN" altLang="en-US" sz="2200" dirty="0">
              <a:latin typeface="Verdana" panose="020B0604030504040204" pitchFamily="2" charset="0"/>
              <a:ea typeface="楷体_GB2312" pitchFamily="1" charset="-122"/>
            </a:endParaRPr>
          </a:p>
        </p:txBody>
      </p:sp>
      <p:cxnSp>
        <p:nvCxnSpPr>
          <p:cNvPr id="43023" name="曲线连接符 43023"/>
          <p:cNvCxnSpPr>
            <a:stCxn id="43013" idx="7"/>
            <a:endCxn id="43015" idx="1"/>
          </p:cNvCxnSpPr>
          <p:nvPr/>
        </p:nvCxnSpPr>
        <p:spPr>
          <a:xfrm flipV="1">
            <a:off x="2819400" y="3810000"/>
            <a:ext cx="1981200" cy="393700"/>
          </a:xfrm>
          <a:prstGeom prst="curvedConnector4">
            <a:avLst>
              <a:gd name="adj1" fmla="val 28880"/>
              <a:gd name="adj2" fmla="val 160384"/>
            </a:avLst>
          </a:prstGeom>
          <a:ln w="19050" cap="flat" cmpd="sng">
            <a:solidFill>
              <a:srgbClr val="990033"/>
            </a:solidFill>
            <a:prstDash val="solid"/>
            <a:round/>
            <a:headEnd type="none" w="med" len="med"/>
            <a:tailEnd type="triangle" w="med" len="med"/>
          </a:ln>
        </p:spPr>
      </p:cxnSp>
      <p:cxnSp>
        <p:nvCxnSpPr>
          <p:cNvPr id="43024" name="曲线连接符 43024"/>
          <p:cNvCxnSpPr>
            <a:stCxn id="43015" idx="3"/>
            <a:endCxn id="43013" idx="5"/>
          </p:cNvCxnSpPr>
          <p:nvPr/>
        </p:nvCxnSpPr>
        <p:spPr>
          <a:xfrm rot="-10800000" flipV="1">
            <a:off x="1981200" y="4203700"/>
            <a:ext cx="1981200" cy="395288"/>
          </a:xfrm>
          <a:prstGeom prst="curvedConnector4">
            <a:avLst>
              <a:gd name="adj1" fmla="val 28815"/>
              <a:gd name="adj2" fmla="val 160449"/>
            </a:avLst>
          </a:prstGeom>
          <a:ln w="19050" cap="flat" cmpd="sng">
            <a:solidFill>
              <a:srgbClr val="990033"/>
            </a:solidFill>
            <a:prstDash val="solid"/>
            <a:round/>
            <a:headEnd type="none" w="med" len="med"/>
            <a:tailEnd type="triangle" w="med" len="med"/>
          </a:ln>
        </p:spPr>
      </p:cxnSp>
      <p:cxnSp>
        <p:nvCxnSpPr>
          <p:cNvPr id="43025" name="曲线连接符 43025"/>
          <p:cNvCxnSpPr>
            <a:stCxn id="43014" idx="6"/>
            <a:endCxn id="43015" idx="4"/>
          </p:cNvCxnSpPr>
          <p:nvPr/>
        </p:nvCxnSpPr>
        <p:spPr>
          <a:xfrm rot="5400000" flipH="1" flipV="1">
            <a:off x="2794000" y="4262438"/>
            <a:ext cx="1192213" cy="1633537"/>
          </a:xfrm>
          <a:prstGeom prst="curvedConnector3">
            <a:avLst>
              <a:gd name="adj1" fmla="val -29727"/>
            </a:avLst>
          </a:prstGeom>
          <a:ln w="19050" cap="flat" cmpd="sng">
            <a:solidFill>
              <a:srgbClr val="990033"/>
            </a:solidFill>
            <a:prstDash val="solid"/>
            <a:round/>
            <a:headEnd type="none" w="med" len="med"/>
            <a:tailEnd type="triangle" w="med" len="med"/>
          </a:ln>
        </p:spPr>
      </p:cxnSp>
      <p:sp>
        <p:nvSpPr>
          <p:cNvPr id="43026" name="Text Box 22"/>
          <p:cNvSpPr txBox="1"/>
          <p:nvPr/>
        </p:nvSpPr>
        <p:spPr>
          <a:xfrm>
            <a:off x="3048000" y="5440363"/>
            <a:ext cx="3048000" cy="427037"/>
          </a:xfrm>
          <a:prstGeom prst="rect">
            <a:avLst/>
          </a:prstGeom>
          <a:noFill/>
          <a:ln w="9525">
            <a:noFill/>
          </a:ln>
        </p:spPr>
        <p:txBody>
          <a:bodyPr anchor="t" anchorCtr="0">
            <a:spAutoFit/>
          </a:bodyPr>
          <a:p>
            <a:pPr>
              <a:spcBef>
                <a:spcPct val="50000"/>
              </a:spcBef>
            </a:pPr>
            <a:r>
              <a:rPr lang="zh-CN" altLang="en-US" sz="2200" dirty="0">
                <a:latin typeface="Verdana" panose="020B0604030504040204" pitchFamily="2" charset="0"/>
                <a:ea typeface="楷体_GB2312" pitchFamily="1" charset="-122"/>
              </a:rPr>
              <a:t>抛出“</a:t>
            </a:r>
            <a:r>
              <a:rPr lang="en-US" altLang="zh-CN" sz="2200" dirty="0">
                <a:latin typeface="Verdana" panose="020B0604030504040204" pitchFamily="2" charset="0"/>
                <a:ea typeface="楷体_GB2312" pitchFamily="1" charset="-122"/>
              </a:rPr>
              <a:t>Unavailable”</a:t>
            </a:r>
            <a:r>
              <a:rPr lang="zh-CN" altLang="en-US" sz="2200" dirty="0">
                <a:latin typeface="Verdana" panose="020B0604030504040204" pitchFamily="2" charset="0"/>
                <a:ea typeface="楷体_GB2312" pitchFamily="1" charset="-122"/>
              </a:rPr>
              <a:t>异常</a:t>
            </a:r>
            <a:endParaRPr lang="zh-CN" altLang="en-US" sz="2200" dirty="0">
              <a:latin typeface="Verdana" panose="020B0604030504040204" pitchFamily="2" charset="0"/>
              <a:ea typeface="楷体_GB2312" pitchFamily="1" charset="-122"/>
            </a:endParaRPr>
          </a:p>
        </p:txBody>
      </p:sp>
      <p:cxnSp>
        <p:nvCxnSpPr>
          <p:cNvPr id="43027" name="曲线连接符 43027"/>
          <p:cNvCxnSpPr>
            <a:stCxn id="43015" idx="5"/>
            <a:endCxn id="43016" idx="0"/>
          </p:cNvCxnSpPr>
          <p:nvPr/>
        </p:nvCxnSpPr>
        <p:spPr>
          <a:xfrm rot="-5400000" flipH="1">
            <a:off x="5586413" y="3808413"/>
            <a:ext cx="214312" cy="1790700"/>
          </a:xfrm>
          <a:prstGeom prst="curvedConnector3">
            <a:avLst>
              <a:gd name="adj1" fmla="val 29292"/>
            </a:avLst>
          </a:prstGeom>
          <a:ln w="19050" cap="flat" cmpd="sng">
            <a:solidFill>
              <a:srgbClr val="990033"/>
            </a:solidFill>
            <a:prstDash val="solid"/>
            <a:round/>
            <a:headEnd type="none" w="med" len="med"/>
            <a:tailEnd type="triangle" w="med" len="med"/>
          </a:ln>
        </p:spPr>
      </p:cxnSp>
      <p:cxnSp>
        <p:nvCxnSpPr>
          <p:cNvPr id="43028" name="曲线连接符 43028"/>
          <p:cNvCxnSpPr>
            <a:stCxn id="43016" idx="4"/>
            <a:endCxn id="43017" idx="0"/>
          </p:cNvCxnSpPr>
          <p:nvPr/>
        </p:nvCxnSpPr>
        <p:spPr>
          <a:xfrm rot="-5400000" flipH="1">
            <a:off x="6578600" y="4343400"/>
            <a:ext cx="406400" cy="2209800"/>
          </a:xfrm>
          <a:prstGeom prst="curvedConnector3">
            <a:avLst>
              <a:gd name="adj1" fmla="val 50157"/>
            </a:avLst>
          </a:prstGeom>
          <a:ln w="19050" cap="flat" cmpd="sng">
            <a:solidFill>
              <a:srgbClr val="990033"/>
            </a:solidFill>
            <a:prstDash val="solid"/>
            <a:round/>
            <a:headEnd type="none" w="med" len="med"/>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zh-CN" altLang="en-US" sz="3200" dirty="0">
                <a:latin typeface="Times New Roman" panose="02020603050405020304" pitchFamily="2" charset="0"/>
                <a:sym typeface="Arial" panose="020B0604020202020204" pitchFamily="34" charset="0"/>
              </a:rPr>
              <a:t>实现</a:t>
            </a:r>
            <a:r>
              <a:rPr lang="en-US" altLang="zh-CN" sz="3200" dirty="0">
                <a:latin typeface="Times New Roman" panose="02020603050405020304" pitchFamily="2" charset="0"/>
                <a:sym typeface="Arial" panose="020B0604020202020204" pitchFamily="34" charset="0"/>
              </a:rPr>
              <a:t>S</a:t>
            </a:r>
            <a:r>
              <a:rPr lang="en-US" altLang="zh-CN" sz="3200" dirty="0">
                <a:latin typeface="Times New Roman" panose="02020603050405020304" pitchFamily="2" charset="0"/>
              </a:rPr>
              <a:t>ingleThreadModel </a:t>
            </a:r>
            <a:r>
              <a:rPr lang="zh-CN" altLang="en-US" sz="3200" dirty="0">
                <a:latin typeface="Times New Roman" panose="02020603050405020304" pitchFamily="2" charset="0"/>
              </a:rPr>
              <a:t>接口</a:t>
            </a:r>
            <a:endParaRPr lang="zh-CN" altLang="en-US" sz="3200" dirty="0">
              <a:latin typeface="Times New Roman" panose="02020603050405020304" pitchFamily="2" charset="0"/>
            </a:endParaRPr>
          </a:p>
          <a:p>
            <a:pPr eaLnBrk="1" hangingPunct="1">
              <a:lnSpc>
                <a:spcPct val="110000"/>
              </a:lnSpc>
            </a:pPr>
            <a:endParaRPr lang="zh-CN" altLang="en-US" dirty="0">
              <a:latin typeface="Times New Roman" panose="02020603050405020304" pitchFamily="2" charset="0"/>
            </a:endParaRPr>
          </a:p>
          <a:p>
            <a:pPr eaLnBrk="1" hangingPunct="1">
              <a:lnSpc>
                <a:spcPct val="110000"/>
              </a:lnSpc>
            </a:pPr>
            <a:endParaRPr lang="zh-CN" altLang="en-US" dirty="0">
              <a:latin typeface="Times New Roman" panose="02020603050405020304" pitchFamily="2" charset="0"/>
            </a:endParaRPr>
          </a:p>
          <a:p>
            <a:pPr eaLnBrk="1" hangingPunct="1">
              <a:lnSpc>
                <a:spcPct val="110000"/>
              </a:lnSpc>
            </a:pPr>
            <a:endParaRPr lang="zh-CN" altLang="en-US" dirty="0">
              <a:latin typeface="Times New Roman" panose="02020603050405020304" pitchFamily="2" charset="0"/>
            </a:endParaRPr>
          </a:p>
          <a:p>
            <a:pPr eaLnBrk="1" hangingPunct="1">
              <a:lnSpc>
                <a:spcPct val="110000"/>
              </a:lnSpc>
            </a:pPr>
            <a:endParaRPr lang="zh-CN" altLang="en-US" dirty="0">
              <a:latin typeface="Times New Roman" panose="02020603050405020304" pitchFamily="2" charset="0"/>
            </a:endParaRPr>
          </a:p>
          <a:p>
            <a:pPr eaLnBrk="1" hangingPunct="1">
              <a:lnSpc>
                <a:spcPct val="110000"/>
              </a:lnSpc>
            </a:pPr>
            <a:endParaRPr lang="zh-CN" altLang="en-US" dirty="0">
              <a:latin typeface="Times New Roman" panose="02020603050405020304" pitchFamily="2" charset="0"/>
            </a:endParaRPr>
          </a:p>
          <a:p>
            <a:pPr eaLnBrk="1" hangingPunct="1">
              <a:lnSpc>
                <a:spcPct val="110000"/>
              </a:lnSpc>
            </a:pPr>
            <a:r>
              <a:rPr lang="zh-CN" altLang="en-US" sz="3200" dirty="0"/>
              <a:t>避免使用实例变量</a:t>
            </a:r>
            <a:endParaRPr lang="zh-CN" altLang="en-US" sz="3200" dirty="0"/>
          </a:p>
        </p:txBody>
      </p:sp>
      <p:sp>
        <p:nvSpPr>
          <p:cNvPr id="44034" name="Rectangle 3"/>
          <p:cNvSpPr>
            <a:spLocks noGrp="1"/>
          </p:cNvSpPr>
          <p:nvPr>
            <p:ph type="title" idx="4294967295"/>
          </p:nvPr>
        </p:nvSpPr>
        <p:spPr>
          <a:xfrm>
            <a:off x="685800" y="317500"/>
            <a:ext cx="7772400" cy="762000"/>
          </a:xfrm>
          <a:ln/>
        </p:spPr>
        <p:txBody>
          <a:bodyPr vert="horz" wrap="square" anchor="ctr" anchorCtr="0"/>
          <a:p>
            <a:pPr eaLnBrk="1" hangingPunct="1"/>
            <a:r>
              <a:rPr lang="zh-CN" altLang="en-US" b="0" dirty="0"/>
              <a:t>设计线程安全</a:t>
            </a:r>
            <a:r>
              <a:rPr lang="zh-CN" altLang="en-US" dirty="0"/>
              <a:t>三个解决方案</a:t>
            </a:r>
            <a:r>
              <a:rPr lang="en-US" altLang="zh-CN" dirty="0"/>
              <a:t>(1)</a:t>
            </a:r>
            <a:endParaRPr lang="en-US" altLang="zh-CN" dirty="0"/>
          </a:p>
        </p:txBody>
      </p:sp>
      <p:sp>
        <p:nvSpPr>
          <p:cNvPr id="44035" name="Text Box 4"/>
          <p:cNvSpPr txBox="1"/>
          <p:nvPr/>
        </p:nvSpPr>
        <p:spPr>
          <a:xfrm>
            <a:off x="539750" y="260350"/>
            <a:ext cx="1079500" cy="519113"/>
          </a:xfrm>
          <a:prstGeom prst="rect">
            <a:avLst/>
          </a:prstGeom>
          <a:noFill/>
          <a:ln w="9525">
            <a:noFill/>
          </a:ln>
        </p:spPr>
        <p:txBody>
          <a:bodyPr anchor="t" anchorCtr="0">
            <a:spAutoFit/>
          </a:bodyPr>
          <a:p>
            <a:pPr>
              <a:spcBef>
                <a:spcPct val="50000"/>
              </a:spcBef>
            </a:pPr>
            <a:r>
              <a:rPr lang="en-US" altLang="zh-CN" sz="2800" b="1" dirty="0">
                <a:solidFill>
                  <a:srgbClr val="FF7171"/>
                </a:solidFill>
                <a:latin typeface="楷体_GB2312" pitchFamily="1" charset="-122"/>
                <a:ea typeface="楷体_GB2312" pitchFamily="1" charset="-122"/>
              </a:rPr>
              <a:t>[</a:t>
            </a:r>
            <a:r>
              <a:rPr lang="zh-CN" altLang="en-US" sz="2800" b="1" dirty="0">
                <a:solidFill>
                  <a:srgbClr val="FF7171"/>
                </a:solidFill>
                <a:latin typeface="楷体_GB2312" pitchFamily="1" charset="-122"/>
                <a:ea typeface="楷体_GB2312" pitchFamily="1" charset="-122"/>
              </a:rPr>
              <a:t>附</a:t>
            </a:r>
            <a:r>
              <a:rPr lang="en-US" altLang="zh-CN" sz="2800" b="1" dirty="0">
                <a:solidFill>
                  <a:srgbClr val="FF7171"/>
                </a:solidFill>
                <a:latin typeface="楷体_GB2312" pitchFamily="1" charset="-122"/>
                <a:ea typeface="楷体_GB2312" pitchFamily="1" charset="-122"/>
              </a:rPr>
              <a:t>]</a:t>
            </a:r>
            <a:endParaRPr lang="zh-CN" altLang="en-US" sz="2800" b="1" dirty="0">
              <a:solidFill>
                <a:srgbClr val="FF7171"/>
              </a:solidFill>
              <a:latin typeface="楷体_GB2312" pitchFamily="1" charset="-122"/>
              <a:ea typeface="楷体_GB2312" pitchFamily="1" charset="-122"/>
            </a:endParaRPr>
          </a:p>
        </p:txBody>
      </p:sp>
      <p:sp>
        <p:nvSpPr>
          <p:cNvPr id="44037" name="AutoShape 5"/>
          <p:cNvSpPr/>
          <p:nvPr/>
        </p:nvSpPr>
        <p:spPr>
          <a:xfrm>
            <a:off x="1230313" y="2124075"/>
            <a:ext cx="6870700" cy="2528888"/>
          </a:xfrm>
          <a:prstGeom prst="roundRect">
            <a:avLst>
              <a:gd name="adj" fmla="val 16667"/>
            </a:avLst>
          </a:prstGeom>
          <a:solidFill>
            <a:srgbClr val="FFFFCC"/>
          </a:solidFill>
          <a:ln w="9525" cap="flat" cmpd="sng">
            <a:solidFill>
              <a:srgbClr val="990033"/>
            </a:solidFill>
            <a:prstDash val="solid"/>
            <a:round/>
            <a:headEnd type="none" w="med" len="med"/>
            <a:tailEnd type="none" w="med" len="med"/>
          </a:ln>
        </p:spPr>
        <p:txBody>
          <a:bodyPr anchor="t" anchorCtr="0">
            <a:spAutoFit/>
          </a:bodyPr>
          <a:p>
            <a:pPr>
              <a:lnSpc>
                <a:spcPct val="150000"/>
              </a:lnSpc>
              <a:spcBef>
                <a:spcPct val="50000"/>
              </a:spcBef>
            </a:pPr>
            <a:r>
              <a:rPr lang="en-US" altLang="zh-CN" dirty="0">
                <a:solidFill>
                  <a:srgbClr val="000000"/>
                </a:solidFill>
                <a:latin typeface="Arial" panose="020B0604020202020204" pitchFamily="34" charset="0"/>
                <a:ea typeface="宋体" panose="02010600030101010101" pitchFamily="2" charset="-122"/>
              </a:rPr>
              <a:t>public class OurSTServlet extends HttpServlet</a:t>
            </a:r>
            <a:br>
              <a:rPr lang="en-US" altLang="zh-CN" dirty="0">
                <a:solidFill>
                  <a:srgbClr val="000000"/>
                </a:solidFill>
                <a:latin typeface="Arial" panose="020B0604020202020204" pitchFamily="34" charset="0"/>
                <a:ea typeface="宋体" panose="02010600030101010101" pitchFamily="2" charset="-122"/>
              </a:rPr>
            </a:br>
            <a:r>
              <a:rPr lang="en-US" altLang="zh-CN" dirty="0">
                <a:solidFill>
                  <a:srgbClr val="000000"/>
                </a:solidFill>
                <a:latin typeface="Arial" panose="020B0604020202020204" pitchFamily="34" charset="0"/>
                <a:ea typeface="宋体" panose="02010600030101010101" pitchFamily="2" charset="-122"/>
              </a:rPr>
              <a:t>        implement  </a:t>
            </a:r>
            <a:r>
              <a:rPr lang="en-US" altLang="zh-CN" dirty="0">
                <a:latin typeface="Arial" panose="020B0604020202020204" pitchFamily="34" charset="0"/>
                <a:ea typeface="宋体" panose="02010600030101010101" pitchFamily="2" charset="-122"/>
              </a:rPr>
              <a:t>SingleThreadModel</a:t>
            </a:r>
            <a:br>
              <a:rPr lang="en-US" altLang="zh-CN" dirty="0">
                <a:latin typeface="Arial" panose="020B0604020202020204" pitchFamily="34" charset="0"/>
                <a:ea typeface="宋体" panose="02010600030101010101" pitchFamily="2" charset="-122"/>
              </a:rPr>
            </a:br>
            <a:r>
              <a:rPr lang="en-US" altLang="zh-CN" dirty="0">
                <a:solidFill>
                  <a:srgbClr val="000000"/>
                </a:solidFill>
                <a:latin typeface="Arial" panose="020B0604020202020204" pitchFamily="34" charset="0"/>
                <a:ea typeface="宋体" panose="02010600030101010101" pitchFamily="2" charset="-122"/>
              </a:rPr>
              <a:t>{     ……</a:t>
            </a:r>
            <a:br>
              <a:rPr lang="en-US" altLang="zh-CN" dirty="0">
                <a:solidFill>
                  <a:srgbClr val="000000"/>
                </a:solidFill>
                <a:latin typeface="Arial" panose="020B0604020202020204" pitchFamily="34" charset="0"/>
                <a:ea typeface="宋体" panose="02010600030101010101" pitchFamily="2" charset="-122"/>
              </a:rPr>
            </a:br>
            <a:r>
              <a:rPr lang="en-US" altLang="zh-CN" dirty="0">
                <a:solidFill>
                  <a:srgbClr val="000000"/>
                </a:solidFill>
                <a:latin typeface="Arial" panose="020B0604020202020204" pitchFamily="34" charset="0"/>
                <a:ea typeface="宋体" panose="02010600030101010101" pitchFamily="2" charset="-122"/>
              </a:rPr>
              <a:t>}</a:t>
            </a:r>
            <a:endParaRPr lang="en-US" altLang="zh-CN" dirty="0">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wipe(up)">
                                      <p:cBhvr>
                                        <p:cTn id="7"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zh-CN" altLang="en-US" sz="3200" dirty="0"/>
              <a:t>同步对共享数据的操作</a:t>
            </a:r>
            <a:endParaRPr lang="zh-CN" altLang="en-US" sz="3200" dirty="0"/>
          </a:p>
        </p:txBody>
      </p:sp>
      <p:sp>
        <p:nvSpPr>
          <p:cNvPr id="45058" name="Rectangle 3"/>
          <p:cNvSpPr>
            <a:spLocks noGrp="1"/>
          </p:cNvSpPr>
          <p:nvPr>
            <p:ph type="title" idx="4294967295"/>
          </p:nvPr>
        </p:nvSpPr>
        <p:spPr>
          <a:xfrm>
            <a:off x="685800" y="317500"/>
            <a:ext cx="7772400" cy="762000"/>
          </a:xfrm>
          <a:ln/>
        </p:spPr>
        <p:txBody>
          <a:bodyPr vert="horz" wrap="square" anchor="ctr" anchorCtr="0"/>
          <a:p>
            <a:pPr eaLnBrk="1" hangingPunct="1"/>
            <a:r>
              <a:rPr lang="zh-CN" altLang="en-US" b="0" dirty="0"/>
              <a:t>设计线程安全</a:t>
            </a:r>
            <a:r>
              <a:rPr lang="zh-CN" altLang="en-US" dirty="0"/>
              <a:t>三个解决方案</a:t>
            </a:r>
            <a:r>
              <a:rPr lang="en-US" altLang="zh-CN" dirty="0"/>
              <a:t>(2)</a:t>
            </a:r>
            <a:endParaRPr lang="en-US" altLang="zh-CN" dirty="0"/>
          </a:p>
        </p:txBody>
      </p:sp>
      <p:sp>
        <p:nvSpPr>
          <p:cNvPr id="45059" name="Text Box 4"/>
          <p:cNvSpPr txBox="1"/>
          <p:nvPr/>
        </p:nvSpPr>
        <p:spPr>
          <a:xfrm>
            <a:off x="539750" y="260350"/>
            <a:ext cx="1079500" cy="519113"/>
          </a:xfrm>
          <a:prstGeom prst="rect">
            <a:avLst/>
          </a:prstGeom>
          <a:noFill/>
          <a:ln w="9525">
            <a:noFill/>
          </a:ln>
        </p:spPr>
        <p:txBody>
          <a:bodyPr anchor="t" anchorCtr="0">
            <a:spAutoFit/>
          </a:bodyPr>
          <a:p>
            <a:pPr>
              <a:spcBef>
                <a:spcPct val="50000"/>
              </a:spcBef>
            </a:pPr>
            <a:r>
              <a:rPr lang="en-US" altLang="zh-CN" sz="2800" b="1" dirty="0">
                <a:solidFill>
                  <a:srgbClr val="FF7171"/>
                </a:solidFill>
                <a:latin typeface="楷体_GB2312" pitchFamily="1" charset="-122"/>
                <a:ea typeface="楷体_GB2312" pitchFamily="1" charset="-122"/>
              </a:rPr>
              <a:t>[</a:t>
            </a:r>
            <a:r>
              <a:rPr lang="zh-CN" altLang="en-US" sz="2800" b="1" dirty="0">
                <a:solidFill>
                  <a:srgbClr val="FF7171"/>
                </a:solidFill>
                <a:latin typeface="楷体_GB2312" pitchFamily="1" charset="-122"/>
                <a:ea typeface="楷体_GB2312" pitchFamily="1" charset="-122"/>
              </a:rPr>
              <a:t>附</a:t>
            </a:r>
            <a:r>
              <a:rPr lang="en-US" altLang="zh-CN" sz="2800" b="1" dirty="0">
                <a:solidFill>
                  <a:srgbClr val="FF7171"/>
                </a:solidFill>
                <a:latin typeface="楷体_GB2312" pitchFamily="1" charset="-122"/>
                <a:ea typeface="楷体_GB2312" pitchFamily="1" charset="-122"/>
              </a:rPr>
              <a:t>]</a:t>
            </a:r>
            <a:endParaRPr lang="zh-CN" altLang="en-US" sz="2800" b="1" dirty="0">
              <a:solidFill>
                <a:srgbClr val="FF7171"/>
              </a:solidFill>
              <a:latin typeface="楷体_GB2312" pitchFamily="1" charset="-122"/>
              <a:ea typeface="楷体_GB2312" pitchFamily="1" charset="-122"/>
            </a:endParaRPr>
          </a:p>
        </p:txBody>
      </p:sp>
      <p:sp>
        <p:nvSpPr>
          <p:cNvPr id="45061" name="AutoShape 5"/>
          <p:cNvSpPr/>
          <p:nvPr/>
        </p:nvSpPr>
        <p:spPr>
          <a:xfrm>
            <a:off x="1246188" y="2005013"/>
            <a:ext cx="6176962" cy="2205037"/>
          </a:xfrm>
          <a:prstGeom prst="roundRect">
            <a:avLst>
              <a:gd name="adj" fmla="val 16667"/>
            </a:avLst>
          </a:prstGeom>
          <a:solidFill>
            <a:srgbClr val="FFFFCC"/>
          </a:solidFill>
          <a:ln w="9525" cap="flat" cmpd="sng">
            <a:solidFill>
              <a:srgbClr val="990033"/>
            </a:solidFill>
            <a:prstDash val="solid"/>
            <a:round/>
            <a:headEnd type="none" w="med" len="med"/>
            <a:tailEnd type="none" w="med" len="med"/>
          </a:ln>
        </p:spPr>
        <p:txBody>
          <a:bodyPr anchor="t" anchorCtr="0">
            <a:spAutoFit/>
          </a:bodyPr>
          <a:p>
            <a:pPr>
              <a:lnSpc>
                <a:spcPct val="130000"/>
              </a:lnSpc>
            </a:pPr>
            <a:r>
              <a:rPr lang="en-US" altLang="zh-CN" dirty="0">
                <a:solidFill>
                  <a:srgbClr val="000000"/>
                </a:solidFill>
                <a:latin typeface="Arial" panose="020B0604020202020204" pitchFamily="34" charset="0"/>
                <a:ea typeface="宋体" panose="02010600030101010101" pitchFamily="2" charset="-122"/>
              </a:rPr>
              <a:t>synchronized(this){</a:t>
            </a:r>
            <a:endParaRPr lang="en-US" altLang="zh-CN" dirty="0">
              <a:solidFill>
                <a:srgbClr val="000000"/>
              </a:solidFill>
              <a:latin typeface="Arial" panose="020B0604020202020204" pitchFamily="34" charset="0"/>
              <a:ea typeface="宋体" panose="02010600030101010101" pitchFamily="2" charset="-122"/>
            </a:endParaRPr>
          </a:p>
          <a:p>
            <a:pPr>
              <a:lnSpc>
                <a:spcPct val="130000"/>
              </a:lnSpc>
            </a:pPr>
            <a:r>
              <a:rPr lang="en-US" altLang="zh-CN" dirty="0">
                <a:solidFill>
                  <a:srgbClr val="000000"/>
                </a:solidFill>
                <a:latin typeface="Arial" panose="020B0604020202020204" pitchFamily="34" charset="0"/>
                <a:ea typeface="宋体" panose="02010600030101010101" pitchFamily="2" charset="-122"/>
              </a:rPr>
              <a:t>	++count;</a:t>
            </a:r>
            <a:endParaRPr lang="en-US" altLang="zh-CN" dirty="0">
              <a:solidFill>
                <a:srgbClr val="000000"/>
              </a:solidFill>
              <a:latin typeface="Arial" panose="020B0604020202020204" pitchFamily="34" charset="0"/>
              <a:ea typeface="宋体" panose="02010600030101010101" pitchFamily="2" charset="-122"/>
            </a:endParaRPr>
          </a:p>
          <a:p>
            <a:pPr>
              <a:lnSpc>
                <a:spcPct val="130000"/>
              </a:lnSpc>
            </a:pPr>
            <a:r>
              <a:rPr lang="en-US" altLang="zh-CN" dirty="0">
                <a:solidFill>
                  <a:srgbClr val="000000"/>
                </a:solidFill>
                <a:latin typeface="Arial" panose="020B0604020202020204" pitchFamily="34" charset="0"/>
                <a:ea typeface="宋体" panose="02010600030101010101" pitchFamily="2" charset="-122"/>
              </a:rPr>
              <a:t>	out.print("Count is " + count);</a:t>
            </a:r>
            <a:endParaRPr lang="en-US" altLang="zh-CN" dirty="0">
              <a:solidFill>
                <a:srgbClr val="000000"/>
              </a:solidFill>
              <a:latin typeface="Arial" panose="020B0604020202020204" pitchFamily="34" charset="0"/>
              <a:ea typeface="宋体" panose="02010600030101010101" pitchFamily="2" charset="-122"/>
            </a:endParaRPr>
          </a:p>
          <a:p>
            <a:pPr>
              <a:lnSpc>
                <a:spcPct val="130000"/>
              </a:lnSpc>
            </a:pPr>
            <a:r>
              <a:rPr lang="en-US" altLang="zh-CN" dirty="0">
                <a:solidFill>
                  <a:srgbClr val="000000"/>
                </a:solidFill>
                <a:latin typeface="Arial" panose="020B0604020202020204" pitchFamily="34" charset="0"/>
                <a:ea typeface="宋体" panose="02010600030101010101" pitchFamily="2" charset="-122"/>
              </a:rPr>
              <a:t>}</a:t>
            </a:r>
            <a:endParaRPr lang="en-US" altLang="zh-CN" dirty="0">
              <a:solidFill>
                <a:srgbClr val="000000"/>
              </a:solidFill>
              <a:latin typeface="Arial" panose="020B0604020202020204" pitchFamily="34" charset="0"/>
              <a:ea typeface="宋体" panose="02010600030101010101" pitchFamily="2" charset="-122"/>
            </a:endParaRPr>
          </a:p>
        </p:txBody>
      </p:sp>
      <p:sp>
        <p:nvSpPr>
          <p:cNvPr id="45062" name="AutoShape 6"/>
          <p:cNvSpPr/>
          <p:nvPr/>
        </p:nvSpPr>
        <p:spPr>
          <a:xfrm>
            <a:off x="2187575" y="3794125"/>
            <a:ext cx="6169025" cy="2124075"/>
          </a:xfrm>
          <a:prstGeom prst="roundRect">
            <a:avLst>
              <a:gd name="adj" fmla="val 16667"/>
            </a:avLst>
          </a:prstGeom>
          <a:solidFill>
            <a:srgbClr val="FFFFCC"/>
          </a:solidFill>
          <a:ln w="9525" cap="flat" cmpd="sng">
            <a:solidFill>
              <a:srgbClr val="990033"/>
            </a:solidFill>
            <a:prstDash val="solid"/>
            <a:round/>
            <a:headEnd type="none" w="med" len="med"/>
            <a:tailEnd type="none" w="med" len="med"/>
          </a:ln>
        </p:spPr>
        <p:txBody>
          <a:bodyPr anchor="t" anchorCtr="0">
            <a:spAutoFit/>
          </a:bodyPr>
          <a:p>
            <a:r>
              <a:rPr lang="en-US" altLang="zh-CN" dirty="0">
                <a:solidFill>
                  <a:srgbClr val="000000"/>
                </a:solidFill>
                <a:latin typeface="Arial" panose="020B0604020202020204" pitchFamily="34" charset="0"/>
                <a:ea typeface="宋体" panose="02010600030101010101" pitchFamily="2" charset="-122"/>
              </a:rPr>
              <a:t>int localCount;</a:t>
            </a:r>
            <a:endParaRPr lang="en-US" altLang="zh-CN" dirty="0">
              <a:solidFill>
                <a:srgbClr val="000000"/>
              </a:solidFill>
              <a:latin typeface="Arial" panose="020B0604020202020204" pitchFamily="34" charset="0"/>
              <a:ea typeface="宋体" panose="02010600030101010101" pitchFamily="2" charset="-122"/>
            </a:endParaRPr>
          </a:p>
          <a:p>
            <a:r>
              <a:rPr lang="en-US" altLang="zh-CN" dirty="0">
                <a:solidFill>
                  <a:srgbClr val="000000"/>
                </a:solidFill>
                <a:latin typeface="Arial" panose="020B0604020202020204" pitchFamily="34" charset="0"/>
                <a:ea typeface="宋体" panose="02010600030101010101" pitchFamily="2" charset="-122"/>
              </a:rPr>
              <a:t>synchronized(this){</a:t>
            </a:r>
            <a:endParaRPr lang="en-US" altLang="zh-CN" dirty="0">
              <a:solidFill>
                <a:srgbClr val="000000"/>
              </a:solidFill>
              <a:latin typeface="Arial" panose="020B0604020202020204" pitchFamily="34" charset="0"/>
              <a:ea typeface="宋体" panose="02010600030101010101" pitchFamily="2" charset="-122"/>
            </a:endParaRPr>
          </a:p>
          <a:p>
            <a:r>
              <a:rPr lang="en-US" altLang="zh-CN" dirty="0">
                <a:solidFill>
                  <a:srgbClr val="000000"/>
                </a:solidFill>
                <a:latin typeface="Arial" panose="020B0604020202020204" pitchFamily="34" charset="0"/>
                <a:ea typeface="宋体" panose="02010600030101010101" pitchFamily="2" charset="-122"/>
              </a:rPr>
              <a:t>	localCount = ++count;</a:t>
            </a:r>
            <a:endParaRPr lang="en-US" altLang="zh-CN" dirty="0">
              <a:solidFill>
                <a:srgbClr val="000000"/>
              </a:solidFill>
              <a:latin typeface="Arial" panose="020B0604020202020204" pitchFamily="34" charset="0"/>
              <a:ea typeface="宋体" panose="02010600030101010101" pitchFamily="2" charset="-122"/>
            </a:endParaRPr>
          </a:p>
          <a:p>
            <a:r>
              <a:rPr lang="en-US" altLang="zh-CN" dirty="0">
                <a:solidFill>
                  <a:srgbClr val="000000"/>
                </a:solidFill>
                <a:latin typeface="Arial" panose="020B0604020202020204" pitchFamily="34" charset="0"/>
                <a:ea typeface="宋体" panose="02010600030101010101" pitchFamily="2" charset="-122"/>
              </a:rPr>
              <a:t>}</a:t>
            </a:r>
            <a:endParaRPr lang="en-US" altLang="zh-CN" dirty="0">
              <a:solidFill>
                <a:srgbClr val="000000"/>
              </a:solidFill>
              <a:latin typeface="Arial" panose="020B0604020202020204" pitchFamily="34" charset="0"/>
              <a:ea typeface="宋体" panose="02010600030101010101" pitchFamily="2" charset="-122"/>
            </a:endParaRPr>
          </a:p>
          <a:p>
            <a:r>
              <a:rPr lang="en-US" altLang="zh-CN" dirty="0">
                <a:solidFill>
                  <a:srgbClr val="000000"/>
                </a:solidFill>
                <a:latin typeface="Arial" panose="020B0604020202020204" pitchFamily="34" charset="0"/>
                <a:ea typeface="宋体" panose="02010600030101010101" pitchFamily="2" charset="-122"/>
              </a:rPr>
              <a:t>out.print("Count is " + localCount);</a:t>
            </a:r>
            <a:endParaRPr lang="en-US" altLang="zh-CN" dirty="0">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wipe(up)">
                                      <p:cBhvr>
                                        <p:cTn id="7" dur="500"/>
                                        <p:tgtEl>
                                          <p:spTgt spid="450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062"/>
                                        </p:tgtEl>
                                        <p:attrNameLst>
                                          <p:attrName>style.visibility</p:attrName>
                                        </p:attrNameLst>
                                      </p:cBhvr>
                                      <p:to>
                                        <p:strVal val="visible"/>
                                      </p:to>
                                    </p:set>
                                    <p:animEffect transition="in" filter="wipe(up)">
                                      <p:cBhvr>
                                        <p:cTn id="12"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ldLvl="0" animBg="1"/>
      <p:bldP spid="4506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a:xfrm>
            <a:off x="457200" y="474663"/>
            <a:ext cx="8229600" cy="360362"/>
          </a:xfrm>
          <a:ln/>
        </p:spPr>
        <p:txBody>
          <a:bodyPr anchor="ctr" anchorCtr="0"/>
          <a:p>
            <a:r>
              <a:rPr lang="en-US" altLang="zh-CN" dirty="0"/>
              <a:t>JSP</a:t>
            </a:r>
            <a:r>
              <a:rPr lang="zh-CN" altLang="en-US" dirty="0"/>
              <a:t>语法概述</a:t>
            </a:r>
            <a:endParaRPr lang="zh-CN" altLang="en-US" dirty="0"/>
          </a:p>
        </p:txBody>
      </p:sp>
      <p:sp>
        <p:nvSpPr>
          <p:cNvPr id="2" name="文本占位符 8194"/>
          <p:cNvSpPr>
            <a:spLocks noGrp="1"/>
          </p:cNvSpPr>
          <p:nvPr>
            <p:ph idx="1"/>
          </p:nvPr>
        </p:nvSpPr>
        <p:spPr>
          <a:xfrm>
            <a:off x="457200" y="1393825"/>
            <a:ext cx="8229600" cy="4627563"/>
          </a:xfrm>
          <a:ln/>
        </p:spPr>
        <p:txBody>
          <a:bodyPr anchor="t" anchorCtr="0"/>
          <a:p>
            <a:pPr>
              <a:lnSpc>
                <a:spcPct val="140000"/>
              </a:lnSpc>
            </a:pPr>
            <a:r>
              <a:rPr lang="zh-CN" altLang="en-US" sz="3200" dirty="0"/>
              <a:t>JSP</a:t>
            </a:r>
            <a:r>
              <a:rPr lang="zh-CN" altLang="en-US" sz="3200" dirty="0">
                <a:latin typeface="宋体" panose="02010600030101010101" pitchFamily="2" charset="-122"/>
              </a:rPr>
              <a:t>语法分为三种不同的类型</a:t>
            </a:r>
            <a:r>
              <a:rPr lang="zh-CN" altLang="en-US" dirty="0"/>
              <a:t> </a:t>
            </a:r>
            <a:endParaRPr lang="zh-CN" altLang="en-US" dirty="0"/>
          </a:p>
          <a:p>
            <a:pPr lvl="1">
              <a:lnSpc>
                <a:spcPct val="140000"/>
              </a:lnSpc>
            </a:pPr>
            <a:r>
              <a:rPr lang="zh-CN" altLang="en-US" dirty="0"/>
              <a:t>脚本语法(SCRIPTING)</a:t>
            </a:r>
            <a:endParaRPr lang="zh-CN" altLang="en-US" dirty="0"/>
          </a:p>
          <a:p>
            <a:pPr lvl="1">
              <a:lnSpc>
                <a:spcPct val="140000"/>
              </a:lnSpc>
            </a:pPr>
            <a:r>
              <a:rPr lang="zh-CN" altLang="en-US" dirty="0"/>
              <a:t>编译器指令(DIRECTIVE) </a:t>
            </a:r>
            <a:br>
              <a:rPr lang="zh-CN" altLang="en-US" dirty="0"/>
            </a:br>
            <a:r>
              <a:rPr lang="zh-CN" altLang="en-US" dirty="0"/>
              <a:t>例如： &lt;%@ page import=“java.io.*” %&gt;</a:t>
            </a:r>
            <a:endParaRPr lang="zh-CN" altLang="en-US" dirty="0"/>
          </a:p>
          <a:p>
            <a:pPr lvl="1">
              <a:lnSpc>
                <a:spcPct val="140000"/>
              </a:lnSpc>
            </a:pPr>
            <a:r>
              <a:rPr lang="zh-CN" altLang="en-US" dirty="0"/>
              <a:t>动作语法(ACTION) </a:t>
            </a:r>
            <a:br>
              <a:rPr lang="zh-CN" altLang="en-US" dirty="0"/>
            </a:br>
            <a:r>
              <a:rPr lang="zh-CN" altLang="en-US" dirty="0"/>
              <a:t>例如： &lt;jsp:forward&gt;，&lt;jsp:include&gt;，&lt;jsp:getProperty&gt;</a:t>
            </a: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0-#ppt_w/2"/>
                                          </p:val>
                                        </p:tav>
                                        <p:tav tm="100000">
                                          <p:val>
                                            <p:strVal val="#ppt_x"/>
                                          </p:val>
                                        </p:tav>
                                      </p:tavLst>
                                    </p:anim>
                                    <p:anim calcmode="lin" valueType="num">
                                      <p:cBhvr additive="base">
                                        <p:cTn id="8"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body" idx="4294967295"/>
          </p:nvPr>
        </p:nvSpPr>
        <p:spPr>
          <a:xfrm>
            <a:off x="762000" y="1295400"/>
            <a:ext cx="7772400" cy="4654550"/>
          </a:xfrm>
          <a:ln/>
        </p:spPr>
        <p:txBody>
          <a:bodyPr vert="horz" wrap="square" anchor="t" anchorCtr="0"/>
          <a:p>
            <a:pPr eaLnBrk="1" hangingPunct="1">
              <a:lnSpc>
                <a:spcPct val="110000"/>
              </a:lnSpc>
            </a:pPr>
            <a:r>
              <a:rPr lang="zh-CN" altLang="en-US" sz="3200" dirty="0">
                <a:latin typeface="Times New Roman" panose="02020603050405020304" pitchFamily="2" charset="0"/>
              </a:rPr>
              <a:t>单个值的读取</a:t>
            </a:r>
            <a:endParaRPr lang="zh-CN" altLang="en-US" sz="3200"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调用</a:t>
            </a:r>
            <a:r>
              <a:rPr lang="en-US" altLang="zh-CN" sz="2400" dirty="0">
                <a:latin typeface="Times New Roman" panose="02020603050405020304" pitchFamily="2" charset="0"/>
              </a:rPr>
              <a:t>HttpServletRequest</a:t>
            </a:r>
            <a:r>
              <a:rPr lang="zh-CN" altLang="en-US" dirty="0">
                <a:latin typeface="Times New Roman" panose="02020603050405020304" pitchFamily="2" charset="0"/>
              </a:rPr>
              <a:t>的</a:t>
            </a:r>
            <a:r>
              <a:rPr lang="en-US" altLang="zh-CN" sz="2400" dirty="0">
                <a:latin typeface="Times New Roman" panose="02020603050405020304" pitchFamily="2" charset="0"/>
              </a:rPr>
              <a:t>getParameter</a:t>
            </a:r>
            <a:r>
              <a:rPr lang="zh-CN" altLang="en-US" dirty="0">
                <a:latin typeface="Times New Roman" panose="02020603050405020304" pitchFamily="2" charset="0"/>
              </a:rPr>
              <a:t>方法，提供大小写敏感的参数名作为参数，获得表单数据，返回值为</a:t>
            </a:r>
            <a:r>
              <a:rPr lang="en-US" altLang="zh-CN" sz="2400" dirty="0">
                <a:latin typeface="Times New Roman" panose="02020603050405020304" pitchFamily="2" charset="0"/>
              </a:rPr>
              <a:t>String</a:t>
            </a:r>
            <a:r>
              <a:rPr lang="zh-CN" altLang="en-US" dirty="0">
                <a:latin typeface="Times New Roman" panose="02020603050405020304" pitchFamily="2" charset="0"/>
              </a:rPr>
              <a:t>类型</a:t>
            </a:r>
            <a:endParaRPr lang="zh-CN" altLang="en-US"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若该参数存在，但没有值，则返回一个空串</a:t>
            </a:r>
            <a:endParaRPr lang="zh-CN" altLang="en-US"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若没有这样的参数，则返回</a:t>
            </a:r>
            <a:r>
              <a:rPr lang="en-US" altLang="zh-CN" dirty="0">
                <a:latin typeface="Times New Roman" panose="02020603050405020304" pitchFamily="2" charset="0"/>
              </a:rPr>
              <a:t>null</a:t>
            </a:r>
            <a:endParaRPr lang="en-US" altLang="zh-CN"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参数名大小写敏感</a:t>
            </a:r>
            <a:endParaRPr lang="en-US" altLang="zh-CN" dirty="0">
              <a:solidFill>
                <a:srgbClr val="C60042"/>
              </a:solidFill>
              <a:latin typeface="Times New Roman" panose="02020603050405020304" pitchFamily="2" charset="0"/>
            </a:endParaRPr>
          </a:p>
        </p:txBody>
      </p:sp>
      <p:sp>
        <p:nvSpPr>
          <p:cNvPr id="46082" name="Rectangle 3"/>
          <p:cNvSpPr>
            <a:spLocks noGrp="1"/>
          </p:cNvSpPr>
          <p:nvPr>
            <p:ph type="title" idx="4294967295"/>
          </p:nvPr>
        </p:nvSpPr>
        <p:spPr>
          <a:xfrm>
            <a:off x="685800" y="381000"/>
            <a:ext cx="7772400" cy="762000"/>
          </a:xfrm>
          <a:ln/>
        </p:spPr>
        <p:txBody>
          <a:bodyPr vert="horz" wrap="square" anchor="ctr" anchorCtr="0"/>
          <a:p>
            <a:pPr eaLnBrk="1" hangingPunct="1"/>
            <a:r>
              <a:rPr lang="zh-CN" altLang="en-US" dirty="0">
                <a:latin typeface="Times New Roman" panose="02020603050405020304" pitchFamily="2" charset="0"/>
              </a:rPr>
              <a:t>表单数据的读取（1-1）</a:t>
            </a:r>
            <a:endParaRPr lang="zh-CN" altLang="en-US" dirty="0">
              <a:latin typeface="Times New Roman" panose="02020603050405020304" pitchFamily="2"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body" idx="4294967295"/>
          </p:nvPr>
        </p:nvSpPr>
        <p:spPr>
          <a:xfrm>
            <a:off x="762000" y="1295400"/>
            <a:ext cx="7696200" cy="4654550"/>
          </a:xfrm>
          <a:ln/>
        </p:spPr>
        <p:txBody>
          <a:bodyPr vert="horz" wrap="square" anchor="t" anchorCtr="0"/>
          <a:p>
            <a:pPr eaLnBrk="1" hangingPunct="1">
              <a:lnSpc>
                <a:spcPct val="110000"/>
              </a:lnSpc>
            </a:pPr>
            <a:r>
              <a:rPr lang="zh-CN" altLang="en-US" sz="3200" dirty="0">
                <a:latin typeface="Times New Roman" panose="02020603050405020304" pitchFamily="2" charset="0"/>
              </a:rPr>
              <a:t>单个值的读取</a:t>
            </a:r>
            <a:endParaRPr lang="zh-CN" altLang="en-US" sz="3200"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同一个参数名可能有多个参数值</a:t>
            </a:r>
            <a:endParaRPr lang="zh-CN" altLang="en-US"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调用</a:t>
            </a:r>
            <a:r>
              <a:rPr lang="en-US" altLang="zh-CN" sz="2400" dirty="0">
                <a:latin typeface="Times New Roman" panose="02020603050405020304" pitchFamily="2" charset="0"/>
              </a:rPr>
              <a:t>HttpServletRequest</a:t>
            </a:r>
            <a:r>
              <a:rPr lang="zh-CN" altLang="en-US" dirty="0">
                <a:latin typeface="Times New Roman" panose="02020603050405020304" pitchFamily="2" charset="0"/>
              </a:rPr>
              <a:t>的</a:t>
            </a:r>
            <a:r>
              <a:rPr lang="en-US" altLang="zh-CN" sz="2400" dirty="0">
                <a:latin typeface="Times New Roman" panose="02020603050405020304" pitchFamily="2" charset="0"/>
              </a:rPr>
              <a:t>getParameterValues</a:t>
            </a:r>
            <a:r>
              <a:rPr lang="zh-CN" altLang="en-US" dirty="0">
                <a:latin typeface="Times New Roman" panose="02020603050405020304" pitchFamily="2" charset="0"/>
              </a:rPr>
              <a:t>方法，提供大小写敏感的参数名作为参数</a:t>
            </a:r>
            <a:endParaRPr lang="zh-CN" altLang="en-US"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返回值为</a:t>
            </a:r>
            <a:r>
              <a:rPr lang="en-US" altLang="zh-CN" sz="2400" dirty="0">
                <a:latin typeface="Times New Roman" panose="02020603050405020304" pitchFamily="2" charset="0"/>
              </a:rPr>
              <a:t>String</a:t>
            </a:r>
            <a:r>
              <a:rPr lang="zh-CN" altLang="en-US" dirty="0">
                <a:latin typeface="Times New Roman" panose="02020603050405020304" pitchFamily="2" charset="0"/>
              </a:rPr>
              <a:t>类型的数组</a:t>
            </a:r>
            <a:endParaRPr lang="en-US" altLang="zh-CN"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若该参数存在，但没有值，则返回一个空串</a:t>
            </a:r>
            <a:endParaRPr lang="en-US" altLang="zh-CN" dirty="0">
              <a:solidFill>
                <a:srgbClr val="C60042"/>
              </a:solidFill>
              <a:latin typeface="Times New Roman" panose="02020603050405020304" pitchFamily="2" charset="0"/>
            </a:endParaRPr>
          </a:p>
        </p:txBody>
      </p:sp>
      <p:sp>
        <p:nvSpPr>
          <p:cNvPr id="47106" name="Rectangle 3"/>
          <p:cNvSpPr>
            <a:spLocks noGrp="1"/>
          </p:cNvSpPr>
          <p:nvPr>
            <p:ph type="title" idx="4294967295"/>
          </p:nvPr>
        </p:nvSpPr>
        <p:spPr>
          <a:xfrm>
            <a:off x="685800" y="381000"/>
            <a:ext cx="7772400" cy="762000"/>
          </a:xfrm>
          <a:ln/>
        </p:spPr>
        <p:txBody>
          <a:bodyPr vert="horz" wrap="square" anchor="ctr" anchorCtr="0"/>
          <a:p>
            <a:pPr eaLnBrk="1" hangingPunct="1"/>
            <a:r>
              <a:rPr lang="zh-CN" altLang="en-US" dirty="0">
                <a:latin typeface="Times New Roman" panose="02020603050405020304" pitchFamily="2" charset="0"/>
              </a:rPr>
              <a:t>表单数据的读取（1</a:t>
            </a:r>
            <a:r>
              <a:rPr lang="en-US" altLang="zh-CN" dirty="0">
                <a:latin typeface="Times New Roman" panose="02020603050405020304" pitchFamily="2" charset="0"/>
              </a:rPr>
              <a:t>-</a:t>
            </a:r>
            <a:r>
              <a:rPr lang="zh-CN" altLang="en-US" dirty="0">
                <a:latin typeface="Times New Roman" panose="02020603050405020304" pitchFamily="2" charset="0"/>
              </a:rPr>
              <a:t>2）</a:t>
            </a:r>
            <a:endParaRPr lang="zh-CN" altLang="en-US" dirty="0">
              <a:latin typeface="Times New Roman" panose="02020603050405020304" pitchFamily="2"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body" idx="4294967295"/>
          </p:nvPr>
        </p:nvSpPr>
        <p:spPr>
          <a:xfrm>
            <a:off x="838200" y="1295400"/>
            <a:ext cx="7543800" cy="4654550"/>
          </a:xfrm>
          <a:ln/>
        </p:spPr>
        <p:txBody>
          <a:bodyPr vert="horz" wrap="square" anchor="t" anchorCtr="0"/>
          <a:p>
            <a:pPr eaLnBrk="1" hangingPunct="1">
              <a:lnSpc>
                <a:spcPct val="110000"/>
              </a:lnSpc>
            </a:pPr>
            <a:r>
              <a:rPr lang="zh-CN" altLang="en-US" sz="3200" dirty="0">
                <a:latin typeface="Times New Roman" panose="02020603050405020304" pitchFamily="2" charset="0"/>
              </a:rPr>
              <a:t>参数名的查找</a:t>
            </a:r>
            <a:endParaRPr lang="zh-CN" altLang="en-US" sz="3200"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用于</a:t>
            </a:r>
            <a:r>
              <a:rPr lang="en-US" altLang="zh-CN" dirty="0">
                <a:latin typeface="Times New Roman" panose="02020603050405020304" pitchFamily="2" charset="0"/>
              </a:rPr>
              <a:t>servlet</a:t>
            </a:r>
            <a:r>
              <a:rPr lang="zh-CN" altLang="en-US" dirty="0">
                <a:latin typeface="Times New Roman" panose="02020603050405020304" pitchFamily="2" charset="0"/>
              </a:rPr>
              <a:t>不知道参数名的情况</a:t>
            </a:r>
            <a:endParaRPr lang="zh-CN" altLang="en-US"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调用</a:t>
            </a:r>
            <a:r>
              <a:rPr lang="en-US" altLang="zh-CN" sz="2400" dirty="0">
                <a:latin typeface="Times New Roman" panose="02020603050405020304" pitchFamily="2" charset="0"/>
              </a:rPr>
              <a:t>HttpServletRequest</a:t>
            </a:r>
            <a:r>
              <a:rPr lang="zh-CN" altLang="en-US" dirty="0">
                <a:latin typeface="Times New Roman" panose="02020603050405020304" pitchFamily="2" charset="0"/>
              </a:rPr>
              <a:t>的</a:t>
            </a:r>
            <a:r>
              <a:rPr lang="en-US" altLang="zh-CN" sz="2400" dirty="0">
                <a:latin typeface="Times New Roman" panose="02020603050405020304" pitchFamily="2" charset="0"/>
              </a:rPr>
              <a:t>getParameterNames</a:t>
            </a:r>
            <a:r>
              <a:rPr lang="zh-CN" altLang="en-US" dirty="0">
                <a:latin typeface="Times New Roman" panose="02020603050405020304" pitchFamily="2" charset="0"/>
              </a:rPr>
              <a:t>方法</a:t>
            </a:r>
            <a:endParaRPr lang="zh-CN" altLang="en-US"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返回值为</a:t>
            </a:r>
            <a:r>
              <a:rPr lang="en-US" altLang="zh-CN" sz="2400" dirty="0">
                <a:latin typeface="Times New Roman" panose="02020603050405020304" pitchFamily="2" charset="0"/>
              </a:rPr>
              <a:t>Enumeration</a:t>
            </a:r>
            <a:r>
              <a:rPr lang="zh-CN" altLang="en-US" dirty="0">
                <a:latin typeface="Times New Roman" panose="02020603050405020304" pitchFamily="2" charset="0"/>
              </a:rPr>
              <a:t>类型</a:t>
            </a:r>
            <a:endParaRPr lang="en-US" altLang="zh-CN"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若当前请求中没有参数，则返回空的</a:t>
            </a:r>
            <a:r>
              <a:rPr lang="en-US" altLang="zh-CN" sz="2400" dirty="0">
                <a:latin typeface="Times New Roman" panose="02020603050405020304" pitchFamily="2" charset="0"/>
              </a:rPr>
              <a:t>Enumeration</a:t>
            </a:r>
            <a:r>
              <a:rPr lang="zh-CN" altLang="en-US" dirty="0">
                <a:latin typeface="Times New Roman" panose="02020603050405020304" pitchFamily="2" charset="0"/>
              </a:rPr>
              <a:t>（而非</a:t>
            </a:r>
            <a:r>
              <a:rPr lang="en-US" altLang="zh-CN" dirty="0">
                <a:latin typeface="Times New Roman" panose="02020603050405020304" pitchFamily="2" charset="0"/>
              </a:rPr>
              <a:t>null</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
        <p:nvSpPr>
          <p:cNvPr id="48130" name="Rectangle 3"/>
          <p:cNvSpPr>
            <a:spLocks noGrp="1"/>
          </p:cNvSpPr>
          <p:nvPr>
            <p:ph type="title" idx="4294967295"/>
          </p:nvPr>
        </p:nvSpPr>
        <p:spPr>
          <a:xfrm>
            <a:off x="685800" y="381000"/>
            <a:ext cx="7772400" cy="762000"/>
          </a:xfrm>
          <a:ln/>
        </p:spPr>
        <p:txBody>
          <a:bodyPr vert="horz" wrap="square" anchor="ctr" anchorCtr="0"/>
          <a:p>
            <a:pPr eaLnBrk="1" hangingPunct="1"/>
            <a:r>
              <a:rPr lang="zh-CN" altLang="en-US" dirty="0">
                <a:latin typeface="Times New Roman" panose="02020603050405020304" pitchFamily="2" charset="0"/>
              </a:rPr>
              <a:t>表单数据的读取（</a:t>
            </a:r>
            <a:r>
              <a:rPr lang="en-US" altLang="zh-CN" dirty="0">
                <a:latin typeface="Times New Roman" panose="02020603050405020304" pitchFamily="2" charset="0"/>
              </a:rPr>
              <a:t>2</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HTTP</a:t>
            </a:r>
            <a:r>
              <a:rPr lang="zh-CN" altLang="en-US" dirty="0">
                <a:latin typeface="Times New Roman" panose="02020603050405020304" pitchFamily="2" charset="0"/>
              </a:rPr>
              <a:t>报头</a:t>
            </a:r>
            <a:endParaRPr lang="zh-CN" altLang="en-US" dirty="0">
              <a:latin typeface="Times New Roman" panose="02020603050405020304" pitchFamily="2" charset="0"/>
            </a:endParaRPr>
          </a:p>
        </p:txBody>
      </p:sp>
      <p:sp>
        <p:nvSpPr>
          <p:cNvPr id="49154" name="Rectangle 2"/>
          <p:cNvSpPr>
            <a:spLocks noGrp="1"/>
          </p:cNvSpPr>
          <p:nvPr>
            <p:ph type="body" sz="half" idx="4294967295"/>
          </p:nvPr>
        </p:nvSpPr>
        <p:spPr>
          <a:xfrm>
            <a:off x="1143000" y="1295400"/>
            <a:ext cx="6729413" cy="4572000"/>
          </a:xfrm>
          <a:ln/>
        </p:spPr>
        <p:txBody>
          <a:bodyPr vert="horz" wrap="square" anchor="t" anchorCtr="0"/>
          <a:lstStyle>
            <a:lvl1pPr lvl="0">
              <a:buClr>
                <a:schemeClr val="hlink"/>
              </a:buClr>
              <a:buSzTx/>
              <a:buFont typeface="Wingdings" panose="05000000000000000000" pitchFamily="2" charset="2"/>
              <a:defRPr sz="2800"/>
            </a:lvl1pPr>
            <a:lvl2pPr lvl="1">
              <a:buClr>
                <a:schemeClr val="accent1"/>
              </a:buClr>
              <a:buSzTx/>
              <a:buFont typeface="Wingdings" panose="05000000000000000000" pitchFamily="2" charset="2"/>
              <a:defRPr sz="2400"/>
            </a:lvl2pPr>
            <a:lvl3pPr lvl="2">
              <a:buClr>
                <a:schemeClr val="tx1"/>
              </a:buClr>
              <a:buSzTx/>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defTabSz="914400" eaLnBrk="1" hangingPunct="1">
              <a:lnSpc>
                <a:spcPct val="110000"/>
              </a:lnSpc>
            </a:pPr>
            <a:r>
              <a:rPr lang="en-US" altLang="zh-CN" sz="3200" dirty="0">
                <a:latin typeface="Times New Roman" panose="02020603050405020304" pitchFamily="2" charset="0"/>
              </a:rPr>
              <a:t>HTTP</a:t>
            </a:r>
            <a:r>
              <a:rPr lang="zh-CN" altLang="en-US" sz="3200" dirty="0">
                <a:latin typeface="Times New Roman" panose="02020603050405020304" pitchFamily="2" charset="0"/>
              </a:rPr>
              <a:t>协议一般格式</a:t>
            </a:r>
            <a:endParaRPr lang="zh-CN" altLang="en-US" sz="3200" dirty="0">
              <a:latin typeface="Times New Roman" panose="02020603050405020304" pitchFamily="2" charset="0"/>
            </a:endParaRPr>
          </a:p>
        </p:txBody>
      </p:sp>
      <p:graphicFrame>
        <p:nvGraphicFramePr>
          <p:cNvPr id="49156" name="内容占位符 49155"/>
          <p:cNvGraphicFramePr/>
          <p:nvPr>
            <p:ph sz="half" idx="1"/>
          </p:nvPr>
        </p:nvGraphicFramePr>
        <p:xfrm>
          <a:off x="1539875" y="2098675"/>
          <a:ext cx="6691313" cy="3389313"/>
        </p:xfrm>
        <a:graphic>
          <a:graphicData uri="http://schemas.openxmlformats.org/drawingml/2006/table">
            <a:tbl>
              <a:tblPr/>
              <a:tblGrid>
                <a:gridCol w="2989263"/>
                <a:gridCol w="3702050"/>
              </a:tblGrid>
              <a:tr h="2097088">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POST /login.jsp HTTP/1.1</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  ......</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Host: localhost:8080</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Content-Length: 10</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Connection: Keep-Alive</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Cache-Control: no-cache</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name=edwin</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endParaRPr lang="zh-CN" altLang="en-US" sz="1400" dirty="0">
                        <a:solidFill>
                          <a:srgbClr val="1481B8"/>
                        </a:solidFill>
                        <a:latin typeface="Verdana" panose="020B0604030504040204" pitchFamily="2" charset="0"/>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spcBef>
                          <a:spcPct val="20000"/>
                        </a:spcBef>
                        <a:buNone/>
                      </a:pPr>
                      <a:r>
                        <a:rPr lang="nl-NL" altLang="en-US" sz="1400" dirty="0">
                          <a:solidFill>
                            <a:srgbClr val="1481B8"/>
                          </a:solidFill>
                          <a:latin typeface="Verdana" panose="020B0604030504040204" pitchFamily="2" charset="0"/>
                          <a:ea typeface="宋体" panose="02010600030101010101" pitchFamily="2" charset="-122"/>
                        </a:rPr>
                        <a:t>HTTP/1.1 200 OK</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  .......</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Content-Length: 84</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&lt;html&gt;</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        &lt;head&gt;&lt;title&gt;just test&lt;/title&gt;&lt;/head&gt;</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        &lt;body&gt;Hello World :)&lt;body&gt;</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&lt;/html&gt; </a:t>
                      </a:r>
                      <a:endParaRPr lang="zh-CN" altLang="en-US" sz="1400" dirty="0">
                        <a:solidFill>
                          <a:srgbClr val="1481B8"/>
                        </a:solidFill>
                        <a:latin typeface="Verdana" panose="020B0604030504040204" pitchFamily="2" charset="0"/>
                        <a:ea typeface="宋体" panose="02010600030101010101" pitchFamily="2"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1292225">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GET /hello.html HTTP/1.1</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Host: localhost:8080</a:t>
                      </a:r>
                      <a:endParaRPr lang="en-US" altLang="zh-CN" sz="1400" dirty="0">
                        <a:solidFill>
                          <a:srgbClr val="1481B8"/>
                        </a:solidFill>
                        <a:latin typeface="Verdana" panose="020B0604030504040204" pitchFamily="2" charset="0"/>
                        <a:ea typeface="宋体" panose="02010600030101010101" pitchFamily="2" charset="-122"/>
                      </a:endParaRPr>
                    </a:p>
                    <a:p>
                      <a:pPr marL="0" lvl="0" indent="0" eaLnBrk="1" hangingPunct="1">
                        <a:spcBef>
                          <a:spcPct val="20000"/>
                        </a:spcBef>
                        <a:buNone/>
                      </a:pPr>
                      <a:r>
                        <a:rPr lang="en-US" altLang="zh-CN" sz="1400" dirty="0">
                          <a:solidFill>
                            <a:srgbClr val="1481B8"/>
                          </a:solidFill>
                          <a:latin typeface="Verdana" panose="020B0604030504040204" pitchFamily="2" charset="0"/>
                          <a:ea typeface="宋体" panose="02010600030101010101" pitchFamily="2" charset="-122"/>
                        </a:rPr>
                        <a:t>Connection: Keep-Alive</a:t>
                      </a:r>
                      <a:r>
                        <a:rPr lang="en-US" altLang="zh-CN" sz="2600" dirty="0">
                          <a:latin typeface="隶书" pitchFamily="1" charset="-122"/>
                          <a:ea typeface="宋体" panose="02010600030101010101" pitchFamily="2" charset="-122"/>
                        </a:rPr>
                        <a:t> </a:t>
                      </a:r>
                      <a:endParaRPr lang="zh-CN" altLang="en-US" sz="2600" dirty="0">
                        <a:latin typeface="隶书" pitchFamily="1" charset="-122"/>
                        <a:ea typeface="宋体" panose="02010600030101010101" pitchFamily="2"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en-US" altLang="zh-CN" sz="3200" dirty="0">
                <a:latin typeface="Times New Roman" panose="02020603050405020304" pitchFamily="2" charset="0"/>
              </a:rPr>
              <a:t>HTTP</a:t>
            </a:r>
            <a:r>
              <a:rPr lang="zh-CN" altLang="en-US" sz="3200" dirty="0">
                <a:latin typeface="Times New Roman" panose="02020603050405020304" pitchFamily="2" charset="0"/>
              </a:rPr>
              <a:t>请求头</a:t>
            </a:r>
            <a:endParaRPr lang="zh-CN" altLang="en-US" sz="3200" dirty="0">
              <a:latin typeface="Times New Roman" panose="02020603050405020304" pitchFamily="2" charset="0"/>
            </a:endParaRPr>
          </a:p>
          <a:p>
            <a:pPr lvl="1" eaLnBrk="1" hangingPunct="1">
              <a:lnSpc>
                <a:spcPct val="130000"/>
              </a:lnSpc>
            </a:pPr>
            <a:r>
              <a:rPr lang="zh-CN" altLang="en-US" dirty="0">
                <a:latin typeface="Times New Roman" panose="02020603050405020304" pitchFamily="2" charset="0"/>
              </a:rPr>
              <a:t>从</a:t>
            </a:r>
            <a:r>
              <a:rPr lang="en-US" altLang="zh-CN" dirty="0">
                <a:latin typeface="Times New Roman" panose="02020603050405020304" pitchFamily="2" charset="0"/>
              </a:rPr>
              <a:t>HTTP</a:t>
            </a:r>
            <a:r>
              <a:rPr lang="zh-CN" altLang="en-US" dirty="0">
                <a:latin typeface="Times New Roman" panose="02020603050405020304" pitchFamily="2" charset="0"/>
              </a:rPr>
              <a:t>请求头中获取浏览器发送给服务器的</a:t>
            </a:r>
            <a:r>
              <a:rPr lang="en-US" altLang="zh-CN" dirty="0">
                <a:latin typeface="Times New Roman" panose="02020603050405020304" pitchFamily="2" charset="0"/>
              </a:rPr>
              <a:t>HTTP</a:t>
            </a:r>
            <a:r>
              <a:rPr lang="zh-CN" altLang="en-US" dirty="0">
                <a:latin typeface="Times New Roman" panose="02020603050405020304" pitchFamily="2" charset="0"/>
              </a:rPr>
              <a:t>信息</a:t>
            </a:r>
            <a:endParaRPr lang="zh-CN" altLang="en-US" dirty="0">
              <a:latin typeface="Times New Roman" panose="02020603050405020304" pitchFamily="2" charset="0"/>
            </a:endParaRPr>
          </a:p>
          <a:p>
            <a:pPr lvl="1" eaLnBrk="1" hangingPunct="1">
              <a:lnSpc>
                <a:spcPct val="130000"/>
              </a:lnSpc>
            </a:pPr>
            <a:r>
              <a:rPr lang="zh-CN" altLang="en-US" dirty="0">
                <a:latin typeface="Times New Roman" panose="02020603050405020304" pitchFamily="2" charset="0"/>
              </a:rPr>
              <a:t>请求头由浏览器设置</a:t>
            </a:r>
            <a:endParaRPr lang="en-US" altLang="zh-CN" dirty="0">
              <a:solidFill>
                <a:srgbClr val="C60042"/>
              </a:solidFill>
              <a:latin typeface="Times New Roman" panose="02020603050405020304" pitchFamily="2" charset="0"/>
            </a:endParaRPr>
          </a:p>
        </p:txBody>
      </p:sp>
      <p:sp>
        <p:nvSpPr>
          <p:cNvPr id="50178" name="Rectangle 3"/>
          <p:cNvSpPr>
            <a:spLocks noGrp="1"/>
          </p:cNvSpPr>
          <p:nvPr>
            <p:ph type="title" idx="4294967295"/>
          </p:nvPr>
        </p:nvSpPr>
        <p:spPr>
          <a:xfrm>
            <a:off x="762000" y="381000"/>
            <a:ext cx="7772400" cy="762000"/>
          </a:xfrm>
          <a:ln/>
        </p:spPr>
        <p:txBody>
          <a:bodyPr vert="horz" wrap="square" anchor="ctr" anchorCtr="0"/>
          <a:p>
            <a:pPr eaLnBrk="1" hangingPunct="1"/>
            <a:r>
              <a:rPr lang="en-US" altLang="zh-CN" dirty="0">
                <a:latin typeface="Times New Roman" panose="02020603050405020304" pitchFamily="2" charset="0"/>
              </a:rPr>
              <a:t>HTTP</a:t>
            </a:r>
            <a:r>
              <a:rPr lang="zh-CN" altLang="en-US" dirty="0">
                <a:latin typeface="Times New Roman" panose="02020603050405020304" pitchFamily="2" charset="0"/>
              </a:rPr>
              <a:t>请求报头（1）</a:t>
            </a:r>
            <a:endParaRPr lang="zh-CN" altLang="en-US" dirty="0">
              <a:latin typeface="Times New Roman" panose="02020603050405020304" pitchFamily="2" charset="0"/>
            </a:endParaRPr>
          </a:p>
        </p:txBody>
      </p:sp>
      <p:sp>
        <p:nvSpPr>
          <p:cNvPr id="50180" name="AutoShape 4"/>
          <p:cNvSpPr/>
          <p:nvPr/>
        </p:nvSpPr>
        <p:spPr>
          <a:xfrm>
            <a:off x="1004888" y="1981200"/>
            <a:ext cx="7343775" cy="3871913"/>
          </a:xfrm>
          <a:prstGeom prst="roundRect">
            <a:avLst>
              <a:gd name="adj" fmla="val 16667"/>
            </a:avLst>
          </a:prstGeom>
          <a:solidFill>
            <a:srgbClr val="FFFFCC"/>
          </a:solidFill>
          <a:ln w="9525" cap="flat" cmpd="sng">
            <a:solidFill>
              <a:srgbClr val="990033"/>
            </a:solidFill>
            <a:prstDash val="solid"/>
            <a:round/>
            <a:headEnd type="none" w="med" len="med"/>
            <a:tailEnd type="none" w="med" len="med"/>
          </a:ln>
        </p:spPr>
        <p:txBody>
          <a:bodyPr wrap="none" anchor="ctr" anchorCtr="0"/>
          <a:p>
            <a:r>
              <a:rPr lang="en-US" altLang="zh-CN" sz="2000" dirty="0">
                <a:solidFill>
                  <a:srgbClr val="000000"/>
                </a:solidFill>
                <a:latin typeface="Verdana" panose="020B0604030504040204" pitchFamily="2" charset="0"/>
                <a:ea typeface="宋体" panose="02010600030101010101" pitchFamily="2" charset="-122"/>
              </a:rPr>
              <a:t>GET /servlet/Search?keywords=servlets+jsp HTTP/1.1</a:t>
            </a:r>
            <a:endParaRPr lang="en-US" altLang="zh-CN" sz="2000" dirty="0">
              <a:solidFill>
                <a:srgbClr val="000000"/>
              </a:solidFill>
              <a:latin typeface="Verdana" panose="020B0604030504040204" pitchFamily="2" charset="0"/>
              <a:ea typeface="宋体" panose="02010600030101010101" pitchFamily="2" charset="-122"/>
            </a:endParaRPr>
          </a:p>
          <a:p>
            <a:pPr>
              <a:lnSpc>
                <a:spcPct val="140000"/>
              </a:lnSpc>
            </a:pPr>
            <a:r>
              <a:rPr lang="en-US" altLang="zh-CN" sz="2000" dirty="0">
                <a:solidFill>
                  <a:srgbClr val="FF0000"/>
                </a:solidFill>
                <a:latin typeface="Verdana" panose="020B0604030504040204" pitchFamily="2" charset="0"/>
                <a:ea typeface="宋体" panose="02010600030101010101" pitchFamily="2" charset="-122"/>
              </a:rPr>
              <a:t>Accept</a:t>
            </a:r>
            <a:r>
              <a:rPr lang="en-US" altLang="zh-CN" sz="2000" dirty="0">
                <a:solidFill>
                  <a:srgbClr val="000000"/>
                </a:solidFill>
                <a:latin typeface="Verdana" panose="020B0604030504040204" pitchFamily="2" charset="0"/>
                <a:ea typeface="宋体" panose="02010600030101010101" pitchFamily="2" charset="-122"/>
              </a:rPr>
              <a:t>: image/gif, image/jpg, */*</a:t>
            </a:r>
            <a:endParaRPr lang="en-US" altLang="zh-CN" sz="2000" dirty="0">
              <a:solidFill>
                <a:srgbClr val="000000"/>
              </a:solidFill>
              <a:latin typeface="Verdana" panose="020B0604030504040204" pitchFamily="2" charset="0"/>
              <a:ea typeface="宋体" panose="02010600030101010101" pitchFamily="2" charset="-122"/>
            </a:endParaRPr>
          </a:p>
          <a:p>
            <a:pPr>
              <a:lnSpc>
                <a:spcPct val="140000"/>
              </a:lnSpc>
            </a:pPr>
            <a:r>
              <a:rPr lang="en-US" altLang="zh-CN" sz="2000" dirty="0">
                <a:solidFill>
                  <a:srgbClr val="FF0000"/>
                </a:solidFill>
                <a:latin typeface="Verdana" panose="020B0604030504040204" pitchFamily="2" charset="0"/>
                <a:ea typeface="宋体" panose="02010600030101010101" pitchFamily="2" charset="-122"/>
              </a:rPr>
              <a:t>Accept-Encoding</a:t>
            </a:r>
            <a:r>
              <a:rPr lang="en-US" altLang="zh-CN" sz="2000" dirty="0">
                <a:solidFill>
                  <a:srgbClr val="000000"/>
                </a:solidFill>
                <a:latin typeface="Verdana" panose="020B0604030504040204" pitchFamily="2" charset="0"/>
                <a:ea typeface="宋体" panose="02010600030101010101" pitchFamily="2" charset="-122"/>
              </a:rPr>
              <a:t>: gzip</a:t>
            </a:r>
            <a:endParaRPr lang="en-US" altLang="zh-CN" sz="2000" dirty="0">
              <a:solidFill>
                <a:srgbClr val="000000"/>
              </a:solidFill>
              <a:latin typeface="Verdana" panose="020B0604030504040204" pitchFamily="2" charset="0"/>
              <a:ea typeface="宋体" panose="02010600030101010101" pitchFamily="2" charset="-122"/>
            </a:endParaRPr>
          </a:p>
          <a:p>
            <a:pPr>
              <a:lnSpc>
                <a:spcPct val="140000"/>
              </a:lnSpc>
            </a:pPr>
            <a:r>
              <a:rPr lang="en-US" altLang="zh-CN" sz="2000" dirty="0">
                <a:solidFill>
                  <a:srgbClr val="FF0000"/>
                </a:solidFill>
                <a:latin typeface="Verdana" panose="020B0604030504040204" pitchFamily="2" charset="0"/>
                <a:ea typeface="宋体" panose="02010600030101010101" pitchFamily="2" charset="-122"/>
              </a:rPr>
              <a:t>Connection</a:t>
            </a:r>
            <a:r>
              <a:rPr lang="en-US" altLang="zh-CN" sz="2000" dirty="0">
                <a:solidFill>
                  <a:srgbClr val="000000"/>
                </a:solidFill>
                <a:latin typeface="Verdana" panose="020B0604030504040204" pitchFamily="2" charset="0"/>
                <a:ea typeface="宋体" panose="02010600030101010101" pitchFamily="2" charset="-122"/>
              </a:rPr>
              <a:t>: Keep-Alive</a:t>
            </a:r>
            <a:endParaRPr lang="en-US" altLang="zh-CN" sz="2000" dirty="0">
              <a:solidFill>
                <a:srgbClr val="000000"/>
              </a:solidFill>
              <a:latin typeface="Verdana" panose="020B0604030504040204" pitchFamily="2" charset="0"/>
              <a:ea typeface="宋体" panose="02010600030101010101" pitchFamily="2" charset="-122"/>
            </a:endParaRPr>
          </a:p>
          <a:p>
            <a:pPr>
              <a:lnSpc>
                <a:spcPct val="140000"/>
              </a:lnSpc>
            </a:pPr>
            <a:r>
              <a:rPr lang="en-US" altLang="zh-CN" sz="2000" dirty="0">
                <a:solidFill>
                  <a:srgbClr val="FF0000"/>
                </a:solidFill>
                <a:latin typeface="Verdana" panose="020B0604030504040204" pitchFamily="2" charset="0"/>
                <a:ea typeface="宋体" panose="02010600030101010101" pitchFamily="2" charset="-122"/>
              </a:rPr>
              <a:t>Cookie</a:t>
            </a:r>
            <a:r>
              <a:rPr lang="en-US" altLang="zh-CN" sz="2000" dirty="0">
                <a:solidFill>
                  <a:srgbClr val="000000"/>
                </a:solidFill>
                <a:latin typeface="Verdana" panose="020B0604030504040204" pitchFamily="2" charset="0"/>
                <a:ea typeface="宋体" panose="02010600030101010101" pitchFamily="2" charset="-122"/>
              </a:rPr>
              <a:t>: userID=id456578</a:t>
            </a:r>
            <a:endParaRPr lang="en-US" altLang="zh-CN" sz="2000" dirty="0">
              <a:solidFill>
                <a:srgbClr val="000000"/>
              </a:solidFill>
              <a:latin typeface="Verdana" panose="020B0604030504040204" pitchFamily="2" charset="0"/>
              <a:ea typeface="宋体" panose="02010600030101010101" pitchFamily="2" charset="-122"/>
            </a:endParaRPr>
          </a:p>
          <a:p>
            <a:pPr>
              <a:lnSpc>
                <a:spcPct val="140000"/>
              </a:lnSpc>
            </a:pPr>
            <a:r>
              <a:rPr lang="en-US" altLang="zh-CN" sz="2000" dirty="0">
                <a:solidFill>
                  <a:srgbClr val="FF0000"/>
                </a:solidFill>
                <a:latin typeface="Verdana" panose="020B0604030504040204" pitchFamily="2" charset="0"/>
                <a:ea typeface="宋体" panose="02010600030101010101" pitchFamily="2" charset="-122"/>
              </a:rPr>
              <a:t>Host</a:t>
            </a:r>
            <a:r>
              <a:rPr lang="en-US" altLang="zh-CN" sz="2000" dirty="0">
                <a:solidFill>
                  <a:srgbClr val="000000"/>
                </a:solidFill>
                <a:latin typeface="Verdana" panose="020B0604030504040204" pitchFamily="2" charset="0"/>
                <a:ea typeface="宋体" panose="02010600030101010101" pitchFamily="2" charset="-122"/>
              </a:rPr>
              <a:t>: www.somebookstore.com</a:t>
            </a:r>
            <a:endParaRPr lang="en-US" altLang="zh-CN" sz="2000" dirty="0">
              <a:solidFill>
                <a:srgbClr val="000000"/>
              </a:solidFill>
              <a:latin typeface="Verdana" panose="020B0604030504040204" pitchFamily="2" charset="0"/>
              <a:ea typeface="宋体" panose="02010600030101010101" pitchFamily="2" charset="-122"/>
            </a:endParaRPr>
          </a:p>
          <a:p>
            <a:pPr>
              <a:lnSpc>
                <a:spcPct val="140000"/>
              </a:lnSpc>
            </a:pPr>
            <a:r>
              <a:rPr lang="en-US" altLang="zh-CN" sz="2000" dirty="0">
                <a:solidFill>
                  <a:srgbClr val="FF0000"/>
                </a:solidFill>
                <a:latin typeface="Verdana" panose="020B0604030504040204" pitchFamily="2" charset="0"/>
                <a:ea typeface="宋体" panose="02010600030101010101" pitchFamily="2" charset="-122"/>
              </a:rPr>
              <a:t>Referer</a:t>
            </a:r>
            <a:r>
              <a:rPr lang="en-US" altLang="zh-CN" sz="2000" dirty="0">
                <a:solidFill>
                  <a:srgbClr val="000000"/>
                </a:solidFill>
                <a:latin typeface="Verdana" panose="020B0604030504040204" pitchFamily="2" charset="0"/>
                <a:ea typeface="宋体" panose="02010600030101010101" pitchFamily="2" charset="-122"/>
              </a:rPr>
              <a:t>: http://www.somebookstore.com/findbooks.html</a:t>
            </a:r>
            <a:endParaRPr lang="en-US" altLang="zh-CN" sz="2000" dirty="0">
              <a:solidFill>
                <a:srgbClr val="000000"/>
              </a:solidFill>
              <a:latin typeface="Verdana" panose="020B0604030504040204" pitchFamily="2" charset="0"/>
              <a:ea typeface="宋体" panose="02010600030101010101" pitchFamily="2" charset="-122"/>
            </a:endParaRPr>
          </a:p>
          <a:p>
            <a:pPr>
              <a:lnSpc>
                <a:spcPct val="140000"/>
              </a:lnSpc>
            </a:pPr>
            <a:r>
              <a:rPr lang="en-US" altLang="zh-CN" sz="2000" dirty="0">
                <a:solidFill>
                  <a:srgbClr val="FF0000"/>
                </a:solidFill>
                <a:latin typeface="Verdana" panose="020B0604030504040204" pitchFamily="2" charset="0"/>
                <a:ea typeface="宋体" panose="02010600030101010101" pitchFamily="2" charset="-122"/>
              </a:rPr>
              <a:t>User-Agent</a:t>
            </a:r>
            <a:r>
              <a:rPr lang="en-US" altLang="zh-CN" sz="2000" dirty="0">
                <a:solidFill>
                  <a:srgbClr val="000000"/>
                </a:solidFill>
                <a:latin typeface="Verdana" panose="020B0604030504040204" pitchFamily="2" charset="0"/>
                <a:ea typeface="宋体" panose="02010600030101010101" pitchFamily="2" charset="-122"/>
              </a:rPr>
              <a:t>: Mozilla/4.0</a:t>
            </a:r>
            <a:endParaRPr lang="en-US" altLang="zh-CN" sz="2000" dirty="0">
              <a:latin typeface="Verdana" panose="020B060403050404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wipe(up)">
                                      <p:cBhvr>
                                        <p:cTn id="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zh-CN" altLang="en-US" sz="3200" dirty="0">
                <a:latin typeface="Times New Roman" panose="02020603050405020304" pitchFamily="2" charset="0"/>
              </a:rPr>
              <a:t>请求报头的读取</a:t>
            </a:r>
            <a:endParaRPr lang="zh-CN" altLang="en-US" sz="3200" dirty="0">
              <a:latin typeface="Times New Roman" panose="02020603050405020304" pitchFamily="2" charset="0"/>
            </a:endParaRPr>
          </a:p>
          <a:p>
            <a:pPr lvl="1" eaLnBrk="1" hangingPunct="1">
              <a:lnSpc>
                <a:spcPct val="130000"/>
              </a:lnSpc>
            </a:pPr>
            <a:r>
              <a:rPr lang="zh-CN" altLang="en-US" dirty="0">
                <a:latin typeface="Times New Roman" panose="02020603050405020304" pitchFamily="2" charset="0"/>
              </a:rPr>
              <a:t>通用方法</a:t>
            </a:r>
            <a:endParaRPr lang="zh-CN" altLang="en-US" dirty="0">
              <a:solidFill>
                <a:srgbClr val="000000"/>
              </a:solidFill>
              <a:latin typeface="ArialUnicodeMS" charset="-122"/>
            </a:endParaRPr>
          </a:p>
          <a:p>
            <a:pPr lvl="2" eaLnBrk="1" hangingPunct="1">
              <a:lnSpc>
                <a:spcPct val="130000"/>
              </a:lnSpc>
            </a:pPr>
            <a:r>
              <a:rPr lang="en-US" altLang="zh-CN" dirty="0">
                <a:latin typeface="Times New Roman" panose="02020603050405020304" pitchFamily="2" charset="0"/>
              </a:rPr>
              <a:t>getHeader</a:t>
            </a:r>
            <a:r>
              <a:rPr lang="en-US" altLang="zh-CN" dirty="0">
                <a:solidFill>
                  <a:srgbClr val="FF0000"/>
                </a:solidFill>
                <a:latin typeface="Times New Roman" panose="02020603050405020304" pitchFamily="2" charset="0"/>
              </a:rPr>
              <a:t> </a:t>
            </a:r>
            <a:r>
              <a:rPr lang="en-US" altLang="zh-CN" dirty="0">
                <a:latin typeface="Times New Roman" panose="02020603050405020304" pitchFamily="2" charset="0"/>
                <a:sym typeface="Arial" panose="020B0604020202020204" pitchFamily="34" charset="0"/>
              </a:rPr>
              <a:t>(</a:t>
            </a:r>
            <a:r>
              <a:rPr lang="zh-CN" altLang="en-US" dirty="0">
                <a:latin typeface="Times New Roman" panose="02020603050405020304" pitchFamily="2" charset="0"/>
                <a:sym typeface="Arial" panose="020B0604020202020204" pitchFamily="34" charset="0"/>
              </a:rPr>
              <a:t>报头名对大小写不敏感)</a:t>
            </a:r>
            <a:endParaRPr lang="zh-CN" altLang="en-US" dirty="0">
              <a:latin typeface="Times New Roman" panose="02020603050405020304" pitchFamily="2" charset="0"/>
              <a:sym typeface="Arial" panose="020B0604020202020204" pitchFamily="34" charset="0"/>
            </a:endParaRPr>
          </a:p>
          <a:p>
            <a:pPr lvl="2" eaLnBrk="1" hangingPunct="1">
              <a:lnSpc>
                <a:spcPct val="130000"/>
              </a:lnSpc>
            </a:pPr>
            <a:r>
              <a:rPr lang="en-US" altLang="zh-CN" dirty="0">
                <a:latin typeface="Times New Roman" panose="02020603050405020304" pitchFamily="2" charset="0"/>
                <a:sym typeface="Arial" panose="020B0604020202020204" pitchFamily="34" charset="0"/>
              </a:rPr>
              <a:t>getHeaders：</a:t>
            </a:r>
            <a:endParaRPr lang="en-US" altLang="zh-CN" dirty="0">
              <a:latin typeface="Times New Roman" panose="02020603050405020304" pitchFamily="2" charset="0"/>
              <a:sym typeface="Arial" panose="020B0604020202020204" pitchFamily="34" charset="0"/>
            </a:endParaRPr>
          </a:p>
          <a:p>
            <a:pPr lvl="3" eaLnBrk="1" hangingPunct="1">
              <a:lnSpc>
                <a:spcPct val="130000"/>
              </a:lnSpc>
            </a:pPr>
            <a:r>
              <a:rPr lang="zh-CN" altLang="en-US" dirty="0">
                <a:latin typeface="Times New Roman" panose="02020603050405020304" pitchFamily="2" charset="0"/>
                <a:sym typeface="Arial" panose="020B0604020202020204" pitchFamily="34" charset="0"/>
              </a:rPr>
              <a:t>某个头名可能出现多次，如</a:t>
            </a:r>
            <a:r>
              <a:rPr lang="en-US" altLang="zh-CN" dirty="0">
                <a:latin typeface="Times New Roman" panose="02020603050405020304" pitchFamily="2" charset="0"/>
                <a:sym typeface="Arial" panose="020B0604020202020204" pitchFamily="34" charset="0"/>
              </a:rPr>
              <a:t>AccepteLanguage</a:t>
            </a:r>
            <a:endParaRPr lang="en-US" altLang="zh-CN" dirty="0">
              <a:latin typeface="Times New Roman" panose="02020603050405020304" pitchFamily="2" charset="0"/>
              <a:sym typeface="Arial" panose="020B0604020202020204" pitchFamily="34" charset="0"/>
            </a:endParaRPr>
          </a:p>
          <a:p>
            <a:pPr lvl="3" eaLnBrk="1" hangingPunct="1">
              <a:lnSpc>
                <a:spcPct val="130000"/>
              </a:lnSpc>
            </a:pPr>
            <a:r>
              <a:rPr lang="zh-CN" altLang="en-US" dirty="0">
                <a:latin typeface="Times New Roman" panose="02020603050405020304" pitchFamily="2" charset="0"/>
                <a:sym typeface="Arial" panose="020B0604020202020204" pitchFamily="34" charset="0"/>
              </a:rPr>
              <a:t>可以使用</a:t>
            </a:r>
            <a:r>
              <a:rPr lang="en-US" altLang="zh-CN" dirty="0">
                <a:latin typeface="Times New Roman" panose="02020603050405020304" pitchFamily="2" charset="0"/>
                <a:sym typeface="Arial" panose="020B0604020202020204" pitchFamily="34" charset="0"/>
              </a:rPr>
              <a:t>getHeaders</a:t>
            </a:r>
            <a:r>
              <a:rPr lang="zh-CN" altLang="en-US" dirty="0">
                <a:latin typeface="Times New Roman" panose="02020603050405020304" pitchFamily="2" charset="0"/>
                <a:sym typeface="Arial" panose="020B0604020202020204" pitchFamily="34" charset="0"/>
              </a:rPr>
              <a:t>获得所有值的一个枚举</a:t>
            </a:r>
            <a:endParaRPr lang="zh-CN" altLang="en-US" dirty="0">
              <a:latin typeface="Times New Roman" panose="02020603050405020304" pitchFamily="2" charset="0"/>
              <a:sym typeface="Arial" panose="020B0604020202020204" pitchFamily="34" charset="0"/>
            </a:endParaRPr>
          </a:p>
          <a:p>
            <a:pPr lvl="2" eaLnBrk="1" hangingPunct="1">
              <a:lnSpc>
                <a:spcPct val="130000"/>
              </a:lnSpc>
            </a:pPr>
            <a:r>
              <a:rPr lang="en-US" altLang="zh-CN" dirty="0">
                <a:latin typeface="Times New Roman" panose="02020603050405020304" pitchFamily="2" charset="0"/>
                <a:sym typeface="Arial" panose="020B0604020202020204" pitchFamily="34" charset="0"/>
              </a:rPr>
              <a:t>getHeaderNames</a:t>
            </a:r>
            <a:endParaRPr lang="en-US" altLang="zh-CN" dirty="0">
              <a:latin typeface="Times New Roman" panose="02020603050405020304" pitchFamily="2" charset="0"/>
              <a:sym typeface="Arial" panose="020B0604020202020204" pitchFamily="34" charset="0"/>
            </a:endParaRPr>
          </a:p>
          <a:p>
            <a:pPr lvl="3" eaLnBrk="1" hangingPunct="1">
              <a:lnSpc>
                <a:spcPct val="130000"/>
              </a:lnSpc>
            </a:pPr>
            <a:r>
              <a:rPr lang="zh-CN" altLang="en-US" sz="2400" dirty="0">
                <a:latin typeface="Times New Roman" panose="02020603050405020304" pitchFamily="2" charset="0"/>
                <a:sym typeface="Arial" panose="020B0604020202020204" pitchFamily="34" charset="0"/>
              </a:rPr>
              <a:t>返回当前请求所有头的名称的</a:t>
            </a:r>
            <a:r>
              <a:rPr lang="en-US" altLang="zh-CN" sz="2400" dirty="0">
                <a:latin typeface="Times New Roman" panose="02020603050405020304" pitchFamily="2" charset="0"/>
                <a:sym typeface="Arial" panose="020B0604020202020204" pitchFamily="34" charset="0"/>
              </a:rPr>
              <a:t>Enumeration</a:t>
            </a:r>
            <a:endParaRPr lang="en-US" altLang="zh-CN" sz="2400" dirty="0">
              <a:latin typeface="Times New Roman" panose="02020603050405020304" pitchFamily="2" charset="0"/>
              <a:sym typeface="Arial" panose="020B0604020202020204" pitchFamily="34" charset="0"/>
            </a:endParaRPr>
          </a:p>
        </p:txBody>
      </p:sp>
      <p:sp>
        <p:nvSpPr>
          <p:cNvPr id="51202"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HTTP</a:t>
            </a:r>
            <a:r>
              <a:rPr lang="zh-CN" altLang="en-US" dirty="0">
                <a:latin typeface="Times New Roman" panose="02020603050405020304" pitchFamily="2" charset="0"/>
              </a:rPr>
              <a:t>请求报头（2</a:t>
            </a:r>
            <a:r>
              <a:rPr lang="en-US" altLang="zh-CN" dirty="0">
                <a:latin typeface="Times New Roman" panose="02020603050405020304" pitchFamily="2" charset="0"/>
              </a:rPr>
              <a:t>-1</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zh-CN" altLang="en-US" sz="3200" dirty="0">
                <a:latin typeface="Times New Roman" panose="02020603050405020304" pitchFamily="2" charset="0"/>
              </a:rPr>
              <a:t>请求报头的读取</a:t>
            </a:r>
            <a:endParaRPr lang="zh-CN" altLang="en-US" sz="3200" dirty="0">
              <a:solidFill>
                <a:srgbClr val="000000"/>
              </a:solidFill>
              <a:latin typeface="Times New Roman" panose="02020603050405020304" pitchFamily="2" charset="0"/>
            </a:endParaRPr>
          </a:p>
          <a:p>
            <a:pPr lvl="1" eaLnBrk="1" hangingPunct="1">
              <a:lnSpc>
                <a:spcPct val="110000"/>
              </a:lnSpc>
            </a:pPr>
            <a:r>
              <a:rPr lang="zh-CN" altLang="en-US" dirty="0"/>
              <a:t>专用方法</a:t>
            </a:r>
            <a:endParaRPr lang="zh-CN" altLang="en-US" dirty="0"/>
          </a:p>
          <a:p>
            <a:pPr lvl="2" eaLnBrk="1" hangingPunct="1">
              <a:lnSpc>
                <a:spcPct val="140000"/>
              </a:lnSpc>
            </a:pPr>
            <a:r>
              <a:rPr lang="en-US" altLang="zh-CN" dirty="0">
                <a:latin typeface="Times New Roman" panose="02020603050405020304" pitchFamily="2" charset="0"/>
              </a:rPr>
              <a:t>getCookies</a:t>
            </a:r>
            <a:endParaRPr lang="en-US" altLang="zh-CN" dirty="0">
              <a:latin typeface="Times New Roman" panose="02020603050405020304" pitchFamily="2" charset="0"/>
            </a:endParaRPr>
          </a:p>
          <a:p>
            <a:pPr lvl="2" eaLnBrk="1" hangingPunct="1">
              <a:lnSpc>
                <a:spcPct val="140000"/>
              </a:lnSpc>
            </a:pPr>
            <a:r>
              <a:rPr lang="en-US" altLang="zh-CN" dirty="0">
                <a:latin typeface="Times New Roman" panose="02020603050405020304" pitchFamily="2" charset="0"/>
                <a:sym typeface="Arial" panose="020B0604020202020204" pitchFamily="34" charset="0"/>
              </a:rPr>
              <a:t>getRemoteUser</a:t>
            </a:r>
            <a:endParaRPr lang="en-US" altLang="zh-CN" dirty="0">
              <a:latin typeface="Times New Roman" panose="02020603050405020304" pitchFamily="2" charset="0"/>
              <a:sym typeface="Arial" panose="020B0604020202020204" pitchFamily="34" charset="0"/>
            </a:endParaRPr>
          </a:p>
          <a:p>
            <a:pPr lvl="2" eaLnBrk="1" hangingPunct="1">
              <a:lnSpc>
                <a:spcPct val="140000"/>
              </a:lnSpc>
            </a:pPr>
            <a:r>
              <a:rPr lang="en-US" altLang="zh-CN" dirty="0">
                <a:latin typeface="Times New Roman" panose="02020603050405020304" pitchFamily="2" charset="0"/>
                <a:sym typeface="Arial" panose="020B0604020202020204" pitchFamily="34" charset="0"/>
              </a:rPr>
              <a:t>getContentLength</a:t>
            </a:r>
            <a:r>
              <a:rPr lang="zh-CN" altLang="en-US" dirty="0">
                <a:latin typeface="Times New Roman" panose="02020603050405020304" pitchFamily="2" charset="0"/>
                <a:sym typeface="Arial" panose="020B0604020202020204" pitchFamily="34" charset="0"/>
              </a:rPr>
              <a:t>和</a:t>
            </a:r>
            <a:r>
              <a:rPr lang="en-US" altLang="zh-CN" dirty="0">
                <a:latin typeface="Times New Roman" panose="02020603050405020304" pitchFamily="2" charset="0"/>
                <a:sym typeface="Arial" panose="020B0604020202020204" pitchFamily="34" charset="0"/>
              </a:rPr>
              <a:t>getContentType</a:t>
            </a:r>
            <a:endParaRPr lang="en-US" altLang="zh-CN" dirty="0">
              <a:latin typeface="Times New Roman" panose="02020603050405020304" pitchFamily="2" charset="0"/>
              <a:sym typeface="Arial" panose="020B0604020202020204" pitchFamily="34" charset="0"/>
            </a:endParaRPr>
          </a:p>
          <a:p>
            <a:pPr lvl="2" eaLnBrk="1" hangingPunct="1">
              <a:lnSpc>
                <a:spcPct val="140000"/>
              </a:lnSpc>
            </a:pPr>
            <a:r>
              <a:rPr lang="en-US" altLang="zh-CN" dirty="0">
                <a:latin typeface="Times New Roman" panose="02020603050405020304" pitchFamily="2" charset="0"/>
                <a:sym typeface="Arial" panose="020B0604020202020204" pitchFamily="34" charset="0"/>
              </a:rPr>
              <a:t>……</a:t>
            </a:r>
            <a:endParaRPr lang="en-US" altLang="zh-CN" dirty="0">
              <a:latin typeface="Times New Roman" panose="02020603050405020304" pitchFamily="2" charset="0"/>
              <a:sym typeface="Arial" panose="020B0604020202020204" pitchFamily="34" charset="0"/>
            </a:endParaRPr>
          </a:p>
          <a:p>
            <a:pPr lvl="1" eaLnBrk="1" hangingPunct="1">
              <a:lnSpc>
                <a:spcPct val="130000"/>
              </a:lnSpc>
            </a:pPr>
            <a:endParaRPr lang="en-US" altLang="zh-CN" dirty="0">
              <a:solidFill>
                <a:srgbClr val="C60042"/>
              </a:solidFill>
              <a:latin typeface="Times New Roman" panose="02020603050405020304" pitchFamily="2" charset="0"/>
            </a:endParaRPr>
          </a:p>
        </p:txBody>
      </p:sp>
      <p:sp>
        <p:nvSpPr>
          <p:cNvPr id="52226"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HTTP</a:t>
            </a:r>
            <a:r>
              <a:rPr lang="zh-CN" altLang="en-US" dirty="0">
                <a:latin typeface="Times New Roman" panose="02020603050405020304" pitchFamily="2" charset="0"/>
              </a:rPr>
              <a:t>请求报头（2</a:t>
            </a:r>
            <a:r>
              <a:rPr lang="en-US" altLang="zh-CN" dirty="0">
                <a:latin typeface="Times New Roman" panose="02020603050405020304" pitchFamily="2" charset="0"/>
              </a:rPr>
              <a:t>-2</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zh-CN" altLang="en-US" sz="3200" dirty="0">
                <a:latin typeface="Times New Roman" panose="02020603050405020304" pitchFamily="2" charset="0"/>
              </a:rPr>
              <a:t>请求报头的读取</a:t>
            </a:r>
            <a:endParaRPr lang="zh-CN" altLang="en-US" sz="3200" dirty="0">
              <a:solidFill>
                <a:srgbClr val="000000"/>
              </a:solidFill>
              <a:latin typeface="Times New Roman" panose="02020603050405020304" pitchFamily="2" charset="0"/>
            </a:endParaRPr>
          </a:p>
          <a:p>
            <a:pPr lvl="1" eaLnBrk="1" hangingPunct="1">
              <a:lnSpc>
                <a:spcPct val="110000"/>
              </a:lnSpc>
            </a:pPr>
            <a:r>
              <a:rPr lang="zh-CN" altLang="en-US" dirty="0"/>
              <a:t>获取起始行相关信息的方法</a:t>
            </a:r>
            <a:endParaRPr lang="zh-CN" altLang="en-US" dirty="0"/>
          </a:p>
          <a:p>
            <a:pPr lvl="2" eaLnBrk="1" hangingPunct="1">
              <a:lnSpc>
                <a:spcPct val="110000"/>
              </a:lnSpc>
            </a:pPr>
            <a:r>
              <a:rPr lang="en-US" altLang="zh-CN" dirty="0">
                <a:latin typeface="Times New Roman" panose="02020603050405020304" pitchFamily="2" charset="0"/>
              </a:rPr>
              <a:t>getMethod</a:t>
            </a:r>
            <a:endParaRPr lang="en-US" altLang="zh-CN" dirty="0">
              <a:latin typeface="Times New Roman" panose="02020603050405020304" pitchFamily="2" charset="0"/>
            </a:endParaRPr>
          </a:p>
          <a:p>
            <a:pPr lvl="3" eaLnBrk="1" hangingPunct="1">
              <a:lnSpc>
                <a:spcPct val="110000"/>
              </a:lnSpc>
            </a:pPr>
            <a:r>
              <a:rPr lang="en-US" altLang="zh-CN" dirty="0">
                <a:latin typeface="Times New Roman" panose="02020603050405020304" pitchFamily="2" charset="0"/>
              </a:rPr>
              <a:t>GET/POST？</a:t>
            </a:r>
            <a:endParaRPr lang="en-US" altLang="zh-CN" dirty="0">
              <a:latin typeface="Times New Roman" panose="02020603050405020304" pitchFamily="2" charset="0"/>
            </a:endParaRPr>
          </a:p>
          <a:p>
            <a:pPr lvl="2" eaLnBrk="1" hangingPunct="1">
              <a:lnSpc>
                <a:spcPct val="110000"/>
              </a:lnSpc>
            </a:pPr>
            <a:r>
              <a:rPr lang="en-US" altLang="zh-CN" dirty="0">
                <a:latin typeface="Times New Roman" panose="02020603050405020304" pitchFamily="2" charset="0"/>
              </a:rPr>
              <a:t>getRequestURI </a:t>
            </a:r>
            <a:endParaRPr lang="en-US" altLang="zh-CN" dirty="0">
              <a:latin typeface="Times New Roman" panose="02020603050405020304" pitchFamily="2" charset="0"/>
            </a:endParaRPr>
          </a:p>
          <a:p>
            <a:pPr lvl="3" eaLnBrk="1" hangingPunct="1">
              <a:lnSpc>
                <a:spcPct val="110000"/>
              </a:lnSpc>
            </a:pPr>
            <a:r>
              <a:rPr lang="zh-CN" altLang="en-US" dirty="0">
                <a:latin typeface="Times New Roman" panose="02020603050405020304" pitchFamily="2" charset="0"/>
              </a:rPr>
              <a:t>返回主机与端口号之后，表单数据之前的部分</a:t>
            </a:r>
            <a:endParaRPr lang="zh-CN" altLang="en-US" dirty="0">
              <a:latin typeface="Times New Roman" panose="02020603050405020304" pitchFamily="2" charset="0"/>
            </a:endParaRPr>
          </a:p>
          <a:p>
            <a:pPr lvl="3" eaLnBrk="1" hangingPunct="1">
              <a:lnSpc>
                <a:spcPct val="110000"/>
              </a:lnSpc>
            </a:pPr>
            <a:r>
              <a:rPr lang="zh-CN" altLang="en-US" dirty="0">
                <a:latin typeface="Times New Roman" panose="02020603050405020304" pitchFamily="2" charset="0"/>
              </a:rPr>
              <a:t>如：</a:t>
            </a:r>
            <a:r>
              <a:rPr lang="en-US" altLang="zh-CN" dirty="0">
                <a:latin typeface="Times New Roman" panose="02020603050405020304" pitchFamily="2" charset="0"/>
              </a:rPr>
              <a:t>http://www.runningauto.com/servlet/Search</a:t>
            </a:r>
            <a:br>
              <a:rPr lang="en-US" altLang="zh-CN" dirty="0">
                <a:latin typeface="Times New Roman" panose="02020603050405020304" pitchFamily="2" charset="0"/>
              </a:rPr>
            </a:br>
            <a:r>
              <a:rPr lang="zh-CN" altLang="en-US" dirty="0">
                <a:latin typeface="Times New Roman" panose="02020603050405020304" pitchFamily="2" charset="0"/>
              </a:rPr>
              <a:t>则 </a:t>
            </a:r>
            <a:r>
              <a:rPr lang="en-US" altLang="zh-CN" dirty="0">
                <a:latin typeface="Times New Roman" panose="02020603050405020304" pitchFamily="2" charset="0"/>
              </a:rPr>
              <a:t>getRequestURI()</a:t>
            </a:r>
            <a:r>
              <a:rPr lang="zh-CN" altLang="en-US" dirty="0">
                <a:latin typeface="Times New Roman" panose="02020603050405020304" pitchFamily="2" charset="0"/>
              </a:rPr>
              <a:t>将返回</a:t>
            </a:r>
            <a:r>
              <a:rPr lang="en-US" altLang="zh-CN" dirty="0">
                <a:latin typeface="Times New Roman" panose="02020603050405020304" pitchFamily="2" charset="0"/>
              </a:rPr>
              <a:t>/servlet/Search</a:t>
            </a:r>
            <a:endParaRPr lang="zh-CN" altLang="en-US" dirty="0">
              <a:latin typeface="Times New Roman" panose="02020603050405020304" pitchFamily="2" charset="0"/>
            </a:endParaRPr>
          </a:p>
          <a:p>
            <a:pPr lvl="2" eaLnBrk="1" hangingPunct="1">
              <a:lnSpc>
                <a:spcPct val="110000"/>
              </a:lnSpc>
            </a:pPr>
            <a:r>
              <a:rPr lang="en-US" altLang="zh-CN" dirty="0">
                <a:latin typeface="Times New Roman" panose="02020603050405020304" pitchFamily="2" charset="0"/>
              </a:rPr>
              <a:t>getProtocol</a:t>
            </a:r>
            <a:endParaRPr lang="en-US" altLang="zh-CN" dirty="0">
              <a:latin typeface="Times New Roman" panose="02020603050405020304" pitchFamily="2" charset="0"/>
            </a:endParaRPr>
          </a:p>
          <a:p>
            <a:pPr lvl="3" eaLnBrk="1" hangingPunct="1">
              <a:lnSpc>
                <a:spcPct val="110000"/>
              </a:lnSpc>
            </a:pPr>
            <a:r>
              <a:rPr lang="zh-CN" altLang="en-US" dirty="0">
                <a:latin typeface="Times New Roman" panose="02020603050405020304" pitchFamily="2" charset="0"/>
              </a:rPr>
              <a:t>返回</a:t>
            </a:r>
            <a:r>
              <a:rPr lang="en-US" altLang="zh-CN" dirty="0">
                <a:latin typeface="Times New Roman" panose="02020603050405020304" pitchFamily="2" charset="0"/>
              </a:rPr>
              <a:t>HTTP</a:t>
            </a:r>
            <a:r>
              <a:rPr lang="zh-CN" altLang="en-US" dirty="0">
                <a:latin typeface="Times New Roman" panose="02020603050405020304" pitchFamily="2" charset="0"/>
              </a:rPr>
              <a:t>版本号</a:t>
            </a:r>
            <a:endParaRPr lang="zh-CN" altLang="en-US" dirty="0">
              <a:latin typeface="Times New Roman" panose="02020603050405020304" pitchFamily="2" charset="0"/>
            </a:endParaRPr>
          </a:p>
        </p:txBody>
      </p:sp>
      <p:sp>
        <p:nvSpPr>
          <p:cNvPr id="53250"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HTTP</a:t>
            </a:r>
            <a:r>
              <a:rPr lang="zh-CN" altLang="en-US" dirty="0">
                <a:latin typeface="Times New Roman" panose="02020603050405020304" pitchFamily="2" charset="0"/>
              </a:rPr>
              <a:t>请求报头（2</a:t>
            </a:r>
            <a:r>
              <a:rPr lang="en-US" altLang="zh-CN" dirty="0">
                <a:latin typeface="Times New Roman" panose="02020603050405020304" pitchFamily="2" charset="0"/>
              </a:rPr>
              <a:t>-3</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en-US" altLang="zh-CN" sz="3200" dirty="0">
                <a:latin typeface="Times New Roman" panose="02020603050405020304" pitchFamily="2" charset="0"/>
              </a:rPr>
              <a:t>HttpServletRepsonse</a:t>
            </a:r>
            <a:r>
              <a:rPr lang="zh-CN" altLang="en-US" sz="3200" dirty="0">
                <a:latin typeface="Times New Roman" panose="02020603050405020304" pitchFamily="2" charset="0"/>
              </a:rPr>
              <a:t>的方法</a:t>
            </a:r>
            <a:endParaRPr lang="zh-CN" altLang="en-US" sz="3200" dirty="0">
              <a:latin typeface="Times New Roman" panose="02020603050405020304" pitchFamily="2" charset="0"/>
            </a:endParaRPr>
          </a:p>
          <a:p>
            <a:pPr lvl="1" eaLnBrk="1" hangingPunct="1">
              <a:lnSpc>
                <a:spcPct val="120000"/>
              </a:lnSpc>
            </a:pPr>
            <a:r>
              <a:rPr lang="en-US" altLang="zh-CN" dirty="0">
                <a:latin typeface="Times New Roman" panose="02020603050405020304" pitchFamily="2" charset="0"/>
              </a:rPr>
              <a:t>HTTP</a:t>
            </a:r>
            <a:r>
              <a:rPr lang="zh-CN" altLang="en-US" dirty="0">
                <a:latin typeface="Times New Roman" panose="02020603050405020304" pitchFamily="2" charset="0"/>
              </a:rPr>
              <a:t>响应</a:t>
            </a:r>
            <a:endParaRPr lang="zh-CN" altLang="en-US" dirty="0">
              <a:latin typeface="Times New Roman" panose="02020603050405020304" pitchFamily="2" charset="0"/>
            </a:endParaRPr>
          </a:p>
          <a:p>
            <a:pPr lvl="1" eaLnBrk="1" hangingPunct="1">
              <a:lnSpc>
                <a:spcPct val="120000"/>
              </a:lnSpc>
            </a:pPr>
            <a:endParaRPr lang="zh-CN" altLang="en-US" dirty="0">
              <a:latin typeface="Times New Roman" panose="02020603050405020304" pitchFamily="2" charset="0"/>
            </a:endParaRPr>
          </a:p>
          <a:p>
            <a:pPr lvl="1" eaLnBrk="1" hangingPunct="1">
              <a:lnSpc>
                <a:spcPct val="120000"/>
              </a:lnSpc>
            </a:pPr>
            <a:r>
              <a:rPr lang="en-US" altLang="zh-CN" dirty="0">
                <a:latin typeface="Times New Roman" panose="02020603050405020304" pitchFamily="2" charset="0"/>
              </a:rPr>
              <a:t>setHeader</a:t>
            </a:r>
            <a:r>
              <a:rPr lang="zh-CN" altLang="en-US" dirty="0">
                <a:latin typeface="Times New Roman" panose="02020603050405020304" pitchFamily="2" charset="0"/>
              </a:rPr>
              <a:t>方法设置响应头</a:t>
            </a:r>
            <a:endParaRPr lang="zh-CN" altLang="en-US" dirty="0">
              <a:latin typeface="Times New Roman" panose="02020603050405020304" pitchFamily="2" charset="0"/>
            </a:endParaRPr>
          </a:p>
          <a:p>
            <a:pPr lvl="2" eaLnBrk="1" hangingPunct="1">
              <a:lnSpc>
                <a:spcPct val="120000"/>
              </a:lnSpc>
            </a:pPr>
            <a:r>
              <a:rPr lang="en-US" altLang="zh-CN" dirty="0">
                <a:latin typeface="Times New Roman" panose="02020603050405020304" pitchFamily="2" charset="0"/>
              </a:rPr>
              <a:t>response.setHeader(“Accept”,”image/png”)</a:t>
            </a:r>
            <a:endParaRPr lang="en-US" altLang="zh-CN" dirty="0">
              <a:latin typeface="Times New Roman" panose="02020603050405020304" pitchFamily="2" charset="0"/>
            </a:endParaRPr>
          </a:p>
          <a:p>
            <a:pPr lvl="1" eaLnBrk="1" hangingPunct="1">
              <a:lnSpc>
                <a:spcPct val="120000"/>
              </a:lnSpc>
            </a:pPr>
            <a:r>
              <a:rPr lang="en-US" altLang="zh-CN" dirty="0">
                <a:latin typeface="Times New Roman" panose="02020603050405020304" pitchFamily="2" charset="0"/>
              </a:rPr>
              <a:t>addHeader, addDateHeader, addIntHeader</a:t>
            </a:r>
            <a:endParaRPr lang="en-US" altLang="zh-CN" dirty="0">
              <a:latin typeface="Times New Roman" panose="02020603050405020304" pitchFamily="2" charset="0"/>
            </a:endParaRPr>
          </a:p>
          <a:p>
            <a:pPr lvl="2" eaLnBrk="1" hangingPunct="1">
              <a:lnSpc>
                <a:spcPct val="120000"/>
              </a:lnSpc>
            </a:pPr>
            <a:r>
              <a:rPr lang="zh-CN" altLang="en-US" dirty="0"/>
              <a:t>增加新报头，而非替换已有的报头</a:t>
            </a:r>
            <a:endParaRPr lang="zh-CN" altLang="en-US" dirty="0"/>
          </a:p>
        </p:txBody>
      </p:sp>
      <p:sp>
        <p:nvSpPr>
          <p:cNvPr id="54274"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HTTP</a:t>
            </a:r>
            <a:r>
              <a:rPr lang="zh-CN" altLang="en-US" dirty="0">
                <a:latin typeface="Times New Roman" panose="02020603050405020304" pitchFamily="2" charset="0"/>
              </a:rPr>
              <a:t>响应报头（</a:t>
            </a:r>
            <a:r>
              <a:rPr lang="en-US" altLang="zh-CN" dirty="0">
                <a:latin typeface="Times New Roman" panose="02020603050405020304" pitchFamily="2" charset="0"/>
              </a:rPr>
              <a:t>1-1</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
        <p:nvSpPr>
          <p:cNvPr id="54276" name="AutoShape 4"/>
          <p:cNvSpPr/>
          <p:nvPr/>
        </p:nvSpPr>
        <p:spPr>
          <a:xfrm>
            <a:off x="3886200" y="1828800"/>
            <a:ext cx="3490913" cy="1371600"/>
          </a:xfrm>
          <a:prstGeom prst="roundRect">
            <a:avLst>
              <a:gd name="adj" fmla="val 16667"/>
            </a:avLst>
          </a:prstGeom>
          <a:solidFill>
            <a:srgbClr val="FFFFCC"/>
          </a:solidFill>
          <a:ln w="9525" cap="flat" cmpd="sng">
            <a:solidFill>
              <a:srgbClr val="990033"/>
            </a:solidFill>
            <a:prstDash val="solid"/>
            <a:round/>
            <a:headEnd type="none" w="med" len="med"/>
            <a:tailEnd type="none" w="med" len="med"/>
          </a:ln>
        </p:spPr>
        <p:txBody>
          <a:bodyPr wrap="none" anchor="ctr" anchorCtr="0"/>
          <a:p>
            <a:r>
              <a:rPr lang="en-US" altLang="zh-CN" sz="2000" dirty="0">
                <a:solidFill>
                  <a:srgbClr val="000000"/>
                </a:solidFill>
                <a:latin typeface="Verdana" panose="020B0604030504040204" pitchFamily="2" charset="0"/>
                <a:ea typeface="宋体" panose="02010600030101010101" pitchFamily="2" charset="-122"/>
              </a:rPr>
              <a:t>HTTP/1.1 200 OK</a:t>
            </a:r>
            <a:endParaRPr lang="en-US" altLang="zh-CN" sz="2000" dirty="0">
              <a:solidFill>
                <a:srgbClr val="000000"/>
              </a:solidFill>
              <a:latin typeface="Verdana" panose="020B0604030504040204" pitchFamily="2" charset="0"/>
              <a:ea typeface="宋体" panose="02010600030101010101" pitchFamily="2" charset="-122"/>
            </a:endParaRPr>
          </a:p>
          <a:p>
            <a:r>
              <a:rPr lang="en-US" altLang="zh-CN" sz="2000" dirty="0">
                <a:solidFill>
                  <a:srgbClr val="FF0000"/>
                </a:solidFill>
                <a:latin typeface="Verdana" panose="020B0604030504040204" pitchFamily="2" charset="0"/>
                <a:ea typeface="宋体" panose="02010600030101010101" pitchFamily="2" charset="-122"/>
              </a:rPr>
              <a:t>Content-Type</a:t>
            </a:r>
            <a:r>
              <a:rPr lang="en-US" altLang="zh-CN" sz="2000" dirty="0">
                <a:solidFill>
                  <a:srgbClr val="000000"/>
                </a:solidFill>
                <a:latin typeface="Verdana" panose="020B0604030504040204" pitchFamily="2" charset="0"/>
                <a:ea typeface="宋体" panose="02010600030101010101" pitchFamily="2" charset="-122"/>
              </a:rPr>
              <a:t>: text/html</a:t>
            </a:r>
            <a:endParaRPr lang="en-US" altLang="zh-CN" sz="2000" dirty="0">
              <a:solidFill>
                <a:srgbClr val="000000"/>
              </a:solidFill>
              <a:latin typeface="Verdana" panose="020B0604030504040204" pitchFamily="2" charset="0"/>
              <a:ea typeface="宋体" panose="02010600030101010101" pitchFamily="2" charset="-122"/>
            </a:endParaRPr>
          </a:p>
          <a:p>
            <a:endParaRPr lang="en-US" altLang="zh-CN" sz="2000" dirty="0">
              <a:latin typeface="Verdana" panose="020B0604030504040204" pitchFamily="2" charset="0"/>
              <a:ea typeface="宋体" panose="02010600030101010101" pitchFamily="2" charset="-122"/>
            </a:endParaRPr>
          </a:p>
          <a:p>
            <a:r>
              <a:rPr lang="en-US" altLang="zh-CN" sz="2000" dirty="0">
                <a:latin typeface="Verdana" panose="020B0604030504040204" pitchFamily="2" charset="0"/>
                <a:ea typeface="宋体" panose="02010600030101010101" pitchFamily="2" charset="-122"/>
              </a:rPr>
              <a:t>Hello World</a:t>
            </a:r>
            <a:endParaRPr lang="en-US" altLang="zh-CN" sz="2000" dirty="0">
              <a:latin typeface="Verdana" panose="020B060403050404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wipe(up)">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en-US" altLang="zh-CN" sz="3200" dirty="0">
                <a:latin typeface="Times New Roman" panose="02020603050405020304" pitchFamily="2" charset="0"/>
              </a:rPr>
              <a:t>HttpServletRepsonse</a:t>
            </a:r>
            <a:r>
              <a:rPr lang="zh-CN" altLang="en-US" sz="3200" dirty="0">
                <a:latin typeface="Times New Roman" panose="02020603050405020304" pitchFamily="2" charset="0"/>
              </a:rPr>
              <a:t>的方法</a:t>
            </a:r>
            <a:endParaRPr lang="zh-CN" altLang="en-US" sz="3200" dirty="0">
              <a:latin typeface="Times New Roman" panose="02020603050405020304" pitchFamily="2" charset="0"/>
            </a:endParaRPr>
          </a:p>
          <a:p>
            <a:pPr lvl="1" eaLnBrk="1" hangingPunct="1">
              <a:lnSpc>
                <a:spcPct val="120000"/>
              </a:lnSpc>
            </a:pPr>
            <a:r>
              <a:rPr lang="en-US" altLang="zh-CN" dirty="0">
                <a:latin typeface="Times New Roman" panose="02020603050405020304" pitchFamily="2" charset="0"/>
              </a:rPr>
              <a:t>setContentType</a:t>
            </a:r>
            <a:endParaRPr lang="en-US" altLang="zh-CN" dirty="0">
              <a:latin typeface="Times New Roman" panose="02020603050405020304" pitchFamily="2" charset="0"/>
            </a:endParaRPr>
          </a:p>
          <a:p>
            <a:pPr lvl="2" eaLnBrk="1" hangingPunct="1">
              <a:lnSpc>
                <a:spcPct val="120000"/>
              </a:lnSpc>
            </a:pPr>
            <a:r>
              <a:rPr lang="zh-CN" altLang="en-US" dirty="0">
                <a:latin typeface="ArialUnicodeMS" charset="-122"/>
                <a:ea typeface="ArialUnicodeMS" charset="-122"/>
              </a:rPr>
              <a:t>设定</a:t>
            </a:r>
            <a:r>
              <a:rPr lang="en-US" altLang="zh-CN" dirty="0">
                <a:latin typeface="Times New Roman" panose="02020603050405020304" pitchFamily="2" charset="0"/>
              </a:rPr>
              <a:t>Content-Type</a:t>
            </a:r>
            <a:r>
              <a:rPr lang="zh-CN" altLang="en-US" dirty="0">
                <a:latin typeface="ArialUnicodeMS" charset="-122"/>
                <a:ea typeface="ArialUnicodeMS" charset="-122"/>
              </a:rPr>
              <a:t>报头</a:t>
            </a:r>
            <a:endParaRPr lang="zh-CN" altLang="en-US" dirty="0">
              <a:latin typeface="ArialUnicodeMS" charset="-122"/>
              <a:ea typeface="ArialUnicodeMS" charset="-122"/>
            </a:endParaRPr>
          </a:p>
          <a:p>
            <a:pPr lvl="1" eaLnBrk="1" hangingPunct="1">
              <a:lnSpc>
                <a:spcPct val="120000"/>
              </a:lnSpc>
            </a:pPr>
            <a:r>
              <a:rPr lang="en-US" altLang="zh-CN" dirty="0">
                <a:latin typeface="Times New Roman" panose="02020603050405020304" pitchFamily="2" charset="0"/>
              </a:rPr>
              <a:t>setContentLength</a:t>
            </a:r>
            <a:endParaRPr lang="en-US" altLang="zh-CN" dirty="0">
              <a:latin typeface="Times New Roman" panose="02020603050405020304" pitchFamily="2" charset="0"/>
            </a:endParaRPr>
          </a:p>
          <a:p>
            <a:pPr lvl="2" eaLnBrk="1" hangingPunct="1">
              <a:lnSpc>
                <a:spcPct val="120000"/>
              </a:lnSpc>
            </a:pPr>
            <a:r>
              <a:rPr lang="zh-CN" altLang="en-US" dirty="0">
                <a:latin typeface="ArialUnicodeMS" charset="-122"/>
                <a:ea typeface="ArialUnicodeMS" charset="-122"/>
              </a:rPr>
              <a:t>设定</a:t>
            </a:r>
            <a:r>
              <a:rPr lang="en-US" altLang="zh-CN" dirty="0">
                <a:latin typeface="Times New Roman" panose="02020603050405020304" pitchFamily="2" charset="0"/>
              </a:rPr>
              <a:t>Content-Length</a:t>
            </a:r>
            <a:r>
              <a:rPr lang="zh-CN" altLang="en-US" dirty="0">
                <a:latin typeface="ArialUnicodeMS" charset="-122"/>
                <a:ea typeface="ArialUnicodeMS" charset="-122"/>
              </a:rPr>
              <a:t>报头</a:t>
            </a:r>
            <a:endParaRPr lang="zh-CN" altLang="en-US" dirty="0">
              <a:latin typeface="ArialUnicodeMS" charset="-122"/>
              <a:ea typeface="ArialUnicodeMS" charset="-122"/>
            </a:endParaRPr>
          </a:p>
          <a:p>
            <a:pPr lvl="2" eaLnBrk="1" hangingPunct="1">
              <a:lnSpc>
                <a:spcPct val="120000"/>
              </a:lnSpc>
            </a:pPr>
            <a:r>
              <a:rPr lang="zh-CN" altLang="en-US" dirty="0">
                <a:latin typeface="ArialUnicodeMS" charset="-122"/>
                <a:ea typeface="ArialUnicodeMS" charset="-122"/>
              </a:rPr>
              <a:t>用于持续性</a:t>
            </a:r>
            <a:r>
              <a:rPr lang="en-US" altLang="zh-CN" dirty="0">
                <a:latin typeface="Times New Roman" panose="02020603050405020304" pitchFamily="2" charset="0"/>
              </a:rPr>
              <a:t>HTTP</a:t>
            </a:r>
            <a:r>
              <a:rPr lang="zh-CN" altLang="en-US" dirty="0">
                <a:latin typeface="ArialUnicodeMS" charset="-122"/>
                <a:ea typeface="ArialUnicodeMS" charset="-122"/>
              </a:rPr>
              <a:t>连接</a:t>
            </a:r>
            <a:endParaRPr lang="zh-CN" altLang="en-US" dirty="0">
              <a:latin typeface="ArialUnicodeMS" charset="-122"/>
              <a:ea typeface="ArialUnicodeMS" charset="-122"/>
            </a:endParaRPr>
          </a:p>
          <a:p>
            <a:pPr lvl="1" eaLnBrk="1" hangingPunct="1">
              <a:lnSpc>
                <a:spcPct val="120000"/>
              </a:lnSpc>
            </a:pPr>
            <a:r>
              <a:rPr lang="en-US" altLang="zh-CN" dirty="0">
                <a:latin typeface="Times New Roman" panose="02020603050405020304" pitchFamily="2" charset="0"/>
              </a:rPr>
              <a:t>addCookie</a:t>
            </a:r>
            <a:endParaRPr lang="en-US" altLang="zh-CN" dirty="0">
              <a:latin typeface="Times New Roman" panose="02020603050405020304" pitchFamily="2" charset="0"/>
            </a:endParaRPr>
          </a:p>
          <a:p>
            <a:pPr lvl="2" eaLnBrk="1" hangingPunct="1">
              <a:lnSpc>
                <a:spcPct val="120000"/>
              </a:lnSpc>
            </a:pPr>
            <a:r>
              <a:rPr lang="zh-CN" altLang="en-US" dirty="0">
                <a:latin typeface="Times New Roman" panose="02020603050405020304" pitchFamily="2" charset="0"/>
              </a:rPr>
              <a:t>为</a:t>
            </a:r>
            <a:r>
              <a:rPr lang="en-US" altLang="zh-CN" dirty="0">
                <a:latin typeface="Times New Roman" panose="02020603050405020304" pitchFamily="2" charset="0"/>
              </a:rPr>
              <a:t>Set-Cookie</a:t>
            </a:r>
            <a:r>
              <a:rPr lang="zh-CN" altLang="en-US" dirty="0">
                <a:latin typeface="Times New Roman" panose="02020603050405020304" pitchFamily="2" charset="0"/>
              </a:rPr>
              <a:t>报头增加一个值</a:t>
            </a:r>
            <a:endParaRPr lang="en-US" altLang="zh-CN" dirty="0">
              <a:latin typeface="Times New Roman" panose="02020603050405020304" pitchFamily="2" charset="0"/>
            </a:endParaRPr>
          </a:p>
        </p:txBody>
      </p:sp>
      <p:sp>
        <p:nvSpPr>
          <p:cNvPr id="55298"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HTTP</a:t>
            </a:r>
            <a:r>
              <a:rPr lang="zh-CN" altLang="en-US" dirty="0">
                <a:latin typeface="Times New Roman" panose="02020603050405020304" pitchFamily="2" charset="0"/>
              </a:rPr>
              <a:t>响应报头（</a:t>
            </a:r>
            <a:r>
              <a:rPr lang="en-US" altLang="zh-CN" dirty="0">
                <a:latin typeface="Times New Roman" panose="02020603050405020304" pitchFamily="2" charset="0"/>
              </a:rPr>
              <a:t>1-2</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9217"/>
          <p:cNvSpPr>
            <a:spLocks noGrp="1"/>
          </p:cNvSpPr>
          <p:nvPr>
            <p:ph type="title"/>
          </p:nvPr>
        </p:nvSpPr>
        <p:spPr>
          <a:xfrm>
            <a:off x="457200" y="474663"/>
            <a:ext cx="8229600" cy="360362"/>
          </a:xfrm>
          <a:ln/>
        </p:spPr>
        <p:txBody>
          <a:bodyPr anchor="ctr" anchorCtr="0"/>
          <a:p>
            <a:r>
              <a:rPr lang="zh-CN" altLang="en-US">
                <a:latin typeface="宋体" panose="02010600030101010101" pitchFamily="2" charset="-122"/>
              </a:rPr>
              <a:t>脚本语法</a:t>
            </a:r>
            <a:endParaRPr lang="zh-CN" altLang="en-US">
              <a:latin typeface="宋体" panose="02010600030101010101" pitchFamily="2" charset="-122"/>
            </a:endParaRPr>
          </a:p>
        </p:txBody>
      </p:sp>
      <p:sp>
        <p:nvSpPr>
          <p:cNvPr id="9218" name="文本占位符 9218"/>
          <p:cNvSpPr>
            <a:spLocks noGrp="1"/>
          </p:cNvSpPr>
          <p:nvPr>
            <p:ph idx="1"/>
          </p:nvPr>
        </p:nvSpPr>
        <p:spPr>
          <a:ln/>
        </p:spPr>
        <p:txBody>
          <a:bodyPr anchor="t" anchorCtr="0"/>
          <a:p>
            <a:pPr algn="just">
              <a:lnSpc>
                <a:spcPct val="130000"/>
              </a:lnSpc>
            </a:pPr>
            <a:r>
              <a:rPr lang="zh-CN" altLang="en-US" sz="3200" dirty="0">
                <a:latin typeface="宋体" panose="02010600030101010101" pitchFamily="2" charset="-122"/>
              </a:rPr>
              <a:t>脚本语法包括</a:t>
            </a:r>
            <a:endParaRPr lang="zh-CN" altLang="en-US" sz="3200" dirty="0">
              <a:latin typeface="宋体" panose="02010600030101010101" pitchFamily="2" charset="-122"/>
            </a:endParaRPr>
          </a:p>
          <a:p>
            <a:pPr lvl="1" algn="just">
              <a:lnSpc>
                <a:spcPct val="130000"/>
              </a:lnSpc>
            </a:pPr>
            <a:r>
              <a:rPr lang="zh-CN" altLang="en-US" dirty="0">
                <a:latin typeface="Verdana" panose="020B0604030504040204" pitchFamily="2" charset="0"/>
              </a:rPr>
              <a:t>HTML注释:&lt;!-- comments --&gt;</a:t>
            </a:r>
            <a:endParaRPr lang="zh-CN" altLang="en-US" dirty="0">
              <a:latin typeface="Verdana" panose="020B0604030504040204" pitchFamily="2" charset="0"/>
            </a:endParaRPr>
          </a:p>
          <a:p>
            <a:pPr lvl="1" algn="just">
              <a:lnSpc>
                <a:spcPct val="130000"/>
              </a:lnSpc>
            </a:pPr>
            <a:r>
              <a:rPr lang="zh-CN" altLang="en-US" dirty="0">
                <a:latin typeface="Verdana" panose="020B0604030504040204" pitchFamily="2" charset="0"/>
              </a:rPr>
              <a:t>隐藏注释:&lt;%-- comments --%&gt;</a:t>
            </a:r>
            <a:endParaRPr lang="zh-CN" altLang="en-US" dirty="0">
              <a:latin typeface="Verdana" panose="020B0604030504040204" pitchFamily="2" charset="0"/>
            </a:endParaRPr>
          </a:p>
          <a:p>
            <a:pPr lvl="1" algn="just">
              <a:lnSpc>
                <a:spcPct val="130000"/>
              </a:lnSpc>
            </a:pPr>
            <a:r>
              <a:rPr lang="zh-CN" altLang="en-US" dirty="0">
                <a:latin typeface="Verdana" panose="020B0604030504040204" pitchFamily="2" charset="0"/>
              </a:rPr>
              <a:t>声明:</a:t>
            </a:r>
            <a:r>
              <a:rPr lang="zh-CN" altLang="en-US" dirty="0"/>
              <a:t>&lt;%! declaration; [ declaration; ] ... %&gt;</a:t>
            </a:r>
            <a:endParaRPr lang="zh-CN" altLang="en-US" dirty="0"/>
          </a:p>
          <a:p>
            <a:pPr lvl="1" algn="just">
              <a:lnSpc>
                <a:spcPct val="130000"/>
              </a:lnSpc>
            </a:pPr>
            <a:r>
              <a:rPr lang="zh-CN" altLang="en-US" dirty="0">
                <a:latin typeface="Verdana" panose="020B0604030504040204" pitchFamily="2" charset="0"/>
              </a:rPr>
              <a:t>表达式:</a:t>
            </a:r>
            <a:r>
              <a:rPr lang="zh-CN" altLang="en-US" dirty="0"/>
              <a:t>&lt;%= expression %&gt;</a:t>
            </a:r>
            <a:endParaRPr lang="zh-CN" altLang="en-US" dirty="0"/>
          </a:p>
          <a:p>
            <a:pPr lvl="1" algn="just">
              <a:lnSpc>
                <a:spcPct val="130000"/>
              </a:lnSpc>
            </a:pPr>
            <a:r>
              <a:rPr lang="zh-CN" altLang="en-US" dirty="0">
                <a:latin typeface="Verdana" panose="020B0604030504040204" pitchFamily="2" charset="0"/>
              </a:rPr>
              <a:t>脚本段:</a:t>
            </a:r>
            <a:r>
              <a:rPr lang="zh-CN" altLang="en-US" dirty="0"/>
              <a:t>&lt;% code fragment %&gt;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en-US" altLang="zh-CN" sz="3200" dirty="0">
                <a:latin typeface="Times New Roman" panose="02020603050405020304" pitchFamily="2" charset="0"/>
              </a:rPr>
              <a:t>Http1.1</a:t>
            </a:r>
            <a:r>
              <a:rPr lang="zh-CN" altLang="en-US" sz="3200" dirty="0">
                <a:latin typeface="Times New Roman" panose="02020603050405020304" pitchFamily="2" charset="0"/>
              </a:rPr>
              <a:t>状态码及其含义</a:t>
            </a:r>
            <a:endParaRPr lang="zh-CN" altLang="en-US" sz="3200" dirty="0">
              <a:latin typeface="Times New Roman" panose="02020603050405020304" pitchFamily="2" charset="0"/>
            </a:endParaRPr>
          </a:p>
          <a:p>
            <a:pPr lvl="1" eaLnBrk="1" hangingPunct="1">
              <a:lnSpc>
                <a:spcPct val="130000"/>
              </a:lnSpc>
            </a:pPr>
            <a:r>
              <a:rPr lang="en-US" altLang="zh-CN" dirty="0">
                <a:latin typeface="Times New Roman" panose="02020603050405020304" pitchFamily="2" charset="0"/>
              </a:rPr>
              <a:t>100~199</a:t>
            </a:r>
            <a:r>
              <a:rPr lang="zh-CN" altLang="en-US" sz="2400" dirty="0">
                <a:latin typeface="Times New Roman" panose="02020603050405020304" pitchFamily="2" charset="0"/>
              </a:rPr>
              <a:t>表示初始的请求已经接受，客户应当继续发送请求的其余部分</a:t>
            </a:r>
            <a:endParaRPr lang="zh-CN" altLang="en-US" sz="2400" dirty="0">
              <a:solidFill>
                <a:srgbClr val="000000"/>
              </a:solidFill>
              <a:latin typeface="ArialUnicodeMS" charset="-122"/>
              <a:ea typeface="ArialUnicodeMS" charset="-122"/>
            </a:endParaRPr>
          </a:p>
          <a:p>
            <a:pPr lvl="1" eaLnBrk="1" hangingPunct="1">
              <a:lnSpc>
                <a:spcPct val="130000"/>
              </a:lnSpc>
            </a:pPr>
            <a:r>
              <a:rPr lang="en-US" altLang="zh-CN" dirty="0">
                <a:latin typeface="Times New Roman" panose="02020603050405020304" pitchFamily="2" charset="0"/>
              </a:rPr>
              <a:t>200~299</a:t>
            </a:r>
            <a:r>
              <a:rPr lang="zh-CN" altLang="en-US" sz="2400" dirty="0">
                <a:latin typeface="Times New Roman" panose="02020603050405020304" pitchFamily="2" charset="0"/>
              </a:rPr>
              <a:t>表示响应成功</a:t>
            </a:r>
            <a:endParaRPr lang="zh-CN" altLang="en-US" dirty="0">
              <a:latin typeface="Times New Roman" panose="02020603050405020304" pitchFamily="2" charset="0"/>
            </a:endParaRPr>
          </a:p>
          <a:p>
            <a:pPr lvl="1" eaLnBrk="1" hangingPunct="1">
              <a:lnSpc>
                <a:spcPct val="130000"/>
              </a:lnSpc>
            </a:pPr>
            <a:r>
              <a:rPr lang="zh-CN" altLang="en-US" dirty="0">
                <a:latin typeface="Times New Roman" panose="02020603050405020304" pitchFamily="2" charset="0"/>
              </a:rPr>
              <a:t>300~399</a:t>
            </a:r>
            <a:r>
              <a:rPr lang="zh-CN" altLang="en-US" sz="2400" dirty="0">
                <a:latin typeface="Times New Roman" panose="02020603050405020304" pitchFamily="2" charset="0"/>
              </a:rPr>
              <a:t>表示重定向</a:t>
            </a:r>
            <a:endParaRPr lang="zh-CN" altLang="en-US" sz="2400" dirty="0">
              <a:latin typeface="Times New Roman" panose="02020603050405020304" pitchFamily="2" charset="0"/>
            </a:endParaRPr>
          </a:p>
          <a:p>
            <a:pPr lvl="1" eaLnBrk="1" hangingPunct="1">
              <a:lnSpc>
                <a:spcPct val="130000"/>
              </a:lnSpc>
            </a:pPr>
            <a:r>
              <a:rPr lang="zh-CN" altLang="en-US" dirty="0">
                <a:latin typeface="Times New Roman" panose="02020603050405020304" pitchFamily="2" charset="0"/>
              </a:rPr>
              <a:t>400~499</a:t>
            </a:r>
            <a:r>
              <a:rPr lang="zh-CN" altLang="en-US" sz="2400" dirty="0">
                <a:latin typeface="Times New Roman" panose="02020603050405020304" pitchFamily="2" charset="0"/>
              </a:rPr>
              <a:t>表示客户端错误</a:t>
            </a:r>
            <a:endParaRPr lang="zh-CN" altLang="en-US" sz="2400" dirty="0">
              <a:latin typeface="Times New Roman" panose="02020603050405020304" pitchFamily="2" charset="0"/>
            </a:endParaRPr>
          </a:p>
          <a:p>
            <a:pPr lvl="1" eaLnBrk="1" hangingPunct="1">
              <a:lnSpc>
                <a:spcPct val="130000"/>
              </a:lnSpc>
            </a:pPr>
            <a:r>
              <a:rPr lang="en-US" altLang="zh-CN" dirty="0">
                <a:latin typeface="Times New Roman" panose="02020603050405020304" pitchFamily="2" charset="0"/>
              </a:rPr>
              <a:t>500~599</a:t>
            </a:r>
            <a:r>
              <a:rPr lang="zh-CN" altLang="en-US" sz="2400" dirty="0">
                <a:latin typeface="Times New Roman" panose="02020603050405020304" pitchFamily="2" charset="0"/>
              </a:rPr>
              <a:t>表示服务器端错误</a:t>
            </a:r>
            <a:endParaRPr lang="zh-CN" altLang="en-US" sz="2400" dirty="0">
              <a:latin typeface="Times New Roman" panose="02020603050405020304" pitchFamily="2" charset="0"/>
            </a:endParaRPr>
          </a:p>
        </p:txBody>
      </p:sp>
      <p:sp>
        <p:nvSpPr>
          <p:cNvPr id="56322"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HTTP</a:t>
            </a:r>
            <a:r>
              <a:rPr lang="zh-CN" altLang="en-US" dirty="0">
                <a:latin typeface="Times New Roman" panose="02020603050405020304" pitchFamily="2" charset="0"/>
              </a:rPr>
              <a:t>响应报头（</a:t>
            </a:r>
            <a:r>
              <a:rPr lang="en-US" altLang="zh-CN" dirty="0">
                <a:latin typeface="Times New Roman" panose="02020603050405020304" pitchFamily="2" charset="0"/>
              </a:rPr>
              <a:t>2-1</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1026"/>
          <p:cNvSpPr>
            <a:spLocks noGrp="1"/>
          </p:cNvSpPr>
          <p:nvPr>
            <p:ph type="body" idx="4294967295"/>
          </p:nvPr>
        </p:nvSpPr>
        <p:spPr>
          <a:xfrm>
            <a:off x="838200" y="1295400"/>
            <a:ext cx="7543800" cy="4876800"/>
          </a:xfrm>
          <a:ln/>
        </p:spPr>
        <p:txBody>
          <a:bodyPr vert="horz" wrap="square" anchor="t" anchorCtr="0"/>
          <a:p>
            <a:pPr eaLnBrk="1" hangingPunct="1">
              <a:lnSpc>
                <a:spcPct val="110000"/>
              </a:lnSpc>
            </a:pPr>
            <a:r>
              <a:rPr lang="zh-CN" altLang="en-US" sz="3200" dirty="0">
                <a:latin typeface="Times New Roman" panose="02020603050405020304" pitchFamily="2" charset="0"/>
              </a:rPr>
              <a:t>设置状态码</a:t>
            </a:r>
            <a:endParaRPr lang="zh-CN" altLang="en-US" sz="3200" dirty="0">
              <a:latin typeface="Times New Roman" panose="02020603050405020304" pitchFamily="2" charset="0"/>
            </a:endParaRPr>
          </a:p>
          <a:p>
            <a:pPr lvl="1" eaLnBrk="1" hangingPunct="1">
              <a:lnSpc>
                <a:spcPct val="130000"/>
              </a:lnSpc>
            </a:pPr>
            <a:r>
              <a:rPr lang="en-US" altLang="zh-CN" dirty="0">
                <a:latin typeface="Times New Roman" panose="02020603050405020304" pitchFamily="2" charset="0"/>
                <a:ea typeface="ArialUnicodeMS" charset="-122"/>
              </a:rPr>
              <a:t>response.setStatus(int statusCode)</a:t>
            </a:r>
            <a:endParaRPr lang="en-US" altLang="zh-CN" dirty="0">
              <a:latin typeface="Times New Roman" panose="02020603050405020304" pitchFamily="2" charset="0"/>
              <a:ea typeface="ArialUnicodeMS" charset="-122"/>
            </a:endParaRPr>
          </a:p>
          <a:p>
            <a:pPr lvl="2" eaLnBrk="1" hangingPunct="1">
              <a:lnSpc>
                <a:spcPct val="130000"/>
              </a:lnSpc>
            </a:pPr>
            <a:r>
              <a:rPr lang="zh-CN" altLang="en-US" dirty="0">
                <a:latin typeface="ArialUnicodeMS" charset="-122"/>
                <a:ea typeface="ArialUnicodeMS" charset="-122"/>
              </a:rPr>
              <a:t>代码要是一个常量，不能是显式的整型数</a:t>
            </a:r>
            <a:endParaRPr lang="zh-CN" altLang="en-US" dirty="0">
              <a:latin typeface="ArialUnicodeMS" charset="-122"/>
              <a:ea typeface="ArialUnicodeMS" charset="-122"/>
            </a:endParaRPr>
          </a:p>
          <a:p>
            <a:pPr lvl="2" eaLnBrk="1" hangingPunct="1">
              <a:lnSpc>
                <a:spcPct val="130000"/>
              </a:lnSpc>
            </a:pPr>
            <a:r>
              <a:rPr lang="zh-CN" altLang="en-US" dirty="0">
                <a:latin typeface="ArialUnicodeMS" charset="-122"/>
                <a:ea typeface="ArialUnicodeMS" charset="-122"/>
              </a:rPr>
              <a:t>这些常量定义在</a:t>
            </a:r>
            <a:r>
              <a:rPr lang="en-US" altLang="zh-CN" dirty="0">
                <a:latin typeface="Times New Roman" panose="02020603050405020304" pitchFamily="2" charset="0"/>
                <a:ea typeface="ArialUnicodeMS" charset="-122"/>
              </a:rPr>
              <a:t>HttpServletResponse</a:t>
            </a:r>
            <a:r>
              <a:rPr lang="zh-CN" altLang="en-US" dirty="0">
                <a:latin typeface="ArialUnicodeMS" charset="-122"/>
                <a:ea typeface="ArialUnicodeMS" charset="-122"/>
              </a:rPr>
              <a:t>中</a:t>
            </a:r>
            <a:endParaRPr lang="zh-CN" altLang="en-US" dirty="0">
              <a:latin typeface="ArialUnicodeMS" charset="-122"/>
              <a:ea typeface="ArialUnicodeMS" charset="-122"/>
            </a:endParaRPr>
          </a:p>
          <a:p>
            <a:pPr lvl="2" eaLnBrk="1" hangingPunct="1">
              <a:lnSpc>
                <a:spcPct val="130000"/>
              </a:lnSpc>
            </a:pPr>
            <a:r>
              <a:rPr lang="zh-CN" altLang="en-US" dirty="0">
                <a:latin typeface="ArialUnicodeMS" charset="-122"/>
                <a:ea typeface="ArialUnicodeMS" charset="-122"/>
              </a:rPr>
              <a:t>常量</a:t>
            </a:r>
            <a:r>
              <a:rPr lang="zh-CN" altLang="en-US" dirty="0">
                <a:latin typeface="Times New Roman" panose="02020603050405020304" pitchFamily="2" charset="0"/>
                <a:ea typeface="ArialUnicodeMS" charset="-122"/>
              </a:rPr>
              <a:t>根据</a:t>
            </a:r>
            <a:r>
              <a:rPr lang="en-US" altLang="zh-CN" dirty="0">
                <a:latin typeface="Times New Roman" panose="02020603050405020304" pitchFamily="2" charset="0"/>
                <a:ea typeface="ArialUnicodeMS" charset="-122"/>
              </a:rPr>
              <a:t>HTTP1.1</a:t>
            </a:r>
            <a:r>
              <a:rPr lang="zh-CN" altLang="en-US" dirty="0">
                <a:latin typeface="Times New Roman" panose="02020603050405020304" pitchFamily="2" charset="0"/>
                <a:ea typeface="ArialUnicodeMS" charset="-122"/>
              </a:rPr>
              <a:t>中的标准</a:t>
            </a:r>
            <a:r>
              <a:rPr lang="zh-CN" altLang="en-US" dirty="0">
                <a:latin typeface="ArialUnicodeMS" charset="-122"/>
                <a:ea typeface="ArialUnicodeMS" charset="-122"/>
              </a:rPr>
              <a:t>状态消息命名，加</a:t>
            </a:r>
            <a:r>
              <a:rPr lang="en-US" altLang="zh-CN" dirty="0">
                <a:latin typeface="Times New Roman" panose="02020603050405020304" pitchFamily="2" charset="0"/>
                <a:ea typeface="ArialUnicodeMS" charset="-122"/>
              </a:rPr>
              <a:t>SC</a:t>
            </a:r>
            <a:r>
              <a:rPr lang="zh-CN" altLang="en-US" dirty="0">
                <a:latin typeface="Times New Roman" panose="02020603050405020304" pitchFamily="2" charset="0"/>
                <a:ea typeface="ArialUnicodeMS" charset="-122"/>
              </a:rPr>
              <a:t>前缀</a:t>
            </a:r>
            <a:endParaRPr lang="zh-CN" altLang="en-US" dirty="0">
              <a:latin typeface="Times New Roman" panose="02020603050405020304" pitchFamily="2" charset="0"/>
              <a:ea typeface="ArialUnicodeMS" charset="-122"/>
            </a:endParaRPr>
          </a:p>
          <a:p>
            <a:pPr lvl="3" eaLnBrk="1" hangingPunct="1">
              <a:lnSpc>
                <a:spcPct val="130000"/>
              </a:lnSpc>
            </a:pPr>
            <a:r>
              <a:rPr lang="zh-CN" altLang="en-US" dirty="0">
                <a:latin typeface="ArialUnicodeMS" charset="-122"/>
                <a:ea typeface="ArialUnicodeMS" charset="-122"/>
              </a:rPr>
              <a:t>例如：</a:t>
            </a:r>
            <a:r>
              <a:rPr lang="en-US" altLang="zh-CN" dirty="0">
                <a:latin typeface="Times New Roman" panose="02020603050405020304" pitchFamily="2" charset="0"/>
                <a:ea typeface="ArialUnicodeMS" charset="-122"/>
              </a:rPr>
              <a:t>SC_OK</a:t>
            </a:r>
            <a:r>
              <a:rPr lang="en-US" altLang="zh-CN" dirty="0">
                <a:latin typeface="ArialUnicodeMS" charset="-122"/>
                <a:ea typeface="ArialUnicodeMS" charset="-122"/>
              </a:rPr>
              <a:t>，</a:t>
            </a:r>
            <a:r>
              <a:rPr lang="en-US" altLang="zh-CN" dirty="0">
                <a:latin typeface="Times New Roman" panose="02020603050405020304" pitchFamily="2" charset="0"/>
                <a:ea typeface="ArialUnicodeMS" charset="-122"/>
              </a:rPr>
              <a:t>SC_NOT_FOUND</a:t>
            </a:r>
            <a:r>
              <a:rPr lang="zh-CN" altLang="en-US" dirty="0">
                <a:latin typeface="ArialUnicodeMS" charset="-122"/>
                <a:ea typeface="ArialUnicodeMS" charset="-122"/>
              </a:rPr>
              <a:t>等</a:t>
            </a:r>
            <a:endParaRPr lang="zh-CN" altLang="en-US" dirty="0">
              <a:latin typeface="ArialUnicodeMS" charset="-122"/>
              <a:ea typeface="ArialUnicodeMS" charset="-122"/>
            </a:endParaRPr>
          </a:p>
        </p:txBody>
      </p:sp>
      <p:sp>
        <p:nvSpPr>
          <p:cNvPr id="57346" name="Rectangle 1027"/>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HTTP</a:t>
            </a:r>
            <a:r>
              <a:rPr lang="zh-CN" altLang="en-US" dirty="0">
                <a:latin typeface="Times New Roman" panose="02020603050405020304" pitchFamily="2" charset="0"/>
              </a:rPr>
              <a:t>响应报头（</a:t>
            </a:r>
            <a:r>
              <a:rPr lang="en-US" altLang="zh-CN" dirty="0">
                <a:latin typeface="Times New Roman" panose="02020603050405020304" pitchFamily="2" charset="0"/>
              </a:rPr>
              <a:t>2-2</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占位符 58369"/>
          <p:cNvSpPr>
            <a:spLocks noGrp="1"/>
          </p:cNvSpPr>
          <p:nvPr>
            <p:ph idx="1"/>
          </p:nvPr>
        </p:nvSpPr>
        <p:spPr>
          <a:xfrm>
            <a:off x="838200" y="1295400"/>
            <a:ext cx="7543800" cy="4876800"/>
          </a:xfrm>
          <a:ln/>
        </p:spPr>
        <p:txBody>
          <a:bodyPr anchor="t" anchorCtr="0"/>
          <a:p>
            <a:pPr>
              <a:lnSpc>
                <a:spcPct val="150000"/>
              </a:lnSpc>
            </a:pPr>
            <a:r>
              <a:rPr lang="en-US" altLang="zh-CN" sz="3200" dirty="0">
                <a:latin typeface="Times New Roman" panose="02020603050405020304" pitchFamily="2" charset="0"/>
              </a:rPr>
              <a:t>Java Servlet API</a:t>
            </a:r>
            <a:endParaRPr lang="en-US" altLang="zh-CN" sz="3200" dirty="0">
              <a:latin typeface="Times New Roman" panose="02020603050405020304" pitchFamily="2" charset="0"/>
            </a:endParaRPr>
          </a:p>
          <a:p>
            <a:pPr lvl="1">
              <a:lnSpc>
                <a:spcPct val="150000"/>
              </a:lnSpc>
            </a:pPr>
            <a:r>
              <a:rPr lang="en-US" altLang="zh-CN" dirty="0">
                <a:latin typeface="Times New Roman" panose="02020603050405020304" pitchFamily="2" charset="0"/>
              </a:rPr>
              <a:t>Java Servlet API</a:t>
            </a:r>
            <a:r>
              <a:rPr lang="zh-CN" altLang="en-US" dirty="0">
                <a:latin typeface="Times New Roman" panose="02020603050405020304" pitchFamily="2" charset="0"/>
              </a:rPr>
              <a:t>是定义了</a:t>
            </a:r>
            <a:r>
              <a:rPr lang="en-US" altLang="zh-CN" dirty="0">
                <a:latin typeface="Times New Roman" panose="02020603050405020304" pitchFamily="2" charset="0"/>
              </a:rPr>
              <a:t>Web</a:t>
            </a:r>
            <a:r>
              <a:rPr lang="zh-CN" altLang="en-US" dirty="0">
                <a:latin typeface="Times New Roman" panose="02020603050405020304" pitchFamily="2" charset="0"/>
              </a:rPr>
              <a:t>客户端和</a:t>
            </a:r>
            <a:r>
              <a:rPr lang="en-US" altLang="zh-CN" dirty="0">
                <a:latin typeface="Times New Roman" panose="02020603050405020304" pitchFamily="2" charset="0"/>
              </a:rPr>
              <a:t>Web Servlet</a:t>
            </a:r>
            <a:r>
              <a:rPr lang="zh-CN" altLang="en-US" dirty="0">
                <a:latin typeface="Times New Roman" panose="02020603050405020304" pitchFamily="2" charset="0"/>
              </a:rPr>
              <a:t>之间标准接口的一组</a:t>
            </a:r>
            <a:r>
              <a:rPr lang="en-US" altLang="zh-CN" dirty="0">
                <a:latin typeface="Times New Roman" panose="02020603050405020304" pitchFamily="2" charset="0"/>
              </a:rPr>
              <a:t>Java</a:t>
            </a:r>
            <a:r>
              <a:rPr lang="zh-CN" altLang="en-US" dirty="0">
                <a:latin typeface="Times New Roman" panose="02020603050405020304" pitchFamily="2" charset="0"/>
              </a:rPr>
              <a:t>类</a:t>
            </a:r>
            <a:endParaRPr lang="zh-CN" altLang="en-US" dirty="0">
              <a:solidFill>
                <a:srgbClr val="000000"/>
              </a:solidFill>
              <a:latin typeface="Times New Roman" panose="02020603050405020304" pitchFamily="2" charset="0"/>
            </a:endParaRPr>
          </a:p>
          <a:p>
            <a:pPr lvl="1">
              <a:lnSpc>
                <a:spcPct val="150000"/>
              </a:lnSpc>
            </a:pPr>
            <a:r>
              <a:rPr lang="zh-CN" altLang="en-US" dirty="0">
                <a:latin typeface="Times New Roman" panose="02020603050405020304" pitchFamily="2" charset="0"/>
              </a:rPr>
              <a:t>由两个包组成：</a:t>
            </a:r>
            <a:endParaRPr lang="zh-CN" altLang="en-US" sz="2400" dirty="0">
              <a:latin typeface="ArialUnicodeMS" charset="-122"/>
              <a:ea typeface="ArialUnicodeMS" charset="-122"/>
            </a:endParaRPr>
          </a:p>
          <a:p>
            <a:pPr lvl="2">
              <a:lnSpc>
                <a:spcPct val="150000"/>
              </a:lnSpc>
            </a:pPr>
            <a:r>
              <a:rPr lang="en-US" altLang="zh-CN" sz="2800" dirty="0">
                <a:latin typeface="Times New Roman" panose="02020603050405020304" pitchFamily="2" charset="0"/>
                <a:sym typeface="Arial" panose="020B0604020202020204" pitchFamily="34" charset="0"/>
              </a:rPr>
              <a:t>javax.servlet</a:t>
            </a:r>
            <a:endParaRPr lang="en-US" altLang="zh-CN" sz="2800" dirty="0">
              <a:latin typeface="Times New Roman" panose="02020603050405020304" pitchFamily="2" charset="0"/>
              <a:sym typeface="Arial" panose="020B0604020202020204" pitchFamily="34" charset="0"/>
            </a:endParaRPr>
          </a:p>
          <a:p>
            <a:pPr lvl="2">
              <a:lnSpc>
                <a:spcPct val="150000"/>
              </a:lnSpc>
            </a:pPr>
            <a:r>
              <a:rPr lang="en-US" altLang="zh-CN" sz="2800" dirty="0">
                <a:latin typeface="Times New Roman" panose="02020603050405020304" pitchFamily="2" charset="0"/>
                <a:sym typeface="Arial" panose="020B0604020202020204" pitchFamily="34" charset="0"/>
              </a:rPr>
              <a:t>javax.servlet.http</a:t>
            </a:r>
            <a:endParaRPr lang="en-US" altLang="zh-CN" sz="2800" dirty="0">
              <a:latin typeface="Times New Roman" panose="02020603050405020304" pitchFamily="2" charset="0"/>
              <a:sym typeface="Arial" panose="020B0604020202020204" pitchFamily="34" charset="0"/>
            </a:endParaRPr>
          </a:p>
        </p:txBody>
      </p:sp>
      <p:sp>
        <p:nvSpPr>
          <p:cNvPr id="58370" name="标题 58370"/>
          <p:cNvSpPr>
            <a:spLocks noGrp="1"/>
          </p:cNvSpPr>
          <p:nvPr>
            <p:ph type="title"/>
          </p:nvPr>
        </p:nvSpPr>
        <p:spPr>
          <a:ln/>
        </p:spPr>
        <p:txBody>
          <a:bodyPr anchor="ctr" anchorCtr="0"/>
          <a:p>
            <a:r>
              <a:rPr lang="en-US" altLang="zh-CN" dirty="0">
                <a:latin typeface="Times New Roman" panose="02020603050405020304" pitchFamily="2" charset="0"/>
              </a:rPr>
              <a:t>Servlet</a:t>
            </a:r>
            <a:r>
              <a:rPr lang="zh-CN" altLang="en-US" dirty="0">
                <a:latin typeface="Times New Roman" panose="02020603050405020304" pitchFamily="2" charset="0"/>
              </a:rPr>
              <a:t>相关的接口和类（1）</a:t>
            </a:r>
            <a:endParaRPr lang="zh-CN" altLang="en-US" dirty="0">
              <a:latin typeface="Times New Roman" panose="02020603050405020304" pitchFamily="2"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文本占位符 59393"/>
          <p:cNvSpPr>
            <a:spLocks noGrp="1"/>
          </p:cNvSpPr>
          <p:nvPr>
            <p:ph idx="1"/>
          </p:nvPr>
        </p:nvSpPr>
        <p:spPr>
          <a:xfrm>
            <a:off x="762000" y="1295400"/>
            <a:ext cx="7772400" cy="4876800"/>
          </a:xfrm>
          <a:ln/>
        </p:spPr>
        <p:txBody>
          <a:bodyPr anchor="t" anchorCtr="0"/>
          <a:p>
            <a:pPr>
              <a:lnSpc>
                <a:spcPct val="120000"/>
              </a:lnSpc>
            </a:pPr>
            <a:r>
              <a:rPr lang="en-US" altLang="zh-CN" sz="3200" dirty="0">
                <a:latin typeface="Times New Roman" panose="02020603050405020304" pitchFamily="2" charset="0"/>
                <a:sym typeface="Arial" panose="020B0604020202020204" pitchFamily="34" charset="0"/>
              </a:rPr>
              <a:t>javax.servlet</a:t>
            </a:r>
            <a:r>
              <a:rPr lang="en-US" altLang="zh-CN" sz="3200" dirty="0">
                <a:latin typeface="Times New Roman" panose="02020603050405020304" pitchFamily="2" charset="0"/>
              </a:rPr>
              <a:t> </a:t>
            </a:r>
            <a:r>
              <a:rPr lang="zh-CN" altLang="en-US" sz="3200" dirty="0">
                <a:latin typeface="Times New Roman" panose="02020603050405020304" pitchFamily="2" charset="0"/>
              </a:rPr>
              <a:t>包</a:t>
            </a:r>
            <a:endParaRPr lang="zh-CN" altLang="en-US" sz="3200" dirty="0">
              <a:latin typeface="Times New Roman" panose="02020603050405020304" pitchFamily="2" charset="0"/>
            </a:endParaRPr>
          </a:p>
          <a:p>
            <a:pPr lvl="1"/>
            <a:r>
              <a:rPr lang="zh-CN" altLang="en-US" dirty="0">
                <a:latin typeface="Times New Roman" panose="02020603050405020304" pitchFamily="2" charset="0"/>
              </a:rPr>
              <a:t>接口：</a:t>
            </a:r>
            <a:endParaRPr lang="zh-CN" altLang="en-US" dirty="0">
              <a:latin typeface="Times New Roman" panose="02020603050405020304" pitchFamily="2" charset="0"/>
            </a:endParaRPr>
          </a:p>
          <a:p>
            <a:pPr lvl="2"/>
            <a:r>
              <a:rPr lang="en-US" altLang="zh-CN" dirty="0">
                <a:latin typeface="Times New Roman" panose="02020603050405020304" pitchFamily="2" charset="0"/>
              </a:rPr>
              <a:t>Servlet;  ServletRequest;  ServletResponse;  </a:t>
            </a:r>
            <a:endParaRPr lang="en-US" altLang="zh-CN" dirty="0">
              <a:latin typeface="Times New Roman" panose="02020603050405020304" pitchFamily="2" charset="0"/>
            </a:endParaRPr>
          </a:p>
          <a:p>
            <a:pPr lvl="2"/>
            <a:r>
              <a:rPr lang="en-US" altLang="zh-CN" dirty="0">
                <a:latin typeface="Times New Roman" panose="02020603050405020304" pitchFamily="2" charset="0"/>
              </a:rPr>
              <a:t>ServletConfig;  ServletContext;</a:t>
            </a:r>
            <a:endParaRPr lang="en-US" altLang="zh-CN" dirty="0">
              <a:latin typeface="Times New Roman" panose="02020603050405020304" pitchFamily="2" charset="0"/>
            </a:endParaRPr>
          </a:p>
          <a:p>
            <a:pPr lvl="2"/>
            <a:r>
              <a:rPr lang="en-US" altLang="zh-CN" dirty="0">
                <a:latin typeface="Times New Roman" panose="02020603050405020304" pitchFamily="2" charset="0"/>
              </a:rPr>
              <a:t>SingleThreadModel; RequestDispatcher</a:t>
            </a:r>
            <a:endParaRPr lang="en-US" altLang="zh-CN" dirty="0">
              <a:latin typeface="Times New Roman" panose="02020603050405020304" pitchFamily="2" charset="0"/>
            </a:endParaRPr>
          </a:p>
          <a:p>
            <a:pPr lvl="1"/>
            <a:r>
              <a:rPr lang="zh-CN" altLang="en-US" dirty="0">
                <a:latin typeface="Times New Roman" panose="02020603050405020304" pitchFamily="2" charset="0"/>
              </a:rPr>
              <a:t>类：</a:t>
            </a:r>
            <a:endParaRPr lang="zh-CN" altLang="en-US" dirty="0">
              <a:latin typeface="Times New Roman" panose="02020603050405020304" pitchFamily="2" charset="0"/>
            </a:endParaRPr>
          </a:p>
          <a:p>
            <a:pPr lvl="2"/>
            <a:r>
              <a:rPr lang="en-US" altLang="zh-CN" dirty="0">
                <a:latin typeface="Times New Roman" panose="02020603050405020304" pitchFamily="2" charset="0"/>
                <a:ea typeface="ArialUnicodeMS" charset="-122"/>
              </a:rPr>
              <a:t>GenericServlet;  </a:t>
            </a:r>
            <a:endParaRPr lang="en-US" altLang="zh-CN" dirty="0">
              <a:latin typeface="Times New Roman" panose="02020603050405020304" pitchFamily="2" charset="0"/>
              <a:ea typeface="ArialUnicodeMS" charset="-122"/>
            </a:endParaRPr>
          </a:p>
          <a:p>
            <a:pPr lvl="2"/>
            <a:r>
              <a:rPr lang="en-US" altLang="zh-CN" dirty="0">
                <a:latin typeface="Times New Roman" panose="02020603050405020304" pitchFamily="2" charset="0"/>
                <a:ea typeface="ArialUnicodeMS" charset="-122"/>
              </a:rPr>
              <a:t>ServletInputStream; ServletOutputStream</a:t>
            </a:r>
            <a:endParaRPr lang="en-US" altLang="zh-CN" dirty="0">
              <a:latin typeface="Times New Roman" panose="02020603050405020304" pitchFamily="2" charset="0"/>
              <a:ea typeface="ArialUnicodeMS" charset="-122"/>
            </a:endParaRPr>
          </a:p>
          <a:p>
            <a:pPr lvl="1"/>
            <a:r>
              <a:rPr lang="zh-CN" altLang="en-US" dirty="0">
                <a:latin typeface="Times New Roman" panose="02020603050405020304" pitchFamily="2" charset="0"/>
              </a:rPr>
              <a:t>异常：</a:t>
            </a:r>
            <a:endParaRPr lang="zh-CN" altLang="en-US" dirty="0">
              <a:latin typeface="Times New Roman" panose="02020603050405020304" pitchFamily="2" charset="0"/>
            </a:endParaRPr>
          </a:p>
          <a:p>
            <a:pPr lvl="2"/>
            <a:r>
              <a:rPr lang="en-US" altLang="zh-CN" dirty="0">
                <a:latin typeface="Times New Roman" panose="02020603050405020304" pitchFamily="2" charset="0"/>
                <a:ea typeface="ArialUnicodeMS" charset="-122"/>
              </a:rPr>
              <a:t>ServletException; UnavilableException</a:t>
            </a:r>
            <a:endParaRPr lang="en-US" altLang="zh-CN" dirty="0">
              <a:latin typeface="Times New Roman" panose="02020603050405020304" pitchFamily="2" charset="0"/>
              <a:ea typeface="ArialUnicodeMS" charset="-122"/>
            </a:endParaRPr>
          </a:p>
        </p:txBody>
      </p:sp>
      <p:sp>
        <p:nvSpPr>
          <p:cNvPr id="59394" name="标题 59394"/>
          <p:cNvSpPr>
            <a:spLocks noGrp="1"/>
          </p:cNvSpPr>
          <p:nvPr>
            <p:ph type="title"/>
          </p:nvPr>
        </p:nvSpPr>
        <p:spPr>
          <a:ln/>
        </p:spPr>
        <p:txBody>
          <a:bodyPr anchor="ctr" anchorCtr="0"/>
          <a:p>
            <a:r>
              <a:rPr lang="en-US" altLang="zh-CN" dirty="0">
                <a:latin typeface="Times New Roman" panose="02020603050405020304" pitchFamily="2" charset="0"/>
              </a:rPr>
              <a:t>Servlet</a:t>
            </a:r>
            <a:r>
              <a:rPr lang="zh-CN" altLang="en-US" dirty="0">
                <a:latin typeface="Times New Roman" panose="02020603050405020304" pitchFamily="2" charset="0"/>
              </a:rPr>
              <a:t>相关的接口和类（2）</a:t>
            </a:r>
            <a:endParaRPr lang="zh-CN" altLang="en-US" dirty="0">
              <a:latin typeface="Times New Roman" panose="02020603050405020304" pitchFamily="2"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占位符 60417"/>
          <p:cNvSpPr>
            <a:spLocks noGrp="1"/>
          </p:cNvSpPr>
          <p:nvPr>
            <p:ph idx="1"/>
          </p:nvPr>
        </p:nvSpPr>
        <p:spPr>
          <a:xfrm>
            <a:off x="762000" y="1295400"/>
            <a:ext cx="7772400" cy="4876800"/>
          </a:xfrm>
          <a:ln/>
        </p:spPr>
        <p:txBody>
          <a:bodyPr anchor="t" anchorCtr="0"/>
          <a:p>
            <a:pPr>
              <a:lnSpc>
                <a:spcPct val="120000"/>
              </a:lnSpc>
            </a:pPr>
            <a:r>
              <a:rPr lang="en-US" altLang="zh-CN" sz="3200" dirty="0">
                <a:latin typeface="Times New Roman" panose="02020603050405020304" pitchFamily="2" charset="0"/>
                <a:sym typeface="Arial" panose="020B0604020202020204" pitchFamily="34" charset="0"/>
              </a:rPr>
              <a:t>javax.servlet.http </a:t>
            </a:r>
            <a:r>
              <a:rPr lang="zh-CN" altLang="en-US" sz="3200" dirty="0">
                <a:latin typeface="Times New Roman" panose="02020603050405020304" pitchFamily="2" charset="0"/>
              </a:rPr>
              <a:t>包</a:t>
            </a:r>
            <a:endParaRPr lang="zh-CN" altLang="en-US" sz="3200" dirty="0">
              <a:latin typeface="Times New Roman" panose="02020603050405020304" pitchFamily="2" charset="0"/>
            </a:endParaRPr>
          </a:p>
          <a:p>
            <a:pPr lvl="1"/>
            <a:r>
              <a:rPr lang="zh-CN" altLang="en-US" dirty="0">
                <a:latin typeface="Times New Roman" panose="02020603050405020304" pitchFamily="2" charset="0"/>
              </a:rPr>
              <a:t>接口：</a:t>
            </a:r>
            <a:endParaRPr lang="zh-CN" altLang="en-US" dirty="0">
              <a:latin typeface="Times New Roman" panose="02020603050405020304" pitchFamily="2" charset="0"/>
            </a:endParaRPr>
          </a:p>
          <a:p>
            <a:pPr lvl="2">
              <a:lnSpc>
                <a:spcPct val="120000"/>
              </a:lnSpc>
            </a:pPr>
            <a:r>
              <a:rPr lang="en-US" altLang="zh-CN" dirty="0">
                <a:latin typeface="Times New Roman" panose="02020603050405020304" pitchFamily="2" charset="0"/>
              </a:rPr>
              <a:t>HttpServletRequest;  HttpServletResponse;  </a:t>
            </a:r>
            <a:endParaRPr lang="en-US" altLang="zh-CN" dirty="0">
              <a:latin typeface="Times New Roman" panose="02020603050405020304" pitchFamily="2" charset="0"/>
            </a:endParaRPr>
          </a:p>
          <a:p>
            <a:pPr lvl="2">
              <a:lnSpc>
                <a:spcPct val="120000"/>
              </a:lnSpc>
            </a:pPr>
            <a:r>
              <a:rPr lang="en-US" altLang="zh-CN" dirty="0">
                <a:latin typeface="Times New Roman" panose="02020603050405020304" pitchFamily="2" charset="0"/>
              </a:rPr>
              <a:t>HttpSession;  HttpSessionContext;</a:t>
            </a:r>
            <a:endParaRPr lang="en-US" altLang="zh-CN" dirty="0">
              <a:latin typeface="Times New Roman" panose="02020603050405020304" pitchFamily="2" charset="0"/>
            </a:endParaRPr>
          </a:p>
          <a:p>
            <a:pPr lvl="2">
              <a:lnSpc>
                <a:spcPct val="120000"/>
              </a:lnSpc>
            </a:pPr>
            <a:r>
              <a:rPr lang="en-US" altLang="zh-CN" dirty="0">
                <a:latin typeface="Times New Roman" panose="02020603050405020304" pitchFamily="2" charset="0"/>
              </a:rPr>
              <a:t>HttpSessionBindingListener</a:t>
            </a:r>
            <a:endParaRPr lang="en-US" altLang="zh-CN" dirty="0">
              <a:latin typeface="Times New Roman" panose="02020603050405020304" pitchFamily="2" charset="0"/>
            </a:endParaRPr>
          </a:p>
          <a:p>
            <a:pPr lvl="1">
              <a:lnSpc>
                <a:spcPct val="120000"/>
              </a:lnSpc>
            </a:pPr>
            <a:r>
              <a:rPr lang="zh-CN" altLang="en-US" dirty="0">
                <a:latin typeface="Times New Roman" panose="02020603050405020304" pitchFamily="2" charset="0"/>
              </a:rPr>
              <a:t>类：</a:t>
            </a:r>
            <a:endParaRPr lang="zh-CN" altLang="en-US" dirty="0">
              <a:latin typeface="Times New Roman" panose="02020603050405020304" pitchFamily="2" charset="0"/>
            </a:endParaRPr>
          </a:p>
          <a:p>
            <a:pPr lvl="2">
              <a:lnSpc>
                <a:spcPct val="120000"/>
              </a:lnSpc>
            </a:pPr>
            <a:r>
              <a:rPr lang="en-US" altLang="zh-CN" dirty="0">
                <a:latin typeface="Times New Roman" panose="02020603050405020304" pitchFamily="2" charset="0"/>
                <a:ea typeface="ArialUnicodeMS" charset="-122"/>
              </a:rPr>
              <a:t>HttpServlet;  Cookie;</a:t>
            </a:r>
            <a:endParaRPr lang="en-US" altLang="zh-CN" dirty="0">
              <a:latin typeface="Times New Roman" panose="02020603050405020304" pitchFamily="2" charset="0"/>
              <a:ea typeface="ArialUnicodeMS" charset="-122"/>
            </a:endParaRPr>
          </a:p>
          <a:p>
            <a:pPr lvl="2">
              <a:lnSpc>
                <a:spcPct val="120000"/>
              </a:lnSpc>
            </a:pPr>
            <a:r>
              <a:rPr lang="en-US" altLang="zh-CN" dirty="0">
                <a:latin typeface="Times New Roman" panose="02020603050405020304" pitchFamily="2" charset="0"/>
              </a:rPr>
              <a:t>HttpSessionBindingEvent</a:t>
            </a:r>
            <a:r>
              <a:rPr lang="en-US" altLang="zh-CN" dirty="0">
                <a:latin typeface="Times New Roman" panose="02020603050405020304" pitchFamily="2" charset="0"/>
                <a:ea typeface="ArialUnicodeMS" charset="-122"/>
              </a:rPr>
              <a:t>; HttpUtils</a:t>
            </a:r>
            <a:endParaRPr lang="en-US" altLang="zh-CN" dirty="0">
              <a:latin typeface="Times New Roman" panose="02020603050405020304" pitchFamily="2" charset="0"/>
              <a:ea typeface="ArialUnicodeMS" charset="-122"/>
            </a:endParaRPr>
          </a:p>
        </p:txBody>
      </p:sp>
      <p:sp>
        <p:nvSpPr>
          <p:cNvPr id="60418" name="标题 60418"/>
          <p:cNvSpPr>
            <a:spLocks noGrp="1"/>
          </p:cNvSpPr>
          <p:nvPr>
            <p:ph type="title"/>
          </p:nvPr>
        </p:nvSpPr>
        <p:spPr>
          <a:ln/>
        </p:spPr>
        <p:txBody>
          <a:bodyPr anchor="ctr" anchorCtr="0"/>
          <a:p>
            <a:r>
              <a:rPr lang="en-US" altLang="zh-CN" dirty="0">
                <a:latin typeface="Times New Roman" panose="02020603050405020304" pitchFamily="2" charset="0"/>
              </a:rPr>
              <a:t>Servlet</a:t>
            </a:r>
            <a:r>
              <a:rPr lang="zh-CN" altLang="en-US" dirty="0">
                <a:latin typeface="Times New Roman" panose="02020603050405020304" pitchFamily="2" charset="0"/>
              </a:rPr>
              <a:t>相关的接口和类（3）</a:t>
            </a:r>
            <a:endParaRPr lang="zh-CN" altLang="en-US" dirty="0">
              <a:latin typeface="Times New Roman" panose="02020603050405020304" pitchFamily="2"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占位符 61441"/>
          <p:cNvSpPr>
            <a:spLocks noGrp="1"/>
          </p:cNvSpPr>
          <p:nvPr>
            <p:ph idx="1"/>
          </p:nvPr>
        </p:nvSpPr>
        <p:spPr>
          <a:xfrm>
            <a:off x="685800" y="1295400"/>
            <a:ext cx="8077200" cy="4876800"/>
          </a:xfrm>
          <a:ln/>
        </p:spPr>
        <p:txBody>
          <a:bodyPr anchor="t" anchorCtr="0"/>
          <a:p>
            <a:pPr>
              <a:lnSpc>
                <a:spcPct val="130000"/>
              </a:lnSpc>
            </a:pPr>
            <a:r>
              <a:rPr lang="en-US" altLang="zh-CN" sz="3200" dirty="0">
                <a:solidFill>
                  <a:schemeClr val="hlink"/>
                </a:solidFill>
                <a:latin typeface="Times New Roman" panose="02020603050405020304" pitchFamily="2" charset="0"/>
                <a:ea typeface="ArialUnicodeMS" charset="-122"/>
              </a:rPr>
              <a:t>ServletRequest</a:t>
            </a:r>
            <a:r>
              <a:rPr lang="zh-CN" altLang="en-US" sz="3200" dirty="0">
                <a:solidFill>
                  <a:schemeClr val="hlink"/>
                </a:solidFill>
                <a:latin typeface="Times New Roman" panose="02020603050405020304" pitchFamily="2" charset="0"/>
                <a:ea typeface="ArialUnicodeMS" charset="-122"/>
              </a:rPr>
              <a:t>接口</a:t>
            </a:r>
            <a:endParaRPr lang="zh-CN" altLang="en-US" sz="3200" dirty="0">
              <a:solidFill>
                <a:schemeClr val="hlink"/>
              </a:solidFill>
              <a:latin typeface="Times New Roman" panose="02020603050405020304" pitchFamily="2" charset="0"/>
              <a:ea typeface="ArialUnicodeMS" charset="-122"/>
            </a:endParaRPr>
          </a:p>
          <a:p>
            <a:pPr lvl="1">
              <a:lnSpc>
                <a:spcPct val="110000"/>
              </a:lnSpc>
            </a:pPr>
            <a:r>
              <a:rPr lang="zh-CN" altLang="en-US" dirty="0">
                <a:latin typeface="Times New Roman" panose="02020603050405020304" pitchFamily="2" charset="0"/>
              </a:rPr>
              <a:t>用来向</a:t>
            </a:r>
            <a:r>
              <a:rPr lang="en-US" altLang="zh-CN" dirty="0">
                <a:latin typeface="Times New Roman" panose="02020603050405020304" pitchFamily="2" charset="0"/>
              </a:rPr>
              <a:t>Servlet</a:t>
            </a:r>
            <a:r>
              <a:rPr lang="zh-CN" altLang="en-US" dirty="0">
                <a:latin typeface="Times New Roman" panose="02020603050405020304" pitchFamily="2" charset="0"/>
              </a:rPr>
              <a:t>提供有关客户请求的信息  </a:t>
            </a:r>
            <a:endParaRPr lang="zh-CN" altLang="en-US" dirty="0">
              <a:latin typeface="Times New Roman" panose="02020603050405020304" pitchFamily="2" charset="0"/>
            </a:endParaRPr>
          </a:p>
          <a:p>
            <a:pPr lvl="1">
              <a:lnSpc>
                <a:spcPct val="110000"/>
              </a:lnSpc>
            </a:pPr>
            <a:r>
              <a:rPr lang="en-US" altLang="zh-CN" dirty="0">
                <a:latin typeface="Times New Roman" panose="02020603050405020304" pitchFamily="2" charset="0"/>
                <a:ea typeface="ArialUnicodeMS" charset="-122"/>
              </a:rPr>
              <a:t>HttpServletRequest</a:t>
            </a:r>
            <a:r>
              <a:rPr lang="zh-CN" altLang="en-US" dirty="0">
                <a:latin typeface="Times New Roman" panose="02020603050405020304" pitchFamily="2" charset="0"/>
              </a:rPr>
              <a:t>继承</a:t>
            </a:r>
            <a:r>
              <a:rPr lang="en-US" altLang="zh-CN" dirty="0">
                <a:latin typeface="Times New Roman" panose="02020603050405020304" pitchFamily="2" charset="0"/>
                <a:ea typeface="ArialUnicodeMS" charset="-122"/>
              </a:rPr>
              <a:t>ServletRequest</a:t>
            </a:r>
            <a:r>
              <a:rPr lang="zh-CN" altLang="en-US" dirty="0">
                <a:latin typeface="Times New Roman" panose="02020603050405020304" pitchFamily="2" charset="0"/>
              </a:rPr>
              <a:t>接口</a:t>
            </a:r>
            <a:endParaRPr lang="zh-CN" altLang="en-US" dirty="0">
              <a:latin typeface="Times New Roman" panose="02020603050405020304" pitchFamily="2" charset="0"/>
            </a:endParaRPr>
          </a:p>
          <a:p>
            <a:pPr>
              <a:lnSpc>
                <a:spcPct val="110000"/>
              </a:lnSpc>
            </a:pPr>
            <a:r>
              <a:rPr lang="en-US" altLang="zh-CN" sz="3200" dirty="0">
                <a:solidFill>
                  <a:schemeClr val="hlink"/>
                </a:solidFill>
                <a:latin typeface="Times New Roman" panose="02020603050405020304" pitchFamily="2" charset="0"/>
                <a:ea typeface="ArialUnicodeMS" charset="-122"/>
              </a:rPr>
              <a:t>ServletResponse</a:t>
            </a:r>
            <a:r>
              <a:rPr lang="zh-CN" altLang="en-US" sz="3200" dirty="0">
                <a:solidFill>
                  <a:schemeClr val="hlink"/>
                </a:solidFill>
                <a:latin typeface="Times New Roman" panose="02020603050405020304" pitchFamily="2" charset="0"/>
                <a:ea typeface="ArialUnicodeMS" charset="-122"/>
              </a:rPr>
              <a:t>接口</a:t>
            </a:r>
            <a:endParaRPr lang="zh-CN" altLang="en-US" sz="3200" dirty="0">
              <a:solidFill>
                <a:schemeClr val="hlink"/>
              </a:solidFill>
              <a:latin typeface="Times New Roman" panose="02020603050405020304" pitchFamily="2" charset="0"/>
              <a:ea typeface="ArialUnicodeMS" charset="-122"/>
            </a:endParaRPr>
          </a:p>
          <a:p>
            <a:pPr lvl="1">
              <a:lnSpc>
                <a:spcPct val="110000"/>
              </a:lnSpc>
            </a:pPr>
            <a:r>
              <a:rPr lang="zh-CN" altLang="en-US" dirty="0">
                <a:latin typeface="Times New Roman" panose="02020603050405020304" pitchFamily="2" charset="0"/>
              </a:rPr>
              <a:t>用来向客户端传送数据</a:t>
            </a:r>
            <a:endParaRPr lang="zh-CN" altLang="en-US" dirty="0">
              <a:latin typeface="Times New Roman" panose="02020603050405020304" pitchFamily="2" charset="0"/>
            </a:endParaRPr>
          </a:p>
          <a:p>
            <a:pPr lvl="2">
              <a:lnSpc>
                <a:spcPct val="110000"/>
              </a:lnSpc>
            </a:pPr>
            <a:r>
              <a:rPr lang="zh-CN" altLang="en-US" dirty="0">
                <a:latin typeface="Times New Roman" panose="02020603050405020304" pitchFamily="2" charset="0"/>
              </a:rPr>
              <a:t>文本数据：使用</a:t>
            </a:r>
            <a:r>
              <a:rPr lang="en-US" altLang="zh-CN" dirty="0">
                <a:latin typeface="Times New Roman" panose="02020603050405020304" pitchFamily="2" charset="0"/>
              </a:rPr>
              <a:t>getWriter</a:t>
            </a:r>
            <a:r>
              <a:rPr lang="zh-CN" altLang="en-US" dirty="0">
                <a:latin typeface="Times New Roman" panose="02020603050405020304" pitchFamily="2" charset="0"/>
              </a:rPr>
              <a:t>方法返回</a:t>
            </a:r>
            <a:r>
              <a:rPr lang="en-US" altLang="zh-CN" dirty="0">
                <a:latin typeface="Times New Roman" panose="02020603050405020304" pitchFamily="2" charset="0"/>
              </a:rPr>
              <a:t>PrintWriter</a:t>
            </a:r>
            <a:endParaRPr lang="en-US" altLang="zh-CN" sz="2800" dirty="0">
              <a:latin typeface="Times New Roman" panose="02020603050405020304" pitchFamily="2" charset="0"/>
            </a:endParaRPr>
          </a:p>
          <a:p>
            <a:pPr lvl="2">
              <a:lnSpc>
                <a:spcPct val="110000"/>
              </a:lnSpc>
            </a:pPr>
            <a:r>
              <a:rPr lang="zh-CN" altLang="en-US" dirty="0">
                <a:latin typeface="Times New Roman" panose="02020603050405020304" pitchFamily="2" charset="0"/>
              </a:rPr>
              <a:t>二进制数据 ：使用</a:t>
            </a:r>
            <a:r>
              <a:rPr lang="en-US" altLang="zh-CN" dirty="0">
                <a:latin typeface="Times New Roman" panose="02020603050405020304" pitchFamily="2" charset="0"/>
              </a:rPr>
              <a:t>getOutputStream</a:t>
            </a:r>
            <a:r>
              <a:rPr lang="zh-CN" altLang="en-US" dirty="0">
                <a:latin typeface="Times New Roman" panose="02020603050405020304" pitchFamily="2" charset="0"/>
              </a:rPr>
              <a:t>方法返回</a:t>
            </a:r>
            <a:r>
              <a:rPr lang="en-US" altLang="zh-CN" dirty="0">
                <a:latin typeface="Times New Roman" panose="02020603050405020304" pitchFamily="2" charset="0"/>
              </a:rPr>
              <a:t>ServletOutputStream</a:t>
            </a:r>
            <a:endParaRPr lang="en-US" altLang="zh-CN" sz="2800" dirty="0">
              <a:latin typeface="Times New Roman" panose="02020603050405020304" pitchFamily="2" charset="0"/>
            </a:endParaRPr>
          </a:p>
          <a:p>
            <a:pPr lvl="1">
              <a:lnSpc>
                <a:spcPct val="110000"/>
              </a:lnSpc>
            </a:pPr>
            <a:r>
              <a:rPr lang="en-US" altLang="zh-CN" dirty="0">
                <a:latin typeface="Times New Roman" panose="02020603050405020304" pitchFamily="2" charset="0"/>
                <a:ea typeface="ArialUnicodeMS" charset="-122"/>
              </a:rPr>
              <a:t>HttpServletResponse</a:t>
            </a:r>
            <a:r>
              <a:rPr lang="zh-CN" altLang="en-US" dirty="0">
                <a:latin typeface="Times New Roman" panose="02020603050405020304" pitchFamily="2" charset="0"/>
              </a:rPr>
              <a:t>继承</a:t>
            </a:r>
            <a:r>
              <a:rPr lang="en-US" altLang="zh-CN" dirty="0">
                <a:latin typeface="Times New Roman" panose="02020603050405020304" pitchFamily="2" charset="0"/>
                <a:ea typeface="ArialUnicodeMS" charset="-122"/>
              </a:rPr>
              <a:t>ServletResponse</a:t>
            </a:r>
            <a:r>
              <a:rPr lang="zh-CN" altLang="en-US" dirty="0">
                <a:latin typeface="Times New Roman" panose="02020603050405020304" pitchFamily="2" charset="0"/>
              </a:rPr>
              <a:t>接口</a:t>
            </a:r>
            <a:endParaRPr lang="zh-CN" altLang="en-US" dirty="0">
              <a:latin typeface="Times New Roman" panose="02020603050405020304" pitchFamily="2" charset="0"/>
            </a:endParaRPr>
          </a:p>
        </p:txBody>
      </p:sp>
      <p:sp>
        <p:nvSpPr>
          <p:cNvPr id="61442" name="标题 61442"/>
          <p:cNvSpPr>
            <a:spLocks noGrp="1"/>
          </p:cNvSpPr>
          <p:nvPr>
            <p:ph type="title"/>
          </p:nvPr>
        </p:nvSpPr>
        <p:spPr>
          <a:ln/>
        </p:spPr>
        <p:txBody>
          <a:bodyPr anchor="ctr" anchorCtr="0"/>
          <a:p>
            <a:r>
              <a:rPr lang="en-US" altLang="zh-CN" dirty="0">
                <a:latin typeface="Times New Roman" panose="02020603050405020304" pitchFamily="2" charset="0"/>
              </a:rPr>
              <a:t>ServletRequest</a:t>
            </a:r>
            <a:r>
              <a:rPr lang="zh-CN" altLang="en-US" dirty="0">
                <a:latin typeface="Times New Roman" panose="02020603050405020304" pitchFamily="2" charset="0"/>
              </a:rPr>
              <a:t>与</a:t>
            </a:r>
            <a:r>
              <a:rPr lang="en-US" altLang="zh-CN" dirty="0">
                <a:latin typeface="Times New Roman" panose="02020603050405020304" pitchFamily="2" charset="0"/>
              </a:rPr>
              <a:t>ServletResponse</a:t>
            </a:r>
            <a:endParaRPr lang="zh-CN" altLang="en-US" dirty="0">
              <a:latin typeface="Times New Roman" panose="02020603050405020304" pitchFamily="2"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占位符 62465"/>
          <p:cNvSpPr>
            <a:spLocks noGrp="1"/>
          </p:cNvSpPr>
          <p:nvPr>
            <p:ph idx="1"/>
          </p:nvPr>
        </p:nvSpPr>
        <p:spPr>
          <a:xfrm>
            <a:off x="609600" y="1295400"/>
            <a:ext cx="8382000" cy="4876800"/>
          </a:xfrm>
          <a:ln/>
        </p:spPr>
        <p:txBody>
          <a:bodyPr anchor="t" anchorCtr="0"/>
          <a:p>
            <a:pPr>
              <a:lnSpc>
                <a:spcPct val="150000"/>
              </a:lnSpc>
            </a:pPr>
            <a:r>
              <a:rPr lang="en-US" altLang="zh-CN" sz="3200" dirty="0">
                <a:solidFill>
                  <a:schemeClr val="hlink"/>
                </a:solidFill>
                <a:latin typeface="Times New Roman" panose="02020603050405020304" pitchFamily="2" charset="0"/>
                <a:ea typeface="ArialUnicodeMS" charset="-122"/>
              </a:rPr>
              <a:t>ServletConfig</a:t>
            </a:r>
            <a:r>
              <a:rPr lang="zh-CN" altLang="en-US" sz="3200" dirty="0">
                <a:solidFill>
                  <a:schemeClr val="hlink"/>
                </a:solidFill>
                <a:latin typeface="Times New Roman" panose="02020603050405020304" pitchFamily="2" charset="0"/>
                <a:ea typeface="ArialUnicodeMS" charset="-122"/>
              </a:rPr>
              <a:t>接口</a:t>
            </a:r>
            <a:endParaRPr lang="zh-CN" altLang="en-US" sz="3200" dirty="0">
              <a:solidFill>
                <a:schemeClr val="hlink"/>
              </a:solidFill>
              <a:latin typeface="Times New Roman" panose="02020603050405020304" pitchFamily="2" charset="0"/>
              <a:ea typeface="ArialUnicodeMS" charset="-122"/>
            </a:endParaRPr>
          </a:p>
          <a:p>
            <a:pPr lvl="1">
              <a:lnSpc>
                <a:spcPct val="150000"/>
              </a:lnSpc>
            </a:pPr>
            <a:r>
              <a:rPr lang="zh-CN" altLang="en-US" dirty="0">
                <a:solidFill>
                  <a:srgbClr val="9C3A04"/>
                </a:solidFill>
                <a:latin typeface="Times New Roman" panose="02020603050405020304" pitchFamily="2" charset="0"/>
              </a:rPr>
              <a:t>每个</a:t>
            </a:r>
            <a:r>
              <a:rPr lang="en-US" altLang="zh-CN" dirty="0">
                <a:solidFill>
                  <a:srgbClr val="9C3A04"/>
                </a:solidFill>
                <a:latin typeface="Times New Roman" panose="02020603050405020304" pitchFamily="2" charset="0"/>
                <a:ea typeface="ArialUnicodeMS" charset="-122"/>
              </a:rPr>
              <a:t>ServletConfig</a:t>
            </a:r>
            <a:r>
              <a:rPr lang="zh-CN" altLang="en-US" dirty="0">
                <a:solidFill>
                  <a:srgbClr val="9C3A04"/>
                </a:solidFill>
                <a:latin typeface="Times New Roman" panose="02020603050405020304" pitchFamily="2" charset="0"/>
              </a:rPr>
              <a:t>对象对应一个唯一的</a:t>
            </a:r>
            <a:r>
              <a:rPr lang="en-US" altLang="zh-CN" dirty="0">
                <a:solidFill>
                  <a:srgbClr val="9C3A04"/>
                </a:solidFill>
                <a:latin typeface="Times New Roman" panose="02020603050405020304" pitchFamily="2" charset="0"/>
              </a:rPr>
              <a:t>Servlet</a:t>
            </a:r>
            <a:endParaRPr lang="en-US" altLang="zh-CN" sz="3200" dirty="0">
              <a:solidFill>
                <a:srgbClr val="9C3A04"/>
              </a:solidFill>
              <a:latin typeface="Times New Roman" panose="02020603050405020304" pitchFamily="2" charset="0"/>
            </a:endParaRPr>
          </a:p>
          <a:p>
            <a:pPr lvl="1">
              <a:lnSpc>
                <a:spcPct val="150000"/>
              </a:lnSpc>
            </a:pPr>
            <a:r>
              <a:rPr lang="zh-CN" altLang="en-US" dirty="0">
                <a:latin typeface="Times New Roman" panose="02020603050405020304" pitchFamily="2" charset="0"/>
              </a:rPr>
              <a:t>用于存取</a:t>
            </a:r>
            <a:r>
              <a:rPr lang="en-US" altLang="zh-CN" dirty="0">
                <a:latin typeface="Times New Roman" panose="02020603050405020304" pitchFamily="2" charset="0"/>
              </a:rPr>
              <a:t>Servlet</a:t>
            </a:r>
            <a:r>
              <a:rPr lang="zh-CN" altLang="en-US" dirty="0">
                <a:latin typeface="Times New Roman" panose="02020603050405020304" pitchFamily="2" charset="0"/>
              </a:rPr>
              <a:t>实例的初始化参数  </a:t>
            </a:r>
            <a:endParaRPr lang="zh-CN" altLang="en-US" dirty="0">
              <a:latin typeface="Times New Roman" panose="02020603050405020304" pitchFamily="2" charset="0"/>
            </a:endParaRPr>
          </a:p>
          <a:p>
            <a:pPr lvl="1">
              <a:lnSpc>
                <a:spcPct val="150000"/>
              </a:lnSpc>
            </a:pPr>
            <a:r>
              <a:rPr lang="zh-CN" altLang="en-US" dirty="0">
                <a:latin typeface="Times New Roman" panose="02020603050405020304" pitchFamily="2" charset="0"/>
              </a:rPr>
              <a:t>参数形式：名称/数值 对</a:t>
            </a:r>
            <a:endParaRPr lang="zh-CN" altLang="en-US" dirty="0">
              <a:latin typeface="Times New Roman" panose="02020603050405020304" pitchFamily="2" charset="0"/>
            </a:endParaRPr>
          </a:p>
          <a:p>
            <a:pPr lvl="1">
              <a:lnSpc>
                <a:spcPct val="150000"/>
              </a:lnSpc>
            </a:pPr>
            <a:r>
              <a:rPr lang="zh-CN" altLang="en-US" dirty="0">
                <a:latin typeface="Times New Roman" panose="02020603050405020304" pitchFamily="2" charset="0"/>
              </a:rPr>
              <a:t>可通过</a:t>
            </a:r>
            <a:r>
              <a:rPr lang="en-US" altLang="zh-CN" dirty="0">
                <a:latin typeface="Times New Roman" panose="02020603050405020304" pitchFamily="2" charset="0"/>
                <a:ea typeface="ArialUnicodeMS" charset="-122"/>
              </a:rPr>
              <a:t>ServletConfig</a:t>
            </a:r>
            <a:r>
              <a:rPr lang="zh-CN" altLang="en-US" dirty="0">
                <a:latin typeface="Times New Roman" panose="02020603050405020304" pitchFamily="2" charset="0"/>
              </a:rPr>
              <a:t>得到</a:t>
            </a:r>
            <a:r>
              <a:rPr lang="en-US" altLang="zh-CN" dirty="0">
                <a:latin typeface="Times New Roman" panose="02020603050405020304" pitchFamily="2" charset="0"/>
                <a:ea typeface="ArialUnicodeMS" charset="-122"/>
              </a:rPr>
              <a:t>web.xml</a:t>
            </a:r>
            <a:r>
              <a:rPr lang="zh-CN" altLang="en-US" dirty="0">
                <a:latin typeface="Times New Roman" panose="02020603050405020304" pitchFamily="2" charset="0"/>
              </a:rPr>
              <a:t>中设置的信息</a:t>
            </a:r>
            <a:endParaRPr lang="zh-CN" altLang="en-US" dirty="0">
              <a:latin typeface="Times New Roman" panose="02020603050405020304" pitchFamily="2" charset="0"/>
            </a:endParaRPr>
          </a:p>
        </p:txBody>
      </p:sp>
      <p:sp>
        <p:nvSpPr>
          <p:cNvPr id="62466" name="标题 62466"/>
          <p:cNvSpPr>
            <a:spLocks noGrp="1"/>
          </p:cNvSpPr>
          <p:nvPr>
            <p:ph type="title"/>
          </p:nvPr>
        </p:nvSpPr>
        <p:spPr>
          <a:ln/>
        </p:spPr>
        <p:txBody>
          <a:bodyPr anchor="ctr" anchorCtr="0"/>
          <a:p>
            <a:r>
              <a:rPr lang="en-US" altLang="zh-CN" dirty="0">
                <a:latin typeface="Times New Roman" panose="02020603050405020304" pitchFamily="2" charset="0"/>
              </a:rPr>
              <a:t>ServletConfig</a:t>
            </a:r>
            <a:endParaRPr lang="zh-CN" altLang="en-US" dirty="0">
              <a:latin typeface="Times New Roman" panose="02020603050405020304" pitchFamily="2"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占位符 63489"/>
          <p:cNvSpPr>
            <a:spLocks noGrp="1"/>
          </p:cNvSpPr>
          <p:nvPr>
            <p:ph idx="1"/>
          </p:nvPr>
        </p:nvSpPr>
        <p:spPr>
          <a:xfrm>
            <a:off x="609600" y="1295400"/>
            <a:ext cx="8305800" cy="4876800"/>
          </a:xfrm>
          <a:ln/>
        </p:spPr>
        <p:txBody>
          <a:bodyPr anchor="t" anchorCtr="0"/>
          <a:p>
            <a:pPr>
              <a:lnSpc>
                <a:spcPct val="130000"/>
              </a:lnSpc>
            </a:pPr>
            <a:r>
              <a:rPr lang="en-US" altLang="zh-CN" sz="3200" dirty="0">
                <a:solidFill>
                  <a:schemeClr val="hlink"/>
                </a:solidFill>
                <a:latin typeface="Times New Roman" panose="02020603050405020304" pitchFamily="2" charset="0"/>
                <a:ea typeface="ArialUnicodeMS" charset="-122"/>
              </a:rPr>
              <a:t>ServletContext</a:t>
            </a:r>
            <a:r>
              <a:rPr lang="zh-CN" altLang="en-US" sz="3200" dirty="0">
                <a:solidFill>
                  <a:schemeClr val="hlink"/>
                </a:solidFill>
                <a:latin typeface="Times New Roman" panose="02020603050405020304" pitchFamily="2" charset="0"/>
                <a:ea typeface="ArialUnicodeMS" charset="-122"/>
              </a:rPr>
              <a:t>接口</a:t>
            </a:r>
            <a:endParaRPr lang="zh-CN" altLang="en-US" sz="3200" dirty="0">
              <a:solidFill>
                <a:schemeClr val="hlink"/>
              </a:solidFill>
              <a:latin typeface="Times New Roman" panose="02020603050405020304" pitchFamily="2" charset="0"/>
              <a:ea typeface="ArialUnicodeMS" charset="-122"/>
            </a:endParaRPr>
          </a:p>
          <a:p>
            <a:pPr lvl="1">
              <a:lnSpc>
                <a:spcPct val="140000"/>
              </a:lnSpc>
            </a:pPr>
            <a:r>
              <a:rPr lang="en-US" altLang="zh-CN" dirty="0">
                <a:latin typeface="Times New Roman" panose="02020603050405020304" pitchFamily="2" charset="0"/>
                <a:ea typeface="ArialUnicodeMS" charset="-122"/>
              </a:rPr>
              <a:t>ServletContext</a:t>
            </a:r>
            <a:r>
              <a:rPr lang="zh-CN" altLang="en-US" dirty="0">
                <a:latin typeface="Times New Roman" panose="02020603050405020304" pitchFamily="2" charset="0"/>
              </a:rPr>
              <a:t>接口向</a:t>
            </a:r>
            <a:r>
              <a:rPr lang="en-US" altLang="zh-CN" dirty="0">
                <a:latin typeface="Times New Roman" panose="02020603050405020304" pitchFamily="2" charset="0"/>
              </a:rPr>
              <a:t>Servlet</a:t>
            </a:r>
            <a:r>
              <a:rPr lang="zh-CN" altLang="en-US" dirty="0">
                <a:latin typeface="Times New Roman" panose="02020603050405020304" pitchFamily="2" charset="0"/>
              </a:rPr>
              <a:t>提供访问其环境所需的方法，并记录一些重要的环境信息</a:t>
            </a:r>
            <a:endParaRPr lang="zh-CN" altLang="en-US" dirty="0">
              <a:latin typeface="Times New Roman" panose="02020603050405020304" pitchFamily="2" charset="0"/>
            </a:endParaRPr>
          </a:p>
          <a:p>
            <a:pPr lvl="1">
              <a:lnSpc>
                <a:spcPct val="140000"/>
              </a:lnSpc>
            </a:pPr>
            <a:r>
              <a:rPr lang="zh-CN" altLang="en-US" dirty="0">
                <a:solidFill>
                  <a:srgbClr val="9C3A04"/>
                </a:solidFill>
                <a:latin typeface="Times New Roman" panose="02020603050405020304" pitchFamily="2" charset="0"/>
              </a:rPr>
              <a:t>每个</a:t>
            </a:r>
            <a:r>
              <a:rPr lang="en-US" altLang="zh-CN" dirty="0">
                <a:solidFill>
                  <a:srgbClr val="9C3A04"/>
                </a:solidFill>
                <a:latin typeface="Times New Roman" panose="02020603050405020304" pitchFamily="2" charset="0"/>
              </a:rPr>
              <a:t>Web</a:t>
            </a:r>
            <a:r>
              <a:rPr lang="zh-CN" altLang="en-US" dirty="0">
                <a:solidFill>
                  <a:srgbClr val="9C3A04"/>
                </a:solidFill>
                <a:latin typeface="Times New Roman" panose="02020603050405020304" pitchFamily="2" charset="0"/>
              </a:rPr>
              <a:t>应用程序都有一个唯一的</a:t>
            </a:r>
            <a:r>
              <a:rPr lang="en-US" altLang="zh-CN" dirty="0">
                <a:solidFill>
                  <a:srgbClr val="9C3A04"/>
                </a:solidFill>
                <a:latin typeface="Times New Roman" panose="02020603050405020304" pitchFamily="2" charset="0"/>
                <a:ea typeface="ArialUnicodeMS" charset="-122"/>
              </a:rPr>
              <a:t>ServletContext</a:t>
            </a:r>
            <a:r>
              <a:rPr lang="zh-CN" altLang="en-US" dirty="0">
                <a:solidFill>
                  <a:srgbClr val="9C3A04"/>
                </a:solidFill>
                <a:latin typeface="Times New Roman" panose="02020603050405020304" pitchFamily="2" charset="0"/>
              </a:rPr>
              <a:t>对象</a:t>
            </a:r>
            <a:r>
              <a:rPr lang="zh-CN" altLang="en-US" dirty="0">
                <a:latin typeface="Times New Roman" panose="02020603050405020304" pitchFamily="2" charset="0"/>
              </a:rPr>
              <a:t>，供多个客户端共享信息</a:t>
            </a:r>
            <a:endParaRPr lang="en-US" altLang="zh-CN" dirty="0">
              <a:latin typeface="Times New Roman" panose="02020603050405020304" pitchFamily="2" charset="0"/>
            </a:endParaRPr>
          </a:p>
          <a:p>
            <a:pPr lvl="1">
              <a:lnSpc>
                <a:spcPct val="140000"/>
              </a:lnSpc>
            </a:pPr>
            <a:r>
              <a:rPr lang="zh-CN" altLang="en-US" dirty="0">
                <a:latin typeface="Times New Roman" panose="02020603050405020304" pitchFamily="2" charset="0"/>
              </a:rPr>
              <a:t>通过调用</a:t>
            </a:r>
            <a:r>
              <a:rPr lang="en-US" altLang="zh-CN" dirty="0">
                <a:latin typeface="Times New Roman" panose="02020603050405020304" pitchFamily="2" charset="0"/>
                <a:ea typeface="ArialUnicodeMS" charset="-122"/>
              </a:rPr>
              <a:t>ServletConfig</a:t>
            </a:r>
            <a:r>
              <a:rPr lang="zh-CN" altLang="en-US" dirty="0">
                <a:latin typeface="Times New Roman" panose="02020603050405020304" pitchFamily="2" charset="0"/>
              </a:rPr>
              <a:t>.</a:t>
            </a:r>
            <a:r>
              <a:rPr lang="en-US" altLang="zh-CN" dirty="0">
                <a:latin typeface="Times New Roman" panose="02020603050405020304" pitchFamily="2" charset="0"/>
              </a:rPr>
              <a:t>getServletContext(</a:t>
            </a:r>
            <a:r>
              <a:rPr lang="zh-CN" altLang="en-US" dirty="0">
                <a:latin typeface="Times New Roman" panose="02020603050405020304" pitchFamily="2" charset="0"/>
              </a:rPr>
              <a:t>)方法来获得</a:t>
            </a:r>
            <a:r>
              <a:rPr lang="en-US" altLang="zh-CN" dirty="0">
                <a:latin typeface="Times New Roman" panose="02020603050405020304" pitchFamily="2" charset="0"/>
              </a:rPr>
              <a:t>ServletContext</a:t>
            </a:r>
            <a:r>
              <a:rPr lang="zh-CN" altLang="en-US" dirty="0">
                <a:latin typeface="Times New Roman" panose="02020603050405020304" pitchFamily="2" charset="0"/>
              </a:rPr>
              <a:t>对象</a:t>
            </a:r>
            <a:endParaRPr lang="zh-CN" altLang="en-US" dirty="0">
              <a:latin typeface="Times New Roman" panose="02020603050405020304" pitchFamily="2" charset="0"/>
            </a:endParaRPr>
          </a:p>
        </p:txBody>
      </p:sp>
      <p:sp>
        <p:nvSpPr>
          <p:cNvPr id="63490" name="标题 63490"/>
          <p:cNvSpPr>
            <a:spLocks noGrp="1"/>
          </p:cNvSpPr>
          <p:nvPr>
            <p:ph type="title"/>
          </p:nvPr>
        </p:nvSpPr>
        <p:spPr>
          <a:ln/>
        </p:spPr>
        <p:txBody>
          <a:bodyPr anchor="ctr" anchorCtr="0"/>
          <a:p>
            <a:r>
              <a:rPr lang="en-US" altLang="zh-CN" dirty="0">
                <a:latin typeface="Times New Roman" panose="02020603050405020304" pitchFamily="2" charset="0"/>
              </a:rPr>
              <a:t>ServletContext</a:t>
            </a:r>
            <a:endParaRPr lang="zh-CN" altLang="en-US" dirty="0">
              <a:latin typeface="Times New Roman" panose="02020603050405020304" pitchFamily="2"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64513"/>
          <p:cNvSpPr>
            <a:spLocks noGrp="1"/>
          </p:cNvSpPr>
          <p:nvPr>
            <p:ph type="title"/>
          </p:nvPr>
        </p:nvSpPr>
        <p:spPr>
          <a:ln/>
        </p:spPr>
        <p:txBody>
          <a:bodyPr anchor="ctr" anchorCtr="0"/>
          <a:p>
            <a:r>
              <a:rPr lang="en-US" altLang="zh-CN" dirty="0">
                <a:latin typeface="Times New Roman" panose="02020603050405020304" pitchFamily="2" charset="0"/>
              </a:rPr>
              <a:t>Servlet</a:t>
            </a:r>
            <a:r>
              <a:rPr lang="zh-CN" altLang="en-US" dirty="0">
                <a:latin typeface="Times New Roman" panose="02020603050405020304" pitchFamily="2" charset="0"/>
              </a:rPr>
              <a:t>对象（1）</a:t>
            </a:r>
            <a:endParaRPr lang="zh-CN" altLang="en-US" dirty="0">
              <a:latin typeface="Times New Roman" panose="02020603050405020304" pitchFamily="2" charset="0"/>
              <a:ea typeface="Times New Roman" panose="02020603050405020304" pitchFamily="2" charset="0"/>
            </a:endParaRPr>
          </a:p>
        </p:txBody>
      </p:sp>
      <p:sp>
        <p:nvSpPr>
          <p:cNvPr id="64514" name="矩形 64514"/>
          <p:cNvSpPr/>
          <p:nvPr/>
        </p:nvSpPr>
        <p:spPr>
          <a:xfrm>
            <a:off x="1828800" y="2057400"/>
            <a:ext cx="1905000" cy="3124200"/>
          </a:xfrm>
          <a:prstGeom prst="rect">
            <a:avLst/>
          </a:prstGeom>
          <a:solidFill>
            <a:srgbClr val="FFFFCC"/>
          </a:solidFill>
          <a:ln w="9525" cap="flat" cmpd="sng">
            <a:solidFill>
              <a:srgbClr val="333300"/>
            </a:solidFill>
            <a:prstDash val="solid"/>
            <a:miter/>
            <a:headEnd type="none" w="med" len="med"/>
            <a:tailEnd type="none" w="med" len="med"/>
          </a:ln>
        </p:spPr>
        <p:txBody>
          <a:bodyPr anchor="t" anchorCtr="0"/>
          <a:p>
            <a:endParaRPr lang="zh-CN" altLang="en-US">
              <a:latin typeface="Verdana" panose="020B0604030504040204" pitchFamily="2" charset="0"/>
            </a:endParaRPr>
          </a:p>
        </p:txBody>
      </p:sp>
      <p:grpSp>
        <p:nvGrpSpPr>
          <p:cNvPr id="64516" name="组合 64515"/>
          <p:cNvGrpSpPr/>
          <p:nvPr/>
        </p:nvGrpSpPr>
        <p:grpSpPr>
          <a:xfrm>
            <a:off x="1981200" y="2362200"/>
            <a:ext cx="1558925" cy="2438400"/>
            <a:chOff x="0" y="0"/>
            <a:chExt cx="982" cy="1536"/>
          </a:xfrm>
        </p:grpSpPr>
        <p:sp>
          <p:nvSpPr>
            <p:cNvPr id="2" name="矩形 64516"/>
            <p:cNvSpPr/>
            <p:nvPr/>
          </p:nvSpPr>
          <p:spPr>
            <a:xfrm>
              <a:off x="0" y="0"/>
              <a:ext cx="982" cy="672"/>
            </a:xfrm>
            <a:prstGeom prst="rect">
              <a:avLst/>
            </a:prstGeom>
            <a:solidFill>
              <a:srgbClr val="CCFFCC"/>
            </a:solidFill>
            <a:ln w="9525" cap="flat" cmpd="sng">
              <a:solidFill>
                <a:srgbClr val="003366"/>
              </a:solidFill>
              <a:prstDash val="solid"/>
              <a:miter/>
              <a:headEnd type="none" w="med" len="med"/>
              <a:tailEnd type="none" w="med" len="med"/>
            </a:ln>
          </p:spPr>
          <p:txBody>
            <a:bodyPr wrap="none" anchor="ctr" anchorCtr="0"/>
            <a:p>
              <a:pPr algn="ctr" eaLnBrk="0" hangingPunct="0"/>
              <a:r>
                <a:rPr lang="en-US" altLang="zh-CN" sz="2200" dirty="0">
                  <a:latin typeface="Times New Roman" panose="02020603050405020304" pitchFamily="2" charset="0"/>
                  <a:ea typeface="宋体" panose="02010600030101010101" pitchFamily="2" charset="-122"/>
                </a:rPr>
                <a:t>Thread1</a:t>
              </a:r>
              <a:endParaRPr lang="en-US" altLang="zh-CN" sz="2200" dirty="0">
                <a:latin typeface="Times New Roman" panose="02020603050405020304" pitchFamily="2" charset="0"/>
                <a:ea typeface="宋体" panose="02010600030101010101" pitchFamily="2" charset="-122"/>
              </a:endParaRPr>
            </a:p>
          </p:txBody>
        </p:sp>
        <p:sp>
          <p:nvSpPr>
            <p:cNvPr id="64517" name="矩形 64517"/>
            <p:cNvSpPr/>
            <p:nvPr/>
          </p:nvSpPr>
          <p:spPr>
            <a:xfrm>
              <a:off x="0" y="864"/>
              <a:ext cx="982" cy="672"/>
            </a:xfrm>
            <a:prstGeom prst="rect">
              <a:avLst/>
            </a:prstGeom>
            <a:solidFill>
              <a:srgbClr val="FFCCCC"/>
            </a:solidFill>
            <a:ln w="9525" cap="flat" cmpd="sng">
              <a:solidFill>
                <a:srgbClr val="660033"/>
              </a:solidFill>
              <a:prstDash val="solid"/>
              <a:miter/>
              <a:headEnd type="none" w="med" len="med"/>
              <a:tailEnd type="none" w="med" len="med"/>
            </a:ln>
          </p:spPr>
          <p:txBody>
            <a:bodyPr wrap="none" anchor="ctr" anchorCtr="0"/>
            <a:p>
              <a:pPr algn="ctr" eaLnBrk="0" hangingPunct="0"/>
              <a:r>
                <a:rPr lang="en-US" altLang="zh-CN" sz="2200" dirty="0">
                  <a:latin typeface="Times New Roman" panose="02020603050405020304" pitchFamily="2" charset="0"/>
                  <a:ea typeface="宋体" panose="02010600030101010101" pitchFamily="2" charset="-122"/>
                </a:rPr>
                <a:t>Thread2</a:t>
              </a:r>
              <a:endParaRPr lang="en-US" altLang="zh-CN" sz="2200" dirty="0">
                <a:latin typeface="Times New Roman" panose="02020603050405020304" pitchFamily="2" charset="0"/>
                <a:ea typeface="宋体" panose="02010600030101010101" pitchFamily="2" charset="-122"/>
              </a:endParaRPr>
            </a:p>
          </p:txBody>
        </p:sp>
      </p:grpSp>
      <p:grpSp>
        <p:nvGrpSpPr>
          <p:cNvPr id="64519" name="组合 64518"/>
          <p:cNvGrpSpPr/>
          <p:nvPr/>
        </p:nvGrpSpPr>
        <p:grpSpPr>
          <a:xfrm>
            <a:off x="762000" y="2438400"/>
            <a:ext cx="990600" cy="2133600"/>
            <a:chOff x="0" y="0"/>
            <a:chExt cx="624" cy="1344"/>
          </a:xfrm>
        </p:grpSpPr>
        <p:sp>
          <p:nvSpPr>
            <p:cNvPr id="3" name="右箭头 64519"/>
            <p:cNvSpPr/>
            <p:nvPr/>
          </p:nvSpPr>
          <p:spPr>
            <a:xfrm>
              <a:off x="48" y="240"/>
              <a:ext cx="576" cy="240"/>
            </a:xfrm>
            <a:prstGeom prst="rightArrow">
              <a:avLst>
                <a:gd name="adj1" fmla="val 50000"/>
                <a:gd name="adj2" fmla="val 60000"/>
              </a:avLst>
            </a:prstGeom>
            <a:solidFill>
              <a:srgbClr val="CCFFCC"/>
            </a:solidFill>
            <a:ln w="9525" cap="flat" cmpd="sng">
              <a:solidFill>
                <a:srgbClr val="003366"/>
              </a:solidFill>
              <a:prstDash val="solid"/>
              <a:miter/>
              <a:headEnd type="none" w="med" len="med"/>
              <a:tailEnd type="none" w="med" len="med"/>
            </a:ln>
          </p:spPr>
          <p:txBody>
            <a:bodyPr wrap="none" anchor="ctr" anchorCtr="0"/>
            <a:p>
              <a:pPr algn="ctr" eaLnBrk="0" hangingPunct="0"/>
              <a:endParaRPr lang="en-US" altLang="x-none" sz="2000" dirty="0">
                <a:latin typeface="Times New Roman" panose="02020603050405020304" pitchFamily="2" charset="0"/>
                <a:ea typeface="宋体" panose="02010600030101010101" pitchFamily="2" charset="-122"/>
              </a:endParaRPr>
            </a:p>
          </p:txBody>
        </p:sp>
        <p:sp>
          <p:nvSpPr>
            <p:cNvPr id="64520" name="文本框 64520"/>
            <p:cNvSpPr txBox="1"/>
            <p:nvPr/>
          </p:nvSpPr>
          <p:spPr>
            <a:xfrm>
              <a:off x="0" y="0"/>
              <a:ext cx="624" cy="250"/>
            </a:xfrm>
            <a:prstGeom prst="rect">
              <a:avLst/>
            </a:prstGeom>
            <a:noFill/>
            <a:ln w="9525">
              <a:noFill/>
            </a:ln>
          </p:spPr>
          <p:txBody>
            <a:bodyPr anchor="t" anchorCtr="0">
              <a:spAutoFit/>
            </a:bodyPr>
            <a:p>
              <a:pPr eaLnBrk="0" hangingPunct="0">
                <a:spcBef>
                  <a:spcPct val="50000"/>
                </a:spcBef>
              </a:pPr>
              <a:r>
                <a:rPr lang="en-US" altLang="zh-CN" sz="2000" dirty="0">
                  <a:latin typeface="Times New Roman" panose="02020603050405020304" pitchFamily="2" charset="0"/>
                  <a:ea typeface="宋体" panose="02010600030101010101" pitchFamily="2" charset="-122"/>
                </a:rPr>
                <a:t>Client1</a:t>
              </a:r>
              <a:endParaRPr lang="en-US" altLang="zh-CN" sz="2000" dirty="0">
                <a:latin typeface="Times New Roman" panose="02020603050405020304" pitchFamily="2" charset="0"/>
                <a:ea typeface="宋体" panose="02010600030101010101" pitchFamily="2" charset="-122"/>
              </a:endParaRPr>
            </a:p>
          </p:txBody>
        </p:sp>
        <p:sp>
          <p:nvSpPr>
            <p:cNvPr id="64521" name="右箭头 64521"/>
            <p:cNvSpPr/>
            <p:nvPr/>
          </p:nvSpPr>
          <p:spPr>
            <a:xfrm>
              <a:off x="48" y="1104"/>
              <a:ext cx="576" cy="240"/>
            </a:xfrm>
            <a:prstGeom prst="rightArrow">
              <a:avLst>
                <a:gd name="adj1" fmla="val 50000"/>
                <a:gd name="adj2" fmla="val 60000"/>
              </a:avLst>
            </a:prstGeom>
            <a:solidFill>
              <a:srgbClr val="FFCCCC"/>
            </a:solidFill>
            <a:ln w="9525" cap="flat" cmpd="sng">
              <a:solidFill>
                <a:srgbClr val="660033"/>
              </a:solidFill>
              <a:prstDash val="solid"/>
              <a:miter/>
              <a:headEnd type="none" w="med" len="med"/>
              <a:tailEnd type="none" w="med" len="med"/>
            </a:ln>
          </p:spPr>
          <p:txBody>
            <a:bodyPr wrap="none" anchor="ctr" anchorCtr="0"/>
            <a:p>
              <a:pPr algn="ctr" eaLnBrk="0" hangingPunct="0"/>
              <a:endParaRPr lang="en-US" altLang="x-none" sz="2000" dirty="0">
                <a:latin typeface="Times New Roman" panose="02020603050405020304" pitchFamily="2" charset="0"/>
                <a:ea typeface="宋体" panose="02010600030101010101" pitchFamily="2" charset="-122"/>
              </a:endParaRPr>
            </a:p>
          </p:txBody>
        </p:sp>
        <p:sp>
          <p:nvSpPr>
            <p:cNvPr id="64522" name="文本框 64522"/>
            <p:cNvSpPr txBox="1"/>
            <p:nvPr/>
          </p:nvSpPr>
          <p:spPr>
            <a:xfrm>
              <a:off x="0" y="864"/>
              <a:ext cx="624" cy="250"/>
            </a:xfrm>
            <a:prstGeom prst="rect">
              <a:avLst/>
            </a:prstGeom>
            <a:noFill/>
            <a:ln w="9525">
              <a:noFill/>
            </a:ln>
          </p:spPr>
          <p:txBody>
            <a:bodyPr anchor="t" anchorCtr="0">
              <a:spAutoFit/>
            </a:bodyPr>
            <a:p>
              <a:pPr eaLnBrk="0" hangingPunct="0">
                <a:spcBef>
                  <a:spcPct val="50000"/>
                </a:spcBef>
              </a:pPr>
              <a:r>
                <a:rPr lang="en-US" altLang="zh-CN" sz="2000" dirty="0">
                  <a:latin typeface="Times New Roman" panose="02020603050405020304" pitchFamily="2" charset="0"/>
                  <a:ea typeface="宋体" panose="02010600030101010101" pitchFamily="2" charset="-122"/>
                </a:rPr>
                <a:t>Client2</a:t>
              </a:r>
              <a:endParaRPr lang="en-US" altLang="zh-CN" sz="2000" dirty="0">
                <a:latin typeface="Times New Roman" panose="02020603050405020304" pitchFamily="2" charset="0"/>
                <a:ea typeface="宋体" panose="02010600030101010101" pitchFamily="2" charset="-122"/>
              </a:endParaRPr>
            </a:p>
          </p:txBody>
        </p:sp>
      </p:grpSp>
      <p:sp>
        <p:nvSpPr>
          <p:cNvPr id="64523" name="文本框 64523"/>
          <p:cNvSpPr txBox="1"/>
          <p:nvPr/>
        </p:nvSpPr>
        <p:spPr>
          <a:xfrm>
            <a:off x="1752600" y="5257800"/>
            <a:ext cx="1371600" cy="365125"/>
          </a:xfrm>
          <a:prstGeom prst="rect">
            <a:avLst/>
          </a:prstGeom>
          <a:noFill/>
          <a:ln w="9525">
            <a:noFill/>
          </a:ln>
        </p:spPr>
        <p:txBody>
          <a:bodyPr anchor="t" anchorCtr="0">
            <a:spAutoFit/>
          </a:bodyPr>
          <a:p>
            <a:pPr eaLnBrk="0" hangingPunct="0">
              <a:spcBef>
                <a:spcPct val="50000"/>
              </a:spcBef>
            </a:pPr>
            <a:r>
              <a:rPr lang="en-US" altLang="zh-CN" dirty="0">
                <a:latin typeface="Times New Roman" panose="02020603050405020304" pitchFamily="2" charset="0"/>
                <a:ea typeface="宋体" panose="02010600030101010101" pitchFamily="2" charset="-122"/>
              </a:rPr>
              <a:t>Servlet A</a:t>
            </a:r>
            <a:endParaRPr lang="en-US" altLang="zh-CN" dirty="0">
              <a:latin typeface="Times New Roman" panose="02020603050405020304" pitchFamily="2" charset="0"/>
              <a:ea typeface="宋体" panose="02010600030101010101" pitchFamily="2" charset="-122"/>
            </a:endParaRPr>
          </a:p>
        </p:txBody>
      </p:sp>
      <p:grpSp>
        <p:nvGrpSpPr>
          <p:cNvPr id="64525" name="组合 64524"/>
          <p:cNvGrpSpPr/>
          <p:nvPr/>
        </p:nvGrpSpPr>
        <p:grpSpPr>
          <a:xfrm>
            <a:off x="3581400" y="2819400"/>
            <a:ext cx="4038600" cy="1905000"/>
            <a:chOff x="0" y="0"/>
            <a:chExt cx="2544" cy="1200"/>
          </a:xfrm>
        </p:grpSpPr>
        <p:sp>
          <p:nvSpPr>
            <p:cNvPr id="4" name="直接连接符 64525"/>
            <p:cNvSpPr/>
            <p:nvPr/>
          </p:nvSpPr>
          <p:spPr>
            <a:xfrm>
              <a:off x="0" y="0"/>
              <a:ext cx="1152" cy="912"/>
            </a:xfrm>
            <a:prstGeom prst="line">
              <a:avLst/>
            </a:prstGeom>
            <a:ln w="19050" cap="flat" cmpd="sng">
              <a:solidFill>
                <a:srgbClr val="333300"/>
              </a:solidFill>
              <a:prstDash val="solid"/>
              <a:round/>
              <a:headEnd type="none" w="med" len="med"/>
              <a:tailEnd type="triangle" w="med" len="med"/>
            </a:ln>
          </p:spPr>
        </p:sp>
        <p:sp>
          <p:nvSpPr>
            <p:cNvPr id="64526" name="椭圆 64526"/>
            <p:cNvSpPr/>
            <p:nvPr/>
          </p:nvSpPr>
          <p:spPr>
            <a:xfrm>
              <a:off x="1056" y="912"/>
              <a:ext cx="1488" cy="288"/>
            </a:xfrm>
            <a:prstGeom prst="ellipse">
              <a:avLst/>
            </a:prstGeom>
            <a:solidFill>
              <a:srgbClr val="FFFFCC"/>
            </a:solidFill>
            <a:ln w="9525" cap="flat" cmpd="sng">
              <a:solidFill>
                <a:srgbClr val="333300"/>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ServletContext</a:t>
              </a:r>
              <a:endParaRPr lang="en-US" altLang="zh-CN" sz="2000" dirty="0">
                <a:latin typeface="Times New Roman" panose="02020603050405020304" pitchFamily="2" charset="0"/>
                <a:ea typeface="宋体" panose="02010600030101010101" pitchFamily="2" charset="-122"/>
              </a:endParaRPr>
            </a:p>
          </p:txBody>
        </p:sp>
        <p:sp>
          <p:nvSpPr>
            <p:cNvPr id="64527" name="直接连接符 64527"/>
            <p:cNvSpPr/>
            <p:nvPr/>
          </p:nvSpPr>
          <p:spPr>
            <a:xfrm>
              <a:off x="0" y="1056"/>
              <a:ext cx="1056" cy="0"/>
            </a:xfrm>
            <a:prstGeom prst="line">
              <a:avLst/>
            </a:prstGeom>
            <a:ln w="19050" cap="flat" cmpd="sng">
              <a:solidFill>
                <a:srgbClr val="333300"/>
              </a:solidFill>
              <a:prstDash val="solid"/>
              <a:round/>
              <a:headEnd type="none" w="med" len="med"/>
              <a:tailEnd type="triangle" w="med" len="med"/>
            </a:ln>
          </p:spPr>
        </p:sp>
      </p:grpSp>
      <p:grpSp>
        <p:nvGrpSpPr>
          <p:cNvPr id="64529" name="组合 64528"/>
          <p:cNvGrpSpPr/>
          <p:nvPr/>
        </p:nvGrpSpPr>
        <p:grpSpPr>
          <a:xfrm>
            <a:off x="3581400" y="2438400"/>
            <a:ext cx="4038600" cy="1905000"/>
            <a:chOff x="0" y="0"/>
            <a:chExt cx="2544" cy="1200"/>
          </a:xfrm>
        </p:grpSpPr>
        <p:sp>
          <p:nvSpPr>
            <p:cNvPr id="5" name="椭圆 64529"/>
            <p:cNvSpPr/>
            <p:nvPr/>
          </p:nvSpPr>
          <p:spPr>
            <a:xfrm>
              <a:off x="1056" y="0"/>
              <a:ext cx="1488" cy="288"/>
            </a:xfrm>
            <a:prstGeom prst="ellipse">
              <a:avLst/>
            </a:prstGeom>
            <a:solidFill>
              <a:srgbClr val="FFFFCC"/>
            </a:solidFill>
            <a:ln w="9525" cap="flat" cmpd="sng">
              <a:solidFill>
                <a:srgbClr val="333300"/>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ServletConfig</a:t>
              </a:r>
              <a:endParaRPr lang="en-US" altLang="zh-CN" sz="2000" dirty="0">
                <a:latin typeface="Times New Roman" panose="02020603050405020304" pitchFamily="2" charset="0"/>
                <a:ea typeface="宋体" panose="02010600030101010101" pitchFamily="2" charset="-122"/>
              </a:endParaRPr>
            </a:p>
          </p:txBody>
        </p:sp>
        <p:sp>
          <p:nvSpPr>
            <p:cNvPr id="64530" name="直接连接符 64530"/>
            <p:cNvSpPr/>
            <p:nvPr/>
          </p:nvSpPr>
          <p:spPr>
            <a:xfrm>
              <a:off x="0" y="144"/>
              <a:ext cx="1056" cy="0"/>
            </a:xfrm>
            <a:prstGeom prst="line">
              <a:avLst/>
            </a:prstGeom>
            <a:ln w="19050" cap="flat" cmpd="sng">
              <a:solidFill>
                <a:srgbClr val="333300"/>
              </a:solidFill>
              <a:prstDash val="solid"/>
              <a:round/>
              <a:headEnd type="none" w="med" len="med"/>
              <a:tailEnd type="triangle" w="med" len="med"/>
            </a:ln>
          </p:spPr>
        </p:sp>
        <p:sp>
          <p:nvSpPr>
            <p:cNvPr id="64531" name="直接连接符 64531"/>
            <p:cNvSpPr/>
            <p:nvPr/>
          </p:nvSpPr>
          <p:spPr>
            <a:xfrm rot="-5400000">
              <a:off x="96" y="176"/>
              <a:ext cx="928" cy="1120"/>
            </a:xfrm>
            <a:prstGeom prst="line">
              <a:avLst/>
            </a:prstGeom>
            <a:ln w="19050" cap="flat" cmpd="sng">
              <a:solidFill>
                <a:srgbClr val="333300"/>
              </a:solidFill>
              <a:prstDash val="solid"/>
              <a:round/>
              <a:headEnd type="none" w="med" len="med"/>
              <a:tailEnd type="triangle" w="med" len="med"/>
            </a:ln>
          </p:spPr>
        </p:sp>
      </p:grpSp>
      <p:grpSp>
        <p:nvGrpSpPr>
          <p:cNvPr id="64533" name="组合 64532"/>
          <p:cNvGrpSpPr/>
          <p:nvPr/>
        </p:nvGrpSpPr>
        <p:grpSpPr>
          <a:xfrm>
            <a:off x="3098800" y="4800600"/>
            <a:ext cx="5054600" cy="1295400"/>
            <a:chOff x="0" y="0"/>
            <a:chExt cx="3184" cy="816"/>
          </a:xfrm>
        </p:grpSpPr>
        <p:sp>
          <p:nvSpPr>
            <p:cNvPr id="6" name="椭圆 64533"/>
            <p:cNvSpPr/>
            <p:nvPr/>
          </p:nvSpPr>
          <p:spPr>
            <a:xfrm>
              <a:off x="112" y="528"/>
              <a:ext cx="1488" cy="288"/>
            </a:xfrm>
            <a:prstGeom prst="ellipse">
              <a:avLst/>
            </a:prstGeom>
            <a:solidFill>
              <a:srgbClr val="FFCCCC"/>
            </a:solidFill>
            <a:ln w="9525" cap="flat" cmpd="sng">
              <a:solidFill>
                <a:srgbClr val="660033"/>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ServletRequest</a:t>
              </a:r>
              <a:endParaRPr lang="en-US" altLang="zh-CN" sz="2000" dirty="0">
                <a:latin typeface="Times New Roman" panose="02020603050405020304" pitchFamily="2" charset="0"/>
                <a:ea typeface="宋体" panose="02010600030101010101" pitchFamily="2" charset="-122"/>
              </a:endParaRPr>
            </a:p>
          </p:txBody>
        </p:sp>
        <p:sp>
          <p:nvSpPr>
            <p:cNvPr id="64534" name="椭圆 64534"/>
            <p:cNvSpPr/>
            <p:nvPr/>
          </p:nvSpPr>
          <p:spPr>
            <a:xfrm>
              <a:off x="1696" y="528"/>
              <a:ext cx="1488" cy="288"/>
            </a:xfrm>
            <a:prstGeom prst="ellipse">
              <a:avLst/>
            </a:prstGeom>
            <a:solidFill>
              <a:srgbClr val="FFCCCC"/>
            </a:solidFill>
            <a:ln w="9525" cap="flat" cmpd="sng">
              <a:solidFill>
                <a:srgbClr val="660033"/>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ServletResponse</a:t>
              </a:r>
              <a:endParaRPr lang="en-US" altLang="zh-CN" sz="2000" dirty="0">
                <a:latin typeface="Times New Roman" panose="02020603050405020304" pitchFamily="2" charset="0"/>
                <a:ea typeface="宋体" panose="02010600030101010101" pitchFamily="2" charset="-122"/>
              </a:endParaRPr>
            </a:p>
          </p:txBody>
        </p:sp>
        <p:sp>
          <p:nvSpPr>
            <p:cNvPr id="64535" name="直接连接符 64535"/>
            <p:cNvSpPr/>
            <p:nvPr/>
          </p:nvSpPr>
          <p:spPr>
            <a:xfrm>
              <a:off x="0" y="24"/>
              <a:ext cx="672" cy="480"/>
            </a:xfrm>
            <a:prstGeom prst="line">
              <a:avLst/>
            </a:prstGeom>
            <a:ln w="19050" cap="flat" cmpd="sng">
              <a:solidFill>
                <a:srgbClr val="660033"/>
              </a:solidFill>
              <a:prstDash val="solid"/>
              <a:round/>
              <a:headEnd type="none" w="med" len="med"/>
              <a:tailEnd type="triangle" w="med" len="med"/>
            </a:ln>
          </p:spPr>
        </p:sp>
        <p:sp>
          <p:nvSpPr>
            <p:cNvPr id="64536" name="直接连接符 64536"/>
            <p:cNvSpPr/>
            <p:nvPr/>
          </p:nvSpPr>
          <p:spPr>
            <a:xfrm>
              <a:off x="304" y="0"/>
              <a:ext cx="2112" cy="480"/>
            </a:xfrm>
            <a:prstGeom prst="line">
              <a:avLst/>
            </a:prstGeom>
            <a:ln w="19050" cap="flat" cmpd="sng">
              <a:solidFill>
                <a:srgbClr val="660033"/>
              </a:solidFill>
              <a:prstDash val="solid"/>
              <a:round/>
              <a:headEnd type="none" w="med" len="med"/>
              <a:tailEnd type="triangle" w="med" len="med"/>
            </a:ln>
          </p:spPr>
        </p:sp>
      </p:grpSp>
      <p:grpSp>
        <p:nvGrpSpPr>
          <p:cNvPr id="64538" name="组合 64537"/>
          <p:cNvGrpSpPr/>
          <p:nvPr/>
        </p:nvGrpSpPr>
        <p:grpSpPr>
          <a:xfrm>
            <a:off x="3048000" y="1219200"/>
            <a:ext cx="5105400" cy="1143000"/>
            <a:chOff x="0" y="0"/>
            <a:chExt cx="3216" cy="720"/>
          </a:xfrm>
        </p:grpSpPr>
        <p:sp>
          <p:nvSpPr>
            <p:cNvPr id="7" name="椭圆 64538"/>
            <p:cNvSpPr/>
            <p:nvPr/>
          </p:nvSpPr>
          <p:spPr>
            <a:xfrm>
              <a:off x="144" y="0"/>
              <a:ext cx="1488" cy="288"/>
            </a:xfrm>
            <a:prstGeom prst="ellipse">
              <a:avLst/>
            </a:prstGeom>
            <a:solidFill>
              <a:srgbClr val="CCFFCC"/>
            </a:solidFill>
            <a:ln w="9525" cap="flat" cmpd="sng">
              <a:solidFill>
                <a:srgbClr val="003366"/>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ServletRequest</a:t>
              </a:r>
              <a:endParaRPr lang="en-US" altLang="zh-CN" sz="2000" dirty="0">
                <a:latin typeface="Times New Roman" panose="02020603050405020304" pitchFamily="2" charset="0"/>
                <a:ea typeface="宋体" panose="02010600030101010101" pitchFamily="2" charset="-122"/>
              </a:endParaRPr>
            </a:p>
          </p:txBody>
        </p:sp>
        <p:sp>
          <p:nvSpPr>
            <p:cNvPr id="64539" name="椭圆 64539"/>
            <p:cNvSpPr/>
            <p:nvPr/>
          </p:nvSpPr>
          <p:spPr>
            <a:xfrm>
              <a:off x="1728" y="0"/>
              <a:ext cx="1488" cy="288"/>
            </a:xfrm>
            <a:prstGeom prst="ellipse">
              <a:avLst/>
            </a:prstGeom>
            <a:solidFill>
              <a:srgbClr val="CCFFCC"/>
            </a:solidFill>
            <a:ln w="9525" cap="flat" cmpd="sng">
              <a:solidFill>
                <a:srgbClr val="003366"/>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ServletResponse</a:t>
              </a:r>
              <a:endParaRPr lang="en-US" altLang="zh-CN" sz="2000" dirty="0">
                <a:latin typeface="Times New Roman" panose="02020603050405020304" pitchFamily="2" charset="0"/>
                <a:ea typeface="宋体" panose="02010600030101010101" pitchFamily="2" charset="-122"/>
              </a:endParaRPr>
            </a:p>
          </p:txBody>
        </p:sp>
        <p:sp>
          <p:nvSpPr>
            <p:cNvPr id="64540" name="直接连接符 64540"/>
            <p:cNvSpPr/>
            <p:nvPr/>
          </p:nvSpPr>
          <p:spPr>
            <a:xfrm flipV="1">
              <a:off x="0" y="336"/>
              <a:ext cx="768" cy="336"/>
            </a:xfrm>
            <a:prstGeom prst="line">
              <a:avLst/>
            </a:prstGeom>
            <a:ln w="19050" cap="flat" cmpd="sng">
              <a:solidFill>
                <a:srgbClr val="003366"/>
              </a:solidFill>
              <a:prstDash val="solid"/>
              <a:round/>
              <a:headEnd type="none" w="med" len="med"/>
              <a:tailEnd type="triangle" w="med" len="med"/>
            </a:ln>
          </p:spPr>
        </p:sp>
        <p:sp>
          <p:nvSpPr>
            <p:cNvPr id="64541" name="直接连接符 64541"/>
            <p:cNvSpPr/>
            <p:nvPr/>
          </p:nvSpPr>
          <p:spPr>
            <a:xfrm flipV="1">
              <a:off x="336" y="336"/>
              <a:ext cx="2112" cy="384"/>
            </a:xfrm>
            <a:prstGeom prst="line">
              <a:avLst/>
            </a:prstGeom>
            <a:ln w="19050" cap="flat" cmpd="sng">
              <a:solidFill>
                <a:srgbClr val="003366"/>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animEffect transition="in" filter="wipe(left)">
                                      <p:cBhvr>
                                        <p:cTn id="7" dur="500"/>
                                        <p:tgtEl>
                                          <p:spTgt spid="645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45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4525"/>
                                        </p:tgtEl>
                                        <p:attrNameLst>
                                          <p:attrName>style.visibility</p:attrName>
                                        </p:attrNameLst>
                                      </p:cBhvr>
                                      <p:to>
                                        <p:strVal val="visible"/>
                                      </p:to>
                                    </p:set>
                                    <p:animEffect transition="in" filter="wipe(left)">
                                      <p:cBhvr>
                                        <p:cTn id="16" dur="500"/>
                                        <p:tgtEl>
                                          <p:spTgt spid="645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4529"/>
                                        </p:tgtEl>
                                        <p:attrNameLst>
                                          <p:attrName>style.visibility</p:attrName>
                                        </p:attrNameLst>
                                      </p:cBhvr>
                                      <p:to>
                                        <p:strVal val="visible"/>
                                      </p:to>
                                    </p:set>
                                    <p:animEffect transition="in" filter="wipe(left)">
                                      <p:cBhvr>
                                        <p:cTn id="21" dur="500"/>
                                        <p:tgtEl>
                                          <p:spTgt spid="645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4538"/>
                                        </p:tgtEl>
                                        <p:attrNameLst>
                                          <p:attrName>style.visibility</p:attrName>
                                        </p:attrNameLst>
                                      </p:cBhvr>
                                      <p:to>
                                        <p:strVal val="visible"/>
                                      </p:to>
                                    </p:set>
                                    <p:animEffect transition="in" filter="wipe(down)">
                                      <p:cBhvr>
                                        <p:cTn id="26" dur="500"/>
                                        <p:tgtEl>
                                          <p:spTgt spid="645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4533"/>
                                        </p:tgtEl>
                                        <p:attrNameLst>
                                          <p:attrName>style.visibility</p:attrName>
                                        </p:attrNameLst>
                                      </p:cBhvr>
                                      <p:to>
                                        <p:strVal val="visible"/>
                                      </p:to>
                                    </p:set>
                                    <p:animEffect transition="in" filter="wipe(up)">
                                      <p:cBhvr>
                                        <p:cTn id="31" dur="500"/>
                                        <p:tgtEl>
                                          <p:spTgt spid="64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65537"/>
          <p:cNvSpPr>
            <a:spLocks noGrp="1"/>
          </p:cNvSpPr>
          <p:nvPr>
            <p:ph type="title"/>
          </p:nvPr>
        </p:nvSpPr>
        <p:spPr>
          <a:ln/>
        </p:spPr>
        <p:txBody>
          <a:bodyPr anchor="ctr" anchorCtr="0"/>
          <a:p>
            <a:r>
              <a:rPr lang="en-US" altLang="zh-CN" dirty="0">
                <a:latin typeface="Times New Roman" panose="02020603050405020304" pitchFamily="2" charset="0"/>
              </a:rPr>
              <a:t>Servlet</a:t>
            </a:r>
            <a:r>
              <a:rPr lang="zh-CN" altLang="en-US" dirty="0">
                <a:latin typeface="Times New Roman" panose="02020603050405020304" pitchFamily="2" charset="0"/>
              </a:rPr>
              <a:t>对象（2）</a:t>
            </a:r>
            <a:endParaRPr lang="zh-CN" altLang="en-US" dirty="0">
              <a:latin typeface="Times New Roman" panose="02020603050405020304" pitchFamily="2" charset="0"/>
              <a:ea typeface="Times New Roman" panose="02020603050405020304" pitchFamily="2" charset="0"/>
            </a:endParaRPr>
          </a:p>
        </p:txBody>
      </p:sp>
      <p:sp>
        <p:nvSpPr>
          <p:cNvPr id="65538" name="矩形 65538"/>
          <p:cNvSpPr/>
          <p:nvPr/>
        </p:nvSpPr>
        <p:spPr>
          <a:xfrm>
            <a:off x="1981200" y="2057400"/>
            <a:ext cx="1905000" cy="3124200"/>
          </a:xfrm>
          <a:prstGeom prst="rect">
            <a:avLst/>
          </a:prstGeom>
          <a:solidFill>
            <a:srgbClr val="FFFFCC"/>
          </a:solidFill>
          <a:ln w="9525" cap="flat" cmpd="sng">
            <a:solidFill>
              <a:srgbClr val="333300"/>
            </a:solidFill>
            <a:prstDash val="solid"/>
            <a:miter/>
            <a:headEnd type="none" w="med" len="med"/>
            <a:tailEnd type="none" w="med" len="med"/>
          </a:ln>
        </p:spPr>
        <p:txBody>
          <a:bodyPr anchor="t" anchorCtr="0"/>
          <a:p>
            <a:endParaRPr lang="zh-CN" altLang="en-US">
              <a:latin typeface="Verdana" panose="020B0604030504040204" pitchFamily="2" charset="0"/>
            </a:endParaRPr>
          </a:p>
        </p:txBody>
      </p:sp>
      <p:grpSp>
        <p:nvGrpSpPr>
          <p:cNvPr id="65540" name="组合 65539"/>
          <p:cNvGrpSpPr/>
          <p:nvPr/>
        </p:nvGrpSpPr>
        <p:grpSpPr>
          <a:xfrm>
            <a:off x="2133600" y="2362200"/>
            <a:ext cx="1558925" cy="2438400"/>
            <a:chOff x="0" y="0"/>
            <a:chExt cx="982" cy="1536"/>
          </a:xfrm>
        </p:grpSpPr>
        <p:sp>
          <p:nvSpPr>
            <p:cNvPr id="2" name="矩形 65540"/>
            <p:cNvSpPr/>
            <p:nvPr/>
          </p:nvSpPr>
          <p:spPr>
            <a:xfrm>
              <a:off x="0" y="0"/>
              <a:ext cx="982" cy="672"/>
            </a:xfrm>
            <a:prstGeom prst="rect">
              <a:avLst/>
            </a:prstGeom>
            <a:solidFill>
              <a:srgbClr val="CCFFCC"/>
            </a:solidFill>
            <a:ln w="9525" cap="flat" cmpd="sng">
              <a:solidFill>
                <a:srgbClr val="003366"/>
              </a:solidFill>
              <a:prstDash val="solid"/>
              <a:miter/>
              <a:headEnd type="none" w="med" len="med"/>
              <a:tailEnd type="none" w="med" len="med"/>
            </a:ln>
          </p:spPr>
          <p:txBody>
            <a:bodyPr wrap="none" anchor="ctr" anchorCtr="0"/>
            <a:p>
              <a:pPr algn="ctr" eaLnBrk="0" hangingPunct="0"/>
              <a:r>
                <a:rPr lang="en-US" altLang="zh-CN" sz="2200" dirty="0">
                  <a:latin typeface="Times New Roman" panose="02020603050405020304" pitchFamily="2" charset="0"/>
                  <a:ea typeface="宋体" panose="02010600030101010101" pitchFamily="2" charset="-122"/>
                </a:rPr>
                <a:t>Servlet A</a:t>
              </a:r>
              <a:endParaRPr lang="en-US" altLang="zh-CN" sz="2200" dirty="0">
                <a:latin typeface="Times New Roman" panose="02020603050405020304" pitchFamily="2" charset="0"/>
                <a:ea typeface="宋体" panose="02010600030101010101" pitchFamily="2" charset="-122"/>
              </a:endParaRPr>
            </a:p>
            <a:p>
              <a:pPr algn="ctr" eaLnBrk="0" hangingPunct="0"/>
              <a:r>
                <a:rPr lang="en-US" altLang="zh-CN" sz="2200" dirty="0">
                  <a:latin typeface="Times New Roman" panose="02020603050405020304" pitchFamily="2" charset="0"/>
                  <a:ea typeface="宋体" panose="02010600030101010101" pitchFamily="2" charset="-122"/>
                </a:rPr>
                <a:t>Thread1</a:t>
              </a:r>
              <a:endParaRPr lang="en-US" altLang="zh-CN" sz="2200" dirty="0">
                <a:latin typeface="Times New Roman" panose="02020603050405020304" pitchFamily="2" charset="0"/>
                <a:ea typeface="宋体" panose="02010600030101010101" pitchFamily="2" charset="-122"/>
              </a:endParaRPr>
            </a:p>
          </p:txBody>
        </p:sp>
        <p:sp>
          <p:nvSpPr>
            <p:cNvPr id="65541" name="矩形 65541"/>
            <p:cNvSpPr/>
            <p:nvPr/>
          </p:nvSpPr>
          <p:spPr>
            <a:xfrm>
              <a:off x="0" y="864"/>
              <a:ext cx="982" cy="672"/>
            </a:xfrm>
            <a:prstGeom prst="rect">
              <a:avLst/>
            </a:prstGeom>
            <a:solidFill>
              <a:srgbClr val="FFCCCC"/>
            </a:solidFill>
            <a:ln w="9525" cap="flat" cmpd="sng">
              <a:solidFill>
                <a:srgbClr val="660033"/>
              </a:solidFill>
              <a:prstDash val="solid"/>
              <a:miter/>
              <a:headEnd type="none" w="med" len="med"/>
              <a:tailEnd type="none" w="med" len="med"/>
            </a:ln>
          </p:spPr>
          <p:txBody>
            <a:bodyPr wrap="none" anchor="ctr" anchorCtr="0"/>
            <a:p>
              <a:pPr algn="ctr" eaLnBrk="0" hangingPunct="0"/>
              <a:r>
                <a:rPr lang="en-US" altLang="zh-CN" sz="2200" dirty="0">
                  <a:latin typeface="Times New Roman" panose="02020603050405020304" pitchFamily="2" charset="0"/>
                  <a:ea typeface="宋体" panose="02010600030101010101" pitchFamily="2" charset="-122"/>
                </a:rPr>
                <a:t>Servlet B</a:t>
              </a:r>
              <a:endParaRPr lang="en-US" altLang="zh-CN" sz="2200" dirty="0">
                <a:latin typeface="Times New Roman" panose="02020603050405020304" pitchFamily="2" charset="0"/>
                <a:ea typeface="宋体" panose="02010600030101010101" pitchFamily="2" charset="-122"/>
              </a:endParaRPr>
            </a:p>
            <a:p>
              <a:pPr algn="ctr" eaLnBrk="0" hangingPunct="0"/>
              <a:r>
                <a:rPr lang="en-US" altLang="zh-CN" sz="2200" dirty="0">
                  <a:latin typeface="Times New Roman" panose="02020603050405020304" pitchFamily="2" charset="0"/>
                  <a:ea typeface="宋体" panose="02010600030101010101" pitchFamily="2" charset="-122"/>
                </a:rPr>
                <a:t>Thread2</a:t>
              </a:r>
              <a:endParaRPr lang="zh-CN" altLang="en-US" sz="2200" dirty="0">
                <a:latin typeface="Times New Roman" panose="02020603050405020304" pitchFamily="2" charset="0"/>
                <a:ea typeface="宋体" panose="02010600030101010101" pitchFamily="2" charset="-122"/>
              </a:endParaRPr>
            </a:p>
          </p:txBody>
        </p:sp>
      </p:grpSp>
      <p:grpSp>
        <p:nvGrpSpPr>
          <p:cNvPr id="65543" name="组合 65542"/>
          <p:cNvGrpSpPr/>
          <p:nvPr/>
        </p:nvGrpSpPr>
        <p:grpSpPr>
          <a:xfrm>
            <a:off x="914400" y="2438400"/>
            <a:ext cx="990600" cy="2133600"/>
            <a:chOff x="0" y="0"/>
            <a:chExt cx="624" cy="1344"/>
          </a:xfrm>
        </p:grpSpPr>
        <p:sp>
          <p:nvSpPr>
            <p:cNvPr id="3" name="右箭头 65543"/>
            <p:cNvSpPr/>
            <p:nvPr/>
          </p:nvSpPr>
          <p:spPr>
            <a:xfrm>
              <a:off x="48" y="240"/>
              <a:ext cx="576" cy="240"/>
            </a:xfrm>
            <a:prstGeom prst="rightArrow">
              <a:avLst>
                <a:gd name="adj1" fmla="val 50000"/>
                <a:gd name="adj2" fmla="val 60000"/>
              </a:avLst>
            </a:prstGeom>
            <a:solidFill>
              <a:srgbClr val="CCFFCC"/>
            </a:solidFill>
            <a:ln w="9525" cap="flat" cmpd="sng">
              <a:solidFill>
                <a:srgbClr val="003366"/>
              </a:solidFill>
              <a:prstDash val="solid"/>
              <a:miter/>
              <a:headEnd type="none" w="med" len="med"/>
              <a:tailEnd type="none" w="med" len="med"/>
            </a:ln>
          </p:spPr>
          <p:txBody>
            <a:bodyPr wrap="none" anchor="ctr" anchorCtr="0"/>
            <a:p>
              <a:pPr algn="ctr" eaLnBrk="0" hangingPunct="0"/>
              <a:endParaRPr lang="en-US" altLang="x-none" sz="2000" dirty="0">
                <a:latin typeface="Times New Roman" panose="02020603050405020304" pitchFamily="2" charset="0"/>
                <a:ea typeface="宋体" panose="02010600030101010101" pitchFamily="2" charset="-122"/>
              </a:endParaRPr>
            </a:p>
          </p:txBody>
        </p:sp>
        <p:sp>
          <p:nvSpPr>
            <p:cNvPr id="65544" name="文本框 65544"/>
            <p:cNvSpPr txBox="1"/>
            <p:nvPr/>
          </p:nvSpPr>
          <p:spPr>
            <a:xfrm>
              <a:off x="0" y="0"/>
              <a:ext cx="624" cy="250"/>
            </a:xfrm>
            <a:prstGeom prst="rect">
              <a:avLst/>
            </a:prstGeom>
            <a:noFill/>
            <a:ln w="9525">
              <a:noFill/>
            </a:ln>
          </p:spPr>
          <p:txBody>
            <a:bodyPr anchor="t" anchorCtr="0">
              <a:spAutoFit/>
            </a:bodyPr>
            <a:p>
              <a:pPr eaLnBrk="0" hangingPunct="0">
                <a:spcBef>
                  <a:spcPct val="50000"/>
                </a:spcBef>
              </a:pPr>
              <a:r>
                <a:rPr lang="en-US" altLang="zh-CN" sz="2000" dirty="0">
                  <a:latin typeface="Times New Roman" panose="02020603050405020304" pitchFamily="2" charset="0"/>
                  <a:ea typeface="宋体" panose="02010600030101010101" pitchFamily="2" charset="-122"/>
                </a:rPr>
                <a:t>Client1</a:t>
              </a:r>
              <a:endParaRPr lang="en-US" altLang="zh-CN" sz="2000" dirty="0">
                <a:latin typeface="Times New Roman" panose="02020603050405020304" pitchFamily="2" charset="0"/>
                <a:ea typeface="宋体" panose="02010600030101010101" pitchFamily="2" charset="-122"/>
              </a:endParaRPr>
            </a:p>
          </p:txBody>
        </p:sp>
        <p:sp>
          <p:nvSpPr>
            <p:cNvPr id="65545" name="右箭头 65545"/>
            <p:cNvSpPr/>
            <p:nvPr/>
          </p:nvSpPr>
          <p:spPr>
            <a:xfrm>
              <a:off x="48" y="1104"/>
              <a:ext cx="576" cy="240"/>
            </a:xfrm>
            <a:prstGeom prst="rightArrow">
              <a:avLst>
                <a:gd name="adj1" fmla="val 50000"/>
                <a:gd name="adj2" fmla="val 60000"/>
              </a:avLst>
            </a:prstGeom>
            <a:solidFill>
              <a:srgbClr val="FFCCCC"/>
            </a:solidFill>
            <a:ln w="9525" cap="flat" cmpd="sng">
              <a:solidFill>
                <a:srgbClr val="660033"/>
              </a:solidFill>
              <a:prstDash val="solid"/>
              <a:miter/>
              <a:headEnd type="none" w="med" len="med"/>
              <a:tailEnd type="none" w="med" len="med"/>
            </a:ln>
          </p:spPr>
          <p:txBody>
            <a:bodyPr wrap="none" anchor="ctr" anchorCtr="0"/>
            <a:p>
              <a:pPr algn="ctr" eaLnBrk="0" hangingPunct="0"/>
              <a:endParaRPr lang="en-US" altLang="x-none" sz="2000" dirty="0">
                <a:latin typeface="Times New Roman" panose="02020603050405020304" pitchFamily="2" charset="0"/>
                <a:ea typeface="宋体" panose="02010600030101010101" pitchFamily="2" charset="-122"/>
              </a:endParaRPr>
            </a:p>
          </p:txBody>
        </p:sp>
        <p:sp>
          <p:nvSpPr>
            <p:cNvPr id="65546" name="文本框 65546"/>
            <p:cNvSpPr txBox="1"/>
            <p:nvPr/>
          </p:nvSpPr>
          <p:spPr>
            <a:xfrm>
              <a:off x="0" y="864"/>
              <a:ext cx="624" cy="250"/>
            </a:xfrm>
            <a:prstGeom prst="rect">
              <a:avLst/>
            </a:prstGeom>
            <a:noFill/>
            <a:ln w="9525">
              <a:noFill/>
            </a:ln>
          </p:spPr>
          <p:txBody>
            <a:bodyPr anchor="t" anchorCtr="0">
              <a:spAutoFit/>
            </a:bodyPr>
            <a:p>
              <a:pPr eaLnBrk="0" hangingPunct="0">
                <a:spcBef>
                  <a:spcPct val="50000"/>
                </a:spcBef>
              </a:pPr>
              <a:r>
                <a:rPr lang="en-US" altLang="zh-CN" sz="2000" dirty="0">
                  <a:latin typeface="Times New Roman" panose="02020603050405020304" pitchFamily="2" charset="0"/>
                  <a:ea typeface="宋体" panose="02010600030101010101" pitchFamily="2" charset="-122"/>
                </a:rPr>
                <a:t>Client2</a:t>
              </a:r>
              <a:endParaRPr lang="en-US" altLang="zh-CN" sz="2000" dirty="0">
                <a:latin typeface="Times New Roman" panose="02020603050405020304" pitchFamily="2" charset="0"/>
                <a:ea typeface="宋体" panose="02010600030101010101" pitchFamily="2" charset="-122"/>
              </a:endParaRPr>
            </a:p>
          </p:txBody>
        </p:sp>
      </p:grpSp>
      <p:sp>
        <p:nvSpPr>
          <p:cNvPr id="65547" name="文本框 65547"/>
          <p:cNvSpPr txBox="1"/>
          <p:nvPr/>
        </p:nvSpPr>
        <p:spPr>
          <a:xfrm>
            <a:off x="1905000" y="5257800"/>
            <a:ext cx="1371600" cy="365125"/>
          </a:xfrm>
          <a:prstGeom prst="rect">
            <a:avLst/>
          </a:prstGeom>
          <a:noFill/>
          <a:ln w="9525">
            <a:noFill/>
          </a:ln>
        </p:spPr>
        <p:txBody>
          <a:bodyPr anchor="t" anchorCtr="0">
            <a:spAutoFit/>
          </a:bodyPr>
          <a:p>
            <a:pPr eaLnBrk="0" hangingPunct="0">
              <a:spcBef>
                <a:spcPct val="50000"/>
              </a:spcBef>
            </a:pPr>
            <a:r>
              <a:rPr lang="en-US" altLang="zh-CN" dirty="0">
                <a:latin typeface="Times New Roman" panose="02020603050405020304" pitchFamily="2" charset="0"/>
                <a:ea typeface="宋体" panose="02010600030101010101" pitchFamily="2" charset="-122"/>
              </a:rPr>
              <a:t>App 1</a:t>
            </a:r>
            <a:endParaRPr lang="en-US" altLang="zh-CN" dirty="0">
              <a:latin typeface="Times New Roman" panose="02020603050405020304" pitchFamily="2" charset="0"/>
              <a:ea typeface="宋体" panose="02010600030101010101" pitchFamily="2" charset="-122"/>
            </a:endParaRPr>
          </a:p>
        </p:txBody>
      </p:sp>
      <p:grpSp>
        <p:nvGrpSpPr>
          <p:cNvPr id="65549" name="组合 65548"/>
          <p:cNvGrpSpPr/>
          <p:nvPr/>
        </p:nvGrpSpPr>
        <p:grpSpPr>
          <a:xfrm>
            <a:off x="3733800" y="2438400"/>
            <a:ext cx="4038600" cy="457200"/>
            <a:chOff x="0" y="0"/>
            <a:chExt cx="2544" cy="288"/>
          </a:xfrm>
        </p:grpSpPr>
        <p:sp>
          <p:nvSpPr>
            <p:cNvPr id="4" name="椭圆 65549"/>
            <p:cNvSpPr/>
            <p:nvPr/>
          </p:nvSpPr>
          <p:spPr>
            <a:xfrm>
              <a:off x="1056" y="0"/>
              <a:ext cx="1488" cy="288"/>
            </a:xfrm>
            <a:prstGeom prst="ellipse">
              <a:avLst/>
            </a:prstGeom>
            <a:solidFill>
              <a:srgbClr val="CCFFCC"/>
            </a:solidFill>
            <a:ln w="9525" cap="flat" cmpd="sng">
              <a:solidFill>
                <a:srgbClr val="003366"/>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ServletConfig</a:t>
              </a:r>
              <a:endParaRPr lang="en-US" altLang="zh-CN" sz="2000" dirty="0">
                <a:latin typeface="Times New Roman" panose="02020603050405020304" pitchFamily="2" charset="0"/>
                <a:ea typeface="宋体" panose="02010600030101010101" pitchFamily="2" charset="-122"/>
              </a:endParaRPr>
            </a:p>
          </p:txBody>
        </p:sp>
        <p:sp>
          <p:nvSpPr>
            <p:cNvPr id="65550" name="直接连接符 65550"/>
            <p:cNvSpPr/>
            <p:nvPr/>
          </p:nvSpPr>
          <p:spPr>
            <a:xfrm>
              <a:off x="0" y="144"/>
              <a:ext cx="1056" cy="0"/>
            </a:xfrm>
            <a:prstGeom prst="line">
              <a:avLst/>
            </a:prstGeom>
            <a:ln w="19050" cap="flat" cmpd="sng">
              <a:solidFill>
                <a:srgbClr val="003366"/>
              </a:solidFill>
              <a:prstDash val="solid"/>
              <a:round/>
              <a:headEnd type="none" w="med" len="med"/>
              <a:tailEnd type="triangle" w="med" len="med"/>
            </a:ln>
          </p:spPr>
        </p:sp>
      </p:grpSp>
      <p:grpSp>
        <p:nvGrpSpPr>
          <p:cNvPr id="65552" name="组合 65551"/>
          <p:cNvGrpSpPr/>
          <p:nvPr/>
        </p:nvGrpSpPr>
        <p:grpSpPr>
          <a:xfrm>
            <a:off x="3733800" y="2819400"/>
            <a:ext cx="4038600" cy="1524000"/>
            <a:chOff x="0" y="0"/>
            <a:chExt cx="2544" cy="960"/>
          </a:xfrm>
        </p:grpSpPr>
        <p:sp>
          <p:nvSpPr>
            <p:cNvPr id="5" name="直接连接符 65552"/>
            <p:cNvSpPr/>
            <p:nvPr/>
          </p:nvSpPr>
          <p:spPr>
            <a:xfrm>
              <a:off x="0" y="0"/>
              <a:ext cx="1056" cy="432"/>
            </a:xfrm>
            <a:prstGeom prst="line">
              <a:avLst/>
            </a:prstGeom>
            <a:ln w="19050" cap="flat" cmpd="sng">
              <a:solidFill>
                <a:srgbClr val="333300"/>
              </a:solidFill>
              <a:prstDash val="solid"/>
              <a:round/>
              <a:headEnd type="none" w="med" len="med"/>
              <a:tailEnd type="triangle" w="med" len="med"/>
            </a:ln>
          </p:spPr>
        </p:sp>
        <p:sp>
          <p:nvSpPr>
            <p:cNvPr id="65553" name="椭圆 65553"/>
            <p:cNvSpPr/>
            <p:nvPr/>
          </p:nvSpPr>
          <p:spPr>
            <a:xfrm>
              <a:off x="1056" y="336"/>
              <a:ext cx="1488" cy="288"/>
            </a:xfrm>
            <a:prstGeom prst="ellipse">
              <a:avLst/>
            </a:prstGeom>
            <a:solidFill>
              <a:srgbClr val="FFFFCC"/>
            </a:solidFill>
            <a:ln w="9525" cap="flat" cmpd="sng">
              <a:solidFill>
                <a:srgbClr val="333300"/>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ServletContext</a:t>
              </a:r>
              <a:endParaRPr lang="en-US" altLang="zh-CN" sz="2000" dirty="0">
                <a:latin typeface="Times New Roman" panose="02020603050405020304" pitchFamily="2" charset="0"/>
                <a:ea typeface="宋体" panose="02010600030101010101" pitchFamily="2" charset="-122"/>
              </a:endParaRPr>
            </a:p>
          </p:txBody>
        </p:sp>
        <p:sp>
          <p:nvSpPr>
            <p:cNvPr id="65554" name="直接连接符 65554"/>
            <p:cNvSpPr/>
            <p:nvPr/>
          </p:nvSpPr>
          <p:spPr>
            <a:xfrm rot="-5400000">
              <a:off x="312" y="216"/>
              <a:ext cx="432" cy="1056"/>
            </a:xfrm>
            <a:prstGeom prst="line">
              <a:avLst/>
            </a:prstGeom>
            <a:ln w="19050" cap="flat" cmpd="sng">
              <a:solidFill>
                <a:srgbClr val="333300"/>
              </a:solidFill>
              <a:prstDash val="solid"/>
              <a:round/>
              <a:headEnd type="none" w="med" len="med"/>
              <a:tailEnd type="triangle" w="med" len="med"/>
            </a:ln>
          </p:spPr>
        </p:sp>
      </p:grpSp>
      <p:grpSp>
        <p:nvGrpSpPr>
          <p:cNvPr id="65556" name="组合 65555"/>
          <p:cNvGrpSpPr/>
          <p:nvPr/>
        </p:nvGrpSpPr>
        <p:grpSpPr>
          <a:xfrm>
            <a:off x="3251200" y="4800600"/>
            <a:ext cx="5054600" cy="1295400"/>
            <a:chOff x="0" y="0"/>
            <a:chExt cx="3184" cy="816"/>
          </a:xfrm>
        </p:grpSpPr>
        <p:sp>
          <p:nvSpPr>
            <p:cNvPr id="6" name="椭圆 65556"/>
            <p:cNvSpPr/>
            <p:nvPr/>
          </p:nvSpPr>
          <p:spPr>
            <a:xfrm>
              <a:off x="112" y="528"/>
              <a:ext cx="1488" cy="288"/>
            </a:xfrm>
            <a:prstGeom prst="ellipse">
              <a:avLst/>
            </a:prstGeom>
            <a:solidFill>
              <a:srgbClr val="FFCCCC"/>
            </a:solidFill>
            <a:ln w="9525" cap="flat" cmpd="sng">
              <a:solidFill>
                <a:srgbClr val="660033"/>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ServletRequest</a:t>
              </a:r>
              <a:endParaRPr lang="en-US" altLang="zh-CN" sz="2000" dirty="0">
                <a:latin typeface="Times New Roman" panose="02020603050405020304" pitchFamily="2" charset="0"/>
                <a:ea typeface="宋体" panose="02010600030101010101" pitchFamily="2" charset="-122"/>
              </a:endParaRPr>
            </a:p>
          </p:txBody>
        </p:sp>
        <p:sp>
          <p:nvSpPr>
            <p:cNvPr id="65557" name="椭圆 65557"/>
            <p:cNvSpPr/>
            <p:nvPr/>
          </p:nvSpPr>
          <p:spPr>
            <a:xfrm>
              <a:off x="1696" y="528"/>
              <a:ext cx="1488" cy="288"/>
            </a:xfrm>
            <a:prstGeom prst="ellipse">
              <a:avLst/>
            </a:prstGeom>
            <a:solidFill>
              <a:srgbClr val="FFCCCC"/>
            </a:solidFill>
            <a:ln w="9525" cap="flat" cmpd="sng">
              <a:solidFill>
                <a:srgbClr val="660033"/>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ServletResponse</a:t>
              </a:r>
              <a:endParaRPr lang="en-US" altLang="zh-CN" sz="2000" dirty="0">
                <a:latin typeface="Times New Roman" panose="02020603050405020304" pitchFamily="2" charset="0"/>
                <a:ea typeface="宋体" panose="02010600030101010101" pitchFamily="2" charset="-122"/>
              </a:endParaRPr>
            </a:p>
          </p:txBody>
        </p:sp>
        <p:sp>
          <p:nvSpPr>
            <p:cNvPr id="65558" name="直接连接符 65558"/>
            <p:cNvSpPr/>
            <p:nvPr/>
          </p:nvSpPr>
          <p:spPr>
            <a:xfrm>
              <a:off x="0" y="24"/>
              <a:ext cx="672" cy="480"/>
            </a:xfrm>
            <a:prstGeom prst="line">
              <a:avLst/>
            </a:prstGeom>
            <a:ln w="19050" cap="flat" cmpd="sng">
              <a:solidFill>
                <a:srgbClr val="660033"/>
              </a:solidFill>
              <a:prstDash val="solid"/>
              <a:round/>
              <a:headEnd type="none" w="med" len="med"/>
              <a:tailEnd type="triangle" w="med" len="med"/>
            </a:ln>
          </p:spPr>
        </p:sp>
        <p:sp>
          <p:nvSpPr>
            <p:cNvPr id="65559" name="直接连接符 65559"/>
            <p:cNvSpPr/>
            <p:nvPr/>
          </p:nvSpPr>
          <p:spPr>
            <a:xfrm>
              <a:off x="304" y="0"/>
              <a:ext cx="2112" cy="480"/>
            </a:xfrm>
            <a:prstGeom prst="line">
              <a:avLst/>
            </a:prstGeom>
            <a:ln w="19050" cap="flat" cmpd="sng">
              <a:solidFill>
                <a:srgbClr val="660033"/>
              </a:solidFill>
              <a:prstDash val="solid"/>
              <a:round/>
              <a:headEnd type="none" w="med" len="med"/>
              <a:tailEnd type="triangle" w="med" len="med"/>
            </a:ln>
          </p:spPr>
        </p:sp>
      </p:grpSp>
      <p:grpSp>
        <p:nvGrpSpPr>
          <p:cNvPr id="65561" name="组合 65560"/>
          <p:cNvGrpSpPr/>
          <p:nvPr/>
        </p:nvGrpSpPr>
        <p:grpSpPr>
          <a:xfrm>
            <a:off x="3200400" y="1219200"/>
            <a:ext cx="5105400" cy="1143000"/>
            <a:chOff x="0" y="0"/>
            <a:chExt cx="3216" cy="720"/>
          </a:xfrm>
        </p:grpSpPr>
        <p:sp>
          <p:nvSpPr>
            <p:cNvPr id="7" name="椭圆 65561"/>
            <p:cNvSpPr/>
            <p:nvPr/>
          </p:nvSpPr>
          <p:spPr>
            <a:xfrm>
              <a:off x="144" y="0"/>
              <a:ext cx="1488" cy="288"/>
            </a:xfrm>
            <a:prstGeom prst="ellipse">
              <a:avLst/>
            </a:prstGeom>
            <a:solidFill>
              <a:srgbClr val="CCFFCC"/>
            </a:solidFill>
            <a:ln w="9525" cap="flat" cmpd="sng">
              <a:solidFill>
                <a:srgbClr val="003366"/>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ServletRequest</a:t>
              </a:r>
              <a:endParaRPr lang="en-US" altLang="zh-CN" sz="2000" dirty="0">
                <a:latin typeface="Times New Roman" panose="02020603050405020304" pitchFamily="2" charset="0"/>
                <a:ea typeface="宋体" panose="02010600030101010101" pitchFamily="2" charset="-122"/>
              </a:endParaRPr>
            </a:p>
          </p:txBody>
        </p:sp>
        <p:sp>
          <p:nvSpPr>
            <p:cNvPr id="65562" name="椭圆 65562"/>
            <p:cNvSpPr/>
            <p:nvPr/>
          </p:nvSpPr>
          <p:spPr>
            <a:xfrm>
              <a:off x="1728" y="0"/>
              <a:ext cx="1488" cy="288"/>
            </a:xfrm>
            <a:prstGeom prst="ellipse">
              <a:avLst/>
            </a:prstGeom>
            <a:solidFill>
              <a:srgbClr val="CCFFCC"/>
            </a:solidFill>
            <a:ln w="9525" cap="flat" cmpd="sng">
              <a:solidFill>
                <a:srgbClr val="003366"/>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ServletResponse</a:t>
              </a:r>
              <a:endParaRPr lang="en-US" altLang="zh-CN" sz="2000" dirty="0">
                <a:latin typeface="Times New Roman" panose="02020603050405020304" pitchFamily="2" charset="0"/>
                <a:ea typeface="宋体" panose="02010600030101010101" pitchFamily="2" charset="-122"/>
              </a:endParaRPr>
            </a:p>
          </p:txBody>
        </p:sp>
        <p:sp>
          <p:nvSpPr>
            <p:cNvPr id="65563" name="直接连接符 65563"/>
            <p:cNvSpPr/>
            <p:nvPr/>
          </p:nvSpPr>
          <p:spPr>
            <a:xfrm flipV="1">
              <a:off x="0" y="336"/>
              <a:ext cx="768" cy="336"/>
            </a:xfrm>
            <a:prstGeom prst="line">
              <a:avLst/>
            </a:prstGeom>
            <a:ln w="19050" cap="flat" cmpd="sng">
              <a:solidFill>
                <a:srgbClr val="003366"/>
              </a:solidFill>
              <a:prstDash val="solid"/>
              <a:round/>
              <a:headEnd type="none" w="med" len="med"/>
              <a:tailEnd type="triangle" w="med" len="med"/>
            </a:ln>
          </p:spPr>
        </p:sp>
        <p:sp>
          <p:nvSpPr>
            <p:cNvPr id="65564" name="直接连接符 65564"/>
            <p:cNvSpPr/>
            <p:nvPr/>
          </p:nvSpPr>
          <p:spPr>
            <a:xfrm flipV="1">
              <a:off x="336" y="336"/>
              <a:ext cx="2112" cy="384"/>
            </a:xfrm>
            <a:prstGeom prst="line">
              <a:avLst/>
            </a:prstGeom>
            <a:ln w="19050" cap="flat" cmpd="sng">
              <a:solidFill>
                <a:srgbClr val="003366"/>
              </a:solidFill>
              <a:prstDash val="solid"/>
              <a:round/>
              <a:headEnd type="none" w="med" len="med"/>
              <a:tailEnd type="triangle" w="med" len="med"/>
            </a:ln>
          </p:spPr>
        </p:sp>
      </p:grpSp>
      <p:grpSp>
        <p:nvGrpSpPr>
          <p:cNvPr id="65566" name="组合 65565"/>
          <p:cNvGrpSpPr/>
          <p:nvPr/>
        </p:nvGrpSpPr>
        <p:grpSpPr>
          <a:xfrm>
            <a:off x="3733800" y="4267200"/>
            <a:ext cx="4038600" cy="457200"/>
            <a:chOff x="0" y="0"/>
            <a:chExt cx="2544" cy="288"/>
          </a:xfrm>
        </p:grpSpPr>
        <p:sp>
          <p:nvSpPr>
            <p:cNvPr id="8" name="直接连接符 65566"/>
            <p:cNvSpPr/>
            <p:nvPr/>
          </p:nvSpPr>
          <p:spPr>
            <a:xfrm>
              <a:off x="0" y="144"/>
              <a:ext cx="1056" cy="0"/>
            </a:xfrm>
            <a:prstGeom prst="line">
              <a:avLst/>
            </a:prstGeom>
            <a:ln w="19050" cap="flat" cmpd="sng">
              <a:solidFill>
                <a:srgbClr val="660033"/>
              </a:solidFill>
              <a:prstDash val="solid"/>
              <a:round/>
              <a:headEnd type="none" w="med" len="med"/>
              <a:tailEnd type="triangle" w="med" len="med"/>
            </a:ln>
          </p:spPr>
        </p:sp>
        <p:sp>
          <p:nvSpPr>
            <p:cNvPr id="65567" name="椭圆 65567"/>
            <p:cNvSpPr/>
            <p:nvPr/>
          </p:nvSpPr>
          <p:spPr>
            <a:xfrm>
              <a:off x="1056" y="0"/>
              <a:ext cx="1488" cy="288"/>
            </a:xfrm>
            <a:prstGeom prst="ellipse">
              <a:avLst/>
            </a:prstGeom>
            <a:solidFill>
              <a:srgbClr val="FFCCCC"/>
            </a:solidFill>
            <a:ln w="9525" cap="flat" cmpd="sng">
              <a:solidFill>
                <a:srgbClr val="660033"/>
              </a:solidFill>
              <a:prstDash val="solid"/>
              <a:round/>
              <a:headEnd type="none" w="med" len="med"/>
              <a:tailEnd type="none" w="med" len="med"/>
            </a:ln>
          </p:spPr>
          <p:txBody>
            <a:bodyPr wrap="none" anchor="ctr" anchorCtr="0"/>
            <a:p>
              <a:pPr algn="ctr" eaLnBrk="0" hangingPunct="0"/>
              <a:r>
                <a:rPr lang="en-US" altLang="zh-CN" sz="2000" dirty="0">
                  <a:latin typeface="Times New Roman" panose="02020603050405020304" pitchFamily="2" charset="0"/>
                  <a:ea typeface="宋体" panose="02010600030101010101" pitchFamily="2" charset="-122"/>
                </a:rPr>
                <a:t>ServletConfig</a:t>
              </a:r>
              <a:endParaRPr lang="en-US" altLang="zh-CN" sz="2000"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animEffect transition="in" filter="wipe(left)">
                                      <p:cBhvr>
                                        <p:cTn id="7" dur="500"/>
                                        <p:tgtEl>
                                          <p:spTgt spid="655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554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5552"/>
                                        </p:tgtEl>
                                        <p:attrNameLst>
                                          <p:attrName>style.visibility</p:attrName>
                                        </p:attrNameLst>
                                      </p:cBhvr>
                                      <p:to>
                                        <p:strVal val="visible"/>
                                      </p:to>
                                    </p:set>
                                    <p:animEffect transition="in" filter="wipe(left)">
                                      <p:cBhvr>
                                        <p:cTn id="16" dur="500"/>
                                        <p:tgtEl>
                                          <p:spTgt spid="6555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5549"/>
                                        </p:tgtEl>
                                        <p:attrNameLst>
                                          <p:attrName>style.visibility</p:attrName>
                                        </p:attrNameLst>
                                      </p:cBhvr>
                                      <p:to>
                                        <p:strVal val="visible"/>
                                      </p:to>
                                    </p:set>
                                    <p:animEffect transition="in" filter="wipe(left)">
                                      <p:cBhvr>
                                        <p:cTn id="21" dur="500"/>
                                        <p:tgtEl>
                                          <p:spTgt spid="6554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5566"/>
                                        </p:tgtEl>
                                        <p:attrNameLst>
                                          <p:attrName>style.visibility</p:attrName>
                                        </p:attrNameLst>
                                      </p:cBhvr>
                                      <p:to>
                                        <p:strVal val="visible"/>
                                      </p:to>
                                    </p:set>
                                    <p:animEffect transition="in" filter="wipe(left)">
                                      <p:cBhvr>
                                        <p:cTn id="26" dur="500"/>
                                        <p:tgtEl>
                                          <p:spTgt spid="6556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5561"/>
                                        </p:tgtEl>
                                        <p:attrNameLst>
                                          <p:attrName>style.visibility</p:attrName>
                                        </p:attrNameLst>
                                      </p:cBhvr>
                                      <p:to>
                                        <p:strVal val="visible"/>
                                      </p:to>
                                    </p:set>
                                    <p:animEffect transition="in" filter="wipe(down)">
                                      <p:cBhvr>
                                        <p:cTn id="31" dur="500"/>
                                        <p:tgtEl>
                                          <p:spTgt spid="6556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65556"/>
                                        </p:tgtEl>
                                        <p:attrNameLst>
                                          <p:attrName>style.visibility</p:attrName>
                                        </p:attrNameLst>
                                      </p:cBhvr>
                                      <p:to>
                                        <p:strVal val="visible"/>
                                      </p:to>
                                    </p:set>
                                    <p:animEffect transition="in" filter="wipe(up)">
                                      <p:cBhvr>
                                        <p:cTn id="36" dur="500"/>
                                        <p:tgtEl>
                                          <p:spTgt spid="65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0241"/>
          <p:cNvSpPr>
            <a:spLocks noGrp="1"/>
          </p:cNvSpPr>
          <p:nvPr>
            <p:ph type="title"/>
          </p:nvPr>
        </p:nvSpPr>
        <p:spPr>
          <a:xfrm>
            <a:off x="457200" y="474663"/>
            <a:ext cx="8229600" cy="360362"/>
          </a:xfrm>
          <a:ln/>
        </p:spPr>
        <p:txBody>
          <a:bodyPr anchor="ctr" anchorCtr="0"/>
          <a:p>
            <a:r>
              <a:rPr lang="zh-CN" altLang="en-US"/>
              <a:t>编译器指令</a:t>
            </a:r>
            <a:endParaRPr lang="zh-CN" altLang="en-US"/>
          </a:p>
        </p:txBody>
      </p:sp>
      <p:sp>
        <p:nvSpPr>
          <p:cNvPr id="10242" name="文本占位符 10242"/>
          <p:cNvSpPr>
            <a:spLocks noGrp="1"/>
          </p:cNvSpPr>
          <p:nvPr>
            <p:ph idx="1"/>
          </p:nvPr>
        </p:nvSpPr>
        <p:spPr>
          <a:ln/>
        </p:spPr>
        <p:txBody>
          <a:bodyPr anchor="t" anchorCtr="0"/>
          <a:p>
            <a:pPr>
              <a:lnSpc>
                <a:spcPct val="150000"/>
              </a:lnSpc>
            </a:pPr>
            <a:r>
              <a:rPr lang="zh-CN" altLang="en-US" sz="3200" dirty="0"/>
              <a:t>编译器指令包括“包含指令”， “页指令”和“taglib指令” </a:t>
            </a:r>
            <a:endParaRPr lang="zh-CN" altLang="en-US" sz="3200" dirty="0"/>
          </a:p>
          <a:p>
            <a:pPr>
              <a:lnSpc>
                <a:spcPct val="150000"/>
              </a:lnSpc>
            </a:pPr>
            <a:r>
              <a:rPr lang="zh-CN" altLang="en-US" sz="3200" dirty="0"/>
              <a:t>它们包含在“&lt;%@  %&gt;”卷标里 </a:t>
            </a:r>
            <a:endParaRPr lang="zh-CN" altLang="en-US" sz="3200" dirty="0"/>
          </a:p>
          <a:p>
            <a:pPr>
              <a:lnSpc>
                <a:spcPct val="150000"/>
              </a:lnSpc>
            </a:pPr>
            <a:r>
              <a:rPr lang="zh-CN" altLang="en-US" sz="3200" dirty="0"/>
              <a:t>两个主要的指令是page与include</a:t>
            </a:r>
            <a:endParaRPr lang="zh-CN" alt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占位符 66561"/>
          <p:cNvSpPr>
            <a:spLocks noGrp="1"/>
          </p:cNvSpPr>
          <p:nvPr>
            <p:ph idx="1"/>
          </p:nvPr>
        </p:nvSpPr>
        <p:spPr>
          <a:xfrm>
            <a:off x="838200" y="1295400"/>
            <a:ext cx="7543800" cy="4876800"/>
          </a:xfrm>
          <a:ln/>
        </p:spPr>
        <p:txBody>
          <a:bodyPr anchor="t" anchorCtr="0"/>
          <a:p>
            <a:pPr>
              <a:lnSpc>
                <a:spcPct val="120000"/>
              </a:lnSpc>
            </a:pPr>
            <a:r>
              <a:rPr lang="en-US" altLang="zh-CN" sz="3200" dirty="0">
                <a:solidFill>
                  <a:schemeClr val="hlink"/>
                </a:solidFill>
                <a:latin typeface="Times New Roman" panose="02020603050405020304" pitchFamily="2" charset="0"/>
                <a:ea typeface="ArialUnicodeMS" charset="-122"/>
              </a:rPr>
              <a:t>RequestDispatcher</a:t>
            </a:r>
            <a:r>
              <a:rPr lang="zh-CN" altLang="en-US" sz="3200" dirty="0">
                <a:solidFill>
                  <a:schemeClr val="hlink"/>
                </a:solidFill>
                <a:latin typeface="Times New Roman" panose="02020603050405020304" pitchFamily="2" charset="0"/>
                <a:ea typeface="ArialUnicodeMS" charset="-122"/>
              </a:rPr>
              <a:t>接口</a:t>
            </a:r>
            <a:endParaRPr lang="zh-CN" altLang="en-US" sz="3200" dirty="0">
              <a:solidFill>
                <a:schemeClr val="hlink"/>
              </a:solidFill>
              <a:latin typeface="Times New Roman" panose="02020603050405020304" pitchFamily="2" charset="0"/>
              <a:ea typeface="ArialUnicodeMS" charset="-122"/>
            </a:endParaRPr>
          </a:p>
          <a:p>
            <a:pPr lvl="1">
              <a:lnSpc>
                <a:spcPct val="120000"/>
              </a:lnSpc>
            </a:pPr>
            <a:r>
              <a:rPr lang="zh-CN" altLang="en-US" dirty="0">
                <a:latin typeface="Times New Roman" panose="02020603050405020304" pitchFamily="2" charset="0"/>
              </a:rPr>
              <a:t>定义了一个从客户端接受请求，并能够把请求发送到其他服务器资源的对象</a:t>
            </a:r>
            <a:endParaRPr lang="zh-CN" altLang="en-US" dirty="0">
              <a:latin typeface="Times New Roman" panose="02020603050405020304" pitchFamily="2" charset="0"/>
            </a:endParaRPr>
          </a:p>
          <a:p>
            <a:pPr lvl="1">
              <a:lnSpc>
                <a:spcPct val="120000"/>
              </a:lnSpc>
            </a:pPr>
            <a:r>
              <a:rPr lang="en-US" altLang="zh-CN" dirty="0">
                <a:latin typeface="Times New Roman" panose="02020603050405020304" pitchFamily="2" charset="0"/>
                <a:ea typeface="ArialUnicodeMS" charset="-122"/>
              </a:rPr>
              <a:t>RequestDispatcher</a:t>
            </a:r>
            <a:r>
              <a:rPr lang="zh-CN" altLang="en-US" dirty="0">
                <a:latin typeface="Times New Roman" panose="02020603050405020304" pitchFamily="2" charset="0"/>
              </a:rPr>
              <a:t>接口定义</a:t>
            </a:r>
            <a:endParaRPr lang="zh-CN" altLang="en-US" dirty="0">
              <a:latin typeface="Times New Roman" panose="02020603050405020304" pitchFamily="2" charset="0"/>
            </a:endParaRPr>
          </a:p>
        </p:txBody>
      </p:sp>
      <p:sp>
        <p:nvSpPr>
          <p:cNvPr id="66562" name="标题 66562"/>
          <p:cNvSpPr>
            <a:spLocks noGrp="1"/>
          </p:cNvSpPr>
          <p:nvPr>
            <p:ph type="title"/>
          </p:nvPr>
        </p:nvSpPr>
        <p:spPr>
          <a:ln/>
        </p:spPr>
        <p:txBody>
          <a:bodyPr anchor="ctr" anchorCtr="0"/>
          <a:p>
            <a:r>
              <a:rPr lang="en-US" altLang="zh-CN" dirty="0">
                <a:latin typeface="Times New Roman" panose="02020603050405020304" pitchFamily="2" charset="0"/>
              </a:rPr>
              <a:t>RequestDispatcher</a:t>
            </a:r>
            <a:r>
              <a:rPr lang="zh-CN" altLang="en-US" dirty="0">
                <a:latin typeface="Times New Roman" panose="02020603050405020304" pitchFamily="2" charset="0"/>
              </a:rPr>
              <a:t>（1）</a:t>
            </a:r>
            <a:endParaRPr lang="zh-CN" altLang="en-US" dirty="0">
              <a:latin typeface="Times New Roman" panose="02020603050405020304" pitchFamily="2" charset="0"/>
            </a:endParaRPr>
          </a:p>
        </p:txBody>
      </p:sp>
      <p:sp>
        <p:nvSpPr>
          <p:cNvPr id="66563" name="圆角矩形 66563"/>
          <p:cNvSpPr/>
          <p:nvPr/>
        </p:nvSpPr>
        <p:spPr>
          <a:xfrm>
            <a:off x="1066800" y="3740150"/>
            <a:ext cx="7197725" cy="2584450"/>
          </a:xfrm>
          <a:prstGeom prst="roundRect">
            <a:avLst>
              <a:gd name="adj" fmla="val 16667"/>
            </a:avLst>
          </a:prstGeom>
          <a:solidFill>
            <a:srgbClr val="FFFFCC"/>
          </a:solidFill>
          <a:ln w="9525" cap="flat" cmpd="sng">
            <a:solidFill>
              <a:srgbClr val="990033"/>
            </a:solidFill>
            <a:prstDash val="solid"/>
            <a:round/>
            <a:headEnd type="none" w="med" len="med"/>
            <a:tailEnd type="none" w="med" len="med"/>
          </a:ln>
        </p:spPr>
        <p:txBody>
          <a:bodyPr wrap="none" anchor="ctr" anchorCtr="0"/>
          <a:p>
            <a:pPr eaLnBrk="0" hangingPunct="0">
              <a:lnSpc>
                <a:spcPct val="90000"/>
              </a:lnSpc>
              <a:spcBef>
                <a:spcPct val="50000"/>
              </a:spcBef>
            </a:pPr>
            <a:r>
              <a:rPr lang="en-US" altLang="zh-CN" sz="2000" dirty="0">
                <a:latin typeface="Times New Roman" panose="02020603050405020304" pitchFamily="2" charset="0"/>
              </a:rPr>
              <a:t>public  abstract  interface RequestDispatcher</a:t>
            </a:r>
            <a:endParaRPr lang="en-US" altLang="zh-CN" sz="2000" dirty="0">
              <a:latin typeface="Times New Roman" panose="02020603050405020304" pitchFamily="2" charset="0"/>
            </a:endParaRPr>
          </a:p>
          <a:p>
            <a:pPr eaLnBrk="0" hangingPunct="0">
              <a:lnSpc>
                <a:spcPct val="110000"/>
              </a:lnSpc>
            </a:pPr>
            <a:r>
              <a:rPr lang="en-US" altLang="zh-CN" sz="2000" dirty="0">
                <a:solidFill>
                  <a:srgbClr val="000000"/>
                </a:solidFill>
                <a:latin typeface="Times New Roman" panose="02020603050405020304" pitchFamily="2" charset="0"/>
              </a:rPr>
              <a:t>{                      </a:t>
            </a:r>
            <a:endParaRPr lang="en-US" altLang="zh-CN" sz="2000" dirty="0">
              <a:solidFill>
                <a:srgbClr val="000000"/>
              </a:solidFill>
              <a:latin typeface="Times New Roman" panose="02020603050405020304" pitchFamily="2" charset="0"/>
            </a:endParaRPr>
          </a:p>
          <a:p>
            <a:pPr eaLnBrk="0" hangingPunct="0">
              <a:lnSpc>
                <a:spcPct val="130000"/>
              </a:lnSpc>
            </a:pPr>
            <a:r>
              <a:rPr lang="en-US" altLang="zh-CN" sz="2000" dirty="0">
                <a:solidFill>
                  <a:srgbClr val="000000"/>
                </a:solidFill>
                <a:latin typeface="Times New Roman" panose="02020603050405020304" pitchFamily="2" charset="0"/>
              </a:rPr>
              <a:t>   //</a:t>
            </a:r>
            <a:r>
              <a:rPr lang="zh-CN" altLang="en-US" sz="2000" dirty="0">
                <a:solidFill>
                  <a:srgbClr val="000000"/>
                </a:solidFill>
                <a:latin typeface="Times New Roman" panose="02020603050405020304" pitchFamily="2" charset="0"/>
              </a:rPr>
              <a:t>将当前</a:t>
            </a:r>
            <a:r>
              <a:rPr lang="en-US" altLang="zh-CN" sz="2000" dirty="0">
                <a:solidFill>
                  <a:srgbClr val="000000"/>
                </a:solidFill>
                <a:latin typeface="Times New Roman" panose="02020603050405020304" pitchFamily="2" charset="0"/>
              </a:rPr>
              <a:t>Servlet</a:t>
            </a:r>
            <a:r>
              <a:rPr lang="zh-CN" altLang="en-US" sz="2000" dirty="0">
                <a:solidFill>
                  <a:srgbClr val="000000"/>
                </a:solidFill>
                <a:latin typeface="Times New Roman" panose="02020603050405020304" pitchFamily="2" charset="0"/>
              </a:rPr>
              <a:t>对象中的</a:t>
            </a:r>
            <a:r>
              <a:rPr lang="en-US" altLang="zh-CN" sz="2000" dirty="0">
                <a:solidFill>
                  <a:srgbClr val="000000"/>
                </a:solidFill>
                <a:latin typeface="Times New Roman" panose="02020603050405020304" pitchFamily="2" charset="0"/>
              </a:rPr>
              <a:t>ServletRequest</a:t>
            </a:r>
            <a:r>
              <a:rPr lang="zh-CN" altLang="en-US" sz="2000" dirty="0">
                <a:solidFill>
                  <a:srgbClr val="000000"/>
                </a:solidFill>
                <a:latin typeface="Times New Roman" panose="02020603050405020304" pitchFamily="2" charset="0"/>
              </a:rPr>
              <a:t>对象发给另一资源</a:t>
            </a:r>
            <a:endParaRPr lang="zh-CN" altLang="en-US" sz="2000" dirty="0">
              <a:solidFill>
                <a:srgbClr val="000000"/>
              </a:solidFill>
              <a:latin typeface="Times New Roman" panose="02020603050405020304" pitchFamily="2" charset="0"/>
            </a:endParaRPr>
          </a:p>
          <a:p>
            <a:pPr eaLnBrk="0" hangingPunct="0">
              <a:lnSpc>
                <a:spcPct val="130000"/>
              </a:lnSpc>
            </a:pPr>
            <a:r>
              <a:rPr lang="en-US" altLang="zh-CN" sz="2000" dirty="0">
                <a:solidFill>
                  <a:srgbClr val="000000"/>
                </a:solidFill>
                <a:latin typeface="Times New Roman" panose="02020603050405020304" pitchFamily="2" charset="0"/>
              </a:rPr>
              <a:t>    void  forward(ServletRequest  req,  ServletResponse  res);</a:t>
            </a:r>
            <a:endParaRPr lang="en-US" altLang="zh-CN" sz="2000" dirty="0">
              <a:solidFill>
                <a:srgbClr val="000000"/>
              </a:solidFill>
              <a:latin typeface="Times New Roman" panose="02020603050405020304" pitchFamily="2" charset="0"/>
            </a:endParaRPr>
          </a:p>
          <a:p>
            <a:pPr eaLnBrk="0" hangingPunct="0">
              <a:lnSpc>
                <a:spcPct val="130000"/>
              </a:lnSpc>
            </a:pPr>
            <a:r>
              <a:rPr lang="en-US" altLang="zh-CN" sz="2000" dirty="0">
                <a:solidFill>
                  <a:srgbClr val="000000"/>
                </a:solidFill>
                <a:latin typeface="Times New Roman" panose="02020603050405020304" pitchFamily="2" charset="0"/>
              </a:rPr>
              <a:t>    //</a:t>
            </a:r>
            <a:r>
              <a:rPr lang="zh-CN" altLang="en-US" sz="2000" dirty="0">
                <a:solidFill>
                  <a:srgbClr val="000000"/>
                </a:solidFill>
                <a:latin typeface="Times New Roman" panose="02020603050405020304" pitchFamily="2" charset="0"/>
              </a:rPr>
              <a:t>包含</a:t>
            </a:r>
            <a:r>
              <a:rPr lang="en-US" altLang="zh-CN" sz="2000" dirty="0">
                <a:solidFill>
                  <a:srgbClr val="000000"/>
                </a:solidFill>
                <a:latin typeface="Times New Roman" panose="02020603050405020304" pitchFamily="2" charset="0"/>
              </a:rPr>
              <a:t>Web</a:t>
            </a:r>
            <a:r>
              <a:rPr lang="zh-CN" altLang="en-US" sz="2000" dirty="0">
                <a:solidFill>
                  <a:srgbClr val="000000"/>
                </a:solidFill>
                <a:latin typeface="Times New Roman" panose="02020603050405020304" pitchFamily="2" charset="0"/>
              </a:rPr>
              <a:t>服务器的另一资源</a:t>
            </a:r>
            <a:endParaRPr lang="zh-CN" altLang="en-US" sz="2000" dirty="0">
              <a:solidFill>
                <a:srgbClr val="000000"/>
              </a:solidFill>
              <a:latin typeface="Times New Roman" panose="02020603050405020304" pitchFamily="2" charset="0"/>
            </a:endParaRPr>
          </a:p>
          <a:p>
            <a:pPr eaLnBrk="0" hangingPunct="0">
              <a:lnSpc>
                <a:spcPct val="130000"/>
              </a:lnSpc>
            </a:pPr>
            <a:r>
              <a:rPr lang="en-US" altLang="zh-CN" sz="2000" dirty="0">
                <a:solidFill>
                  <a:srgbClr val="000000"/>
                </a:solidFill>
                <a:latin typeface="Times New Roman" panose="02020603050405020304" pitchFamily="2" charset="0"/>
              </a:rPr>
              <a:t>    void  include(ServletRequest  req,  ServletResponse  res);</a:t>
            </a:r>
            <a:endParaRPr lang="en-US" altLang="zh-CN" sz="2000" dirty="0">
              <a:solidFill>
                <a:srgbClr val="000000"/>
              </a:solidFill>
              <a:latin typeface="Times New Roman" panose="02020603050405020304" pitchFamily="2" charset="0"/>
            </a:endParaRPr>
          </a:p>
          <a:p>
            <a:pPr eaLnBrk="0" hangingPunct="0">
              <a:lnSpc>
                <a:spcPct val="80000"/>
              </a:lnSpc>
            </a:pPr>
            <a:r>
              <a:rPr lang="en-US" altLang="zh-CN" sz="2000" dirty="0">
                <a:solidFill>
                  <a:srgbClr val="000000"/>
                </a:solidFill>
                <a:latin typeface="Times New Roman" panose="02020603050405020304" pitchFamily="2" charset="0"/>
              </a:rPr>
              <a:t>}</a:t>
            </a:r>
            <a:endParaRPr lang="en-US" altLang="zh-CN" sz="2000" dirty="0">
              <a:solidFill>
                <a:srgbClr val="000000"/>
              </a:solidFill>
              <a:latin typeface="Times New Roman" panose="02020603050405020304" pitchFamily="2" charset="0"/>
              <a:ea typeface="Times New Roman" panose="02020603050405020304" pitchFamily="2"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占位符 67585"/>
          <p:cNvSpPr>
            <a:spLocks noGrp="1"/>
          </p:cNvSpPr>
          <p:nvPr>
            <p:ph idx="1"/>
          </p:nvPr>
        </p:nvSpPr>
        <p:spPr>
          <a:xfrm>
            <a:off x="457200" y="1295400"/>
            <a:ext cx="8458200" cy="4876800"/>
          </a:xfrm>
          <a:ln/>
        </p:spPr>
        <p:txBody>
          <a:bodyPr anchor="t" anchorCtr="0"/>
          <a:p>
            <a:pPr>
              <a:lnSpc>
                <a:spcPct val="120000"/>
              </a:lnSpc>
            </a:pPr>
            <a:r>
              <a:rPr lang="en-US" altLang="zh-CN" sz="3200" dirty="0">
                <a:solidFill>
                  <a:schemeClr val="hlink"/>
                </a:solidFill>
                <a:latin typeface="Times New Roman" panose="02020603050405020304" pitchFamily="2" charset="0"/>
                <a:ea typeface="ArialUnicodeMS" charset="-122"/>
              </a:rPr>
              <a:t>getRequestDispatcher()</a:t>
            </a:r>
            <a:endParaRPr lang="en-US" altLang="zh-CN" sz="3600" dirty="0">
              <a:solidFill>
                <a:schemeClr val="hlink"/>
              </a:solidFill>
              <a:latin typeface="Times New Roman" panose="02020603050405020304" pitchFamily="2" charset="0"/>
              <a:ea typeface="ArialUnicodeMS" charset="-122"/>
            </a:endParaRPr>
          </a:p>
          <a:p>
            <a:pPr lvl="1">
              <a:lnSpc>
                <a:spcPct val="120000"/>
              </a:lnSpc>
            </a:pPr>
            <a:r>
              <a:rPr lang="zh-CN" altLang="en-US" dirty="0">
                <a:solidFill>
                  <a:srgbClr val="CC0000"/>
                </a:solidFill>
                <a:latin typeface="Times New Roman" panose="02020603050405020304" pitchFamily="2" charset="0"/>
              </a:rPr>
              <a:t>调用</a:t>
            </a:r>
            <a:r>
              <a:rPr lang="en-US" altLang="zh-CN" dirty="0">
                <a:solidFill>
                  <a:srgbClr val="CC0000"/>
                </a:solidFill>
                <a:latin typeface="Times New Roman" panose="02020603050405020304" pitchFamily="2" charset="0"/>
                <a:ea typeface="ArialUnicodeMS" charset="-122"/>
              </a:rPr>
              <a:t>ServletContext</a:t>
            </a:r>
            <a:r>
              <a:rPr lang="zh-CN" altLang="en-US" dirty="0">
                <a:solidFill>
                  <a:srgbClr val="CC0000"/>
                </a:solidFill>
                <a:latin typeface="Times New Roman" panose="02020603050405020304" pitchFamily="2" charset="0"/>
              </a:rPr>
              <a:t>对象的</a:t>
            </a:r>
            <a:r>
              <a:rPr lang="en-US" altLang="zh-CN" dirty="0">
                <a:solidFill>
                  <a:srgbClr val="CC0000"/>
                </a:solidFill>
                <a:latin typeface="Times New Roman" panose="02020603050405020304" pitchFamily="2" charset="0"/>
                <a:ea typeface="ArialUnicodeMS" charset="-122"/>
              </a:rPr>
              <a:t>getRequestDispatcher</a:t>
            </a:r>
            <a:r>
              <a:rPr lang="zh-CN" altLang="en-US" dirty="0">
                <a:solidFill>
                  <a:srgbClr val="CC0000"/>
                </a:solidFill>
                <a:latin typeface="Times New Roman" panose="02020603050405020304" pitchFamily="2" charset="0"/>
              </a:rPr>
              <a:t>方法获得一个</a:t>
            </a:r>
            <a:r>
              <a:rPr lang="en-US" altLang="zh-CN" dirty="0">
                <a:solidFill>
                  <a:srgbClr val="CC0000"/>
                </a:solidFill>
                <a:latin typeface="Times New Roman" panose="02020603050405020304" pitchFamily="2" charset="0"/>
                <a:ea typeface="ArialUnicodeMS" charset="-122"/>
              </a:rPr>
              <a:t>RequestDispatcher</a:t>
            </a:r>
            <a:r>
              <a:rPr lang="zh-CN" altLang="en-US" dirty="0">
                <a:solidFill>
                  <a:srgbClr val="CC0000"/>
                </a:solidFill>
                <a:latin typeface="Times New Roman" panose="02020603050405020304" pitchFamily="2" charset="0"/>
              </a:rPr>
              <a:t>对象</a:t>
            </a:r>
            <a:endParaRPr lang="zh-CN" altLang="en-US" dirty="0">
              <a:solidFill>
                <a:srgbClr val="CC0000"/>
              </a:solidFill>
              <a:latin typeface="Times New Roman" panose="02020603050405020304" pitchFamily="2" charset="0"/>
            </a:endParaRPr>
          </a:p>
          <a:p>
            <a:pPr lvl="1">
              <a:lnSpc>
                <a:spcPct val="120000"/>
              </a:lnSpc>
            </a:pPr>
            <a:r>
              <a:rPr lang="en-US" altLang="zh-CN" dirty="0">
                <a:latin typeface="Times New Roman" panose="02020603050405020304" pitchFamily="2" charset="0"/>
                <a:ea typeface="ArialUnicodeMS" charset="-122"/>
              </a:rPr>
              <a:t>forward</a:t>
            </a:r>
            <a:r>
              <a:rPr lang="en-US" altLang="zh-CN" dirty="0">
                <a:latin typeface="Times New Roman" panose="02020603050405020304" pitchFamily="2" charset="0"/>
              </a:rPr>
              <a:t>（</a:t>
            </a:r>
            <a:r>
              <a:rPr lang="zh-CN" altLang="en-US" dirty="0">
                <a:latin typeface="Times New Roman" panose="02020603050405020304" pitchFamily="2" charset="0"/>
              </a:rPr>
              <a:t>转发）</a:t>
            </a:r>
            <a:endParaRPr lang="zh-CN" altLang="en-US" dirty="0">
              <a:latin typeface="Times New Roman" panose="02020603050405020304" pitchFamily="2" charset="0"/>
            </a:endParaRPr>
          </a:p>
          <a:p>
            <a:pPr lvl="2">
              <a:lnSpc>
                <a:spcPct val="120000"/>
              </a:lnSpc>
            </a:pPr>
            <a:r>
              <a:rPr lang="en-US" altLang="zh-CN" dirty="0">
                <a:latin typeface="Times New Roman" panose="02020603050405020304" pitchFamily="2" charset="0"/>
              </a:rPr>
              <a:t>getRequestDispatcher(“/pages/showBalance.jsp”).forward(req, res)</a:t>
            </a:r>
            <a:endParaRPr lang="en-US" altLang="zh-CN" dirty="0">
              <a:latin typeface="Times New Roman" panose="02020603050405020304" pitchFamily="2" charset="0"/>
            </a:endParaRPr>
          </a:p>
          <a:p>
            <a:pPr lvl="1">
              <a:lnSpc>
                <a:spcPct val="120000"/>
              </a:lnSpc>
            </a:pPr>
            <a:r>
              <a:rPr lang="en-US" altLang="zh-CN" dirty="0">
                <a:latin typeface="Times New Roman" panose="02020603050405020304" pitchFamily="2" charset="0"/>
              </a:rPr>
              <a:t>include（</a:t>
            </a:r>
            <a:r>
              <a:rPr lang="zh-CN" altLang="en-US" dirty="0">
                <a:latin typeface="Times New Roman" panose="02020603050405020304" pitchFamily="2" charset="0"/>
              </a:rPr>
              <a:t>包括）</a:t>
            </a:r>
            <a:endParaRPr lang="zh-CN" altLang="en-US" dirty="0">
              <a:latin typeface="Times New Roman" panose="02020603050405020304" pitchFamily="2" charset="0"/>
            </a:endParaRPr>
          </a:p>
          <a:p>
            <a:pPr lvl="2">
              <a:lnSpc>
                <a:spcPct val="120000"/>
              </a:lnSpc>
            </a:pPr>
            <a:r>
              <a:rPr lang="en-US" altLang="zh-CN" dirty="0">
                <a:latin typeface="Times New Roman" panose="02020603050405020304" pitchFamily="2" charset="0"/>
              </a:rPr>
              <a:t>getRequestDispatcher(“/pages/showBalance.jsp”).include(req, res)</a:t>
            </a:r>
            <a:endParaRPr lang="en-US" altLang="zh-CN" dirty="0">
              <a:latin typeface="Times New Roman" panose="02020603050405020304" pitchFamily="2" charset="0"/>
            </a:endParaRPr>
          </a:p>
        </p:txBody>
      </p:sp>
      <p:sp>
        <p:nvSpPr>
          <p:cNvPr id="67586" name="标题 67586"/>
          <p:cNvSpPr>
            <a:spLocks noGrp="1"/>
          </p:cNvSpPr>
          <p:nvPr>
            <p:ph type="title"/>
          </p:nvPr>
        </p:nvSpPr>
        <p:spPr>
          <a:ln/>
        </p:spPr>
        <p:txBody>
          <a:bodyPr anchor="ctr" anchorCtr="0"/>
          <a:p>
            <a:r>
              <a:rPr lang="en-US" altLang="zh-CN" dirty="0">
                <a:latin typeface="Times New Roman" panose="02020603050405020304" pitchFamily="2" charset="0"/>
              </a:rPr>
              <a:t>RequestDispatcher</a:t>
            </a:r>
            <a:r>
              <a:rPr lang="zh-CN" altLang="en-US" dirty="0">
                <a:latin typeface="Times New Roman" panose="02020603050405020304" pitchFamily="2" charset="0"/>
              </a:rPr>
              <a:t> （2）</a:t>
            </a:r>
            <a:endParaRPr lang="zh-CN" altLang="en-US" dirty="0">
              <a:latin typeface="Times New Roman" panose="02020603050405020304" pitchFamily="2"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占位符 68609"/>
          <p:cNvSpPr>
            <a:spLocks noGrp="1"/>
          </p:cNvSpPr>
          <p:nvPr>
            <p:ph idx="1"/>
          </p:nvPr>
        </p:nvSpPr>
        <p:spPr>
          <a:xfrm>
            <a:off x="685800" y="1295400"/>
            <a:ext cx="7924800" cy="4876800"/>
          </a:xfrm>
          <a:ln/>
        </p:spPr>
        <p:txBody>
          <a:bodyPr anchor="t" anchorCtr="0"/>
          <a:p>
            <a:pPr>
              <a:lnSpc>
                <a:spcPct val="120000"/>
              </a:lnSpc>
            </a:pPr>
            <a:r>
              <a:rPr lang="zh-CN" altLang="en-US" sz="3200" dirty="0">
                <a:solidFill>
                  <a:schemeClr val="hlink"/>
                </a:solidFill>
                <a:latin typeface="Times New Roman" panose="02020603050405020304" pitchFamily="2" charset="0"/>
              </a:rPr>
              <a:t>思想</a:t>
            </a:r>
            <a:endParaRPr lang="zh-CN" altLang="en-US" sz="3200" dirty="0">
              <a:solidFill>
                <a:schemeClr val="hlink"/>
              </a:solidFill>
              <a:latin typeface="Times New Roman" panose="02020603050405020304" pitchFamily="2" charset="0"/>
            </a:endParaRPr>
          </a:p>
          <a:p>
            <a:pPr lvl="1">
              <a:lnSpc>
                <a:spcPct val="110000"/>
              </a:lnSpc>
            </a:pPr>
            <a:r>
              <a:rPr lang="en-US" altLang="zh-CN" dirty="0">
                <a:latin typeface="Times New Roman" panose="02020603050405020304" pitchFamily="2" charset="0"/>
              </a:rPr>
              <a:t>servlet</a:t>
            </a:r>
            <a:r>
              <a:rPr lang="zh-CN" altLang="en-US" dirty="0">
                <a:latin typeface="Times New Roman" panose="02020603050405020304" pitchFamily="2" charset="0"/>
              </a:rPr>
              <a:t>发送简单的名称和值到客户程序</a:t>
            </a:r>
            <a:endParaRPr lang="zh-CN" altLang="en-US" dirty="0">
              <a:latin typeface="Times New Roman" panose="02020603050405020304" pitchFamily="2" charset="0"/>
              <a:ea typeface="ArialUnicodeMS" charset="-122"/>
            </a:endParaRPr>
          </a:p>
          <a:p>
            <a:pPr lvl="1">
              <a:lnSpc>
                <a:spcPct val="110000"/>
              </a:lnSpc>
            </a:pPr>
            <a:r>
              <a:rPr lang="zh-CN" altLang="en-US" dirty="0">
                <a:latin typeface="Times New Roman" panose="02020603050405020304" pitchFamily="2" charset="0"/>
              </a:rPr>
              <a:t>客户程序在访问同一站点时将名称和值返回</a:t>
            </a:r>
            <a:endParaRPr lang="zh-CN" altLang="en-US" dirty="0">
              <a:latin typeface="Times New Roman" panose="02020603050405020304" pitchFamily="2" charset="0"/>
              <a:ea typeface="ArialUnicodeMS" charset="-122"/>
            </a:endParaRPr>
          </a:p>
          <a:p>
            <a:pPr>
              <a:lnSpc>
                <a:spcPct val="120000"/>
              </a:lnSpc>
            </a:pPr>
            <a:r>
              <a:rPr lang="en-US" altLang="zh-CN" sz="3200" dirty="0">
                <a:solidFill>
                  <a:schemeClr val="hlink"/>
                </a:solidFill>
                <a:latin typeface="Times New Roman" panose="02020603050405020304" pitchFamily="2" charset="0"/>
                <a:ea typeface="ArialUnicodeMS" charset="-122"/>
              </a:rPr>
              <a:t>cookie</a:t>
            </a:r>
            <a:r>
              <a:rPr lang="zh-CN" altLang="en-US" sz="3200" dirty="0">
                <a:solidFill>
                  <a:schemeClr val="hlink"/>
                </a:solidFill>
                <a:latin typeface="Times New Roman" panose="02020603050405020304" pitchFamily="2" charset="0"/>
                <a:ea typeface="ArialUnicodeMS" charset="-122"/>
              </a:rPr>
              <a:t>的典型应用</a:t>
            </a:r>
            <a:endParaRPr lang="zh-CN" altLang="en-US" sz="3200" dirty="0">
              <a:solidFill>
                <a:schemeClr val="hlink"/>
              </a:solidFill>
              <a:latin typeface="Times New Roman" panose="02020603050405020304" pitchFamily="2" charset="0"/>
              <a:ea typeface="ArialUnicodeMS" charset="-122"/>
            </a:endParaRPr>
          </a:p>
          <a:p>
            <a:pPr lvl="1">
              <a:lnSpc>
                <a:spcPct val="110000"/>
              </a:lnSpc>
            </a:pPr>
            <a:r>
              <a:rPr lang="zh-CN" altLang="en-US" dirty="0">
                <a:latin typeface="Times New Roman" panose="02020603050405020304" pitchFamily="2" charset="0"/>
              </a:rPr>
              <a:t>在电子商务会话中标识用户</a:t>
            </a:r>
            <a:endParaRPr lang="zh-CN" altLang="en-US" dirty="0">
              <a:latin typeface="Times New Roman" panose="02020603050405020304" pitchFamily="2" charset="0"/>
            </a:endParaRPr>
          </a:p>
          <a:p>
            <a:pPr lvl="1">
              <a:lnSpc>
                <a:spcPct val="120000"/>
              </a:lnSpc>
            </a:pPr>
            <a:r>
              <a:rPr lang="zh-CN" altLang="en-US" dirty="0">
                <a:latin typeface="Times New Roman" panose="02020603050405020304" pitchFamily="2" charset="0"/>
              </a:rPr>
              <a:t>记录用户名和密码</a:t>
            </a:r>
            <a:endParaRPr lang="zh-CN" altLang="en-US" dirty="0">
              <a:latin typeface="Times New Roman" panose="02020603050405020304" pitchFamily="2" charset="0"/>
            </a:endParaRPr>
          </a:p>
          <a:p>
            <a:pPr lvl="1">
              <a:lnSpc>
                <a:spcPct val="120000"/>
              </a:lnSpc>
            </a:pPr>
            <a:r>
              <a:rPr lang="zh-CN" altLang="en-US" dirty="0">
                <a:latin typeface="Times New Roman" panose="02020603050405020304" pitchFamily="2" charset="0"/>
              </a:rPr>
              <a:t>对站点进行定制</a:t>
            </a:r>
            <a:endParaRPr lang="zh-CN" altLang="en-US" dirty="0">
              <a:latin typeface="Times New Roman" panose="02020603050405020304" pitchFamily="2" charset="0"/>
            </a:endParaRPr>
          </a:p>
          <a:p>
            <a:pPr lvl="1">
              <a:lnSpc>
                <a:spcPct val="120000"/>
              </a:lnSpc>
            </a:pPr>
            <a:r>
              <a:rPr lang="zh-CN" altLang="en-US" dirty="0">
                <a:latin typeface="Times New Roman" panose="02020603050405020304" pitchFamily="2" charset="0"/>
              </a:rPr>
              <a:t>定向广告</a:t>
            </a:r>
            <a:endParaRPr lang="en-US" altLang="zh-CN" dirty="0">
              <a:latin typeface="Times New Roman" panose="02020603050405020304" pitchFamily="2" charset="0"/>
            </a:endParaRPr>
          </a:p>
        </p:txBody>
      </p:sp>
      <p:sp>
        <p:nvSpPr>
          <p:cNvPr id="68610" name="标题 68610"/>
          <p:cNvSpPr>
            <a:spLocks noGrp="1"/>
          </p:cNvSpPr>
          <p:nvPr>
            <p:ph type="title"/>
          </p:nvPr>
        </p:nvSpPr>
        <p:spPr>
          <a:ln/>
        </p:spPr>
        <p:txBody>
          <a:bodyPr anchor="ctr" anchorCtr="0"/>
          <a:p>
            <a:r>
              <a:rPr lang="en-US" altLang="zh-CN" dirty="0">
                <a:latin typeface="Times New Roman" panose="02020603050405020304" pitchFamily="2" charset="0"/>
              </a:rPr>
              <a:t>cookie</a:t>
            </a:r>
            <a:r>
              <a:rPr lang="zh-CN" altLang="en-US" dirty="0">
                <a:latin typeface="Times New Roman" panose="02020603050405020304" pitchFamily="2" charset="0"/>
              </a:rPr>
              <a:t>简介（</a:t>
            </a:r>
            <a:r>
              <a:rPr lang="en-US" altLang="zh-CN" dirty="0">
                <a:latin typeface="Times New Roman" panose="02020603050405020304" pitchFamily="2" charset="0"/>
              </a:rPr>
              <a:t>1</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文本占位符 69633"/>
          <p:cNvSpPr>
            <a:spLocks noGrp="1"/>
          </p:cNvSpPr>
          <p:nvPr>
            <p:ph idx="1"/>
          </p:nvPr>
        </p:nvSpPr>
        <p:spPr>
          <a:xfrm>
            <a:off x="838200" y="1295400"/>
            <a:ext cx="7543800" cy="4876800"/>
          </a:xfrm>
          <a:ln/>
        </p:spPr>
        <p:txBody>
          <a:bodyPr anchor="t" anchorCtr="0"/>
          <a:p>
            <a:pPr>
              <a:lnSpc>
                <a:spcPct val="120000"/>
              </a:lnSpc>
            </a:pPr>
            <a:r>
              <a:rPr lang="en-US" altLang="zh-CN" sz="3200" dirty="0">
                <a:solidFill>
                  <a:schemeClr val="hlink"/>
                </a:solidFill>
                <a:latin typeface="Times New Roman" panose="02020603050405020304" pitchFamily="2" charset="0"/>
              </a:rPr>
              <a:t>cookie</a:t>
            </a:r>
            <a:r>
              <a:rPr lang="zh-CN" altLang="en-US" sz="3200" dirty="0">
                <a:solidFill>
                  <a:schemeClr val="hlink"/>
                </a:solidFill>
                <a:latin typeface="Times New Roman" panose="02020603050405020304" pitchFamily="2" charset="0"/>
              </a:rPr>
              <a:t>的隐私问题处理</a:t>
            </a:r>
            <a:endParaRPr lang="zh-CN" altLang="en-US" sz="3200" dirty="0">
              <a:solidFill>
                <a:schemeClr val="hlink"/>
              </a:solidFill>
              <a:latin typeface="Times New Roman" panose="02020603050405020304" pitchFamily="2" charset="0"/>
            </a:endParaRPr>
          </a:p>
          <a:p>
            <a:pPr lvl="1">
              <a:lnSpc>
                <a:spcPct val="110000"/>
              </a:lnSpc>
            </a:pPr>
            <a:r>
              <a:rPr lang="zh-CN" altLang="en-US" dirty="0">
                <a:latin typeface="Times New Roman" panose="02020603050405020304" pitchFamily="2" charset="0"/>
              </a:rPr>
              <a:t>尽可能不依赖</a:t>
            </a:r>
            <a:r>
              <a:rPr lang="en-US" altLang="zh-CN" dirty="0">
                <a:latin typeface="Times New Roman" panose="02020603050405020304" pitchFamily="2" charset="0"/>
              </a:rPr>
              <a:t>cookie</a:t>
            </a:r>
            <a:endParaRPr lang="en-US" altLang="zh-CN" dirty="0">
              <a:latin typeface="Times New Roman" panose="02020603050405020304" pitchFamily="2" charset="0"/>
              <a:ea typeface="ArialUnicodeMS" charset="-122"/>
            </a:endParaRPr>
          </a:p>
          <a:p>
            <a:pPr lvl="1">
              <a:lnSpc>
                <a:spcPct val="110000"/>
              </a:lnSpc>
            </a:pPr>
            <a:r>
              <a:rPr lang="zh-CN" altLang="en-US" dirty="0">
                <a:latin typeface="Times New Roman" panose="02020603050405020304" pitchFamily="2" charset="0"/>
              </a:rPr>
              <a:t>避免用</a:t>
            </a:r>
            <a:r>
              <a:rPr lang="en-US" altLang="zh-CN" dirty="0">
                <a:latin typeface="Times New Roman" panose="02020603050405020304" pitchFamily="2" charset="0"/>
              </a:rPr>
              <a:t>cookie</a:t>
            </a:r>
            <a:r>
              <a:rPr lang="zh-CN" altLang="en-US" dirty="0">
                <a:latin typeface="Times New Roman" panose="02020603050405020304" pitchFamily="2" charset="0"/>
              </a:rPr>
              <a:t>存储敏感信息</a:t>
            </a:r>
            <a:endParaRPr lang="zh-CN" altLang="en-US" dirty="0">
              <a:latin typeface="Times New Roman" panose="02020603050405020304" pitchFamily="2" charset="0"/>
              <a:ea typeface="ArialUnicodeMS" charset="-122"/>
            </a:endParaRPr>
          </a:p>
          <a:p>
            <a:pPr>
              <a:lnSpc>
                <a:spcPct val="120000"/>
              </a:lnSpc>
            </a:pPr>
            <a:r>
              <a:rPr lang="en-US" altLang="zh-CN" sz="3200" dirty="0">
                <a:solidFill>
                  <a:schemeClr val="hlink"/>
                </a:solidFill>
                <a:latin typeface="Times New Roman" panose="02020603050405020304" pitchFamily="2" charset="0"/>
                <a:ea typeface="ArialUnicodeMS" charset="-122"/>
              </a:rPr>
              <a:t>cookie</a:t>
            </a:r>
            <a:r>
              <a:rPr lang="zh-CN" altLang="en-US" sz="3200" dirty="0">
                <a:solidFill>
                  <a:schemeClr val="hlink"/>
                </a:solidFill>
                <a:latin typeface="Times New Roman" panose="02020603050405020304" pitchFamily="2" charset="0"/>
                <a:ea typeface="ArialUnicodeMS" charset="-122"/>
              </a:rPr>
              <a:t>的删除</a:t>
            </a:r>
            <a:endParaRPr lang="zh-CN" altLang="en-US" sz="3200" dirty="0">
              <a:solidFill>
                <a:schemeClr val="hlink"/>
              </a:solidFill>
              <a:latin typeface="Times New Roman" panose="02020603050405020304" pitchFamily="2" charset="0"/>
              <a:ea typeface="ArialUnicodeMS" charset="-122"/>
            </a:endParaRPr>
          </a:p>
        </p:txBody>
      </p:sp>
      <p:sp>
        <p:nvSpPr>
          <p:cNvPr id="69634" name="标题 69634"/>
          <p:cNvSpPr>
            <a:spLocks noGrp="1"/>
          </p:cNvSpPr>
          <p:nvPr>
            <p:ph type="title"/>
          </p:nvPr>
        </p:nvSpPr>
        <p:spPr>
          <a:ln/>
        </p:spPr>
        <p:txBody>
          <a:bodyPr anchor="ctr" anchorCtr="0"/>
          <a:p>
            <a:r>
              <a:rPr lang="en-US" altLang="zh-CN" dirty="0">
                <a:latin typeface="Times New Roman" panose="02020603050405020304" pitchFamily="2" charset="0"/>
              </a:rPr>
              <a:t>cookie</a:t>
            </a:r>
            <a:r>
              <a:rPr lang="zh-CN" altLang="en-US" dirty="0">
                <a:latin typeface="Times New Roman" panose="02020603050405020304" pitchFamily="2" charset="0"/>
              </a:rPr>
              <a:t>简介（</a:t>
            </a:r>
            <a:r>
              <a:rPr lang="en-US" altLang="zh-CN" dirty="0">
                <a:latin typeface="Times New Roman" panose="02020603050405020304" pitchFamily="2" charset="0"/>
              </a:rPr>
              <a:t>2</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pic>
        <p:nvPicPr>
          <p:cNvPr id="69636" name="图片 69635" descr="cookie设置"/>
          <p:cNvPicPr>
            <a:picLocks noChangeAspect="1"/>
          </p:cNvPicPr>
          <p:nvPr/>
        </p:nvPicPr>
        <p:blipFill>
          <a:blip r:embed="rId1"/>
          <a:stretch>
            <a:fillRect/>
          </a:stretch>
        </p:blipFill>
        <p:spPr>
          <a:xfrm>
            <a:off x="1806575" y="1773238"/>
            <a:ext cx="6429375" cy="4314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wipe(up)">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占位符 70657"/>
          <p:cNvSpPr>
            <a:spLocks noGrp="1"/>
          </p:cNvSpPr>
          <p:nvPr>
            <p:ph idx="1"/>
          </p:nvPr>
        </p:nvSpPr>
        <p:spPr>
          <a:xfrm>
            <a:off x="838200" y="1295400"/>
            <a:ext cx="7543800" cy="4876800"/>
          </a:xfrm>
          <a:ln/>
        </p:spPr>
        <p:txBody>
          <a:bodyPr anchor="t" anchorCtr="0"/>
          <a:p>
            <a:pPr>
              <a:lnSpc>
                <a:spcPct val="120000"/>
              </a:lnSpc>
            </a:pPr>
            <a:r>
              <a:rPr lang="zh-CN" altLang="en-US" sz="3200" dirty="0">
                <a:solidFill>
                  <a:schemeClr val="hlink"/>
                </a:solidFill>
                <a:latin typeface="Times New Roman" panose="02020603050405020304" pitchFamily="2" charset="0"/>
              </a:rPr>
              <a:t>向客户程序发送</a:t>
            </a:r>
            <a:r>
              <a:rPr lang="en-US" altLang="zh-CN" sz="3200" dirty="0">
                <a:solidFill>
                  <a:schemeClr val="hlink"/>
                </a:solidFill>
                <a:latin typeface="Times New Roman" panose="02020603050405020304" pitchFamily="2" charset="0"/>
              </a:rPr>
              <a:t>cookie</a:t>
            </a:r>
            <a:endParaRPr lang="en-US" altLang="zh-CN" sz="3200" dirty="0">
              <a:solidFill>
                <a:schemeClr val="hlink"/>
              </a:solidFill>
              <a:latin typeface="Times New Roman" panose="02020603050405020304" pitchFamily="2" charset="0"/>
              <a:ea typeface="ArialUnicodeMS" charset="-122"/>
            </a:endParaRPr>
          </a:p>
          <a:p>
            <a:pPr lvl="1"/>
            <a:r>
              <a:rPr lang="zh-CN" altLang="en-US" dirty="0">
                <a:latin typeface="Times New Roman" panose="02020603050405020304" pitchFamily="2" charset="0"/>
              </a:rPr>
              <a:t>创建</a:t>
            </a:r>
            <a:r>
              <a:rPr lang="en-US" altLang="zh-CN" dirty="0">
                <a:latin typeface="Times New Roman" panose="02020603050405020304" pitchFamily="2" charset="0"/>
              </a:rPr>
              <a:t>Cookie</a:t>
            </a:r>
            <a:r>
              <a:rPr lang="zh-CN" altLang="en-US" dirty="0">
                <a:latin typeface="Times New Roman" panose="02020603050405020304" pitchFamily="2" charset="0"/>
              </a:rPr>
              <a:t>对象</a:t>
            </a:r>
            <a:endParaRPr lang="zh-CN" altLang="en-US" dirty="0">
              <a:latin typeface="ArialUnicodeMS" charset="-122"/>
              <a:ea typeface="ArialUnicodeMS" charset="-122"/>
            </a:endParaRPr>
          </a:p>
          <a:p>
            <a:pPr lvl="2"/>
            <a:r>
              <a:rPr lang="zh-CN" altLang="en-US" dirty="0">
                <a:latin typeface="ArialUnicodeMS" charset="-122"/>
                <a:ea typeface="ArialUnicodeMS" charset="-122"/>
              </a:rPr>
              <a:t>调用</a:t>
            </a:r>
            <a:r>
              <a:rPr lang="en-US" altLang="zh-CN" dirty="0">
                <a:latin typeface="Times New Roman" panose="02020603050405020304" pitchFamily="2" charset="0"/>
                <a:ea typeface="ArialUnicodeMS" charset="-122"/>
              </a:rPr>
              <a:t>Cookie</a:t>
            </a:r>
            <a:r>
              <a:rPr lang="zh-CN" altLang="en-US" dirty="0">
                <a:latin typeface="ArialUnicodeMS" charset="-122"/>
                <a:ea typeface="ArialUnicodeMS" charset="-122"/>
              </a:rPr>
              <a:t>的构造函数，给出</a:t>
            </a:r>
            <a:r>
              <a:rPr lang="en-US" altLang="zh-CN" dirty="0">
                <a:latin typeface="Times New Roman" panose="02020603050405020304" pitchFamily="2" charset="0"/>
                <a:ea typeface="ArialUnicodeMS" charset="-122"/>
              </a:rPr>
              <a:t>cookie</a:t>
            </a:r>
            <a:r>
              <a:rPr lang="zh-CN" altLang="en-US" dirty="0">
                <a:latin typeface="ArialUnicodeMS" charset="-122"/>
                <a:ea typeface="ArialUnicodeMS" charset="-122"/>
              </a:rPr>
              <a:t>的名称和</a:t>
            </a:r>
            <a:r>
              <a:rPr lang="en-US" altLang="zh-CN" dirty="0">
                <a:latin typeface="Times New Roman" panose="02020603050405020304" pitchFamily="2" charset="0"/>
                <a:ea typeface="ArialUnicodeMS" charset="-122"/>
              </a:rPr>
              <a:t>cookie</a:t>
            </a:r>
            <a:r>
              <a:rPr lang="zh-CN" altLang="en-US" dirty="0">
                <a:latin typeface="ArialUnicodeMS" charset="-122"/>
                <a:ea typeface="ArialUnicodeMS" charset="-122"/>
              </a:rPr>
              <a:t>的值，二者都是字符串</a:t>
            </a:r>
            <a:endParaRPr lang="zh-CN" altLang="en-US" dirty="0">
              <a:latin typeface="ArialUnicodeMS" charset="-122"/>
              <a:ea typeface="ArialUnicodeMS" charset="-122"/>
            </a:endParaRPr>
          </a:p>
          <a:p>
            <a:pPr lvl="2"/>
            <a:r>
              <a:rPr lang="en-US" altLang="zh-CN" dirty="0">
                <a:solidFill>
                  <a:srgbClr val="FF0000"/>
                </a:solidFill>
                <a:latin typeface="Times New Roman" panose="02020603050405020304" pitchFamily="2" charset="0"/>
              </a:rPr>
              <a:t>Cookie c = new Cookie("userID", "a1234");</a:t>
            </a:r>
            <a:endParaRPr lang="en-US" altLang="zh-CN" dirty="0">
              <a:solidFill>
                <a:srgbClr val="FF0000"/>
              </a:solidFill>
              <a:latin typeface="Times New Roman" panose="02020603050405020304" pitchFamily="2" charset="0"/>
            </a:endParaRPr>
          </a:p>
          <a:p>
            <a:pPr lvl="1"/>
            <a:r>
              <a:rPr lang="zh-CN" altLang="en-US" dirty="0">
                <a:latin typeface="Times New Roman" panose="02020603050405020304" pitchFamily="2" charset="0"/>
              </a:rPr>
              <a:t>将</a:t>
            </a:r>
            <a:r>
              <a:rPr lang="en-US" altLang="zh-CN" dirty="0">
                <a:latin typeface="Times New Roman" panose="02020603050405020304" pitchFamily="2" charset="0"/>
              </a:rPr>
              <a:t>Cookie</a:t>
            </a:r>
            <a:r>
              <a:rPr lang="zh-CN" altLang="en-US" dirty="0">
                <a:latin typeface="Times New Roman" panose="02020603050405020304" pitchFamily="2" charset="0"/>
              </a:rPr>
              <a:t>放入到</a:t>
            </a:r>
            <a:r>
              <a:rPr lang="en-US" altLang="zh-CN" dirty="0">
                <a:latin typeface="Times New Roman" panose="02020603050405020304" pitchFamily="2" charset="0"/>
              </a:rPr>
              <a:t>HTTP</a:t>
            </a:r>
            <a:r>
              <a:rPr lang="zh-CN" altLang="en-US" dirty="0">
                <a:latin typeface="Times New Roman" panose="02020603050405020304" pitchFamily="2" charset="0"/>
              </a:rPr>
              <a:t>响应中</a:t>
            </a:r>
            <a:endParaRPr lang="zh-CN" altLang="en-US" dirty="0">
              <a:latin typeface="Times New Roman" panose="02020603050405020304" pitchFamily="2" charset="0"/>
            </a:endParaRPr>
          </a:p>
          <a:p>
            <a:pPr lvl="2"/>
            <a:r>
              <a:rPr lang="zh-CN" altLang="en-US" dirty="0">
                <a:latin typeface="Times New Roman" panose="02020603050405020304" pitchFamily="2" charset="0"/>
              </a:rPr>
              <a:t>使用</a:t>
            </a:r>
            <a:r>
              <a:rPr lang="en-US" altLang="zh-CN" dirty="0">
                <a:latin typeface="Times New Roman" panose="02020603050405020304" pitchFamily="2" charset="0"/>
              </a:rPr>
              <a:t>response.addCookie</a:t>
            </a:r>
            <a:endParaRPr lang="en-US" altLang="zh-CN" dirty="0">
              <a:latin typeface="Times New Roman" panose="02020603050405020304" pitchFamily="2" charset="0"/>
            </a:endParaRPr>
          </a:p>
          <a:p>
            <a:pPr lvl="2"/>
            <a:r>
              <a:rPr lang="zh-CN" altLang="en-US" dirty="0">
                <a:latin typeface="Times New Roman" panose="02020603050405020304" pitchFamily="2" charset="0"/>
              </a:rPr>
              <a:t>如果忘记这一步，那么不会有任何</a:t>
            </a:r>
            <a:r>
              <a:rPr lang="en-US" altLang="zh-CN" dirty="0">
                <a:latin typeface="Times New Roman" panose="02020603050405020304" pitchFamily="2" charset="0"/>
              </a:rPr>
              <a:t>cookie</a:t>
            </a:r>
            <a:r>
              <a:rPr lang="zh-CN" altLang="en-US" dirty="0">
                <a:latin typeface="Times New Roman" panose="02020603050405020304" pitchFamily="2" charset="0"/>
              </a:rPr>
              <a:t>被发送到浏览器</a:t>
            </a:r>
            <a:endParaRPr lang="zh-CN" altLang="en-US" dirty="0">
              <a:latin typeface="Times New Roman" panose="02020603050405020304" pitchFamily="2" charset="0"/>
            </a:endParaRPr>
          </a:p>
          <a:p>
            <a:pPr lvl="2"/>
            <a:r>
              <a:rPr lang="en-US" altLang="zh-CN" dirty="0">
                <a:solidFill>
                  <a:srgbClr val="FF0000"/>
                </a:solidFill>
                <a:latin typeface="Times New Roman" panose="02020603050405020304" pitchFamily="2" charset="0"/>
              </a:rPr>
              <a:t>response.addCookie(c)</a:t>
            </a:r>
            <a:endParaRPr lang="en-US" altLang="zh-CN" dirty="0">
              <a:solidFill>
                <a:srgbClr val="FF0000"/>
              </a:solidFill>
              <a:latin typeface="Times New Roman" panose="02020603050405020304" pitchFamily="2" charset="0"/>
              <a:ea typeface="Times New Roman" panose="02020603050405020304" pitchFamily="2" charset="0"/>
            </a:endParaRPr>
          </a:p>
        </p:txBody>
      </p:sp>
      <p:sp>
        <p:nvSpPr>
          <p:cNvPr id="70658" name="标题 70658"/>
          <p:cNvSpPr>
            <a:spLocks noGrp="1"/>
          </p:cNvSpPr>
          <p:nvPr>
            <p:ph type="title"/>
          </p:nvPr>
        </p:nvSpPr>
        <p:spPr>
          <a:ln/>
        </p:spPr>
        <p:txBody>
          <a:bodyPr anchor="ctr" anchorCtr="0"/>
          <a:p>
            <a:r>
              <a:rPr lang="en-US" altLang="zh-CN" dirty="0">
                <a:latin typeface="Times New Roman" panose="02020603050405020304" pitchFamily="2" charset="0"/>
              </a:rPr>
              <a:t>cookie</a:t>
            </a:r>
            <a:r>
              <a:rPr lang="zh-CN" altLang="en-US" dirty="0">
                <a:latin typeface="Times New Roman" panose="02020603050405020304" pitchFamily="2" charset="0"/>
              </a:rPr>
              <a:t>的创建与发送（1）</a:t>
            </a:r>
            <a:endParaRPr lang="zh-CN" altLang="en-US" dirty="0">
              <a:latin typeface="Times New Roman" panose="02020603050405020304" pitchFamily="2"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占位符 71681"/>
          <p:cNvSpPr>
            <a:spLocks noGrp="1"/>
          </p:cNvSpPr>
          <p:nvPr>
            <p:ph idx="1"/>
          </p:nvPr>
        </p:nvSpPr>
        <p:spPr>
          <a:xfrm>
            <a:off x="838200" y="1295400"/>
            <a:ext cx="7772400" cy="4876800"/>
          </a:xfrm>
          <a:ln/>
        </p:spPr>
        <p:txBody>
          <a:bodyPr anchor="t" anchorCtr="0"/>
          <a:p>
            <a:pPr>
              <a:lnSpc>
                <a:spcPct val="120000"/>
              </a:lnSpc>
            </a:pPr>
            <a:r>
              <a:rPr lang="zh-CN" altLang="en-US" sz="3200" dirty="0">
                <a:solidFill>
                  <a:schemeClr val="hlink"/>
                </a:solidFill>
                <a:latin typeface="Times New Roman" panose="02020603050405020304" pitchFamily="2" charset="0"/>
              </a:rPr>
              <a:t>向客户程序发送</a:t>
            </a:r>
            <a:r>
              <a:rPr lang="en-US" altLang="zh-CN" sz="3200" dirty="0">
                <a:solidFill>
                  <a:schemeClr val="hlink"/>
                </a:solidFill>
                <a:latin typeface="Times New Roman" panose="02020603050405020304" pitchFamily="2" charset="0"/>
              </a:rPr>
              <a:t>cookie</a:t>
            </a:r>
            <a:endParaRPr lang="en-US" altLang="zh-CN" sz="3200" dirty="0">
              <a:solidFill>
                <a:schemeClr val="hlink"/>
              </a:solidFill>
              <a:latin typeface="Times New Roman" panose="02020603050405020304" pitchFamily="2" charset="0"/>
              <a:ea typeface="ArialUnicodeMS" charset="-122"/>
            </a:endParaRPr>
          </a:p>
          <a:p>
            <a:pPr lvl="1">
              <a:lnSpc>
                <a:spcPct val="110000"/>
              </a:lnSpc>
            </a:pPr>
            <a:r>
              <a:rPr lang="zh-CN" altLang="en-US" dirty="0">
                <a:latin typeface="Times New Roman" panose="02020603050405020304" pitchFamily="2" charset="0"/>
              </a:rPr>
              <a:t>设置最大时效</a:t>
            </a:r>
            <a:endParaRPr lang="zh-CN" altLang="en-US" dirty="0">
              <a:latin typeface="Times New Roman" panose="02020603050405020304" pitchFamily="2" charset="0"/>
            </a:endParaRPr>
          </a:p>
          <a:p>
            <a:pPr lvl="2">
              <a:lnSpc>
                <a:spcPct val="130000"/>
              </a:lnSpc>
            </a:pPr>
            <a:r>
              <a:rPr lang="zh-CN" altLang="en-US" dirty="0">
                <a:latin typeface="ArialUnicodeMS" charset="-122"/>
                <a:ea typeface="ArialUnicodeMS" charset="-122"/>
              </a:rPr>
              <a:t>要告</a:t>
            </a:r>
            <a:r>
              <a:rPr lang="zh-CN" altLang="en-US" dirty="0">
                <a:latin typeface="Times New Roman" panose="02020603050405020304" pitchFamily="2" charset="0"/>
              </a:rPr>
              <a:t>诉浏览器将</a:t>
            </a:r>
            <a:r>
              <a:rPr lang="en-US" altLang="zh-CN" dirty="0">
                <a:latin typeface="Times New Roman" panose="02020603050405020304" pitchFamily="2" charset="0"/>
              </a:rPr>
              <a:t>cookie</a:t>
            </a:r>
            <a:r>
              <a:rPr lang="zh-CN" altLang="en-US" dirty="0">
                <a:latin typeface="Times New Roman" panose="02020603050405020304" pitchFamily="2" charset="0"/>
              </a:rPr>
              <a:t>存储到磁盘上，而非仅仅保存在内存中，使用</a:t>
            </a:r>
            <a:r>
              <a:rPr lang="en-US" altLang="zh-CN" dirty="0">
                <a:latin typeface="Times New Roman" panose="02020603050405020304" pitchFamily="2" charset="0"/>
              </a:rPr>
              <a:t>setMaxAge (</a:t>
            </a:r>
            <a:r>
              <a:rPr lang="zh-CN" altLang="en-US" dirty="0">
                <a:latin typeface="Times New Roman" panose="02020603050405020304" pitchFamily="2" charset="0"/>
              </a:rPr>
              <a:t>参数为秒数)</a:t>
            </a:r>
            <a:endParaRPr lang="zh-CN" altLang="en-US" dirty="0">
              <a:latin typeface="Times New Roman" panose="02020603050405020304" pitchFamily="2" charset="0"/>
            </a:endParaRPr>
          </a:p>
          <a:p>
            <a:pPr lvl="2">
              <a:lnSpc>
                <a:spcPct val="130000"/>
              </a:lnSpc>
            </a:pPr>
            <a:r>
              <a:rPr lang="en-US" altLang="zh-CN" dirty="0">
                <a:latin typeface="Times New Roman" panose="02020603050405020304" pitchFamily="2" charset="0"/>
              </a:rPr>
              <a:t>c.setMaxAge(60*60*24*7); // One week</a:t>
            </a:r>
            <a:endParaRPr lang="en-US" altLang="zh-CN" dirty="0">
              <a:latin typeface="Times New Roman" panose="02020603050405020304" pitchFamily="2" charset="0"/>
            </a:endParaRPr>
          </a:p>
          <a:p>
            <a:pPr lvl="2">
              <a:lnSpc>
                <a:spcPct val="130000"/>
              </a:lnSpc>
            </a:pPr>
            <a:r>
              <a:rPr lang="zh-CN" altLang="en-US" dirty="0">
                <a:latin typeface="Times New Roman" panose="02020603050405020304" pitchFamily="2" charset="0"/>
              </a:rPr>
              <a:t>默认值是-1</a:t>
            </a:r>
            <a:endParaRPr lang="zh-CN" altLang="en-US" dirty="0">
              <a:latin typeface="Times New Roman" panose="02020603050405020304" pitchFamily="2" charset="0"/>
            </a:endParaRPr>
          </a:p>
          <a:p>
            <a:pPr lvl="3">
              <a:lnSpc>
                <a:spcPct val="130000"/>
              </a:lnSpc>
            </a:pPr>
            <a:r>
              <a:rPr lang="en-US" altLang="zh-CN" dirty="0">
                <a:latin typeface="Times New Roman" panose="02020603050405020304" pitchFamily="2" charset="0"/>
              </a:rPr>
              <a:t>cookie</a:t>
            </a:r>
            <a:r>
              <a:rPr lang="zh-CN" altLang="en-US" dirty="0">
                <a:latin typeface="Times New Roman" panose="02020603050405020304" pitchFamily="2" charset="0"/>
              </a:rPr>
              <a:t>不是持久存储的</a:t>
            </a:r>
            <a:endParaRPr lang="zh-CN" altLang="en-US" dirty="0">
              <a:latin typeface="Times New Roman" panose="02020603050405020304" pitchFamily="2" charset="0"/>
            </a:endParaRPr>
          </a:p>
          <a:p>
            <a:pPr lvl="3">
              <a:lnSpc>
                <a:spcPct val="130000"/>
              </a:lnSpc>
            </a:pPr>
            <a:r>
              <a:rPr lang="zh-CN" altLang="en-US" dirty="0">
                <a:latin typeface="Times New Roman" panose="02020603050405020304" pitchFamily="2" charset="0"/>
              </a:rPr>
              <a:t>网页浏览器关闭之前有效</a:t>
            </a:r>
            <a:endParaRPr lang="zh-CN" altLang="en-US" dirty="0">
              <a:latin typeface="Times New Roman" panose="02020603050405020304" pitchFamily="2" charset="0"/>
              <a:ea typeface="Times New Roman" panose="02020603050405020304" pitchFamily="2" charset="0"/>
            </a:endParaRPr>
          </a:p>
        </p:txBody>
      </p:sp>
      <p:sp>
        <p:nvSpPr>
          <p:cNvPr id="71682" name="标题 71682"/>
          <p:cNvSpPr>
            <a:spLocks noGrp="1"/>
          </p:cNvSpPr>
          <p:nvPr>
            <p:ph type="title"/>
          </p:nvPr>
        </p:nvSpPr>
        <p:spPr>
          <a:ln/>
        </p:spPr>
        <p:txBody>
          <a:bodyPr anchor="ctr" anchorCtr="0"/>
          <a:p>
            <a:r>
              <a:rPr lang="en-US" altLang="zh-CN" dirty="0">
                <a:latin typeface="Times New Roman" panose="02020603050405020304" pitchFamily="2" charset="0"/>
              </a:rPr>
              <a:t>cookie</a:t>
            </a:r>
            <a:r>
              <a:rPr lang="zh-CN" altLang="en-US" dirty="0">
                <a:latin typeface="Times New Roman" panose="02020603050405020304" pitchFamily="2" charset="0"/>
              </a:rPr>
              <a:t>的创建与发送（</a:t>
            </a:r>
            <a:r>
              <a:rPr lang="en-US" altLang="zh-CN" dirty="0">
                <a:latin typeface="Times New Roman" panose="02020603050405020304" pitchFamily="2" charset="0"/>
              </a:rPr>
              <a:t>2</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占位符 72705"/>
          <p:cNvSpPr>
            <a:spLocks noGrp="1"/>
          </p:cNvSpPr>
          <p:nvPr>
            <p:ph idx="1"/>
          </p:nvPr>
        </p:nvSpPr>
        <p:spPr>
          <a:xfrm>
            <a:off x="838200" y="1295400"/>
            <a:ext cx="7543800" cy="4876800"/>
          </a:xfrm>
          <a:ln/>
        </p:spPr>
        <p:txBody>
          <a:bodyPr anchor="t" anchorCtr="0"/>
          <a:p>
            <a:pPr>
              <a:lnSpc>
                <a:spcPct val="120000"/>
              </a:lnSpc>
            </a:pPr>
            <a:r>
              <a:rPr lang="zh-CN" altLang="en-US" sz="3200" dirty="0">
                <a:solidFill>
                  <a:schemeClr val="hlink"/>
                </a:solidFill>
                <a:latin typeface="Times New Roman" panose="02020603050405020304" pitchFamily="2" charset="0"/>
              </a:rPr>
              <a:t>读取</a:t>
            </a:r>
            <a:r>
              <a:rPr lang="en-US" altLang="zh-CN" sz="3200" dirty="0">
                <a:solidFill>
                  <a:schemeClr val="hlink"/>
                </a:solidFill>
                <a:latin typeface="Times New Roman" panose="02020603050405020304" pitchFamily="2" charset="0"/>
              </a:rPr>
              <a:t>cookie</a:t>
            </a:r>
            <a:endParaRPr lang="en-US" altLang="zh-CN" sz="3200" dirty="0">
              <a:solidFill>
                <a:schemeClr val="hlink"/>
              </a:solidFill>
              <a:latin typeface="Times New Roman" panose="02020603050405020304" pitchFamily="2" charset="0"/>
              <a:ea typeface="ArialUnicodeMS" charset="-122"/>
            </a:endParaRPr>
          </a:p>
          <a:p>
            <a:pPr lvl="1"/>
            <a:r>
              <a:rPr lang="zh-CN" altLang="en-US" dirty="0">
                <a:latin typeface="Times New Roman" panose="02020603050405020304" pitchFamily="2" charset="0"/>
              </a:rPr>
              <a:t>调用</a:t>
            </a:r>
            <a:r>
              <a:rPr lang="en-US" altLang="zh-CN" dirty="0">
                <a:latin typeface="Times New Roman" panose="02020603050405020304" pitchFamily="2" charset="0"/>
              </a:rPr>
              <a:t>request.getCookies</a:t>
            </a:r>
            <a:endParaRPr lang="zh-CN" altLang="en-US" dirty="0">
              <a:latin typeface="Times New Roman" panose="02020603050405020304" pitchFamily="2" charset="0"/>
            </a:endParaRPr>
          </a:p>
          <a:p>
            <a:pPr lvl="2">
              <a:lnSpc>
                <a:spcPct val="150000"/>
              </a:lnSpc>
            </a:pPr>
            <a:r>
              <a:rPr lang="zh-CN" altLang="en-US" dirty="0">
                <a:latin typeface="ArialUnicodeMS" charset="-122"/>
                <a:ea typeface="ArialUnicodeMS" charset="-122"/>
              </a:rPr>
              <a:t>得</a:t>
            </a:r>
            <a:r>
              <a:rPr lang="zh-CN" altLang="en-US" dirty="0">
                <a:latin typeface="Times New Roman" panose="02020603050405020304" pitchFamily="2" charset="0"/>
              </a:rPr>
              <a:t>到</a:t>
            </a:r>
            <a:r>
              <a:rPr lang="en-US" altLang="zh-CN" dirty="0">
                <a:latin typeface="Times New Roman" panose="02020603050405020304" pitchFamily="2" charset="0"/>
              </a:rPr>
              <a:t>Cookie</a:t>
            </a:r>
            <a:r>
              <a:rPr lang="zh-CN" altLang="en-US" dirty="0">
                <a:latin typeface="Times New Roman" panose="02020603050405020304" pitchFamily="2" charset="0"/>
              </a:rPr>
              <a:t>对象组成的数组</a:t>
            </a:r>
            <a:endParaRPr lang="zh-CN" altLang="en-US" dirty="0">
              <a:latin typeface="Times New Roman" panose="02020603050405020304" pitchFamily="2" charset="0"/>
            </a:endParaRPr>
          </a:p>
          <a:p>
            <a:pPr lvl="1">
              <a:lnSpc>
                <a:spcPct val="150000"/>
              </a:lnSpc>
            </a:pPr>
            <a:r>
              <a:rPr lang="zh-CN" altLang="en-US" dirty="0">
                <a:latin typeface="Times New Roman" panose="02020603050405020304" pitchFamily="2" charset="0"/>
              </a:rPr>
              <a:t>中在这个数组中循环，调用</a:t>
            </a:r>
            <a:r>
              <a:rPr lang="en-US" altLang="zh-CN" dirty="0">
                <a:latin typeface="Times New Roman" panose="02020603050405020304" pitchFamily="2" charset="0"/>
              </a:rPr>
              <a:t>getName，</a:t>
            </a:r>
            <a:r>
              <a:rPr lang="zh-CN" altLang="en-US" dirty="0">
                <a:latin typeface="Times New Roman" panose="02020603050405020304" pitchFamily="2" charset="0"/>
              </a:rPr>
              <a:t>直到找到想要的</a:t>
            </a:r>
            <a:r>
              <a:rPr lang="en-US" altLang="zh-CN" dirty="0">
                <a:latin typeface="Times New Roman" panose="02020603050405020304" pitchFamily="2" charset="0"/>
              </a:rPr>
              <a:t>cookie</a:t>
            </a:r>
            <a:r>
              <a:rPr lang="zh-CN" altLang="en-US" dirty="0">
                <a:latin typeface="Times New Roman" panose="02020603050405020304" pitchFamily="2" charset="0"/>
              </a:rPr>
              <a:t>为止</a:t>
            </a:r>
            <a:endParaRPr lang="en-US" altLang="zh-CN" dirty="0">
              <a:latin typeface="Times New Roman" panose="02020603050405020304" pitchFamily="2" charset="0"/>
              <a:ea typeface="ArialUnicodeMS" charset="-122"/>
            </a:endParaRPr>
          </a:p>
          <a:p>
            <a:pPr lvl="2">
              <a:lnSpc>
                <a:spcPct val="150000"/>
              </a:lnSpc>
            </a:pPr>
            <a:r>
              <a:rPr lang="zh-CN" altLang="en-US" dirty="0">
                <a:latin typeface="ArialUnicodeMS" charset="-122"/>
                <a:ea typeface="ArialUnicodeMS" charset="-122"/>
              </a:rPr>
              <a:t>根据应用程序的具体情况使用这个值</a:t>
            </a:r>
            <a:r>
              <a:rPr lang="zh-CN" altLang="en-US" dirty="0">
                <a:latin typeface="Times New Roman" panose="02020603050405020304" pitchFamily="2" charset="0"/>
                <a:ea typeface="ArialUnicodeMS" charset="-122"/>
              </a:rPr>
              <a:t>(</a:t>
            </a:r>
            <a:r>
              <a:rPr lang="en-US" altLang="zh-CN" dirty="0">
                <a:latin typeface="Times New Roman" panose="02020603050405020304" pitchFamily="2" charset="0"/>
                <a:ea typeface="ArialUnicodeMS" charset="-122"/>
              </a:rPr>
              <a:t>getValue)</a:t>
            </a:r>
            <a:endParaRPr lang="en-US" altLang="zh-CN" dirty="0">
              <a:latin typeface="Times New Roman" panose="02020603050405020304" pitchFamily="2" charset="0"/>
              <a:ea typeface="ArialUnicodeMS" charset="-122"/>
            </a:endParaRPr>
          </a:p>
        </p:txBody>
      </p:sp>
      <p:sp>
        <p:nvSpPr>
          <p:cNvPr id="72706" name="标题 72706"/>
          <p:cNvSpPr>
            <a:spLocks noGrp="1"/>
          </p:cNvSpPr>
          <p:nvPr>
            <p:ph type="title"/>
          </p:nvPr>
        </p:nvSpPr>
        <p:spPr>
          <a:ln/>
        </p:spPr>
        <p:txBody>
          <a:bodyPr anchor="ctr" anchorCtr="0"/>
          <a:p>
            <a:r>
              <a:rPr lang="en-US" altLang="zh-CN" dirty="0">
                <a:latin typeface="Times New Roman" panose="02020603050405020304" pitchFamily="2" charset="0"/>
              </a:rPr>
              <a:t>cookie</a:t>
            </a:r>
            <a:r>
              <a:rPr lang="zh-CN" altLang="en-US" dirty="0">
                <a:latin typeface="Times New Roman" panose="02020603050405020304" pitchFamily="2" charset="0"/>
              </a:rPr>
              <a:t>的读取（1）</a:t>
            </a:r>
            <a:endParaRPr lang="zh-CN" altLang="en-US" dirty="0">
              <a:latin typeface="Times New Roman" panose="02020603050405020304" pitchFamily="2"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文本占位符 73729"/>
          <p:cNvSpPr>
            <a:spLocks noGrp="1"/>
          </p:cNvSpPr>
          <p:nvPr>
            <p:ph idx="1"/>
          </p:nvPr>
        </p:nvSpPr>
        <p:spPr>
          <a:xfrm>
            <a:off x="838200" y="1295400"/>
            <a:ext cx="7543800" cy="4876800"/>
          </a:xfrm>
          <a:ln/>
        </p:spPr>
        <p:txBody>
          <a:bodyPr anchor="t" anchorCtr="0"/>
          <a:p>
            <a:pPr>
              <a:lnSpc>
                <a:spcPct val="120000"/>
              </a:lnSpc>
            </a:pPr>
            <a:r>
              <a:rPr lang="zh-CN" altLang="en-US" sz="3200" dirty="0">
                <a:solidFill>
                  <a:schemeClr val="hlink"/>
                </a:solidFill>
                <a:latin typeface="Times New Roman" panose="02020603050405020304" pitchFamily="2" charset="0"/>
              </a:rPr>
              <a:t>读取</a:t>
            </a:r>
            <a:r>
              <a:rPr lang="en-US" altLang="zh-CN" sz="3200" dirty="0">
                <a:solidFill>
                  <a:schemeClr val="hlink"/>
                </a:solidFill>
                <a:latin typeface="Times New Roman" panose="02020603050405020304" pitchFamily="2" charset="0"/>
              </a:rPr>
              <a:t>cookie</a:t>
            </a:r>
            <a:endParaRPr lang="en-US" altLang="zh-CN" sz="3200" dirty="0">
              <a:solidFill>
                <a:schemeClr val="hlink"/>
              </a:solidFill>
              <a:latin typeface="Times New Roman" panose="02020603050405020304" pitchFamily="2" charset="0"/>
              <a:ea typeface="ArialUnicodeMS" charset="-122"/>
            </a:endParaRPr>
          </a:p>
        </p:txBody>
      </p:sp>
      <p:sp>
        <p:nvSpPr>
          <p:cNvPr id="73730" name="标题 73730"/>
          <p:cNvSpPr>
            <a:spLocks noGrp="1"/>
          </p:cNvSpPr>
          <p:nvPr>
            <p:ph type="title"/>
          </p:nvPr>
        </p:nvSpPr>
        <p:spPr>
          <a:ln/>
        </p:spPr>
        <p:txBody>
          <a:bodyPr anchor="ctr" anchorCtr="0"/>
          <a:p>
            <a:r>
              <a:rPr lang="en-US" altLang="zh-CN" dirty="0">
                <a:latin typeface="Times New Roman" panose="02020603050405020304" pitchFamily="2" charset="0"/>
              </a:rPr>
              <a:t>cookie</a:t>
            </a:r>
            <a:r>
              <a:rPr lang="zh-CN" altLang="en-US" dirty="0">
                <a:latin typeface="Times New Roman" panose="02020603050405020304" pitchFamily="2" charset="0"/>
              </a:rPr>
              <a:t>的读取（2）</a:t>
            </a:r>
            <a:endParaRPr lang="zh-CN" altLang="en-US" dirty="0">
              <a:latin typeface="Times New Roman" panose="02020603050405020304" pitchFamily="2" charset="0"/>
            </a:endParaRPr>
          </a:p>
        </p:txBody>
      </p:sp>
      <p:sp>
        <p:nvSpPr>
          <p:cNvPr id="73732" name="圆角矩形 73731"/>
          <p:cNvSpPr/>
          <p:nvPr/>
        </p:nvSpPr>
        <p:spPr>
          <a:xfrm>
            <a:off x="1295400" y="1981200"/>
            <a:ext cx="6538913" cy="3886200"/>
          </a:xfrm>
          <a:prstGeom prst="roundRect">
            <a:avLst>
              <a:gd name="adj" fmla="val 16667"/>
            </a:avLst>
          </a:prstGeom>
          <a:solidFill>
            <a:srgbClr val="FFFFCC"/>
          </a:solidFill>
          <a:ln w="9525" cap="flat" cmpd="sng">
            <a:solidFill>
              <a:srgbClr val="990033"/>
            </a:solidFill>
            <a:prstDash val="solid"/>
            <a:round/>
            <a:headEnd type="none" w="med" len="med"/>
            <a:tailEnd type="none" w="med" len="med"/>
          </a:ln>
        </p:spPr>
        <p:txBody>
          <a:bodyPr wrap="none" anchor="ctr" anchorCtr="0"/>
          <a:p>
            <a:pPr eaLnBrk="0" hangingPunct="0">
              <a:lnSpc>
                <a:spcPct val="70000"/>
              </a:lnSpc>
              <a:spcBef>
                <a:spcPct val="50000"/>
              </a:spcBef>
            </a:pPr>
            <a:r>
              <a:rPr lang="en-US" altLang="zh-CN" sz="2000" dirty="0">
                <a:solidFill>
                  <a:srgbClr val="000000"/>
                </a:solidFill>
                <a:latin typeface="Times New Roman" panose="02020603050405020304" pitchFamily="2" charset="0"/>
                <a:ea typeface="宋体" panose="02010600030101010101" pitchFamily="2" charset="-122"/>
              </a:rPr>
              <a:t>String cookieName = "userID";</a:t>
            </a:r>
            <a:endParaRPr lang="en-US" altLang="zh-CN" sz="2000" dirty="0">
              <a:solidFill>
                <a:srgbClr val="000000"/>
              </a:solidFill>
              <a:latin typeface="Times New Roman" panose="02020603050405020304" pitchFamily="2" charset="0"/>
              <a:ea typeface="宋体" panose="02010600030101010101" pitchFamily="2" charset="-122"/>
            </a:endParaRPr>
          </a:p>
          <a:p>
            <a:pPr eaLnBrk="0" hangingPunct="0">
              <a:lnSpc>
                <a:spcPct val="70000"/>
              </a:lnSpc>
              <a:spcBef>
                <a:spcPct val="50000"/>
              </a:spcBef>
            </a:pPr>
            <a:r>
              <a:rPr lang="en-US" altLang="zh-CN" sz="2000" dirty="0">
                <a:solidFill>
                  <a:srgbClr val="000000"/>
                </a:solidFill>
                <a:latin typeface="Times New Roman" panose="02020603050405020304" pitchFamily="2" charset="0"/>
                <a:ea typeface="宋体" panose="02010600030101010101" pitchFamily="2" charset="-122"/>
              </a:rPr>
              <a:t>Cookie[] cookies = </a:t>
            </a:r>
            <a:r>
              <a:rPr lang="en-US" altLang="zh-CN" sz="2000" dirty="0">
                <a:solidFill>
                  <a:srgbClr val="FF0000"/>
                </a:solidFill>
                <a:latin typeface="Times New Roman" panose="02020603050405020304" pitchFamily="2" charset="0"/>
                <a:ea typeface="宋体" panose="02010600030101010101" pitchFamily="2" charset="-122"/>
              </a:rPr>
              <a:t>request.getCookies()</a:t>
            </a:r>
            <a:r>
              <a:rPr lang="en-US" altLang="zh-CN" sz="2000" dirty="0">
                <a:solidFill>
                  <a:srgbClr val="000000"/>
                </a:solidFill>
                <a:latin typeface="Times New Roman" panose="02020603050405020304" pitchFamily="2" charset="0"/>
                <a:ea typeface="宋体" panose="02010600030101010101" pitchFamily="2" charset="-122"/>
              </a:rPr>
              <a:t>;</a:t>
            </a:r>
            <a:endParaRPr lang="en-US" altLang="zh-CN" sz="2000" dirty="0">
              <a:solidFill>
                <a:srgbClr val="000000"/>
              </a:solidFill>
              <a:latin typeface="Times New Roman" panose="02020603050405020304" pitchFamily="2" charset="0"/>
              <a:ea typeface="宋体" panose="02010600030101010101" pitchFamily="2" charset="-122"/>
            </a:endParaRPr>
          </a:p>
          <a:p>
            <a:pPr eaLnBrk="0" hangingPunct="0">
              <a:lnSpc>
                <a:spcPct val="70000"/>
              </a:lnSpc>
              <a:spcBef>
                <a:spcPct val="50000"/>
              </a:spcBef>
            </a:pPr>
            <a:r>
              <a:rPr lang="en-US" altLang="zh-CN" sz="2000" dirty="0">
                <a:solidFill>
                  <a:srgbClr val="000000"/>
                </a:solidFill>
                <a:latin typeface="Times New Roman" panose="02020603050405020304" pitchFamily="2" charset="0"/>
                <a:ea typeface="宋体" panose="02010600030101010101" pitchFamily="2" charset="-122"/>
              </a:rPr>
              <a:t>if (cookies != null) {</a:t>
            </a:r>
            <a:endParaRPr lang="en-US" altLang="zh-CN" sz="2000" dirty="0">
              <a:solidFill>
                <a:srgbClr val="000000"/>
              </a:solidFill>
              <a:latin typeface="Times New Roman" panose="02020603050405020304" pitchFamily="2" charset="0"/>
              <a:ea typeface="宋体" panose="02010600030101010101" pitchFamily="2" charset="-122"/>
            </a:endParaRPr>
          </a:p>
          <a:p>
            <a:pPr eaLnBrk="0" hangingPunct="0">
              <a:lnSpc>
                <a:spcPct val="70000"/>
              </a:lnSpc>
              <a:spcBef>
                <a:spcPct val="50000"/>
              </a:spcBef>
            </a:pPr>
            <a:r>
              <a:rPr lang="en-US" altLang="zh-CN" sz="2000" dirty="0">
                <a:solidFill>
                  <a:srgbClr val="000000"/>
                </a:solidFill>
                <a:latin typeface="Times New Roman" panose="02020603050405020304" pitchFamily="2" charset="0"/>
                <a:ea typeface="宋体" panose="02010600030101010101" pitchFamily="2" charset="-122"/>
              </a:rPr>
              <a:t>        for(int i=0; i&lt;cookies.length; i++) {</a:t>
            </a:r>
            <a:endParaRPr lang="en-US" altLang="zh-CN" sz="2000" dirty="0">
              <a:solidFill>
                <a:srgbClr val="000000"/>
              </a:solidFill>
              <a:latin typeface="Times New Roman" panose="02020603050405020304" pitchFamily="2" charset="0"/>
              <a:ea typeface="宋体" panose="02010600030101010101" pitchFamily="2" charset="-122"/>
            </a:endParaRPr>
          </a:p>
          <a:p>
            <a:pPr eaLnBrk="0" hangingPunct="0">
              <a:lnSpc>
                <a:spcPct val="70000"/>
              </a:lnSpc>
              <a:spcBef>
                <a:spcPct val="50000"/>
              </a:spcBef>
            </a:pPr>
            <a:r>
              <a:rPr lang="en-US" altLang="zh-CN" sz="2000" dirty="0">
                <a:solidFill>
                  <a:srgbClr val="000000"/>
                </a:solidFill>
                <a:latin typeface="Times New Roman" panose="02020603050405020304" pitchFamily="2" charset="0"/>
                <a:ea typeface="宋体" panose="02010600030101010101" pitchFamily="2" charset="-122"/>
              </a:rPr>
              <a:t>                Cookie cookie = cookies[i];</a:t>
            </a:r>
            <a:endParaRPr lang="en-US" altLang="zh-CN" sz="2000" dirty="0">
              <a:solidFill>
                <a:srgbClr val="000000"/>
              </a:solidFill>
              <a:latin typeface="Times New Roman" panose="02020603050405020304" pitchFamily="2" charset="0"/>
              <a:ea typeface="宋体" panose="02010600030101010101" pitchFamily="2" charset="-122"/>
            </a:endParaRPr>
          </a:p>
          <a:p>
            <a:pPr eaLnBrk="0" hangingPunct="0">
              <a:lnSpc>
                <a:spcPct val="70000"/>
              </a:lnSpc>
              <a:spcBef>
                <a:spcPct val="50000"/>
              </a:spcBef>
            </a:pPr>
            <a:r>
              <a:rPr lang="en-US" altLang="zh-CN" sz="2000" dirty="0">
                <a:solidFill>
                  <a:srgbClr val="000000"/>
                </a:solidFill>
                <a:latin typeface="Times New Roman" panose="02020603050405020304" pitchFamily="2" charset="0"/>
                <a:ea typeface="宋体" panose="02010600030101010101" pitchFamily="2" charset="-122"/>
              </a:rPr>
              <a:t>                 if (cookieName.equals(</a:t>
            </a:r>
            <a:r>
              <a:rPr lang="en-US" altLang="zh-CN" sz="2000" dirty="0">
                <a:solidFill>
                  <a:srgbClr val="FF0000"/>
                </a:solidFill>
                <a:latin typeface="Times New Roman" panose="02020603050405020304" pitchFamily="2" charset="0"/>
                <a:ea typeface="宋体" panose="02010600030101010101" pitchFamily="2" charset="-122"/>
              </a:rPr>
              <a:t>cookie.getName()</a:t>
            </a:r>
            <a:r>
              <a:rPr lang="en-US" altLang="zh-CN" sz="2000" dirty="0">
                <a:solidFill>
                  <a:srgbClr val="000000"/>
                </a:solidFill>
                <a:latin typeface="Times New Roman" panose="02020603050405020304" pitchFamily="2" charset="0"/>
                <a:ea typeface="宋体" panose="02010600030101010101" pitchFamily="2" charset="-122"/>
              </a:rPr>
              <a:t>)) {</a:t>
            </a:r>
            <a:endParaRPr lang="en-US" altLang="zh-CN" sz="2000" dirty="0">
              <a:solidFill>
                <a:srgbClr val="000000"/>
              </a:solidFill>
              <a:latin typeface="Times New Roman" panose="02020603050405020304" pitchFamily="2" charset="0"/>
              <a:ea typeface="宋体" panose="02010600030101010101" pitchFamily="2" charset="-122"/>
            </a:endParaRPr>
          </a:p>
          <a:p>
            <a:pPr eaLnBrk="0" hangingPunct="0">
              <a:lnSpc>
                <a:spcPct val="70000"/>
              </a:lnSpc>
              <a:spcBef>
                <a:spcPct val="50000"/>
              </a:spcBef>
            </a:pPr>
            <a:r>
              <a:rPr lang="en-US" altLang="zh-CN" sz="2000" dirty="0">
                <a:solidFill>
                  <a:srgbClr val="000000"/>
                </a:solidFill>
                <a:latin typeface="Times New Roman" panose="02020603050405020304" pitchFamily="2" charset="0"/>
                <a:ea typeface="宋体" panose="02010600030101010101" pitchFamily="2" charset="-122"/>
              </a:rPr>
              <a:t>                       doSomethingWith(</a:t>
            </a:r>
            <a:r>
              <a:rPr lang="en-US" altLang="zh-CN" sz="2000" dirty="0">
                <a:solidFill>
                  <a:srgbClr val="FF0000"/>
                </a:solidFill>
                <a:latin typeface="Times New Roman" panose="02020603050405020304" pitchFamily="2" charset="0"/>
                <a:ea typeface="宋体" panose="02010600030101010101" pitchFamily="2" charset="-122"/>
              </a:rPr>
              <a:t>cookie.getValue()</a:t>
            </a:r>
            <a:r>
              <a:rPr lang="en-US" altLang="zh-CN" sz="2000" dirty="0">
                <a:solidFill>
                  <a:srgbClr val="000000"/>
                </a:solidFill>
                <a:latin typeface="Times New Roman" panose="02020603050405020304" pitchFamily="2" charset="0"/>
                <a:ea typeface="宋体" panose="02010600030101010101" pitchFamily="2" charset="-122"/>
              </a:rPr>
              <a:t>);</a:t>
            </a:r>
            <a:endParaRPr lang="en-US" altLang="zh-CN" sz="2000" dirty="0">
              <a:solidFill>
                <a:srgbClr val="000000"/>
              </a:solidFill>
              <a:latin typeface="Times New Roman" panose="02020603050405020304" pitchFamily="2" charset="0"/>
              <a:ea typeface="宋体" panose="02010600030101010101" pitchFamily="2" charset="-122"/>
            </a:endParaRPr>
          </a:p>
          <a:p>
            <a:pPr eaLnBrk="0" hangingPunct="0">
              <a:lnSpc>
                <a:spcPct val="50000"/>
              </a:lnSpc>
              <a:spcBef>
                <a:spcPct val="50000"/>
              </a:spcBef>
            </a:pPr>
            <a:r>
              <a:rPr lang="en-US" altLang="zh-CN" sz="2000" dirty="0">
                <a:solidFill>
                  <a:srgbClr val="000000"/>
                </a:solidFill>
                <a:latin typeface="Times New Roman" panose="02020603050405020304" pitchFamily="2" charset="0"/>
                <a:ea typeface="宋体" panose="02010600030101010101" pitchFamily="2" charset="-122"/>
              </a:rPr>
              <a:t>                 }</a:t>
            </a:r>
            <a:endParaRPr lang="en-US" altLang="zh-CN" sz="2000" dirty="0">
              <a:solidFill>
                <a:srgbClr val="000000"/>
              </a:solidFill>
              <a:latin typeface="Times New Roman" panose="02020603050405020304" pitchFamily="2" charset="0"/>
              <a:ea typeface="宋体" panose="02010600030101010101" pitchFamily="2" charset="-122"/>
            </a:endParaRPr>
          </a:p>
          <a:p>
            <a:pPr eaLnBrk="0" hangingPunct="0">
              <a:lnSpc>
                <a:spcPct val="50000"/>
              </a:lnSpc>
              <a:spcBef>
                <a:spcPct val="50000"/>
              </a:spcBef>
            </a:pPr>
            <a:r>
              <a:rPr lang="en-US" altLang="zh-CN" sz="2000" dirty="0">
                <a:solidFill>
                  <a:srgbClr val="000000"/>
                </a:solidFill>
                <a:latin typeface="Times New Roman" panose="02020603050405020304" pitchFamily="2" charset="0"/>
                <a:ea typeface="宋体" panose="02010600030101010101" pitchFamily="2" charset="-122"/>
              </a:rPr>
              <a:t>        }</a:t>
            </a:r>
            <a:endParaRPr lang="en-US" altLang="zh-CN" sz="2000" dirty="0">
              <a:solidFill>
                <a:srgbClr val="000000"/>
              </a:solidFill>
              <a:latin typeface="Times New Roman" panose="02020603050405020304" pitchFamily="2" charset="0"/>
              <a:ea typeface="宋体" panose="02010600030101010101" pitchFamily="2" charset="-122"/>
            </a:endParaRPr>
          </a:p>
          <a:p>
            <a:pPr eaLnBrk="0" hangingPunct="0">
              <a:lnSpc>
                <a:spcPct val="50000"/>
              </a:lnSpc>
              <a:spcBef>
                <a:spcPct val="50000"/>
              </a:spcBef>
            </a:pPr>
            <a:r>
              <a:rPr lang="en-US" altLang="zh-CN" sz="2000" dirty="0">
                <a:solidFill>
                  <a:srgbClr val="000000"/>
                </a:solidFill>
                <a:latin typeface="Times New Roman" panose="02020603050405020304" pitchFamily="2" charset="0"/>
                <a:ea typeface="宋体" panose="02010600030101010101" pitchFamily="2" charset="-122"/>
              </a:rPr>
              <a:t>}</a:t>
            </a:r>
            <a:endParaRPr lang="en-US" altLang="zh-CN" sz="2000" dirty="0">
              <a:solidFill>
                <a:srgbClr val="000000"/>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wipe(up)">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body" idx="4294967295"/>
          </p:nvPr>
        </p:nvSpPr>
        <p:spPr>
          <a:xfrm>
            <a:off x="762000" y="1295400"/>
            <a:ext cx="7543800" cy="4876800"/>
          </a:xfrm>
          <a:ln/>
        </p:spPr>
        <p:txBody>
          <a:bodyPr vert="horz" wrap="square" anchor="t" anchorCtr="0"/>
          <a:p>
            <a:pPr eaLnBrk="1" hangingPunct="1"/>
            <a:r>
              <a:rPr lang="zh-CN" altLang="en-US" sz="3200" dirty="0">
                <a:solidFill>
                  <a:schemeClr val="hlink"/>
                </a:solidFill>
                <a:latin typeface="Times New Roman" panose="02020603050405020304" pitchFamily="2" charset="0"/>
              </a:rPr>
              <a:t>会话对象</a:t>
            </a:r>
            <a:r>
              <a:rPr lang="en-US" altLang="zh-CN" sz="3200" dirty="0">
                <a:solidFill>
                  <a:schemeClr val="hlink"/>
                </a:solidFill>
                <a:latin typeface="Times New Roman" panose="02020603050405020304" pitchFamily="2" charset="0"/>
              </a:rPr>
              <a:t>session</a:t>
            </a:r>
            <a:endParaRPr lang="en-US" altLang="zh-CN" sz="3200" dirty="0">
              <a:solidFill>
                <a:schemeClr val="hlink"/>
              </a:solidFill>
              <a:latin typeface="Times New Roman" panose="02020603050405020304" pitchFamily="2" charset="0"/>
            </a:endParaRPr>
          </a:p>
          <a:p>
            <a:pPr lvl="1" eaLnBrk="1" hangingPunct="1">
              <a:lnSpc>
                <a:spcPct val="110000"/>
              </a:lnSpc>
            </a:pPr>
            <a:r>
              <a:rPr lang="zh-CN" altLang="en-US" dirty="0"/>
              <a:t>访问会话对象</a:t>
            </a:r>
            <a:endParaRPr lang="zh-CN" altLang="en-US" dirty="0"/>
          </a:p>
          <a:p>
            <a:pPr lvl="2" eaLnBrk="1" hangingPunct="1">
              <a:lnSpc>
                <a:spcPct val="110000"/>
              </a:lnSpc>
            </a:pPr>
            <a:r>
              <a:rPr lang="zh-CN" altLang="en-US" dirty="0">
                <a:latin typeface="ArialUnicodeMS" charset="-122"/>
                <a:ea typeface="ArialUnicodeMS" charset="-122"/>
              </a:rPr>
              <a:t>调用</a:t>
            </a:r>
            <a:r>
              <a:rPr lang="en-US" altLang="zh-CN" dirty="0">
                <a:latin typeface="Times New Roman" panose="02020603050405020304" pitchFamily="2" charset="0"/>
                <a:ea typeface="ArialUnicodeMS" charset="-122"/>
              </a:rPr>
              <a:t>request.getSession</a:t>
            </a:r>
            <a:r>
              <a:rPr lang="zh-CN" altLang="en-US" dirty="0">
                <a:latin typeface="ArialUnicodeMS" charset="-122"/>
                <a:ea typeface="ArialUnicodeMS" charset="-122"/>
              </a:rPr>
              <a:t>获取</a:t>
            </a:r>
            <a:r>
              <a:rPr lang="en-US" altLang="zh-CN" dirty="0">
                <a:latin typeface="Times New Roman" panose="02020603050405020304" pitchFamily="2" charset="0"/>
                <a:ea typeface="ArialUnicodeMS" charset="-122"/>
              </a:rPr>
              <a:t>HttpSession</a:t>
            </a:r>
            <a:r>
              <a:rPr lang="zh-CN" altLang="en-US" dirty="0">
                <a:latin typeface="ArialUnicodeMS" charset="-122"/>
                <a:ea typeface="ArialUnicodeMS" charset="-122"/>
              </a:rPr>
              <a:t>对象：</a:t>
            </a:r>
            <a:br>
              <a:rPr lang="zh-CN" altLang="en-US" dirty="0">
                <a:latin typeface="ArialUnicodeMS" charset="-122"/>
                <a:ea typeface="ArialUnicodeMS" charset="-122"/>
              </a:rPr>
            </a:br>
            <a:r>
              <a:rPr lang="en-US" altLang="zh-CN" dirty="0">
                <a:latin typeface="Times New Roman" panose="02020603050405020304" pitchFamily="2" charset="0"/>
                <a:ea typeface="ArialUnicodeMS" charset="-122"/>
              </a:rPr>
              <a:t>HttpSession session = request.getSession(true);</a:t>
            </a:r>
            <a:endParaRPr lang="en-US" altLang="zh-CN" dirty="0">
              <a:latin typeface="Times New Roman" panose="02020603050405020304" pitchFamily="2" charset="0"/>
              <a:ea typeface="ArialUnicodeMS" charset="-122"/>
            </a:endParaRPr>
          </a:p>
          <a:p>
            <a:pPr lvl="2" eaLnBrk="1" hangingPunct="1">
              <a:lnSpc>
                <a:spcPct val="110000"/>
              </a:lnSpc>
            </a:pPr>
            <a:r>
              <a:rPr lang="zh-CN" altLang="en-US" dirty="0">
                <a:latin typeface="Times New Roman" panose="02020603050405020304" pitchFamily="2" charset="0"/>
                <a:ea typeface="ArialUnicodeMS" charset="-122"/>
              </a:rPr>
              <a:t>指定参数为</a:t>
            </a:r>
            <a:r>
              <a:rPr lang="en-US" altLang="zh-CN" dirty="0">
                <a:latin typeface="Times New Roman" panose="02020603050405020304" pitchFamily="2" charset="0"/>
                <a:ea typeface="ArialUnicodeMS" charset="-122"/>
              </a:rPr>
              <a:t>true，</a:t>
            </a:r>
            <a:r>
              <a:rPr lang="zh-CN" altLang="en-US" dirty="0">
                <a:latin typeface="Times New Roman" panose="02020603050405020304" pitchFamily="2" charset="0"/>
                <a:ea typeface="ArialUnicodeMS" charset="-122"/>
              </a:rPr>
              <a:t>则当</a:t>
            </a:r>
            <a:r>
              <a:rPr lang="en-US" altLang="zh-CN" dirty="0">
                <a:latin typeface="Times New Roman" panose="02020603050405020304" pitchFamily="2" charset="0"/>
                <a:ea typeface="ArialUnicodeMS" charset="-122"/>
              </a:rPr>
              <a:t>session</a:t>
            </a:r>
            <a:r>
              <a:rPr lang="zh-CN" altLang="en-US" dirty="0">
                <a:latin typeface="Times New Roman" panose="02020603050405020304" pitchFamily="2" charset="0"/>
                <a:ea typeface="ArialUnicodeMS" charset="-122"/>
              </a:rPr>
              <a:t>不存在时，自动创建一个新的</a:t>
            </a:r>
            <a:r>
              <a:rPr lang="en-US" altLang="zh-CN" dirty="0">
                <a:latin typeface="Times New Roman" panose="02020603050405020304" pitchFamily="2" charset="0"/>
                <a:ea typeface="ArialUnicodeMS" charset="-122"/>
              </a:rPr>
              <a:t>session</a:t>
            </a:r>
            <a:r>
              <a:rPr lang="zh-CN" altLang="en-US" dirty="0">
                <a:latin typeface="Times New Roman" panose="02020603050405020304" pitchFamily="2" charset="0"/>
                <a:ea typeface="ArialUnicodeMS" charset="-122"/>
              </a:rPr>
              <a:t>对象</a:t>
            </a:r>
            <a:endParaRPr lang="zh-CN" altLang="en-US" dirty="0">
              <a:latin typeface="Times New Roman" panose="02020603050405020304" pitchFamily="2" charset="0"/>
              <a:ea typeface="ArialUnicodeMS" charset="-122"/>
            </a:endParaRPr>
          </a:p>
          <a:p>
            <a:pPr lvl="1" eaLnBrk="1" hangingPunct="1"/>
            <a:r>
              <a:rPr lang="en-US" altLang="zh-CN" dirty="0">
                <a:latin typeface="Times New Roman" panose="02020603050405020304" pitchFamily="2" charset="0"/>
                <a:ea typeface="ArialUnicodeMS" charset="-122"/>
              </a:rPr>
              <a:t>Session</a:t>
            </a:r>
            <a:r>
              <a:rPr lang="zh-CN" altLang="en-US" dirty="0"/>
              <a:t>在以下几种情况下不存在</a:t>
            </a:r>
            <a:endParaRPr lang="zh-CN" altLang="en-US" dirty="0"/>
          </a:p>
          <a:p>
            <a:pPr lvl="2" eaLnBrk="1" hangingPunct="1"/>
            <a:r>
              <a:rPr lang="zh-CN" altLang="en-US" dirty="0">
                <a:latin typeface="Times New Roman" panose="02020603050405020304" pitchFamily="2" charset="0"/>
                <a:ea typeface="ArialUnicodeMS" charset="-122"/>
              </a:rPr>
              <a:t>浏览器关闭</a:t>
            </a:r>
            <a:endParaRPr lang="zh-CN" altLang="en-US" dirty="0">
              <a:latin typeface="Times New Roman" panose="02020603050405020304" pitchFamily="2" charset="0"/>
              <a:ea typeface="ArialUnicodeMS" charset="-122"/>
            </a:endParaRPr>
          </a:p>
          <a:p>
            <a:pPr lvl="2" eaLnBrk="1" hangingPunct="1"/>
            <a:r>
              <a:rPr lang="en-US" altLang="zh-CN" dirty="0">
                <a:latin typeface="Times New Roman" panose="02020603050405020304" pitchFamily="2" charset="0"/>
              </a:rPr>
              <a:t>Session</a:t>
            </a:r>
            <a:r>
              <a:rPr lang="zh-CN" altLang="en-US" dirty="0">
                <a:latin typeface="Times New Roman" panose="02020603050405020304" pitchFamily="2" charset="0"/>
              </a:rPr>
              <a:t>过期</a:t>
            </a:r>
            <a:endParaRPr lang="zh-CN" altLang="en-US" dirty="0">
              <a:latin typeface="Times New Roman" panose="02020603050405020304" pitchFamily="2" charset="0"/>
            </a:endParaRPr>
          </a:p>
          <a:p>
            <a:pPr lvl="2" eaLnBrk="1" hangingPunct="1">
              <a:lnSpc>
                <a:spcPct val="110000"/>
              </a:lnSpc>
            </a:pPr>
            <a:r>
              <a:rPr lang="en-US" altLang="zh-CN" dirty="0">
                <a:latin typeface="Times New Roman" panose="02020603050405020304" pitchFamily="2" charset="0"/>
              </a:rPr>
              <a:t>Session</a:t>
            </a:r>
            <a:r>
              <a:rPr lang="zh-CN" altLang="en-US" dirty="0">
                <a:latin typeface="Times New Roman" panose="02020603050405020304" pitchFamily="2" charset="0"/>
              </a:rPr>
              <a:t>被指定为不合法</a:t>
            </a:r>
            <a:endParaRPr lang="zh-CN" altLang="en-US" dirty="0">
              <a:latin typeface="Times New Roman" panose="02020603050405020304" pitchFamily="2" charset="0"/>
            </a:endParaRPr>
          </a:p>
        </p:txBody>
      </p:sp>
      <p:sp>
        <p:nvSpPr>
          <p:cNvPr id="74754" name="Rectangle 3"/>
          <p:cNvSpPr>
            <a:spLocks noGrp="1"/>
          </p:cNvSpPr>
          <p:nvPr>
            <p:ph type="title" idx="4294967295"/>
          </p:nvPr>
        </p:nvSpPr>
        <p:spPr>
          <a:xfrm>
            <a:off x="609600" y="381000"/>
            <a:ext cx="7772400" cy="762000"/>
          </a:xfrm>
          <a:ln/>
        </p:spPr>
        <p:txBody>
          <a:bodyPr vert="horz" wrap="square" anchor="ctr" anchorCtr="0"/>
          <a:p>
            <a:pPr eaLnBrk="1" hangingPunct="1"/>
            <a:r>
              <a:rPr lang="zh-CN" altLang="en-US" dirty="0">
                <a:latin typeface="Times New Roman" panose="02020603050405020304" pitchFamily="2" charset="0"/>
              </a:rPr>
              <a:t>会话跟踪基础（</a:t>
            </a:r>
            <a:r>
              <a:rPr lang="en-US" altLang="zh-CN" dirty="0">
                <a:latin typeface="Times New Roman" panose="02020603050405020304" pitchFamily="2" charset="0"/>
              </a:rPr>
              <a:t>1</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body" idx="4294967295"/>
          </p:nvPr>
        </p:nvSpPr>
        <p:spPr>
          <a:xfrm>
            <a:off x="838200" y="1295400"/>
            <a:ext cx="7543800" cy="4876800"/>
          </a:xfrm>
          <a:ln/>
        </p:spPr>
        <p:txBody>
          <a:bodyPr vert="horz" wrap="square" anchor="t" anchorCtr="0"/>
          <a:p>
            <a:pPr eaLnBrk="1" hangingPunct="1">
              <a:lnSpc>
                <a:spcPct val="90000"/>
              </a:lnSpc>
            </a:pPr>
            <a:r>
              <a:rPr lang="en-US" altLang="zh-CN" sz="3200" dirty="0">
                <a:solidFill>
                  <a:schemeClr val="hlink"/>
                </a:solidFill>
                <a:latin typeface="Times New Roman" panose="02020603050405020304" pitchFamily="2" charset="0"/>
              </a:rPr>
              <a:t>Session</a:t>
            </a:r>
            <a:r>
              <a:rPr lang="zh-CN" altLang="en-US" sz="3200" dirty="0">
                <a:solidFill>
                  <a:schemeClr val="hlink"/>
                </a:solidFill>
                <a:latin typeface="Times New Roman" panose="02020603050405020304" pitchFamily="2" charset="0"/>
              </a:rPr>
              <a:t>的基本方法</a:t>
            </a:r>
            <a:endParaRPr lang="zh-CN" altLang="en-US" sz="3200" dirty="0">
              <a:solidFill>
                <a:schemeClr val="hlink"/>
              </a:solidFill>
              <a:latin typeface="Times New Roman" panose="02020603050405020304" pitchFamily="2" charset="0"/>
            </a:endParaRPr>
          </a:p>
          <a:p>
            <a:pPr lvl="1" eaLnBrk="1" hangingPunct="1">
              <a:lnSpc>
                <a:spcPct val="90000"/>
              </a:lnSpc>
            </a:pPr>
            <a:r>
              <a:rPr lang="zh-CN" altLang="en-US" dirty="0"/>
              <a:t>将信息存入会话</a:t>
            </a:r>
            <a:endParaRPr lang="zh-CN" altLang="en-US" dirty="0"/>
          </a:p>
          <a:p>
            <a:pPr lvl="2" eaLnBrk="1" hangingPunct="1">
              <a:lnSpc>
                <a:spcPct val="90000"/>
              </a:lnSpc>
            </a:pPr>
            <a:r>
              <a:rPr lang="zh-CN" altLang="en-US" dirty="0">
                <a:latin typeface="ArialUnicodeMS" charset="-122"/>
                <a:ea typeface="ArialUnicodeMS" charset="-122"/>
              </a:rPr>
              <a:t>使用</a:t>
            </a:r>
            <a:r>
              <a:rPr lang="en-US" altLang="zh-CN" dirty="0">
                <a:latin typeface="Times New Roman" panose="02020603050405020304" pitchFamily="2" charset="0"/>
                <a:ea typeface="ArialUnicodeMS" charset="-122"/>
              </a:rPr>
              <a:t>setAttribute</a:t>
            </a:r>
            <a:r>
              <a:rPr lang="zh-CN" altLang="en-US" dirty="0">
                <a:latin typeface="ArialUnicodeMS" charset="-122"/>
                <a:ea typeface="ArialUnicodeMS" charset="-122"/>
              </a:rPr>
              <a:t>给出相应的键和值</a:t>
            </a:r>
            <a:endParaRPr lang="zh-CN" altLang="en-US" dirty="0">
              <a:latin typeface="ArialUnicodeMS" charset="-122"/>
              <a:ea typeface="ArialUnicodeMS" charset="-122"/>
            </a:endParaRPr>
          </a:p>
          <a:p>
            <a:pPr lvl="1" eaLnBrk="1" hangingPunct="1">
              <a:lnSpc>
                <a:spcPct val="90000"/>
              </a:lnSpc>
            </a:pPr>
            <a:r>
              <a:rPr lang="zh-CN" altLang="en-US" dirty="0"/>
              <a:t>查找与会话相关联的信息</a:t>
            </a:r>
            <a:endParaRPr lang="zh-CN" altLang="en-US" dirty="0"/>
          </a:p>
          <a:p>
            <a:pPr lvl="2" eaLnBrk="1" hangingPunct="1">
              <a:lnSpc>
                <a:spcPct val="90000"/>
              </a:lnSpc>
            </a:pPr>
            <a:r>
              <a:rPr lang="zh-CN" altLang="en-US" dirty="0">
                <a:latin typeface="ArialUnicodeMS" charset="-122"/>
                <a:ea typeface="ArialUnicodeMS" charset="-122"/>
              </a:rPr>
              <a:t>调用</a:t>
            </a:r>
            <a:r>
              <a:rPr lang="en-US" altLang="zh-CN" dirty="0">
                <a:latin typeface="Times New Roman" panose="02020603050405020304" pitchFamily="2" charset="0"/>
                <a:ea typeface="ArialUnicodeMS" charset="-122"/>
              </a:rPr>
              <a:t>HttpSession</a:t>
            </a:r>
            <a:r>
              <a:rPr lang="zh-CN" altLang="en-US" dirty="0">
                <a:latin typeface="ArialUnicodeMS" charset="-122"/>
                <a:ea typeface="ArialUnicodeMS" charset="-122"/>
              </a:rPr>
              <a:t>对象的</a:t>
            </a:r>
            <a:r>
              <a:rPr lang="en-US" altLang="zh-CN" dirty="0">
                <a:latin typeface="Times New Roman" panose="02020603050405020304" pitchFamily="2" charset="0"/>
                <a:ea typeface="ArialUnicodeMS" charset="-122"/>
              </a:rPr>
              <a:t>getAttribute</a:t>
            </a:r>
            <a:r>
              <a:rPr lang="en-US" altLang="zh-CN" dirty="0">
                <a:latin typeface="ArialUnicodeMS" charset="-122"/>
                <a:ea typeface="ArialUnicodeMS" charset="-122"/>
              </a:rPr>
              <a:t>，</a:t>
            </a:r>
            <a:r>
              <a:rPr lang="zh-CN" altLang="en-US" dirty="0">
                <a:latin typeface="ArialUnicodeMS" charset="-122"/>
                <a:ea typeface="ArialUnicodeMS" charset="-122"/>
              </a:rPr>
              <a:t>将返回的值转换成合适的类型，要注意检查结果是否为</a:t>
            </a:r>
            <a:r>
              <a:rPr lang="en-US" altLang="zh-CN" dirty="0">
                <a:latin typeface="Times New Roman" panose="02020603050405020304" pitchFamily="2" charset="0"/>
                <a:ea typeface="ArialUnicodeMS" charset="-122"/>
              </a:rPr>
              <a:t>null</a:t>
            </a:r>
            <a:endParaRPr lang="zh-CN" altLang="en-US" dirty="0"/>
          </a:p>
          <a:p>
            <a:pPr lvl="1" eaLnBrk="1" hangingPunct="1">
              <a:lnSpc>
                <a:spcPct val="90000"/>
              </a:lnSpc>
            </a:pPr>
            <a:r>
              <a:rPr lang="zh-CN" altLang="en-US" dirty="0"/>
              <a:t>废弃会话数据</a:t>
            </a:r>
            <a:endParaRPr lang="zh-CN" altLang="en-US" dirty="0"/>
          </a:p>
          <a:p>
            <a:pPr lvl="2" eaLnBrk="1" hangingPunct="1">
              <a:lnSpc>
                <a:spcPct val="90000"/>
              </a:lnSpc>
            </a:pPr>
            <a:r>
              <a:rPr lang="zh-CN" altLang="en-US" dirty="0">
                <a:latin typeface="ArialUnicodeMS" charset="-122"/>
                <a:ea typeface="ArialUnicodeMS" charset="-122"/>
              </a:rPr>
              <a:t>调用</a:t>
            </a:r>
            <a:r>
              <a:rPr lang="en-US" altLang="zh-CN" dirty="0">
                <a:latin typeface="Times New Roman" panose="02020603050405020304" pitchFamily="2" charset="0"/>
                <a:ea typeface="ArialUnicodeMS" charset="-122"/>
              </a:rPr>
              <a:t>removeAttribute</a:t>
            </a:r>
            <a:r>
              <a:rPr lang="zh-CN" altLang="en-US" dirty="0">
                <a:latin typeface="ArialUnicodeMS" charset="-122"/>
                <a:ea typeface="ArialUnicodeMS" charset="-122"/>
              </a:rPr>
              <a:t>废弃指定的值</a:t>
            </a:r>
            <a:endParaRPr lang="zh-CN" altLang="en-US" dirty="0">
              <a:latin typeface="ArialUnicodeMS" charset="-122"/>
              <a:ea typeface="ArialUnicodeMS" charset="-122"/>
            </a:endParaRPr>
          </a:p>
          <a:p>
            <a:pPr lvl="2" eaLnBrk="1" hangingPunct="1">
              <a:lnSpc>
                <a:spcPct val="90000"/>
              </a:lnSpc>
            </a:pPr>
            <a:r>
              <a:rPr lang="zh-CN" altLang="en-US" dirty="0">
                <a:latin typeface="ArialUnicodeMS" charset="-122"/>
                <a:ea typeface="ArialUnicodeMS" charset="-122"/>
              </a:rPr>
              <a:t>调用</a:t>
            </a:r>
            <a:r>
              <a:rPr lang="en-US" altLang="zh-CN" dirty="0">
                <a:latin typeface="Times New Roman" panose="02020603050405020304" pitchFamily="2" charset="0"/>
                <a:ea typeface="ArialUnicodeMS" charset="-122"/>
              </a:rPr>
              <a:t>invalidate</a:t>
            </a:r>
            <a:r>
              <a:rPr lang="zh-CN" altLang="en-US" dirty="0">
                <a:latin typeface="ArialUnicodeMS" charset="-122"/>
                <a:ea typeface="ArialUnicodeMS" charset="-122"/>
              </a:rPr>
              <a:t>废弃整个会话及会话数据</a:t>
            </a:r>
            <a:endParaRPr lang="zh-CN" altLang="en-US" dirty="0">
              <a:latin typeface="ArialUnicodeMS" charset="-122"/>
              <a:ea typeface="ArialUnicodeMS" charset="-122"/>
            </a:endParaRPr>
          </a:p>
          <a:p>
            <a:pPr lvl="2" eaLnBrk="1" hangingPunct="1">
              <a:lnSpc>
                <a:spcPct val="90000"/>
              </a:lnSpc>
            </a:pPr>
            <a:r>
              <a:rPr lang="zh-CN" altLang="en-US" dirty="0">
                <a:latin typeface="ArialUnicodeMS" charset="-122"/>
                <a:ea typeface="ArialUnicodeMS" charset="-122"/>
              </a:rPr>
              <a:t>调用</a:t>
            </a:r>
            <a:r>
              <a:rPr lang="en-US" altLang="zh-CN" dirty="0">
                <a:latin typeface="Times New Roman" panose="02020603050405020304" pitchFamily="2" charset="0"/>
                <a:ea typeface="ArialUnicodeMS" charset="-122"/>
              </a:rPr>
              <a:t>logout</a:t>
            </a:r>
            <a:r>
              <a:rPr lang="zh-CN" altLang="en-US" dirty="0">
                <a:latin typeface="ArialUnicodeMS" charset="-122"/>
                <a:ea typeface="ArialUnicodeMS" charset="-122"/>
              </a:rPr>
              <a:t>将会话从</a:t>
            </a:r>
            <a:r>
              <a:rPr lang="en-US" altLang="zh-CN" dirty="0">
                <a:latin typeface="ArialUnicodeMS" charset="-122"/>
                <a:ea typeface="ArialUnicodeMS" charset="-122"/>
              </a:rPr>
              <a:t>web</a:t>
            </a:r>
            <a:r>
              <a:rPr lang="zh-CN" altLang="en-US" dirty="0">
                <a:latin typeface="ArialUnicodeMS" charset="-122"/>
                <a:ea typeface="ArialUnicodeMS" charset="-122"/>
              </a:rPr>
              <a:t>服务器中注销</a:t>
            </a:r>
            <a:endParaRPr lang="zh-CN" altLang="en-US" dirty="0">
              <a:latin typeface="ArialUnicodeMS" charset="-122"/>
              <a:ea typeface="ArialUnicodeMS" charset="-122"/>
            </a:endParaRPr>
          </a:p>
        </p:txBody>
      </p:sp>
      <p:sp>
        <p:nvSpPr>
          <p:cNvPr id="75778" name="Rectangle 3"/>
          <p:cNvSpPr>
            <a:spLocks noGrp="1"/>
          </p:cNvSpPr>
          <p:nvPr>
            <p:ph type="title" idx="4294967295"/>
          </p:nvPr>
        </p:nvSpPr>
        <p:spPr>
          <a:xfrm>
            <a:off x="685800" y="381000"/>
            <a:ext cx="7772400" cy="762000"/>
          </a:xfrm>
          <a:ln/>
        </p:spPr>
        <p:txBody>
          <a:bodyPr vert="horz" wrap="square" anchor="ctr" anchorCtr="0"/>
          <a:p>
            <a:pPr eaLnBrk="1" hangingPunct="1"/>
            <a:r>
              <a:rPr lang="zh-CN" altLang="en-US" dirty="0">
                <a:latin typeface="Times New Roman" panose="02020603050405020304" pitchFamily="2" charset="0"/>
              </a:rPr>
              <a:t>会话跟踪基础（</a:t>
            </a:r>
            <a:r>
              <a:rPr lang="en-US" altLang="zh-CN" dirty="0">
                <a:latin typeface="Times New Roman" panose="02020603050405020304" pitchFamily="2" charset="0"/>
              </a:rPr>
              <a:t>2</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1265"/>
          <p:cNvSpPr>
            <a:spLocks noGrp="1"/>
          </p:cNvSpPr>
          <p:nvPr>
            <p:ph type="title"/>
          </p:nvPr>
        </p:nvSpPr>
        <p:spPr>
          <a:ln/>
        </p:spPr>
        <p:txBody>
          <a:bodyPr anchor="ctr" anchorCtr="0"/>
          <a:p>
            <a:r>
              <a:rPr lang="en-US" altLang="zh-CN" dirty="0"/>
              <a:t>Page</a:t>
            </a:r>
            <a:r>
              <a:rPr lang="zh-CN" altLang="en-US" dirty="0">
                <a:latin typeface="Times New Roman" panose="02020603050405020304" pitchFamily="2" charset="0"/>
              </a:rPr>
              <a:t>指令</a:t>
            </a:r>
            <a:endParaRPr lang="zh-CN" altLang="en-US" dirty="0">
              <a:latin typeface="宋体" panose="02010600030101010101" pitchFamily="2" charset="-122"/>
            </a:endParaRPr>
          </a:p>
        </p:txBody>
      </p:sp>
      <p:sp>
        <p:nvSpPr>
          <p:cNvPr id="11266" name="文本占位符 11266"/>
          <p:cNvSpPr>
            <a:spLocks noGrp="1"/>
          </p:cNvSpPr>
          <p:nvPr>
            <p:ph idx="1"/>
          </p:nvPr>
        </p:nvSpPr>
        <p:spPr>
          <a:xfrm>
            <a:off x="457200" y="1393825"/>
            <a:ext cx="8686800" cy="4987925"/>
          </a:xfrm>
          <a:ln/>
        </p:spPr>
        <p:txBody>
          <a:bodyPr anchor="t" anchorCtr="0"/>
          <a:p>
            <a:pPr algn="just">
              <a:lnSpc>
                <a:spcPct val="110000"/>
              </a:lnSpc>
            </a:pPr>
            <a:r>
              <a:rPr lang="zh-CN" altLang="en-US" sz="3200" dirty="0">
                <a:latin typeface="Arial" panose="020B0604020202020204" pitchFamily="34" charset="0"/>
              </a:rPr>
              <a:t>“Page”指令用于定义JSP文件中的全局属性</a:t>
            </a:r>
            <a:endParaRPr lang="zh-CN" altLang="en-US" sz="3200" dirty="0">
              <a:latin typeface="Arial" panose="020B0604020202020204" pitchFamily="34" charset="0"/>
            </a:endParaRPr>
          </a:p>
          <a:p>
            <a:pPr algn="just">
              <a:lnSpc>
                <a:spcPct val="110000"/>
              </a:lnSpc>
            </a:pPr>
            <a:r>
              <a:rPr lang="zh-CN" altLang="en-US" sz="3200" dirty="0">
                <a:latin typeface="宋体" panose="02010600030101010101" pitchFamily="2" charset="-122"/>
              </a:rPr>
              <a:t>语法格式如下：</a:t>
            </a:r>
            <a:endParaRPr lang="zh-CN" altLang="en-US" sz="3200" dirty="0">
              <a:latin typeface="宋体" panose="02010600030101010101" pitchFamily="2" charset="-122"/>
            </a:endParaRPr>
          </a:p>
          <a:p>
            <a:pPr lvl="1" algn="just">
              <a:lnSpc>
                <a:spcPct val="110000"/>
              </a:lnSpc>
              <a:buNone/>
            </a:pPr>
            <a:r>
              <a:rPr lang="zh-CN" altLang="en-US" sz="2000" dirty="0"/>
              <a:t>&lt;%@ page </a:t>
            </a:r>
            <a:endParaRPr lang="zh-CN" altLang="en-US" sz="2000" dirty="0"/>
          </a:p>
          <a:p>
            <a:pPr lvl="1" algn="just">
              <a:lnSpc>
                <a:spcPct val="110000"/>
              </a:lnSpc>
              <a:buNone/>
            </a:pPr>
            <a:r>
              <a:rPr lang="zh-CN" altLang="en-US" sz="2000" dirty="0"/>
              <a:t>[ </a:t>
            </a:r>
            <a:r>
              <a:rPr lang="zh-CN" altLang="en-US" sz="2000" dirty="0">
                <a:solidFill>
                  <a:schemeClr val="accent1"/>
                </a:solidFill>
              </a:rPr>
              <a:t>language</a:t>
            </a:r>
            <a:r>
              <a:rPr lang="zh-CN" altLang="en-US" sz="2000" dirty="0"/>
              <a:t>="java" ] [ </a:t>
            </a:r>
            <a:r>
              <a:rPr lang="zh-CN" altLang="en-US" sz="2000" dirty="0">
                <a:solidFill>
                  <a:schemeClr val="accent1"/>
                </a:solidFill>
              </a:rPr>
              <a:t>extends</a:t>
            </a:r>
            <a:r>
              <a:rPr lang="zh-CN" altLang="en-US" sz="2000" dirty="0"/>
              <a:t>="package.class" ] </a:t>
            </a:r>
            <a:endParaRPr lang="zh-CN" altLang="en-US" sz="2000" dirty="0"/>
          </a:p>
          <a:p>
            <a:pPr lvl="1" algn="just">
              <a:lnSpc>
                <a:spcPct val="110000"/>
              </a:lnSpc>
              <a:buNone/>
            </a:pPr>
            <a:r>
              <a:rPr lang="zh-CN" altLang="en-US" sz="2000" dirty="0"/>
              <a:t>[ </a:t>
            </a:r>
            <a:r>
              <a:rPr lang="zh-CN" altLang="en-US" sz="2000" dirty="0">
                <a:solidFill>
                  <a:schemeClr val="accent1"/>
                </a:solidFill>
              </a:rPr>
              <a:t>import</a:t>
            </a:r>
            <a:r>
              <a:rPr lang="zh-CN" altLang="en-US" sz="2000" dirty="0"/>
              <a:t>="{package.class | package.*},..." ] </a:t>
            </a:r>
            <a:endParaRPr lang="zh-CN" altLang="en-US" sz="2000" dirty="0"/>
          </a:p>
          <a:p>
            <a:pPr lvl="1">
              <a:lnSpc>
                <a:spcPct val="110000"/>
              </a:lnSpc>
              <a:buNone/>
            </a:pPr>
            <a:r>
              <a:rPr lang="zh-CN" altLang="en-US" sz="2000" dirty="0"/>
              <a:t>[ </a:t>
            </a:r>
            <a:r>
              <a:rPr lang="zh-CN" altLang="en-US" sz="2000" dirty="0">
                <a:solidFill>
                  <a:schemeClr val="accent1"/>
                </a:solidFill>
              </a:rPr>
              <a:t>contentType</a:t>
            </a:r>
            <a:r>
              <a:rPr lang="zh-CN" altLang="en-US" sz="2000" dirty="0"/>
              <a:t>="mimeType [;charset=characterSet]" | </a:t>
            </a:r>
            <a:br>
              <a:rPr lang="zh-CN" altLang="en-US" sz="2000" dirty="0"/>
            </a:br>
            <a:r>
              <a:rPr lang="zh-CN" altLang="en-US" sz="2000" dirty="0"/>
              <a:t>                                      "text/html; charset=ISO-8859-1" ] </a:t>
            </a:r>
            <a:endParaRPr lang="zh-CN" altLang="en-US" sz="2000" dirty="0"/>
          </a:p>
          <a:p>
            <a:pPr lvl="1" algn="just">
              <a:lnSpc>
                <a:spcPct val="110000"/>
              </a:lnSpc>
              <a:buNone/>
            </a:pPr>
            <a:r>
              <a:rPr lang="zh-CN" altLang="en-US" sz="2000" dirty="0"/>
              <a:t>[ </a:t>
            </a:r>
            <a:r>
              <a:rPr lang="zh-CN" altLang="en-US" sz="2000" dirty="0">
                <a:solidFill>
                  <a:schemeClr val="accent1"/>
                </a:solidFill>
              </a:rPr>
              <a:t>session</a:t>
            </a:r>
            <a:r>
              <a:rPr lang="zh-CN" altLang="en-US" sz="2000" dirty="0"/>
              <a:t>="true | false" ] [ </a:t>
            </a:r>
            <a:r>
              <a:rPr lang="zh-CN" altLang="en-US" sz="2000" dirty="0">
                <a:solidFill>
                  <a:schemeClr val="accent1"/>
                </a:solidFill>
              </a:rPr>
              <a:t>buffer</a:t>
            </a:r>
            <a:r>
              <a:rPr lang="zh-CN" altLang="en-US" sz="2000" dirty="0"/>
              <a:t>="none | 8kb | sizekb" ] </a:t>
            </a:r>
            <a:endParaRPr lang="zh-CN" altLang="en-US" sz="2000" dirty="0"/>
          </a:p>
          <a:p>
            <a:pPr lvl="1" algn="just">
              <a:lnSpc>
                <a:spcPct val="110000"/>
              </a:lnSpc>
              <a:buNone/>
            </a:pPr>
            <a:r>
              <a:rPr lang="zh-CN" altLang="en-US" sz="2000" dirty="0"/>
              <a:t>[ </a:t>
            </a:r>
            <a:r>
              <a:rPr lang="zh-CN" altLang="en-US" sz="2000" dirty="0">
                <a:solidFill>
                  <a:schemeClr val="accent1"/>
                </a:solidFill>
              </a:rPr>
              <a:t>autoFlush</a:t>
            </a:r>
            <a:r>
              <a:rPr lang="zh-CN" altLang="en-US" sz="2000" dirty="0"/>
              <a:t>="true | false" ] [ </a:t>
            </a:r>
            <a:r>
              <a:rPr lang="zh-CN" altLang="en-US" sz="2000" dirty="0">
                <a:solidFill>
                  <a:schemeClr val="accent1"/>
                </a:solidFill>
              </a:rPr>
              <a:t>isThreadSafe</a:t>
            </a:r>
            <a:r>
              <a:rPr lang="zh-CN" altLang="en-US" sz="2000" dirty="0"/>
              <a:t>="true | false" ] </a:t>
            </a:r>
            <a:endParaRPr lang="zh-CN" altLang="en-US" sz="2000" dirty="0"/>
          </a:p>
          <a:p>
            <a:pPr lvl="1" algn="just">
              <a:lnSpc>
                <a:spcPct val="110000"/>
              </a:lnSpc>
              <a:buNone/>
            </a:pPr>
            <a:r>
              <a:rPr lang="zh-CN" altLang="en-US" sz="2000" dirty="0"/>
              <a:t>[ </a:t>
            </a:r>
            <a:r>
              <a:rPr lang="zh-CN" altLang="en-US" sz="2000" dirty="0">
                <a:solidFill>
                  <a:schemeClr val="accent1"/>
                </a:solidFill>
              </a:rPr>
              <a:t>info</a:t>
            </a:r>
            <a:r>
              <a:rPr lang="zh-CN" altLang="en-US" sz="2000" dirty="0"/>
              <a:t>="text" ] [ </a:t>
            </a:r>
            <a:r>
              <a:rPr lang="zh-CN" altLang="en-US" sz="2000" dirty="0">
                <a:solidFill>
                  <a:schemeClr val="accent1"/>
                </a:solidFill>
              </a:rPr>
              <a:t>errorPage</a:t>
            </a:r>
            <a:r>
              <a:rPr lang="zh-CN" altLang="en-US" sz="2000" dirty="0"/>
              <a:t>="relativeURL" ] </a:t>
            </a:r>
            <a:endParaRPr lang="zh-CN" altLang="en-US" sz="2000" dirty="0"/>
          </a:p>
          <a:p>
            <a:pPr lvl="1" algn="just">
              <a:lnSpc>
                <a:spcPct val="110000"/>
              </a:lnSpc>
              <a:buNone/>
            </a:pPr>
            <a:r>
              <a:rPr lang="zh-CN" altLang="en-US" sz="2000" dirty="0"/>
              <a:t>[ </a:t>
            </a:r>
            <a:r>
              <a:rPr lang="zh-CN" altLang="en-US" sz="2000" dirty="0">
                <a:solidFill>
                  <a:schemeClr val="accent1"/>
                </a:solidFill>
              </a:rPr>
              <a:t>isErrorPage</a:t>
            </a:r>
            <a:r>
              <a:rPr lang="zh-CN" altLang="en-US" sz="2000" dirty="0"/>
              <a:t>="true | false" ] %&gt;</a:t>
            </a:r>
            <a:r>
              <a:rPr lang="zh-CN" altLang="en-US" sz="2400" dirty="0">
                <a:latin typeface="宋体" panose="02010600030101010101" pitchFamily="2" charset="-122"/>
              </a:rPr>
              <a:t>        </a:t>
            </a:r>
            <a:endParaRPr lang="zh-CN" altLang="en-US" sz="2400" dirty="0">
              <a:latin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body" idx="4294967295"/>
          </p:nvPr>
        </p:nvSpPr>
        <p:spPr>
          <a:xfrm>
            <a:off x="838200" y="1295400"/>
            <a:ext cx="7543800" cy="4876800"/>
          </a:xfrm>
          <a:ln/>
        </p:spPr>
        <p:txBody>
          <a:bodyPr vert="horz" wrap="square" anchor="t" anchorCtr="0"/>
          <a:p>
            <a:pPr eaLnBrk="1" hangingPunct="1"/>
            <a:r>
              <a:rPr lang="en-US" altLang="zh-CN" sz="3200" dirty="0">
                <a:solidFill>
                  <a:schemeClr val="hlink"/>
                </a:solidFill>
                <a:latin typeface="Times New Roman" panose="02020603050405020304" pitchFamily="2" charset="0"/>
              </a:rPr>
              <a:t>session</a:t>
            </a:r>
            <a:r>
              <a:rPr lang="zh-CN" altLang="en-US" sz="3200" dirty="0">
                <a:solidFill>
                  <a:schemeClr val="hlink"/>
                </a:solidFill>
                <a:latin typeface="Times New Roman" panose="02020603050405020304" pitchFamily="2" charset="0"/>
              </a:rPr>
              <a:t>与</a:t>
            </a:r>
            <a:r>
              <a:rPr lang="en-US" altLang="zh-CN" sz="3200" dirty="0">
                <a:solidFill>
                  <a:schemeClr val="hlink"/>
                </a:solidFill>
                <a:latin typeface="Times New Roman" panose="02020603050405020304" pitchFamily="2" charset="0"/>
              </a:rPr>
              <a:t>cookie</a:t>
            </a:r>
            <a:endParaRPr lang="en-US" altLang="zh-CN" sz="3200" dirty="0">
              <a:solidFill>
                <a:schemeClr val="hlink"/>
              </a:solidFill>
              <a:latin typeface="Times New Roman" panose="02020603050405020304" pitchFamily="2" charset="0"/>
            </a:endParaRPr>
          </a:p>
          <a:p>
            <a:pPr eaLnBrk="1" hangingPunct="1"/>
            <a:endParaRPr lang="en-US" altLang="zh-CN" dirty="0">
              <a:solidFill>
                <a:srgbClr val="000000"/>
              </a:solidFill>
              <a:latin typeface="Times New Roman" panose="02020603050405020304" pitchFamily="2" charset="0"/>
            </a:endParaRPr>
          </a:p>
        </p:txBody>
      </p:sp>
      <p:sp>
        <p:nvSpPr>
          <p:cNvPr id="76802" name="Rectangle 3"/>
          <p:cNvSpPr>
            <a:spLocks noGrp="1"/>
          </p:cNvSpPr>
          <p:nvPr>
            <p:ph type="title" idx="4294967295"/>
          </p:nvPr>
        </p:nvSpPr>
        <p:spPr>
          <a:xfrm>
            <a:off x="609600" y="381000"/>
            <a:ext cx="7772400" cy="762000"/>
          </a:xfrm>
          <a:ln/>
        </p:spPr>
        <p:txBody>
          <a:bodyPr vert="horz" wrap="square" anchor="ctr" anchorCtr="0"/>
          <a:p>
            <a:pPr eaLnBrk="1" hangingPunct="1"/>
            <a:r>
              <a:rPr lang="zh-CN" altLang="en-US" dirty="0">
                <a:latin typeface="Times New Roman" panose="02020603050405020304" pitchFamily="2" charset="0"/>
              </a:rPr>
              <a:t>会话跟踪原理（</a:t>
            </a:r>
            <a:r>
              <a:rPr lang="en-US" altLang="zh-CN" dirty="0">
                <a:latin typeface="Times New Roman" panose="02020603050405020304" pitchFamily="2" charset="0"/>
              </a:rPr>
              <a:t>1-</a:t>
            </a:r>
            <a:r>
              <a:rPr lang="zh-CN" altLang="en-US" dirty="0">
                <a:latin typeface="Times New Roman" panose="02020603050405020304" pitchFamily="2" charset="0"/>
              </a:rPr>
              <a:t>1）</a:t>
            </a:r>
            <a:endParaRPr lang="zh-CN" altLang="en-US" dirty="0">
              <a:latin typeface="Times New Roman" panose="02020603050405020304" pitchFamily="2" charset="0"/>
            </a:endParaRPr>
          </a:p>
        </p:txBody>
      </p:sp>
      <p:graphicFrame>
        <p:nvGraphicFramePr>
          <p:cNvPr id="76804" name="表格 76803"/>
          <p:cNvGraphicFramePr/>
          <p:nvPr/>
        </p:nvGraphicFramePr>
        <p:xfrm>
          <a:off x="1109663" y="2214563"/>
          <a:ext cx="6643688" cy="2711450"/>
        </p:xfrm>
        <a:graphic>
          <a:graphicData uri="http://schemas.openxmlformats.org/drawingml/2006/table">
            <a:tbl>
              <a:tblPr/>
              <a:tblGrid>
                <a:gridCol w="1357313"/>
                <a:gridCol w="1571625"/>
                <a:gridCol w="1571625"/>
                <a:gridCol w="2143125"/>
              </a:tblGrid>
              <a:tr h="822325">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endParaRPr lang="zh-CN" altLang="en-US" sz="1800" dirty="0">
                        <a:solidFill>
                          <a:srgbClr val="FFFFFF"/>
                        </a:solidFill>
                        <a:latin typeface="楷体" panose="02010609060101010101" pitchFamily="1" charset="-122"/>
                        <a:ea typeface="楷体" panose="02010609060101010101"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r>
                        <a:rPr lang="zh-CN" altLang="en-US" sz="2000" dirty="0">
                          <a:solidFill>
                            <a:srgbClr val="FFFFFF"/>
                          </a:solidFill>
                          <a:latin typeface="隶书" pitchFamily="1" charset="-122"/>
                        </a:rPr>
                        <a:t>创建位置</a:t>
                      </a:r>
                      <a:endParaRPr lang="zh-CN" altLang="en-US" sz="2000" dirty="0">
                        <a:solidFill>
                          <a:srgbClr val="FFFFFF"/>
                        </a:solidFill>
                        <a:latin typeface="隶书"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r>
                        <a:rPr lang="zh-CN" altLang="en-US" sz="2000" dirty="0">
                          <a:solidFill>
                            <a:srgbClr val="FFFFFF"/>
                          </a:solidFill>
                          <a:latin typeface="隶书" pitchFamily="1" charset="-122"/>
                        </a:rPr>
                        <a:t>保存位置</a:t>
                      </a:r>
                      <a:endParaRPr lang="zh-CN" altLang="en-US" sz="2000" dirty="0">
                        <a:solidFill>
                          <a:srgbClr val="FFFFFF"/>
                        </a:solidFill>
                        <a:latin typeface="隶书"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r>
                        <a:rPr lang="zh-CN" altLang="en-US" sz="2000" dirty="0">
                          <a:solidFill>
                            <a:srgbClr val="FFFFFF"/>
                          </a:solidFill>
                          <a:latin typeface="隶书" pitchFamily="1" charset="-122"/>
                        </a:rPr>
                        <a:t>生存时间</a:t>
                      </a:r>
                      <a:endParaRPr lang="zh-CN" altLang="en-US" sz="2000" dirty="0">
                        <a:solidFill>
                          <a:srgbClr val="FFFFFF"/>
                        </a:solidFill>
                        <a:latin typeface="隶书"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r>
              <a:tr h="944563">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r>
                        <a:rPr lang="en-US" altLang="zh-CN" sz="2000" dirty="0">
                          <a:solidFill>
                            <a:srgbClr val="000000"/>
                          </a:solidFill>
                          <a:latin typeface="楷体" panose="02010609060101010101" pitchFamily="1" charset="-122"/>
                          <a:ea typeface="楷体" panose="02010609060101010101" pitchFamily="1" charset="-122"/>
                        </a:rPr>
                        <a:t>session</a:t>
                      </a:r>
                      <a:endParaRPr lang="en-US" altLang="zh-CN" sz="2000" dirty="0">
                        <a:solidFill>
                          <a:srgbClr val="000000"/>
                        </a:solidFill>
                        <a:latin typeface="楷体" panose="02010609060101010101" pitchFamily="1" charset="-122"/>
                        <a:ea typeface="楷体" panose="02010609060101010101"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r>
                        <a:rPr lang="zh-CN" altLang="en-US" sz="2000" dirty="0">
                          <a:solidFill>
                            <a:srgbClr val="000000"/>
                          </a:solidFill>
                          <a:latin typeface="隶书" pitchFamily="1" charset="-122"/>
                        </a:rPr>
                        <a:t>服务器端</a:t>
                      </a:r>
                      <a:endParaRPr lang="zh-CN" altLang="en-US" sz="2000" dirty="0">
                        <a:solidFill>
                          <a:srgbClr val="000000"/>
                        </a:solidFill>
                        <a:latin typeface="隶书"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r>
                        <a:rPr lang="zh-CN" altLang="en-US" sz="2000" dirty="0">
                          <a:solidFill>
                            <a:srgbClr val="000000"/>
                          </a:solidFill>
                          <a:latin typeface="隶书" pitchFamily="1" charset="-122"/>
                        </a:rPr>
                        <a:t>服务器端</a:t>
                      </a:r>
                      <a:endParaRPr lang="zh-CN" altLang="en-US" sz="2000" dirty="0">
                        <a:solidFill>
                          <a:srgbClr val="000000"/>
                        </a:solidFill>
                        <a:latin typeface="隶书"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r>
                        <a:rPr lang="zh-CN" altLang="en-US" sz="2000" dirty="0">
                          <a:solidFill>
                            <a:srgbClr val="000000"/>
                          </a:solidFill>
                          <a:latin typeface="隶书" pitchFamily="1" charset="-122"/>
                        </a:rPr>
                        <a:t>浏览器关闭之前</a:t>
                      </a:r>
                      <a:endParaRPr lang="zh-CN" altLang="en-US" sz="2000" dirty="0">
                        <a:solidFill>
                          <a:srgbClr val="000000"/>
                        </a:solidFill>
                        <a:latin typeface="隶书"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alpha val="100000"/>
                      </a:srgbClr>
                    </a:solidFill>
                  </a:tcPr>
                </a:tc>
              </a:tr>
              <a:tr h="944562">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r>
                        <a:rPr lang="en-US" altLang="zh-CN" sz="2000" dirty="0">
                          <a:solidFill>
                            <a:srgbClr val="000000"/>
                          </a:solidFill>
                          <a:latin typeface="楷体" panose="02010609060101010101" pitchFamily="1" charset="-122"/>
                          <a:ea typeface="楷体" panose="02010609060101010101" pitchFamily="1" charset="-122"/>
                        </a:rPr>
                        <a:t>cookie</a:t>
                      </a:r>
                      <a:endParaRPr lang="en-US" altLang="zh-CN" sz="2000" dirty="0">
                        <a:solidFill>
                          <a:srgbClr val="000000"/>
                        </a:solidFill>
                        <a:latin typeface="楷体" panose="02010609060101010101" pitchFamily="1" charset="-122"/>
                        <a:ea typeface="楷体" panose="02010609060101010101"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6E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r>
                        <a:rPr lang="zh-CN" altLang="en-US" sz="2000" dirty="0">
                          <a:solidFill>
                            <a:srgbClr val="000000"/>
                          </a:solidFill>
                          <a:latin typeface="隶书" pitchFamily="1" charset="-122"/>
                        </a:rPr>
                        <a:t>服务器端</a:t>
                      </a:r>
                      <a:endParaRPr lang="zh-CN" altLang="en-US" sz="2000" dirty="0">
                        <a:solidFill>
                          <a:srgbClr val="000000"/>
                        </a:solidFill>
                        <a:latin typeface="隶书"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6E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r>
                        <a:rPr lang="zh-CN" altLang="en-US" sz="2000" dirty="0">
                          <a:solidFill>
                            <a:srgbClr val="000000"/>
                          </a:solidFill>
                          <a:latin typeface="隶书" pitchFamily="1" charset="-122"/>
                        </a:rPr>
                        <a:t>客户端</a:t>
                      </a:r>
                      <a:endParaRPr lang="zh-CN" altLang="en-US" sz="2000" dirty="0">
                        <a:solidFill>
                          <a:srgbClr val="000000"/>
                        </a:solidFill>
                        <a:latin typeface="隶书"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6E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hlink"/>
                        </a:buClr>
                        <a:buFont typeface="Wingdings" panose="05000000000000000000" pitchFamily="2" charset="2"/>
                        <a:buChar char="v"/>
                        <a:defRPr sz="2400" b="1" u="none" kern="1200" baseline="0">
                          <a:solidFill>
                            <a:srgbClr val="1481B8"/>
                          </a:solidFill>
                          <a:latin typeface="Verdana" panose="020B0604030504040204" pitchFamily="2" charset="0"/>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Arial" panose="020B0604020202020204" pitchFamily="34" charset="0"/>
                        </a:defRPr>
                      </a:lvl5pPr>
                    </a:lstStyle>
                    <a:p>
                      <a:pPr marL="0" lvl="0" indent="0" eaLnBrk="1" hangingPunct="1">
                        <a:lnSpc>
                          <a:spcPct val="200000"/>
                        </a:lnSpc>
                        <a:spcBef>
                          <a:spcPct val="0"/>
                        </a:spcBef>
                        <a:buNone/>
                      </a:pPr>
                      <a:r>
                        <a:rPr lang="zh-CN" altLang="en-US" sz="2000" dirty="0">
                          <a:solidFill>
                            <a:srgbClr val="000000"/>
                          </a:solidFill>
                          <a:latin typeface="隶书" pitchFamily="1" charset="-122"/>
                        </a:rPr>
                        <a:t>取决于</a:t>
                      </a:r>
                      <a:r>
                        <a:rPr lang="en-US" altLang="zh-CN" sz="2000" dirty="0">
                          <a:solidFill>
                            <a:srgbClr val="000000"/>
                          </a:solidFill>
                          <a:latin typeface="隶书" pitchFamily="1" charset="-122"/>
                        </a:rPr>
                        <a:t>MaxAge</a:t>
                      </a:r>
                      <a:endParaRPr lang="en-US" altLang="zh-CN" sz="2000" dirty="0">
                        <a:solidFill>
                          <a:srgbClr val="000000"/>
                        </a:solidFill>
                        <a:latin typeface="隶书" pitchFamily="1" charset="-122"/>
                      </a:endParaRPr>
                    </a:p>
                  </a:txBody>
                  <a:tcPr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6EF">
                        <a:alpha val="100000"/>
                      </a:srgbClr>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body" idx="4294967295"/>
          </p:nvPr>
        </p:nvSpPr>
        <p:spPr>
          <a:xfrm>
            <a:off x="762000" y="1295400"/>
            <a:ext cx="7772400" cy="4876800"/>
          </a:xfrm>
          <a:ln/>
        </p:spPr>
        <p:txBody>
          <a:bodyPr vert="horz" wrap="square" anchor="t" anchorCtr="0"/>
          <a:p>
            <a:pPr eaLnBrk="1" hangingPunct="1"/>
            <a:r>
              <a:rPr lang="zh-CN" altLang="en-US" sz="3200" dirty="0">
                <a:solidFill>
                  <a:schemeClr val="hlink"/>
                </a:solidFill>
                <a:latin typeface="Times New Roman" panose="02020603050405020304" pitchFamily="2" charset="0"/>
              </a:rPr>
              <a:t>会话跟踪思想</a:t>
            </a:r>
            <a:endParaRPr lang="zh-CN" altLang="en-US" sz="3200" dirty="0">
              <a:solidFill>
                <a:schemeClr val="hlink"/>
              </a:solidFill>
              <a:latin typeface="Times New Roman" panose="02020603050405020304" pitchFamily="2" charset="0"/>
            </a:endParaRPr>
          </a:p>
          <a:p>
            <a:pPr lvl="1" eaLnBrk="1" hangingPunct="1">
              <a:lnSpc>
                <a:spcPct val="120000"/>
              </a:lnSpc>
            </a:pPr>
            <a:r>
              <a:rPr lang="zh-CN" altLang="en-US" dirty="0"/>
              <a:t>会话对象生存于服务器上</a:t>
            </a:r>
            <a:endParaRPr lang="zh-CN" altLang="en-US" sz="3200" dirty="0"/>
          </a:p>
          <a:p>
            <a:pPr lvl="1" eaLnBrk="1" hangingPunct="1">
              <a:lnSpc>
                <a:spcPct val="120000"/>
              </a:lnSpc>
            </a:pPr>
            <a:r>
              <a:rPr lang="zh-CN" altLang="en-US" dirty="0"/>
              <a:t>会话自动通过</a:t>
            </a:r>
            <a:r>
              <a:rPr lang="en-US" altLang="zh-CN" dirty="0">
                <a:latin typeface="Times New Roman" panose="02020603050405020304" pitchFamily="2" charset="0"/>
              </a:rPr>
              <a:t>cookie</a:t>
            </a:r>
            <a:r>
              <a:rPr lang="zh-CN" altLang="en-US" dirty="0">
                <a:latin typeface="Times New Roman" panose="02020603050405020304" pitchFamily="2" charset="0"/>
              </a:rPr>
              <a:t>或</a:t>
            </a:r>
            <a:r>
              <a:rPr lang="en-US" altLang="zh-CN" dirty="0">
                <a:latin typeface="Times New Roman" panose="02020603050405020304" pitchFamily="2" charset="0"/>
              </a:rPr>
              <a:t>URL</a:t>
            </a:r>
            <a:r>
              <a:rPr lang="zh-CN" altLang="en-US" dirty="0"/>
              <a:t>重写与客户关联</a:t>
            </a:r>
            <a:endParaRPr lang="zh-CN" altLang="en-US" dirty="0"/>
          </a:p>
          <a:p>
            <a:pPr lvl="2" eaLnBrk="1" hangingPunct="1">
              <a:lnSpc>
                <a:spcPct val="120000"/>
              </a:lnSpc>
            </a:pPr>
            <a:r>
              <a:rPr lang="zh-CN" altLang="en-US" dirty="0">
                <a:latin typeface="ArialUnicodeMS" charset="-122"/>
                <a:ea typeface="ArialUnicodeMS" charset="-122"/>
              </a:rPr>
              <a:t>使用</a:t>
            </a:r>
            <a:r>
              <a:rPr lang="en-US" altLang="zh-CN" dirty="0">
                <a:latin typeface="Times New Roman" panose="02020603050405020304" pitchFamily="2" charset="0"/>
                <a:ea typeface="ArialUnicodeMS" charset="-122"/>
              </a:rPr>
              <a:t>request.getSession</a:t>
            </a:r>
            <a:r>
              <a:rPr lang="zh-CN" altLang="en-US" dirty="0">
                <a:latin typeface="ArialUnicodeMS" charset="-122"/>
                <a:ea typeface="ArialUnicodeMS" charset="-122"/>
              </a:rPr>
              <a:t>来得到会话</a:t>
            </a:r>
            <a:endParaRPr lang="zh-CN" altLang="en-US" dirty="0">
              <a:latin typeface="ArialUnicodeMS" charset="-122"/>
              <a:ea typeface="ArialUnicodeMS" charset="-122"/>
            </a:endParaRPr>
          </a:p>
          <a:p>
            <a:pPr lvl="2" eaLnBrk="1" hangingPunct="1">
              <a:lnSpc>
                <a:spcPct val="120000"/>
              </a:lnSpc>
            </a:pPr>
            <a:r>
              <a:rPr lang="zh-CN" altLang="en-US" dirty="0">
                <a:latin typeface="Times New Roman" panose="02020603050405020304" pitchFamily="2" charset="0"/>
              </a:rPr>
              <a:t>后台：系统检查</a:t>
            </a:r>
            <a:r>
              <a:rPr lang="en-US" altLang="zh-CN" dirty="0">
                <a:latin typeface="Times New Roman" panose="02020603050405020304" pitchFamily="2" charset="0"/>
              </a:rPr>
              <a:t>cookie</a:t>
            </a:r>
            <a:r>
              <a:rPr lang="zh-CN" altLang="en-US" dirty="0">
                <a:latin typeface="Times New Roman" panose="02020603050405020304" pitchFamily="2" charset="0"/>
              </a:rPr>
              <a:t>或附加在</a:t>
            </a:r>
            <a:r>
              <a:rPr lang="en-US" altLang="zh-CN" dirty="0">
                <a:latin typeface="Times New Roman" panose="02020603050405020304" pitchFamily="2" charset="0"/>
              </a:rPr>
              <a:t>URL</a:t>
            </a:r>
            <a:r>
              <a:rPr lang="zh-CN" altLang="en-US" dirty="0">
                <a:latin typeface="Times New Roman" panose="02020603050405020304" pitchFamily="2" charset="0"/>
              </a:rPr>
              <a:t>上的额外信息看是否与之前存储的会话对象的键相匹配；若匹配，则返回该对象，若不匹配，则创建新的对象，指定一个</a:t>
            </a:r>
            <a:r>
              <a:rPr lang="en-US" altLang="zh-CN" dirty="0">
                <a:latin typeface="Times New Roman" panose="02020603050405020304" pitchFamily="2" charset="0"/>
              </a:rPr>
              <a:t>cookie</a:t>
            </a:r>
            <a:r>
              <a:rPr lang="zh-CN" altLang="en-US" dirty="0">
                <a:latin typeface="Times New Roman" panose="02020603050405020304" pitchFamily="2" charset="0"/>
              </a:rPr>
              <a:t>或</a:t>
            </a:r>
            <a:r>
              <a:rPr lang="en-US" altLang="zh-CN" dirty="0">
                <a:latin typeface="Times New Roman" panose="02020603050405020304" pitchFamily="2" charset="0"/>
              </a:rPr>
              <a:t>URL</a:t>
            </a:r>
            <a:r>
              <a:rPr lang="zh-CN" altLang="en-US" dirty="0">
                <a:latin typeface="Times New Roman" panose="02020603050405020304" pitchFamily="2" charset="0"/>
              </a:rPr>
              <a:t>信息作为它的键，并返回新创建的会话对象</a:t>
            </a:r>
            <a:endParaRPr lang="zh-CN" altLang="en-US" dirty="0">
              <a:latin typeface="Times New Roman" panose="02020603050405020304" pitchFamily="2" charset="0"/>
            </a:endParaRPr>
          </a:p>
        </p:txBody>
      </p:sp>
      <p:sp>
        <p:nvSpPr>
          <p:cNvPr id="77826" name="Rectangle 3"/>
          <p:cNvSpPr>
            <a:spLocks noGrp="1"/>
          </p:cNvSpPr>
          <p:nvPr>
            <p:ph type="title" idx="4294967295"/>
          </p:nvPr>
        </p:nvSpPr>
        <p:spPr>
          <a:xfrm>
            <a:off x="685800" y="381000"/>
            <a:ext cx="7772400" cy="762000"/>
          </a:xfrm>
          <a:ln/>
        </p:spPr>
        <p:txBody>
          <a:bodyPr vert="horz" wrap="square" anchor="ctr" anchorCtr="0"/>
          <a:p>
            <a:pPr eaLnBrk="1" hangingPunct="1"/>
            <a:r>
              <a:rPr lang="zh-CN" altLang="en-US" dirty="0">
                <a:latin typeface="Times New Roman" panose="02020603050405020304" pitchFamily="2" charset="0"/>
              </a:rPr>
              <a:t>会话跟踪原理（</a:t>
            </a:r>
            <a:r>
              <a:rPr lang="en-US" altLang="zh-CN" dirty="0">
                <a:latin typeface="Times New Roman" panose="02020603050405020304" pitchFamily="2" charset="0"/>
              </a:rPr>
              <a:t>1-2</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body" idx="4294967295"/>
          </p:nvPr>
        </p:nvSpPr>
        <p:spPr>
          <a:xfrm>
            <a:off x="838200" y="1295400"/>
            <a:ext cx="7696200" cy="4876800"/>
          </a:xfrm>
          <a:ln/>
        </p:spPr>
        <p:txBody>
          <a:bodyPr vert="horz" wrap="square" anchor="t" anchorCtr="0"/>
          <a:p>
            <a:pPr eaLnBrk="1" hangingPunct="1"/>
            <a:r>
              <a:rPr lang="zh-CN" altLang="en-US" sz="3200" dirty="0">
                <a:latin typeface="Times New Roman" panose="02020603050405020304" pitchFamily="2" charset="0"/>
              </a:rPr>
              <a:t>进行会话跟踪：</a:t>
            </a:r>
            <a:r>
              <a:rPr lang="en-US" altLang="zh-CN" sz="3200" dirty="0">
                <a:latin typeface="Times New Roman" panose="02020603050405020304" pitchFamily="2" charset="0"/>
              </a:rPr>
              <a:t>cookie</a:t>
            </a:r>
            <a:endParaRPr lang="en-US" altLang="zh-CN" sz="3200" dirty="0">
              <a:latin typeface="Times New Roman" panose="02020603050405020304" pitchFamily="2" charset="0"/>
            </a:endParaRPr>
          </a:p>
          <a:p>
            <a:pPr lvl="1" eaLnBrk="1" hangingPunct="1"/>
            <a:r>
              <a:rPr lang="zh-CN" altLang="en-US" dirty="0">
                <a:latin typeface="Times New Roman" panose="02020603050405020304" pitchFamily="2" charset="0"/>
              </a:rPr>
              <a:t>思想：把</a:t>
            </a:r>
            <a:r>
              <a:rPr lang="en-US" altLang="zh-CN" dirty="0">
                <a:latin typeface="Times New Roman" panose="02020603050405020304" pitchFamily="2" charset="0"/>
              </a:rPr>
              <a:t>cookie</a:t>
            </a:r>
            <a:r>
              <a:rPr lang="zh-CN" altLang="en-US" dirty="0">
                <a:latin typeface="Times New Roman" panose="02020603050405020304" pitchFamily="2" charset="0"/>
              </a:rPr>
              <a:t>与服务器上的数据关联起来</a:t>
            </a:r>
            <a:endParaRPr lang="zh-CN" altLang="en-US" dirty="0">
              <a:latin typeface="Times New Roman" panose="02020603050405020304" pitchFamily="2" charset="0"/>
            </a:endParaRPr>
          </a:p>
          <a:p>
            <a:pPr lvl="1" eaLnBrk="1" hangingPunct="1">
              <a:buNone/>
            </a:pPr>
            <a:r>
              <a:rPr lang="en-US" altLang="zh-CN" sz="2200" dirty="0">
                <a:latin typeface="Times New Roman" panose="02020603050405020304" pitchFamily="2" charset="0"/>
                <a:ea typeface="ArialUnicodeMS" charset="-122"/>
              </a:rPr>
              <a:t>String sessionID = makeUniqueString();</a:t>
            </a:r>
            <a:endParaRPr lang="en-US" altLang="zh-CN" sz="2200" dirty="0">
              <a:latin typeface="Times New Roman" panose="02020603050405020304" pitchFamily="2" charset="0"/>
              <a:ea typeface="ArialUnicodeMS" charset="-122"/>
            </a:endParaRPr>
          </a:p>
          <a:p>
            <a:pPr lvl="1" eaLnBrk="1" hangingPunct="1">
              <a:buNone/>
            </a:pPr>
            <a:r>
              <a:rPr lang="en-US" altLang="zh-CN" sz="2200" dirty="0">
                <a:latin typeface="Times New Roman" panose="02020603050405020304" pitchFamily="2" charset="0"/>
                <a:ea typeface="ArialUnicodeMS" charset="-122"/>
              </a:rPr>
              <a:t>HashMap sessionInfo = new HashMap();</a:t>
            </a:r>
            <a:endParaRPr lang="en-US" altLang="zh-CN" sz="2200" dirty="0">
              <a:latin typeface="Times New Roman" panose="02020603050405020304" pitchFamily="2" charset="0"/>
              <a:ea typeface="ArialUnicodeMS" charset="-122"/>
            </a:endParaRPr>
          </a:p>
          <a:p>
            <a:pPr lvl="1" eaLnBrk="1" hangingPunct="1">
              <a:buNone/>
            </a:pPr>
            <a:r>
              <a:rPr lang="en-US" altLang="zh-CN" sz="2200" dirty="0">
                <a:latin typeface="Times New Roman" panose="02020603050405020304" pitchFamily="2" charset="0"/>
                <a:ea typeface="ArialUnicodeMS" charset="-122"/>
              </a:rPr>
              <a:t>HashMap globalTable = findTableStoringSessions();</a:t>
            </a:r>
            <a:endParaRPr lang="en-US" altLang="zh-CN" sz="2200" dirty="0">
              <a:latin typeface="Times New Roman" panose="02020603050405020304" pitchFamily="2" charset="0"/>
              <a:ea typeface="ArialUnicodeMS" charset="-122"/>
            </a:endParaRPr>
          </a:p>
          <a:p>
            <a:pPr lvl="1" eaLnBrk="1" hangingPunct="1">
              <a:buNone/>
            </a:pPr>
            <a:r>
              <a:rPr lang="en-US" altLang="zh-CN" sz="2200" dirty="0">
                <a:latin typeface="Times New Roman" panose="02020603050405020304" pitchFamily="2" charset="0"/>
                <a:ea typeface="ArialUnicodeMS" charset="-122"/>
              </a:rPr>
              <a:t>globalTable.put(</a:t>
            </a:r>
            <a:r>
              <a:rPr lang="en-US" altLang="zh-CN" sz="2200" dirty="0">
                <a:solidFill>
                  <a:srgbClr val="9C3A04"/>
                </a:solidFill>
                <a:latin typeface="Times New Roman" panose="02020603050405020304" pitchFamily="2" charset="0"/>
                <a:ea typeface="ArialUnicodeMS" charset="-122"/>
              </a:rPr>
              <a:t>sessionID, sessionInfo</a:t>
            </a:r>
            <a:r>
              <a:rPr lang="en-US" altLang="zh-CN" sz="2200" dirty="0">
                <a:latin typeface="Times New Roman" panose="02020603050405020304" pitchFamily="2" charset="0"/>
                <a:ea typeface="ArialUnicodeMS" charset="-122"/>
              </a:rPr>
              <a:t>);</a:t>
            </a:r>
            <a:endParaRPr lang="en-US" altLang="zh-CN" sz="2200" dirty="0">
              <a:latin typeface="Times New Roman" panose="02020603050405020304" pitchFamily="2" charset="0"/>
              <a:ea typeface="ArialUnicodeMS" charset="-122"/>
            </a:endParaRPr>
          </a:p>
          <a:p>
            <a:pPr lvl="1" eaLnBrk="1" hangingPunct="1">
              <a:buNone/>
            </a:pPr>
            <a:r>
              <a:rPr lang="en-US" altLang="zh-CN" sz="2200" dirty="0">
                <a:latin typeface="Times New Roman" panose="02020603050405020304" pitchFamily="2" charset="0"/>
                <a:ea typeface="ArialUnicodeMS" charset="-122"/>
              </a:rPr>
              <a:t>Cookie sessionCookie =</a:t>
            </a:r>
            <a:endParaRPr lang="en-US" altLang="zh-CN" sz="2200" dirty="0">
              <a:latin typeface="Times New Roman" panose="02020603050405020304" pitchFamily="2" charset="0"/>
              <a:ea typeface="ArialUnicodeMS" charset="-122"/>
            </a:endParaRPr>
          </a:p>
          <a:p>
            <a:pPr lvl="1" eaLnBrk="1" hangingPunct="1">
              <a:buNone/>
            </a:pPr>
            <a:r>
              <a:rPr lang="en-US" altLang="zh-CN" sz="2200" dirty="0">
                <a:latin typeface="Times New Roman" panose="02020603050405020304" pitchFamily="2" charset="0"/>
                <a:ea typeface="ArialUnicodeMS" charset="-122"/>
              </a:rPr>
              <a:t>new Cookie(</a:t>
            </a:r>
            <a:r>
              <a:rPr lang="en-US" altLang="zh-CN" sz="2200" dirty="0">
                <a:solidFill>
                  <a:srgbClr val="9C3A04"/>
                </a:solidFill>
                <a:latin typeface="Times New Roman" panose="02020603050405020304" pitchFamily="2" charset="0"/>
                <a:ea typeface="ArialUnicodeMS" charset="-122"/>
              </a:rPr>
              <a:t>"JSESSIONID", sessionID</a:t>
            </a:r>
            <a:r>
              <a:rPr lang="en-US" altLang="zh-CN" sz="2200" dirty="0">
                <a:latin typeface="Times New Roman" panose="02020603050405020304" pitchFamily="2" charset="0"/>
                <a:ea typeface="ArialUnicodeMS" charset="-122"/>
              </a:rPr>
              <a:t>);</a:t>
            </a:r>
            <a:endParaRPr lang="en-US" altLang="zh-CN" sz="2200" dirty="0">
              <a:latin typeface="Times New Roman" panose="02020603050405020304" pitchFamily="2" charset="0"/>
              <a:ea typeface="ArialUnicodeMS" charset="-122"/>
            </a:endParaRPr>
          </a:p>
          <a:p>
            <a:pPr lvl="1" eaLnBrk="1" hangingPunct="1">
              <a:buNone/>
            </a:pPr>
            <a:r>
              <a:rPr lang="en-US" altLang="zh-CN" sz="2200" dirty="0">
                <a:latin typeface="Times New Roman" panose="02020603050405020304" pitchFamily="2" charset="0"/>
                <a:ea typeface="ArialUnicodeMS" charset="-122"/>
              </a:rPr>
              <a:t>sessionCookie.setPath("/");</a:t>
            </a:r>
            <a:endParaRPr lang="en-US" altLang="zh-CN" sz="2200" dirty="0">
              <a:latin typeface="Times New Roman" panose="02020603050405020304" pitchFamily="2" charset="0"/>
              <a:ea typeface="ArialUnicodeMS" charset="-122"/>
            </a:endParaRPr>
          </a:p>
          <a:p>
            <a:pPr lvl="1" eaLnBrk="1" hangingPunct="1">
              <a:buNone/>
            </a:pPr>
            <a:r>
              <a:rPr lang="en-US" altLang="zh-CN" sz="2200" dirty="0">
                <a:latin typeface="Times New Roman" panose="02020603050405020304" pitchFamily="2" charset="0"/>
                <a:ea typeface="ArialUnicodeMS" charset="-122"/>
              </a:rPr>
              <a:t>response.addCookie(sessionCookie);</a:t>
            </a:r>
            <a:endParaRPr lang="zh-CN" altLang="en-US" sz="2200" dirty="0">
              <a:latin typeface="Times New Roman" panose="02020603050405020304" pitchFamily="2" charset="0"/>
            </a:endParaRPr>
          </a:p>
        </p:txBody>
      </p:sp>
      <p:sp>
        <p:nvSpPr>
          <p:cNvPr id="78850" name="Rectangle 3"/>
          <p:cNvSpPr>
            <a:spLocks noGrp="1"/>
          </p:cNvSpPr>
          <p:nvPr>
            <p:ph type="title" idx="4294967295"/>
          </p:nvPr>
        </p:nvSpPr>
        <p:spPr>
          <a:xfrm>
            <a:off x="685800" y="381000"/>
            <a:ext cx="7772400" cy="762000"/>
          </a:xfrm>
          <a:ln/>
        </p:spPr>
        <p:txBody>
          <a:bodyPr vert="horz" wrap="square" anchor="ctr" anchorCtr="0"/>
          <a:p>
            <a:pPr eaLnBrk="1" hangingPunct="1"/>
            <a:r>
              <a:rPr lang="zh-CN" altLang="en-US" dirty="0">
                <a:latin typeface="Times New Roman" panose="02020603050405020304" pitchFamily="2" charset="0"/>
              </a:rPr>
              <a:t>会话跟踪原理（</a:t>
            </a:r>
            <a:r>
              <a:rPr lang="en-US" altLang="zh-CN" dirty="0">
                <a:latin typeface="Times New Roman" panose="02020603050405020304" pitchFamily="2" charset="0"/>
              </a:rPr>
              <a:t>1-3</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body" idx="4294967295"/>
          </p:nvPr>
        </p:nvSpPr>
        <p:spPr>
          <a:xfrm>
            <a:off x="838200" y="1295400"/>
            <a:ext cx="7543800" cy="4876800"/>
          </a:xfrm>
          <a:ln/>
        </p:spPr>
        <p:txBody>
          <a:bodyPr vert="horz" wrap="square" anchor="t" anchorCtr="0"/>
          <a:p>
            <a:pPr eaLnBrk="1" hangingPunct="1"/>
            <a:r>
              <a:rPr lang="zh-CN" altLang="en-US" sz="3200" dirty="0">
                <a:latin typeface="Times New Roman" panose="02020603050405020304" pitchFamily="2" charset="0"/>
              </a:rPr>
              <a:t>进行会话跟踪：</a:t>
            </a:r>
            <a:r>
              <a:rPr lang="en-US" altLang="zh-CN" sz="3200" dirty="0">
                <a:latin typeface="Times New Roman" panose="02020603050405020304" pitchFamily="2" charset="0"/>
              </a:rPr>
              <a:t>cookie</a:t>
            </a:r>
            <a:endParaRPr lang="en-US" altLang="zh-CN" sz="3200" dirty="0">
              <a:latin typeface="Times New Roman" panose="02020603050405020304" pitchFamily="2" charset="0"/>
            </a:endParaRPr>
          </a:p>
          <a:p>
            <a:pPr lvl="1" eaLnBrk="1" hangingPunct="1"/>
            <a:r>
              <a:rPr lang="zh-CN" altLang="en-US" dirty="0">
                <a:latin typeface="Times New Roman" panose="02020603050405020304" pitchFamily="2" charset="0"/>
              </a:rPr>
              <a:t>会话标识符（服务器端）</a:t>
            </a:r>
            <a:endParaRPr lang="zh-CN" altLang="en-US" dirty="0">
              <a:latin typeface="Times New Roman" panose="02020603050405020304" pitchFamily="2" charset="0"/>
              <a:ea typeface="Times New Roman" panose="02020603050405020304" pitchFamily="2" charset="0"/>
            </a:endParaRPr>
          </a:p>
        </p:txBody>
      </p:sp>
      <p:sp>
        <p:nvSpPr>
          <p:cNvPr id="79874" name="Rectangle 3"/>
          <p:cNvSpPr>
            <a:spLocks noGrp="1"/>
          </p:cNvSpPr>
          <p:nvPr>
            <p:ph type="title" idx="4294967295"/>
          </p:nvPr>
        </p:nvSpPr>
        <p:spPr>
          <a:xfrm>
            <a:off x="685800" y="381000"/>
            <a:ext cx="7772400" cy="762000"/>
          </a:xfrm>
          <a:ln/>
        </p:spPr>
        <p:txBody>
          <a:bodyPr vert="horz" wrap="square" anchor="ctr" anchorCtr="0"/>
          <a:p>
            <a:pPr eaLnBrk="1" hangingPunct="1"/>
            <a:r>
              <a:rPr lang="zh-CN" altLang="en-US" dirty="0">
                <a:latin typeface="Times New Roman" panose="02020603050405020304" pitchFamily="2" charset="0"/>
              </a:rPr>
              <a:t>会话跟踪原理（</a:t>
            </a:r>
            <a:r>
              <a:rPr lang="en-US" altLang="zh-CN" dirty="0">
                <a:latin typeface="Times New Roman" panose="02020603050405020304" pitchFamily="2" charset="0"/>
              </a:rPr>
              <a:t>1</a:t>
            </a:r>
            <a:r>
              <a:rPr lang="zh-CN" altLang="en-US" dirty="0">
                <a:latin typeface="Times New Roman" panose="02020603050405020304" pitchFamily="2" charset="0"/>
              </a:rPr>
              <a:t>-</a:t>
            </a:r>
            <a:r>
              <a:rPr lang="en-US" altLang="zh-CN" dirty="0">
                <a:latin typeface="Times New Roman" panose="02020603050405020304" pitchFamily="2" charset="0"/>
              </a:rPr>
              <a:t>4</a:t>
            </a:r>
            <a:r>
              <a:rPr lang="zh-CN" altLang="en-US" dirty="0">
                <a:latin typeface="Times New Roman" panose="02020603050405020304" pitchFamily="2" charset="0"/>
              </a:rPr>
              <a:t>）</a:t>
            </a:r>
            <a:endParaRPr lang="zh-CN" altLang="en-US" dirty="0">
              <a:latin typeface="Times New Roman" panose="02020603050405020304" pitchFamily="2" charset="0"/>
              <a:ea typeface="Times New Roman" panose="02020603050405020304" pitchFamily="2" charset="0"/>
            </a:endParaRPr>
          </a:p>
        </p:txBody>
      </p:sp>
      <p:sp>
        <p:nvSpPr>
          <p:cNvPr id="79875" name="Rectangle 4"/>
          <p:cNvSpPr/>
          <p:nvPr/>
        </p:nvSpPr>
        <p:spPr>
          <a:xfrm>
            <a:off x="2209800" y="2362200"/>
            <a:ext cx="5105400" cy="4038600"/>
          </a:xfrm>
          <a:prstGeom prst="rect">
            <a:avLst/>
          </a:prstGeom>
          <a:solidFill>
            <a:srgbClr val="FFFFCC"/>
          </a:solidFill>
          <a:ln w="9525" cap="flat" cmpd="sng">
            <a:solidFill>
              <a:srgbClr val="333300"/>
            </a:solidFill>
            <a:prstDash val="solid"/>
            <a:miter/>
            <a:headEnd type="none" w="med" len="med"/>
            <a:tailEnd type="none" w="med" len="med"/>
          </a:ln>
        </p:spPr>
        <p:txBody>
          <a:bodyPr wrap="none" anchor="ctr" anchorCtr="0"/>
          <a:p>
            <a:endParaRPr lang="zh-CN" altLang="en-US" dirty="0">
              <a:latin typeface="Times New Roman" panose="02020603050405020304" pitchFamily="2" charset="0"/>
            </a:endParaRPr>
          </a:p>
        </p:txBody>
      </p:sp>
      <p:sp>
        <p:nvSpPr>
          <p:cNvPr id="79876" name="Text Box 5"/>
          <p:cNvSpPr txBox="1"/>
          <p:nvPr/>
        </p:nvSpPr>
        <p:spPr>
          <a:xfrm>
            <a:off x="2286000" y="2387600"/>
            <a:ext cx="2819400" cy="365125"/>
          </a:xfrm>
          <a:prstGeom prst="rect">
            <a:avLst/>
          </a:prstGeom>
          <a:noFill/>
          <a:ln w="9525">
            <a:noFill/>
          </a:ln>
        </p:spPr>
        <p:txBody>
          <a:bodyPr anchor="t" anchorCtr="0">
            <a:spAutoFit/>
          </a:bodyPr>
          <a:p>
            <a:pPr>
              <a:spcBef>
                <a:spcPct val="50000"/>
              </a:spcBef>
            </a:pPr>
            <a:r>
              <a:rPr lang="en-US" altLang="zh-CN" dirty="0">
                <a:solidFill>
                  <a:srgbClr val="4D4D4D"/>
                </a:solidFill>
                <a:latin typeface="Times New Roman" panose="02020603050405020304" pitchFamily="2" charset="0"/>
                <a:ea typeface="宋体" panose="02010600030101010101" pitchFamily="2" charset="-122"/>
              </a:rPr>
              <a:t>Application Server</a:t>
            </a:r>
            <a:endParaRPr lang="en-US" altLang="zh-CN" dirty="0">
              <a:solidFill>
                <a:srgbClr val="4D4D4D"/>
              </a:solidFill>
              <a:latin typeface="Times New Roman" panose="02020603050405020304" pitchFamily="2" charset="0"/>
              <a:ea typeface="宋体" panose="02010600030101010101" pitchFamily="2" charset="-122"/>
            </a:endParaRPr>
          </a:p>
        </p:txBody>
      </p:sp>
      <p:graphicFrame>
        <p:nvGraphicFramePr>
          <p:cNvPr id="79877" name="表格 79876"/>
          <p:cNvGraphicFramePr/>
          <p:nvPr/>
        </p:nvGraphicFramePr>
        <p:xfrm>
          <a:off x="3925888" y="3111500"/>
          <a:ext cx="3009900" cy="1514475"/>
        </p:xfrm>
        <a:graphic>
          <a:graphicData uri="http://schemas.openxmlformats.org/drawingml/2006/table">
            <a:tbl>
              <a:tblPr/>
              <a:tblGrid>
                <a:gridCol w="1714500"/>
                <a:gridCol w="1295400"/>
              </a:tblGrid>
              <a:tr h="334963">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ctr">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ID</a:t>
                      </a:r>
                      <a:endParaRPr lang="en-US" altLang="zh-CN" sz="2000" b="1" dirty="0">
                        <a:solidFill>
                          <a:srgbClr val="1481B8"/>
                        </a:solidFill>
                        <a:latin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28575"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pattFill prst="pct30">
                      <a:fgClr>
                        <a:srgbClr val="CCFFCC"/>
                      </a:fgClr>
                      <a:bgClr>
                        <a:srgbClr val="FFFFFF"/>
                      </a:bgClr>
                    </a:patt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ctr">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value</a:t>
                      </a:r>
                      <a:endParaRPr lang="en-US" altLang="zh-CN" sz="2000" b="1" dirty="0">
                        <a:solidFill>
                          <a:srgbClr val="1481B8"/>
                        </a:solidFill>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28575"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pattFill prst="pct30">
                      <a:fgClr>
                        <a:srgbClr val="CCFFCC"/>
                      </a:fgClr>
                      <a:bgClr>
                        <a:srgbClr val="FFFFFF"/>
                      </a:bgClr>
                    </a:pattFill>
                  </a:tcPr>
                </a:tc>
              </a:tr>
              <a:tr h="334962">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MKA42O</a:t>
                      </a:r>
                      <a:r>
                        <a:rPr lang="en-US" altLang="zh-CN" sz="2000" b="1" dirty="0">
                          <a:solidFill>
                            <a:srgbClr val="1481B8"/>
                          </a:solidFill>
                          <a:latin typeface="Times New Roman" panose="02020603050405020304" pitchFamily="2" charset="0"/>
                          <a:ea typeface="Times New Roman" panose="02020603050405020304" pitchFamily="2" charset="0"/>
                        </a:rPr>
                        <a:t>…</a:t>
                      </a:r>
                      <a:endParaRPr lang="en-US" altLang="zh-CN" sz="2000" b="1" dirty="0">
                        <a:solidFill>
                          <a:srgbClr val="1481B8"/>
                        </a:solidFill>
                        <a:latin typeface="Times New Roman" panose="02020603050405020304" pitchFamily="2" charset="0"/>
                        <a:ea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SessionR1</a:t>
                      </a:r>
                      <a:endParaRPr lang="en-US" altLang="zh-CN" sz="2000" b="1" dirty="0">
                        <a:solidFill>
                          <a:srgbClr val="1481B8"/>
                        </a:solidFill>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chemeClr val="bg1"/>
                    </a:solidFill>
                  </a:tcPr>
                </a:tc>
              </a:tr>
              <a:tr h="339725">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Verdana" panose="020B0604030504040204" pitchFamily="2" charset="0"/>
                          <a:sym typeface="Times New Roman" panose="02020603050405020304" pitchFamily="2" charset="0"/>
                        </a:rPr>
                        <a:t>…</a:t>
                      </a:r>
                      <a:endParaRPr lang="en-US" altLang="zh-CN" sz="2000" b="1" dirty="0">
                        <a:solidFill>
                          <a:srgbClr val="1481B8"/>
                        </a:solidFill>
                        <a:latin typeface="Times New Roman" panose="02020603050405020304" pitchFamily="2" charset="0"/>
                        <a:sym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nSpc>
                          <a:spcPct val="80000"/>
                        </a:lnSpc>
                        <a:spcBef>
                          <a:spcPct val="20000"/>
                        </a:spcBef>
                        <a:buClr>
                          <a:schemeClr val="hlink"/>
                        </a:buClr>
                        <a:buSzTx/>
                        <a:buFont typeface="Wingdings" panose="05000000000000000000" pitchFamily="2" charset="2"/>
                        <a:buNone/>
                      </a:pPr>
                      <a:endParaRPr lang="zh-CN" altLang="en-US" sz="2000" b="1" dirty="0">
                        <a:solidFill>
                          <a:srgbClr val="1481B8"/>
                        </a:solidFill>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chemeClr val="bg1"/>
                    </a:solidFill>
                  </a:tcPr>
                </a:tc>
              </a:tr>
              <a:tr h="504825">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YM4YLEL</a:t>
                      </a:r>
                      <a:r>
                        <a:rPr lang="en-US" altLang="zh-CN" sz="2000" b="1" dirty="0">
                          <a:solidFill>
                            <a:srgbClr val="1481B8"/>
                          </a:solidFill>
                          <a:latin typeface="Times New Roman" panose="02020603050405020304" pitchFamily="2" charset="0"/>
                          <a:ea typeface="Times New Roman" panose="02020603050405020304" pitchFamily="2" charset="0"/>
                        </a:rPr>
                        <a:t>…</a:t>
                      </a:r>
                      <a:endParaRPr lang="en-US" altLang="zh-CN" sz="2000" b="1" dirty="0">
                        <a:solidFill>
                          <a:srgbClr val="1481B8"/>
                        </a:solidFill>
                        <a:latin typeface="Times New Roman" panose="02020603050405020304" pitchFamily="2" charset="0"/>
                        <a:ea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28575" cap="flat" cmpd="sng">
                      <a:solidFill>
                        <a:srgbClr val="1F5281"/>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SessionA3</a:t>
                      </a:r>
                      <a:endParaRPr lang="en-US" altLang="zh-CN" sz="2000" b="1" dirty="0">
                        <a:solidFill>
                          <a:srgbClr val="1481B8"/>
                        </a:solidFill>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28575" cap="flat" cmpd="sng">
                      <a:solidFill>
                        <a:srgbClr val="1F5281"/>
                      </a:solidFill>
                      <a:prstDash val="solid"/>
                      <a:headEnd type="none" w="med" len="med"/>
                      <a:tailEnd type="none" w="med" len="med"/>
                    </a:lnB>
                    <a:lnTlToBr>
                      <a:noFill/>
                    </a:lnTlToBr>
                    <a:lnBlToTr>
                      <a:noFill/>
                    </a:lnBlToTr>
                    <a:solidFill>
                      <a:schemeClr val="bg1"/>
                    </a:solidFill>
                  </a:tcPr>
                </a:tc>
              </a:tr>
            </a:tbl>
          </a:graphicData>
        </a:graphic>
      </p:graphicFrame>
      <p:sp>
        <p:nvSpPr>
          <p:cNvPr id="79894" name="Text Box 29"/>
          <p:cNvSpPr txBox="1"/>
          <p:nvPr/>
        </p:nvSpPr>
        <p:spPr>
          <a:xfrm>
            <a:off x="4419600" y="2730500"/>
            <a:ext cx="1752600" cy="396875"/>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2" charset="0"/>
                <a:ea typeface="宋体" panose="02010600030101010101" pitchFamily="2" charset="-122"/>
              </a:rPr>
              <a:t>Session Table</a:t>
            </a:r>
            <a:endParaRPr lang="en-US" altLang="zh-CN" sz="2000" dirty="0">
              <a:latin typeface="Times New Roman" panose="02020603050405020304" pitchFamily="2" charset="0"/>
              <a:ea typeface="宋体" panose="02010600030101010101" pitchFamily="2" charset="-122"/>
            </a:endParaRPr>
          </a:p>
        </p:txBody>
      </p:sp>
      <p:sp>
        <p:nvSpPr>
          <p:cNvPr id="79895" name="Text Box 31"/>
          <p:cNvSpPr txBox="1"/>
          <p:nvPr/>
        </p:nvSpPr>
        <p:spPr>
          <a:xfrm>
            <a:off x="2667000" y="4638675"/>
            <a:ext cx="1371600" cy="495300"/>
          </a:xfrm>
          <a:prstGeom prst="rect">
            <a:avLst/>
          </a:prstGeom>
          <a:solidFill>
            <a:srgbClr val="FFCCCC"/>
          </a:solidFill>
          <a:ln w="9525" cap="flat" cmpd="sng">
            <a:solidFill>
              <a:schemeClr val="tx1"/>
            </a:solidFill>
            <a:prstDash val="solid"/>
            <a:miter/>
            <a:headEnd type="none" w="med" len="med"/>
            <a:tailEnd type="none" w="med" len="med"/>
          </a:ln>
        </p:spPr>
        <p:txBody>
          <a:bodyPr anchor="t" anchorCtr="0">
            <a:spAutoFit/>
          </a:bodyPr>
          <a:p>
            <a:pPr algn="ctr">
              <a:lnSpc>
                <a:spcPct val="130000"/>
              </a:lnSpc>
              <a:spcBef>
                <a:spcPct val="50000"/>
              </a:spcBef>
            </a:pPr>
            <a:r>
              <a:rPr lang="en-US" altLang="zh-CN" sz="2000" dirty="0">
                <a:latin typeface="Times New Roman" panose="02020603050405020304" pitchFamily="2" charset="0"/>
                <a:ea typeface="宋体" panose="02010600030101010101" pitchFamily="2" charset="-122"/>
              </a:rPr>
              <a:t>SessionA3</a:t>
            </a:r>
            <a:endParaRPr lang="en-US" altLang="zh-CN" sz="2000" dirty="0">
              <a:latin typeface="Times New Roman" panose="02020603050405020304" pitchFamily="2" charset="0"/>
              <a:ea typeface="宋体" panose="02010600030101010101" pitchFamily="2" charset="-122"/>
            </a:endParaRPr>
          </a:p>
        </p:txBody>
      </p:sp>
      <p:graphicFrame>
        <p:nvGraphicFramePr>
          <p:cNvPr id="79896" name="表格 79895"/>
          <p:cNvGraphicFramePr/>
          <p:nvPr/>
        </p:nvGraphicFramePr>
        <p:xfrm>
          <a:off x="3484563" y="5078413"/>
          <a:ext cx="2932112" cy="1250950"/>
        </p:xfrm>
        <a:graphic>
          <a:graphicData uri="http://schemas.openxmlformats.org/drawingml/2006/table">
            <a:tbl>
              <a:tblPr/>
              <a:tblGrid>
                <a:gridCol w="1390650"/>
                <a:gridCol w="1541463"/>
              </a:tblGrid>
              <a:tr h="334963">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ctr">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key</a:t>
                      </a:r>
                      <a:endParaRPr lang="en-US" altLang="zh-CN" sz="2000" b="1" dirty="0">
                        <a:solidFill>
                          <a:srgbClr val="1481B8"/>
                        </a:solidFill>
                        <a:latin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28575"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pattFill prst="pct30">
                      <a:fgClr>
                        <a:srgbClr val="CCFFCC"/>
                      </a:fgClr>
                      <a:bgClr>
                        <a:srgbClr val="FFFFFF"/>
                      </a:bgClr>
                    </a:patt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ctr">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value</a:t>
                      </a:r>
                      <a:endParaRPr lang="en-US" altLang="zh-CN" sz="2000" b="1" dirty="0">
                        <a:solidFill>
                          <a:srgbClr val="1481B8"/>
                        </a:solidFill>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28575"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pattFill prst="pct30">
                      <a:fgClr>
                        <a:srgbClr val="CCFFCC"/>
                      </a:fgClr>
                      <a:bgClr>
                        <a:srgbClr val="FFFFFF"/>
                      </a:bgClr>
                    </a:pattFill>
                  </a:tcPr>
                </a:tc>
              </a:tr>
              <a:tr h="579437">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“customer”</a:t>
                      </a:r>
                      <a:endParaRPr lang="en-US" altLang="zh-CN" sz="2000" b="1" dirty="0">
                        <a:solidFill>
                          <a:srgbClr val="1481B8"/>
                        </a:solidFill>
                        <a:latin typeface="Times New Roman" panose="02020603050405020304" pitchFamily="2" charset="0"/>
                        <a:ea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aCustomer</a:t>
                      </a:r>
                      <a:endParaRPr lang="en-US" altLang="zh-CN" sz="2000" b="1" dirty="0">
                        <a:solidFill>
                          <a:srgbClr val="1481B8"/>
                        </a:solidFill>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chemeClr val="bg1"/>
                    </a:solidFill>
                  </a:tcPr>
                </a:tc>
              </a:tr>
              <a:tr h="336550">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“name”</a:t>
                      </a:r>
                      <a:endParaRPr lang="en-US" altLang="zh-CN" sz="2000" b="1" dirty="0">
                        <a:solidFill>
                          <a:srgbClr val="1481B8"/>
                        </a:solidFill>
                        <a:latin typeface="Times New Roman" panose="02020603050405020304" pitchFamily="2" charset="0"/>
                        <a:ea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28575" cap="flat" cmpd="sng">
                      <a:solidFill>
                        <a:srgbClr val="1F5281"/>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nSpc>
                          <a:spcPct val="80000"/>
                        </a:lnSpc>
                        <a:spcBef>
                          <a:spcPct val="20000"/>
                        </a:spcBef>
                        <a:buClr>
                          <a:schemeClr val="hlink"/>
                        </a:buClr>
                        <a:buSzTx/>
                        <a:buFont typeface="Wingdings" panose="05000000000000000000" pitchFamily="2" charset="2"/>
                        <a:buNone/>
                      </a:pPr>
                      <a:r>
                        <a:rPr lang="en-US" altLang="zh-CN" sz="2000" b="1" dirty="0">
                          <a:solidFill>
                            <a:srgbClr val="1481B8"/>
                          </a:solidFill>
                          <a:latin typeface="Times New Roman" panose="02020603050405020304" pitchFamily="2" charset="0"/>
                        </a:rPr>
                        <a:t>“Bob”</a:t>
                      </a:r>
                      <a:endParaRPr lang="en-US" altLang="zh-CN" sz="2000" b="1" dirty="0">
                        <a:solidFill>
                          <a:srgbClr val="1481B8"/>
                        </a:solidFill>
                        <a:latin typeface="Times New Roman" panose="02020603050405020304" pitchFamily="2" charset="0"/>
                        <a:ea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28575" cap="flat" cmpd="sng">
                      <a:solidFill>
                        <a:srgbClr val="1F5281"/>
                      </a:solidFill>
                      <a:prstDash val="solid"/>
                      <a:headEnd type="none" w="med" len="med"/>
                      <a:tailEnd type="none" w="med" len="med"/>
                    </a:lnB>
                    <a:lnTlToBr>
                      <a:noFill/>
                    </a:lnTlToBr>
                    <a:lnBlToTr>
                      <a:noFill/>
                    </a:lnBlToTr>
                    <a:solidFill>
                      <a:schemeClr val="bg1"/>
                    </a:solidFill>
                  </a:tcPr>
                </a:tc>
              </a:tr>
            </a:tbl>
          </a:graphicData>
        </a:graphic>
      </p:graphicFrame>
      <p:sp>
        <p:nvSpPr>
          <p:cNvPr id="79910" name="Line 60"/>
          <p:cNvSpPr/>
          <p:nvPr/>
        </p:nvSpPr>
        <p:spPr>
          <a:xfrm flipH="1">
            <a:off x="4114800" y="4419600"/>
            <a:ext cx="1981200" cy="457200"/>
          </a:xfrm>
          <a:prstGeom prst="line">
            <a:avLst/>
          </a:prstGeom>
          <a:ln w="28575" cap="flat" cmpd="sng">
            <a:solidFill>
              <a:schemeClr val="tx1"/>
            </a:solidFill>
            <a:prstDash val="solid"/>
            <a:round/>
            <a:headEnd type="none" w="med" len="med"/>
            <a:tailEnd type="triangle" w="med" len="med"/>
          </a:ln>
        </p:spPr>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body" idx="4294967295"/>
          </p:nvPr>
        </p:nvSpPr>
        <p:spPr>
          <a:xfrm>
            <a:off x="914400" y="1295400"/>
            <a:ext cx="7543800" cy="4876800"/>
          </a:xfrm>
          <a:ln/>
        </p:spPr>
        <p:txBody>
          <a:bodyPr vert="horz" wrap="square" anchor="t" anchorCtr="0"/>
          <a:p>
            <a:pPr eaLnBrk="1" hangingPunct="1">
              <a:lnSpc>
                <a:spcPct val="110000"/>
              </a:lnSpc>
            </a:pPr>
            <a:r>
              <a:rPr lang="zh-CN" altLang="en-US" sz="3200" dirty="0">
                <a:latin typeface="Times New Roman" panose="02020603050405020304" pitchFamily="2" charset="0"/>
              </a:rPr>
              <a:t>进行会话跟踪：</a:t>
            </a:r>
            <a:r>
              <a:rPr lang="en-US" altLang="zh-CN" sz="3200" dirty="0">
                <a:latin typeface="Times New Roman" panose="02020603050405020304" pitchFamily="2" charset="0"/>
              </a:rPr>
              <a:t>cookie</a:t>
            </a:r>
            <a:endParaRPr lang="en-US" altLang="zh-CN" sz="3200" dirty="0">
              <a:latin typeface="Times New Roman" panose="02020603050405020304" pitchFamily="2" charset="0"/>
            </a:endParaRPr>
          </a:p>
          <a:p>
            <a:pPr lvl="1" eaLnBrk="1" hangingPunct="1">
              <a:lnSpc>
                <a:spcPct val="110000"/>
              </a:lnSpc>
            </a:pPr>
            <a:r>
              <a:rPr lang="zh-CN" altLang="en-US" dirty="0">
                <a:latin typeface="Times New Roman" panose="02020603050405020304" pitchFamily="2" charset="0"/>
              </a:rPr>
              <a:t>会话标识符（客户端）</a:t>
            </a:r>
            <a:endParaRPr lang="zh-CN" altLang="en-US" dirty="0">
              <a:latin typeface="Times New Roman" panose="02020603050405020304" pitchFamily="2" charset="0"/>
            </a:endParaRPr>
          </a:p>
        </p:txBody>
      </p:sp>
      <p:sp>
        <p:nvSpPr>
          <p:cNvPr id="80898" name="Rectangle 3"/>
          <p:cNvSpPr>
            <a:spLocks noGrp="1"/>
          </p:cNvSpPr>
          <p:nvPr>
            <p:ph type="title" idx="4294967295"/>
          </p:nvPr>
        </p:nvSpPr>
        <p:spPr>
          <a:xfrm>
            <a:off x="685800" y="381000"/>
            <a:ext cx="7772400" cy="762000"/>
          </a:xfrm>
          <a:ln/>
        </p:spPr>
        <p:txBody>
          <a:bodyPr vert="horz" wrap="square" anchor="ctr" anchorCtr="0"/>
          <a:p>
            <a:pPr eaLnBrk="1" hangingPunct="1"/>
            <a:r>
              <a:rPr lang="zh-CN" altLang="en-US" dirty="0">
                <a:latin typeface="Times New Roman" panose="02020603050405020304" pitchFamily="2" charset="0"/>
              </a:rPr>
              <a:t>会话跟踪原理（</a:t>
            </a:r>
            <a:r>
              <a:rPr lang="en-US" altLang="zh-CN" dirty="0">
                <a:latin typeface="Times New Roman" panose="02020603050405020304" pitchFamily="2" charset="0"/>
              </a:rPr>
              <a:t>1</a:t>
            </a:r>
            <a:r>
              <a:rPr lang="zh-CN" altLang="en-US" dirty="0">
                <a:latin typeface="Times New Roman" panose="02020603050405020304" pitchFamily="2" charset="0"/>
              </a:rPr>
              <a:t>-</a:t>
            </a:r>
            <a:r>
              <a:rPr lang="en-US" altLang="zh-CN" dirty="0">
                <a:latin typeface="Times New Roman" panose="02020603050405020304" pitchFamily="2" charset="0"/>
              </a:rPr>
              <a:t>5</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graphicFrame>
        <p:nvGraphicFramePr>
          <p:cNvPr id="80899" name="表格 80898"/>
          <p:cNvGraphicFramePr/>
          <p:nvPr/>
        </p:nvGraphicFramePr>
        <p:xfrm>
          <a:off x="1905000" y="3338513"/>
          <a:ext cx="5562600" cy="1900237"/>
        </p:xfrm>
        <a:graphic>
          <a:graphicData uri="http://schemas.openxmlformats.org/drawingml/2006/table">
            <a:tbl>
              <a:tblPr/>
              <a:tblGrid>
                <a:gridCol w="2324100"/>
                <a:gridCol w="2006600"/>
                <a:gridCol w="1231900"/>
              </a:tblGrid>
              <a:tr h="538163">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ctr">
                        <a:spcBef>
                          <a:spcPct val="20000"/>
                        </a:spcBef>
                        <a:buClr>
                          <a:schemeClr val="hlink"/>
                        </a:buClr>
                        <a:buSzTx/>
                        <a:buFont typeface="Wingdings" panose="05000000000000000000" pitchFamily="2" charset="2"/>
                        <a:buNone/>
                      </a:pPr>
                      <a:r>
                        <a:rPr lang="en-US" altLang="zh-CN" sz="2400" b="1" dirty="0">
                          <a:solidFill>
                            <a:srgbClr val="1481B8"/>
                          </a:solidFill>
                          <a:latin typeface="Times New Roman" panose="02020603050405020304" pitchFamily="2" charset="0"/>
                        </a:rPr>
                        <a:t>cookie name</a:t>
                      </a:r>
                      <a:endParaRPr lang="en-US" altLang="zh-CN" sz="2400" b="1" dirty="0">
                        <a:solidFill>
                          <a:srgbClr val="1481B8"/>
                        </a:solidFill>
                        <a:latin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28575"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pattFill prst="pct30">
                      <a:fgClr>
                        <a:srgbClr val="CCFFCC"/>
                      </a:fgClr>
                      <a:bgClr>
                        <a:srgbClr val="FFFFFF"/>
                      </a:bgClr>
                    </a:patt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ctr">
                        <a:spcBef>
                          <a:spcPct val="20000"/>
                        </a:spcBef>
                        <a:buClr>
                          <a:schemeClr val="hlink"/>
                        </a:buClr>
                        <a:buSzTx/>
                        <a:buFont typeface="Wingdings" panose="05000000000000000000" pitchFamily="2" charset="2"/>
                        <a:buNone/>
                      </a:pPr>
                      <a:r>
                        <a:rPr lang="en-US" altLang="zh-CN" sz="2400" b="1" dirty="0">
                          <a:solidFill>
                            <a:srgbClr val="1481B8"/>
                          </a:solidFill>
                          <a:latin typeface="Times New Roman" panose="02020603050405020304" pitchFamily="2" charset="0"/>
                        </a:rPr>
                        <a:t>value</a:t>
                      </a:r>
                      <a:endParaRPr lang="en-US" altLang="zh-CN" sz="2400" b="1" dirty="0">
                        <a:solidFill>
                          <a:srgbClr val="1481B8"/>
                        </a:solidFill>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28575"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pattFill prst="pct30">
                      <a:fgClr>
                        <a:srgbClr val="CCFFCC"/>
                      </a:fgClr>
                      <a:bgClr>
                        <a:srgbClr val="FFFFFF"/>
                      </a:bgClr>
                    </a:patt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lgn="ctr">
                        <a:spcBef>
                          <a:spcPct val="20000"/>
                        </a:spcBef>
                        <a:buClr>
                          <a:schemeClr val="hlink"/>
                        </a:buClr>
                        <a:buSzTx/>
                        <a:buFont typeface="Wingdings" panose="05000000000000000000" pitchFamily="2" charset="2"/>
                        <a:buNone/>
                      </a:pPr>
                      <a:r>
                        <a:rPr lang="en-US" altLang="zh-CN" sz="2400" b="1" dirty="0">
                          <a:solidFill>
                            <a:srgbClr val="1481B8"/>
                          </a:solidFill>
                          <a:latin typeface="Times New Roman" panose="02020603050405020304" pitchFamily="2" charset="0"/>
                        </a:rPr>
                        <a:t>domain</a:t>
                      </a:r>
                      <a:endParaRPr lang="en-US" altLang="zh-CN" sz="2400" b="1" dirty="0">
                        <a:solidFill>
                          <a:srgbClr val="1481B8"/>
                        </a:solidFill>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28575"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pattFill prst="pct30">
                      <a:fgClr>
                        <a:srgbClr val="CCFFCC"/>
                      </a:fgClr>
                      <a:bgClr>
                        <a:srgbClr val="FFFFFF"/>
                      </a:bgClr>
                    </a:pattFill>
                  </a:tcPr>
                </a:tc>
              </a:tr>
              <a:tr h="823912">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spcBef>
                          <a:spcPct val="20000"/>
                        </a:spcBef>
                        <a:buClr>
                          <a:schemeClr val="hlink"/>
                        </a:buClr>
                        <a:buSzTx/>
                        <a:buFont typeface="Wingdings" panose="05000000000000000000" pitchFamily="2" charset="2"/>
                        <a:buNone/>
                      </a:pPr>
                      <a:r>
                        <a:rPr lang="en-US" altLang="zh-CN" sz="2400" b="1" dirty="0">
                          <a:solidFill>
                            <a:srgbClr val="1481B8"/>
                          </a:solidFill>
                          <a:latin typeface="Times New Roman" panose="02020603050405020304" pitchFamily="2" charset="0"/>
                        </a:rPr>
                        <a:t>“JSESSIONID”</a:t>
                      </a:r>
                      <a:endParaRPr lang="en-US" altLang="zh-CN" sz="2400" b="1" dirty="0">
                        <a:solidFill>
                          <a:srgbClr val="1481B8"/>
                        </a:solidFill>
                        <a:latin typeface="Times New Roman" panose="02020603050405020304" pitchFamily="2" charset="0"/>
                        <a:ea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spcBef>
                          <a:spcPct val="20000"/>
                        </a:spcBef>
                        <a:buClr>
                          <a:schemeClr val="hlink"/>
                        </a:buClr>
                        <a:buSzTx/>
                        <a:buFont typeface="Wingdings" panose="05000000000000000000" pitchFamily="2" charset="2"/>
                        <a:buNone/>
                      </a:pPr>
                      <a:r>
                        <a:rPr lang="en-US" altLang="zh-CN" sz="2400" b="1" dirty="0">
                          <a:solidFill>
                            <a:srgbClr val="1481B8"/>
                          </a:solidFill>
                          <a:latin typeface="Times New Roman" panose="02020603050405020304" pitchFamily="2" charset="0"/>
                        </a:rPr>
                        <a:t>YM4YLEL</a:t>
                      </a:r>
                      <a:r>
                        <a:rPr lang="en-US" altLang="zh-CN" sz="2400" b="1" dirty="0">
                          <a:solidFill>
                            <a:srgbClr val="1481B8"/>
                          </a:solidFill>
                          <a:latin typeface="Times New Roman" panose="02020603050405020304" pitchFamily="2" charset="0"/>
                          <a:ea typeface="Times New Roman" panose="02020603050405020304" pitchFamily="2" charset="0"/>
                        </a:rPr>
                        <a:t>…</a:t>
                      </a:r>
                      <a:endParaRPr lang="en-US" altLang="zh-CN" sz="2400" b="1" dirty="0">
                        <a:solidFill>
                          <a:srgbClr val="1481B8"/>
                        </a:solidFill>
                        <a:latin typeface="Times New Roman" panose="02020603050405020304" pitchFamily="2" charset="0"/>
                        <a:ea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spcBef>
                          <a:spcPct val="20000"/>
                        </a:spcBef>
                        <a:buClr>
                          <a:schemeClr val="hlink"/>
                        </a:buClr>
                        <a:buSzTx/>
                        <a:buFont typeface="Wingdings" panose="05000000000000000000" pitchFamily="2" charset="2"/>
                        <a:buNone/>
                      </a:pPr>
                      <a:r>
                        <a:rPr lang="en-US" altLang="zh-CN" sz="2400" b="1" dirty="0">
                          <a:solidFill>
                            <a:srgbClr val="1481B8"/>
                          </a:solidFill>
                          <a:latin typeface="Verdana" panose="020B0604030504040204" pitchFamily="2" charset="0"/>
                          <a:sym typeface="Times New Roman" panose="02020603050405020304" pitchFamily="2" charset="0"/>
                        </a:rPr>
                        <a:t>…</a:t>
                      </a:r>
                      <a:endParaRPr lang="en-US" altLang="zh-CN" sz="2400" b="1" dirty="0">
                        <a:solidFill>
                          <a:srgbClr val="1481B8"/>
                        </a:solidFill>
                        <a:latin typeface="Times New Roman" panose="02020603050405020304" pitchFamily="2" charset="0"/>
                        <a:sym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12700" cap="flat" cmpd="sng">
                      <a:solidFill>
                        <a:srgbClr val="1F5281"/>
                      </a:solidFill>
                      <a:prstDash val="solid"/>
                      <a:headEnd type="none" w="med" len="med"/>
                      <a:tailEnd type="none" w="med" len="med"/>
                    </a:lnB>
                    <a:lnTlToBr>
                      <a:noFill/>
                    </a:lnTlToBr>
                    <a:lnBlToTr>
                      <a:noFill/>
                    </a:lnBlToTr>
                    <a:solidFill>
                      <a:schemeClr val="bg1"/>
                    </a:solidFill>
                  </a:tcPr>
                </a:tc>
              </a:tr>
              <a:tr h="538163">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spcBef>
                          <a:spcPct val="20000"/>
                        </a:spcBef>
                        <a:buClr>
                          <a:schemeClr val="hlink"/>
                        </a:buClr>
                        <a:buSzTx/>
                        <a:buFont typeface="Wingdings" panose="05000000000000000000" pitchFamily="2" charset="2"/>
                        <a:buNone/>
                      </a:pPr>
                      <a:r>
                        <a:rPr lang="en-US" altLang="zh-CN" sz="2400" b="1" dirty="0">
                          <a:solidFill>
                            <a:srgbClr val="1481B8"/>
                          </a:solidFill>
                          <a:latin typeface="Verdana" panose="020B0604030504040204" pitchFamily="2" charset="0"/>
                          <a:sym typeface="Times New Roman" panose="02020603050405020304" pitchFamily="2" charset="0"/>
                        </a:rPr>
                        <a:t>…</a:t>
                      </a:r>
                      <a:endParaRPr lang="en-US" altLang="zh-CN" sz="2400" b="1" dirty="0">
                        <a:solidFill>
                          <a:srgbClr val="1481B8"/>
                        </a:solidFill>
                        <a:latin typeface="Times New Roman" panose="02020603050405020304" pitchFamily="2" charset="0"/>
                        <a:sym typeface="Times New Roman" panose="02020603050405020304" pitchFamily="2" charset="0"/>
                      </a:endParaRPr>
                    </a:p>
                  </a:txBody>
                  <a:tcPr anchor="t" anchorCtr="0">
                    <a:lnL w="28575"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28575" cap="flat" cmpd="sng">
                      <a:solidFill>
                        <a:srgbClr val="1F5281"/>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spcBef>
                          <a:spcPct val="20000"/>
                        </a:spcBef>
                        <a:buClr>
                          <a:schemeClr val="hlink"/>
                        </a:buClr>
                        <a:buSzTx/>
                        <a:buFont typeface="Wingdings" panose="05000000000000000000" pitchFamily="2" charset="2"/>
                        <a:buNone/>
                      </a:pPr>
                      <a:endParaRPr lang="zh-CN" altLang="en-US" sz="2400" b="1" dirty="0">
                        <a:solidFill>
                          <a:srgbClr val="1481B8"/>
                        </a:solidFill>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12700"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28575" cap="flat" cmpd="sng">
                      <a:solidFill>
                        <a:srgbClr val="1F5281"/>
                      </a:solidFill>
                      <a:prstDash val="solid"/>
                      <a:headEnd type="none" w="med" len="med"/>
                      <a:tailEnd type="none" w="med" len="med"/>
                    </a:lnB>
                    <a:lnTlToBr>
                      <a:noFill/>
                    </a:lnTlToBr>
                    <a:lnBlToTr>
                      <a:noFill/>
                    </a:lnBlToTr>
                    <a:solidFill>
                      <a:schemeClr val="bg1"/>
                    </a:solidFill>
                  </a:tcPr>
                </a:tc>
                <a:tc>
                  <a:txBody>
                    <a:bodyPr wrap="square"/>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Verdana" panose="020B06040305040402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Verdana" panose="020B0604030504040204" pitchFamily="2" charset="0"/>
                          <a:ea typeface="+mn-ea"/>
                          <a:cs typeface="+mn-cs"/>
                        </a:defRPr>
                      </a:lvl5pPr>
                    </a:lstStyle>
                    <a:p>
                      <a:pPr lvl="0">
                        <a:spcBef>
                          <a:spcPct val="20000"/>
                        </a:spcBef>
                        <a:buClr>
                          <a:schemeClr val="hlink"/>
                        </a:buClr>
                        <a:buSzTx/>
                        <a:buFont typeface="Wingdings" panose="05000000000000000000" pitchFamily="2" charset="2"/>
                        <a:buNone/>
                      </a:pPr>
                      <a:endParaRPr lang="zh-CN" altLang="en-US" sz="2400" b="1" dirty="0">
                        <a:solidFill>
                          <a:srgbClr val="1481B8"/>
                        </a:solidFill>
                        <a:latin typeface="Times New Roman" panose="02020603050405020304" pitchFamily="2" charset="0"/>
                      </a:endParaRPr>
                    </a:p>
                  </a:txBody>
                  <a:tcPr anchor="t" anchorCtr="0">
                    <a:lnL w="12700" cap="flat" cmpd="sng">
                      <a:solidFill>
                        <a:srgbClr val="1F5281"/>
                      </a:solidFill>
                      <a:prstDash val="solid"/>
                      <a:headEnd type="none" w="med" len="med"/>
                      <a:tailEnd type="none" w="med" len="med"/>
                    </a:lnL>
                    <a:lnR w="28575" cap="flat" cmpd="sng">
                      <a:solidFill>
                        <a:srgbClr val="1F5281"/>
                      </a:solidFill>
                      <a:prstDash val="solid"/>
                      <a:headEnd type="none" w="med" len="med"/>
                      <a:tailEnd type="none" w="med" len="med"/>
                    </a:lnR>
                    <a:lnT w="12700" cap="flat" cmpd="sng">
                      <a:solidFill>
                        <a:srgbClr val="1F5281"/>
                      </a:solidFill>
                      <a:prstDash val="solid"/>
                      <a:headEnd type="none" w="med" len="med"/>
                      <a:tailEnd type="none" w="med" len="med"/>
                    </a:lnT>
                    <a:lnB w="28575" cap="flat" cmpd="sng">
                      <a:solidFill>
                        <a:srgbClr val="1F5281"/>
                      </a:solidFill>
                      <a:prstDash val="solid"/>
                      <a:headEnd type="none" w="med" len="med"/>
                      <a:tailEnd type="none" w="med" len="med"/>
                    </a:lnB>
                    <a:lnTlToBr>
                      <a:noFill/>
                    </a:lnTlToBr>
                    <a:lnBlToTr>
                      <a:noFill/>
                    </a:lnBlToTr>
                    <a:solidFill>
                      <a:schemeClr val="bg1"/>
                    </a:solidFill>
                  </a:tcPr>
                </a:tc>
              </a:tr>
            </a:tbl>
          </a:graphicData>
        </a:graphic>
      </p:graphicFrame>
      <p:sp>
        <p:nvSpPr>
          <p:cNvPr id="80917" name="Text Box 23"/>
          <p:cNvSpPr txBox="1"/>
          <p:nvPr/>
        </p:nvSpPr>
        <p:spPr>
          <a:xfrm>
            <a:off x="3581400" y="2667000"/>
            <a:ext cx="1752600" cy="365125"/>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2" charset="0"/>
                <a:ea typeface="宋体" panose="02010600030101010101" pitchFamily="2" charset="-122"/>
              </a:rPr>
              <a:t>Cookie List</a:t>
            </a:r>
            <a:endParaRPr lang="en-US" altLang="zh-CN" dirty="0">
              <a:latin typeface="Times New Roman" panose="02020603050405020304" pitchFamily="2"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body" idx="4294967295"/>
          </p:nvPr>
        </p:nvSpPr>
        <p:spPr>
          <a:xfrm>
            <a:off x="762000" y="1295400"/>
            <a:ext cx="7543800" cy="4876800"/>
          </a:xfrm>
          <a:ln/>
        </p:spPr>
        <p:txBody>
          <a:bodyPr vert="horz" wrap="square" anchor="t" anchorCtr="0"/>
          <a:p>
            <a:pPr eaLnBrk="1" hangingPunct="1"/>
            <a:r>
              <a:rPr lang="zh-CN" altLang="en-US" sz="3200" dirty="0">
                <a:latin typeface="Times New Roman" panose="02020603050405020304" pitchFamily="2" charset="0"/>
              </a:rPr>
              <a:t>进行会话跟踪：</a:t>
            </a:r>
            <a:r>
              <a:rPr lang="en-US" altLang="zh-CN" sz="3200" dirty="0">
                <a:latin typeface="Times New Roman" panose="02020603050405020304" pitchFamily="2" charset="0"/>
              </a:rPr>
              <a:t>cookie</a:t>
            </a:r>
            <a:endParaRPr lang="en-US" altLang="zh-CN" sz="3200" dirty="0">
              <a:latin typeface="Times New Roman" panose="02020603050405020304" pitchFamily="2" charset="0"/>
            </a:endParaRPr>
          </a:p>
          <a:p>
            <a:pPr lvl="1" eaLnBrk="1" hangingPunct="1">
              <a:lnSpc>
                <a:spcPct val="130000"/>
              </a:lnSpc>
            </a:pPr>
            <a:r>
              <a:rPr lang="zh-CN" altLang="en-US" sz="2400" dirty="0">
                <a:latin typeface="Times New Roman" panose="02020603050405020304" pitchFamily="2" charset="0"/>
              </a:rPr>
              <a:t>当用户请求一个使用了</a:t>
            </a:r>
            <a:r>
              <a:rPr lang="en-US" altLang="zh-CN" sz="2400" dirty="0">
                <a:latin typeface="Times New Roman" panose="02020603050405020304" pitchFamily="2" charset="0"/>
              </a:rPr>
              <a:t>HttpSession</a:t>
            </a:r>
            <a:r>
              <a:rPr lang="zh-CN" altLang="en-US" sz="2400" dirty="0">
                <a:latin typeface="Times New Roman" panose="02020603050405020304" pitchFamily="2" charset="0"/>
              </a:rPr>
              <a:t>对象的</a:t>
            </a:r>
            <a:r>
              <a:rPr lang="en-US" altLang="zh-CN" sz="2400" dirty="0">
                <a:latin typeface="Times New Roman" panose="02020603050405020304" pitchFamily="2" charset="0"/>
              </a:rPr>
              <a:t>JSP</a:t>
            </a:r>
            <a:r>
              <a:rPr lang="zh-CN" altLang="en-US" sz="2400" dirty="0">
                <a:latin typeface="Times New Roman" panose="02020603050405020304" pitchFamily="2" charset="0"/>
              </a:rPr>
              <a:t>页面时，</a:t>
            </a:r>
            <a:r>
              <a:rPr lang="en-US" altLang="zh-CN" sz="2400" dirty="0">
                <a:latin typeface="Times New Roman" panose="02020603050405020304" pitchFamily="2" charset="0"/>
              </a:rPr>
              <a:t>Web </a:t>
            </a:r>
            <a:r>
              <a:rPr lang="zh-CN" altLang="en-US" sz="2400" dirty="0">
                <a:latin typeface="Times New Roman" panose="02020603050405020304" pitchFamily="2" charset="0"/>
              </a:rPr>
              <a:t>容器向浏览器发送一个“会话标识符”</a:t>
            </a:r>
            <a:endParaRPr lang="zh-CN" altLang="en-US" sz="2400" dirty="0">
              <a:latin typeface="Times New Roman" panose="02020603050405020304" pitchFamily="2" charset="0"/>
            </a:endParaRPr>
          </a:p>
          <a:p>
            <a:pPr lvl="1" eaLnBrk="1" hangingPunct="1">
              <a:lnSpc>
                <a:spcPct val="130000"/>
              </a:lnSpc>
            </a:pPr>
            <a:r>
              <a:rPr lang="zh-CN" altLang="en-US" sz="2400" dirty="0">
                <a:latin typeface="Times New Roman" panose="02020603050405020304" pitchFamily="2" charset="0"/>
              </a:rPr>
              <a:t>浏览器使用</a:t>
            </a:r>
            <a:r>
              <a:rPr lang="en-US" altLang="zh-CN" sz="2400" dirty="0">
                <a:latin typeface="Times New Roman" panose="02020603050405020304" pitchFamily="2" charset="0"/>
              </a:rPr>
              <a:t>Cookie</a:t>
            </a:r>
            <a:r>
              <a:rPr lang="zh-CN" altLang="en-US" sz="2400" dirty="0">
                <a:latin typeface="Times New Roman" panose="02020603050405020304" pitchFamily="2" charset="0"/>
              </a:rPr>
              <a:t>保存这个会话标识符，并在每个后继请求中把这个会话标识符发送给服务器</a:t>
            </a:r>
            <a:endParaRPr lang="zh-CN" altLang="en-US" sz="2400" dirty="0">
              <a:latin typeface="Times New Roman" panose="02020603050405020304" pitchFamily="2" charset="0"/>
            </a:endParaRPr>
          </a:p>
          <a:p>
            <a:pPr lvl="1" eaLnBrk="1" hangingPunct="1">
              <a:lnSpc>
                <a:spcPct val="130000"/>
              </a:lnSpc>
            </a:pPr>
            <a:r>
              <a:rPr lang="zh-CN" altLang="en-US" sz="2400" dirty="0">
                <a:latin typeface="Times New Roman" panose="02020603050405020304" pitchFamily="2" charset="0"/>
              </a:rPr>
              <a:t>服务器中保存了用户会话标识符和用户</a:t>
            </a:r>
            <a:r>
              <a:rPr lang="en-US" altLang="zh-CN" sz="2400" dirty="0">
                <a:latin typeface="Times New Roman" panose="02020603050405020304" pitchFamily="2" charset="0"/>
              </a:rPr>
              <a:t>session</a:t>
            </a:r>
            <a:r>
              <a:rPr lang="zh-CN" altLang="en-US" sz="2400" dirty="0">
                <a:latin typeface="Times New Roman" panose="02020603050405020304" pitchFamily="2" charset="0"/>
              </a:rPr>
              <a:t>的映射表</a:t>
            </a:r>
            <a:endParaRPr lang="zh-CN" altLang="en-US" sz="2400" dirty="0">
              <a:latin typeface="Times New Roman" panose="02020603050405020304" pitchFamily="2" charset="0"/>
            </a:endParaRPr>
          </a:p>
          <a:p>
            <a:pPr lvl="1" eaLnBrk="1" hangingPunct="1">
              <a:lnSpc>
                <a:spcPct val="130000"/>
              </a:lnSpc>
            </a:pPr>
            <a:r>
              <a:rPr lang="zh-CN" altLang="en-US" sz="2400" dirty="0">
                <a:latin typeface="Times New Roman" panose="02020603050405020304" pitchFamily="2" charset="0"/>
              </a:rPr>
              <a:t>服务器根据用户传来的会话标识符，访问特定于该用户的</a:t>
            </a:r>
            <a:r>
              <a:rPr lang="en-US" altLang="zh-CN" sz="2400" dirty="0">
                <a:latin typeface="Times New Roman" panose="02020603050405020304" pitchFamily="2" charset="0"/>
              </a:rPr>
              <a:t>session</a:t>
            </a:r>
            <a:r>
              <a:rPr lang="zh-CN" altLang="en-US" sz="2400" dirty="0">
                <a:latin typeface="Times New Roman" panose="02020603050405020304" pitchFamily="2" charset="0"/>
              </a:rPr>
              <a:t>数据</a:t>
            </a:r>
            <a:endParaRPr lang="zh-CN" altLang="en-US" sz="2400" dirty="0">
              <a:latin typeface="Times New Roman" panose="02020603050405020304" pitchFamily="2" charset="0"/>
            </a:endParaRPr>
          </a:p>
        </p:txBody>
      </p:sp>
      <p:sp>
        <p:nvSpPr>
          <p:cNvPr id="81922" name="Rectangle 3"/>
          <p:cNvSpPr>
            <a:spLocks noGrp="1"/>
          </p:cNvSpPr>
          <p:nvPr>
            <p:ph type="title" idx="4294967295"/>
          </p:nvPr>
        </p:nvSpPr>
        <p:spPr>
          <a:xfrm>
            <a:off x="685800" y="381000"/>
            <a:ext cx="7772400" cy="762000"/>
          </a:xfrm>
          <a:ln/>
        </p:spPr>
        <p:txBody>
          <a:bodyPr vert="horz" wrap="square" anchor="ctr" anchorCtr="0"/>
          <a:p>
            <a:pPr eaLnBrk="1" hangingPunct="1"/>
            <a:r>
              <a:rPr lang="zh-CN" altLang="en-US" dirty="0">
                <a:latin typeface="Times New Roman" panose="02020603050405020304" pitchFamily="2" charset="0"/>
              </a:rPr>
              <a:t>会话跟踪原理（</a:t>
            </a:r>
            <a:r>
              <a:rPr lang="en-US" altLang="zh-CN" dirty="0">
                <a:latin typeface="Times New Roman" panose="02020603050405020304" pitchFamily="2" charset="0"/>
              </a:rPr>
              <a:t>1</a:t>
            </a:r>
            <a:r>
              <a:rPr lang="zh-CN" altLang="en-US" dirty="0">
                <a:latin typeface="Times New Roman" panose="02020603050405020304" pitchFamily="2" charset="0"/>
              </a:rPr>
              <a:t>-</a:t>
            </a:r>
            <a:r>
              <a:rPr lang="en-US" altLang="zh-CN" dirty="0">
                <a:latin typeface="Times New Roman" panose="02020603050405020304" pitchFamily="2" charset="0"/>
              </a:rPr>
              <a:t>6</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body" idx="4294967295"/>
          </p:nvPr>
        </p:nvSpPr>
        <p:spPr>
          <a:xfrm>
            <a:off x="685800" y="1295400"/>
            <a:ext cx="8001000" cy="4876800"/>
          </a:xfrm>
          <a:ln/>
        </p:spPr>
        <p:txBody>
          <a:bodyPr vert="horz" wrap="square" anchor="t" anchorCtr="0"/>
          <a:p>
            <a:pPr eaLnBrk="1" hangingPunct="1">
              <a:lnSpc>
                <a:spcPct val="120000"/>
              </a:lnSpc>
            </a:pPr>
            <a:r>
              <a:rPr lang="zh-CN" altLang="en-US" sz="3200" dirty="0">
                <a:latin typeface="Times New Roman" panose="02020603050405020304" pitchFamily="2" charset="0"/>
              </a:rPr>
              <a:t>进行会话跟踪：</a:t>
            </a:r>
            <a:r>
              <a:rPr lang="en-US" altLang="zh-CN" sz="3200" dirty="0">
                <a:latin typeface="Times New Roman" panose="02020603050405020304" pitchFamily="2" charset="0"/>
              </a:rPr>
              <a:t>URL</a:t>
            </a:r>
            <a:r>
              <a:rPr lang="zh-CN" altLang="en-US" sz="3200" dirty="0">
                <a:latin typeface="Times New Roman" panose="02020603050405020304" pitchFamily="2" charset="0"/>
              </a:rPr>
              <a:t>重写</a:t>
            </a:r>
            <a:endParaRPr lang="zh-CN" altLang="en-US" sz="3200" dirty="0">
              <a:latin typeface="Times New Roman" panose="02020603050405020304" pitchFamily="2" charset="0"/>
            </a:endParaRPr>
          </a:p>
          <a:p>
            <a:pPr lvl="1" eaLnBrk="1" hangingPunct="1">
              <a:lnSpc>
                <a:spcPct val="120000"/>
              </a:lnSpc>
            </a:pPr>
            <a:r>
              <a:rPr lang="zh-CN" altLang="en-US" dirty="0">
                <a:latin typeface="Times New Roman" panose="02020603050405020304" pitchFamily="2" charset="0"/>
              </a:rPr>
              <a:t>当客户端关闭</a:t>
            </a:r>
            <a:r>
              <a:rPr lang="en-US" altLang="zh-CN" dirty="0">
                <a:latin typeface="Times New Roman" panose="02020603050405020304" pitchFamily="2" charset="0"/>
              </a:rPr>
              <a:t>cookie</a:t>
            </a:r>
            <a:r>
              <a:rPr lang="zh-CN" altLang="en-US" dirty="0">
                <a:latin typeface="Times New Roman" panose="02020603050405020304" pitchFamily="2" charset="0"/>
              </a:rPr>
              <a:t>支持时，可以使用</a:t>
            </a:r>
            <a:r>
              <a:rPr lang="en-US" altLang="zh-CN" dirty="0">
                <a:latin typeface="Times New Roman" panose="02020603050405020304" pitchFamily="2" charset="0"/>
              </a:rPr>
              <a:t>URL</a:t>
            </a:r>
            <a:r>
              <a:rPr lang="zh-CN" altLang="en-US" dirty="0">
                <a:latin typeface="Times New Roman" panose="02020603050405020304" pitchFamily="2" charset="0"/>
              </a:rPr>
              <a:t>重写来支持会话跟踪</a:t>
            </a:r>
            <a:endParaRPr lang="zh-CN" altLang="en-US" dirty="0">
              <a:latin typeface="Times New Roman" panose="02020603050405020304" pitchFamily="2" charset="0"/>
            </a:endParaRPr>
          </a:p>
          <a:p>
            <a:pPr lvl="1" eaLnBrk="1" hangingPunct="1">
              <a:lnSpc>
                <a:spcPct val="120000"/>
              </a:lnSpc>
            </a:pPr>
            <a:r>
              <a:rPr lang="zh-CN" altLang="en-US" dirty="0">
                <a:latin typeface="Times New Roman" panose="02020603050405020304" pitchFamily="2" charset="0"/>
              </a:rPr>
              <a:t>会话标识符作为</a:t>
            </a:r>
            <a:r>
              <a:rPr lang="en-US" altLang="zh-CN" dirty="0">
                <a:latin typeface="Times New Roman" panose="02020603050405020304" pitchFamily="2" charset="0"/>
              </a:rPr>
              <a:t>URL</a:t>
            </a:r>
            <a:r>
              <a:rPr lang="zh-CN" altLang="en-US" dirty="0">
                <a:latin typeface="Times New Roman" panose="02020603050405020304" pitchFamily="2" charset="0"/>
              </a:rPr>
              <a:t>的参数传给客户端</a:t>
            </a:r>
            <a:endParaRPr lang="zh-CN" altLang="en-US" dirty="0">
              <a:latin typeface="Times New Roman" panose="02020603050405020304" pitchFamily="2" charset="0"/>
            </a:endParaRPr>
          </a:p>
          <a:p>
            <a:pPr lvl="1" eaLnBrk="1" hangingPunct="1">
              <a:lnSpc>
                <a:spcPct val="120000"/>
              </a:lnSpc>
            </a:pPr>
            <a:r>
              <a:rPr lang="zh-CN" altLang="en-US" dirty="0">
                <a:latin typeface="Times New Roman" panose="02020603050405020304" pitchFamily="2" charset="0"/>
              </a:rPr>
              <a:t>如：</a:t>
            </a:r>
            <a:r>
              <a:rPr lang="en-US" altLang="zh-CN" sz="2400" dirty="0">
                <a:latin typeface="Times New Roman" panose="02020603050405020304" pitchFamily="2" charset="0"/>
                <a:ea typeface="ArialUnicodeMS" charset="-122"/>
              </a:rPr>
              <a:t>http://host/path/file.html;</a:t>
            </a:r>
            <a:r>
              <a:rPr lang="en-US" altLang="zh-CN" sz="2400" dirty="0">
                <a:solidFill>
                  <a:srgbClr val="CC0000"/>
                </a:solidFill>
                <a:latin typeface="Times New Roman" panose="02020603050405020304" pitchFamily="2" charset="0"/>
                <a:ea typeface="ArialUnicodeMS" charset="-122"/>
              </a:rPr>
              <a:t>jsessionid=1234</a:t>
            </a:r>
            <a:endParaRPr lang="en-US" altLang="zh-CN" sz="2400" dirty="0">
              <a:solidFill>
                <a:srgbClr val="CC0000"/>
              </a:solidFill>
              <a:latin typeface="Times New Roman" panose="02020603050405020304" pitchFamily="2" charset="0"/>
              <a:ea typeface="ArialUnicodeMS" charset="-122"/>
            </a:endParaRPr>
          </a:p>
          <a:p>
            <a:pPr lvl="1" eaLnBrk="1" hangingPunct="1">
              <a:lnSpc>
                <a:spcPct val="120000"/>
              </a:lnSpc>
            </a:pPr>
            <a:r>
              <a:rPr lang="zh-CN" altLang="en-US" dirty="0">
                <a:latin typeface="Times New Roman" panose="02020603050405020304" pitchFamily="2" charset="0"/>
              </a:rPr>
              <a:t>原：</a:t>
            </a:r>
            <a:r>
              <a:rPr lang="zh-CN" altLang="en-US" sz="2400" dirty="0">
                <a:latin typeface="Times New Roman" panose="02020603050405020304" pitchFamily="2" charset="0"/>
                <a:ea typeface="ArialUnicodeMS" charset="-122"/>
              </a:rPr>
              <a:t>&lt;</a:t>
            </a:r>
            <a:r>
              <a:rPr lang="en-US" altLang="zh-CN" sz="2400" dirty="0">
                <a:latin typeface="Times New Roman" panose="02020603050405020304" pitchFamily="2" charset="0"/>
                <a:ea typeface="ArialUnicodeMS" charset="-122"/>
              </a:rPr>
              <a:t>a href=“/store/catalog”&gt;catalog&lt;/a&gt;</a:t>
            </a:r>
            <a:r>
              <a:rPr lang="zh-CN" altLang="en-US" dirty="0">
                <a:latin typeface="Times New Roman" panose="02020603050405020304" pitchFamily="2" charset="0"/>
              </a:rPr>
              <a:t> </a:t>
            </a:r>
            <a:br>
              <a:rPr lang="zh-CN" altLang="en-US" dirty="0">
                <a:latin typeface="Times New Roman" panose="02020603050405020304" pitchFamily="2" charset="0"/>
                <a:ea typeface="ArialUnicodeMS" charset="-122"/>
              </a:rPr>
            </a:br>
            <a:r>
              <a:rPr lang="en-US" altLang="zh-CN" dirty="0">
                <a:latin typeface="Times New Roman" panose="02020603050405020304" pitchFamily="2" charset="0"/>
              </a:rPr>
              <a:t>URL</a:t>
            </a:r>
            <a:r>
              <a:rPr lang="zh-CN" altLang="en-US" dirty="0">
                <a:latin typeface="Times New Roman" panose="02020603050405020304" pitchFamily="2" charset="0"/>
              </a:rPr>
              <a:t>重写：</a:t>
            </a:r>
            <a:r>
              <a:rPr lang="zh-CN" altLang="en-US" sz="2400" dirty="0">
                <a:latin typeface="Times New Roman" panose="02020603050405020304" pitchFamily="2" charset="0"/>
                <a:ea typeface="ArialUnicodeMS" charset="-122"/>
              </a:rPr>
              <a:t>&lt;</a:t>
            </a:r>
            <a:r>
              <a:rPr lang="en-US" altLang="zh-CN" sz="2400" dirty="0">
                <a:latin typeface="Times New Roman" panose="02020603050405020304" pitchFamily="2" charset="0"/>
                <a:ea typeface="ArialUnicodeMS" charset="-122"/>
              </a:rPr>
              <a:t>a href=“/store/catalog;</a:t>
            </a:r>
            <a:r>
              <a:rPr lang="en-US" altLang="zh-CN" sz="2400" dirty="0">
                <a:solidFill>
                  <a:srgbClr val="000000"/>
                </a:solidFill>
                <a:latin typeface="Times New Roman" panose="02020603050405020304" pitchFamily="2" charset="0"/>
                <a:ea typeface="ArialUnicodeMS" charset="-122"/>
              </a:rPr>
              <a:t> </a:t>
            </a:r>
            <a:r>
              <a:rPr lang="en-US" altLang="zh-CN" sz="2400" dirty="0">
                <a:solidFill>
                  <a:srgbClr val="CC0000"/>
                </a:solidFill>
                <a:latin typeface="Times New Roman" panose="02020603050405020304" pitchFamily="2" charset="0"/>
                <a:ea typeface="ArialUnicodeMS" charset="-122"/>
              </a:rPr>
              <a:t>jsessionid = BEF112QAAAAASYIA</a:t>
            </a:r>
            <a:r>
              <a:rPr lang="en-US" altLang="zh-CN" sz="2400" dirty="0">
                <a:latin typeface="Times New Roman" panose="02020603050405020304" pitchFamily="2" charset="0"/>
                <a:ea typeface="ArialUnicodeMS" charset="-122"/>
              </a:rPr>
              <a:t>”&gt;catalog&lt;/a&gt;</a:t>
            </a:r>
            <a:endParaRPr lang="en-US" altLang="zh-CN" sz="2400" dirty="0">
              <a:latin typeface="Times New Roman" panose="02020603050405020304" pitchFamily="2" charset="0"/>
              <a:ea typeface="ArialUnicodeMS" charset="-122"/>
            </a:endParaRPr>
          </a:p>
        </p:txBody>
      </p:sp>
      <p:sp>
        <p:nvSpPr>
          <p:cNvPr id="82946" name="Rectangle 3"/>
          <p:cNvSpPr>
            <a:spLocks noGrp="1"/>
          </p:cNvSpPr>
          <p:nvPr>
            <p:ph type="title" idx="4294967295"/>
          </p:nvPr>
        </p:nvSpPr>
        <p:spPr>
          <a:xfrm>
            <a:off x="609600" y="381000"/>
            <a:ext cx="7772400" cy="762000"/>
          </a:xfrm>
          <a:ln/>
        </p:spPr>
        <p:txBody>
          <a:bodyPr vert="horz" wrap="square" anchor="ctr" anchorCtr="0"/>
          <a:p>
            <a:pPr eaLnBrk="1" hangingPunct="1"/>
            <a:r>
              <a:rPr lang="zh-CN" altLang="en-US" dirty="0">
                <a:latin typeface="Times New Roman" panose="02020603050405020304" pitchFamily="2" charset="0"/>
              </a:rPr>
              <a:t>会话跟踪原理（</a:t>
            </a:r>
            <a:r>
              <a:rPr lang="en-US" altLang="zh-CN" dirty="0">
                <a:latin typeface="Times New Roman" panose="02020603050405020304" pitchFamily="2" charset="0"/>
              </a:rPr>
              <a:t>2</a:t>
            </a:r>
            <a:r>
              <a:rPr lang="zh-CN" altLang="en-US" dirty="0">
                <a:latin typeface="Times New Roman" panose="02020603050405020304" pitchFamily="2" charset="0"/>
              </a:rPr>
              <a:t>-1）</a:t>
            </a:r>
            <a:endParaRPr lang="zh-CN" altLang="en-US" dirty="0">
              <a:latin typeface="Times New Roman" panose="02020603050405020304" pitchFamily="2"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body" idx="4294967295"/>
          </p:nvPr>
        </p:nvSpPr>
        <p:spPr>
          <a:xfrm>
            <a:off x="838200" y="1295400"/>
            <a:ext cx="7543800" cy="5181600"/>
          </a:xfrm>
          <a:ln/>
        </p:spPr>
        <p:txBody>
          <a:bodyPr vert="horz" wrap="square" anchor="t" anchorCtr="0"/>
          <a:p>
            <a:pPr eaLnBrk="1" hangingPunct="1">
              <a:lnSpc>
                <a:spcPct val="110000"/>
              </a:lnSpc>
            </a:pPr>
            <a:r>
              <a:rPr lang="zh-CN" altLang="en-US" sz="3200" dirty="0">
                <a:latin typeface="Times New Roman" panose="02020603050405020304" pitchFamily="2" charset="0"/>
              </a:rPr>
              <a:t>进行会话跟踪：</a:t>
            </a:r>
            <a:r>
              <a:rPr lang="en-US" altLang="zh-CN" sz="3200" dirty="0">
                <a:latin typeface="Times New Roman" panose="02020603050405020304" pitchFamily="2" charset="0"/>
              </a:rPr>
              <a:t>URL</a:t>
            </a:r>
            <a:r>
              <a:rPr lang="zh-CN" altLang="en-US" sz="3200" dirty="0">
                <a:latin typeface="Times New Roman" panose="02020603050405020304" pitchFamily="2" charset="0"/>
              </a:rPr>
              <a:t>重写</a:t>
            </a:r>
            <a:endParaRPr lang="zh-CN" altLang="en-US" sz="3200" dirty="0">
              <a:latin typeface="Times New Roman" panose="02020603050405020304" pitchFamily="2" charset="0"/>
            </a:endParaRPr>
          </a:p>
          <a:p>
            <a:pPr lvl="1" eaLnBrk="1" hangingPunct="1">
              <a:lnSpc>
                <a:spcPct val="110000"/>
              </a:lnSpc>
            </a:pPr>
            <a:r>
              <a:rPr lang="zh-CN" altLang="en-US" dirty="0">
                <a:latin typeface="Times New Roman" panose="02020603050405020304" pitchFamily="2" charset="0"/>
              </a:rPr>
              <a:t>必须对相应的</a:t>
            </a:r>
            <a:r>
              <a:rPr lang="en-US" altLang="zh-CN" dirty="0">
                <a:latin typeface="Times New Roman" panose="02020603050405020304" pitchFamily="2" charset="0"/>
              </a:rPr>
              <a:t>URL</a:t>
            </a:r>
            <a:r>
              <a:rPr lang="zh-CN" altLang="en-US" dirty="0">
                <a:latin typeface="Times New Roman" panose="02020603050405020304" pitchFamily="2" charset="0"/>
              </a:rPr>
              <a:t>进行编码</a:t>
            </a:r>
            <a:endParaRPr lang="zh-CN" altLang="en-US" dirty="0">
              <a:latin typeface="Times New Roman" panose="02020603050405020304" pitchFamily="2" charset="0"/>
            </a:endParaRPr>
          </a:p>
          <a:p>
            <a:pPr lvl="1" eaLnBrk="1" hangingPunct="1">
              <a:lnSpc>
                <a:spcPct val="110000"/>
              </a:lnSpc>
            </a:pPr>
            <a:r>
              <a:rPr lang="en-US" altLang="zh-CN" dirty="0">
                <a:latin typeface="Times New Roman" panose="02020603050405020304" pitchFamily="2" charset="0"/>
              </a:rPr>
              <a:t>Servlet:</a:t>
            </a:r>
            <a:r>
              <a:rPr lang="en-US" altLang="zh-CN" dirty="0">
                <a:solidFill>
                  <a:srgbClr val="000000"/>
                </a:solidFill>
                <a:latin typeface="Times New Roman" panose="02020603050405020304" pitchFamily="2" charset="0"/>
              </a:rPr>
              <a:t> </a:t>
            </a:r>
            <a:br>
              <a:rPr lang="en-US" altLang="zh-CN" dirty="0">
                <a:solidFill>
                  <a:srgbClr val="000000"/>
                </a:solidFill>
                <a:latin typeface="Times New Roman" panose="02020603050405020304" pitchFamily="2" charset="0"/>
              </a:rPr>
            </a:br>
            <a:r>
              <a:rPr lang="en-US" altLang="zh-CN" sz="2000" dirty="0">
                <a:latin typeface="Times New Roman" panose="02020603050405020304" pitchFamily="2" charset="0"/>
              </a:rPr>
              <a:t>out.println(“</a:t>
            </a:r>
            <a:r>
              <a:rPr lang="zh-CN" altLang="en-US" sz="2000" dirty="0">
                <a:latin typeface="Times New Roman" panose="02020603050405020304" pitchFamily="2" charset="0"/>
                <a:ea typeface="ArialUnicodeMS" charset="-122"/>
              </a:rPr>
              <a:t>&lt;</a:t>
            </a:r>
            <a:r>
              <a:rPr lang="en-US" altLang="zh-CN" sz="2000" dirty="0">
                <a:latin typeface="Times New Roman" panose="02020603050405020304" pitchFamily="2" charset="0"/>
                <a:ea typeface="ArialUnicodeMS" charset="-122"/>
              </a:rPr>
              <a:t>a href=\“</a:t>
            </a:r>
            <a:r>
              <a:rPr lang="en-US" altLang="zh-CN" sz="2000" dirty="0">
                <a:solidFill>
                  <a:srgbClr val="CC0000"/>
                </a:solidFill>
                <a:latin typeface="Times New Roman" panose="02020603050405020304" pitchFamily="2" charset="0"/>
                <a:ea typeface="ArialUnicodeMS" charset="-122"/>
              </a:rPr>
              <a:t>/store/catalog</a:t>
            </a:r>
            <a:r>
              <a:rPr lang="en-US" altLang="zh-CN" sz="2000" dirty="0">
                <a:solidFill>
                  <a:srgbClr val="000000"/>
                </a:solidFill>
                <a:latin typeface="Times New Roman" panose="02020603050405020304" pitchFamily="2" charset="0"/>
                <a:ea typeface="ArialUnicodeMS" charset="-122"/>
              </a:rPr>
              <a:t>\</a:t>
            </a:r>
            <a:r>
              <a:rPr lang="en-US" altLang="zh-CN" sz="2000" dirty="0">
                <a:latin typeface="Times New Roman" panose="02020603050405020304" pitchFamily="2" charset="0"/>
                <a:ea typeface="ArialUnicodeMS" charset="-122"/>
              </a:rPr>
              <a:t>”&gt;catalog&lt;/a&gt;</a:t>
            </a:r>
            <a:r>
              <a:rPr lang="zh-CN" altLang="en-US" sz="2000" dirty="0">
                <a:latin typeface="Times New Roman" panose="02020603050405020304" pitchFamily="2" charset="0"/>
              </a:rPr>
              <a:t> </a:t>
            </a:r>
            <a:r>
              <a:rPr lang="en-US" altLang="zh-CN" sz="2000" dirty="0">
                <a:latin typeface="Times New Roman" panose="02020603050405020304" pitchFamily="2" charset="0"/>
              </a:rPr>
              <a:t>”);</a:t>
            </a:r>
            <a:br>
              <a:rPr lang="en-US" altLang="zh-CN" sz="2000" dirty="0">
                <a:solidFill>
                  <a:srgbClr val="000000"/>
                </a:solidFill>
                <a:latin typeface="Times New Roman" panose="02020603050405020304" pitchFamily="2" charset="0"/>
              </a:rPr>
            </a:br>
            <a:r>
              <a:rPr lang="en-US" altLang="zh-CN" sz="2000" dirty="0">
                <a:solidFill>
                  <a:srgbClr val="CC0000"/>
                </a:solidFill>
                <a:latin typeface="Times New Roman" panose="02020603050405020304" pitchFamily="2" charset="0"/>
              </a:rPr>
              <a:t>out.println(“</a:t>
            </a:r>
            <a:r>
              <a:rPr lang="zh-CN" altLang="en-US" sz="2000" dirty="0">
                <a:solidFill>
                  <a:srgbClr val="CC0000"/>
                </a:solidFill>
                <a:latin typeface="Times New Roman" panose="02020603050405020304" pitchFamily="2" charset="0"/>
                <a:ea typeface="ArialUnicodeMS" charset="-122"/>
              </a:rPr>
              <a:t>&lt;</a:t>
            </a:r>
            <a:r>
              <a:rPr lang="en-US" altLang="zh-CN" sz="2000" dirty="0">
                <a:solidFill>
                  <a:srgbClr val="CC0000"/>
                </a:solidFill>
                <a:latin typeface="Times New Roman" panose="02020603050405020304" pitchFamily="2" charset="0"/>
                <a:ea typeface="ArialUnicodeMS" charset="-122"/>
              </a:rPr>
              <a:t>a href=\“”);</a:t>
            </a:r>
            <a:br>
              <a:rPr lang="en-US" altLang="zh-CN" sz="2000" dirty="0">
                <a:solidFill>
                  <a:srgbClr val="CC0000"/>
                </a:solidFill>
                <a:latin typeface="Times New Roman" panose="02020603050405020304" pitchFamily="2" charset="0"/>
                <a:ea typeface="ArialUnicodeMS" charset="-122"/>
              </a:rPr>
            </a:br>
            <a:r>
              <a:rPr lang="en-US" altLang="zh-CN" sz="2000" dirty="0">
                <a:solidFill>
                  <a:srgbClr val="CC0000"/>
                </a:solidFill>
                <a:latin typeface="Times New Roman" panose="02020603050405020304" pitchFamily="2" charset="0"/>
              </a:rPr>
              <a:t>out.println(response.encodeURL(</a:t>
            </a:r>
            <a:r>
              <a:rPr lang="en-US" altLang="zh-CN" sz="2000" dirty="0">
                <a:solidFill>
                  <a:srgbClr val="CC0000"/>
                </a:solidFill>
                <a:latin typeface="Times New Roman" panose="02020603050405020304" pitchFamily="2" charset="0"/>
                <a:ea typeface="ArialUnicodeMS" charset="-122"/>
              </a:rPr>
              <a:t>“/store/catalog”</a:t>
            </a:r>
            <a:r>
              <a:rPr lang="en-US" altLang="zh-CN" sz="2000" dirty="0">
                <a:solidFill>
                  <a:srgbClr val="CC0000"/>
                </a:solidFill>
                <a:latin typeface="Times New Roman" panose="02020603050405020304" pitchFamily="2" charset="0"/>
              </a:rPr>
              <a:t>)</a:t>
            </a:r>
            <a:r>
              <a:rPr lang="en-US" altLang="zh-CN" sz="2000" dirty="0">
                <a:solidFill>
                  <a:srgbClr val="CC0000"/>
                </a:solidFill>
                <a:latin typeface="Times New Roman" panose="02020603050405020304" pitchFamily="2" charset="0"/>
                <a:ea typeface="ArialUnicodeMS" charset="-122"/>
              </a:rPr>
              <a:t>);</a:t>
            </a:r>
            <a:br>
              <a:rPr lang="en-US" altLang="zh-CN" sz="2000" dirty="0">
                <a:solidFill>
                  <a:srgbClr val="CC0000"/>
                </a:solidFill>
                <a:latin typeface="Times New Roman" panose="02020603050405020304" pitchFamily="2" charset="0"/>
                <a:ea typeface="ArialUnicodeMS" charset="-122"/>
              </a:rPr>
            </a:br>
            <a:r>
              <a:rPr lang="en-US" altLang="zh-CN" sz="2000" dirty="0">
                <a:solidFill>
                  <a:srgbClr val="CC0000"/>
                </a:solidFill>
                <a:latin typeface="Times New Roman" panose="02020603050405020304" pitchFamily="2" charset="0"/>
              </a:rPr>
              <a:t>out.println(“</a:t>
            </a:r>
            <a:r>
              <a:rPr lang="en-US" altLang="zh-CN" sz="2000" dirty="0">
                <a:solidFill>
                  <a:srgbClr val="CC0000"/>
                </a:solidFill>
                <a:latin typeface="Times New Roman" panose="02020603050405020304" pitchFamily="2" charset="0"/>
                <a:ea typeface="ArialUnicodeMS" charset="-122"/>
              </a:rPr>
              <a:t>\”&gt;catalog&lt;/a&gt;”);</a:t>
            </a:r>
            <a:endParaRPr lang="en-US" altLang="zh-CN" sz="2000" dirty="0">
              <a:solidFill>
                <a:srgbClr val="CC0000"/>
              </a:solidFill>
              <a:latin typeface="Times New Roman" panose="02020603050405020304" pitchFamily="2" charset="0"/>
              <a:ea typeface="ArialUnicodeMS" charset="-122"/>
            </a:endParaRPr>
          </a:p>
          <a:p>
            <a:pPr lvl="1" eaLnBrk="1" hangingPunct="1">
              <a:lnSpc>
                <a:spcPct val="110000"/>
              </a:lnSpc>
            </a:pPr>
            <a:r>
              <a:rPr lang="en-US" altLang="zh-CN" dirty="0">
                <a:latin typeface="Times New Roman" panose="02020603050405020304" pitchFamily="2" charset="0"/>
              </a:rPr>
              <a:t>JSP:</a:t>
            </a:r>
            <a:r>
              <a:rPr lang="en-US" altLang="zh-CN" sz="2000" dirty="0">
                <a:latin typeface="Times New Roman" panose="02020603050405020304" pitchFamily="2" charset="0"/>
              </a:rPr>
              <a:t>  </a:t>
            </a:r>
            <a:r>
              <a:rPr lang="zh-CN" altLang="en-US" dirty="0">
                <a:latin typeface="Times New Roman" panose="02020603050405020304" pitchFamily="2" charset="0"/>
                <a:ea typeface="ArialUnicodeMS" charset="-122"/>
              </a:rPr>
              <a:t>&lt;% </a:t>
            </a:r>
            <a:r>
              <a:rPr lang="en-US" altLang="zh-CN" sz="2000" dirty="0">
                <a:latin typeface="Times New Roman" panose="02020603050405020304" pitchFamily="2" charset="0"/>
              </a:rPr>
              <a:t>response.encodeURL(</a:t>
            </a:r>
            <a:r>
              <a:rPr lang="en-US" altLang="zh-CN" sz="2000" dirty="0">
                <a:latin typeface="Times New Roman" panose="02020603050405020304" pitchFamily="2" charset="0"/>
                <a:ea typeface="ArialUnicodeMS" charset="-122"/>
              </a:rPr>
              <a:t>“/store/catalog”</a:t>
            </a:r>
            <a:r>
              <a:rPr lang="en-US" altLang="zh-CN" sz="2000" dirty="0">
                <a:latin typeface="Times New Roman" panose="02020603050405020304" pitchFamily="2" charset="0"/>
              </a:rPr>
              <a:t>)</a:t>
            </a:r>
            <a:r>
              <a:rPr lang="zh-CN" altLang="en-US" dirty="0">
                <a:latin typeface="Times New Roman" panose="02020603050405020304" pitchFamily="2" charset="0"/>
                <a:ea typeface="ArialUnicodeMS" charset="-122"/>
              </a:rPr>
              <a:t>;%&gt;</a:t>
            </a:r>
            <a:endParaRPr lang="en-US" altLang="zh-CN" sz="2000" dirty="0">
              <a:latin typeface="Times New Roman" panose="02020603050405020304" pitchFamily="2" charset="0"/>
            </a:endParaRPr>
          </a:p>
          <a:p>
            <a:pPr lvl="1" eaLnBrk="1" hangingPunct="1">
              <a:lnSpc>
                <a:spcPct val="110000"/>
              </a:lnSpc>
            </a:pPr>
            <a:r>
              <a:rPr lang="zh-CN" altLang="en-US" dirty="0">
                <a:latin typeface="Times New Roman" panose="02020603050405020304" pitchFamily="2" charset="0"/>
              </a:rPr>
              <a:t>所有页面必须动态生成，纯</a:t>
            </a:r>
            <a:r>
              <a:rPr lang="en-US" altLang="zh-CN" dirty="0">
                <a:latin typeface="Times New Roman" panose="02020603050405020304" pitchFamily="2" charset="0"/>
              </a:rPr>
              <a:t>HTML</a:t>
            </a:r>
            <a:r>
              <a:rPr lang="zh-CN" altLang="en-US" dirty="0">
                <a:latin typeface="Times New Roman" panose="02020603050405020304" pitchFamily="2" charset="0"/>
              </a:rPr>
              <a:t>文件无法使用</a:t>
            </a:r>
            <a:r>
              <a:rPr lang="en-US" altLang="zh-CN" dirty="0">
                <a:latin typeface="Times New Roman" panose="02020603050405020304" pitchFamily="2" charset="0"/>
              </a:rPr>
              <a:t>URL</a:t>
            </a:r>
            <a:r>
              <a:rPr lang="zh-CN" altLang="en-US" dirty="0">
                <a:latin typeface="Times New Roman" panose="02020603050405020304" pitchFamily="2" charset="0"/>
              </a:rPr>
              <a:t>编码</a:t>
            </a:r>
            <a:endParaRPr lang="zh-CN" altLang="en-US" dirty="0">
              <a:latin typeface="Times New Roman" panose="02020603050405020304" pitchFamily="2" charset="0"/>
            </a:endParaRPr>
          </a:p>
        </p:txBody>
      </p:sp>
      <p:sp>
        <p:nvSpPr>
          <p:cNvPr id="83970" name="Rectangle 3"/>
          <p:cNvSpPr>
            <a:spLocks noGrp="1"/>
          </p:cNvSpPr>
          <p:nvPr>
            <p:ph type="title" idx="4294967295"/>
          </p:nvPr>
        </p:nvSpPr>
        <p:spPr>
          <a:xfrm>
            <a:off x="685800" y="381000"/>
            <a:ext cx="7772400" cy="762000"/>
          </a:xfrm>
          <a:ln/>
        </p:spPr>
        <p:txBody>
          <a:bodyPr vert="horz" wrap="square" anchor="ctr" anchorCtr="0"/>
          <a:p>
            <a:pPr eaLnBrk="1" hangingPunct="1"/>
            <a:r>
              <a:rPr lang="zh-CN" altLang="en-US" dirty="0">
                <a:latin typeface="Times New Roman" panose="02020603050405020304" pitchFamily="2" charset="0"/>
              </a:rPr>
              <a:t>会话跟踪原理（</a:t>
            </a:r>
            <a:r>
              <a:rPr lang="en-US" altLang="zh-CN" dirty="0">
                <a:latin typeface="Times New Roman" panose="02020603050405020304" pitchFamily="2" charset="0"/>
              </a:rPr>
              <a:t>2</a:t>
            </a:r>
            <a:r>
              <a:rPr lang="zh-CN" altLang="en-US" dirty="0">
                <a:latin typeface="Times New Roman" panose="02020603050405020304" pitchFamily="2" charset="0"/>
              </a:rPr>
              <a:t>-2）</a:t>
            </a:r>
            <a:endParaRPr lang="zh-CN" altLang="en-US" dirty="0">
              <a:latin typeface="Times New Roman" panose="02020603050405020304" pitchFamily="2" charset="0"/>
            </a:endParaRPr>
          </a:p>
        </p:txBody>
      </p:sp>
      <p:sp>
        <p:nvSpPr>
          <p:cNvPr id="83971" name="AutoShape 4"/>
          <p:cNvSpPr/>
          <p:nvPr/>
        </p:nvSpPr>
        <p:spPr>
          <a:xfrm>
            <a:off x="990600" y="3276600"/>
            <a:ext cx="457200" cy="838200"/>
          </a:xfrm>
          <a:prstGeom prst="downArrow">
            <a:avLst>
              <a:gd name="adj1" fmla="val 50000"/>
              <a:gd name="adj2" fmla="val 45816"/>
            </a:avLst>
          </a:prstGeom>
          <a:solidFill>
            <a:srgbClr val="FFCCCC"/>
          </a:solidFill>
          <a:ln w="9525" cap="flat" cmpd="sng">
            <a:solidFill>
              <a:srgbClr val="660033"/>
            </a:solidFill>
            <a:prstDash val="solid"/>
            <a:miter/>
            <a:headEnd type="none" w="med" len="med"/>
            <a:tailEnd type="none" w="med" len="med"/>
          </a:ln>
        </p:spPr>
        <p:txBody>
          <a:bodyPr wrap="none" anchor="ctr" anchorCtr="0"/>
          <a:p>
            <a:endParaRPr lang="zh-CN" altLang="en-US" dirty="0">
              <a:latin typeface="Verdana" panose="020B0604030504040204" pitchFamily="2"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body" idx="4294967295"/>
          </p:nvPr>
        </p:nvSpPr>
        <p:spPr>
          <a:xfrm>
            <a:off x="914400" y="1295400"/>
            <a:ext cx="7543800" cy="5181600"/>
          </a:xfrm>
          <a:ln/>
        </p:spPr>
        <p:txBody>
          <a:bodyPr vert="horz" wrap="square" anchor="t" anchorCtr="0"/>
          <a:p>
            <a:pPr eaLnBrk="1" hangingPunct="1">
              <a:lnSpc>
                <a:spcPct val="110000"/>
              </a:lnSpc>
            </a:pPr>
            <a:r>
              <a:rPr lang="zh-CN" altLang="en-US" sz="3200" dirty="0">
                <a:latin typeface="Times New Roman" panose="02020603050405020304" pitchFamily="2" charset="0"/>
              </a:rPr>
              <a:t>进行会话跟踪：</a:t>
            </a:r>
            <a:r>
              <a:rPr lang="en-US" altLang="zh-CN" sz="3200" dirty="0">
                <a:latin typeface="Times New Roman" panose="02020603050405020304" pitchFamily="2" charset="0"/>
              </a:rPr>
              <a:t>URL</a:t>
            </a:r>
            <a:r>
              <a:rPr lang="zh-CN" altLang="en-US" sz="3200" dirty="0">
                <a:latin typeface="Times New Roman" panose="02020603050405020304" pitchFamily="2" charset="0"/>
              </a:rPr>
              <a:t>重写</a:t>
            </a:r>
            <a:endParaRPr lang="zh-CN" altLang="en-US" sz="3200" dirty="0">
              <a:latin typeface="Times New Roman" panose="02020603050405020304" pitchFamily="2" charset="0"/>
            </a:endParaRPr>
          </a:p>
          <a:p>
            <a:pPr lvl="1" eaLnBrk="1" hangingPunct="1">
              <a:lnSpc>
                <a:spcPct val="120000"/>
              </a:lnSpc>
            </a:pPr>
            <a:r>
              <a:rPr lang="zh-CN" altLang="en-US" dirty="0">
                <a:latin typeface="Times New Roman" panose="02020603050405020304" pitchFamily="2" charset="0"/>
              </a:rPr>
              <a:t>重写正在重定向的</a:t>
            </a:r>
            <a:r>
              <a:rPr lang="en-US" altLang="zh-CN" dirty="0">
                <a:latin typeface="Times New Roman" panose="02020603050405020304" pitchFamily="2" charset="0"/>
              </a:rPr>
              <a:t>URL</a:t>
            </a:r>
            <a:endParaRPr lang="en-US" altLang="zh-CN" dirty="0">
              <a:latin typeface="Times New Roman" panose="02020603050405020304" pitchFamily="2" charset="0"/>
            </a:endParaRPr>
          </a:p>
          <a:p>
            <a:pPr lvl="2" eaLnBrk="1" hangingPunct="1">
              <a:lnSpc>
                <a:spcPct val="120000"/>
              </a:lnSpc>
            </a:pPr>
            <a:r>
              <a:rPr lang="zh-CN" altLang="en-US" dirty="0">
                <a:latin typeface="Times New Roman" panose="02020603050405020304" pitchFamily="2" charset="0"/>
              </a:rPr>
              <a:t>调用</a:t>
            </a:r>
            <a:r>
              <a:rPr lang="en-US" altLang="zh-CN" dirty="0">
                <a:latin typeface="Times New Roman" panose="02020603050405020304" pitchFamily="2" charset="0"/>
              </a:rPr>
              <a:t>encodeRedirectURL( )</a:t>
            </a:r>
            <a:r>
              <a:rPr lang="zh-CN" altLang="en-US" dirty="0">
                <a:latin typeface="Times New Roman" panose="02020603050405020304" pitchFamily="2" charset="0"/>
              </a:rPr>
              <a:t>方法</a:t>
            </a:r>
            <a:endParaRPr lang="zh-CN" altLang="en-US" dirty="0">
              <a:solidFill>
                <a:srgbClr val="000000"/>
              </a:solidFill>
              <a:latin typeface="Times New Roman" panose="02020603050405020304" pitchFamily="2" charset="0"/>
              <a:ea typeface="Times New Roman" panose="02020603050405020304" pitchFamily="2" charset="0"/>
            </a:endParaRPr>
          </a:p>
        </p:txBody>
      </p:sp>
      <p:sp>
        <p:nvSpPr>
          <p:cNvPr id="84994" name="Rectangle 3"/>
          <p:cNvSpPr>
            <a:spLocks noGrp="1"/>
          </p:cNvSpPr>
          <p:nvPr>
            <p:ph type="title" idx="4294967295"/>
          </p:nvPr>
        </p:nvSpPr>
        <p:spPr>
          <a:xfrm>
            <a:off x="685800" y="381000"/>
            <a:ext cx="7772400" cy="762000"/>
          </a:xfrm>
          <a:ln/>
        </p:spPr>
        <p:txBody>
          <a:bodyPr vert="horz" wrap="square" anchor="ctr" anchorCtr="0"/>
          <a:p>
            <a:pPr eaLnBrk="1" hangingPunct="1"/>
            <a:r>
              <a:rPr lang="zh-CN" altLang="en-US" dirty="0">
                <a:latin typeface="Times New Roman" panose="02020603050405020304" pitchFamily="2" charset="0"/>
              </a:rPr>
              <a:t>会话跟踪原理（</a:t>
            </a:r>
            <a:r>
              <a:rPr lang="en-US" altLang="zh-CN" dirty="0">
                <a:latin typeface="Times New Roman" panose="02020603050405020304" pitchFamily="2" charset="0"/>
              </a:rPr>
              <a:t>2</a:t>
            </a:r>
            <a:r>
              <a:rPr lang="zh-CN" altLang="en-US" dirty="0">
                <a:latin typeface="Times New Roman" panose="02020603050405020304" pitchFamily="2" charset="0"/>
              </a:rPr>
              <a:t>-3）</a:t>
            </a:r>
            <a:endParaRPr lang="zh-CN" altLang="en-US" dirty="0">
              <a:latin typeface="Times New Roman" panose="02020603050405020304" pitchFamily="2" charset="0"/>
              <a:ea typeface="Times New Roman" panose="02020603050405020304" pitchFamily="2" charset="0"/>
            </a:endParaRPr>
          </a:p>
        </p:txBody>
      </p:sp>
      <p:sp>
        <p:nvSpPr>
          <p:cNvPr id="84995" name="AutoShape 4"/>
          <p:cNvSpPr/>
          <p:nvPr/>
        </p:nvSpPr>
        <p:spPr>
          <a:xfrm>
            <a:off x="3962400" y="3886200"/>
            <a:ext cx="457200" cy="609600"/>
          </a:xfrm>
          <a:prstGeom prst="downArrow">
            <a:avLst>
              <a:gd name="adj1" fmla="val 50000"/>
              <a:gd name="adj2" fmla="val 33320"/>
            </a:avLst>
          </a:prstGeom>
          <a:solidFill>
            <a:srgbClr val="FFCCCC"/>
          </a:solidFill>
          <a:ln w="9525" cap="flat" cmpd="sng">
            <a:solidFill>
              <a:srgbClr val="660033"/>
            </a:solidFill>
            <a:prstDash val="solid"/>
            <a:miter/>
            <a:headEnd type="none" w="med" len="med"/>
            <a:tailEnd type="none" w="med" len="med"/>
          </a:ln>
        </p:spPr>
        <p:txBody>
          <a:bodyPr wrap="none" anchor="ctr" anchorCtr="0"/>
          <a:p>
            <a:endParaRPr lang="zh-CN" altLang="en-US" dirty="0">
              <a:latin typeface="Times New Roman" panose="02020603050405020304" pitchFamily="2" charset="0"/>
            </a:endParaRPr>
          </a:p>
        </p:txBody>
      </p:sp>
      <p:sp>
        <p:nvSpPr>
          <p:cNvPr id="84996" name="Rectangle 5"/>
          <p:cNvSpPr/>
          <p:nvPr/>
        </p:nvSpPr>
        <p:spPr>
          <a:xfrm>
            <a:off x="1524000" y="3124200"/>
            <a:ext cx="6324600" cy="685800"/>
          </a:xfrm>
          <a:prstGeom prst="rect">
            <a:avLst/>
          </a:prstGeom>
          <a:solidFill>
            <a:srgbClr val="FFFFCC"/>
          </a:solidFill>
          <a:ln w="9525" cap="flat" cmpd="sng">
            <a:solidFill>
              <a:srgbClr val="660033"/>
            </a:solidFill>
            <a:prstDash val="solid"/>
            <a:miter/>
            <a:headEnd type="none" w="med" len="med"/>
            <a:tailEnd type="none" w="med" len="med"/>
          </a:ln>
        </p:spPr>
        <p:txBody>
          <a:bodyPr wrap="none" anchor="ctr" anchorCtr="0"/>
          <a:p>
            <a:pPr algn="ctr"/>
            <a:r>
              <a:rPr lang="en-US" altLang="zh-CN" sz="2200" dirty="0">
                <a:latin typeface="Times New Roman" panose="02020603050405020304" pitchFamily="2" charset="0"/>
              </a:rPr>
              <a:t>response.sendRedirect(“http://myhost/store/catalog”)</a:t>
            </a:r>
            <a:r>
              <a:rPr lang="zh-CN" altLang="en-US" sz="2200" dirty="0">
                <a:solidFill>
                  <a:srgbClr val="000000"/>
                </a:solidFill>
                <a:latin typeface="Times New Roman" panose="02020603050405020304" pitchFamily="2" charset="0"/>
              </a:rPr>
              <a:t>;</a:t>
            </a:r>
            <a:endParaRPr lang="zh-CN" altLang="en-US" sz="2200" dirty="0">
              <a:solidFill>
                <a:srgbClr val="000000"/>
              </a:solidFill>
              <a:latin typeface="Times New Roman" panose="02020603050405020304" pitchFamily="2" charset="0"/>
              <a:ea typeface="Times New Roman" panose="02020603050405020304" pitchFamily="2" charset="0"/>
            </a:endParaRPr>
          </a:p>
        </p:txBody>
      </p:sp>
      <p:sp>
        <p:nvSpPr>
          <p:cNvPr id="84997" name="Rectangle 6"/>
          <p:cNvSpPr/>
          <p:nvPr/>
        </p:nvSpPr>
        <p:spPr>
          <a:xfrm>
            <a:off x="914400" y="4648200"/>
            <a:ext cx="7543800" cy="914400"/>
          </a:xfrm>
          <a:prstGeom prst="rect">
            <a:avLst/>
          </a:prstGeom>
          <a:solidFill>
            <a:srgbClr val="FFFFCC"/>
          </a:solidFill>
          <a:ln w="9525" cap="flat" cmpd="sng">
            <a:solidFill>
              <a:srgbClr val="660033"/>
            </a:solidFill>
            <a:prstDash val="solid"/>
            <a:miter/>
            <a:headEnd type="none" w="med" len="med"/>
            <a:tailEnd type="none" w="med" len="med"/>
          </a:ln>
        </p:spPr>
        <p:txBody>
          <a:bodyPr wrap="none" anchor="ctr" anchorCtr="0"/>
          <a:p>
            <a:r>
              <a:rPr lang="en-US" altLang="zh-CN" sz="2200" dirty="0">
                <a:latin typeface="Times New Roman" panose="02020603050405020304" pitchFamily="2" charset="0"/>
              </a:rPr>
              <a:t>response.sendRedirect(</a:t>
            </a:r>
            <a:br>
              <a:rPr lang="en-US" altLang="zh-CN" sz="2200" dirty="0">
                <a:latin typeface="Times New Roman" panose="02020603050405020304" pitchFamily="2" charset="0"/>
              </a:rPr>
            </a:br>
            <a:r>
              <a:rPr lang="en-US" altLang="zh-CN" sz="2200" dirty="0">
                <a:latin typeface="Times New Roman" panose="02020603050405020304" pitchFamily="2" charset="0"/>
              </a:rPr>
              <a:t>      response.encodeRedirectURL(“http://myhost/store/catalog”))</a:t>
            </a:r>
            <a:r>
              <a:rPr lang="zh-CN" altLang="en-US" sz="2200" dirty="0">
                <a:solidFill>
                  <a:srgbClr val="000000"/>
                </a:solidFill>
                <a:latin typeface="Times New Roman" panose="02020603050405020304" pitchFamily="2" charset="0"/>
              </a:rPr>
              <a:t>;</a:t>
            </a:r>
            <a:endParaRPr lang="zh-CN" altLang="en-US" sz="2200" dirty="0">
              <a:solidFill>
                <a:srgbClr val="000000"/>
              </a:solidFill>
              <a:latin typeface="Times New Roman" panose="02020603050405020304" pitchFamily="2" charset="0"/>
              <a:ea typeface="Times New Roman" panose="02020603050405020304" pitchFamily="2"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body" idx="4294967295"/>
          </p:nvPr>
        </p:nvSpPr>
        <p:spPr>
          <a:xfrm>
            <a:off x="838200" y="1295400"/>
            <a:ext cx="7670800" cy="4941888"/>
          </a:xfrm>
          <a:ln/>
        </p:spPr>
        <p:txBody>
          <a:bodyPr vert="horz" wrap="square" anchor="t" anchorCtr="0"/>
          <a:p>
            <a:pPr eaLnBrk="1" hangingPunct="1">
              <a:lnSpc>
                <a:spcPct val="120000"/>
              </a:lnSpc>
            </a:pPr>
            <a:r>
              <a:rPr lang="en-US" altLang="zh-CN" sz="3200" dirty="0">
                <a:latin typeface="Times New Roman" panose="02020603050405020304" pitchFamily="2" charset="0"/>
              </a:rPr>
              <a:t>Servlet</a:t>
            </a:r>
            <a:r>
              <a:rPr lang="zh-CN" altLang="en-US" sz="3200" dirty="0">
                <a:latin typeface="Times New Roman" panose="02020603050405020304" pitchFamily="2" charset="0"/>
              </a:rPr>
              <a:t>过滤器特性</a:t>
            </a:r>
            <a:endParaRPr lang="zh-CN" altLang="en-US" sz="3200" dirty="0">
              <a:latin typeface="Times New Roman" panose="02020603050405020304" pitchFamily="2" charset="0"/>
            </a:endParaRPr>
          </a:p>
          <a:p>
            <a:pPr lvl="1" eaLnBrk="1" hangingPunct="1">
              <a:lnSpc>
                <a:spcPct val="140000"/>
              </a:lnSpc>
            </a:pPr>
            <a:r>
              <a:rPr lang="zh-CN" altLang="en-US" dirty="0"/>
              <a:t>以模块化的或可重用的方式封装公共行为 </a:t>
            </a:r>
            <a:endParaRPr lang="zh-CN" altLang="en-US" dirty="0">
              <a:latin typeface="Times New Roman" panose="02020603050405020304" pitchFamily="2" charset="0"/>
            </a:endParaRPr>
          </a:p>
          <a:p>
            <a:pPr lvl="2" eaLnBrk="1" hangingPunct="1">
              <a:lnSpc>
                <a:spcPct val="140000"/>
              </a:lnSpc>
            </a:pPr>
            <a:r>
              <a:rPr lang="zh-CN" altLang="en-US" dirty="0">
                <a:latin typeface="Times New Roman" panose="02020603050405020304" pitchFamily="2" charset="0"/>
              </a:rPr>
              <a:t>将对应用程序处理的逻辑封装到单个类文件中</a:t>
            </a:r>
            <a:endParaRPr lang="zh-CN" altLang="en-US" dirty="0">
              <a:latin typeface="Times New Roman" panose="02020603050405020304" pitchFamily="2" charset="0"/>
            </a:endParaRPr>
          </a:p>
          <a:p>
            <a:pPr lvl="2" eaLnBrk="1" hangingPunct="1">
              <a:lnSpc>
                <a:spcPct val="140000"/>
              </a:lnSpc>
            </a:pPr>
            <a:r>
              <a:rPr lang="zh-CN" altLang="en-US" dirty="0">
                <a:latin typeface="Times New Roman" panose="02020603050405020304" pitchFamily="2" charset="0"/>
              </a:rPr>
              <a:t>是可重用的，过滤器可附加到一个或多个</a:t>
            </a:r>
            <a:r>
              <a:rPr lang="en-US" altLang="zh-CN" dirty="0">
                <a:latin typeface="Times New Roman" panose="02020603050405020304" pitchFamily="2" charset="0"/>
              </a:rPr>
              <a:t>Servlet</a:t>
            </a:r>
            <a:r>
              <a:rPr lang="zh-CN" altLang="en-US" dirty="0">
                <a:latin typeface="Times New Roman" panose="02020603050405020304" pitchFamily="2" charset="0"/>
              </a:rPr>
              <a:t>或</a:t>
            </a:r>
            <a:r>
              <a:rPr lang="en-US" altLang="zh-CN" dirty="0">
                <a:latin typeface="Times New Roman" panose="02020603050405020304" pitchFamily="2" charset="0"/>
              </a:rPr>
              <a:t>JSP</a:t>
            </a:r>
            <a:r>
              <a:rPr lang="zh-CN" altLang="en-US" dirty="0">
                <a:latin typeface="Times New Roman" panose="02020603050405020304" pitchFamily="2" charset="0"/>
              </a:rPr>
              <a:t>页面上 </a:t>
            </a:r>
            <a:endParaRPr lang="zh-CN" altLang="en-US" dirty="0">
              <a:latin typeface="Times New Roman" panose="02020603050405020304" pitchFamily="2" charset="0"/>
              <a:ea typeface="ArialUnicodeMS" charset="-122"/>
            </a:endParaRPr>
          </a:p>
          <a:p>
            <a:pPr lvl="1" eaLnBrk="1" hangingPunct="1">
              <a:lnSpc>
                <a:spcPct val="140000"/>
              </a:lnSpc>
            </a:pPr>
            <a:r>
              <a:rPr lang="zh-CN" altLang="en-US" dirty="0">
                <a:latin typeface="Times New Roman" panose="02020603050405020304" pitchFamily="2" charset="0"/>
              </a:rPr>
              <a:t>通过</a:t>
            </a:r>
            <a:r>
              <a:rPr lang="en-US" altLang="zh-CN" dirty="0">
                <a:latin typeface="Times New Roman" panose="02020603050405020304" pitchFamily="2" charset="0"/>
              </a:rPr>
              <a:t>Web</a:t>
            </a:r>
            <a:r>
              <a:rPr lang="zh-CN" altLang="en-US" dirty="0">
                <a:latin typeface="Times New Roman" panose="02020603050405020304" pitchFamily="2" charset="0"/>
              </a:rPr>
              <a:t>部署描述符来声明配置</a:t>
            </a:r>
            <a:endParaRPr lang="zh-CN" altLang="en-US" dirty="0">
              <a:latin typeface="Times New Roman" panose="02020603050405020304" pitchFamily="2" charset="0"/>
              <a:ea typeface="ArialUnicodeMS" charset="-122"/>
            </a:endParaRPr>
          </a:p>
          <a:p>
            <a:pPr lvl="1" eaLnBrk="1" hangingPunct="1">
              <a:lnSpc>
                <a:spcPct val="140000"/>
              </a:lnSpc>
            </a:pPr>
            <a:r>
              <a:rPr lang="zh-CN" altLang="en-US" dirty="0">
                <a:latin typeface="Times New Roman" panose="02020603050405020304" pitchFamily="2" charset="0"/>
              </a:rPr>
              <a:t>调用是动态的，过滤器在运行时由</a:t>
            </a:r>
            <a:r>
              <a:rPr lang="en-US" altLang="zh-CN" dirty="0">
                <a:latin typeface="Times New Roman" panose="02020603050405020304" pitchFamily="2" charset="0"/>
              </a:rPr>
              <a:t>Servlet</a:t>
            </a:r>
            <a:r>
              <a:rPr lang="zh-CN" altLang="en-US" dirty="0">
                <a:latin typeface="Times New Roman" panose="02020603050405020304" pitchFamily="2" charset="0"/>
              </a:rPr>
              <a:t>容器调用来拦截、处理请求和响应</a:t>
            </a:r>
            <a:endParaRPr lang="zh-CN" altLang="en-US" dirty="0">
              <a:latin typeface="Times New Roman" panose="02020603050405020304" pitchFamily="2" charset="0"/>
            </a:endParaRPr>
          </a:p>
        </p:txBody>
      </p:sp>
      <p:sp>
        <p:nvSpPr>
          <p:cNvPr id="86018"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a:t>
            </a:r>
            <a:r>
              <a:rPr lang="zh-CN" altLang="en-US" dirty="0">
                <a:latin typeface="Times New Roman" panose="02020603050405020304" pitchFamily="2" charset="0"/>
              </a:rPr>
              <a:t>过滤器（1）</a:t>
            </a:r>
            <a:endParaRPr lang="zh-CN" altLang="en-US" dirty="0">
              <a:latin typeface="Times New Roman" panose="02020603050405020304"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2289"/>
          <p:cNvSpPr>
            <a:spLocks noGrp="1"/>
          </p:cNvSpPr>
          <p:nvPr>
            <p:ph type="title"/>
          </p:nvPr>
        </p:nvSpPr>
        <p:spPr>
          <a:xfrm>
            <a:off x="457200" y="474663"/>
            <a:ext cx="8229600" cy="360362"/>
          </a:xfrm>
          <a:ln/>
        </p:spPr>
        <p:txBody>
          <a:bodyPr anchor="ctr" anchorCtr="0"/>
          <a:p>
            <a:r>
              <a:rPr lang="zh-CN" altLang="en-US">
                <a:latin typeface="Times New Roman" panose="02020603050405020304" pitchFamily="2" charset="0"/>
              </a:rPr>
              <a:t>包含指令</a:t>
            </a:r>
            <a:endParaRPr lang="zh-CN" altLang="en-US">
              <a:latin typeface="Times New Roman" panose="02020603050405020304" pitchFamily="2" charset="0"/>
            </a:endParaRPr>
          </a:p>
        </p:txBody>
      </p:sp>
      <p:sp>
        <p:nvSpPr>
          <p:cNvPr id="12290" name="文本占位符 12290"/>
          <p:cNvSpPr>
            <a:spLocks noGrp="1"/>
          </p:cNvSpPr>
          <p:nvPr>
            <p:ph idx="1"/>
          </p:nvPr>
        </p:nvSpPr>
        <p:spPr>
          <a:ln/>
        </p:spPr>
        <p:txBody>
          <a:bodyPr anchor="t" anchorCtr="0"/>
          <a:p>
            <a:pPr algn="just">
              <a:lnSpc>
                <a:spcPct val="130000"/>
              </a:lnSpc>
            </a:pPr>
            <a:r>
              <a:rPr lang="zh-CN" altLang="en-US" sz="3200" dirty="0"/>
              <a:t>语法格式如下：</a:t>
            </a:r>
            <a:endParaRPr lang="zh-CN" altLang="en-US" sz="3200" dirty="0"/>
          </a:p>
          <a:p>
            <a:pPr lvl="1" algn="just">
              <a:lnSpc>
                <a:spcPct val="130000"/>
              </a:lnSpc>
            </a:pPr>
            <a:r>
              <a:rPr lang="zh-CN" altLang="en-US" sz="3200" dirty="0"/>
              <a:t>&lt;%@ include file="relativeURL" %&gt; </a:t>
            </a:r>
            <a:endParaRPr lang="zh-CN" altLang="en-US" dirty="0"/>
          </a:p>
          <a:p>
            <a:pPr algn="just">
              <a:lnSpc>
                <a:spcPct val="130000"/>
              </a:lnSpc>
            </a:pPr>
            <a:r>
              <a:rPr lang="zh-CN" altLang="en-US" sz="3200" dirty="0"/>
              <a:t>向当前页中插入一个文件的内容，当多个页面包含同一元素时，维护更加容易</a:t>
            </a:r>
            <a:endParaRPr lang="zh-CN" altLang="en-US" sz="3200" dirty="0"/>
          </a:p>
          <a:p>
            <a:pPr algn="just">
              <a:lnSpc>
                <a:spcPct val="130000"/>
              </a:lnSpc>
            </a:pPr>
            <a:r>
              <a:rPr lang="zh-CN" altLang="en-US" sz="3200" dirty="0"/>
              <a:t>包含外部页面的过程在原JSP页面被翻译成Servlet时进行</a:t>
            </a:r>
            <a:endParaRPr lang="zh-CN" altLang="en-US" sz="32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日期占位符 3"/>
          <p:cNvSpPr txBox="1">
            <a:spLocks noGrp="1"/>
          </p:cNvSpPr>
          <p:nvPr/>
        </p:nvSpPr>
        <p:spPr>
          <a:xfrm>
            <a:off x="0" y="6172200"/>
            <a:ext cx="1143000" cy="457200"/>
          </a:xfrm>
          <a:prstGeom prst="rect">
            <a:avLst/>
          </a:prstGeom>
          <a:noFill/>
          <a:ln w="9525">
            <a:noFill/>
          </a:ln>
        </p:spPr>
        <p:txBody>
          <a:bodyPr anchor="t" anchorCtr="0"/>
          <a:p>
            <a:pPr algn="r"/>
            <a:fld id="{BB962C8B-B14F-4D97-AF65-F5344CB8AC3E}" type="datetime1">
              <a:rPr lang="zh-CN" altLang="en-US" sz="1000" dirty="0">
                <a:latin typeface="Verdana" panose="020B0604030504040204" pitchFamily="2" charset="0"/>
                <a:ea typeface="宋体" panose="02010600030101010101" pitchFamily="2" charset="-122"/>
              </a:rPr>
            </a:fld>
            <a:endParaRPr lang="zh-CN" altLang="en-US" sz="1000" dirty="0">
              <a:latin typeface="Verdana" panose="020B0604030504040204" pitchFamily="2" charset="0"/>
              <a:ea typeface="宋体" panose="02010600030101010101" pitchFamily="2" charset="-122"/>
            </a:endParaRPr>
          </a:p>
        </p:txBody>
      </p:sp>
      <p:sp>
        <p:nvSpPr>
          <p:cNvPr id="87042" name="灯片编号占位符 4"/>
          <p:cNvSpPr txBox="1">
            <a:spLocks noGrp="1"/>
          </p:cNvSpPr>
          <p:nvPr/>
        </p:nvSpPr>
        <p:spPr>
          <a:xfrm>
            <a:off x="6553200" y="6248400"/>
            <a:ext cx="1905000" cy="457200"/>
          </a:xfrm>
          <a:prstGeom prst="rect">
            <a:avLst/>
          </a:prstGeom>
          <a:noFill/>
          <a:ln w="9525">
            <a:noFill/>
          </a:ln>
        </p:spPr>
        <p:txBody>
          <a:bodyPr anchor="t" anchorCtr="0"/>
          <a:p>
            <a:pPr algn="r"/>
            <a:fld id="{9A0DB2DC-4C9A-4742-B13C-FB6460FD3503}" type="slidenum">
              <a:rPr lang="zh-CN" altLang="en-US" sz="1400" dirty="0">
                <a:latin typeface="Verdana" panose="020B0604030504040204" pitchFamily="2" charset="0"/>
                <a:ea typeface="宋体" panose="02010600030101010101" pitchFamily="2" charset="-122"/>
              </a:rPr>
            </a:fld>
            <a:endParaRPr lang="zh-CN" altLang="en-US" sz="1400" dirty="0">
              <a:latin typeface="Verdana" panose="020B0604030504040204" pitchFamily="2" charset="0"/>
              <a:ea typeface="宋体" panose="02010600030101010101" pitchFamily="2" charset="-122"/>
            </a:endParaRPr>
          </a:p>
        </p:txBody>
      </p:sp>
      <p:sp>
        <p:nvSpPr>
          <p:cNvPr id="87043" name="Rectangle 2"/>
          <p:cNvSpPr>
            <a:spLocks noGrp="1"/>
          </p:cNvSpPr>
          <p:nvPr>
            <p:ph type="body" idx="4294967295"/>
          </p:nvPr>
        </p:nvSpPr>
        <p:spPr>
          <a:xfrm>
            <a:off x="762000" y="1295400"/>
            <a:ext cx="7670800" cy="4876800"/>
          </a:xfrm>
          <a:ln/>
        </p:spPr>
        <p:txBody>
          <a:bodyPr vert="horz" wrap="square" anchor="t" anchorCtr="0"/>
          <a:p>
            <a:pPr eaLnBrk="1" hangingPunct="1">
              <a:lnSpc>
                <a:spcPct val="120000"/>
              </a:lnSpc>
            </a:pPr>
            <a:r>
              <a:rPr lang="zh-CN" altLang="en-US" sz="3200" dirty="0">
                <a:latin typeface="Times New Roman" panose="02020603050405020304" pitchFamily="2" charset="0"/>
              </a:rPr>
              <a:t>过滤器接口</a:t>
            </a:r>
            <a:endParaRPr lang="zh-CN" altLang="en-US" sz="3200"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过滤器</a:t>
            </a:r>
            <a:r>
              <a:rPr lang="en-US" altLang="zh-CN" dirty="0">
                <a:latin typeface="Times New Roman" panose="02020603050405020304" pitchFamily="2" charset="0"/>
              </a:rPr>
              <a:t>API</a:t>
            </a:r>
            <a:r>
              <a:rPr lang="zh-CN" altLang="en-US" dirty="0">
                <a:latin typeface="Times New Roman" panose="02020603050405020304" pitchFamily="2" charset="0"/>
              </a:rPr>
              <a:t>包含3个接口：</a:t>
            </a:r>
            <a:endParaRPr lang="zh-CN" altLang="en-US" dirty="0">
              <a:latin typeface="Times New Roman" panose="02020603050405020304" pitchFamily="2" charset="0"/>
            </a:endParaRPr>
          </a:p>
          <a:p>
            <a:pPr lvl="2" eaLnBrk="1" hangingPunct="1">
              <a:lnSpc>
                <a:spcPct val="140000"/>
              </a:lnSpc>
            </a:pPr>
            <a:r>
              <a:rPr lang="en-US" altLang="zh-CN" dirty="0">
                <a:latin typeface="Times New Roman" panose="02020603050405020304" pitchFamily="2" charset="0"/>
                <a:ea typeface="ArialUnicodeMS" charset="-122"/>
              </a:rPr>
              <a:t>javax.servlet.Filter</a:t>
            </a:r>
            <a:endParaRPr lang="en-US" altLang="zh-CN" dirty="0">
              <a:latin typeface="Times New Roman" panose="02020603050405020304" pitchFamily="2" charset="0"/>
              <a:ea typeface="ArialUnicodeMS" charset="-122"/>
            </a:endParaRPr>
          </a:p>
          <a:p>
            <a:pPr lvl="2" eaLnBrk="1" hangingPunct="1">
              <a:lnSpc>
                <a:spcPct val="140000"/>
              </a:lnSpc>
            </a:pPr>
            <a:r>
              <a:rPr lang="en-US" altLang="zh-CN" dirty="0">
                <a:latin typeface="Times New Roman" panose="02020603050405020304" pitchFamily="2" charset="0"/>
                <a:ea typeface="ArialUnicodeMS" charset="-122"/>
              </a:rPr>
              <a:t>javax.servlet.FilterChain</a:t>
            </a:r>
            <a:endParaRPr lang="en-US" altLang="zh-CN" dirty="0">
              <a:latin typeface="Times New Roman" panose="02020603050405020304" pitchFamily="2" charset="0"/>
              <a:ea typeface="ArialUnicodeMS" charset="-122"/>
            </a:endParaRPr>
          </a:p>
          <a:p>
            <a:pPr lvl="2" eaLnBrk="1" hangingPunct="1">
              <a:lnSpc>
                <a:spcPct val="140000"/>
              </a:lnSpc>
            </a:pPr>
            <a:r>
              <a:rPr lang="en-US" altLang="zh-CN" dirty="0">
                <a:latin typeface="Times New Roman" panose="02020603050405020304" pitchFamily="2" charset="0"/>
                <a:ea typeface="ArialUnicodeMS" charset="-122"/>
              </a:rPr>
              <a:t>javax.servlet.FilterConfig</a:t>
            </a:r>
            <a:endParaRPr lang="en-US" altLang="zh-CN" dirty="0">
              <a:latin typeface="Times New Roman" panose="02020603050405020304" pitchFamily="2" charset="0"/>
              <a:ea typeface="ArialUnicodeMS" charset="-122"/>
            </a:endParaRPr>
          </a:p>
          <a:p>
            <a:pPr lvl="1" eaLnBrk="1" hangingPunct="1">
              <a:lnSpc>
                <a:spcPct val="140000"/>
              </a:lnSpc>
            </a:pPr>
            <a:r>
              <a:rPr lang="zh-CN" altLang="en-US" dirty="0">
                <a:latin typeface="Times New Roman" panose="02020603050405020304" pitchFamily="2" charset="0"/>
              </a:rPr>
              <a:t>此3个接口在</a:t>
            </a:r>
            <a:r>
              <a:rPr lang="en-US" altLang="zh-CN" dirty="0">
                <a:latin typeface="Times New Roman" panose="02020603050405020304" pitchFamily="2" charset="0"/>
                <a:ea typeface="ArialUnicodeMS" charset="-122"/>
              </a:rPr>
              <a:t>javax.servlet</a:t>
            </a:r>
            <a:r>
              <a:rPr lang="zh-CN" altLang="en-US" dirty="0">
                <a:latin typeface="Times New Roman" panose="02020603050405020304" pitchFamily="2" charset="0"/>
              </a:rPr>
              <a:t>包中</a:t>
            </a:r>
            <a:r>
              <a:rPr lang="zh-CN" altLang="en-US" dirty="0">
                <a:solidFill>
                  <a:srgbClr val="000000"/>
                </a:solidFill>
                <a:latin typeface="Times New Roman" panose="02020603050405020304" pitchFamily="2" charset="0"/>
              </a:rPr>
              <a:t> </a:t>
            </a:r>
            <a:endParaRPr lang="zh-CN" altLang="en-US" dirty="0">
              <a:solidFill>
                <a:srgbClr val="000000"/>
              </a:solidFill>
              <a:latin typeface="Times New Roman" panose="02020603050405020304" pitchFamily="2" charset="0"/>
              <a:ea typeface="ArialUnicodeMS" charset="-122"/>
            </a:endParaRPr>
          </a:p>
          <a:p>
            <a:pPr lvl="1" eaLnBrk="1" hangingPunct="1"/>
            <a:endParaRPr lang="zh-CN" altLang="en-US" dirty="0">
              <a:solidFill>
                <a:srgbClr val="000000"/>
              </a:solidFill>
              <a:latin typeface="Times New Roman" panose="02020603050405020304" pitchFamily="2" charset="0"/>
            </a:endParaRPr>
          </a:p>
        </p:txBody>
      </p:sp>
      <p:sp>
        <p:nvSpPr>
          <p:cNvPr id="87044"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a:t>
            </a:r>
            <a:r>
              <a:rPr lang="zh-CN" altLang="en-US" dirty="0">
                <a:latin typeface="Times New Roman" panose="02020603050405020304" pitchFamily="2" charset="0"/>
              </a:rPr>
              <a:t>过滤器（2-1）</a:t>
            </a:r>
            <a:endParaRPr lang="zh-CN" altLang="en-US" dirty="0">
              <a:latin typeface="Times New Roman" panose="02020603050405020304" pitchFamily="2"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body" idx="4294967295"/>
          </p:nvPr>
        </p:nvSpPr>
        <p:spPr>
          <a:xfrm>
            <a:off x="838200" y="1295400"/>
            <a:ext cx="7670800" cy="4876800"/>
          </a:xfrm>
          <a:ln/>
        </p:spPr>
        <p:txBody>
          <a:bodyPr vert="horz" wrap="square" anchor="t" anchorCtr="0"/>
          <a:p>
            <a:pPr eaLnBrk="1" hangingPunct="1">
              <a:lnSpc>
                <a:spcPct val="120000"/>
              </a:lnSpc>
            </a:pPr>
            <a:r>
              <a:rPr lang="zh-CN" altLang="en-US" sz="3200" dirty="0">
                <a:latin typeface="Times New Roman" panose="02020603050405020304" pitchFamily="2" charset="0"/>
              </a:rPr>
              <a:t>过滤器接口</a:t>
            </a:r>
            <a:endParaRPr lang="zh-CN" altLang="en-US" sz="3200"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所有过滤器都必须实现</a:t>
            </a:r>
            <a:r>
              <a:rPr lang="en-US" altLang="zh-CN" dirty="0">
                <a:latin typeface="Times New Roman" panose="02020603050405020304" pitchFamily="2" charset="0"/>
                <a:ea typeface="ArialUnicodeMS" charset="-122"/>
              </a:rPr>
              <a:t>javax.servlet.Filter</a:t>
            </a:r>
            <a:endParaRPr lang="zh-CN" altLang="en-US"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此接口包含三个方法：</a:t>
            </a:r>
            <a:r>
              <a:rPr lang="zh-CN" altLang="en-US" dirty="0">
                <a:solidFill>
                  <a:srgbClr val="000000"/>
                </a:solidFill>
                <a:latin typeface="Times New Roman" panose="02020603050405020304" pitchFamily="2" charset="0"/>
              </a:rPr>
              <a:t> </a:t>
            </a:r>
            <a:endParaRPr lang="zh-CN" altLang="en-US" dirty="0">
              <a:solidFill>
                <a:srgbClr val="000000"/>
              </a:solidFill>
              <a:latin typeface="Times New Roman" panose="02020603050405020304" pitchFamily="2" charset="0"/>
              <a:ea typeface="ArialUnicodeMS" charset="-122"/>
            </a:endParaRPr>
          </a:p>
          <a:p>
            <a:pPr lvl="2" eaLnBrk="1" hangingPunct="1">
              <a:lnSpc>
                <a:spcPct val="140000"/>
              </a:lnSpc>
            </a:pPr>
            <a:r>
              <a:rPr lang="en-US" altLang="zh-CN" dirty="0">
                <a:latin typeface="Times New Roman" panose="02020603050405020304" pitchFamily="2" charset="0"/>
                <a:ea typeface="ArialUnicodeMS" charset="-122"/>
              </a:rPr>
              <a:t>init( )：</a:t>
            </a:r>
            <a:r>
              <a:rPr lang="zh-CN" altLang="en-US" dirty="0">
                <a:latin typeface="Times New Roman" panose="02020603050405020304" pitchFamily="2" charset="0"/>
                <a:ea typeface="ArialUnicodeMS" charset="-122"/>
              </a:rPr>
              <a:t>初始化操作</a:t>
            </a:r>
            <a:endParaRPr lang="zh-CN" altLang="en-US" dirty="0">
              <a:latin typeface="Times New Roman" panose="02020603050405020304" pitchFamily="2" charset="0"/>
              <a:ea typeface="ArialUnicodeMS" charset="-122"/>
            </a:endParaRPr>
          </a:p>
          <a:p>
            <a:pPr lvl="2" eaLnBrk="1" hangingPunct="1">
              <a:lnSpc>
                <a:spcPct val="140000"/>
              </a:lnSpc>
            </a:pPr>
            <a:r>
              <a:rPr lang="en-US" altLang="zh-CN" dirty="0">
                <a:latin typeface="Times New Roman" panose="02020603050405020304" pitchFamily="2" charset="0"/>
                <a:ea typeface="ArialUnicodeMS" charset="-122"/>
              </a:rPr>
              <a:t>doFilter( )：</a:t>
            </a:r>
            <a:r>
              <a:rPr lang="zh-CN" altLang="en-US" dirty="0">
                <a:latin typeface="Times New Roman" panose="02020603050405020304" pitchFamily="2" charset="0"/>
                <a:ea typeface="ArialUnicodeMS" charset="-122"/>
              </a:rPr>
              <a:t>包含主要的过滤逻辑</a:t>
            </a:r>
            <a:endParaRPr lang="zh-CN" altLang="en-US" dirty="0">
              <a:latin typeface="Times New Roman" panose="02020603050405020304" pitchFamily="2" charset="0"/>
              <a:ea typeface="ArialUnicodeMS" charset="-122"/>
            </a:endParaRPr>
          </a:p>
          <a:p>
            <a:pPr lvl="2" eaLnBrk="1" hangingPunct="1">
              <a:lnSpc>
                <a:spcPct val="140000"/>
              </a:lnSpc>
            </a:pPr>
            <a:r>
              <a:rPr lang="en-US" altLang="zh-CN" dirty="0">
                <a:latin typeface="Times New Roman" panose="02020603050405020304" pitchFamily="2" charset="0"/>
                <a:ea typeface="ArialUnicodeMS" charset="-122"/>
              </a:rPr>
              <a:t>destroy( )：</a:t>
            </a:r>
            <a:r>
              <a:rPr lang="zh-CN" altLang="en-US" dirty="0">
                <a:latin typeface="Times New Roman" panose="02020603050405020304" pitchFamily="2" charset="0"/>
                <a:ea typeface="ArialUnicodeMS" charset="-122"/>
              </a:rPr>
              <a:t>进行清除资源的操作</a:t>
            </a:r>
            <a:endParaRPr lang="zh-CN" altLang="en-US" dirty="0">
              <a:latin typeface="Times New Roman" panose="02020603050405020304" pitchFamily="2" charset="0"/>
              <a:ea typeface="ArialUnicodeMS" charset="-122"/>
            </a:endParaRPr>
          </a:p>
          <a:p>
            <a:pPr lvl="1" eaLnBrk="1" hangingPunct="1"/>
            <a:endParaRPr lang="zh-CN" altLang="en-US" dirty="0">
              <a:solidFill>
                <a:srgbClr val="000000"/>
              </a:solidFill>
              <a:latin typeface="Times New Roman" panose="02020603050405020304" pitchFamily="2" charset="0"/>
            </a:endParaRPr>
          </a:p>
        </p:txBody>
      </p:sp>
      <p:sp>
        <p:nvSpPr>
          <p:cNvPr id="88066"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a:t>
            </a:r>
            <a:r>
              <a:rPr lang="zh-CN" altLang="en-US" dirty="0">
                <a:latin typeface="Times New Roman" panose="02020603050405020304" pitchFamily="2" charset="0"/>
              </a:rPr>
              <a:t>过滤器（2-2）</a:t>
            </a:r>
            <a:endParaRPr lang="zh-CN" altLang="en-US" dirty="0">
              <a:latin typeface="Times New Roman" panose="02020603050405020304" pitchFamily="2"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body" idx="4294967295"/>
          </p:nvPr>
        </p:nvSpPr>
        <p:spPr>
          <a:xfrm>
            <a:off x="762000" y="1295400"/>
            <a:ext cx="7670800" cy="4876800"/>
          </a:xfrm>
          <a:ln/>
        </p:spPr>
        <p:txBody>
          <a:bodyPr vert="horz" wrap="square" anchor="t" anchorCtr="0"/>
          <a:p>
            <a:pPr eaLnBrk="1" hangingPunct="1">
              <a:lnSpc>
                <a:spcPct val="110000"/>
              </a:lnSpc>
            </a:pPr>
            <a:r>
              <a:rPr lang="zh-CN" altLang="en-US" sz="3200" dirty="0">
                <a:latin typeface="Times New Roman" panose="02020603050405020304" pitchFamily="2" charset="0"/>
              </a:rPr>
              <a:t>建立过滤器的步骤</a:t>
            </a:r>
            <a:endParaRPr lang="zh-CN" altLang="en-US" sz="3200" dirty="0">
              <a:latin typeface="Times New Roman" panose="02020603050405020304" pitchFamily="2" charset="0"/>
            </a:endParaRPr>
          </a:p>
          <a:p>
            <a:pPr lvl="1" eaLnBrk="1" hangingPunct="1">
              <a:lnSpc>
                <a:spcPct val="150000"/>
              </a:lnSpc>
            </a:pPr>
            <a:r>
              <a:rPr lang="zh-CN" altLang="en-US" dirty="0">
                <a:latin typeface="Times New Roman" panose="02020603050405020304" pitchFamily="2" charset="0"/>
              </a:rPr>
              <a:t>创建一个</a:t>
            </a:r>
            <a:r>
              <a:rPr lang="en-US" altLang="zh-CN" dirty="0">
                <a:latin typeface="Times New Roman" panose="02020603050405020304" pitchFamily="2" charset="0"/>
              </a:rPr>
              <a:t>Java</a:t>
            </a:r>
            <a:r>
              <a:rPr lang="zh-CN" altLang="en-US" dirty="0">
                <a:latin typeface="Times New Roman" panose="02020603050405020304" pitchFamily="2" charset="0"/>
              </a:rPr>
              <a:t>类，实现</a:t>
            </a:r>
            <a:r>
              <a:rPr lang="en-US" altLang="zh-CN" dirty="0">
                <a:latin typeface="Times New Roman" panose="02020603050405020304" pitchFamily="2" charset="0"/>
              </a:rPr>
              <a:t>Filter</a:t>
            </a:r>
            <a:r>
              <a:rPr lang="zh-CN" altLang="en-US" dirty="0">
                <a:latin typeface="Times New Roman" panose="02020603050405020304" pitchFamily="2" charset="0"/>
              </a:rPr>
              <a:t>接口</a:t>
            </a:r>
            <a:endParaRPr lang="zh-CN" altLang="en-US" dirty="0">
              <a:solidFill>
                <a:srgbClr val="000000"/>
              </a:solidFill>
              <a:latin typeface="Times New Roman" panose="02020603050405020304" pitchFamily="2" charset="0"/>
            </a:endParaRPr>
          </a:p>
          <a:p>
            <a:pPr lvl="1" eaLnBrk="1" hangingPunct="1">
              <a:lnSpc>
                <a:spcPct val="150000"/>
              </a:lnSpc>
            </a:pPr>
            <a:r>
              <a:rPr lang="zh-CN" altLang="en-US" dirty="0">
                <a:latin typeface="Times New Roman" panose="02020603050405020304" pitchFamily="2" charset="0"/>
              </a:rPr>
              <a:t>在</a:t>
            </a:r>
            <a:r>
              <a:rPr lang="en-US" altLang="zh-CN" dirty="0">
                <a:latin typeface="Times New Roman" panose="02020603050405020304" pitchFamily="2" charset="0"/>
              </a:rPr>
              <a:t>doFilter</a:t>
            </a:r>
            <a:r>
              <a:rPr lang="zh-CN" altLang="en-US" dirty="0">
                <a:latin typeface="Times New Roman" panose="02020603050405020304" pitchFamily="2" charset="0"/>
              </a:rPr>
              <a:t>方法中实现过滤逻辑</a:t>
            </a:r>
            <a:endParaRPr lang="zh-CN" altLang="en-US" sz="2200" dirty="0">
              <a:latin typeface="Times New Roman" panose="02020603050405020304" pitchFamily="2" charset="0"/>
            </a:endParaRPr>
          </a:p>
          <a:p>
            <a:pPr lvl="1" eaLnBrk="1" hangingPunct="1">
              <a:lnSpc>
                <a:spcPct val="150000"/>
              </a:lnSpc>
            </a:pPr>
            <a:r>
              <a:rPr lang="zh-CN" altLang="en-US" dirty="0">
                <a:latin typeface="Times New Roman" panose="02020603050405020304" pitchFamily="2" charset="0"/>
              </a:rPr>
              <a:t>调用</a:t>
            </a:r>
            <a:r>
              <a:rPr lang="en-US" altLang="zh-CN" dirty="0">
                <a:latin typeface="Times New Roman" panose="02020603050405020304" pitchFamily="2" charset="0"/>
              </a:rPr>
              <a:t>FilterChain</a:t>
            </a:r>
            <a:r>
              <a:rPr lang="zh-CN" altLang="en-US" dirty="0">
                <a:latin typeface="Times New Roman" panose="02020603050405020304" pitchFamily="2" charset="0"/>
              </a:rPr>
              <a:t>对象，激活下一个相关的过滤器，或</a:t>
            </a:r>
            <a:r>
              <a:rPr lang="en-US" altLang="zh-CN" dirty="0">
                <a:latin typeface="Times New Roman" panose="02020603050405020304" pitchFamily="2" charset="0"/>
              </a:rPr>
              <a:t>Servlet、JSP</a:t>
            </a:r>
            <a:r>
              <a:rPr lang="zh-CN" altLang="en-US" dirty="0">
                <a:latin typeface="Times New Roman" panose="02020603050405020304" pitchFamily="2" charset="0"/>
              </a:rPr>
              <a:t>页面</a:t>
            </a:r>
            <a:br>
              <a:rPr lang="zh-CN" altLang="en-US" dirty="0">
                <a:solidFill>
                  <a:srgbClr val="000000"/>
                </a:solidFill>
                <a:latin typeface="Times New Roman" panose="02020603050405020304" pitchFamily="2" charset="0"/>
              </a:rPr>
            </a:br>
            <a:r>
              <a:rPr lang="en-US" altLang="zh-CN" sz="2400" dirty="0">
                <a:solidFill>
                  <a:srgbClr val="CC0000"/>
                </a:solidFill>
                <a:latin typeface="Times New Roman" panose="02020603050405020304" pitchFamily="2" charset="0"/>
              </a:rPr>
              <a:t>filterChain.doFilter(request, response);</a:t>
            </a:r>
            <a:endParaRPr lang="zh-CN" altLang="en-US" sz="2400" dirty="0">
              <a:solidFill>
                <a:srgbClr val="CC0000"/>
              </a:solidFill>
              <a:latin typeface="Times New Roman" panose="02020603050405020304" pitchFamily="2" charset="0"/>
            </a:endParaRPr>
          </a:p>
          <a:p>
            <a:pPr lvl="1" eaLnBrk="1" hangingPunct="1">
              <a:lnSpc>
                <a:spcPct val="150000"/>
              </a:lnSpc>
            </a:pPr>
            <a:r>
              <a:rPr lang="zh-CN" altLang="en-US" dirty="0">
                <a:latin typeface="Times New Roman" panose="02020603050405020304" pitchFamily="2" charset="0"/>
              </a:rPr>
              <a:t>在</a:t>
            </a:r>
            <a:r>
              <a:rPr lang="en-US" altLang="zh-CN" dirty="0">
                <a:latin typeface="Times New Roman" panose="02020603050405020304" pitchFamily="2" charset="0"/>
              </a:rPr>
              <a:t>web.xml</a:t>
            </a:r>
            <a:r>
              <a:rPr lang="zh-CN" altLang="en-US" dirty="0">
                <a:latin typeface="Times New Roman" panose="02020603050405020304" pitchFamily="2" charset="0"/>
              </a:rPr>
              <a:t>中注册过滤器</a:t>
            </a:r>
            <a:endParaRPr lang="zh-CN" altLang="en-US" dirty="0">
              <a:latin typeface="Times New Roman" panose="02020603050405020304" pitchFamily="2" charset="0"/>
            </a:endParaRPr>
          </a:p>
        </p:txBody>
      </p:sp>
      <p:sp>
        <p:nvSpPr>
          <p:cNvPr id="89090"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a:t>
            </a:r>
            <a:r>
              <a:rPr lang="zh-CN" altLang="en-US" dirty="0">
                <a:latin typeface="Times New Roman" panose="02020603050405020304" pitchFamily="2" charset="0"/>
              </a:rPr>
              <a:t>过滤器（3-1）</a:t>
            </a:r>
            <a:endParaRPr lang="zh-CN" altLang="en-US" dirty="0">
              <a:latin typeface="Times New Roman" panose="02020603050405020304" pitchFamily="2"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body" idx="4294967295"/>
          </p:nvPr>
        </p:nvSpPr>
        <p:spPr>
          <a:xfrm>
            <a:off x="838200" y="1295400"/>
            <a:ext cx="7670800" cy="4876800"/>
          </a:xfrm>
          <a:ln/>
        </p:spPr>
        <p:txBody>
          <a:bodyPr vert="horz" wrap="square" anchor="t" anchorCtr="0"/>
          <a:p>
            <a:pPr eaLnBrk="1" hangingPunct="1">
              <a:lnSpc>
                <a:spcPct val="110000"/>
              </a:lnSpc>
            </a:pPr>
            <a:r>
              <a:rPr lang="zh-CN" altLang="en-US" sz="3200" dirty="0">
                <a:latin typeface="Times New Roman" panose="02020603050405020304" pitchFamily="2" charset="0"/>
              </a:rPr>
              <a:t>建立过滤器的步骤</a:t>
            </a:r>
            <a:endParaRPr lang="zh-CN" altLang="en-US" sz="3200" dirty="0">
              <a:solidFill>
                <a:srgbClr val="000000"/>
              </a:solidFill>
              <a:latin typeface="Times New Roman" panose="02020603050405020304" pitchFamily="2" charset="0"/>
            </a:endParaRPr>
          </a:p>
        </p:txBody>
      </p:sp>
      <p:sp>
        <p:nvSpPr>
          <p:cNvPr id="90114"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a:t>
            </a:r>
            <a:r>
              <a:rPr lang="zh-CN" altLang="en-US" dirty="0">
                <a:latin typeface="Times New Roman" panose="02020603050405020304" pitchFamily="2" charset="0"/>
              </a:rPr>
              <a:t>过滤器（3-1）</a:t>
            </a:r>
            <a:endParaRPr lang="zh-CN" altLang="en-US" dirty="0">
              <a:latin typeface="Times New Roman" panose="02020603050405020304" pitchFamily="2" charset="0"/>
            </a:endParaRPr>
          </a:p>
        </p:txBody>
      </p:sp>
      <p:sp>
        <p:nvSpPr>
          <p:cNvPr id="90116" name="AutoShape 4"/>
          <p:cNvSpPr/>
          <p:nvPr/>
        </p:nvSpPr>
        <p:spPr>
          <a:xfrm>
            <a:off x="533400" y="1905000"/>
            <a:ext cx="8088313" cy="4267200"/>
          </a:xfrm>
          <a:prstGeom prst="roundRect">
            <a:avLst>
              <a:gd name="adj" fmla="val 16667"/>
            </a:avLst>
          </a:prstGeom>
          <a:solidFill>
            <a:srgbClr val="FFFFCC"/>
          </a:solidFill>
          <a:ln w="9525" cap="flat" cmpd="sng">
            <a:solidFill>
              <a:srgbClr val="990033"/>
            </a:solidFill>
            <a:prstDash val="solid"/>
            <a:round/>
            <a:headEnd type="none" w="med" len="med"/>
            <a:tailEnd type="none" w="med" len="med"/>
          </a:ln>
        </p:spPr>
        <p:txBody>
          <a:bodyPr wrap="none" anchor="ctr" anchorCtr="0"/>
          <a:p>
            <a:pPr>
              <a:lnSpc>
                <a:spcPct val="80000"/>
              </a:lnSpc>
              <a:spcBef>
                <a:spcPct val="50000"/>
              </a:spcBef>
            </a:pPr>
            <a:r>
              <a:rPr lang="en-US" altLang="zh-CN" sz="2000" dirty="0">
                <a:solidFill>
                  <a:srgbClr val="000000"/>
                </a:solidFill>
                <a:latin typeface="Times New Roman" panose="02020603050405020304" pitchFamily="2" charset="0"/>
              </a:rPr>
              <a:t>public class LoginCheckFilter extends HttpServlet implements Filter</a:t>
            </a:r>
            <a:endParaRPr lang="en-US" altLang="zh-CN" sz="2000" dirty="0">
              <a:solidFill>
                <a:srgbClr val="000000"/>
              </a:solidFill>
              <a:latin typeface="Times New Roman" panose="02020603050405020304" pitchFamily="2" charset="0"/>
            </a:endParaRPr>
          </a:p>
          <a:p>
            <a:pPr>
              <a:lnSpc>
                <a:spcPct val="80000"/>
              </a:lnSpc>
              <a:spcBef>
                <a:spcPct val="50000"/>
              </a:spcBef>
            </a:pPr>
            <a:r>
              <a:rPr lang="en-US" altLang="zh-CN" sz="2000" dirty="0">
                <a:solidFill>
                  <a:srgbClr val="000000"/>
                </a:solidFill>
                <a:latin typeface="Times New Roman" panose="02020603050405020304" pitchFamily="2" charset="0"/>
              </a:rPr>
              <a:t>{    </a:t>
            </a:r>
            <a:r>
              <a:rPr lang="en-US" altLang="zh-CN" sz="2000" dirty="0">
                <a:solidFill>
                  <a:srgbClr val="000000"/>
                </a:solidFill>
                <a:latin typeface="Times New Roman" panose="02020603050405020304" pitchFamily="2" charset="0"/>
                <a:ea typeface="Times New Roman" panose="02020603050405020304" pitchFamily="2" charset="0"/>
              </a:rPr>
              <a:t>…</a:t>
            </a:r>
            <a:endParaRPr lang="en-US" altLang="zh-CN" sz="2000" dirty="0">
              <a:solidFill>
                <a:srgbClr val="000000"/>
              </a:solidFill>
              <a:latin typeface="Times New Roman" panose="02020603050405020304" pitchFamily="2" charset="0"/>
            </a:endParaRPr>
          </a:p>
          <a:p>
            <a:pPr>
              <a:lnSpc>
                <a:spcPct val="80000"/>
              </a:lnSpc>
              <a:spcBef>
                <a:spcPct val="50000"/>
              </a:spcBef>
            </a:pPr>
            <a:r>
              <a:rPr lang="en-US" altLang="zh-CN" sz="2000" dirty="0">
                <a:solidFill>
                  <a:srgbClr val="000000"/>
                </a:solidFill>
                <a:latin typeface="Times New Roman" panose="02020603050405020304" pitchFamily="2" charset="0"/>
              </a:rPr>
              <a:t>       public void doFilter(ServletRequest request, </a:t>
            </a:r>
            <a:endParaRPr lang="en-US" altLang="zh-CN" sz="2000" dirty="0">
              <a:solidFill>
                <a:srgbClr val="000000"/>
              </a:solidFill>
              <a:latin typeface="Times New Roman" panose="02020603050405020304" pitchFamily="2" charset="0"/>
            </a:endParaRPr>
          </a:p>
          <a:p>
            <a:pPr>
              <a:lnSpc>
                <a:spcPct val="80000"/>
              </a:lnSpc>
              <a:spcBef>
                <a:spcPct val="50000"/>
              </a:spcBef>
            </a:pPr>
            <a:r>
              <a:rPr lang="en-US" altLang="zh-CN" sz="2000" dirty="0">
                <a:solidFill>
                  <a:srgbClr val="000000"/>
                </a:solidFill>
                <a:latin typeface="Times New Roman" panose="02020603050405020304" pitchFamily="2" charset="0"/>
              </a:rPr>
              <a:t>                      ServletResponse response,  FilterChain filterChain)</a:t>
            </a:r>
            <a:br>
              <a:rPr lang="en-US" altLang="zh-CN" sz="2000" dirty="0">
                <a:solidFill>
                  <a:srgbClr val="000000"/>
                </a:solidFill>
                <a:latin typeface="Times New Roman" panose="02020603050405020304" pitchFamily="2" charset="0"/>
              </a:rPr>
            </a:br>
            <a:r>
              <a:rPr lang="en-US" altLang="zh-CN" sz="2000" dirty="0">
                <a:solidFill>
                  <a:srgbClr val="000000"/>
                </a:solidFill>
                <a:latin typeface="Times New Roman" panose="02020603050405020304" pitchFamily="2" charset="0"/>
              </a:rPr>
              <a:t>     {</a:t>
            </a:r>
            <a:br>
              <a:rPr lang="en-US" altLang="zh-CN" sz="2000" dirty="0">
                <a:solidFill>
                  <a:srgbClr val="000000"/>
                </a:solidFill>
                <a:latin typeface="Times New Roman" panose="02020603050405020304" pitchFamily="2" charset="0"/>
              </a:rPr>
            </a:br>
            <a:r>
              <a:rPr lang="en-US" altLang="zh-CN" sz="2000" dirty="0">
                <a:solidFill>
                  <a:srgbClr val="000000"/>
                </a:solidFill>
                <a:latin typeface="Times New Roman" panose="02020603050405020304" pitchFamily="2" charset="0"/>
              </a:rPr>
              <a:t>           </a:t>
            </a:r>
            <a:r>
              <a:rPr lang="en-US" altLang="zh-CN" sz="2000" dirty="0">
                <a:solidFill>
                  <a:srgbClr val="000000"/>
                </a:solidFill>
                <a:latin typeface="Times New Roman" panose="02020603050405020304" pitchFamily="2" charset="0"/>
                <a:ea typeface="Times New Roman" panose="02020603050405020304" pitchFamily="2" charset="0"/>
              </a:rPr>
              <a:t>……</a:t>
            </a:r>
            <a:endParaRPr lang="en-US" altLang="zh-CN" sz="2000" dirty="0">
              <a:solidFill>
                <a:srgbClr val="000000"/>
              </a:solidFill>
              <a:latin typeface="Times New Roman" panose="02020603050405020304" pitchFamily="2" charset="0"/>
            </a:endParaRPr>
          </a:p>
          <a:p>
            <a:pPr>
              <a:lnSpc>
                <a:spcPct val="70000"/>
              </a:lnSpc>
              <a:spcBef>
                <a:spcPct val="50000"/>
              </a:spcBef>
            </a:pPr>
            <a:r>
              <a:rPr lang="en-US" altLang="zh-CN" sz="2000" dirty="0">
                <a:solidFill>
                  <a:srgbClr val="000000"/>
                </a:solidFill>
                <a:latin typeface="Times New Roman" panose="02020603050405020304" pitchFamily="2" charset="0"/>
              </a:rPr>
              <a:t>           if (isValid)</a:t>
            </a:r>
            <a:br>
              <a:rPr lang="en-US" altLang="zh-CN" sz="2000" dirty="0">
                <a:solidFill>
                  <a:srgbClr val="000000"/>
                </a:solidFill>
                <a:latin typeface="Times New Roman" panose="02020603050405020304" pitchFamily="2" charset="0"/>
              </a:rPr>
            </a:br>
            <a:r>
              <a:rPr lang="en-US" altLang="zh-CN" sz="2000" dirty="0">
                <a:solidFill>
                  <a:srgbClr val="000000"/>
                </a:solidFill>
                <a:latin typeface="Times New Roman" panose="02020603050405020304" pitchFamily="2" charset="0"/>
              </a:rPr>
              <a:t>	{</a:t>
            </a:r>
            <a:br>
              <a:rPr lang="en-US" altLang="zh-CN" sz="2000" dirty="0">
                <a:solidFill>
                  <a:srgbClr val="000000"/>
                </a:solidFill>
                <a:latin typeface="Times New Roman" panose="02020603050405020304" pitchFamily="2" charset="0"/>
              </a:rPr>
            </a:br>
            <a:r>
              <a:rPr lang="en-US" altLang="zh-CN" sz="2000" dirty="0">
                <a:solidFill>
                  <a:srgbClr val="000000"/>
                </a:solidFill>
                <a:latin typeface="Times New Roman" panose="02020603050405020304" pitchFamily="2" charset="0"/>
              </a:rPr>
              <a:t>	　</a:t>
            </a:r>
            <a:r>
              <a:rPr lang="en-US" altLang="zh-CN" sz="2000" dirty="0">
                <a:solidFill>
                  <a:srgbClr val="CC0000"/>
                </a:solidFill>
                <a:latin typeface="Times New Roman" panose="02020603050405020304" pitchFamily="2" charset="0"/>
              </a:rPr>
              <a:t>filterChain.doFilter(request, response);</a:t>
            </a:r>
            <a:br>
              <a:rPr lang="en-US" altLang="zh-CN" sz="2000" dirty="0">
                <a:solidFill>
                  <a:srgbClr val="CC0000"/>
                </a:solidFill>
                <a:latin typeface="Times New Roman" panose="02020603050405020304" pitchFamily="2" charset="0"/>
              </a:rPr>
            </a:br>
            <a:r>
              <a:rPr lang="en-US" altLang="zh-CN" sz="2000" dirty="0">
                <a:solidFill>
                  <a:srgbClr val="000000"/>
                </a:solidFill>
                <a:latin typeface="Times New Roman" panose="02020603050405020304" pitchFamily="2" charset="0"/>
              </a:rPr>
              <a:t>	} else</a:t>
            </a:r>
            <a:br>
              <a:rPr lang="en-US" altLang="zh-CN" sz="2000" dirty="0">
                <a:solidFill>
                  <a:srgbClr val="000000"/>
                </a:solidFill>
                <a:latin typeface="Times New Roman" panose="02020603050405020304" pitchFamily="2" charset="0"/>
              </a:rPr>
            </a:br>
            <a:r>
              <a:rPr lang="en-US" altLang="zh-CN" sz="2000" dirty="0">
                <a:solidFill>
                  <a:srgbClr val="000000"/>
                </a:solidFill>
                <a:latin typeface="Times New Roman" panose="02020603050405020304" pitchFamily="2" charset="0"/>
              </a:rPr>
              <a:t>	{</a:t>
            </a:r>
            <a:br>
              <a:rPr lang="en-US" altLang="zh-CN" sz="2000" dirty="0">
                <a:solidFill>
                  <a:srgbClr val="000000"/>
                </a:solidFill>
                <a:latin typeface="Times New Roman" panose="02020603050405020304" pitchFamily="2" charset="0"/>
              </a:rPr>
            </a:br>
            <a:r>
              <a:rPr lang="en-US" altLang="zh-CN" sz="2000" dirty="0">
                <a:solidFill>
                  <a:srgbClr val="000000"/>
                </a:solidFill>
                <a:latin typeface="Times New Roman" panose="02020603050405020304" pitchFamily="2" charset="0"/>
              </a:rPr>
              <a:t>	　httpResponse.sendRedirect("/webModule/login.jsp");</a:t>
            </a:r>
            <a:br>
              <a:rPr lang="en-US" altLang="zh-CN" sz="2000" dirty="0">
                <a:solidFill>
                  <a:srgbClr val="000000"/>
                </a:solidFill>
                <a:latin typeface="Times New Roman" panose="02020603050405020304" pitchFamily="2" charset="0"/>
              </a:rPr>
            </a:br>
            <a:r>
              <a:rPr lang="en-US" altLang="zh-CN" sz="2000" dirty="0">
                <a:solidFill>
                  <a:srgbClr val="000000"/>
                </a:solidFill>
                <a:latin typeface="Times New Roman" panose="02020603050405020304" pitchFamily="2" charset="0"/>
              </a:rPr>
              <a:t>	}</a:t>
            </a:r>
            <a:endParaRPr lang="en-US" altLang="zh-CN" sz="2000" dirty="0">
              <a:solidFill>
                <a:srgbClr val="000000"/>
              </a:solidFill>
              <a:latin typeface="Times New Roman" panose="02020603050405020304" pitchFamily="2" charset="0"/>
            </a:endParaRPr>
          </a:p>
          <a:p>
            <a:pPr>
              <a:lnSpc>
                <a:spcPct val="50000"/>
              </a:lnSpc>
              <a:spcBef>
                <a:spcPct val="50000"/>
              </a:spcBef>
            </a:pPr>
            <a:r>
              <a:rPr lang="en-US" altLang="zh-CN" dirty="0">
                <a:solidFill>
                  <a:srgbClr val="000000"/>
                </a:solidFill>
                <a:latin typeface="Times New Roman" panose="02020603050405020304" pitchFamily="2" charset="0"/>
              </a:rPr>
              <a:t>     </a:t>
            </a:r>
            <a:r>
              <a:rPr lang="en-US" altLang="zh-CN" sz="2000" dirty="0">
                <a:solidFill>
                  <a:srgbClr val="000000"/>
                </a:solidFill>
                <a:latin typeface="Times New Roman" panose="02020603050405020304" pitchFamily="2" charset="0"/>
              </a:rPr>
              <a:t>}</a:t>
            </a:r>
            <a:endParaRPr lang="en-US" altLang="zh-CN" sz="2000" dirty="0">
              <a:solidFill>
                <a:srgbClr val="000000"/>
              </a:solidFill>
              <a:latin typeface="Times New Roman" panose="02020603050405020304" pitchFamily="2" charset="0"/>
            </a:endParaRPr>
          </a:p>
          <a:p>
            <a:pPr>
              <a:lnSpc>
                <a:spcPct val="50000"/>
              </a:lnSpc>
              <a:spcBef>
                <a:spcPct val="50000"/>
              </a:spcBef>
            </a:pPr>
            <a:r>
              <a:rPr lang="en-US" altLang="zh-CN" sz="2000" dirty="0">
                <a:solidFill>
                  <a:srgbClr val="000000"/>
                </a:solidFill>
                <a:latin typeface="Times New Roman" panose="02020603050405020304" pitchFamily="2" charset="0"/>
              </a:rPr>
              <a:t>}</a:t>
            </a:r>
            <a:endParaRPr lang="en-US" altLang="zh-CN" sz="2000" dirty="0">
              <a:solidFill>
                <a:srgbClr val="000000"/>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wipe(up)">
                                      <p:cBhvr>
                                        <p:cTn id="7"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body" idx="4294967295"/>
          </p:nvPr>
        </p:nvSpPr>
        <p:spPr>
          <a:xfrm>
            <a:off x="685800" y="1295400"/>
            <a:ext cx="8229600" cy="4876800"/>
          </a:xfrm>
          <a:ln/>
        </p:spPr>
        <p:txBody>
          <a:bodyPr vert="horz" wrap="square" anchor="t" anchorCtr="0"/>
          <a:p>
            <a:pPr eaLnBrk="1" hangingPunct="1">
              <a:lnSpc>
                <a:spcPct val="110000"/>
              </a:lnSpc>
            </a:pPr>
            <a:r>
              <a:rPr lang="zh-CN" altLang="en-US" sz="3200" dirty="0">
                <a:latin typeface="Times New Roman" panose="02020603050405020304" pitchFamily="2" charset="0"/>
              </a:rPr>
              <a:t>注册过滤器</a:t>
            </a:r>
            <a:endParaRPr lang="zh-CN" altLang="en-US" sz="3200" dirty="0">
              <a:latin typeface="Times New Roman" panose="02020603050405020304" pitchFamily="2" charset="0"/>
            </a:endParaRPr>
          </a:p>
          <a:p>
            <a:pPr lvl="1" eaLnBrk="1" hangingPunct="1">
              <a:lnSpc>
                <a:spcPct val="120000"/>
              </a:lnSpc>
            </a:pPr>
            <a:r>
              <a:rPr lang="en-US" altLang="zh-CN" dirty="0">
                <a:latin typeface="Times New Roman" panose="02020603050405020304" pitchFamily="2" charset="0"/>
              </a:rPr>
              <a:t>filter：</a:t>
            </a:r>
            <a:r>
              <a:rPr lang="zh-CN" altLang="en-US" dirty="0">
                <a:latin typeface="Times New Roman" panose="02020603050405020304" pitchFamily="2" charset="0"/>
              </a:rPr>
              <a:t>注册过滤对象</a:t>
            </a:r>
            <a:endParaRPr lang="zh-CN" altLang="en-US" dirty="0">
              <a:latin typeface="Times New Roman" panose="02020603050405020304" pitchFamily="2" charset="0"/>
            </a:endParaRPr>
          </a:p>
          <a:p>
            <a:pPr lvl="2" eaLnBrk="1" hangingPunct="1">
              <a:lnSpc>
                <a:spcPct val="120000"/>
              </a:lnSpc>
            </a:pPr>
            <a:r>
              <a:rPr lang="en-US" altLang="zh-CN" dirty="0">
                <a:latin typeface="Times New Roman" panose="02020603050405020304" pitchFamily="2" charset="0"/>
              </a:rPr>
              <a:t>filter-name：</a:t>
            </a:r>
            <a:r>
              <a:rPr lang="zh-CN" altLang="en-US" dirty="0">
                <a:latin typeface="Times New Roman" panose="02020603050405020304" pitchFamily="2" charset="0"/>
              </a:rPr>
              <a:t>定义过滤器名称</a:t>
            </a:r>
            <a:endParaRPr lang="zh-CN" altLang="en-US" dirty="0">
              <a:latin typeface="Times New Roman" panose="02020603050405020304" pitchFamily="2" charset="0"/>
            </a:endParaRPr>
          </a:p>
          <a:p>
            <a:pPr lvl="2" eaLnBrk="1" hangingPunct="1">
              <a:lnSpc>
                <a:spcPct val="120000"/>
              </a:lnSpc>
            </a:pPr>
            <a:r>
              <a:rPr lang="en-US" altLang="zh-CN" dirty="0">
                <a:latin typeface="Times New Roman" panose="02020603050405020304" pitchFamily="2" charset="0"/>
              </a:rPr>
              <a:t>filter-class：</a:t>
            </a:r>
            <a:r>
              <a:rPr lang="zh-CN" altLang="en-US" dirty="0">
                <a:latin typeface="Times New Roman" panose="02020603050405020304" pitchFamily="2" charset="0"/>
              </a:rPr>
              <a:t>指定过滤器实现类的完全限定名</a:t>
            </a:r>
            <a:endParaRPr lang="zh-CN" altLang="en-US" dirty="0">
              <a:latin typeface="Times New Roman" panose="02020603050405020304" pitchFamily="2" charset="0"/>
            </a:endParaRPr>
          </a:p>
          <a:p>
            <a:pPr lvl="2" eaLnBrk="1" hangingPunct="1">
              <a:lnSpc>
                <a:spcPct val="120000"/>
              </a:lnSpc>
            </a:pPr>
            <a:r>
              <a:rPr lang="en-US" altLang="zh-CN" dirty="0">
                <a:latin typeface="Times New Roman" panose="02020603050405020304" pitchFamily="2" charset="0"/>
              </a:rPr>
              <a:t>init-param：</a:t>
            </a:r>
            <a:r>
              <a:rPr lang="zh-CN" altLang="en-US" dirty="0">
                <a:latin typeface="Times New Roman" panose="02020603050405020304" pitchFamily="2" charset="0"/>
              </a:rPr>
              <a:t>过滤器的初始化参数</a:t>
            </a:r>
            <a:endParaRPr lang="zh-CN" altLang="en-US" dirty="0">
              <a:latin typeface="Times New Roman" panose="02020603050405020304" pitchFamily="2" charset="0"/>
            </a:endParaRPr>
          </a:p>
          <a:p>
            <a:pPr lvl="1" eaLnBrk="1" hangingPunct="1">
              <a:lnSpc>
                <a:spcPct val="120000"/>
              </a:lnSpc>
            </a:pPr>
            <a:r>
              <a:rPr lang="en-US" altLang="zh-CN" dirty="0">
                <a:latin typeface="Times New Roman" panose="02020603050405020304" pitchFamily="2" charset="0"/>
              </a:rPr>
              <a:t>filter-mapping：</a:t>
            </a:r>
            <a:r>
              <a:rPr lang="zh-CN" altLang="en-US" dirty="0">
                <a:latin typeface="Times New Roman" panose="02020603050405020304" pitchFamily="2" charset="0"/>
              </a:rPr>
              <a:t>指定该过滤对象所应用的</a:t>
            </a:r>
            <a:r>
              <a:rPr lang="en-US" altLang="zh-CN" dirty="0">
                <a:latin typeface="Times New Roman" panose="02020603050405020304" pitchFamily="2" charset="0"/>
              </a:rPr>
              <a:t>URL</a:t>
            </a:r>
            <a:endParaRPr lang="en-US" altLang="zh-CN" dirty="0">
              <a:latin typeface="Times New Roman" panose="02020603050405020304" pitchFamily="2" charset="0"/>
            </a:endParaRPr>
          </a:p>
          <a:p>
            <a:pPr lvl="2" eaLnBrk="1" hangingPunct="1">
              <a:lnSpc>
                <a:spcPct val="120000"/>
              </a:lnSpc>
            </a:pPr>
            <a:r>
              <a:rPr lang="en-US" altLang="zh-CN" dirty="0">
                <a:latin typeface="Times New Roman" panose="02020603050405020304" pitchFamily="2" charset="0"/>
              </a:rPr>
              <a:t>filter-name：</a:t>
            </a:r>
            <a:r>
              <a:rPr lang="zh-CN" altLang="en-US" dirty="0">
                <a:latin typeface="Times New Roman" panose="02020603050405020304" pitchFamily="2" charset="0"/>
              </a:rPr>
              <a:t>过滤器名称</a:t>
            </a:r>
            <a:endParaRPr lang="zh-CN" altLang="en-US" dirty="0">
              <a:latin typeface="Times New Roman" panose="02020603050405020304" pitchFamily="2" charset="0"/>
            </a:endParaRPr>
          </a:p>
          <a:p>
            <a:pPr lvl="2" eaLnBrk="1" hangingPunct="1">
              <a:lnSpc>
                <a:spcPct val="120000"/>
              </a:lnSpc>
            </a:pPr>
            <a:r>
              <a:rPr lang="en-US" altLang="zh-CN" dirty="0">
                <a:latin typeface="Times New Roman" panose="02020603050405020304" pitchFamily="2" charset="0"/>
              </a:rPr>
              <a:t>url-pattern：</a:t>
            </a:r>
            <a:r>
              <a:rPr lang="zh-CN" altLang="en-US" dirty="0">
                <a:latin typeface="Times New Roman" panose="02020603050405020304" pitchFamily="2" charset="0"/>
              </a:rPr>
              <a:t>指定过滤器应用的</a:t>
            </a:r>
            <a:r>
              <a:rPr lang="en-US" altLang="zh-CN" dirty="0">
                <a:latin typeface="Times New Roman" panose="02020603050405020304" pitchFamily="2" charset="0"/>
              </a:rPr>
              <a:t>URL</a:t>
            </a:r>
            <a:endParaRPr lang="en-US" altLang="zh-CN" dirty="0">
              <a:latin typeface="Times New Roman" panose="02020603050405020304" pitchFamily="2" charset="0"/>
            </a:endParaRPr>
          </a:p>
          <a:p>
            <a:pPr lvl="2" eaLnBrk="1" hangingPunct="1">
              <a:lnSpc>
                <a:spcPct val="120000"/>
              </a:lnSpc>
            </a:pPr>
            <a:r>
              <a:rPr lang="en-US" altLang="zh-CN" dirty="0">
                <a:latin typeface="Times New Roman" panose="02020603050405020304" pitchFamily="2" charset="0"/>
              </a:rPr>
              <a:t>servlet-name：</a:t>
            </a:r>
            <a:r>
              <a:rPr lang="zh-CN" altLang="en-US" dirty="0">
                <a:latin typeface="Times New Roman" panose="02020603050405020304" pitchFamily="2" charset="0"/>
              </a:rPr>
              <a:t>指定过滤器应用的</a:t>
            </a:r>
            <a:r>
              <a:rPr lang="en-US" altLang="zh-CN" dirty="0">
                <a:latin typeface="Times New Roman" panose="02020603050405020304" pitchFamily="2" charset="0"/>
              </a:rPr>
              <a:t>Servlet</a:t>
            </a:r>
            <a:endParaRPr lang="en-US" altLang="zh-CN" dirty="0">
              <a:latin typeface="Times New Roman" panose="02020603050405020304" pitchFamily="2" charset="0"/>
            </a:endParaRPr>
          </a:p>
        </p:txBody>
      </p:sp>
      <p:sp>
        <p:nvSpPr>
          <p:cNvPr id="91138"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a:t>
            </a:r>
            <a:r>
              <a:rPr lang="zh-CN" altLang="en-US" dirty="0">
                <a:latin typeface="Times New Roman" panose="02020603050405020304" pitchFamily="2" charset="0"/>
              </a:rPr>
              <a:t>过滤器（3-2）</a:t>
            </a:r>
            <a:endParaRPr lang="zh-CN" altLang="en-US" dirty="0">
              <a:latin typeface="Times New Roman" panose="02020603050405020304" pitchFamily="2"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body" idx="4294967295"/>
          </p:nvPr>
        </p:nvSpPr>
        <p:spPr>
          <a:xfrm>
            <a:off x="838200" y="1295400"/>
            <a:ext cx="7670800" cy="4876800"/>
          </a:xfrm>
          <a:ln/>
        </p:spPr>
        <p:txBody>
          <a:bodyPr vert="horz" wrap="square" anchor="t" anchorCtr="0"/>
          <a:p>
            <a:pPr eaLnBrk="1" hangingPunct="1">
              <a:lnSpc>
                <a:spcPct val="110000"/>
              </a:lnSpc>
            </a:pPr>
            <a:r>
              <a:rPr lang="en-US" altLang="zh-CN" sz="3200" dirty="0">
                <a:solidFill>
                  <a:schemeClr val="hlink"/>
                </a:solidFill>
                <a:latin typeface="Times New Roman" panose="02020603050405020304" pitchFamily="2" charset="0"/>
              </a:rPr>
              <a:t>web.xml</a:t>
            </a:r>
            <a:endParaRPr lang="en-US" altLang="zh-CN" sz="3200" dirty="0">
              <a:solidFill>
                <a:schemeClr val="hlink"/>
              </a:solidFill>
              <a:latin typeface="Times New Roman" panose="02020603050405020304" pitchFamily="2" charset="0"/>
            </a:endParaRPr>
          </a:p>
        </p:txBody>
      </p:sp>
      <p:sp>
        <p:nvSpPr>
          <p:cNvPr id="92162"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a:t>
            </a:r>
            <a:r>
              <a:rPr lang="zh-CN" altLang="en-US" dirty="0">
                <a:latin typeface="Times New Roman" panose="02020603050405020304" pitchFamily="2" charset="0"/>
              </a:rPr>
              <a:t>过滤器（3-3）</a:t>
            </a:r>
            <a:endParaRPr lang="zh-CN" altLang="en-US" dirty="0">
              <a:latin typeface="Times New Roman" panose="02020603050405020304" pitchFamily="2" charset="0"/>
            </a:endParaRPr>
          </a:p>
        </p:txBody>
      </p:sp>
      <p:sp>
        <p:nvSpPr>
          <p:cNvPr id="92164" name="AutoShape 4"/>
          <p:cNvSpPr/>
          <p:nvPr/>
        </p:nvSpPr>
        <p:spPr>
          <a:xfrm>
            <a:off x="1143000" y="1905000"/>
            <a:ext cx="7086600" cy="4038600"/>
          </a:xfrm>
          <a:prstGeom prst="roundRect">
            <a:avLst>
              <a:gd name="adj" fmla="val 16667"/>
            </a:avLst>
          </a:prstGeom>
          <a:solidFill>
            <a:srgbClr val="FFFFCC"/>
          </a:solidFill>
          <a:ln w="9525" cap="flat" cmpd="sng">
            <a:solidFill>
              <a:srgbClr val="990033"/>
            </a:solidFill>
            <a:prstDash val="solid"/>
            <a:round/>
            <a:headEnd type="none" w="med" len="med"/>
            <a:tailEnd type="none" w="med" len="med"/>
          </a:ln>
        </p:spPr>
        <p:txBody>
          <a:bodyPr wrap="none" anchor="ctr" anchorCtr="0"/>
          <a:p>
            <a:pPr>
              <a:spcBef>
                <a:spcPct val="50000"/>
              </a:spcBef>
            </a:pPr>
            <a:r>
              <a:rPr lang="en-US" altLang="zh-CN" sz="2000" dirty="0">
                <a:solidFill>
                  <a:srgbClr val="000000"/>
                </a:solidFill>
                <a:latin typeface="Times New Roman" panose="02020603050405020304" pitchFamily="2" charset="0"/>
              </a:rPr>
              <a:t>＜web-app＞</a:t>
            </a:r>
            <a:br>
              <a:rPr lang="en-US" altLang="zh-CN" sz="2000" dirty="0">
                <a:solidFill>
                  <a:srgbClr val="000000"/>
                </a:solidFill>
                <a:latin typeface="Times New Roman" panose="02020603050405020304" pitchFamily="2" charset="0"/>
              </a:rPr>
            </a:br>
            <a:r>
              <a:rPr lang="en-US" altLang="zh-CN" sz="2000" dirty="0">
                <a:solidFill>
                  <a:srgbClr val="000000"/>
                </a:solidFill>
                <a:latin typeface="Times New Roman" panose="02020603050405020304" pitchFamily="2" charset="0"/>
              </a:rPr>
              <a:t>＜display-name＞webModule＜/display-name＞</a:t>
            </a:r>
            <a:br>
              <a:rPr lang="en-US" altLang="zh-CN" sz="2000" dirty="0">
                <a:solidFill>
                  <a:srgbClr val="000000"/>
                </a:solidFill>
                <a:latin typeface="Times New Roman" panose="02020603050405020304" pitchFamily="2" charset="0"/>
              </a:rPr>
            </a:br>
            <a:r>
              <a:rPr lang="en-US" altLang="zh-CN" sz="2000" dirty="0">
                <a:solidFill>
                  <a:srgbClr val="CC0000"/>
                </a:solidFill>
                <a:latin typeface="Times New Roman" panose="02020603050405020304" pitchFamily="2" charset="0"/>
              </a:rPr>
              <a:t>＜filter＞</a:t>
            </a:r>
            <a:br>
              <a:rPr lang="en-US" altLang="zh-CN" sz="2000" dirty="0">
                <a:solidFill>
                  <a:srgbClr val="CC0000"/>
                </a:solidFill>
                <a:latin typeface="Times New Roman" panose="02020603050405020304" pitchFamily="2" charset="0"/>
              </a:rPr>
            </a:br>
            <a:r>
              <a:rPr lang="en-US" altLang="zh-CN" sz="2000" dirty="0">
                <a:solidFill>
                  <a:srgbClr val="CC0000"/>
                </a:solidFill>
                <a:latin typeface="Times New Roman" panose="02020603050405020304" pitchFamily="2" charset="0"/>
              </a:rPr>
              <a:t>＜filter-name＞logincheckfilter＜/filter-name＞</a:t>
            </a:r>
            <a:br>
              <a:rPr lang="en-US" altLang="zh-CN" sz="2000" dirty="0">
                <a:solidFill>
                  <a:srgbClr val="CC0000"/>
                </a:solidFill>
                <a:latin typeface="Times New Roman" panose="02020603050405020304" pitchFamily="2" charset="0"/>
              </a:rPr>
            </a:br>
            <a:r>
              <a:rPr lang="en-US" altLang="zh-CN" sz="2000" dirty="0">
                <a:solidFill>
                  <a:srgbClr val="CC0000"/>
                </a:solidFill>
                <a:latin typeface="Times New Roman" panose="02020603050405020304" pitchFamily="2" charset="0"/>
              </a:rPr>
              <a:t>＜filter-class＞bookstore.filter.LoginCheckFilter＜/filter-class＞</a:t>
            </a:r>
            <a:br>
              <a:rPr lang="en-US" altLang="zh-CN" sz="2000" dirty="0">
                <a:solidFill>
                  <a:srgbClr val="CC0000"/>
                </a:solidFill>
                <a:latin typeface="Times New Roman" panose="02020603050405020304" pitchFamily="2" charset="0"/>
              </a:rPr>
            </a:br>
            <a:r>
              <a:rPr lang="en-US" altLang="zh-CN" sz="2000" dirty="0">
                <a:solidFill>
                  <a:srgbClr val="CC0000"/>
                </a:solidFill>
                <a:latin typeface="Times New Roman" panose="02020603050405020304" pitchFamily="2" charset="0"/>
              </a:rPr>
              <a:t>＜/filter＞</a:t>
            </a:r>
            <a:br>
              <a:rPr lang="en-US" altLang="zh-CN" sz="2000" dirty="0">
                <a:solidFill>
                  <a:srgbClr val="CC0000"/>
                </a:solidFill>
                <a:latin typeface="Times New Roman" panose="02020603050405020304" pitchFamily="2" charset="0"/>
              </a:rPr>
            </a:br>
            <a:r>
              <a:rPr lang="en-US" altLang="zh-CN" sz="2000" dirty="0">
                <a:solidFill>
                  <a:srgbClr val="CC0000"/>
                </a:solidFill>
                <a:latin typeface="Times New Roman" panose="02020603050405020304" pitchFamily="2" charset="0"/>
              </a:rPr>
              <a:t>＜filter-mapping＞</a:t>
            </a:r>
            <a:br>
              <a:rPr lang="en-US" altLang="zh-CN" sz="2000" dirty="0">
                <a:solidFill>
                  <a:srgbClr val="CC0000"/>
                </a:solidFill>
                <a:latin typeface="Times New Roman" panose="02020603050405020304" pitchFamily="2" charset="0"/>
              </a:rPr>
            </a:br>
            <a:r>
              <a:rPr lang="en-US" altLang="zh-CN" sz="2000" dirty="0">
                <a:solidFill>
                  <a:srgbClr val="CC0000"/>
                </a:solidFill>
                <a:latin typeface="Times New Roman" panose="02020603050405020304" pitchFamily="2" charset="0"/>
              </a:rPr>
              <a:t>＜filter-name＞logincheckfilter＜/filter-name＞</a:t>
            </a:r>
            <a:br>
              <a:rPr lang="en-US" altLang="zh-CN" sz="2000" dirty="0">
                <a:solidFill>
                  <a:srgbClr val="CC0000"/>
                </a:solidFill>
                <a:latin typeface="Times New Roman" panose="02020603050405020304" pitchFamily="2" charset="0"/>
              </a:rPr>
            </a:br>
            <a:r>
              <a:rPr lang="en-US" altLang="zh-CN" sz="2000" dirty="0">
                <a:solidFill>
                  <a:srgbClr val="CC0000"/>
                </a:solidFill>
                <a:latin typeface="Times New Roman" panose="02020603050405020304" pitchFamily="2" charset="0"/>
              </a:rPr>
              <a:t>＜url-pattern＞/*＜/url-pattern＞</a:t>
            </a:r>
            <a:br>
              <a:rPr lang="en-US" altLang="zh-CN" sz="2000" dirty="0">
                <a:solidFill>
                  <a:srgbClr val="CC0000"/>
                </a:solidFill>
                <a:latin typeface="Times New Roman" panose="02020603050405020304" pitchFamily="2" charset="0"/>
              </a:rPr>
            </a:br>
            <a:r>
              <a:rPr lang="en-US" altLang="zh-CN" sz="2000" dirty="0">
                <a:solidFill>
                  <a:srgbClr val="CC0000"/>
                </a:solidFill>
                <a:latin typeface="Times New Roman" panose="02020603050405020304" pitchFamily="2" charset="0"/>
              </a:rPr>
              <a:t>＜/filter-mapping＞</a:t>
            </a:r>
            <a:br>
              <a:rPr lang="en-US" altLang="zh-CN" sz="2000" dirty="0">
                <a:solidFill>
                  <a:srgbClr val="CC0000"/>
                </a:solidFill>
                <a:latin typeface="Times New Roman" panose="02020603050405020304" pitchFamily="2" charset="0"/>
              </a:rPr>
            </a:br>
            <a:r>
              <a:rPr lang="en-US" altLang="zh-CN" sz="2000" dirty="0">
                <a:solidFill>
                  <a:srgbClr val="000000"/>
                </a:solidFill>
                <a:latin typeface="Times New Roman" panose="02020603050405020304" pitchFamily="2" charset="0"/>
                <a:ea typeface="Times New Roman" panose="02020603050405020304" pitchFamily="2" charset="0"/>
              </a:rPr>
              <a:t>…</a:t>
            </a:r>
            <a:br>
              <a:rPr lang="en-US" altLang="zh-CN" sz="2000" dirty="0">
                <a:solidFill>
                  <a:srgbClr val="000000"/>
                </a:solidFill>
                <a:latin typeface="Times New Roman" panose="02020603050405020304" pitchFamily="2" charset="0"/>
              </a:rPr>
            </a:br>
            <a:r>
              <a:rPr lang="en-US" altLang="zh-CN" sz="2000" dirty="0">
                <a:solidFill>
                  <a:srgbClr val="000000"/>
                </a:solidFill>
                <a:latin typeface="Times New Roman" panose="02020603050405020304" pitchFamily="2" charset="0"/>
              </a:rPr>
              <a:t>＜/web-app＞</a:t>
            </a:r>
            <a:endParaRPr lang="en-US" altLang="zh-CN" sz="2000" dirty="0">
              <a:solidFill>
                <a:srgbClr val="000000"/>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wipe(up)">
                                      <p:cBhvr>
                                        <p:cTn id="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body" idx="4294967295"/>
          </p:nvPr>
        </p:nvSpPr>
        <p:spPr>
          <a:xfrm>
            <a:off x="762000" y="1295400"/>
            <a:ext cx="7670800" cy="4876800"/>
          </a:xfrm>
          <a:ln/>
        </p:spPr>
        <p:txBody>
          <a:bodyPr vert="horz" wrap="square" anchor="t" anchorCtr="0"/>
          <a:p>
            <a:pPr eaLnBrk="1" hangingPunct="1">
              <a:lnSpc>
                <a:spcPct val="110000"/>
              </a:lnSpc>
            </a:pPr>
            <a:r>
              <a:rPr lang="zh-CN" altLang="en-US" sz="3200" dirty="0"/>
              <a:t>控制过滤器的作用域</a:t>
            </a:r>
            <a:endParaRPr lang="zh-CN" altLang="en-US" sz="3200" dirty="0">
              <a:latin typeface="Times New Roman" panose="02020603050405020304" pitchFamily="2" charset="0"/>
            </a:endParaRPr>
          </a:p>
          <a:p>
            <a:pPr lvl="1" eaLnBrk="1" hangingPunct="1">
              <a:lnSpc>
                <a:spcPct val="140000"/>
              </a:lnSpc>
            </a:pPr>
            <a:r>
              <a:rPr lang="zh-CN" altLang="en-US" dirty="0">
                <a:latin typeface="Times New Roman" panose="02020603050405020304" pitchFamily="2" charset="0"/>
              </a:rPr>
              <a:t>当前应用下的所有：</a:t>
            </a:r>
            <a:br>
              <a:rPr lang="zh-CN" altLang="en-US" dirty="0">
                <a:latin typeface="Times New Roman" panose="02020603050405020304" pitchFamily="2" charset="0"/>
              </a:rPr>
            </a:br>
            <a:r>
              <a:rPr lang="zh-CN" altLang="en-US" dirty="0">
                <a:latin typeface="Times New Roman" panose="02020603050405020304" pitchFamily="2" charset="0"/>
              </a:rPr>
              <a:t>＜</a:t>
            </a:r>
            <a:r>
              <a:rPr lang="en-US" altLang="zh-CN" dirty="0">
                <a:latin typeface="Times New Roman" panose="02020603050405020304" pitchFamily="2" charset="0"/>
              </a:rPr>
              <a:t>url-pattern</a:t>
            </a:r>
            <a:r>
              <a:rPr lang="zh-CN" altLang="en-US" dirty="0">
                <a:latin typeface="Times New Roman" panose="02020603050405020304" pitchFamily="2" charset="0"/>
              </a:rPr>
              <a:t>＞</a:t>
            </a:r>
            <a:r>
              <a:rPr lang="en-US" altLang="zh-CN" dirty="0">
                <a:latin typeface="Times New Roman" panose="02020603050405020304" pitchFamily="2" charset="0"/>
              </a:rPr>
              <a:t>/*</a:t>
            </a:r>
            <a:r>
              <a:rPr lang="zh-CN" altLang="en-US" dirty="0">
                <a:latin typeface="Times New Roman" panose="02020603050405020304" pitchFamily="2" charset="0"/>
              </a:rPr>
              <a:t>＜</a:t>
            </a:r>
            <a:r>
              <a:rPr lang="en-US" altLang="zh-CN" dirty="0">
                <a:latin typeface="Times New Roman" panose="02020603050405020304" pitchFamily="2" charset="0"/>
              </a:rPr>
              <a:t>/url-pattern</a:t>
            </a:r>
            <a:r>
              <a:rPr lang="zh-CN" altLang="en-US" dirty="0">
                <a:latin typeface="Times New Roman" panose="02020603050405020304" pitchFamily="2" charset="0"/>
              </a:rPr>
              <a:t>＞</a:t>
            </a:r>
            <a:endParaRPr lang="zh-CN" altLang="en-US" dirty="0">
              <a:latin typeface="Times New Roman" panose="02020603050405020304" pitchFamily="2" charset="0"/>
            </a:endParaRPr>
          </a:p>
          <a:p>
            <a:pPr lvl="1" eaLnBrk="1" hangingPunct="1">
              <a:lnSpc>
                <a:spcPct val="140000"/>
              </a:lnSpc>
            </a:pPr>
            <a:r>
              <a:rPr lang="zh-CN" altLang="en-US" dirty="0"/>
              <a:t>指定后缀名的文件</a:t>
            </a:r>
            <a:r>
              <a:rPr lang="zh-CN" altLang="en-US" dirty="0">
                <a:latin typeface="Times New Roman" panose="02020603050405020304" pitchFamily="2" charset="0"/>
              </a:rPr>
              <a:t>：</a:t>
            </a:r>
            <a:br>
              <a:rPr lang="zh-CN" altLang="en-US" dirty="0">
                <a:latin typeface="Times New Roman" panose="02020603050405020304" pitchFamily="2" charset="0"/>
              </a:rPr>
            </a:br>
            <a:r>
              <a:rPr lang="zh-CN" altLang="en-US" dirty="0">
                <a:latin typeface="Times New Roman" panose="02020603050405020304" pitchFamily="2" charset="0"/>
              </a:rPr>
              <a:t>＜</a:t>
            </a:r>
            <a:r>
              <a:rPr lang="en-US" altLang="zh-CN" dirty="0">
                <a:latin typeface="Times New Roman" panose="02020603050405020304" pitchFamily="2" charset="0"/>
              </a:rPr>
              <a:t>url-pattern</a:t>
            </a:r>
            <a:r>
              <a:rPr lang="zh-CN" altLang="en-US" dirty="0">
                <a:latin typeface="Times New Roman" panose="02020603050405020304" pitchFamily="2" charset="0"/>
              </a:rPr>
              <a:t>＞</a:t>
            </a:r>
            <a:r>
              <a:rPr lang="en-US" altLang="zh-CN" dirty="0">
                <a:latin typeface="Times New Roman" panose="02020603050405020304" pitchFamily="2" charset="0"/>
              </a:rPr>
              <a:t>*.do</a:t>
            </a:r>
            <a:r>
              <a:rPr lang="zh-CN" altLang="en-US" dirty="0">
                <a:latin typeface="Times New Roman" panose="02020603050405020304" pitchFamily="2" charset="0"/>
              </a:rPr>
              <a:t>＜</a:t>
            </a:r>
            <a:r>
              <a:rPr lang="en-US" altLang="zh-CN" dirty="0">
                <a:latin typeface="Times New Roman" panose="02020603050405020304" pitchFamily="2" charset="0"/>
              </a:rPr>
              <a:t>/url-pattern</a:t>
            </a:r>
            <a:r>
              <a:rPr lang="zh-CN" altLang="en-US" dirty="0">
                <a:latin typeface="Times New Roman" panose="02020603050405020304" pitchFamily="2" charset="0"/>
              </a:rPr>
              <a:t>＞</a:t>
            </a:r>
            <a:endParaRPr lang="zh-CN" altLang="en-US" dirty="0">
              <a:solidFill>
                <a:srgbClr val="000000"/>
              </a:solidFill>
              <a:latin typeface="Times New Roman" panose="02020603050405020304" pitchFamily="2" charset="0"/>
            </a:endParaRPr>
          </a:p>
          <a:p>
            <a:pPr lvl="1" eaLnBrk="1" hangingPunct="1">
              <a:lnSpc>
                <a:spcPct val="140000"/>
              </a:lnSpc>
            </a:pPr>
            <a:r>
              <a:rPr lang="zh-CN" altLang="en-US" dirty="0"/>
              <a:t>指定文件夹下的文件</a:t>
            </a:r>
            <a:r>
              <a:rPr lang="zh-CN" altLang="en-US" dirty="0">
                <a:latin typeface="Times New Roman" panose="02020603050405020304" pitchFamily="2" charset="0"/>
              </a:rPr>
              <a:t>：</a:t>
            </a:r>
            <a:br>
              <a:rPr lang="zh-CN" altLang="en-US" dirty="0">
                <a:latin typeface="Times New Roman" panose="02020603050405020304" pitchFamily="2" charset="0"/>
              </a:rPr>
            </a:br>
            <a:r>
              <a:rPr lang="zh-CN" altLang="en-US" dirty="0">
                <a:latin typeface="Times New Roman" panose="02020603050405020304" pitchFamily="2" charset="0"/>
              </a:rPr>
              <a:t>＜</a:t>
            </a:r>
            <a:r>
              <a:rPr lang="en-US" altLang="zh-CN" dirty="0">
                <a:latin typeface="Times New Roman" panose="02020603050405020304" pitchFamily="2" charset="0"/>
              </a:rPr>
              <a:t>url-pattern</a:t>
            </a:r>
            <a:r>
              <a:rPr lang="zh-CN" altLang="en-US" dirty="0">
                <a:latin typeface="Times New Roman" panose="02020603050405020304" pitchFamily="2" charset="0"/>
              </a:rPr>
              <a:t>＞</a:t>
            </a:r>
            <a:r>
              <a:rPr lang="en-US" altLang="zh-CN" dirty="0">
                <a:latin typeface="Times New Roman" panose="02020603050405020304" pitchFamily="2" charset="0"/>
              </a:rPr>
              <a:t>/admin/*</a:t>
            </a:r>
            <a:r>
              <a:rPr lang="zh-CN" altLang="en-US" dirty="0">
                <a:latin typeface="Times New Roman" panose="02020603050405020304" pitchFamily="2" charset="0"/>
              </a:rPr>
              <a:t>＜</a:t>
            </a:r>
            <a:r>
              <a:rPr lang="en-US" altLang="zh-CN" dirty="0">
                <a:latin typeface="Times New Roman" panose="02020603050405020304" pitchFamily="2" charset="0"/>
              </a:rPr>
              <a:t>/url-pattern</a:t>
            </a:r>
            <a:r>
              <a:rPr lang="zh-CN" altLang="en-US" dirty="0">
                <a:latin typeface="Times New Roman" panose="02020603050405020304" pitchFamily="2" charset="0"/>
              </a:rPr>
              <a:t>＞</a:t>
            </a:r>
            <a:endParaRPr lang="en-US" altLang="zh-CN" dirty="0">
              <a:latin typeface="Times New Roman" panose="02020603050405020304" pitchFamily="2" charset="0"/>
            </a:endParaRPr>
          </a:p>
        </p:txBody>
      </p:sp>
      <p:sp>
        <p:nvSpPr>
          <p:cNvPr id="93186"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a:t>
            </a:r>
            <a:r>
              <a:rPr lang="zh-CN" altLang="en-US" dirty="0">
                <a:latin typeface="Times New Roman" panose="02020603050405020304" pitchFamily="2" charset="0"/>
              </a:rPr>
              <a:t>过滤器（</a:t>
            </a:r>
            <a:r>
              <a:rPr lang="en-US" altLang="zh-CN" dirty="0">
                <a:latin typeface="Times New Roman" panose="02020603050405020304" pitchFamily="2" charset="0"/>
              </a:rPr>
              <a:t>3-4</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body" idx="4294967295"/>
          </p:nvPr>
        </p:nvSpPr>
        <p:spPr>
          <a:xfrm>
            <a:off x="762000" y="1295400"/>
            <a:ext cx="7670800" cy="4419600"/>
          </a:xfrm>
          <a:ln/>
        </p:spPr>
        <p:txBody>
          <a:bodyPr vert="horz" wrap="square" anchor="t" anchorCtr="0"/>
          <a:p>
            <a:pPr eaLnBrk="1" hangingPunct="1"/>
            <a:r>
              <a:rPr lang="en-US" altLang="zh-CN" sz="3200" dirty="0">
                <a:solidFill>
                  <a:schemeClr val="hlink"/>
                </a:solidFill>
                <a:latin typeface="Times New Roman" panose="02020603050405020304" pitchFamily="2" charset="0"/>
              </a:rPr>
              <a:t>FilterChain</a:t>
            </a:r>
            <a:endParaRPr lang="en-US" altLang="zh-CN" sz="3200" dirty="0">
              <a:solidFill>
                <a:schemeClr val="hlink"/>
              </a:solidFill>
              <a:latin typeface="Times New Roman" panose="02020603050405020304" pitchFamily="2" charset="0"/>
            </a:endParaRPr>
          </a:p>
          <a:p>
            <a:pPr lvl="1" eaLnBrk="1" hangingPunct="1">
              <a:lnSpc>
                <a:spcPct val="120000"/>
              </a:lnSpc>
            </a:pPr>
            <a:r>
              <a:rPr lang="zh-CN" altLang="en-US" dirty="0">
                <a:latin typeface="Verdana" panose="020B0604030504040204" pitchFamily="2" charset="0"/>
              </a:rPr>
              <a:t>用来遍历一个由所有</a:t>
            </a:r>
            <a:r>
              <a:rPr lang="zh-CN" altLang="en-US" dirty="0">
                <a:latin typeface="Times New Roman" panose="02020603050405020304" pitchFamily="2" charset="0"/>
              </a:rPr>
              <a:t>过滤</a:t>
            </a:r>
            <a:r>
              <a:rPr lang="zh-CN" altLang="en-US" dirty="0">
                <a:latin typeface="Verdana" panose="020B0604030504040204" pitchFamily="2" charset="0"/>
              </a:rPr>
              <a:t>器组成的列表</a:t>
            </a:r>
            <a:endParaRPr lang="zh-CN" altLang="en-US" dirty="0">
              <a:latin typeface="Verdana" panose="020B0604030504040204" pitchFamily="2" charset="0"/>
            </a:endParaRPr>
          </a:p>
          <a:p>
            <a:pPr lvl="1" eaLnBrk="1" hangingPunct="1">
              <a:lnSpc>
                <a:spcPct val="120000"/>
              </a:lnSpc>
            </a:pPr>
            <a:r>
              <a:rPr lang="en-US" altLang="zh-CN" dirty="0">
                <a:latin typeface="Times New Roman" panose="02020603050405020304" pitchFamily="2" charset="0"/>
              </a:rPr>
              <a:t>Web </a:t>
            </a:r>
            <a:r>
              <a:rPr lang="zh-CN" altLang="en-US" dirty="0">
                <a:latin typeface="Times New Roman" panose="02020603050405020304" pitchFamily="2" charset="0"/>
              </a:rPr>
              <a:t>请求处理程序在将控制权传递到应用程序逻辑之前将首先执行过滤器链</a:t>
            </a:r>
            <a:endParaRPr lang="zh-CN" altLang="en-US" dirty="0">
              <a:latin typeface="Times New Roman" panose="02020603050405020304" pitchFamily="2" charset="0"/>
            </a:endParaRPr>
          </a:p>
        </p:txBody>
      </p:sp>
      <p:sp>
        <p:nvSpPr>
          <p:cNvPr id="94210"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a:t>
            </a:r>
            <a:r>
              <a:rPr lang="zh-CN" altLang="en-US" dirty="0">
                <a:latin typeface="Times New Roman" panose="02020603050405020304" pitchFamily="2" charset="0"/>
              </a:rPr>
              <a:t>过滤器（</a:t>
            </a:r>
            <a:r>
              <a:rPr lang="en-US" altLang="zh-CN" dirty="0">
                <a:latin typeface="Times New Roman" panose="02020603050405020304" pitchFamily="2" charset="0"/>
              </a:rPr>
              <a:t>3-5</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pic>
        <p:nvPicPr>
          <p:cNvPr id="94211" name="Picture 4" descr="Des_Intercepting%20Filter_Fig02"/>
          <p:cNvPicPr>
            <a:picLocks noChangeAspect="1"/>
          </p:cNvPicPr>
          <p:nvPr/>
        </p:nvPicPr>
        <p:blipFill>
          <a:blip r:embed="rId1"/>
          <a:stretch>
            <a:fillRect/>
          </a:stretch>
        </p:blipFill>
        <p:spPr>
          <a:xfrm>
            <a:off x="2743200" y="3581400"/>
            <a:ext cx="3497263" cy="2446338"/>
          </a:xfrm>
          <a:prstGeom prst="rect">
            <a:avLst/>
          </a:prstGeom>
          <a:noFill/>
          <a:ln w="9525">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body" idx="4294967295"/>
          </p:nvPr>
        </p:nvSpPr>
        <p:spPr>
          <a:xfrm>
            <a:off x="762000" y="1295400"/>
            <a:ext cx="8001000" cy="4419600"/>
          </a:xfrm>
          <a:ln/>
        </p:spPr>
        <p:txBody>
          <a:bodyPr vert="horz" wrap="square" anchor="t" anchorCtr="0"/>
          <a:p>
            <a:pPr eaLnBrk="1" hangingPunct="1"/>
            <a:r>
              <a:rPr lang="en-US" altLang="zh-CN" sz="3200" dirty="0">
                <a:solidFill>
                  <a:schemeClr val="hlink"/>
                </a:solidFill>
                <a:latin typeface="Times New Roman" panose="02020603050405020304" pitchFamily="2" charset="0"/>
              </a:rPr>
              <a:t>FilterChain</a:t>
            </a:r>
            <a:endParaRPr lang="en-US" altLang="zh-CN" sz="3200" dirty="0">
              <a:solidFill>
                <a:schemeClr val="hlink"/>
              </a:solidFill>
              <a:latin typeface="Times New Roman" panose="02020603050405020304" pitchFamily="2" charset="0"/>
            </a:endParaRPr>
          </a:p>
          <a:p>
            <a:pPr lvl="1" eaLnBrk="1" hangingPunct="1">
              <a:lnSpc>
                <a:spcPct val="110000"/>
              </a:lnSpc>
            </a:pPr>
            <a:r>
              <a:rPr lang="en-US" altLang="zh-CN" dirty="0">
                <a:latin typeface="Times New Roman" panose="02020603050405020304" pitchFamily="2" charset="0"/>
              </a:rPr>
              <a:t>FilterChain </a:t>
            </a:r>
            <a:r>
              <a:rPr lang="zh-CN" altLang="en-US" dirty="0">
                <a:latin typeface="Times New Roman" panose="02020603050405020304" pitchFamily="2" charset="0"/>
              </a:rPr>
              <a:t>从配置文件中读取各过滤器，以实现部署时的可组合性。每个过滤器都有机会修改传入请求,而不必包含对下一个过滤器的引用</a:t>
            </a:r>
            <a:endParaRPr lang="en-US" altLang="zh-CN" dirty="0">
              <a:latin typeface="Times New Roman" panose="02020603050405020304" pitchFamily="2" charset="0"/>
            </a:endParaRPr>
          </a:p>
        </p:txBody>
      </p:sp>
      <p:sp>
        <p:nvSpPr>
          <p:cNvPr id="95234"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a:t>
            </a:r>
            <a:r>
              <a:rPr lang="zh-CN" altLang="en-US" dirty="0">
                <a:latin typeface="Times New Roman" panose="02020603050405020304" pitchFamily="2" charset="0"/>
              </a:rPr>
              <a:t>过滤器（</a:t>
            </a:r>
            <a:r>
              <a:rPr lang="en-US" altLang="zh-CN" dirty="0">
                <a:latin typeface="Times New Roman" panose="02020603050405020304" pitchFamily="2" charset="0"/>
              </a:rPr>
              <a:t>3-5</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pic>
        <p:nvPicPr>
          <p:cNvPr id="95235" name="Picture 5" descr="Des_Intercepting%20Filter_Fig03"/>
          <p:cNvPicPr>
            <a:picLocks noChangeAspect="1"/>
          </p:cNvPicPr>
          <p:nvPr/>
        </p:nvPicPr>
        <p:blipFill>
          <a:blip r:embed="rId1"/>
          <a:stretch>
            <a:fillRect/>
          </a:stretch>
        </p:blipFill>
        <p:spPr>
          <a:xfrm>
            <a:off x="2819400" y="3657600"/>
            <a:ext cx="4892675" cy="2562225"/>
          </a:xfrm>
          <a:prstGeom prst="rect">
            <a:avLst/>
          </a:prstGeom>
          <a:noFill/>
          <a:ln w="9525">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body" idx="4294967295"/>
          </p:nvPr>
        </p:nvSpPr>
        <p:spPr>
          <a:xfrm>
            <a:off x="838200" y="1295400"/>
            <a:ext cx="7670800" cy="4876800"/>
          </a:xfrm>
          <a:ln/>
        </p:spPr>
        <p:txBody>
          <a:bodyPr vert="horz" wrap="square" anchor="t" anchorCtr="0"/>
          <a:p>
            <a:pPr eaLnBrk="1" hangingPunct="1">
              <a:lnSpc>
                <a:spcPct val="130000"/>
              </a:lnSpc>
            </a:pPr>
            <a:r>
              <a:rPr lang="zh-CN" altLang="en-US" sz="3200" dirty="0">
                <a:latin typeface="Times New Roman" panose="02020603050405020304" pitchFamily="2" charset="0"/>
              </a:rPr>
              <a:t>在</a:t>
            </a:r>
            <a:r>
              <a:rPr lang="en-US" altLang="zh-CN" sz="3200" dirty="0">
                <a:latin typeface="Times New Roman" panose="02020603050405020304" pitchFamily="2" charset="0"/>
              </a:rPr>
              <a:t>Web</a:t>
            </a:r>
            <a:r>
              <a:rPr lang="zh-CN" altLang="en-US" sz="3200" dirty="0">
                <a:latin typeface="Times New Roman" panose="02020603050405020304" pitchFamily="2" charset="0"/>
              </a:rPr>
              <a:t>中若配置了多个过滤器时，</a:t>
            </a:r>
            <a:r>
              <a:rPr lang="en-US" altLang="zh-CN" sz="3200" dirty="0">
                <a:latin typeface="Times New Roman" panose="02020603050405020304" pitchFamily="2" charset="0"/>
              </a:rPr>
              <a:t>Web</a:t>
            </a:r>
            <a:r>
              <a:rPr lang="zh-CN" altLang="en-US" sz="3200" dirty="0">
                <a:latin typeface="Times New Roman" panose="02020603050405020304" pitchFamily="2" charset="0"/>
              </a:rPr>
              <a:t>服务器将会根据</a:t>
            </a:r>
            <a:r>
              <a:rPr lang="en-US" altLang="zh-CN" sz="3200" dirty="0">
                <a:latin typeface="Times New Roman" panose="02020603050405020304" pitchFamily="2" charset="0"/>
              </a:rPr>
              <a:t>web.xml</a:t>
            </a:r>
            <a:r>
              <a:rPr lang="zh-CN" altLang="en-US" sz="3200" dirty="0">
                <a:latin typeface="Times New Roman" panose="02020603050405020304" pitchFamily="2" charset="0"/>
              </a:rPr>
              <a:t>中定义的</a:t>
            </a:r>
            <a:r>
              <a:rPr lang="en-US" altLang="zh-CN" sz="3200" dirty="0">
                <a:latin typeface="Times New Roman" panose="02020603050405020304" pitchFamily="2" charset="0"/>
              </a:rPr>
              <a:t>filter</a:t>
            </a:r>
            <a:r>
              <a:rPr lang="zh-CN" altLang="en-US" sz="3200" dirty="0">
                <a:latin typeface="Times New Roman" panose="02020603050405020304" pitchFamily="2" charset="0"/>
              </a:rPr>
              <a:t>顺序进行过滤</a:t>
            </a:r>
            <a:endParaRPr lang="zh-CN" altLang="en-US" sz="3200" dirty="0">
              <a:latin typeface="Times New Roman" panose="02020603050405020304" pitchFamily="2" charset="0"/>
            </a:endParaRPr>
          </a:p>
          <a:p>
            <a:pPr eaLnBrk="1" hangingPunct="1">
              <a:lnSpc>
                <a:spcPct val="130000"/>
              </a:lnSpc>
            </a:pPr>
            <a:r>
              <a:rPr lang="zh-CN" altLang="en-US" sz="3200" dirty="0"/>
              <a:t>一个过滤器也可以对多个资源进行过滤，只需要配置多个</a:t>
            </a:r>
            <a:r>
              <a:rPr lang="en-US" altLang="zh-CN" sz="3200" dirty="0">
                <a:latin typeface="Times New Roman" panose="02020603050405020304" pitchFamily="2" charset="0"/>
              </a:rPr>
              <a:t>filter-mapping</a:t>
            </a:r>
            <a:r>
              <a:rPr lang="zh-CN" altLang="en-US" sz="3200" dirty="0">
                <a:latin typeface="Times New Roman" panose="02020603050405020304" pitchFamily="2" charset="0"/>
              </a:rPr>
              <a:t>即</a:t>
            </a:r>
            <a:r>
              <a:rPr lang="zh-CN" altLang="en-US" sz="3200" dirty="0"/>
              <a:t>可</a:t>
            </a:r>
            <a:endParaRPr lang="zh-CN" altLang="en-US" sz="3200" dirty="0"/>
          </a:p>
        </p:txBody>
      </p:sp>
      <p:sp>
        <p:nvSpPr>
          <p:cNvPr id="96258" name="Rectangle 3"/>
          <p:cNvSpPr>
            <a:spLocks noGrp="1"/>
          </p:cNvSpPr>
          <p:nvPr>
            <p:ph type="title" idx="4294967295"/>
          </p:nvPr>
        </p:nvSpPr>
        <p:spPr>
          <a:xfrm>
            <a:off x="685800" y="381000"/>
            <a:ext cx="7772400" cy="762000"/>
          </a:xfrm>
          <a:ln/>
        </p:spPr>
        <p:txBody>
          <a:bodyPr vert="horz" wrap="square" anchor="ctr" anchorCtr="0"/>
          <a:p>
            <a:pPr eaLnBrk="1" hangingPunct="1"/>
            <a:r>
              <a:rPr lang="en-US" altLang="zh-CN" dirty="0">
                <a:latin typeface="Times New Roman" panose="02020603050405020304" pitchFamily="2" charset="0"/>
              </a:rPr>
              <a:t>Servlet</a:t>
            </a:r>
            <a:r>
              <a:rPr lang="zh-CN" altLang="en-US" dirty="0">
                <a:latin typeface="Times New Roman" panose="02020603050405020304" pitchFamily="2" charset="0"/>
              </a:rPr>
              <a:t>过滤器（</a:t>
            </a:r>
            <a:r>
              <a:rPr lang="en-US" altLang="zh-CN" dirty="0">
                <a:latin typeface="Times New Roman" panose="02020603050405020304" pitchFamily="2" charset="0"/>
              </a:rPr>
              <a:t>3-5</a:t>
            </a:r>
            <a:r>
              <a:rPr lang="zh-CN" altLang="en-US" dirty="0">
                <a:latin typeface="Times New Roman" panose="02020603050405020304" pitchFamily="2" charset="0"/>
              </a:rPr>
              <a:t>）</a:t>
            </a:r>
            <a:endParaRPr lang="zh-CN" altLang="en-US" dirty="0">
              <a:latin typeface="Times New Roman" panose="02020603050405020304"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3313"/>
          <p:cNvSpPr>
            <a:spLocks noGrp="1"/>
          </p:cNvSpPr>
          <p:nvPr>
            <p:ph type="title"/>
          </p:nvPr>
        </p:nvSpPr>
        <p:spPr>
          <a:xfrm>
            <a:off x="457200" y="474663"/>
            <a:ext cx="8229600" cy="360362"/>
          </a:xfrm>
          <a:ln/>
        </p:spPr>
        <p:txBody>
          <a:bodyPr anchor="ctr" anchorCtr="0"/>
          <a:p>
            <a:r>
              <a:rPr lang="zh-CN" altLang="en-US"/>
              <a:t>动作语法</a:t>
            </a:r>
            <a:endParaRPr lang="zh-CN" altLang="en-US"/>
          </a:p>
        </p:txBody>
      </p:sp>
      <p:sp>
        <p:nvSpPr>
          <p:cNvPr id="13314" name="文本占位符 13314"/>
          <p:cNvSpPr>
            <a:spLocks noGrp="1"/>
          </p:cNvSpPr>
          <p:nvPr>
            <p:ph idx="1"/>
          </p:nvPr>
        </p:nvSpPr>
        <p:spPr>
          <a:ln/>
        </p:spPr>
        <p:txBody>
          <a:bodyPr anchor="t" anchorCtr="0"/>
          <a:p>
            <a:pPr>
              <a:lnSpc>
                <a:spcPct val="120000"/>
              </a:lnSpc>
            </a:pPr>
            <a:r>
              <a:rPr lang="zh-CN" altLang="en-US" sz="3200" dirty="0"/>
              <a:t>动作语法包括：</a:t>
            </a:r>
            <a:endParaRPr lang="zh-CN" altLang="en-US" sz="3200" dirty="0"/>
          </a:p>
          <a:p>
            <a:pPr lvl="1">
              <a:lnSpc>
                <a:spcPct val="120000"/>
              </a:lnSpc>
            </a:pPr>
            <a:r>
              <a:rPr lang="zh-CN" altLang="en-US" dirty="0"/>
              <a:t>&lt;jsp:forward&gt;，</a:t>
            </a:r>
            <a:endParaRPr lang="zh-CN" altLang="en-US" dirty="0"/>
          </a:p>
          <a:p>
            <a:pPr lvl="1">
              <a:lnSpc>
                <a:spcPct val="120000"/>
              </a:lnSpc>
            </a:pPr>
            <a:r>
              <a:rPr lang="zh-CN" altLang="en-US" dirty="0"/>
              <a:t>&lt;jsp:include&gt;，</a:t>
            </a:r>
            <a:endParaRPr lang="zh-CN" altLang="en-US" dirty="0"/>
          </a:p>
          <a:p>
            <a:pPr lvl="1">
              <a:lnSpc>
                <a:spcPct val="120000"/>
              </a:lnSpc>
            </a:pPr>
            <a:r>
              <a:rPr lang="zh-CN" altLang="en-US" dirty="0"/>
              <a:t>&lt;jsp:plugin&gt;， </a:t>
            </a:r>
            <a:endParaRPr lang="zh-CN" altLang="en-US" dirty="0"/>
          </a:p>
          <a:p>
            <a:pPr lvl="1">
              <a:lnSpc>
                <a:spcPct val="120000"/>
              </a:lnSpc>
            </a:pPr>
            <a:r>
              <a:rPr lang="zh-CN" altLang="en-US" dirty="0"/>
              <a:t>&lt;jsp:useBean&gt; ，&lt;jsp:getProperty&gt;和&lt;jsp:setProperty&gt;</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subTitle" idx="4294967295"/>
          </p:nvPr>
        </p:nvSpPr>
        <p:spPr>
          <a:xfrm>
            <a:off x="1981200" y="5486400"/>
            <a:ext cx="5167313" cy="414338"/>
          </a:xfrm>
          <a:ln/>
        </p:spPr>
        <p:txBody>
          <a:bodyPr vert="horz" wrap="square" anchor="t" anchorCtr="0"/>
          <a:lstStyle>
            <a:lvl1pPr marL="0" lvl="0" indent="0" algn="ctr">
              <a:buClr>
                <a:schemeClr val="hlink"/>
              </a:buClr>
              <a:buSzTx/>
              <a:buFont typeface="Wingdings" panose="05000000000000000000" pitchFamily="2" charset="2"/>
              <a:defRPr/>
            </a:lvl1pPr>
            <a:lvl2pPr marL="457200" lvl="1" indent="0" algn="ctr">
              <a:buClr>
                <a:schemeClr val="accent1"/>
              </a:buClr>
              <a:buSzTx/>
              <a:buFont typeface="Wingdings" panose="05000000000000000000" pitchFamily="2" charset="2"/>
              <a:defRPr/>
            </a:lvl2pPr>
            <a:lvl3pPr marL="914400" lvl="2" indent="0" algn="ctr">
              <a:buClr>
                <a:schemeClr val="tx1"/>
              </a:buClr>
              <a:buSzTx/>
              <a:buFont typeface="Wingdings" panose="05000000000000000000" pitchFamily="2" charset="2"/>
              <a:defRPr/>
            </a:lvl3pPr>
            <a:lvl4pPr marL="1371600" lvl="3" indent="0" algn="ctr">
              <a:buClrTx/>
              <a:buSzTx/>
              <a:buFont typeface="Wingdings" panose="05000000000000000000" pitchFamily="2" charset="2"/>
              <a:defRPr/>
            </a:lvl4pPr>
            <a:lvl5pPr marL="1828800" lvl="4" indent="0" algn="ctr">
              <a:buClrTx/>
              <a:buSzTx/>
              <a:buFont typeface="Wingdings" panose="05000000000000000000" pitchFamily="2" charset="2"/>
              <a:defRPr/>
            </a:lvl5pPr>
          </a:lstStyle>
          <a:p>
            <a:pPr marL="0" lvl="0" indent="0" algn="ctr" defTabSz="914400" eaLnBrk="1" hangingPunct="1">
              <a:lnSpc>
                <a:spcPct val="80000"/>
              </a:lnSpc>
              <a:buNone/>
            </a:pPr>
            <a:r>
              <a:rPr lang="zh-CN" altLang="en-US" sz="2000" dirty="0">
                <a:solidFill>
                  <a:schemeClr val="bg1"/>
                </a:solidFill>
                <a:latin typeface="楷体_GB2312" pitchFamily="1" charset="-122"/>
                <a:ea typeface="楷体_GB2312" pitchFamily="1" charset="-122"/>
              </a:rPr>
              <a:t>浙江工业大学 计算机学院</a:t>
            </a:r>
            <a:endParaRPr lang="zh-CN" altLang="en-US" sz="2000" dirty="0">
              <a:solidFill>
                <a:schemeClr val="bg1"/>
              </a:solidFill>
              <a:latin typeface="楷体_GB2312" pitchFamily="1" charset="-122"/>
              <a:ea typeface="楷体_GB2312" pitchFamily="1" charset="-122"/>
            </a:endParaRPr>
          </a:p>
        </p:txBody>
      </p:sp>
      <p:sp>
        <p:nvSpPr>
          <p:cNvPr id="97282" name="WordArt 3"/>
          <p:cNvSpPr>
            <a:spLocks noTextEdit="1"/>
          </p:cNvSpPr>
          <p:nvPr/>
        </p:nvSpPr>
        <p:spPr>
          <a:xfrm>
            <a:off x="1912938" y="2935288"/>
            <a:ext cx="5249862" cy="722312"/>
          </a:xfrm>
          <a:prstGeom prst="rect">
            <a:avLst/>
          </a:prstGeom>
        </p:spPr>
        <p:txBody>
          <a:bodyPr wrap="none" fromWordArt="1">
            <a:prstTxWarp prst="textDeflate">
              <a:avLst>
                <a:gd name="adj" fmla="val 0"/>
              </a:avLst>
            </a:prstTxWarp>
            <a:normAutofit/>
          </a:bodyPr>
          <a:p>
            <a:pPr algn="ctr"/>
            <a:r>
              <a:rPr lang="zh-CN" altLang="en-US" sz="5400" b="1">
                <a:ln w="38100" cap="flat" cmpd="sng">
                  <a:solidFill>
                    <a:schemeClr val="bg1"/>
                  </a:solidFill>
                  <a:prstDash val="solid"/>
                  <a:round/>
                  <a:headEnd type="none" w="med" len="med"/>
                  <a:tailEnd type="none" w="med" len="med"/>
                </a:ln>
                <a:gradFill rotWithShape="1">
                  <a:gsLst>
                    <a:gs pos="0">
                      <a:schemeClr val="tx2"/>
                    </a:gs>
                    <a:gs pos="100000">
                      <a:schemeClr val="hlink"/>
                    </a:gs>
                  </a:gsLst>
                  <a:lin ang="0" scaled="1"/>
                  <a:tileRect/>
                </a:gradFill>
                <a:effectLst>
                  <a:outerShdw dist="35921" dir="2699999" algn="ctr" rotWithShape="0">
                    <a:srgbClr val="B2B2B2">
                      <a:alpha val="50000"/>
                    </a:srgbClr>
                  </a:outerShdw>
                </a:effectLst>
                <a:latin typeface="Verdana" panose="020B0604030504040204" pitchFamily="2" charset="0"/>
                <a:ea typeface="Verdana" panose="020B0604030504040204" pitchFamily="2" charset="0"/>
              </a:rPr>
              <a:t>Thank You !</a:t>
            </a:r>
            <a:endParaRPr lang="zh-CN" altLang="en-US" sz="5400" b="1">
              <a:ln w="38100" cap="flat" cmpd="sng">
                <a:solidFill>
                  <a:schemeClr val="bg1"/>
                </a:solidFill>
                <a:prstDash val="solid"/>
                <a:round/>
                <a:headEnd type="none" w="med" len="med"/>
                <a:tailEnd type="none" w="med" len="med"/>
              </a:ln>
              <a:gradFill rotWithShape="1">
                <a:gsLst>
                  <a:gs pos="0">
                    <a:schemeClr val="tx2"/>
                  </a:gs>
                  <a:gs pos="100000">
                    <a:schemeClr val="hlink"/>
                  </a:gs>
                </a:gsLst>
                <a:lin ang="0" scaled="1"/>
                <a:tileRect/>
              </a:gradFill>
              <a:effectLst>
                <a:outerShdw dist="35921" dir="2699999" algn="ctr" rotWithShape="0">
                  <a:srgbClr val="B2B2B2">
                    <a:alpha val="50000"/>
                  </a:srgbClr>
                </a:outerShdw>
              </a:effectLst>
              <a:latin typeface="Verdana" panose="020B0604030504040204" pitchFamily="2" charset="0"/>
              <a:ea typeface="Verdana" panose="020B0604030504040204" pitchFamily="2" charset="0"/>
            </a:endParaRPr>
          </a:p>
        </p:txBody>
      </p:sp>
    </p:spTree>
  </p:cSld>
  <p:clrMapOvr>
    <a:masterClrMapping/>
  </p:clrMapOvr>
</p:sld>
</file>

<file path=ppt/theme/theme1.xml><?xml version="1.0" encoding="utf-8"?>
<a:theme xmlns:a="http://schemas.openxmlformats.org/drawingml/2006/main" name="sample">
  <a:themeElements>
    <a:clrScheme name="">
      <a:dk1>
        <a:srgbClr val="1F5281"/>
      </a:dk1>
      <a:lt1>
        <a:srgbClr val="FFFFFF"/>
      </a:lt1>
      <a:dk2>
        <a:srgbClr val="003399"/>
      </a:dk2>
      <a:lt2>
        <a:srgbClr val="D6E1E2"/>
      </a:lt2>
      <a:accent1>
        <a:srgbClr val="30A483"/>
      </a:accent1>
      <a:accent2>
        <a:srgbClr val="CC9900"/>
      </a:accent2>
      <a:accent3>
        <a:srgbClr val="FFFFFF"/>
      </a:accent3>
      <a:accent4>
        <a:srgbClr val="19456E"/>
      </a:accent4>
      <a:accent5>
        <a:srgbClr val="ADCFC2"/>
      </a:accent5>
      <a:accent6>
        <a:srgbClr val="B78900"/>
      </a:accent6>
      <a:hlink>
        <a:srgbClr val="1481B8"/>
      </a:hlink>
      <a:folHlink>
        <a:srgbClr val="83A6A7"/>
      </a:folHlink>
    </a:clrScheme>
    <a:fontScheme name="">
      <a:majorFont>
        <a:latin typeface="楷体_GB2312"/>
        <a:ea typeface="楷体_GB2312"/>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666699"/>
        </a:dk1>
        <a:lt1>
          <a:srgbClr val="FFFFFF"/>
        </a:lt1>
        <a:dk2>
          <a:srgbClr val="000000"/>
        </a:dk2>
        <a:lt2>
          <a:srgbClr val="F7F4D5"/>
        </a:lt2>
        <a:accent1>
          <a:srgbClr val="72B88E"/>
        </a:accent1>
        <a:accent2>
          <a:srgbClr val="C78DD7"/>
        </a:accent2>
        <a:accent3>
          <a:srgbClr val="FFFFFF"/>
        </a:accent3>
        <a:accent4>
          <a:srgbClr val="575783"/>
        </a:accent4>
        <a:accent5>
          <a:srgbClr val="BCD8C6"/>
        </a:accent5>
        <a:accent6>
          <a:srgbClr val="B27EC1"/>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
        <a:dk1>
          <a:srgbClr val="1D528D"/>
        </a:dk1>
        <a:lt1>
          <a:srgbClr val="FFFFFF"/>
        </a:lt1>
        <a:dk2>
          <a:srgbClr val="000000"/>
        </a:dk2>
        <a:lt2>
          <a:srgbClr val="DDDDDD"/>
        </a:lt2>
        <a:accent1>
          <a:srgbClr val="2CA3C8"/>
        </a:accent1>
        <a:accent2>
          <a:srgbClr val="00CC99"/>
        </a:accent2>
        <a:accent3>
          <a:srgbClr val="FFFFFF"/>
        </a:accent3>
        <a:accent4>
          <a:srgbClr val="174579"/>
        </a:accent4>
        <a:accent5>
          <a:srgbClr val="ACCEE0"/>
        </a:accent5>
        <a:accent6>
          <a:srgbClr val="00B789"/>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
        <a:dk1>
          <a:srgbClr val="1F5281"/>
        </a:dk1>
        <a:lt1>
          <a:srgbClr val="FFFFFF"/>
        </a:lt1>
        <a:dk2>
          <a:srgbClr val="003399"/>
        </a:dk2>
        <a:lt2>
          <a:srgbClr val="D6E1E2"/>
        </a:lt2>
        <a:accent1>
          <a:srgbClr val="30A483"/>
        </a:accent1>
        <a:accent2>
          <a:srgbClr val="CC9900"/>
        </a:accent2>
        <a:accent3>
          <a:srgbClr val="FFFFFF"/>
        </a:accent3>
        <a:accent4>
          <a:srgbClr val="19456E"/>
        </a:accent4>
        <a:accent5>
          <a:srgbClr val="ADCFC2"/>
        </a:accent5>
        <a:accent6>
          <a:srgbClr val="B789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
      <a:dk1>
        <a:srgbClr val="1F5281"/>
      </a:dk1>
      <a:lt1>
        <a:srgbClr val="FFFFFF"/>
      </a:lt1>
      <a:dk2>
        <a:srgbClr val="003399"/>
      </a:dk2>
      <a:lt2>
        <a:srgbClr val="D6E1E2"/>
      </a:lt2>
      <a:accent1>
        <a:srgbClr val="30A483"/>
      </a:accent1>
      <a:accent2>
        <a:srgbClr val="CC9900"/>
      </a:accent2>
      <a:accent3>
        <a:srgbClr val="FFFFFF"/>
      </a:accent3>
      <a:accent4>
        <a:srgbClr val="19456E"/>
      </a:accent4>
      <a:accent5>
        <a:srgbClr val="ADCFC2"/>
      </a:accent5>
      <a:accent6>
        <a:srgbClr val="B78900"/>
      </a:accent6>
      <a:hlink>
        <a:srgbClr val="1481B8"/>
      </a:hlink>
      <a:folHlink>
        <a:srgbClr val="83A6A7"/>
      </a:folHlink>
    </a:clrScheme>
    <a:fontScheme name="">
      <a:majorFont>
        <a:latin typeface="楷体_GB2312"/>
        <a:ea typeface="楷体_GB2312"/>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666699"/>
        </a:dk1>
        <a:lt1>
          <a:srgbClr val="FFFFFF"/>
        </a:lt1>
        <a:dk2>
          <a:srgbClr val="000000"/>
        </a:dk2>
        <a:lt2>
          <a:srgbClr val="F7F4D5"/>
        </a:lt2>
        <a:accent1>
          <a:srgbClr val="72B88E"/>
        </a:accent1>
        <a:accent2>
          <a:srgbClr val="C78DD7"/>
        </a:accent2>
        <a:accent3>
          <a:srgbClr val="FFFFFF"/>
        </a:accent3>
        <a:accent4>
          <a:srgbClr val="575783"/>
        </a:accent4>
        <a:accent5>
          <a:srgbClr val="BCD8C6"/>
        </a:accent5>
        <a:accent6>
          <a:srgbClr val="B27EC1"/>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
        <a:dk1>
          <a:srgbClr val="1D528D"/>
        </a:dk1>
        <a:lt1>
          <a:srgbClr val="FFFFFF"/>
        </a:lt1>
        <a:dk2>
          <a:srgbClr val="000000"/>
        </a:dk2>
        <a:lt2>
          <a:srgbClr val="DDDDDD"/>
        </a:lt2>
        <a:accent1>
          <a:srgbClr val="2CA3C8"/>
        </a:accent1>
        <a:accent2>
          <a:srgbClr val="00CC99"/>
        </a:accent2>
        <a:accent3>
          <a:srgbClr val="FFFFFF"/>
        </a:accent3>
        <a:accent4>
          <a:srgbClr val="174579"/>
        </a:accent4>
        <a:accent5>
          <a:srgbClr val="ACCEE0"/>
        </a:accent5>
        <a:accent6>
          <a:srgbClr val="00B789"/>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
        <a:dk1>
          <a:srgbClr val="1F5281"/>
        </a:dk1>
        <a:lt1>
          <a:srgbClr val="FFFFFF"/>
        </a:lt1>
        <a:dk2>
          <a:srgbClr val="003399"/>
        </a:dk2>
        <a:lt2>
          <a:srgbClr val="D6E1E2"/>
        </a:lt2>
        <a:accent1>
          <a:srgbClr val="30A483"/>
        </a:accent1>
        <a:accent2>
          <a:srgbClr val="CC9900"/>
        </a:accent2>
        <a:accent3>
          <a:srgbClr val="FFFFFF"/>
        </a:accent3>
        <a:accent4>
          <a:srgbClr val="19456E"/>
        </a:accent4>
        <a:accent5>
          <a:srgbClr val="ADCFC2"/>
        </a:accent5>
        <a:accent6>
          <a:srgbClr val="B789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17295</Words>
  <Application>WPS 演示</Application>
  <PresentationFormat>全屏显示(4:3)</PresentationFormat>
  <Paragraphs>1072</Paragraphs>
  <Slides>90</Slides>
  <Notes>7</Notes>
  <HiddenSlides>0</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0</vt:i4>
      </vt:variant>
      <vt:variant>
        <vt:lpstr>幻灯片标题</vt:lpstr>
      </vt:variant>
      <vt:variant>
        <vt:i4>90</vt:i4>
      </vt:variant>
    </vt:vector>
  </HeadingPairs>
  <TitlesOfParts>
    <vt:vector size="118" baseType="lpstr">
      <vt:lpstr>Arial</vt:lpstr>
      <vt:lpstr>宋体</vt:lpstr>
      <vt:lpstr>Wingdings</vt:lpstr>
      <vt:lpstr>Verdana</vt:lpstr>
      <vt:lpstr>楷体_GB2312</vt:lpstr>
      <vt:lpstr>新宋体</vt:lpstr>
      <vt:lpstr>华文行楷</vt:lpstr>
      <vt:lpstr>微软雅黑</vt:lpstr>
      <vt:lpstr>华文新魏</vt:lpstr>
      <vt:lpstr>Times New Roman</vt:lpstr>
      <vt:lpstr>华文楷体</vt:lpstr>
      <vt:lpstr>Courier-Bold</vt:lpstr>
      <vt:lpstr>Segoe Print</vt:lpstr>
      <vt:lpstr>Arnprior</vt:lpstr>
      <vt:lpstr>隶书</vt:lpstr>
      <vt:lpstr>黑体</vt:lpstr>
      <vt:lpstr>Mangal</vt:lpstr>
      <vt:lpstr>Comic Sans MS</vt:lpstr>
      <vt:lpstr>Tahoma</vt:lpstr>
      <vt:lpstr>Trebuchet MS</vt:lpstr>
      <vt:lpstr>ArialUnicodeMS</vt:lpstr>
      <vt:lpstr>Courier</vt:lpstr>
      <vt:lpstr>Courier New</vt:lpstr>
      <vt:lpstr>楷体</vt:lpstr>
      <vt:lpstr>Arial Unicode MS</vt:lpstr>
      <vt:lpstr>Arial Unicode MS</vt:lpstr>
      <vt:lpstr>sample</vt:lpstr>
      <vt:lpstr>1_sample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hanshanshan</dc:creator>
  <dc:subject>基于JAVA的web程序设计</dc:subject>
  <cp:lastModifiedBy>HSS</cp:lastModifiedBy>
  <cp:revision>246</cp:revision>
  <dcterms:created xsi:type="dcterms:W3CDTF">2004-08-26T06:30:40Z</dcterms:created>
  <dcterms:modified xsi:type="dcterms:W3CDTF">2023-09-06T03:30:24Z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3F1F63B8B1FB49289D5E9CEC646A95E0_13</vt:lpwstr>
  </property>
</Properties>
</file>