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  <p:sldMasterId id="2147483699" r:id="rId6"/>
  </p:sldMasterIdLst>
  <p:notesMasterIdLst>
    <p:notesMasterId r:id="rId14"/>
  </p:notesMasterIdLst>
  <p:sldIdLst>
    <p:sldId id="465" r:id="rId7"/>
    <p:sldId id="618" r:id="rId8"/>
    <p:sldId id="763" r:id="rId9"/>
    <p:sldId id="851" r:id="rId10"/>
    <p:sldId id="849" r:id="rId11"/>
    <p:sldId id="850" r:id="rId12"/>
    <p:sldId id="715" r:id="rId13"/>
    <p:sldId id="716" r:id="rId15"/>
    <p:sldId id="711" r:id="rId16"/>
    <p:sldId id="709" r:id="rId17"/>
    <p:sldId id="710" r:id="rId18"/>
    <p:sldId id="717" r:id="rId19"/>
    <p:sldId id="718" r:id="rId20"/>
    <p:sldId id="719" r:id="rId21"/>
    <p:sldId id="720" r:id="rId22"/>
    <p:sldId id="721" r:id="rId23"/>
    <p:sldId id="764" r:id="rId24"/>
    <p:sldId id="531" r:id="rId25"/>
    <p:sldId id="424" r:id="rId26"/>
    <p:sldId id="532" r:id="rId27"/>
    <p:sldId id="530" r:id="rId28"/>
    <p:sldId id="533" r:id="rId29"/>
    <p:sldId id="534" r:id="rId30"/>
    <p:sldId id="535" r:id="rId31"/>
    <p:sldId id="610" r:id="rId32"/>
    <p:sldId id="536" r:id="rId33"/>
    <p:sldId id="557" r:id="rId34"/>
    <p:sldId id="611" r:id="rId35"/>
    <p:sldId id="612" r:id="rId36"/>
    <p:sldId id="613" r:id="rId37"/>
    <p:sldId id="614" r:id="rId38"/>
    <p:sldId id="615" r:id="rId39"/>
    <p:sldId id="616" r:id="rId40"/>
    <p:sldId id="466" r:id="rId41"/>
  </p:sldIdLst>
  <p:sldSz cx="9144000" cy="6858000" type="screen4x3"/>
  <p:notesSz cx="6858000" cy="9144000"/>
  <p:custDataLst>
    <p:tags r:id="rId45"/>
  </p:custDataLst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FB6"/>
    <a:srgbClr val="089AD0"/>
    <a:srgbClr val="C40CAC"/>
    <a:srgbClr val="CC0099"/>
    <a:srgbClr val="0066CC"/>
    <a:srgbClr val="CC0000"/>
    <a:srgbClr val="0066FF"/>
    <a:srgbClr val="0099FF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46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200" cy="4238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63975" y="0"/>
            <a:ext cx="3000375" cy="4238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124" name="幻灯片图像占位符 3075"/>
          <p:cNvSpPr>
            <a:spLocks noGrp="1"/>
          </p:cNvSpPr>
          <p:nvPr>
            <p:ph type="sldImg"/>
          </p:nvPr>
        </p:nvSpPr>
        <p:spPr>
          <a:xfrm>
            <a:off x="866775" y="709613"/>
            <a:ext cx="5048250" cy="34051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文本占位符 3076"/>
          <p:cNvSpPr>
            <a:spLocks noGrp="1"/>
          </p:cNvSpPr>
          <p:nvPr>
            <p:ph type="body" sz="quarter"/>
          </p:nvPr>
        </p:nvSpPr>
        <p:spPr>
          <a:xfrm>
            <a:off x="944563" y="4329113"/>
            <a:ext cx="4970462" cy="4121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64575"/>
            <a:ext cx="29972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63975" y="8664575"/>
            <a:ext cx="3000375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@WebServlet(urlPatterns = "/</a:t>
            </a:r>
            <a:r>
              <a:rPr lang="en-US" altLang="zh-CN"/>
              <a:t>login</a:t>
            </a:r>
            <a:r>
              <a:rPr lang="zh-CN" altLang="en-US"/>
              <a:t>")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2289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6387" name="文本占位符 12290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1、boy1要开宝马，boy2要开保时捷，不能实现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2、boy要维护车的生命周期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.bin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5" Type="http://schemas.openxmlformats.org/officeDocument/2006/relationships/vmlDrawing" Target="../drawings/vmlDrawing3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3.bin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5" Type="http://schemas.openxmlformats.org/officeDocument/2006/relationships/vmlDrawing" Target="../drawings/vmlDrawing4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4.bin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7"/>
          <p:cNvSpPr/>
          <p:nvPr/>
        </p:nvSpPr>
        <p:spPr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1" name="Freeform 21"/>
          <p:cNvSpPr/>
          <p:nvPr/>
        </p:nvSpPr>
        <p:spPr>
          <a:xfrm>
            <a:off x="0" y="1931988"/>
            <a:ext cx="914400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Rectangle 18"/>
          <p:cNvSpPr/>
          <p:nvPr/>
        </p:nvSpPr>
        <p:spPr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3" name="Freeform 19" descr="108a"/>
          <p:cNvSpPr/>
          <p:nvPr/>
        </p:nvSpPr>
        <p:spPr>
          <a:xfrm>
            <a:off x="0" y="2046288"/>
            <a:ext cx="9144000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Rectangle 20"/>
          <p:cNvSpPr/>
          <p:nvPr/>
        </p:nvSpPr>
        <p:spPr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164C3D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205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107950"/>
            <a:ext cx="1219200" cy="118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7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8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3079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0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81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8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102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4103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4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105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914400" y="900113"/>
            <a:ext cx="7239000" cy="784225"/>
          </a:xfrm>
        </p:spPr>
        <p:txBody>
          <a:bodyPr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ClrTx/>
              <a:buSzTx/>
              <a:buFontTx/>
            </a:pPr>
            <a:r>
              <a:rPr lang="zh-CN" altLang="en-US" sz="4000" b="0" dirty="0">
                <a:latin typeface="Verdana" panose="020B0604030504040204" pitchFamily="2" charset="0"/>
              </a:rPr>
              <a:t>JAVAEE技术I</a:t>
            </a:r>
            <a:endParaRPr lang="zh-CN" altLang="en-US" sz="4000" b="0" dirty="0">
              <a:latin typeface="Verdana" panose="020B0604030504040204" pitchFamily="2" charset="0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subTitle"/>
          </p:nvPr>
        </p:nvSpPr>
        <p:spPr>
          <a:xfrm>
            <a:off x="1757363" y="5314950"/>
            <a:ext cx="6019800" cy="381000"/>
          </a:xfrm>
        </p:spPr>
        <p:txBody>
          <a:bodyPr wrap="square" anchor="t" anchorCtr="0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eaLnBrk="1" hangingPunct="1">
              <a:lnSpc>
                <a:spcPct val="90000"/>
              </a:lnSpc>
              <a:buSz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4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7" name="Freeform 4"/>
          <p:cNvSpPr>
            <a:spLocks noEditPoints="1"/>
          </p:cNvSpPr>
          <p:nvPr/>
        </p:nvSpPr>
        <p:spPr>
          <a:xfrm rot="621035" flipH="1" flipV="1">
            <a:off x="7446963" y="1031875"/>
            <a:ext cx="1017587" cy="1223963"/>
          </a:xfrm>
          <a:custGeom>
            <a:avLst/>
            <a:gdLst/>
            <a:ahLst/>
            <a:cxnLst>
              <a:cxn ang="0">
                <a:pos x="394044" y="21016"/>
              </a:cxn>
              <a:cxn ang="0">
                <a:pos x="296616" y="70613"/>
              </a:cxn>
              <a:cxn ang="0">
                <a:pos x="214343" y="126095"/>
              </a:cxn>
              <a:cxn ang="0">
                <a:pos x="146504" y="187461"/>
              </a:cxn>
              <a:cxn ang="0">
                <a:pos x="91655" y="253871"/>
              </a:cxn>
              <a:cxn ang="0">
                <a:pos x="50519" y="324485"/>
              </a:cxn>
              <a:cxn ang="0">
                <a:pos x="21651" y="396779"/>
              </a:cxn>
              <a:cxn ang="0">
                <a:pos x="5052" y="471596"/>
              </a:cxn>
              <a:cxn ang="0">
                <a:pos x="0" y="546412"/>
              </a:cxn>
              <a:cxn ang="0">
                <a:pos x="6495" y="620388"/>
              </a:cxn>
              <a:cxn ang="0">
                <a:pos x="23094" y="693523"/>
              </a:cxn>
              <a:cxn ang="0">
                <a:pos x="49797" y="764136"/>
              </a:cxn>
              <a:cxn ang="0">
                <a:pos x="85881" y="831387"/>
              </a:cxn>
              <a:cxn ang="0">
                <a:pos x="131348" y="893594"/>
              </a:cxn>
              <a:cxn ang="0">
                <a:pos x="184753" y="950757"/>
              </a:cxn>
              <a:cxn ang="0">
                <a:pos x="246819" y="1001195"/>
              </a:cxn>
              <a:cxn ang="0">
                <a:pos x="315380" y="1044067"/>
              </a:cxn>
              <a:cxn ang="0">
                <a:pos x="391879" y="1077693"/>
              </a:cxn>
              <a:cxn ang="0">
                <a:pos x="474152" y="1102071"/>
              </a:cxn>
              <a:cxn ang="0">
                <a:pos x="562199" y="1115521"/>
              </a:cxn>
              <a:cxn ang="0">
                <a:pos x="656019" y="1117203"/>
              </a:cxn>
              <a:cxn ang="0">
                <a:pos x="754169" y="1106274"/>
              </a:cxn>
              <a:cxn ang="0">
                <a:pos x="856650" y="1081896"/>
              </a:cxn>
              <a:cxn ang="0">
                <a:pos x="917993" y="1223963"/>
              </a:cxn>
              <a:cxn ang="0">
                <a:pos x="674061" y="652332"/>
              </a:cxn>
              <a:cxn ang="0">
                <a:pos x="705816" y="804487"/>
              </a:cxn>
              <a:cxn ang="0">
                <a:pos x="645193" y="813734"/>
              </a:cxn>
              <a:cxn ang="0">
                <a:pos x="583128" y="812893"/>
              </a:cxn>
              <a:cxn ang="0">
                <a:pos x="520341" y="803646"/>
              </a:cxn>
              <a:cxn ang="0">
                <a:pos x="458997" y="786833"/>
              </a:cxn>
              <a:cxn ang="0">
                <a:pos x="399818" y="761614"/>
              </a:cxn>
              <a:cxn ang="0">
                <a:pos x="343526" y="729670"/>
              </a:cxn>
              <a:cxn ang="0">
                <a:pos x="292286" y="691842"/>
              </a:cxn>
              <a:cxn ang="0">
                <a:pos x="246819" y="648129"/>
              </a:cxn>
              <a:cxn ang="0">
                <a:pos x="208569" y="600213"/>
              </a:cxn>
              <a:cxn ang="0">
                <a:pos x="178258" y="548093"/>
              </a:cxn>
              <a:cxn ang="0">
                <a:pos x="158051" y="491771"/>
              </a:cxn>
              <a:cxn ang="0">
                <a:pos x="147947" y="433767"/>
              </a:cxn>
              <a:cxn ang="0">
                <a:pos x="150112" y="373241"/>
              </a:cxn>
              <a:cxn ang="0">
                <a:pos x="165989" y="311875"/>
              </a:cxn>
              <a:cxn ang="0">
                <a:pos x="196300" y="248828"/>
              </a:cxn>
              <a:cxn ang="0">
                <a:pos x="241767" y="186621"/>
              </a:cxn>
              <a:cxn ang="0">
                <a:pos x="304554" y="125254"/>
              </a:cxn>
              <a:cxn ang="0">
                <a:pos x="386106" y="64729"/>
              </a:cxn>
              <a:cxn ang="0">
                <a:pos x="486421" y="6725"/>
              </a:cxn>
              <a:cxn ang="0">
                <a:pos x="448893" y="0"/>
              </a:cxn>
              <a:cxn ang="0">
                <a:pos x="1017587" y="812893"/>
              </a:cxn>
              <a:cxn ang="0">
                <a:pos x="1017587" y="812893"/>
              </a:cxn>
            </a:cxnLst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43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</a:rPr>
              <a:t>由实验一引入：</a:t>
            </a:r>
            <a:r>
              <a:rPr lang="en-US" altLang="zh-CN" dirty="0">
                <a:latin typeface="Arial" panose="020B0604020202020204" pitchFamily="34" charset="0"/>
              </a:rPr>
              <a:t>VIEW</a:t>
            </a:r>
            <a:r>
              <a:rPr lang="zh-CN" altLang="en-US" dirty="0"/>
              <a:t>（1）</a:t>
            </a:r>
            <a:endParaRPr lang="en-US" altLang="zh-CN" dirty="0"/>
          </a:p>
        </p:txBody>
      </p:sp>
      <p:sp>
        <p:nvSpPr>
          <p:cNvPr id="16386" name="文本占位符 14338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MVC模式下的用户登录模块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HTML（Jsp）页面实现登录表单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4340" name="圆角矩形 14339"/>
          <p:cNvSpPr/>
          <p:nvPr/>
        </p:nvSpPr>
        <p:spPr>
          <a:xfrm>
            <a:off x="457200" y="2743200"/>
            <a:ext cx="8305800" cy="3429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</a:rPr>
              <a:t>&lt;html&gt;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</a:rPr>
              <a:t>      &lt;body&gt;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lvl="1" indent="0" algn="l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</a:rPr>
              <a:t>    &lt;form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action="login"</a:t>
            </a:r>
            <a:r>
              <a:rPr lang="zh-CN" altLang="en-US" sz="2000" b="1" dirty="0">
                <a:latin typeface="Times New Roman" panose="02020603050405020304" pitchFamily="2" charset="0"/>
              </a:rPr>
              <a:t> method="post"&gt;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lvl="1" indent="0" algn="l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</a:rPr>
              <a:t>    	请输入用户名：&lt;input name="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username</a:t>
            </a:r>
            <a:r>
              <a:rPr lang="zh-CN" altLang="en-US" sz="2000" b="1" dirty="0">
                <a:latin typeface="Times New Roman" panose="02020603050405020304" pitchFamily="2" charset="0"/>
              </a:rPr>
              <a:t>" type="text"&gt;&lt;br&gt;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lvl="1" indent="0" algn="l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</a:rPr>
              <a:t>    	请输入密码：&lt;input name="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password</a:t>
            </a:r>
            <a:r>
              <a:rPr lang="zh-CN" altLang="en-US" sz="2000" b="1" dirty="0">
                <a:latin typeface="Times New Roman" panose="02020603050405020304" pitchFamily="2" charset="0"/>
              </a:rPr>
              <a:t>" type="password"&gt;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lvl="1" indent="0" algn="l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</a:rPr>
              <a:t>                 </a:t>
            </a:r>
            <a:r>
              <a:rPr lang="en-US" altLang="zh-CN" sz="2000" b="1" dirty="0">
                <a:latin typeface="Times New Roman" panose="02020603050405020304" pitchFamily="2" charset="0"/>
              </a:rPr>
              <a:t>              </a:t>
            </a:r>
            <a:r>
              <a:rPr lang="zh-CN" altLang="en-US" sz="2000" b="1" dirty="0">
                <a:latin typeface="Times New Roman" panose="02020603050405020304" pitchFamily="2" charset="0"/>
              </a:rPr>
              <a:t>&lt;input type="submit" value="登录"&gt;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lvl="1" indent="0" algn="l" eaLnBrk="1" hangingPunct="1">
              <a:lnSpc>
                <a:spcPct val="110000"/>
              </a:lnSpc>
            </a:pPr>
            <a:r>
              <a:rPr lang="en-US" altLang="zh-CN" sz="2000" b="1" dirty="0">
                <a:latin typeface="Times New Roman" panose="02020603050405020304" pitchFamily="2" charset="0"/>
              </a:rPr>
              <a:t>    </a:t>
            </a:r>
            <a:r>
              <a:rPr lang="zh-CN" altLang="en-US" sz="2000" b="1" dirty="0">
                <a:latin typeface="Times New Roman" panose="02020603050405020304" pitchFamily="2" charset="0"/>
              </a:rPr>
              <a:t>&lt;/form&gt;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lvl="1" indent="0" algn="l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</a:rPr>
              <a:t>&lt;/body&gt;</a:t>
            </a:r>
            <a:endParaRPr lang="zh-CN" altLang="en-US" sz="2000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sym typeface="Arial" panose="020B0604020202020204" pitchFamily="34" charset="0"/>
              </a:rPr>
              <a:t>&lt;/html&gt;</a:t>
            </a:r>
            <a:endParaRPr lang="zh-CN" altLang="en-US" sz="2000" b="1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由实验一引入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VIEW</a:t>
            </a:r>
            <a:r>
              <a:rPr lang="zh-CN" altLang="en-US" dirty="0"/>
              <a:t>（2）</a:t>
            </a:r>
            <a:endParaRPr lang="en-US" altLang="zh-CN" dirty="0"/>
          </a:p>
        </p:txBody>
      </p:sp>
      <p:sp>
        <p:nvSpPr>
          <p:cNvPr id="17410" name="文本占位符 1536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MVC模式下的用户登录模块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Jsp</a:t>
            </a:r>
            <a:r>
              <a:rPr lang="zh-CN" altLang="en-US" dirty="0"/>
              <a:t>页面显示登录结果</a:t>
            </a: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15364" name="圆角矩形 15363"/>
          <p:cNvSpPr/>
          <p:nvPr/>
        </p:nvSpPr>
        <p:spPr>
          <a:xfrm>
            <a:off x="107315" y="2637155"/>
            <a:ext cx="7501890" cy="34309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ctr">
              <a:lnSpc>
                <a:spcPct val="110000"/>
              </a:lnSpc>
            </a:pPr>
            <a:r>
              <a:rPr lang="en-US" altLang="zh-CN" b="1" i="1" dirty="0">
                <a:latin typeface="Times New Roman" panose="02020603050405020304" pitchFamily="2" charset="0"/>
                <a:sym typeface="Arial" panose="020B0604020202020204" pitchFamily="34" charset="0"/>
              </a:rPr>
              <a:t>&lt;!-- loginSuccess.jsp页面源代码 --&gt;</a:t>
            </a:r>
            <a:endParaRPr lang="en-US" altLang="zh-CN" b="1" i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&lt;%@ page language="java" pageEncoding="gb2312"%&gt;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&lt;html&gt;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  &lt;body&gt;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        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&lt;jsp: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useBean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id="loginUser"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 </a:t>
            </a:r>
            <a:endParaRPr lang="en-US" altLang="zh-CN" sz="1800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type="</a:t>
            </a:r>
            <a:r>
              <a:rPr lang="en-US" altLang="zh-CN" sz="1800" dirty="0">
                <a:latin typeface="Times New Roman" panose="02020603050405020304" pitchFamily="2" charset="0"/>
                <a:sym typeface="Arial" panose="020B0604020202020204" pitchFamily="34" charset="0"/>
              </a:rPr>
              <a:t>cn.edu.zjut.bean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.UserBean" scope="session" /&gt;</a:t>
            </a:r>
            <a:endParaRPr lang="en-US" altLang="zh-CN" sz="1800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       欢迎&lt;jsp: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getProperty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 name="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loginUser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"  property="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username</a:t>
            </a: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" /&gt;</a:t>
            </a:r>
            <a:endParaRPr lang="en-US" altLang="zh-CN" sz="1800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       登录成功! </a:t>
            </a:r>
            <a:endParaRPr lang="en-US" altLang="zh-CN" sz="1800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sym typeface="Arial" panose="020B0604020202020204" pitchFamily="34" charset="0"/>
              </a:rPr>
              <a:t>  &lt;/body&gt;</a:t>
            </a:r>
            <a:endParaRPr lang="en-US" altLang="zh-CN" sz="1800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&lt;/html&gt;</a:t>
            </a:r>
            <a:endParaRPr lang="en-US" altLang="zh-CN" b="1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31820" y="1557020"/>
            <a:ext cx="5983605" cy="23190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2" charset="0"/>
              </a:rPr>
              <a:t>                        </a:t>
            </a:r>
            <a:r>
              <a:rPr lang="en-US" altLang="zh-CN" b="1" i="1" dirty="0">
                <a:latin typeface="Times New Roman" panose="02020603050405020304" pitchFamily="2" charset="0"/>
                <a:sym typeface="Arial" panose="020B0604020202020204" pitchFamily="34" charset="0"/>
              </a:rPr>
              <a:t>&lt;!-- loginFailed.jsp页面源代码 --&gt;</a:t>
            </a:r>
            <a:endParaRPr lang="en-US" altLang="zh-CN" b="1" i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&lt;%@ page language="java" pageEncoding="gb2312"%&gt;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&lt;html&gt;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  &lt;body&gt;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        登录失败，用户名或密码错误! 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  &lt;/body&gt;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&lt;/html&gt;</a:t>
            </a:r>
            <a:r>
              <a:rPr lang="en-US" altLang="zh-CN" dirty="0">
                <a:latin typeface="Times New Roman" panose="02020603050405020304" pitchFamily="2" charset="0"/>
                <a:sym typeface="Arial" panose="020B0604020202020204" pitchFamily="34" charset="0"/>
              </a:rPr>
              <a:t>cn.edu.zjut.beans</a:t>
            </a:r>
            <a:endParaRPr lang="en-US" altLang="zh-CN" b="1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功能增加：</a:t>
            </a:r>
            <a:r>
              <a:rPr lang="zh-CN" altLang="en-US" dirty="0">
                <a:latin typeface="Arial" panose="020B0604020202020204" pitchFamily="34" charset="0"/>
              </a:rPr>
              <a:t>连接数据库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0482" name="文本占位符 18434"/>
          <p:cNvSpPr>
            <a:spLocks noGrp="1"/>
          </p:cNvSpPr>
          <p:nvPr>
            <p:ph idx="1"/>
          </p:nvPr>
        </p:nvSpPr>
        <p:spPr>
          <a:xfrm>
            <a:off x="157480" y="1393825"/>
            <a:ext cx="8930640" cy="4930775"/>
          </a:xfrm>
        </p:spPr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创建数据库操作类UserDAO.java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8436" name="圆角矩形 18435"/>
          <p:cNvSpPr/>
          <p:nvPr/>
        </p:nvSpPr>
        <p:spPr>
          <a:xfrm>
            <a:off x="499745" y="2348865"/>
            <a:ext cx="8246110" cy="32308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ctr">
              <a:lnSpc>
                <a:spcPct val="50000"/>
              </a:lnSpc>
            </a:pPr>
            <a:r>
              <a:rPr lang="zh-CN" altLang="en-US" b="1" dirty="0">
                <a:latin typeface="Times New Roman" panose="02020603050405020304" pitchFamily="2" charset="0"/>
              </a:rPr>
              <a:t>/***</a:t>
            </a:r>
            <a:r>
              <a:rPr lang="en-US" altLang="zh-CN" b="1" i="1" dirty="0">
                <a:latin typeface="Times New Roman" panose="02020603050405020304" pitchFamily="2" charset="0"/>
              </a:rPr>
              <a:t>DAO**</a:t>
            </a:r>
            <a:r>
              <a:rPr lang="en-US" altLang="zh-CN" b="1" dirty="0">
                <a:latin typeface="Times New Roman" panose="02020603050405020304" pitchFamily="2" charset="0"/>
              </a:rPr>
              <a:t>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public class UserDAO{</a:t>
            </a:r>
            <a:endParaRPr lang="en-US" altLang="zh-CN" sz="1800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      public UserDAO( ){  </a:t>
            </a:r>
            <a:endParaRPr lang="en-US" altLang="zh-CN" sz="1800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	</a:t>
            </a:r>
            <a:r>
              <a:rPr lang="zh-CN" altLang="en-US" sz="1800" dirty="0">
                <a:latin typeface="Times New Roman" panose="02020603050405020304" pitchFamily="2" charset="0"/>
                <a:sym typeface="+mn-ea"/>
              </a:rPr>
              <a:t>System.out.println("create </a:t>
            </a:r>
            <a:r>
              <a:rPr lang="en-US" altLang="zh-CN" sz="1800" dirty="0">
                <a:latin typeface="Times New Roman" panose="02020603050405020304" pitchFamily="2" charset="0"/>
                <a:sym typeface="+mn-ea"/>
              </a:rPr>
              <a:t>User</a:t>
            </a:r>
            <a:r>
              <a:rPr lang="zh-CN" altLang="en-US" sz="1800" dirty="0">
                <a:latin typeface="Times New Roman" panose="02020603050405020304" pitchFamily="2" charset="0"/>
                <a:sym typeface="+mn-ea"/>
              </a:rPr>
              <a:t>Dao.");</a:t>
            </a:r>
            <a:r>
              <a:rPr lang="en-US" altLang="zh-CN" sz="1800" dirty="0">
                <a:latin typeface="Times New Roman" panose="02020603050405020304" pitchFamily="2" charset="0"/>
                <a:sym typeface="+mn-ea"/>
              </a:rPr>
              <a:t>    </a:t>
            </a:r>
            <a:endParaRPr lang="en-US" altLang="zh-CN" sz="1800" dirty="0">
              <a:latin typeface="Times New Roman" panose="02020603050405020304" pitchFamily="2" charset="0"/>
              <a:sym typeface="+mn-ea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      }</a:t>
            </a:r>
            <a:endParaRPr lang="en-US" altLang="zh-CN" sz="1800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      public boolean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2" charset="0"/>
              </a:rPr>
              <a:t>searchUser(UserBean user)</a:t>
            </a:r>
            <a:r>
              <a:rPr lang="en-US" altLang="zh-CN" sz="1800" dirty="0">
                <a:latin typeface="Times New Roman" panose="02020603050405020304" pitchFamily="2" charset="0"/>
              </a:rPr>
              <a:t>{ </a:t>
            </a:r>
            <a:endParaRPr lang="en-US" altLang="zh-CN" sz="1800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      	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System.out.println("execute --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searchUser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()-- method.");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2" charset="0"/>
              </a:rPr>
              <a:t>	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           	return </a:t>
            </a:r>
            <a:r>
              <a:rPr lang="en-US" altLang="zh-CN" sz="1800" dirty="0">
                <a:latin typeface="Times New Roman" panose="02020603050405020304" pitchFamily="2" charset="0"/>
              </a:rPr>
              <a:t>true;    </a:t>
            </a:r>
            <a:endParaRPr lang="en-US" altLang="zh-CN" sz="1800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      }   </a:t>
            </a:r>
            <a:endParaRPr lang="en-US" altLang="zh-CN" sz="1800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latin typeface="Times New Roman" panose="02020603050405020304" pitchFamily="2" charset="0"/>
              </a:rPr>
              <a:t>}</a:t>
            </a:r>
            <a:endParaRPr lang="en-US" altLang="zh-CN" sz="1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功能增加：</a:t>
            </a:r>
            <a:r>
              <a:rPr lang="zh-CN" altLang="en-US" dirty="0">
                <a:latin typeface="Arial" panose="020B0604020202020204" pitchFamily="34" charset="0"/>
              </a:rPr>
              <a:t>连接数据库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0482" name="文本占位符 18434"/>
          <p:cNvSpPr>
            <a:spLocks noGrp="1"/>
          </p:cNvSpPr>
          <p:nvPr>
            <p:ph idx="1"/>
          </p:nvPr>
        </p:nvSpPr>
        <p:spPr>
          <a:xfrm>
            <a:off x="157480" y="1393825"/>
            <a:ext cx="8930640" cy="4930775"/>
          </a:xfrm>
        </p:spPr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修改控制器LoginController.java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sym typeface="+mn-ea"/>
              </a:rPr>
              <a:t>引入UserDAO类</a:t>
            </a:r>
            <a:endParaRPr lang="zh-CN" altLang="en-US" dirty="0">
              <a:sym typeface="+mn-ea"/>
            </a:endParaRPr>
          </a:p>
          <a:p>
            <a:pPr lvl="1" algn="just">
              <a:lnSpc>
                <a:spcPct val="110000"/>
              </a:lnSpc>
            </a:pPr>
            <a:endParaRPr lang="zh-CN" altLang="en-US" dirty="0">
              <a:sym typeface="+mn-ea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sym typeface="+mn-ea"/>
              </a:rPr>
              <a:t>重写checkUser(UserBean user)方法</a:t>
            </a:r>
            <a:endParaRPr lang="zh-CN" altLang="en-US" dirty="0">
              <a:sym typeface="+mn-ea"/>
            </a:endParaRPr>
          </a:p>
        </p:txBody>
      </p:sp>
      <p:sp>
        <p:nvSpPr>
          <p:cNvPr id="18436" name="圆角矩形 18435"/>
          <p:cNvSpPr/>
          <p:nvPr/>
        </p:nvSpPr>
        <p:spPr>
          <a:xfrm>
            <a:off x="499745" y="2709545"/>
            <a:ext cx="4370070" cy="40767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90000"/>
              </a:lnSpc>
            </a:pPr>
            <a:r>
              <a:rPr b="1" dirty="0">
                <a:latin typeface="Times New Roman" panose="02020603050405020304" pitchFamily="2" charset="0"/>
              </a:rPr>
              <a:t>import cn.edu.zjut.dao.UserDAO;</a:t>
            </a:r>
            <a:endParaRPr b="1" dirty="0">
              <a:latin typeface="Times New Roman" panose="02020603050405020304" pitchFamily="2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99745" y="3789045"/>
            <a:ext cx="7593965" cy="208089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90000"/>
              </a:lnSpc>
            </a:pPr>
            <a:r>
              <a:rPr b="1" dirty="0">
                <a:latin typeface="Times New Roman" panose="02020603050405020304" pitchFamily="2" charset="0"/>
              </a:rPr>
              <a:t>boolean checkUser(UserBean user){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2" charset="0"/>
              </a:rPr>
              <a:t>	</a:t>
            </a:r>
            <a:r>
              <a:rPr b="1" dirty="0">
                <a:latin typeface="Times New Roman" panose="02020603050405020304" pitchFamily="2" charset="0"/>
              </a:rPr>
              <a:t>UserDAO ud=new UserDAO();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b="1" dirty="0">
                <a:latin typeface="Times New Roman" panose="02020603050405020304" pitchFamily="2" charset="0"/>
              </a:rPr>
              <a:t>	if( ud.searchUser(user) ) {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b="1" dirty="0">
                <a:latin typeface="Times New Roman" panose="02020603050405020304" pitchFamily="2" charset="0"/>
              </a:rPr>
              <a:t>	</a:t>
            </a:r>
            <a:r>
              <a:rPr lang="en-US" b="1" dirty="0">
                <a:latin typeface="Times New Roman" panose="02020603050405020304" pitchFamily="2" charset="0"/>
              </a:rPr>
              <a:t>	</a:t>
            </a:r>
            <a:r>
              <a:rPr b="1" dirty="0">
                <a:latin typeface="Times New Roman" panose="02020603050405020304" pitchFamily="2" charset="0"/>
              </a:rPr>
              <a:t>return true;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b="1" dirty="0">
                <a:latin typeface="Times New Roman" panose="02020603050405020304" pitchFamily="2" charset="0"/>
              </a:rPr>
              <a:t>	}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b="1" dirty="0">
                <a:latin typeface="Times New Roman" panose="02020603050405020304" pitchFamily="2" charset="0"/>
              </a:rPr>
              <a:t>	return false;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b="1" dirty="0">
                <a:latin typeface="Times New Roman" panose="02020603050405020304" pitchFamily="2" charset="0"/>
              </a:rPr>
              <a:t>}</a:t>
            </a:r>
            <a:endParaRPr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继续改造：拆分控制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器与业务逻辑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0482" name="文本占位符 18434"/>
          <p:cNvSpPr>
            <a:spLocks noGrp="1"/>
          </p:cNvSpPr>
          <p:nvPr>
            <p:ph idx="1"/>
          </p:nvPr>
        </p:nvSpPr>
        <p:spPr>
          <a:xfrm>
            <a:off x="157480" y="1393825"/>
            <a:ext cx="8930640" cy="4930775"/>
          </a:xfrm>
        </p:spPr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添加</a:t>
            </a:r>
            <a:r>
              <a:rPr lang="zh-CN" altLang="en-US" sz="3200" dirty="0">
                <a:sym typeface="+mn-ea"/>
              </a:rPr>
              <a:t>独立Java类</a:t>
            </a:r>
            <a:r>
              <a:rPr lang="zh-CN" altLang="en-US" sz="3200" dirty="0">
                <a:latin typeface="Times New Roman" panose="02020603050405020304" pitchFamily="2" charset="0"/>
                <a:sym typeface="+mn-ea"/>
              </a:rPr>
              <a:t>进行业务逻辑处理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8436" name="圆角矩形 18435"/>
          <p:cNvSpPr/>
          <p:nvPr/>
        </p:nvSpPr>
        <p:spPr>
          <a:xfrm>
            <a:off x="499745" y="2148205"/>
            <a:ext cx="8246110" cy="417893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ctr">
              <a:lnSpc>
                <a:spcPct val="60000"/>
              </a:lnSpc>
            </a:pPr>
            <a:r>
              <a:rPr lang="zh-CN" altLang="en-US" dirty="0">
                <a:latin typeface="Times New Roman" panose="02020603050405020304" pitchFamily="2" charset="0"/>
                <a:sym typeface="+mn-ea"/>
              </a:rPr>
              <a:t>/***</a:t>
            </a:r>
            <a:r>
              <a:rPr lang="en-US" altLang="zh-CN" i="1" dirty="0">
                <a:latin typeface="Times New Roman" panose="02020603050405020304" pitchFamily="2" charset="0"/>
                <a:sym typeface="+mn-ea"/>
              </a:rPr>
              <a:t>Service**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sym typeface="+mn-ea"/>
              </a:rPr>
              <a:t>import cn.edu.zjut.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service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;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sym typeface="+mn-ea"/>
              </a:rPr>
              <a:t>public class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User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Service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 {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2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public boolean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login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(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Bean loginUser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) {</a:t>
            </a:r>
            <a:endParaRPr lang="zh-CN" altLang="en-US" dirty="0">
              <a:latin typeface="Times New Roman" panose="02020603050405020304" pitchFamily="2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Times New Roman" panose="02020603050405020304" pitchFamily="2" charset="0"/>
                <a:sym typeface="+mn-ea"/>
              </a:rPr>
              <a:t>	       </a:t>
            </a:r>
            <a:r>
              <a:rPr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UserDAO ud=new UserDAO();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  </a:t>
            </a:r>
            <a:r>
              <a:rPr sz="1800" dirty="0">
                <a:latin typeface="Times New Roman" panose="02020603050405020304" pitchFamily="2" charset="0"/>
                <a:sym typeface="+mn-ea"/>
              </a:rPr>
              <a:t>//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dirty="0">
                <a:latin typeface="Times New Roman" panose="02020603050405020304" pitchFamily="2" charset="0"/>
                <a:sym typeface="+mn-ea"/>
              </a:rPr>
              <a:t>	</a:t>
            </a:r>
            <a:r>
              <a:rPr lang="en-US" dirty="0">
                <a:latin typeface="Times New Roman" panose="02020603050405020304" pitchFamily="2" charset="0"/>
                <a:sym typeface="+mn-ea"/>
              </a:rPr>
              <a:t>       </a:t>
            </a:r>
            <a:r>
              <a:rPr dirty="0">
                <a:latin typeface="Times New Roman" panose="02020603050405020304" pitchFamily="2" charset="0"/>
                <a:sym typeface="+mn-ea"/>
              </a:rPr>
              <a:t>if( ud.searchUser(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loginUser</a:t>
            </a:r>
            <a:r>
              <a:rPr dirty="0">
                <a:latin typeface="Times New Roman" panose="02020603050405020304" pitchFamily="2" charset="0"/>
                <a:sym typeface="+mn-ea"/>
              </a:rPr>
              <a:t>) ) {</a:t>
            </a:r>
            <a:r>
              <a:rPr lang="en-US" dirty="0">
                <a:latin typeface="Times New Roman" panose="02020603050405020304" pitchFamily="2" charset="0"/>
                <a:sym typeface="+mn-ea"/>
              </a:rPr>
              <a:t>  //</a:t>
            </a:r>
            <a:endParaRPr lang="en-US" dirty="0">
              <a:latin typeface="Times New Roman" panose="02020603050405020304" pitchFamily="2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Times New Roman" panose="02020603050405020304" pitchFamily="2" charset="0"/>
                <a:sym typeface="+mn-ea"/>
              </a:rPr>
              <a:t>		</a:t>
            </a:r>
            <a:r>
              <a:rPr dirty="0">
                <a:latin typeface="Times New Roman" panose="02020603050405020304" pitchFamily="2" charset="0"/>
                <a:sym typeface="+mn-ea"/>
              </a:rPr>
              <a:t>return true;</a:t>
            </a:r>
            <a:r>
              <a:rPr lang="en-US" dirty="0">
                <a:latin typeface="Times New Roman" panose="02020603050405020304" pitchFamily="2" charset="0"/>
                <a:sym typeface="+mn-ea"/>
              </a:rPr>
              <a:t>   </a:t>
            </a:r>
            <a:r>
              <a:rPr dirty="0">
                <a:latin typeface="Times New Roman" panose="02020603050405020304" pitchFamily="2" charset="0"/>
                <a:sym typeface="+mn-ea"/>
              </a:rPr>
              <a:t>}</a:t>
            </a:r>
            <a:r>
              <a:rPr lang="en-US" dirty="0">
                <a:latin typeface="Times New Roman" panose="02020603050405020304" pitchFamily="2" charset="0"/>
                <a:sym typeface="+mn-ea"/>
              </a:rPr>
              <a:t>                     //</a:t>
            </a:r>
            <a:endParaRPr b="1" dirty="0">
              <a:latin typeface="Times New Roman" panose="02020603050405020304" pitchFamily="2" charset="0"/>
            </a:endParaRPr>
          </a:p>
          <a:p>
            <a:pPr algn="l">
              <a:lnSpc>
                <a:spcPct val="90000"/>
              </a:lnSpc>
            </a:pPr>
            <a:r>
              <a:rPr dirty="0">
                <a:latin typeface="Times New Roman" panose="02020603050405020304" pitchFamily="2" charset="0"/>
                <a:sym typeface="+mn-ea"/>
              </a:rPr>
              <a:t>	</a:t>
            </a:r>
            <a:r>
              <a:rPr lang="en-US" dirty="0">
                <a:latin typeface="Times New Roman" panose="02020603050405020304" pitchFamily="2" charset="0"/>
                <a:sym typeface="+mn-ea"/>
              </a:rPr>
              <a:t>       </a:t>
            </a:r>
            <a:r>
              <a:rPr dirty="0">
                <a:latin typeface="Times New Roman" panose="02020603050405020304" pitchFamily="2" charset="0"/>
                <a:sym typeface="+mn-ea"/>
              </a:rPr>
              <a:t>return false;</a:t>
            </a:r>
            <a:r>
              <a:rPr lang="en-US" dirty="0">
                <a:latin typeface="Times New Roman" panose="02020603050405020304" pitchFamily="2" charset="0"/>
                <a:sym typeface="+mn-ea"/>
              </a:rPr>
              <a:t>		              //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sym typeface="+mn-ea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/*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2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	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if (loginUser.get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Username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().equals(loginUser.getPassword())) {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		return true;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}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return false;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2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2" charset="0"/>
                <a:sym typeface="+mn-ea"/>
              </a:rPr>
              <a:t>                       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sym typeface="+mn-ea"/>
              </a:rPr>
              <a:t>	}	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sym typeface="+mn-ea"/>
              </a:rPr>
              <a:t>}</a:t>
            </a:r>
            <a:endParaRPr lang="en-US" altLang="zh-CN" sz="1800" b="1" dirty="0">
              <a:latin typeface="Times New Roman" panose="02020603050405020304" pitchFamily="2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924675" y="1052830"/>
            <a:ext cx="2163445" cy="1838325"/>
          </a:xfrm>
          <a:prstGeom prst="wedgeRoundRectCallout">
            <a:avLst>
              <a:gd name="adj1" fmla="val -93331"/>
              <a:gd name="adj2" fmla="val 668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、层次结构</a:t>
            </a:r>
            <a:endParaRPr lang="zh-CN" altLang="en-US" sz="1600" b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DAO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的区别与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</a:t>
            </a:r>
            <a:endParaRPr lang="zh-CN" altLang="en-US" sz="1600" b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JavaBean</a:t>
            </a:r>
            <a:r>
              <a:rPr lang="zh-CN" altLang="en-US" sz="1600" b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的区别与关联</a:t>
            </a:r>
            <a:endParaRPr lang="en-US" altLang="zh-CN" sz="1600" b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继续改造：拆分控制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器与业务逻辑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0482" name="文本占位符 18434"/>
          <p:cNvSpPr>
            <a:spLocks noGrp="1"/>
          </p:cNvSpPr>
          <p:nvPr>
            <p:ph idx="1"/>
          </p:nvPr>
        </p:nvSpPr>
        <p:spPr>
          <a:xfrm>
            <a:off x="157480" y="1393825"/>
            <a:ext cx="8930640" cy="4930775"/>
          </a:xfrm>
        </p:spPr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sym typeface="+mn-ea"/>
              </a:rPr>
              <a:t>修改控制器LoginController.java</a:t>
            </a:r>
            <a:endParaRPr lang="zh-CN" altLang="en-US" sz="3200" dirty="0">
              <a:latin typeface="Arial" panose="020B0604020202020204" pitchFamily="34" charset="0"/>
              <a:sym typeface="+mn-ea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sym typeface="+mn-ea"/>
              </a:rPr>
              <a:t>相同</a:t>
            </a:r>
            <a:r>
              <a:rPr lang="zh-CN" altLang="en-US" dirty="0">
                <a:sym typeface="+mn-ea"/>
              </a:rPr>
              <a:t>部分：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接受用户请求参数并进行数据共享</a:t>
            </a:r>
            <a:endParaRPr lang="zh-CN" altLang="en-US" sz="3600" dirty="0">
              <a:latin typeface="Times New Roman" panose="02020603050405020304" pitchFamily="2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82245" y="2632710"/>
            <a:ext cx="8803640" cy="354139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50000"/>
              </a:lnSpc>
            </a:pPr>
            <a:r>
              <a:rPr lang="zh-CN" altLang="en-US" b="1" dirty="0">
                <a:latin typeface="Times New Roman" panose="02020603050405020304" pitchFamily="2" charset="0"/>
              </a:rPr>
              <a:t>                                          /***</a:t>
            </a:r>
            <a:r>
              <a:rPr lang="en-US" altLang="zh-CN" b="1" i="1" dirty="0">
                <a:latin typeface="Times New Roman" panose="02020603050405020304" pitchFamily="2" charset="0"/>
              </a:rPr>
              <a:t>Servlet**</a:t>
            </a:r>
            <a:r>
              <a:rPr lang="en-US" altLang="zh-CN" b="1" dirty="0">
                <a:latin typeface="Times New Roman" panose="02020603050405020304" pitchFamily="2" charset="0"/>
              </a:rPr>
              <a:t>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public class LoginController extends HttpServlet {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    public void doPost(HttpServletRequest request, HttpServletResponse response)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                                    throws ServletException, IOException {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	    </a:t>
            </a:r>
            <a:r>
              <a:rPr lang="en-US" altLang="zh-CN" sz="1800" b="1" dirty="0">
                <a:solidFill>
                  <a:srgbClr val="30A383"/>
                </a:solidFill>
                <a:latin typeface="Times New Roman" panose="02020603050405020304" pitchFamily="2" charset="0"/>
              </a:rPr>
              <a:t>String username = request.getParameter("username");</a:t>
            </a:r>
            <a:endParaRPr lang="en-US" altLang="zh-CN" sz="1800" b="1" dirty="0">
              <a:solidFill>
                <a:srgbClr val="30A383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30A383"/>
                </a:solidFill>
                <a:latin typeface="Times New Roman" panose="02020603050405020304" pitchFamily="2" charset="0"/>
              </a:rPr>
              <a:t>	    String password = request.getParameter("password");</a:t>
            </a:r>
            <a:endParaRPr lang="en-US" altLang="zh-CN" sz="1800" b="1" dirty="0">
              <a:solidFill>
                <a:srgbClr val="30A383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    UserBean loginUser;		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    HttpSession session = request.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getSession();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	    if(session.getAttribute("loginUser")==null)   loginUser=new UserBean();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	    else   loginUser=(UserBean)session.getAttribute("loginUser");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sym typeface="+mn-ea"/>
            </a:endParaRPr>
          </a:p>
          <a:p>
            <a:pPr algn="l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	    loginUser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.setUsername(username);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loginUser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.setPassword(password);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  	    session.setAttribute("loginUser", loginUser);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继续改造：拆分控制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器与业务逻辑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0482" name="文本占位符 18434"/>
          <p:cNvSpPr>
            <a:spLocks noGrp="1"/>
          </p:cNvSpPr>
          <p:nvPr>
            <p:ph idx="1"/>
          </p:nvPr>
        </p:nvSpPr>
        <p:spPr>
          <a:xfrm>
            <a:off x="157480" y="1393825"/>
            <a:ext cx="8930640" cy="4930775"/>
          </a:xfrm>
        </p:spPr>
        <p:txBody>
          <a:bodyPr anchor="t" anchorCtr="0"/>
          <a:p>
            <a:pPr algn="just">
              <a:lnSpc>
                <a:spcPct val="10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sym typeface="+mn-ea"/>
              </a:rPr>
              <a:t>修改控制器LoginController.java</a:t>
            </a:r>
            <a:endParaRPr lang="zh-CN" altLang="en-US" sz="3200" dirty="0">
              <a:latin typeface="Arial" panose="020B0604020202020204" pitchFamily="34" charset="0"/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>
                <a:sym typeface="+mn-ea"/>
              </a:rPr>
              <a:t>不同部分：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控制转发</a:t>
            </a:r>
            <a:endParaRPr lang="zh-CN" altLang="en-US" dirty="0">
              <a:latin typeface="Times New Roman" panose="02020603050405020304" pitchFamily="2" charset="0"/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2" charset="0"/>
                <a:sym typeface="+mn-ea"/>
              </a:rPr>
              <a:t>删除UserDAO类和checkUser(UserBean user)方法</a:t>
            </a:r>
            <a:br>
              <a:rPr lang="zh-CN" altLang="en-US" sz="2800" dirty="0">
                <a:latin typeface="Times New Roman" panose="02020603050405020304" pitchFamily="2" charset="0"/>
                <a:sym typeface="+mn-ea"/>
              </a:rPr>
            </a:br>
            <a:r>
              <a:rPr lang="zh-CN" altLang="en-US" sz="2800" dirty="0">
                <a:latin typeface="Times New Roman" panose="02020603050405020304" pitchFamily="2" charset="0"/>
                <a:sym typeface="+mn-ea"/>
              </a:rPr>
              <a:t>增加</a:t>
            </a:r>
            <a:r>
              <a:rPr lang="en-US" altLang="zh-CN" sz="2800" dirty="0">
                <a:latin typeface="Times New Roman" panose="02020603050405020304" pitchFamily="2" charset="0"/>
                <a:sym typeface="+mn-ea"/>
              </a:rPr>
              <a:t>UserService</a:t>
            </a:r>
            <a:r>
              <a:rPr lang="zh-CN" altLang="en-US" sz="2800" dirty="0">
                <a:latin typeface="Times New Roman" panose="02020603050405020304" pitchFamily="2" charset="0"/>
                <a:sym typeface="+mn-ea"/>
              </a:rPr>
              <a:t>类</a:t>
            </a:r>
            <a:endParaRPr lang="zh-CN" altLang="en-US" sz="3600" dirty="0">
              <a:latin typeface="Times New Roman" panose="02020603050405020304" pitchFamily="2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9460" name="圆角矩形 19459"/>
          <p:cNvSpPr/>
          <p:nvPr/>
        </p:nvSpPr>
        <p:spPr>
          <a:xfrm>
            <a:off x="971550" y="3484245"/>
            <a:ext cx="7315200" cy="27984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b="1" dirty="0">
                <a:latin typeface="Times New Roman" panose="02020603050405020304" pitchFamily="2" charset="0"/>
              </a:rPr>
              <a:t>                                          /***</a:t>
            </a:r>
            <a:r>
              <a:rPr lang="en-US" altLang="zh-CN" b="1" i="1" dirty="0">
                <a:latin typeface="Times New Roman" panose="02020603050405020304" pitchFamily="2" charset="0"/>
              </a:rPr>
              <a:t>Servlet**</a:t>
            </a:r>
            <a:r>
              <a:rPr lang="en-US" altLang="zh-CN" b="1" dirty="0">
                <a:latin typeface="Times New Roman" panose="02020603050405020304" pitchFamily="2" charset="0"/>
              </a:rPr>
              <a:t>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solidFill>
                  <a:srgbClr val="30A383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UserService </a:t>
            </a:r>
            <a:r>
              <a:rPr lang="en-US" altLang="zh-CN" b="1" dirty="0">
                <a:solidFill>
                  <a:srgbClr val="30A383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userService= new UserService();</a:t>
            </a:r>
            <a:endParaRPr lang="en-US" altLang="zh-CN" b="1" dirty="0">
              <a:solidFill>
                <a:srgbClr val="30A383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	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</a:rPr>
              <a:t>/* 通过Service进行业务逻辑处理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*/</a:t>
            </a:r>
            <a:endParaRPr lang="en-US" altLang="zh-CN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</a:rPr>
              <a:t>if(userService.login(</a:t>
            </a:r>
            <a:r>
              <a:rPr lang="en-US" altLang="zh-CN" dirty="0">
                <a:solidFill>
                  <a:srgbClr val="30A383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loginUser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</a:rPr>
              <a:t>))</a:t>
            </a:r>
            <a:r>
              <a:rPr lang="en-US" altLang="zh-CN" b="1" dirty="0">
                <a:latin typeface="Times New Roman" panose="02020603050405020304" pitchFamily="2" charset="0"/>
              </a:rPr>
              <a:t>{</a:t>
            </a:r>
            <a:endParaRPr lang="en-US" altLang="zh-CN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</a:rPr>
              <a:t>	gotoPage("../loginSuccess.jsp",request,response);</a:t>
            </a:r>
            <a:endParaRPr lang="en-US" altLang="zh-CN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</a:rPr>
              <a:t>}</a:t>
            </a:r>
            <a:endParaRPr lang="en-US" altLang="zh-CN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</a:rPr>
              <a:t>else</a:t>
            </a:r>
            <a:r>
              <a:rPr lang="en-US" altLang="zh-CN" b="1" dirty="0">
                <a:latin typeface="Times New Roman" panose="02020603050405020304" pitchFamily="2" charset="0"/>
              </a:rPr>
              <a:t>{</a:t>
            </a:r>
            <a:endParaRPr lang="en-US" altLang="zh-CN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</a:rPr>
              <a:t>	gotoPage("../loginFail.jsp",request,response);</a:t>
            </a:r>
            <a:endParaRPr lang="en-US" altLang="zh-CN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</a:rPr>
              <a:t>}</a:t>
            </a:r>
            <a:endParaRPr lang="en-US" altLang="zh-CN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7170" name="组合 5122"/>
          <p:cNvGrpSpPr/>
          <p:nvPr/>
        </p:nvGrpSpPr>
        <p:grpSpPr>
          <a:xfrm>
            <a:off x="1111250" y="2024063"/>
            <a:ext cx="5410200" cy="665162"/>
            <a:chOff x="0" y="0"/>
            <a:chExt cx="3408" cy="419"/>
          </a:xfrm>
        </p:grpSpPr>
        <p:grpSp>
          <p:nvGrpSpPr>
            <p:cNvPr id="7171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72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3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4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75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76" name="Text Box 12"/>
            <p:cNvSpPr txBox="1"/>
            <p:nvPr/>
          </p:nvSpPr>
          <p:spPr>
            <a:xfrm>
              <a:off x="1008" y="3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引入</a:t>
              </a:r>
              <a:endParaRPr lang="zh-CN" altLang="en-US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77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78" name="组合 5130"/>
          <p:cNvGrpSpPr/>
          <p:nvPr/>
        </p:nvGrpSpPr>
        <p:grpSpPr>
          <a:xfrm>
            <a:off x="1111250" y="3200400"/>
            <a:ext cx="5410200" cy="665163"/>
            <a:chOff x="0" y="0"/>
            <a:chExt cx="3408" cy="419"/>
          </a:xfrm>
        </p:grpSpPr>
        <p:grpSp>
          <p:nvGrpSpPr>
            <p:cNvPr id="7179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0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1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2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83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1008" y="16"/>
              <a:ext cx="172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Spring框架搭建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85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86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61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Spring简介（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  <p:sp>
        <p:nvSpPr>
          <p:cNvPr id="9218" name="文本占位符 6146"/>
          <p:cNvSpPr>
            <a:spLocks noGrp="1"/>
          </p:cNvSpPr>
          <p:nvPr>
            <p:ph type="body" sz="half" idx="1"/>
          </p:nvPr>
        </p:nvSpPr>
        <p:spPr>
          <a:xfrm>
            <a:off x="457200" y="1395413"/>
            <a:ext cx="822007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Spring Framework实际上是Rod Johnson所著的《Expert One-on-One J2EE Design and Development》一书中所阐述的设计思想的具体实现。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作者倡导JavaEE实用主义的设计思想，实现了一个开放、清晰、全面、高效的，可高度重用的应用开发框架。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9219" name="内容占位符 614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6688" y="260350"/>
            <a:ext cx="1587500" cy="18732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51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Spring简介（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  <p:sp>
        <p:nvSpPr>
          <p:cNvPr id="10242" name="文本占位符 5122"/>
          <p:cNvSpPr>
            <a:spLocks noGrp="1"/>
          </p:cNvSpPr>
          <p:nvPr>
            <p:ph type="body" sz="half" idx="1"/>
          </p:nvPr>
        </p:nvSpPr>
        <p:spPr>
          <a:xfrm>
            <a:off x="600075" y="1339850"/>
            <a:ext cx="800417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endParaRPr lang="zh-CN" altLang="en-US" sz="2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10243" name="内容占位符 512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7450" y="2060575"/>
            <a:ext cx="6808788" cy="3313113"/>
          </a:xfrm>
        </p:spPr>
      </p:pic>
      <p:sp>
        <p:nvSpPr>
          <p:cNvPr id="10244" name="文本框 5124"/>
          <p:cNvSpPr txBox="1"/>
          <p:nvPr/>
        </p:nvSpPr>
        <p:spPr>
          <a:xfrm>
            <a:off x="2389188" y="5518150"/>
            <a:ext cx="448786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400" dirty="0">
                <a:latin typeface="Verdana" panose="020B0604030504040204" pitchFamily="2" charset="0"/>
              </a:rPr>
              <a:t>Spring 体系图</a:t>
            </a:r>
            <a:endParaRPr lang="zh-CN" altLang="en-US" sz="2400" dirty="0">
              <a:latin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7170" name="组合 5122"/>
          <p:cNvGrpSpPr/>
          <p:nvPr/>
        </p:nvGrpSpPr>
        <p:grpSpPr>
          <a:xfrm>
            <a:off x="1111250" y="2024063"/>
            <a:ext cx="5410200" cy="665162"/>
            <a:chOff x="0" y="0"/>
            <a:chExt cx="3408" cy="419"/>
          </a:xfrm>
        </p:grpSpPr>
        <p:grpSp>
          <p:nvGrpSpPr>
            <p:cNvPr id="7171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72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3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4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75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76" name="Text Box 12"/>
            <p:cNvSpPr txBox="1"/>
            <p:nvPr/>
          </p:nvSpPr>
          <p:spPr>
            <a:xfrm>
              <a:off x="1008" y="3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引入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77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78" name="组合 5130"/>
          <p:cNvGrpSpPr/>
          <p:nvPr/>
        </p:nvGrpSpPr>
        <p:grpSpPr>
          <a:xfrm>
            <a:off x="1111250" y="3200400"/>
            <a:ext cx="5410200" cy="665163"/>
            <a:chOff x="0" y="0"/>
            <a:chExt cx="3408" cy="419"/>
          </a:xfrm>
        </p:grpSpPr>
        <p:grpSp>
          <p:nvGrpSpPr>
            <p:cNvPr id="7179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0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1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2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83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1008" y="16"/>
              <a:ext cx="172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Spring框架搭建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85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86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7169"/>
          <p:cNvSpPr>
            <a:spLocks noGrp="1"/>
          </p:cNvSpPr>
          <p:nvPr>
            <p:ph idx="1"/>
          </p:nvPr>
        </p:nvSpPr>
        <p:spPr>
          <a:xfrm>
            <a:off x="701675" y="1295400"/>
            <a:ext cx="7759700" cy="4876800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Spring的核心是个轻量级（Lightweight）容器（Container），实现了IoC（Inversion of Control）模式的容器，基于此核心容器所构建的应用程序，可以达到组件的松散耦合，使得整个应用程序可以在架构上与维护上都能得到相当程度的简化。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1266" name="标题 717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Spring简介（3）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8193"/>
          <p:cNvSpPr>
            <a:spLocks noGrp="1"/>
          </p:cNvSpPr>
          <p:nvPr>
            <p:ph idx="1"/>
          </p:nvPr>
        </p:nvSpPr>
        <p:spPr>
          <a:xfrm>
            <a:off x="611188" y="1295400"/>
            <a:ext cx="8047037" cy="5014913"/>
          </a:xfrm>
        </p:spPr>
        <p:txBody>
          <a:bodyPr anchor="t" anchorCtr="0"/>
          <a:p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r>
              <a:rPr lang="zh-CN" altLang="en-US" sz="3200" dirty="0">
                <a:latin typeface="Times New Roman" panose="02020603050405020304" pitchFamily="2" charset="0"/>
              </a:rPr>
              <a:t>特性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轻量级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核心文件只有不到1MB 的大小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非侵入性框架，减低应用程序从框架移植的负担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容器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管理对象的生命周期、依赖注入等，并可以控制对象的创建方式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IoC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：Spring 的核心概念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程序员不必在程序中维护对象的依赖关系，Spring会自动根据配置文件中的设定将依赖注入指定对象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2290" name="标题 819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Spring简介（4）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9217"/>
          <p:cNvSpPr>
            <a:spLocks noGrp="1"/>
          </p:cNvSpPr>
          <p:nvPr>
            <p:ph idx="1"/>
          </p:nvPr>
        </p:nvSpPr>
        <p:spPr>
          <a:xfrm>
            <a:off x="557213" y="1295400"/>
            <a:ext cx="8148637" cy="4876800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传统设计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在传统的程序设计过程中，当某个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Java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实例（调用者）需要调用另一个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Java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实例（被调用者）时，通常由调用者来创建被调用者的实例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3314" name="标题 9218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基本概念（</a:t>
            </a:r>
            <a:r>
              <a:rPr lang="en-US" altLang="zh-CN" dirty="0">
                <a:latin typeface="Times New Roman" panose="02020603050405020304" pitchFamily="2" charset="0"/>
              </a:rPr>
              <a:t>1-1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251460" y="3572828"/>
            <a:ext cx="7077075" cy="173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UserService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public boolean login(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Bean loginUser</a:t>
            </a:r>
            <a:r>
              <a:rPr lang="en-US" altLang="zh-CN" sz="2000" dirty="0">
                <a:latin typeface="Times New Roman" panose="02020603050405020304" pitchFamily="2" charset="0"/>
              </a:rPr>
              <a:t>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UserDAO ud=new UserDAO();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79930" y="4725035"/>
            <a:ext cx="7077075" cy="173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</a:t>
            </a:r>
            <a:r>
              <a:rPr lang="en-US" altLang="zh-CN" sz="2000" dirty="0">
                <a:latin typeface="Times New Roman" panose="02020603050405020304" pitchFamily="2" charset="0"/>
                <a:sym typeface="+mn-ea"/>
              </a:rPr>
              <a:t>LoginController extends HttpServlet</a:t>
            </a:r>
            <a:r>
              <a:rPr lang="en-US" altLang="zh-CN" sz="2000" dirty="0">
                <a:latin typeface="Times New Roman" panose="02020603050405020304" pitchFamily="2" charset="0"/>
              </a:rPr>
              <a:t>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  <a:sym typeface="+mn-ea"/>
              </a:rPr>
              <a:t>public void doPost(……) throws ……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UserService userServ = new UserService();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占位符 10241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876800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传统设计举例</a:t>
            </a:r>
            <a:endParaRPr lang="zh-CN" altLang="en-US" sz="32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一个类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，另一个类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，如果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的某个方法（如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drive()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），需要引用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，则称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类依赖于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类。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延伸到对象，比如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类的对象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boy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类的对象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toyota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，这种依赖关系依然成立。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38" name="标题 1024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基本概念（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占位符 11265"/>
          <p:cNvSpPr>
            <a:spLocks noGrp="1"/>
          </p:cNvSpPr>
          <p:nvPr>
            <p:ph idx="1"/>
          </p:nvPr>
        </p:nvSpPr>
        <p:spPr>
          <a:xfrm>
            <a:off x="900113" y="1295400"/>
            <a:ext cx="7543800" cy="4876800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传统设计存在的问题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假定代码：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5362" name="标题 1126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</a:t>
            </a:r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念</a:t>
            </a:r>
            <a:r>
              <a:rPr lang="zh-CN" altLang="en-US" dirty="0">
                <a:latin typeface="Times New Roman" panose="02020603050405020304" pitchFamily="2" charset="0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</a:rPr>
              <a:t>1-3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1476375" y="2492375"/>
            <a:ext cx="6553200" cy="338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Person{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...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public void drive(){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Car toyota=new Car(\"TOYOTA\");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toyota.</a:t>
            </a:r>
            <a:r>
              <a:rPr lang="zh-CN" altLang="en-US" sz="2000" dirty="0">
                <a:latin typeface="Times New Roman" panose="02020603050405020304" pitchFamily="2" charset="0"/>
              </a:rPr>
              <a:t>挂档</a:t>
            </a:r>
            <a:r>
              <a:rPr lang="en-US" altLang="zh-CN" sz="2000" dirty="0">
                <a:latin typeface="Times New Roman" panose="02020603050405020304" pitchFamily="2" charset="0"/>
              </a:rPr>
              <a:t>();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toyota.</a:t>
            </a:r>
            <a:r>
              <a:rPr lang="zh-CN" altLang="en-US" sz="2000" dirty="0">
                <a:latin typeface="Times New Roman" panose="02020603050405020304" pitchFamily="2" charset="0"/>
              </a:rPr>
              <a:t>踩油门</a:t>
            </a:r>
            <a:r>
              <a:rPr lang="en-US" altLang="zh-CN" sz="2000" dirty="0">
                <a:latin typeface="Times New Roman" panose="02020603050405020304" pitchFamily="2" charset="0"/>
              </a:rPr>
              <a:t>();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toyota.</a:t>
            </a:r>
            <a:r>
              <a:rPr lang="zh-CN" altLang="en-US" sz="2000" dirty="0">
                <a:latin typeface="Times New Roman" panose="02020603050405020304" pitchFamily="2" charset="0"/>
              </a:rPr>
              <a:t>打方向</a:t>
            </a:r>
            <a:r>
              <a:rPr lang="en-US" altLang="zh-CN" sz="2000" dirty="0">
                <a:latin typeface="Times New Roman" panose="02020603050405020304" pitchFamily="2" charset="0"/>
              </a:rPr>
              <a:t>();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}	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69" name="圆角矩形标注 11268"/>
          <p:cNvSpPr/>
          <p:nvPr/>
        </p:nvSpPr>
        <p:spPr>
          <a:xfrm>
            <a:off x="4356100" y="1628775"/>
            <a:ext cx="4464050" cy="1730375"/>
          </a:xfrm>
          <a:prstGeom prst="wedgeRoundRectCallout">
            <a:avLst>
              <a:gd name="adj1" fmla="val -39880"/>
              <a:gd name="adj2" fmla="val 67148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导致了对象</a:t>
            </a:r>
            <a:r>
              <a:rPr lang="en-US" altLang="zh-CN" sz="2000" b="0" dirty="0">
                <a:latin typeface="Verdana" panose="020B0604030504040204" pitchFamily="2" charset="0"/>
                <a:ea typeface="楷体_GB2312" pitchFamily="1" charset="-122"/>
              </a:rPr>
              <a:t>boy</a:t>
            </a: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需要负责对象</a:t>
            </a:r>
            <a:r>
              <a:rPr lang="en-US" altLang="zh-CN" sz="2000" b="0" dirty="0">
                <a:latin typeface="Verdana" panose="020B0604030504040204" pitchFamily="2" charset="0"/>
                <a:ea typeface="楷体_GB2312" pitchFamily="1" charset="-122"/>
              </a:rPr>
              <a:t>toyota</a:t>
            </a: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的创建，甚至是整个生命周期的管理，耦合度高，不易维护。</a:t>
            </a:r>
            <a:b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</a:b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若男孩换车，驾驶</a:t>
            </a:r>
            <a:r>
              <a:rPr lang="en-US" altLang="zh-CN" sz="2000" b="0" dirty="0">
                <a:latin typeface="Verdana" panose="020B0604030504040204" pitchFamily="2" charset="0"/>
                <a:ea typeface="楷体_GB2312" pitchFamily="1" charset="-122"/>
              </a:rPr>
              <a:t>Audi</a:t>
            </a: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，则要修改代码</a:t>
            </a:r>
            <a:endParaRPr lang="zh-CN" altLang="en-US" sz="2000" b="0" dirty="0">
              <a:latin typeface="Verdana" panose="020B06040305040402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  <p:bldP spid="1126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9217"/>
          <p:cNvSpPr>
            <a:spLocks noGrp="1"/>
          </p:cNvSpPr>
          <p:nvPr>
            <p:ph idx="1"/>
          </p:nvPr>
        </p:nvSpPr>
        <p:spPr>
          <a:xfrm>
            <a:off x="557213" y="1295400"/>
            <a:ext cx="8148637" cy="4876800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而在控制反转（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IoC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）模式下，创建被调用者的工作不再由调用者来完成，两者之间的依赖关系由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管理，使得两者解耦；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7410" name="标题 9218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基本概念（</a:t>
            </a:r>
            <a:r>
              <a:rPr lang="en-US" altLang="zh-CN" dirty="0">
                <a:latin typeface="Times New Roman" panose="02020603050405020304" pitchFamily="2" charset="0"/>
              </a:rPr>
              <a:t>2-1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554038" y="3792538"/>
            <a:ext cx="8143875" cy="2008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UserService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private IUserDAO u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d = null;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setUd</a:t>
            </a:r>
            <a:r>
              <a:rPr lang="en-US" altLang="zh-CN" sz="2000" dirty="0">
                <a:latin typeface="Times New Roman" panose="02020603050405020304" pitchFamily="2" charset="0"/>
              </a:rPr>
              <a:t>(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IUserDAO</a:t>
            </a:r>
            <a:r>
              <a:rPr lang="en-US" altLang="zh-CN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userDao)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this.</a:t>
            </a:r>
            <a:r>
              <a:rPr lang="en-US" altLang="zh-CN" sz="2000" dirty="0">
                <a:latin typeface="Times New Roman" panose="02020603050405020304" pitchFamily="2" charset="0"/>
              </a:rPr>
              <a:t>ud = userDAO;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占位符 13313"/>
          <p:cNvSpPr>
            <a:spLocks noGrp="1"/>
          </p:cNvSpPr>
          <p:nvPr>
            <p:ph idx="1"/>
          </p:nvPr>
        </p:nvSpPr>
        <p:spPr>
          <a:xfrm>
            <a:off x="335280" y="1295400"/>
            <a:ext cx="8420735" cy="472630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</a:t>
            </a:r>
            <a:endParaRPr lang="zh-CN" altLang="en-US" sz="3600" dirty="0">
              <a:latin typeface="Times New Roman" panose="02020603050405020304" pitchFamily="2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依赖倒转原则（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Dependence Inversion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）：将具体类之间的依赖，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转换成抽象依赖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。即类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应依赖于抽象类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，而非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。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dependence injection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）：由一个控制程序来完成注入的过程，无需对象去关心。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8434" name="标题 1331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</a:t>
            </a:r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念</a:t>
            </a:r>
            <a:r>
              <a:rPr lang="zh-CN" altLang="en-US" dirty="0">
                <a:latin typeface="Times New Roman" panose="02020603050405020304" pitchFamily="2" charset="0"/>
              </a:rPr>
              <a:t>（2</a:t>
            </a:r>
            <a:r>
              <a:rPr lang="en-US" altLang="zh-CN" dirty="0">
                <a:latin typeface="Times New Roman" panose="02020603050405020304" pitchFamily="2" charset="0"/>
              </a:rPr>
              <a:t>-2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755015" y="4149408"/>
            <a:ext cx="8143875" cy="2425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2" charset="0"/>
              </a:rPr>
              <a:t>                                   &lt;!--</a:t>
            </a:r>
            <a:r>
              <a:rPr lang="en-US" altLang="zh-CN" sz="2000" dirty="0">
                <a:latin typeface="Times New Roman" panose="02020603050405020304" pitchFamily="2" charset="0"/>
              </a:rPr>
              <a:t>applicationContext.xml</a:t>
            </a:r>
            <a:r>
              <a:rPr lang="en-US" altLang="en-US" sz="2000" dirty="0">
                <a:latin typeface="Times New Roman" panose="02020603050405020304" pitchFamily="2" charset="0"/>
              </a:rPr>
              <a:t>--&gt;</a:t>
            </a:r>
            <a:endParaRPr lang="en-US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&lt;beans&gt;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&lt;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bean</a:t>
            </a:r>
            <a:r>
              <a:rPr lang="en-US" altLang="zh-CN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id="userDAO"</a:t>
            </a:r>
            <a:r>
              <a:rPr lang="en-US" altLang="zh-CN" sz="2000" dirty="0">
                <a:latin typeface="Times New Roman" panose="02020603050405020304" pitchFamily="2" charset="0"/>
              </a:rPr>
              <a:t> class="cn.edu.zjut.dao.UserDAO" 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&lt;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bean</a:t>
            </a:r>
            <a:r>
              <a:rPr lang="en-US" altLang="zh-CN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id="userService"</a:t>
            </a:r>
            <a:r>
              <a:rPr lang="en-US" altLang="zh-CN" sz="2000" dirty="0">
                <a:latin typeface="Times New Roman" panose="02020603050405020304" pitchFamily="2" charset="0"/>
              </a:rPr>
              <a:t> class="cn.edu.zjut.service.UserService"&gt;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name="ud" ref="userDAO" /&gt;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&lt;/bean&gt;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&lt;/beans&gt;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83710" y="3428365"/>
            <a:ext cx="4845685" cy="2850515"/>
          </a:xfrm>
          <a:prstGeom prst="rect">
            <a:avLst/>
          </a:prstGeom>
        </p:spPr>
      </p:pic>
      <p:sp>
        <p:nvSpPr>
          <p:cNvPr id="19458" name="内容占位符 15362"/>
          <p:cNvSpPr>
            <a:spLocks noGrp="1"/>
          </p:cNvSpPr>
          <p:nvPr>
            <p:ph sz="half" idx="2"/>
          </p:nvPr>
        </p:nvSpPr>
        <p:spPr>
          <a:xfrm>
            <a:off x="555625" y="1395413"/>
            <a:ext cx="813117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下载并导入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r>
              <a:rPr lang="zh-CN" altLang="en-US" sz="3200" dirty="0">
                <a:latin typeface="Times New Roman" panose="02020603050405020304" pitchFamily="2" charset="0"/>
              </a:rPr>
              <a:t>基础</a:t>
            </a:r>
            <a:r>
              <a:rPr lang="en-US" altLang="zh-CN" sz="3200" dirty="0">
                <a:latin typeface="Times New Roman" panose="02020603050405020304" pitchFamily="2" charset="0"/>
              </a:rPr>
              <a:t>JAR</a:t>
            </a:r>
            <a:r>
              <a:rPr lang="zh-CN" altLang="en-US" sz="3200" dirty="0">
                <a:latin typeface="Times New Roman" panose="02020603050405020304" pitchFamily="2" charset="0"/>
              </a:rPr>
              <a:t>包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</a:rPr>
              <a:t>https://repo.spring.io/ui/native/release/org/springframework/spring/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2" charset="0"/>
              </a:rPr>
              <a:t>beans</a:t>
            </a:r>
            <a:r>
              <a:rPr lang="zh-CN" altLang="en-US" dirty="0">
                <a:latin typeface="Times New Roman" panose="02020603050405020304" pitchFamily="2" charset="0"/>
              </a:rPr>
              <a:t>：spring IOC的基础实现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2" charset="0"/>
              </a:rPr>
              <a:t>core</a:t>
            </a:r>
            <a:r>
              <a:rPr lang="zh-CN" altLang="en-US" dirty="0">
                <a:latin typeface="Times New Roman" panose="02020603050405020304" pitchFamily="2" charset="0"/>
              </a:rPr>
              <a:t>：核心工具包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2" charset="0"/>
              </a:rPr>
              <a:t>context</a:t>
            </a:r>
            <a:r>
              <a:rPr lang="zh-CN" altLang="en-US" dirty="0">
                <a:latin typeface="Times New Roman" panose="02020603050405020304" pitchFamily="2" charset="0"/>
              </a:rPr>
              <a:t>：扩展服务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2" charset="0"/>
              </a:rPr>
              <a:t>expression</a:t>
            </a:r>
            <a:r>
              <a:rPr lang="zh-CN" altLang="en-US" dirty="0">
                <a:latin typeface="Times New Roman" panose="02020603050405020304" pitchFamily="2" charset="0"/>
              </a:rPr>
              <a:t>：表达式</a:t>
            </a:r>
            <a:r>
              <a:rPr lang="zh-CN" altLang="en-US" dirty="0">
                <a:latin typeface="Times New Roman" panose="02020603050405020304" pitchFamily="2" charset="0"/>
              </a:rPr>
              <a:t>语言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marL="457200" lvl="1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" y="4869180"/>
            <a:ext cx="345757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0482" name="内容占位符 15362"/>
          <p:cNvSpPr>
            <a:spLocks noGrp="1"/>
          </p:cNvSpPr>
          <p:nvPr>
            <p:ph sz="half" idx="2"/>
          </p:nvPr>
        </p:nvSpPr>
        <p:spPr>
          <a:xfrm>
            <a:off x="555625" y="1395413"/>
            <a:ext cx="813117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创建</a:t>
            </a:r>
            <a:r>
              <a:rPr lang="en-US" altLang="zh-CN" sz="3200" dirty="0">
                <a:latin typeface="Times New Roman" panose="02020603050405020304" pitchFamily="2" charset="0"/>
              </a:rPr>
              <a:t>IUserDAO</a:t>
            </a:r>
            <a:r>
              <a:rPr lang="zh-CN" altLang="en-US" sz="3200" dirty="0">
                <a:latin typeface="Times New Roman" panose="02020603050405020304" pitchFamily="2" charset="0"/>
              </a:rPr>
              <a:t>接口，实现类</a:t>
            </a:r>
            <a:r>
              <a:rPr lang="en-US" altLang="zh-CN" sz="3200" dirty="0">
                <a:latin typeface="Times New Roman" panose="02020603050405020304" pitchFamily="2" charset="0"/>
              </a:rPr>
              <a:t>User</a:t>
            </a:r>
            <a:r>
              <a:rPr lang="en-US" altLang="zh-CN" sz="3200" dirty="0">
                <a:latin typeface="Times New Roman" panose="02020603050405020304" pitchFamily="2" charset="0"/>
              </a:rPr>
              <a:t>DAO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marL="457200" lvl="1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6388" name="圆角矩形 16387"/>
          <p:cNvSpPr/>
          <p:nvPr/>
        </p:nvSpPr>
        <p:spPr>
          <a:xfrm>
            <a:off x="1259840" y="2060575"/>
            <a:ext cx="6332855" cy="10972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interface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DAO</a:t>
            </a:r>
            <a:r>
              <a:rPr lang="zh-CN" altLang="en-US" sz="2000" dirty="0">
                <a:latin typeface="Times New Roman" panose="02020603050405020304" pitchFamily="2" charset="0"/>
              </a:rPr>
              <a:t>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public void </a:t>
            </a:r>
            <a:r>
              <a:rPr sz="2000" dirty="0">
                <a:latin typeface="Times New Roman" panose="02020603050405020304" pitchFamily="2" charset="0"/>
                <a:sym typeface="+mn-ea"/>
              </a:rPr>
              <a:t>searchUser(</a:t>
            </a:r>
            <a:r>
              <a:rPr lang="en-US" sz="2000" dirty="0">
                <a:latin typeface="Times New Roman" panose="02020603050405020304" pitchFamily="2" charset="0"/>
                <a:sym typeface="+mn-ea"/>
              </a:rPr>
              <a:t>UserBean 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loginUser</a:t>
            </a:r>
            <a:r>
              <a:rPr sz="2000" dirty="0">
                <a:latin typeface="Times New Roman" panose="02020603050405020304" pitchFamily="2" charset="0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2" charset="0"/>
              </a:rPr>
              <a:t>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85165" y="3429000"/>
            <a:ext cx="7774305" cy="25450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DAO</a:t>
            </a:r>
            <a:r>
              <a:rPr lang="zh-CN" altLang="en-US" sz="2000" dirty="0">
                <a:latin typeface="Times New Roman" panose="02020603050405020304" pitchFamily="2" charset="0"/>
              </a:rPr>
              <a:t> implements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DAO</a:t>
            </a:r>
            <a:r>
              <a:rPr lang="zh-CN" altLang="en-US" sz="2000" dirty="0">
                <a:latin typeface="Times New Roman" panose="02020603050405020304" pitchFamily="2" charset="0"/>
              </a:rPr>
              <a:t>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public </a:t>
            </a:r>
            <a:r>
              <a:rPr lang="en-US" altLang="zh-CN" sz="2000" dirty="0"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latin typeface="Times New Roman" panose="02020603050405020304" pitchFamily="2" charset="0"/>
              </a:rPr>
              <a:t>DAO(){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      </a:t>
            </a:r>
            <a:r>
              <a:rPr lang="zh-CN" altLang="en-US" sz="2000" dirty="0">
                <a:latin typeface="Times New Roman" panose="02020603050405020304" pitchFamily="2" charset="0"/>
              </a:rPr>
              <a:t>System.out.println("create </a:t>
            </a:r>
            <a:r>
              <a:rPr lang="en-US" altLang="zh-CN" sz="2000" dirty="0"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latin typeface="Times New Roman" panose="02020603050405020304" pitchFamily="2" charset="0"/>
              </a:rPr>
              <a:t>Dao.");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public void </a:t>
            </a:r>
            <a:r>
              <a:rPr sz="2000" dirty="0">
                <a:latin typeface="Times New Roman" panose="02020603050405020304" pitchFamily="2" charset="0"/>
                <a:sym typeface="+mn-ea"/>
              </a:rPr>
              <a:t>searchUser(</a:t>
            </a:r>
            <a:r>
              <a:rPr lang="en-US" sz="2000" dirty="0">
                <a:latin typeface="Times New Roman" panose="02020603050405020304" pitchFamily="2" charset="0"/>
                <a:sym typeface="+mn-ea"/>
              </a:rPr>
              <a:t>UserBean 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loginUser</a:t>
            </a:r>
            <a:r>
              <a:rPr sz="2000" dirty="0">
                <a:latin typeface="Times New Roman" panose="02020603050405020304" pitchFamily="2" charset="0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2" charset="0"/>
              </a:rPr>
              <a:t>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      </a:t>
            </a:r>
            <a:r>
              <a:rPr lang="zh-CN" altLang="en-US" sz="2000" dirty="0">
                <a:latin typeface="Times New Roman" panose="02020603050405020304" pitchFamily="2" charset="0"/>
              </a:rPr>
              <a:t>System.out.println("execute --</a:t>
            </a:r>
            <a:r>
              <a:rPr lang="en-US" altLang="zh-CN" sz="2000" dirty="0">
                <a:latin typeface="Times New Roman" panose="02020603050405020304" pitchFamily="2" charset="0"/>
              </a:rPr>
              <a:t>searchUser</a:t>
            </a:r>
            <a:r>
              <a:rPr lang="zh-CN" altLang="en-US" sz="2000" dirty="0">
                <a:latin typeface="Times New Roman" panose="02020603050405020304" pitchFamily="2" charset="0"/>
              </a:rPr>
              <a:t>()-- method.");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  <p:bldP spid="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150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597900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创建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r>
              <a:rPr lang="zh-CN" altLang="en-US" sz="3200" dirty="0">
                <a:latin typeface="Times New Roman" panose="02020603050405020304" pitchFamily="2" charset="0"/>
              </a:rPr>
              <a:t>配置文</a:t>
            </a:r>
            <a:r>
              <a:rPr lang="en-US" altLang="zh-CN" sz="3200" dirty="0">
                <a:latin typeface="Times New Roman" panose="02020603050405020304" pitchFamily="2" charset="0"/>
              </a:rPr>
              <a:t>applicationContext.xml</a:t>
            </a:r>
            <a:r>
              <a:rPr lang="zh-CN" altLang="en-US" sz="3200" dirty="0">
                <a:latin typeface="Times New Roman" panose="02020603050405020304" pitchFamily="2" charset="0"/>
              </a:rPr>
              <a:t>，并在其中配置</a:t>
            </a:r>
            <a:r>
              <a:rPr lang="en-US" altLang="zh-CN" sz="3200" dirty="0">
                <a:latin typeface="Times New Roman" panose="02020603050405020304" pitchFamily="2" charset="0"/>
              </a:rPr>
              <a:t>User</a:t>
            </a:r>
            <a:r>
              <a:rPr lang="en-US" altLang="zh-CN" sz="3200" dirty="0">
                <a:latin typeface="Times New Roman" panose="02020603050405020304" pitchFamily="2" charset="0"/>
              </a:rPr>
              <a:t>DAO</a:t>
            </a:r>
            <a:r>
              <a:rPr lang="zh-CN" altLang="en-US" sz="3200" dirty="0">
                <a:latin typeface="Times New Roman" panose="02020603050405020304" pitchFamily="2" charset="0"/>
              </a:rPr>
              <a:t>实例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288" y="2636838"/>
            <a:ext cx="8435975" cy="3406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&lt;?xml version="1.0" encoding="UTF-8"?&gt;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 xmlns="http://www.springframework.org/schema/beans"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xmlns:xsi="http://www.w3.org/2001/XMLSchema-instance" 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xmlns:p="http://www.springframework.org/schema/p"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xsi:schemaLocation="http://www.springframework.org/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schema/beans http://www.springframework.org/schema/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beans/spring-beans.xsd"&gt;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&lt;bean id="userDAO" class="cn.edu.zjut.dao.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DAO" /&gt;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7170" name="组合 5122"/>
          <p:cNvGrpSpPr/>
          <p:nvPr/>
        </p:nvGrpSpPr>
        <p:grpSpPr>
          <a:xfrm>
            <a:off x="1111250" y="2024063"/>
            <a:ext cx="5410200" cy="665162"/>
            <a:chOff x="0" y="0"/>
            <a:chExt cx="3408" cy="419"/>
          </a:xfrm>
        </p:grpSpPr>
        <p:grpSp>
          <p:nvGrpSpPr>
            <p:cNvPr id="7171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72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3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4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75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76" name="Text Box 12"/>
            <p:cNvSpPr txBox="1"/>
            <p:nvPr/>
          </p:nvSpPr>
          <p:spPr>
            <a:xfrm>
              <a:off x="1008" y="3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引入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77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78" name="组合 5130"/>
          <p:cNvGrpSpPr/>
          <p:nvPr/>
        </p:nvGrpSpPr>
        <p:grpSpPr>
          <a:xfrm>
            <a:off x="1111250" y="3200400"/>
            <a:ext cx="5410200" cy="665163"/>
            <a:chOff x="0" y="0"/>
            <a:chExt cx="3408" cy="419"/>
          </a:xfrm>
        </p:grpSpPr>
        <p:grpSp>
          <p:nvGrpSpPr>
            <p:cNvPr id="7179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0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1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2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83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1008" y="16"/>
              <a:ext cx="172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Spring框架搭建</a:t>
              </a:r>
              <a:endParaRPr lang="zh-CN" altLang="en-US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85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86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4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2530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237538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创建测试类</a:t>
            </a:r>
            <a:r>
              <a:rPr lang="en-US" altLang="zh-CN" sz="3200" dirty="0">
                <a:latin typeface="Times New Roman" panose="02020603050405020304" pitchFamily="2" charset="0"/>
              </a:rPr>
              <a:t>SpringEnvTest</a:t>
            </a:r>
            <a:r>
              <a:rPr lang="zh-CN" altLang="en-US" sz="3200" dirty="0">
                <a:latin typeface="Times New Roman" panose="02020603050405020304" pitchFamily="2" charset="0"/>
              </a:rPr>
              <a:t>，</a:t>
            </a:r>
            <a:br>
              <a:rPr lang="zh-CN" altLang="en-US" sz="3200" dirty="0">
                <a:latin typeface="Times New Roman" panose="02020603050405020304" pitchFamily="2" charset="0"/>
              </a:rPr>
            </a:br>
            <a:r>
              <a:rPr lang="zh-CN" altLang="en-US" sz="3200" dirty="0">
                <a:latin typeface="Times New Roman" panose="02020603050405020304" pitchFamily="2" charset="0"/>
              </a:rPr>
              <a:t>调用</a:t>
            </a:r>
            <a:r>
              <a:rPr lang="en-US" altLang="zh-CN" sz="3200" dirty="0">
                <a:latin typeface="Times New Roman" panose="02020603050405020304" pitchFamily="2" charset="0"/>
              </a:rPr>
              <a:t>UserDAO</a:t>
            </a:r>
            <a:r>
              <a:rPr lang="zh-CN" altLang="en-US" sz="3200" dirty="0">
                <a:latin typeface="Times New Roman" panose="02020603050405020304" pitchFamily="2" charset="0"/>
              </a:rPr>
              <a:t>实例的</a:t>
            </a:r>
            <a:r>
              <a:rPr sz="3200" dirty="0">
                <a:latin typeface="Times New Roman" panose="02020603050405020304" pitchFamily="2" charset="0"/>
                <a:sym typeface="+mn-ea"/>
              </a:rPr>
              <a:t>searchUser</a:t>
            </a:r>
            <a:r>
              <a:rPr lang="en-US" altLang="zh-CN" sz="3200" dirty="0">
                <a:latin typeface="Times New Roman" panose="02020603050405020304" pitchFamily="2" charset="0"/>
              </a:rPr>
              <a:t>()</a:t>
            </a:r>
            <a:r>
              <a:rPr lang="zh-CN" altLang="en-US" sz="3200" dirty="0">
                <a:latin typeface="Times New Roman" panose="02020603050405020304" pitchFamily="2" charset="0"/>
              </a:rPr>
              <a:t>方法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1600" y="2566670"/>
            <a:ext cx="8996680" cy="3879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7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SpringEnvTest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public static void main(String[] args)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 //创建Spring容器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ApplicationContext ctx = new ClassPathXmlApplicationContext(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			"applicationContext.xml");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//获取</a:t>
            </a:r>
            <a:r>
              <a:rPr lang="en-US" altLang="zh-CN" sz="2000" dirty="0"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latin typeface="Times New Roman" panose="02020603050405020304" pitchFamily="2" charset="0"/>
              </a:rPr>
              <a:t>DAO实例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DAO userDao = (I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DAO) ctx.getBean("userDAO");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UserBean loginUser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 = new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UserBean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();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	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loginUser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.set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Username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("SPRING");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	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loginUser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.setPassword("SPRING");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userDao.</a:t>
            </a:r>
            <a:r>
              <a:rPr lang="en-US" altLang="zh-CN" sz="2000" dirty="0">
                <a:latin typeface="Times New Roman" panose="02020603050405020304" pitchFamily="2" charset="0"/>
              </a:rPr>
              <a:t>searchUser</a:t>
            </a:r>
            <a:r>
              <a:rPr lang="zh-CN" altLang="en-US" sz="2000" dirty="0">
                <a:latin typeface="Times New Roman" panose="02020603050405020304" pitchFamily="2" charset="0"/>
              </a:rPr>
              <a:t>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</a:rPr>
              <a:t>loginUser</a:t>
            </a:r>
            <a:r>
              <a:rPr lang="zh-CN" altLang="en-US" sz="2000" dirty="0">
                <a:latin typeface="Times New Roman" panose="02020603050405020304" pitchFamily="2" charset="0"/>
              </a:rPr>
              <a:t>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5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3554" name="内容占位符 15362"/>
          <p:cNvSpPr>
            <a:spLocks noGrp="1"/>
          </p:cNvSpPr>
          <p:nvPr>
            <p:ph sz="half" idx="2"/>
          </p:nvPr>
        </p:nvSpPr>
        <p:spPr>
          <a:xfrm>
            <a:off x="601663" y="1401763"/>
            <a:ext cx="7983537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实现类</a:t>
            </a:r>
            <a:r>
              <a:rPr lang="en-US" altLang="zh-CN" sz="3200" dirty="0">
                <a:latin typeface="Times New Roman" panose="02020603050405020304" pitchFamily="2" charset="0"/>
              </a:rPr>
              <a:t>UserService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marL="457200" lvl="1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55675" y="2366963"/>
            <a:ext cx="7629525" cy="3068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UserService implements IUserService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private I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DAO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ud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 = null;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d</a:t>
            </a:r>
            <a:r>
              <a:rPr lang="zh-CN" altLang="en-US" sz="2000" dirty="0">
                <a:latin typeface="Times New Roman" panose="02020603050405020304" pitchFamily="2" charset="0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DAO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latin typeface="Times New Roman" panose="02020603050405020304" pitchFamily="2" charset="0"/>
              </a:rPr>
              <a:t>DAO)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this.</a:t>
            </a:r>
            <a:r>
              <a:rPr lang="en-US" altLang="zh-CN" sz="2000" dirty="0"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latin typeface="Times New Roman" panose="02020603050405020304" pitchFamily="2" charset="0"/>
              </a:rPr>
              <a:t>DAO = </a:t>
            </a:r>
            <a:r>
              <a:rPr lang="en-US" altLang="zh-CN" sz="2000" dirty="0"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latin typeface="Times New Roman" panose="02020603050405020304" pitchFamily="2" charset="0"/>
              </a:rPr>
              <a:t>DAO;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</a:t>
            </a:r>
            <a:r>
              <a:rPr lang="en-US" altLang="zh-CN" sz="2000" dirty="0">
                <a:latin typeface="Times New Roman" panose="02020603050405020304" pitchFamily="2" charset="0"/>
              </a:rPr>
              <a:t>login</a:t>
            </a:r>
            <a:r>
              <a:rPr lang="zh-CN" altLang="en-US" sz="2000" dirty="0">
                <a:latin typeface="Times New Roman" panose="02020603050405020304" pitchFamily="2" charset="0"/>
              </a:rPr>
              <a:t>(</a:t>
            </a:r>
            <a:r>
              <a:rPr lang="en-US" sz="2000" dirty="0">
                <a:latin typeface="Times New Roman" panose="02020603050405020304" pitchFamily="2" charset="0"/>
                <a:sym typeface="+mn-ea"/>
              </a:rPr>
              <a:t>UserBean 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loginUser</a:t>
            </a:r>
            <a:r>
              <a:rPr lang="zh-CN" altLang="en-US" sz="2000" dirty="0">
                <a:latin typeface="Times New Roman" panose="02020603050405020304" pitchFamily="2" charset="0"/>
              </a:rPr>
              <a:t>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DAO.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searchUser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(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loginUser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6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4578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237538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在配置文件</a:t>
            </a:r>
            <a:r>
              <a:rPr lang="en-US" altLang="zh-CN" sz="3200" dirty="0">
                <a:latin typeface="Times New Roman" panose="02020603050405020304" pitchFamily="2" charset="0"/>
              </a:rPr>
              <a:t>applicationContext.xml</a:t>
            </a:r>
            <a:r>
              <a:rPr lang="zh-CN" altLang="en-US" sz="3200" dirty="0">
                <a:latin typeface="Times New Roman" panose="02020603050405020304" pitchFamily="2" charset="0"/>
              </a:rPr>
              <a:t>中增加</a:t>
            </a:r>
            <a:r>
              <a:rPr lang="en-US" altLang="zh-CN" sz="3200" dirty="0">
                <a:latin typeface="Times New Roman" panose="02020603050405020304" pitchFamily="2" charset="0"/>
              </a:rPr>
              <a:t>UserService</a:t>
            </a:r>
            <a:r>
              <a:rPr lang="zh-CN" altLang="en-US" sz="3200" dirty="0">
                <a:latin typeface="Times New Roman" panose="02020603050405020304" pitchFamily="2" charset="0"/>
              </a:rPr>
              <a:t>实例的配置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288" y="2636838"/>
            <a:ext cx="8435975" cy="3816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&lt;?xml version="1.0" encoding="UTF-8"?&gt;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 xmlns="http://www.springframework.org/schema/beans"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xmlns:xsi="http://www.w3.org/2001/XMLSchema-instance" 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xmlns:p="http://www.springframework.org/schema/p"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xsi:schemaLocation="http://www.springframework.org/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schema/beans http://www.springframework.org/schema/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beans/spring-beans.xsd"&gt;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&lt;bean id="userDAO" class="cn.edu.zjut.dao.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USer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DAO" /&gt;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	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&lt;bean id="userService" class="cn.edu.zjut.service.UserService"&gt;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u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d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"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ref="userDAO"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/&gt;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&lt;/bean&gt;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7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5602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237538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修改测试类</a:t>
            </a:r>
            <a:r>
              <a:rPr lang="en-US" altLang="zh-CN" sz="3200" dirty="0">
                <a:latin typeface="Times New Roman" panose="02020603050405020304" pitchFamily="2" charset="0"/>
              </a:rPr>
              <a:t>SpringEnvTest</a:t>
            </a:r>
            <a:r>
              <a:rPr lang="zh-CN" altLang="en-US" sz="3200" dirty="0">
                <a:latin typeface="Times New Roman" panose="02020603050405020304" pitchFamily="2" charset="0"/>
              </a:rPr>
              <a:t>，</a:t>
            </a:r>
            <a:br>
              <a:rPr lang="zh-CN" altLang="en-US" sz="3200" dirty="0">
                <a:latin typeface="Times New Roman" panose="02020603050405020304" pitchFamily="2" charset="0"/>
              </a:rPr>
            </a:br>
            <a:r>
              <a:rPr lang="zh-CN" altLang="en-US" sz="3200" dirty="0">
                <a:latin typeface="Times New Roman" panose="02020603050405020304" pitchFamily="2" charset="0"/>
              </a:rPr>
              <a:t>调用</a:t>
            </a:r>
            <a:r>
              <a:rPr lang="en-US" altLang="zh-CN" sz="3200" dirty="0">
                <a:latin typeface="Times New Roman" panose="02020603050405020304" pitchFamily="2" charset="0"/>
              </a:rPr>
              <a:t>UserService</a:t>
            </a:r>
            <a:r>
              <a:rPr lang="zh-CN" altLang="en-US" sz="3200" dirty="0">
                <a:latin typeface="Times New Roman" panose="02020603050405020304" pitchFamily="2" charset="0"/>
              </a:rPr>
              <a:t>实例的</a:t>
            </a:r>
            <a:r>
              <a:rPr lang="en-US" altLang="zh-CN" sz="3200" dirty="0">
                <a:latin typeface="Times New Roman" panose="02020603050405020304" pitchFamily="2" charset="0"/>
              </a:rPr>
              <a:t>login()</a:t>
            </a:r>
            <a:r>
              <a:rPr lang="zh-CN" altLang="en-US" sz="3200" dirty="0">
                <a:latin typeface="Times New Roman" panose="02020603050405020304" pitchFamily="2" charset="0"/>
              </a:rPr>
              <a:t>方法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1600" y="2637155"/>
            <a:ext cx="8996680" cy="3867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6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SpringEnvTest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public static void main(String[] args)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 //创建Spring容器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ApplicationContext ctx = new ClassPathXmlApplicationContext(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			"applicationContext.xml");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//获取UserService实例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IUserService userService = (IUserService) ctx.getBean("userService");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UserBean loginUser = new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UserBean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();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	loginUser.set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Username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("SPRING");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sym typeface="+mn-ea"/>
              </a:rPr>
              <a:t>	loginUser.setPassword("SPRING");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userService.</a:t>
            </a:r>
            <a:r>
              <a:rPr lang="en-US" altLang="zh-CN" sz="2000" dirty="0">
                <a:latin typeface="Times New Roman" panose="02020603050405020304" pitchFamily="2" charset="0"/>
              </a:rPr>
              <a:t>login</a:t>
            </a:r>
            <a:r>
              <a:rPr lang="zh-CN" altLang="en-US" sz="2000" dirty="0">
                <a:latin typeface="Times New Roman" panose="02020603050405020304" pitchFamily="2" charset="0"/>
              </a:rPr>
              <a:t>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</a:rPr>
              <a:t>loginUser</a:t>
            </a:r>
            <a:r>
              <a:rPr lang="zh-CN" altLang="en-US" sz="2000" dirty="0">
                <a:latin typeface="Times New Roman" panose="02020603050405020304" pitchFamily="2" charset="0"/>
              </a:rPr>
              <a:t>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subTitle"/>
          </p:nvPr>
        </p:nvSpPr>
        <p:spPr>
          <a:xfrm>
            <a:off x="1981200" y="5486400"/>
            <a:ext cx="5167313" cy="414338"/>
          </a:xfrm>
        </p:spPr>
        <p:txBody>
          <a:bodyPr wrap="square" anchor="t" anchorCtr="0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eaLnBrk="1" hangingPunct="1">
              <a:lnSpc>
                <a:spcPct val="80000"/>
              </a:lnSpc>
              <a:buSz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0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3010" name="WordArt 3"/>
          <p:cNvSpPr>
            <a:spLocks noTextEdit="1"/>
          </p:cNvSpPr>
          <p:nvPr/>
        </p:nvSpPr>
        <p:spPr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381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  <a:tileRect/>
                </a:gradFill>
                <a:effectLst>
                  <a:outerShdw dist="35921" dir="2699999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2" charset="0"/>
                <a:ea typeface="Verdana" panose="020B0604030504040204" pitchFamily="2" charset="0"/>
              </a:rPr>
              <a:t>Thank You !</a:t>
            </a:r>
            <a:endParaRPr lang="zh-CN" altLang="en-US" sz="5400" b="1"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  <a:tileRect/>
              </a:gradFill>
              <a:effectLst>
                <a:outerShdw dist="35921" dir="2699999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MVC简介（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1266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MVC方案（ WEB应用程序的分工问题）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pic>
        <p:nvPicPr>
          <p:cNvPr id="11267" name="图片 10243" descr="MV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219325"/>
            <a:ext cx="7248525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MVC回顾（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218" name="文本占位符 8194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30800"/>
          </a:xfrm>
        </p:spPr>
        <p:txBody>
          <a:bodyPr anchor="t"/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MVC的基本架构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MVC是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2" charset="0"/>
              </a:rPr>
              <a:t>Model-View-Controller</a:t>
            </a:r>
            <a:r>
              <a:rPr lang="zh-CN" altLang="en-US" dirty="0">
                <a:latin typeface="Times New Roman" panose="02020603050405020304" pitchFamily="2" charset="0"/>
              </a:rPr>
              <a:t>的简称（模型-视图-控制器）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Model—代表了数据对象、业务逻辑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View—用来在屏幕上显示数据对象的当前状态，是应用程序的外观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Controller—定义了用户接口对用户输入反应的方式，它进行流向控制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MVC回顾（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0242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JAVA WEB应用中的MVC方案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由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2" charset="0"/>
              </a:rPr>
              <a:t>servlet</a:t>
            </a:r>
            <a:r>
              <a:rPr lang="zh-CN" altLang="en-US" dirty="0">
                <a:latin typeface="Times New Roman" panose="02020603050405020304" pitchFamily="2" charset="0"/>
              </a:rPr>
              <a:t>负责任务调度和流向控制：处理最初的请求，查找数据，转发请求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由Java类构建模型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由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2" charset="0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</a:rPr>
              <a:t>进行数据管理：将结果存储在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2" charset="0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</a:rPr>
              <a:t>中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由普通Java类实现业务逻辑处理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由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2" charset="0"/>
              </a:rPr>
              <a:t>JSP</a:t>
            </a:r>
            <a:r>
              <a:rPr lang="zh-CN" altLang="en-US" dirty="0">
                <a:latin typeface="Times New Roman" panose="02020603050405020304" pitchFamily="2" charset="0"/>
              </a:rPr>
              <a:t>页面显示最后的结果(视图输出)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由实验一引入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CONTROLLER</a:t>
            </a:r>
            <a:r>
              <a:rPr lang="zh-CN" altLang="en-US" dirty="0"/>
              <a:t>（1）</a:t>
            </a:r>
            <a:endParaRPr lang="en-US" altLang="zh-CN" dirty="0"/>
          </a:p>
        </p:txBody>
      </p:sp>
      <p:sp>
        <p:nvSpPr>
          <p:cNvPr id="20482" name="文本占位符 18434"/>
          <p:cNvSpPr>
            <a:spLocks noGrp="1"/>
          </p:cNvSpPr>
          <p:nvPr>
            <p:ph idx="1"/>
          </p:nvPr>
        </p:nvSpPr>
        <p:spPr>
          <a:xfrm>
            <a:off x="177800" y="1393825"/>
            <a:ext cx="8862060" cy="4930775"/>
          </a:xfrm>
        </p:spPr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MVC模式下的用户登录模块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Servlet</a:t>
            </a:r>
            <a:r>
              <a:rPr lang="zh-CN" altLang="en-US" dirty="0">
                <a:latin typeface="Times New Roman" panose="02020603050405020304" pitchFamily="2" charset="0"/>
              </a:rPr>
              <a:t>接受用户请求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、进行数据共享与控制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转发</a:t>
            </a:r>
            <a:endParaRPr lang="zh-CN" altLang="en-US" dirty="0">
              <a:latin typeface="Times New Roman" panose="02020603050405020304" pitchFamily="2" charset="0"/>
              <a:sym typeface="+mn-ea"/>
            </a:endParaRPr>
          </a:p>
        </p:txBody>
      </p:sp>
      <p:sp>
        <p:nvSpPr>
          <p:cNvPr id="18436" name="圆角矩形 18435"/>
          <p:cNvSpPr/>
          <p:nvPr/>
        </p:nvSpPr>
        <p:spPr>
          <a:xfrm>
            <a:off x="182245" y="2632710"/>
            <a:ext cx="8803640" cy="354139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50000"/>
              </a:lnSpc>
            </a:pPr>
            <a:r>
              <a:rPr lang="zh-CN" altLang="en-US" b="1" dirty="0">
                <a:latin typeface="Times New Roman" panose="02020603050405020304" pitchFamily="2" charset="0"/>
              </a:rPr>
              <a:t>                                          /***</a:t>
            </a:r>
            <a:r>
              <a:rPr lang="en-US" altLang="zh-CN" b="1" i="1" dirty="0">
                <a:latin typeface="Times New Roman" panose="02020603050405020304" pitchFamily="2" charset="0"/>
              </a:rPr>
              <a:t>Servlet**</a:t>
            </a:r>
            <a:r>
              <a:rPr lang="en-US" altLang="zh-CN" b="1" dirty="0">
                <a:latin typeface="Times New Roman" panose="02020603050405020304" pitchFamily="2" charset="0"/>
              </a:rPr>
              <a:t>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public class LoginController extends HttpServlet {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    public void doPost(HttpServletRequest request, HttpServletResponse response)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                                    throws ServletException, IOException {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	    </a:t>
            </a:r>
            <a:r>
              <a:rPr lang="en-US" altLang="zh-CN" sz="1800" b="1" dirty="0">
                <a:solidFill>
                  <a:srgbClr val="30A383"/>
                </a:solidFill>
                <a:latin typeface="Times New Roman" panose="02020603050405020304" pitchFamily="2" charset="0"/>
              </a:rPr>
              <a:t>String username = request.getParameter("username");</a:t>
            </a:r>
            <a:endParaRPr lang="en-US" altLang="zh-CN" sz="1800" b="1" dirty="0">
              <a:solidFill>
                <a:srgbClr val="30A383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30A383"/>
                </a:solidFill>
                <a:latin typeface="Times New Roman" panose="02020603050405020304" pitchFamily="2" charset="0"/>
              </a:rPr>
              <a:t>	    String password = request.getParameter("password");</a:t>
            </a:r>
            <a:endParaRPr lang="en-US" altLang="zh-CN" sz="1800" b="1" dirty="0">
              <a:solidFill>
                <a:srgbClr val="30A383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    UserBean loginUser;		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    HttpSession session = request.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getSession();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	    if(session.getAttribute("loginUser")==null)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		loginUser=new UserBean();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	    else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sym typeface="+mn-ea"/>
              </a:rPr>
              <a:t>		loginUser=(UserBean)session.getAttribute("loginUser");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由实验一引入：</a:t>
            </a:r>
            <a:r>
              <a:rPr lang="zh-CN" altLang="en-US" dirty="0">
                <a:latin typeface="Arial" panose="020B0604020202020204" pitchFamily="34" charset="0"/>
              </a:rPr>
              <a:t>CONTROLLER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0482" name="文本占位符 18434"/>
          <p:cNvSpPr>
            <a:spLocks noGrp="1"/>
          </p:cNvSpPr>
          <p:nvPr>
            <p:ph idx="1"/>
          </p:nvPr>
        </p:nvSpPr>
        <p:spPr>
          <a:xfrm>
            <a:off x="157480" y="1393825"/>
            <a:ext cx="8930640" cy="4930775"/>
          </a:xfrm>
        </p:spPr>
        <p:txBody>
          <a:bodyPr anchor="t" anchorCtr="0"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MVC模式下的用户登录模块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Servlet</a:t>
            </a:r>
            <a:r>
              <a:rPr lang="zh-CN" altLang="en-US" dirty="0">
                <a:latin typeface="Times New Roman" panose="02020603050405020304" pitchFamily="2" charset="0"/>
              </a:rPr>
              <a:t>接受用户请求、进行数据共享与控制</a:t>
            </a:r>
            <a:r>
              <a:rPr lang="zh-CN" altLang="en-US" dirty="0">
                <a:latin typeface="Times New Roman" panose="02020603050405020304" pitchFamily="2" charset="0"/>
              </a:rPr>
              <a:t>转发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8436" name="圆角矩形 18435"/>
          <p:cNvSpPr/>
          <p:nvPr/>
        </p:nvSpPr>
        <p:spPr>
          <a:xfrm>
            <a:off x="77470" y="2632710"/>
            <a:ext cx="9010650" cy="3683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ctr">
              <a:lnSpc>
                <a:spcPct val="50000"/>
              </a:lnSpc>
            </a:pPr>
            <a:r>
              <a:rPr lang="zh-CN" altLang="en-US" b="1" dirty="0">
                <a:latin typeface="Times New Roman" panose="02020603050405020304" pitchFamily="2" charset="0"/>
              </a:rPr>
              <a:t>/***</a:t>
            </a:r>
            <a:r>
              <a:rPr lang="en-US" altLang="zh-CN" b="1" i="1" dirty="0">
                <a:latin typeface="Times New Roman" panose="02020603050405020304" pitchFamily="2" charset="0"/>
              </a:rPr>
              <a:t>Servlet**</a:t>
            </a:r>
            <a:r>
              <a:rPr lang="en-US" altLang="zh-CN" b="1" dirty="0">
                <a:latin typeface="Times New Roman" panose="02020603050405020304" pitchFamily="2" charset="0"/>
              </a:rPr>
              <a:t>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solidFill>
                  <a:srgbClr val="CC0000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loginUser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.setUsername(username);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  loginUser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.setPassword(password);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2" charset="0"/>
                <a:sym typeface="+mn-ea"/>
              </a:rPr>
              <a:t>  session.setAttribute("loginUser", loginUser);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  </a:t>
            </a:r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if(checkUser(loginUser)){</a:t>
            </a:r>
            <a:endParaRPr lang="en-US" altLang="zh-CN" sz="1800" b="1" dirty="0">
              <a:solidFill>
                <a:srgbClr val="8D8FB6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       RequestDispatcher dispatcher = request.getRequestDispatcher("/loginSuccess.jsp");</a:t>
            </a:r>
            <a:endParaRPr lang="en-US" altLang="zh-CN" sz="1800" b="1" dirty="0">
              <a:solidFill>
                <a:srgbClr val="8D8FB6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   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dispatcher.forward(request, response);</a:t>
            </a:r>
            <a:endParaRPr lang="en-US" altLang="zh-CN" sz="1800" b="1" dirty="0">
              <a:solidFill>
                <a:srgbClr val="8D8FB6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  }else{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response.sendRedirect("/javaweb-prj1/loginFailed.jsp");</a:t>
            </a:r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  }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}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boolean checkUser(UserBean user){</a:t>
            </a:r>
            <a:endParaRPr lang="en-US" altLang="zh-CN" sz="1800" b="1" dirty="0">
              <a:solidFill>
                <a:srgbClr val="8D8FB6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    if("zjut".equals(user.getUsername()) &amp;&amp; "zjut".equals(user.getPassword())) {</a:t>
            </a:r>
            <a:endParaRPr lang="en-US" altLang="zh-CN" sz="1800" b="1" dirty="0">
              <a:solidFill>
                <a:srgbClr val="8D8FB6"/>
              </a:solidFill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solidFill>
                  <a:srgbClr val="8D8FB6"/>
                </a:solidFill>
                <a:latin typeface="Times New Roman" panose="02020603050405020304" pitchFamily="2" charset="0"/>
              </a:rPr>
              <a:t>         return true;  }else{  return false; }   }</a:t>
            </a:r>
            <a:endParaRPr lang="en-US" altLang="zh-CN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</a:rPr>
              <a:t>}</a:t>
            </a:r>
            <a:endParaRPr lang="en-US" altLang="zh-CN" sz="1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638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由实验一引入：</a:t>
            </a:r>
            <a:r>
              <a:rPr lang="zh-CN" altLang="en-US" dirty="0">
                <a:latin typeface="Arial" panose="020B0604020202020204" pitchFamily="34" charset="0"/>
              </a:rPr>
              <a:t>MODEL</a:t>
            </a:r>
            <a:r>
              <a:rPr lang="zh-CN" altLang="en-US" dirty="0"/>
              <a:t>（1）</a:t>
            </a:r>
            <a:endParaRPr lang="en-US" altLang="zh-CN" dirty="0"/>
          </a:p>
        </p:txBody>
      </p:sp>
      <p:sp>
        <p:nvSpPr>
          <p:cNvPr id="18434" name="文本占位符 1638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30775"/>
          </a:xfrm>
        </p:spPr>
        <p:txBody>
          <a:bodyPr anchor="t" anchorCtr="0"/>
          <a:p>
            <a:pPr algn="just"/>
            <a:r>
              <a:rPr lang="zh-CN" altLang="en-US" sz="3200" dirty="0">
                <a:latin typeface="Arial" panose="020B0604020202020204" pitchFamily="34" charset="0"/>
              </a:rPr>
              <a:t> MVC模式下的用户登录模块</a:t>
            </a:r>
            <a:r>
              <a:rPr lang="zh-CN" altLang="en-US" sz="3600" dirty="0">
                <a:latin typeface="Arial" panose="020B0604020202020204" pitchFamily="34" charset="0"/>
              </a:rPr>
              <a:t> 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/>
              <a:t>JavaBean</a:t>
            </a:r>
            <a:r>
              <a:rPr lang="zh-CN" altLang="en-US" dirty="0">
                <a:latin typeface="Times New Roman" panose="02020603050405020304" pitchFamily="2" charset="0"/>
              </a:rPr>
              <a:t>进行数据管理与存储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6388" name="圆角矩形 16387"/>
          <p:cNvSpPr/>
          <p:nvPr/>
        </p:nvSpPr>
        <p:spPr>
          <a:xfrm>
            <a:off x="609600" y="2514600"/>
            <a:ext cx="8001000" cy="3506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50000"/>
              </a:lnSpc>
            </a:pPr>
            <a:r>
              <a:rPr lang="zh-CN" altLang="en-US" b="1" dirty="0">
                <a:latin typeface="Times New Roman" panose="02020603050405020304" pitchFamily="2" charset="0"/>
              </a:rPr>
              <a:t>                                          /***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JavaBean</a:t>
            </a:r>
            <a:r>
              <a:rPr lang="en-US" altLang="zh-CN" b="1" i="1" dirty="0">
                <a:latin typeface="Times New Roman" panose="02020603050405020304" pitchFamily="2" charset="0"/>
              </a:rPr>
              <a:t>**</a:t>
            </a:r>
            <a:r>
              <a:rPr lang="en-US" altLang="zh-CN" b="1" dirty="0">
                <a:latin typeface="Times New Roman" panose="02020603050405020304" pitchFamily="2" charset="0"/>
              </a:rPr>
              <a:t>*/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package cn.edu.zjut.bean;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public class UserBean {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private String username="";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private String password="";	 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         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public UserBean(){}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public String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get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Username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() {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return username;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public void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set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Username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(String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username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) {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this.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username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username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;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public String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get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Password() {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return password;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public void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set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Password(String password) {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this.password = password;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}</a:t>
            </a:r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endParaRPr lang="en-US" altLang="zh-CN" b="1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public boolean isValable()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{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……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}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2" charset="0"/>
                <a:sym typeface="Arial" panose="020B0604020202020204" pitchFamily="34" charset="0"/>
              </a:rPr>
              <a:t>}</a:t>
            </a:r>
            <a:endParaRPr lang="en-US" altLang="zh-CN" b="1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410,&quot;width&quot;:12600}"/>
</p:tagLst>
</file>

<file path=ppt/tags/tag2.xml><?xml version="1.0" encoding="utf-8"?>
<p:tagLst xmlns:p="http://schemas.openxmlformats.org/presentationml/2006/main">
  <p:tag name="COMMONDATA" val="eyJoZGlkIjoiOGU5OTBlYzcxZTA0ZjE5OWVmMTU2ZTU4YmE5OWY4YjcifQ=="/>
  <p:tag name="KSO_WPP_MARK_KEY" val="bdca7c5d-ee94-43d9-81d5-1d4af259f93a"/>
</p:tagLst>
</file>

<file path=ppt/theme/theme1.xml><?xml version="1.0" encoding="utf-8"?>
<a:theme xmlns:a="http://schemas.openxmlformats.org/drawingml/2006/main" name="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9785</Words>
  <Application>WPS 演示</Application>
  <PresentationFormat>On-screen Show</PresentationFormat>
  <Paragraphs>454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54" baseType="lpstr">
      <vt:lpstr>Arial</vt:lpstr>
      <vt:lpstr>宋体</vt:lpstr>
      <vt:lpstr>Wingdings</vt:lpstr>
      <vt:lpstr>Verdana</vt:lpstr>
      <vt:lpstr>华文行楷</vt:lpstr>
      <vt:lpstr>微软雅黑</vt:lpstr>
      <vt:lpstr>楷体_GB2312</vt:lpstr>
      <vt:lpstr>新宋体</vt:lpstr>
      <vt:lpstr>Times New Roman</vt:lpstr>
      <vt:lpstr>Arial Unicode MS</vt:lpstr>
      <vt:lpstr>Calibri</vt:lpstr>
      <vt:lpstr>sample</vt:lpstr>
      <vt:lpstr>1_sample</vt:lpstr>
      <vt:lpstr>2_sample</vt:lpstr>
      <vt:lpstr>3_sample</vt:lpstr>
      <vt:lpstr>4_sample</vt:lpstr>
      <vt:lpstr>Photoshop.Image.6</vt:lpstr>
      <vt:lpstr>Photoshop.Image.6</vt:lpstr>
      <vt:lpstr>Photoshop.Image.6</vt:lpstr>
      <vt:lpstr>Photoshop.Image.6</vt:lpstr>
      <vt:lpstr>JAVAEE技术I</vt:lpstr>
      <vt:lpstr>主要内容</vt:lpstr>
      <vt:lpstr>主要内容</vt:lpstr>
      <vt:lpstr>MVC简介（1）</vt:lpstr>
      <vt:lpstr>MVC回顾（2）</vt:lpstr>
      <vt:lpstr>MVC回顾（3）</vt:lpstr>
      <vt:lpstr>由实验一引入：CONTROLLER（1）</vt:lpstr>
      <vt:lpstr>由实验一引入：CONTROLLER（2）</vt:lpstr>
      <vt:lpstr>由实验一引入：MODEL（1）</vt:lpstr>
      <vt:lpstr>由实验一引入：VIEW（1）</vt:lpstr>
      <vt:lpstr>由实验一引入：VIEW（2）</vt:lpstr>
      <vt:lpstr>功能增加：连接数据库（1）</vt:lpstr>
      <vt:lpstr>功能增加：连接数据库（2）</vt:lpstr>
      <vt:lpstr>继续改造：拆分控制器与业务逻辑（1）</vt:lpstr>
      <vt:lpstr>继续改造：拆分控制器与业务逻辑（2）</vt:lpstr>
      <vt:lpstr>继续改造：拆分控制器与业务逻辑（2）</vt:lpstr>
      <vt:lpstr>主要内容</vt:lpstr>
      <vt:lpstr>Spring简介（1）</vt:lpstr>
      <vt:lpstr>Spring简介（2）</vt:lpstr>
      <vt:lpstr>Spring简介（3）</vt:lpstr>
      <vt:lpstr>Spring简介（4）</vt:lpstr>
      <vt:lpstr>SPRING IoC基本概念（1-1）</vt:lpstr>
      <vt:lpstr>SPRING IoC基本概念（1-2）</vt:lpstr>
      <vt:lpstr>SPRING IoC基本概念（1-3）</vt:lpstr>
      <vt:lpstr>SPRING IoC基本概念（2-1）</vt:lpstr>
      <vt:lpstr>SPRING IoC基本概念（2-2）</vt:lpstr>
      <vt:lpstr>SPRING框架搭建（1）</vt:lpstr>
      <vt:lpstr>SPRING框架搭建（2）</vt:lpstr>
      <vt:lpstr>SPRING框架搭建（3）</vt:lpstr>
      <vt:lpstr>SPRING框架搭建（4）</vt:lpstr>
      <vt:lpstr>SPRING框架搭建（5）</vt:lpstr>
      <vt:lpstr>SPRING框架搭建（6）</vt:lpstr>
      <vt:lpstr>SPRING框架搭建（7）</vt:lpstr>
      <vt:lpstr>PowerPoint 演示文稿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Content Management</dc:title>
  <dc:creator>Erik Hauters</dc:creator>
  <cp:lastModifiedBy>HSS</cp:lastModifiedBy>
  <cp:revision>838</cp:revision>
  <dcterms:created xsi:type="dcterms:W3CDTF">2003-12-11T10:30:00Z</dcterms:created>
  <dcterms:modified xsi:type="dcterms:W3CDTF">2023-09-15T05:00:18Z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5F05A21623824E2FA176374B12E6F058_13</vt:lpwstr>
  </property>
</Properties>
</file>