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  <p:sldMasterId id="2147483699" r:id="rId6"/>
    <p:sldMasterId id="2147483712" r:id="rId7"/>
  </p:sldMasterIdLst>
  <p:notesMasterIdLst>
    <p:notesMasterId r:id="rId23"/>
  </p:notesMasterIdLst>
  <p:sldIdLst>
    <p:sldId id="465" r:id="rId8"/>
    <p:sldId id="610" r:id="rId9"/>
    <p:sldId id="777" r:id="rId10"/>
    <p:sldId id="779" r:id="rId11"/>
    <p:sldId id="780" r:id="rId12"/>
    <p:sldId id="781" r:id="rId13"/>
    <p:sldId id="782" r:id="rId14"/>
    <p:sldId id="783" r:id="rId15"/>
    <p:sldId id="784" r:id="rId16"/>
    <p:sldId id="785" r:id="rId17"/>
    <p:sldId id="786" r:id="rId18"/>
    <p:sldId id="787" r:id="rId19"/>
    <p:sldId id="788" r:id="rId20"/>
    <p:sldId id="789" r:id="rId21"/>
    <p:sldId id="790" r:id="rId22"/>
    <p:sldId id="791" r:id="rId24"/>
    <p:sldId id="792" r:id="rId25"/>
    <p:sldId id="793" r:id="rId26"/>
    <p:sldId id="794" r:id="rId27"/>
    <p:sldId id="795" r:id="rId28"/>
    <p:sldId id="796" r:id="rId29"/>
    <p:sldId id="776" r:id="rId30"/>
    <p:sldId id="651" r:id="rId31"/>
    <p:sldId id="652" r:id="rId32"/>
    <p:sldId id="653" r:id="rId33"/>
    <p:sldId id="673" r:id="rId34"/>
    <p:sldId id="654" r:id="rId35"/>
    <p:sldId id="674" r:id="rId36"/>
    <p:sldId id="655" r:id="rId37"/>
    <p:sldId id="656" r:id="rId38"/>
    <p:sldId id="661" r:id="rId39"/>
    <p:sldId id="662" r:id="rId40"/>
    <p:sldId id="657" r:id="rId41"/>
    <p:sldId id="658" r:id="rId42"/>
    <p:sldId id="797" r:id="rId43"/>
    <p:sldId id="750" r:id="rId44"/>
    <p:sldId id="751" r:id="rId45"/>
    <p:sldId id="752" r:id="rId46"/>
    <p:sldId id="753" r:id="rId47"/>
    <p:sldId id="754" r:id="rId48"/>
    <p:sldId id="755" r:id="rId49"/>
    <p:sldId id="756" r:id="rId50"/>
    <p:sldId id="757" r:id="rId51"/>
    <p:sldId id="758" r:id="rId52"/>
    <p:sldId id="759" r:id="rId53"/>
    <p:sldId id="760" r:id="rId54"/>
    <p:sldId id="761" r:id="rId55"/>
    <p:sldId id="762" r:id="rId56"/>
    <p:sldId id="466" r:id="rId57"/>
  </p:sldIdLst>
  <p:sldSz cx="9144000" cy="6858000" type="screen4x3"/>
  <p:notesSz cx="6858000" cy="9144000"/>
  <p:custDataLst>
    <p:tags r:id="rId61"/>
  </p:custDataLst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4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CC0000"/>
    <a:srgbClr val="0066FF"/>
    <a:srgbClr val="0099FF"/>
    <a:srgbClr val="FFFFFF"/>
    <a:srgbClr val="99CC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1"/>
        <p:guide pos="469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1" Type="http://schemas.openxmlformats.org/officeDocument/2006/relationships/tags" Target="tags/tag25.xml"/><Relationship Id="rId60" Type="http://schemas.openxmlformats.org/officeDocument/2006/relationships/tableStyles" Target="tableStyles.xml"/><Relationship Id="rId6" Type="http://schemas.openxmlformats.org/officeDocument/2006/relationships/slideMaster" Target="slideMasters/slideMaster5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7200" cy="4238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63975" y="0"/>
            <a:ext cx="3000375" cy="4238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6148" name="幻灯片图像占位符 3075"/>
          <p:cNvSpPr>
            <a:spLocks noGrp="1"/>
          </p:cNvSpPr>
          <p:nvPr>
            <p:ph type="sldImg"/>
          </p:nvPr>
        </p:nvSpPr>
        <p:spPr>
          <a:xfrm>
            <a:off x="866775" y="709613"/>
            <a:ext cx="5048250" cy="34051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文本占位符 3076"/>
          <p:cNvSpPr>
            <a:spLocks noGrp="1"/>
          </p:cNvSpPr>
          <p:nvPr>
            <p:ph type="body" sz="quarter"/>
          </p:nvPr>
        </p:nvSpPr>
        <p:spPr>
          <a:xfrm>
            <a:off x="944563" y="4329113"/>
            <a:ext cx="4970462" cy="4121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64575"/>
            <a:ext cx="29972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63975" y="8664575"/>
            <a:ext cx="3000375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b="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https://blog.csdn.net/m0_53321320/article/details/125675560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幻灯片图像占位符 7169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7171" name="文本占位符 7170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OOP（面向对象编程）针对业务处理过程的实体及其属性和行为进行抽象封装，以获得更加清晰高效的逻辑单元划分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OOD/OOP面向名词领域，AOP面向动词领域。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AOP和OOD/OOP并不冲突，我们完全可以在一个应用系统中同时应用OOD/OOP和AOP设计思想，通过OOD/OOP对系统中的业务对象进行建模，同时通过AOP对实体处理过程中的阶段进行隔离处理。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幻灯片图像占位符 1433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4339" name="文本占位符 1433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 indent="0"/>
            <a:r>
              <a:rPr lang="zh-CN" altLang="en-US">
                <a:ea typeface="宋体" panose="02010600030101010101" pitchFamily="2" charset="-122"/>
              </a:rPr>
              <a:t>头文件中添加“</a:t>
            </a:r>
            <a:r>
              <a:rPr lang="en-US" altLang="zh-CN"/>
              <a:t>xmlns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/>
              <a:t>aop”</a:t>
            </a:r>
            <a:r>
              <a:rPr lang="zh-CN" altLang="en-US">
                <a:ea typeface="宋体" panose="02010600030101010101" pitchFamily="2" charset="-122"/>
              </a:rPr>
              <a:t>的命名申明，并在“</a:t>
            </a:r>
            <a:r>
              <a:rPr lang="en-US" altLang="zh-CN"/>
              <a:t>xsi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/>
              <a:t>schemaLocation”</a:t>
            </a:r>
            <a:r>
              <a:rPr lang="zh-CN" altLang="en-US">
                <a:ea typeface="宋体" panose="02010600030101010101" pitchFamily="2" charset="-122"/>
              </a:rPr>
              <a:t>中指定</a:t>
            </a:r>
            <a:r>
              <a:rPr lang="en-US" altLang="zh-CN"/>
              <a:t>aop</a:t>
            </a:r>
            <a:r>
              <a:rPr lang="zh-CN" altLang="en-US">
                <a:ea typeface="宋体" panose="02010600030101010101" pitchFamily="2" charset="-122"/>
              </a:rPr>
              <a:t>配置的</a:t>
            </a:r>
            <a:r>
              <a:rPr lang="en-US" altLang="zh-CN"/>
              <a:t>schema</a:t>
            </a:r>
            <a:r>
              <a:rPr lang="zh-CN" altLang="en-US">
                <a:ea typeface="宋体" panose="02010600030101010101" pitchFamily="2" charset="-122"/>
              </a:rPr>
              <a:t>的地址</a:t>
            </a:r>
            <a:endParaRPr lang="zh-CN" altLang="en-US">
              <a:ea typeface="宋体" panose="02010600030101010101" pitchFamily="2" charset="-122"/>
            </a:endParaRPr>
          </a:p>
          <a:p>
            <a:pPr lvl="0" indent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幻灯片图像占位符 16385"/>
          <p:cNvSpPr>
            <a:spLocks noGrp="1"/>
          </p:cNvSpPr>
          <p:nvPr>
            <p:ph type="sldImg"/>
          </p:nvPr>
        </p:nvSpPr>
        <p:spPr>
          <a:xfrm>
            <a:off x="835025" y="760413"/>
            <a:ext cx="4876800" cy="3654425"/>
          </a:xfrm>
          <a:ln w="1"/>
        </p:spPr>
      </p:sp>
      <p:sp>
        <p:nvSpPr>
          <p:cNvPr id="16387" name="文本占位符 16386"/>
          <p:cNvSpPr>
            <a:spLocks noGrp="1"/>
          </p:cNvSpPr>
          <p:nvPr>
            <p:ph type="body"/>
          </p:nvPr>
        </p:nvSpPr>
        <p:spPr>
          <a:xfrm>
            <a:off x="911225" y="4643438"/>
            <a:ext cx="4800600" cy="4421187"/>
          </a:xfrm>
          <a:ln w="1"/>
        </p:spPr>
        <p:txBody>
          <a:bodyPr anchor="ctr" anchorCtr="0"/>
          <a:p>
            <a:pPr lvl="0" indent="0"/>
            <a:endParaRPr lang="en-US" altLang="zh-CN"/>
          </a:p>
          <a:p>
            <a:pPr lvl="0" indent="0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幻灯片图像占位符 18433"/>
          <p:cNvSpPr>
            <a:spLocks noGrp="1"/>
          </p:cNvSpPr>
          <p:nvPr>
            <p:ph type="sldImg"/>
          </p:nvPr>
        </p:nvSpPr>
        <p:spPr>
          <a:xfrm>
            <a:off x="835025" y="760413"/>
            <a:ext cx="4876800" cy="3654425"/>
          </a:xfrm>
          <a:ln w="1"/>
        </p:spPr>
      </p:sp>
      <p:sp>
        <p:nvSpPr>
          <p:cNvPr id="18435" name="文本占位符 18434"/>
          <p:cNvSpPr>
            <a:spLocks noGrp="1"/>
          </p:cNvSpPr>
          <p:nvPr>
            <p:ph type="body"/>
          </p:nvPr>
        </p:nvSpPr>
        <p:spPr>
          <a:xfrm>
            <a:off x="911225" y="4643438"/>
            <a:ext cx="4800600" cy="4421187"/>
          </a:xfrm>
          <a:ln w="1"/>
        </p:spPr>
        <p:txBody>
          <a:bodyPr anchor="ctr" anchorCtr="0"/>
          <a:p>
            <a:pPr lvl="0" indent="0"/>
            <a:endParaRPr lang="en-US" altLang="zh-CN"/>
          </a:p>
          <a:p>
            <a:pPr lvl="0" indent="0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幻灯片图像占位符 20481"/>
          <p:cNvSpPr>
            <a:spLocks noGrp="1"/>
          </p:cNvSpPr>
          <p:nvPr>
            <p:ph type="sldImg"/>
          </p:nvPr>
        </p:nvSpPr>
        <p:spPr>
          <a:xfrm>
            <a:off x="835025" y="758825"/>
            <a:ext cx="4876800" cy="3654425"/>
          </a:xfrm>
          <a:ln w="1"/>
        </p:spPr>
      </p:sp>
      <p:sp>
        <p:nvSpPr>
          <p:cNvPr id="20483" name="文本占位符 20482"/>
          <p:cNvSpPr>
            <a:spLocks noGrp="1"/>
          </p:cNvSpPr>
          <p:nvPr>
            <p:ph type="body"/>
          </p:nvPr>
        </p:nvSpPr>
        <p:spPr>
          <a:xfrm>
            <a:off x="911225" y="4641850"/>
            <a:ext cx="4800600" cy="4422775"/>
          </a:xfrm>
          <a:ln w="1"/>
        </p:spPr>
        <p:txBody>
          <a:bodyPr anchor="ctr" anchorCtr="0"/>
          <a:p>
            <a:pPr lvl="0" indent="0"/>
            <a:endParaRPr lang="en-US" altLang="zh-CN"/>
          </a:p>
          <a:p>
            <a:pPr lvl="0" indent="0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.bin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5" Type="http://schemas.openxmlformats.org/officeDocument/2006/relationships/vmlDrawing" Target="../drawings/vmlDrawing3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3.bin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15" Type="http://schemas.openxmlformats.org/officeDocument/2006/relationships/vmlDrawing" Target="../drawings/vmlDrawing4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4.bin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6" Type="http://schemas.openxmlformats.org/officeDocument/2006/relationships/theme" Target="../theme/theme6.xml"/><Relationship Id="rId15" Type="http://schemas.openxmlformats.org/officeDocument/2006/relationships/vmlDrawing" Target="../drawings/vmlDrawing5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5.bin"/><Relationship Id="rId12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8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1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3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7"/>
          <p:cNvSpPr/>
          <p:nvPr/>
        </p:nvSpPr>
        <p:spPr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eaLnBrk="0" hangingPunct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1" name="Freeform 21"/>
          <p:cNvSpPr/>
          <p:nvPr/>
        </p:nvSpPr>
        <p:spPr>
          <a:xfrm>
            <a:off x="0" y="1931988"/>
            <a:ext cx="914400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Rectangle 18"/>
          <p:cNvSpPr/>
          <p:nvPr/>
        </p:nvSpPr>
        <p:spPr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</a:ln>
        </p:spPr>
        <p:txBody>
          <a:bodyPr wrap="none" anchor="ctr" anchorCtr="0"/>
          <a:p>
            <a:pPr lvl="0" eaLnBrk="0" hangingPunct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3" name="Freeform 19" descr="108a"/>
          <p:cNvSpPr/>
          <p:nvPr/>
        </p:nvSpPr>
        <p:spPr>
          <a:xfrm>
            <a:off x="0" y="2046288"/>
            <a:ext cx="9144000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Rectangle 20"/>
          <p:cNvSpPr/>
          <p:nvPr/>
        </p:nvSpPr>
        <p:spPr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164C3D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pic>
        <p:nvPicPr>
          <p:cNvPr id="205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107950"/>
            <a:ext cx="1219200" cy="118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7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8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3079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0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81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098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102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4103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4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105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122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5126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5127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8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5129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8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1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3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/>
          </p:nvPr>
        </p:nvSpPr>
        <p:spPr>
          <a:xfrm>
            <a:off x="914400" y="900113"/>
            <a:ext cx="7239000" cy="784225"/>
          </a:xfrm>
        </p:spPr>
        <p:txBody>
          <a:bodyPr wrap="square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ClrTx/>
              <a:buSzTx/>
              <a:buFontTx/>
            </a:pPr>
            <a:r>
              <a:rPr lang="zh-CN" altLang="en-US" sz="4000" b="0" dirty="0">
                <a:latin typeface="Verdana" panose="020B0604030504040204" pitchFamily="2" charset="0"/>
              </a:rPr>
              <a:t>JAVAEE技术I</a:t>
            </a:r>
            <a:endParaRPr lang="zh-CN" altLang="en-US" sz="4000" b="0" dirty="0">
              <a:latin typeface="Verdana" panose="020B0604030504040204" pitchFamily="2" charset="0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type="subTitle"/>
          </p:nvPr>
        </p:nvSpPr>
        <p:spPr>
          <a:xfrm>
            <a:off x="1757363" y="5314950"/>
            <a:ext cx="6019800" cy="381000"/>
          </a:xfrm>
        </p:spPr>
        <p:txBody>
          <a:bodyPr wrap="square" anchor="t" anchorCtr="0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2pPr>
            <a:lvl3pPr marL="914400" lvl="2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ctr" eaLnBrk="1" hangingPunct="1">
              <a:lnSpc>
                <a:spcPct val="90000"/>
              </a:lnSpc>
              <a:buSz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4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171" name="Freeform 4"/>
          <p:cNvSpPr>
            <a:spLocks noEditPoints="1"/>
          </p:cNvSpPr>
          <p:nvPr/>
        </p:nvSpPr>
        <p:spPr>
          <a:xfrm rot="621035" flipH="1" flipV="1">
            <a:off x="7446963" y="1031875"/>
            <a:ext cx="1017587" cy="1223963"/>
          </a:xfrm>
          <a:custGeom>
            <a:avLst/>
            <a:gdLst/>
            <a:ahLst/>
            <a:cxnLst>
              <a:cxn ang="0">
                <a:pos x="394044" y="21016"/>
              </a:cxn>
              <a:cxn ang="0">
                <a:pos x="296616" y="70613"/>
              </a:cxn>
              <a:cxn ang="0">
                <a:pos x="214343" y="126095"/>
              </a:cxn>
              <a:cxn ang="0">
                <a:pos x="146504" y="187461"/>
              </a:cxn>
              <a:cxn ang="0">
                <a:pos x="91655" y="253871"/>
              </a:cxn>
              <a:cxn ang="0">
                <a:pos x="50519" y="324485"/>
              </a:cxn>
              <a:cxn ang="0">
                <a:pos x="21651" y="396779"/>
              </a:cxn>
              <a:cxn ang="0">
                <a:pos x="5052" y="471596"/>
              </a:cxn>
              <a:cxn ang="0">
                <a:pos x="0" y="546412"/>
              </a:cxn>
              <a:cxn ang="0">
                <a:pos x="6495" y="620388"/>
              </a:cxn>
              <a:cxn ang="0">
                <a:pos x="23094" y="693523"/>
              </a:cxn>
              <a:cxn ang="0">
                <a:pos x="49797" y="764136"/>
              </a:cxn>
              <a:cxn ang="0">
                <a:pos x="85881" y="831387"/>
              </a:cxn>
              <a:cxn ang="0">
                <a:pos x="131348" y="893594"/>
              </a:cxn>
              <a:cxn ang="0">
                <a:pos x="184753" y="950757"/>
              </a:cxn>
              <a:cxn ang="0">
                <a:pos x="246819" y="1001195"/>
              </a:cxn>
              <a:cxn ang="0">
                <a:pos x="315380" y="1044067"/>
              </a:cxn>
              <a:cxn ang="0">
                <a:pos x="391879" y="1077693"/>
              </a:cxn>
              <a:cxn ang="0">
                <a:pos x="474152" y="1102071"/>
              </a:cxn>
              <a:cxn ang="0">
                <a:pos x="562199" y="1115521"/>
              </a:cxn>
              <a:cxn ang="0">
                <a:pos x="656019" y="1117203"/>
              </a:cxn>
              <a:cxn ang="0">
                <a:pos x="754169" y="1106274"/>
              </a:cxn>
              <a:cxn ang="0">
                <a:pos x="856650" y="1081896"/>
              </a:cxn>
              <a:cxn ang="0">
                <a:pos x="917993" y="1223963"/>
              </a:cxn>
              <a:cxn ang="0">
                <a:pos x="674061" y="652332"/>
              </a:cxn>
              <a:cxn ang="0">
                <a:pos x="705816" y="804487"/>
              </a:cxn>
              <a:cxn ang="0">
                <a:pos x="645193" y="813734"/>
              </a:cxn>
              <a:cxn ang="0">
                <a:pos x="583128" y="812893"/>
              </a:cxn>
              <a:cxn ang="0">
                <a:pos x="520341" y="803646"/>
              </a:cxn>
              <a:cxn ang="0">
                <a:pos x="458997" y="786833"/>
              </a:cxn>
              <a:cxn ang="0">
                <a:pos x="399818" y="761614"/>
              </a:cxn>
              <a:cxn ang="0">
                <a:pos x="343526" y="729670"/>
              </a:cxn>
              <a:cxn ang="0">
                <a:pos x="292286" y="691842"/>
              </a:cxn>
              <a:cxn ang="0">
                <a:pos x="246819" y="648129"/>
              </a:cxn>
              <a:cxn ang="0">
                <a:pos x="208569" y="600213"/>
              </a:cxn>
              <a:cxn ang="0">
                <a:pos x="178258" y="548093"/>
              </a:cxn>
              <a:cxn ang="0">
                <a:pos x="158051" y="491771"/>
              </a:cxn>
              <a:cxn ang="0">
                <a:pos x="147947" y="433767"/>
              </a:cxn>
              <a:cxn ang="0">
                <a:pos x="150112" y="373241"/>
              </a:cxn>
              <a:cxn ang="0">
                <a:pos x="165989" y="311875"/>
              </a:cxn>
              <a:cxn ang="0">
                <a:pos x="196300" y="248828"/>
              </a:cxn>
              <a:cxn ang="0">
                <a:pos x="241767" y="186621"/>
              </a:cxn>
              <a:cxn ang="0">
                <a:pos x="304554" y="125254"/>
              </a:cxn>
              <a:cxn ang="0">
                <a:pos x="386106" y="64729"/>
              </a:cxn>
              <a:cxn ang="0">
                <a:pos x="486421" y="6725"/>
              </a:cxn>
              <a:cxn ang="0">
                <a:pos x="448893" y="0"/>
              </a:cxn>
              <a:cxn ang="0">
                <a:pos x="1017587" y="812893"/>
              </a:cxn>
              <a:cxn ang="0">
                <a:pos x="1017587" y="812893"/>
              </a:cxn>
            </a:cxnLst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占位符 25601"/>
          <p:cNvSpPr>
            <a:spLocks noGrp="1"/>
          </p:cNvSpPr>
          <p:nvPr>
            <p:ph idx="1"/>
          </p:nvPr>
        </p:nvSpPr>
        <p:spPr>
          <a:xfrm>
            <a:off x="523875" y="1296988"/>
            <a:ext cx="8070850" cy="4725987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设值注入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IoC容器用属性的setter方法注入被依赖的实例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方式简单、直观，因此被大量使用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16386" name="标题 2560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6387" name="圆角矩形 25603"/>
          <p:cNvSpPr/>
          <p:nvPr/>
        </p:nvSpPr>
        <p:spPr>
          <a:xfrm>
            <a:off x="827088" y="3068638"/>
            <a:ext cx="7705725" cy="2665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ClassA 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zh-CN" altLang="en-US" sz="2000" dirty="0">
                <a:latin typeface="Times New Roman" panose="02020603050405020304" pitchFamily="2" charset="0"/>
              </a:rPr>
              <a:t>　　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private InterfaceB clzB;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zh-CN" altLang="en-US" sz="2000" dirty="0">
                <a:latin typeface="Times New Roman" panose="02020603050405020304" pitchFamily="2" charset="0"/>
              </a:rPr>
              <a:t>　　</a:t>
            </a:r>
            <a:r>
              <a:rPr lang="en-US" altLang="zh-CN" sz="2000" dirty="0">
                <a:latin typeface="Times New Roman" panose="02020603050405020304" pitchFamily="2" charset="0"/>
              </a:rPr>
              <a:t>public void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setClzB(InterfaceB clzB)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{  this.clzB=clzB   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   public InterfaceB getClzB(InterfaceB clzB) {  return this.clzB  }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　　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占位符 28673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设值注入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举例：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依赖于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7410" name="标题 2867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8" name="圆角矩形 11267"/>
          <p:cNvSpPr/>
          <p:nvPr/>
        </p:nvSpPr>
        <p:spPr>
          <a:xfrm>
            <a:off x="1081088" y="2492375"/>
            <a:ext cx="7108825" cy="338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Person{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private Icar car;	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...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public void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setCar(ICar car)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{  this.car=car   }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public void drive(){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//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Car car=new Car(\"TOYOTA\");</a:t>
            </a:r>
            <a:b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car.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挂档</a:t>
            </a:r>
            <a:r>
              <a:rPr lang="en-US" altLang="zh-CN" sz="2000" dirty="0">
                <a:latin typeface="Times New Roman" panose="02020603050405020304" pitchFamily="2" charset="0"/>
              </a:rPr>
              <a:t>;     car.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踩油门</a:t>
            </a:r>
            <a:r>
              <a:rPr lang="en-US" altLang="zh-CN" sz="2000" dirty="0">
                <a:latin typeface="Times New Roman" panose="02020603050405020304" pitchFamily="2" charset="0"/>
              </a:rPr>
              <a:t>;    car.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打方向</a:t>
            </a:r>
            <a:r>
              <a:rPr lang="en-US" altLang="zh-CN" sz="2000" dirty="0">
                <a:latin typeface="Times New Roman" panose="02020603050405020304" pitchFamily="2" charset="0"/>
              </a:rPr>
              <a:t>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}	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占位符 28673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设值注入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举例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8434" name="标题 2867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8676" name="圆角矩形 28675"/>
          <p:cNvSpPr/>
          <p:nvPr/>
        </p:nvSpPr>
        <p:spPr>
          <a:xfrm>
            <a:off x="250825" y="3068638"/>
            <a:ext cx="3025775" cy="2305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interface ICar 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void </a:t>
            </a:r>
            <a:r>
              <a:rPr lang="zh-CN" altLang="en-US" sz="2000" dirty="0">
                <a:latin typeface="Times New Roman" panose="02020603050405020304" pitchFamily="2" charset="0"/>
              </a:rPr>
              <a:t>挂档</a:t>
            </a:r>
            <a:r>
              <a:rPr lang="en-US" altLang="zh-CN" sz="2000" dirty="0">
                <a:latin typeface="Times New Roman" panose="02020603050405020304" pitchFamily="2" charset="0"/>
              </a:rPr>
              <a:t>();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void </a:t>
            </a:r>
            <a:r>
              <a:rPr lang="zh-CN" altLang="en-US" sz="2000" dirty="0">
                <a:latin typeface="Times New Roman" panose="02020603050405020304" pitchFamily="2" charset="0"/>
              </a:rPr>
              <a:t>踩油门</a:t>
            </a:r>
            <a:r>
              <a:rPr lang="en-US" altLang="zh-CN" sz="2000" dirty="0">
                <a:latin typeface="Times New Roman" panose="02020603050405020304" pitchFamily="2" charset="0"/>
              </a:rPr>
              <a:t>();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void </a:t>
            </a:r>
            <a:r>
              <a:rPr lang="zh-CN" altLang="en-US" sz="2000" dirty="0">
                <a:latin typeface="Times New Roman" panose="02020603050405020304" pitchFamily="2" charset="0"/>
              </a:rPr>
              <a:t>打方向</a:t>
            </a:r>
            <a:r>
              <a:rPr lang="en-US" altLang="zh-CN" sz="2000" dirty="0">
                <a:latin typeface="Times New Roman" panose="02020603050405020304" pitchFamily="2" charset="0"/>
              </a:rPr>
              <a:t>();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8677" name="圆角矩形 28676"/>
          <p:cNvSpPr/>
          <p:nvPr/>
        </p:nvSpPr>
        <p:spPr>
          <a:xfrm>
            <a:off x="3708400" y="1916113"/>
            <a:ext cx="4321175" cy="2089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Toyota implements ICar 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public void </a:t>
            </a:r>
            <a:r>
              <a:rPr lang="zh-CN" altLang="en-US" sz="2000" dirty="0">
                <a:latin typeface="Times New Roman" panose="02020603050405020304" pitchFamily="2" charset="0"/>
              </a:rPr>
              <a:t>挂档</a:t>
            </a:r>
            <a:r>
              <a:rPr lang="en-US" altLang="zh-CN" sz="2000" dirty="0">
                <a:latin typeface="Times New Roman" panose="02020603050405020304" pitchFamily="2" charset="0"/>
              </a:rPr>
              <a:t>() {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public void </a:t>
            </a:r>
            <a:r>
              <a:rPr lang="zh-CN" altLang="en-US" sz="2000" dirty="0">
                <a:latin typeface="Times New Roman" panose="02020603050405020304" pitchFamily="2" charset="0"/>
              </a:rPr>
              <a:t>踩油门</a:t>
            </a:r>
            <a:r>
              <a:rPr lang="en-US" altLang="zh-CN" sz="2000" dirty="0">
                <a:latin typeface="Times New Roman" panose="02020603050405020304" pitchFamily="2" charset="0"/>
              </a:rPr>
              <a:t>() {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public void </a:t>
            </a:r>
            <a:r>
              <a:rPr lang="zh-CN" altLang="en-US" sz="2000" dirty="0">
                <a:latin typeface="Times New Roman" panose="02020603050405020304" pitchFamily="2" charset="0"/>
              </a:rPr>
              <a:t>打方向</a:t>
            </a:r>
            <a:r>
              <a:rPr lang="en-US" altLang="zh-CN" sz="2000" dirty="0">
                <a:latin typeface="Times New Roman" panose="02020603050405020304" pitchFamily="2" charset="0"/>
              </a:rPr>
              <a:t>() {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8678" name="圆角矩形 28677"/>
          <p:cNvSpPr/>
          <p:nvPr/>
        </p:nvSpPr>
        <p:spPr>
          <a:xfrm>
            <a:off x="3708400" y="4292600"/>
            <a:ext cx="4321175" cy="2089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Audi implements ICar 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public void </a:t>
            </a:r>
            <a:r>
              <a:rPr lang="zh-CN" altLang="en-US" sz="2000" dirty="0">
                <a:latin typeface="Times New Roman" panose="02020603050405020304" pitchFamily="2" charset="0"/>
              </a:rPr>
              <a:t>挂档</a:t>
            </a:r>
            <a:r>
              <a:rPr lang="en-US" altLang="zh-CN" sz="2000" dirty="0">
                <a:latin typeface="Times New Roman" panose="02020603050405020304" pitchFamily="2" charset="0"/>
              </a:rPr>
              <a:t>() {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public void </a:t>
            </a:r>
            <a:r>
              <a:rPr lang="zh-CN" altLang="en-US" sz="2000" dirty="0">
                <a:latin typeface="Times New Roman" panose="02020603050405020304" pitchFamily="2" charset="0"/>
              </a:rPr>
              <a:t>踩油门</a:t>
            </a:r>
            <a:r>
              <a:rPr lang="en-US" altLang="zh-CN" sz="2000" dirty="0">
                <a:latin typeface="Times New Roman" panose="02020603050405020304" pitchFamily="2" charset="0"/>
              </a:rPr>
              <a:t>() {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public void </a:t>
            </a:r>
            <a:r>
              <a:rPr lang="zh-CN" altLang="en-US" sz="2000" dirty="0">
                <a:latin typeface="Times New Roman" panose="02020603050405020304" pitchFamily="2" charset="0"/>
              </a:rPr>
              <a:t>打方向</a:t>
            </a:r>
            <a:r>
              <a:rPr lang="en-US" altLang="zh-CN" sz="2000" dirty="0">
                <a:latin typeface="Times New Roman" panose="02020603050405020304" pitchFamily="2" charset="0"/>
              </a:rPr>
              <a:t>() {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animBg="1"/>
      <p:bldP spid="28676" grpId="1" bldLvl="0" animBg="1"/>
      <p:bldP spid="28677" grpId="0" bldLvl="0" animBg="1"/>
      <p:bldP spid="28677" grpId="1" bldLvl="0" animBg="1"/>
      <p:bldP spid="28678" grpId="0" bldLvl="0" animBg="1"/>
      <p:bldP spid="28678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占位符 28673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设值注入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举例：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配置文件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9458" name="标题 2867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4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8679" name="圆角矩形 28678"/>
          <p:cNvSpPr/>
          <p:nvPr/>
        </p:nvSpPr>
        <p:spPr>
          <a:xfrm>
            <a:off x="962025" y="2435225"/>
            <a:ext cx="7273925" cy="3571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                            &lt;!--bean.xml--&gt;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latin typeface="Times New Roman" panose="02020603050405020304" pitchFamily="2" charset="0"/>
              </a:rPr>
              <a:t>?xml version="1.0" encoding="UTF-8"?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＞</a:t>
            </a:r>
            <a:b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</a:b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latin typeface="Times New Roman" panose="02020603050405020304" pitchFamily="2" charset="0"/>
              </a:rPr>
              <a:t>!DOCTYPE beans PUBLIC "-//SPRING//DTD BEAN//EN" 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 “http://www.springframework.org/dtd/spring-beans.dtd”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＞</a:t>
            </a:r>
            <a:b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</a:b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latin typeface="Times New Roman" panose="02020603050405020304" pitchFamily="2" charset="0"/>
              </a:rPr>
              <a:t>beans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＞</a:t>
            </a:r>
            <a:b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</a:b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＜</a:t>
            </a:r>
            <a:r>
              <a:rPr lang="en-US" altLang="zh-CN" sz="2000" dirty="0">
                <a:latin typeface="Times New Roman" panose="02020603050405020304" pitchFamily="2" charset="0"/>
              </a:rPr>
              <a:t>bean id=“Toyota” class=“***.Toyota”/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＞</a:t>
            </a:r>
            <a:b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</a:b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＜</a:t>
            </a:r>
            <a:r>
              <a:rPr lang="en-US" altLang="zh-CN" sz="2000" dirty="0">
                <a:latin typeface="Times New Roman" panose="02020603050405020304" pitchFamily="2" charset="0"/>
              </a:rPr>
              <a:t>bean id="Audi" class=“***.Audi"/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＞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bean id="boy" class=“***.Person"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＞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&lt;/bean&gt;</a:t>
            </a:r>
            <a:b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</a:b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latin typeface="Times New Roman" panose="02020603050405020304" pitchFamily="2" charset="0"/>
              </a:rPr>
              <a:t>/beans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＞ 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占位符 28673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设值注入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举例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0482" name="标题 2867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5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0483" name="圆角矩形 28679"/>
          <p:cNvSpPr/>
          <p:nvPr/>
        </p:nvSpPr>
        <p:spPr>
          <a:xfrm>
            <a:off x="457200" y="1962150"/>
            <a:ext cx="8315325" cy="42814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import org.springframework.context.ApplicationContext;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import org.springframework.context.support.FileSystemXmlApplicationContext; 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public class Test {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       public static void main(String[] args) {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 	Person boy=new Person(); 	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	ApplicationContext ctx = 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           new FileSystemXmlApplicationContext("bean.xml");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ICar car = (ICar) ctx.getBean(“Toyota”);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2" charset="0"/>
              </a:rPr>
              <a:t>boy.setCar(car);</a:t>
            </a:r>
            <a:r>
              <a:rPr lang="en-US" altLang="zh-CN" dirty="0">
                <a:latin typeface="Times New Roman" panose="02020603050405020304" pitchFamily="2" charset="0"/>
              </a:rPr>
              <a:t>   boy.drive(); 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ICar car = (ICar) ctx.getBean(“Audi”);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2" charset="0"/>
              </a:rPr>
              <a:t>boy.setCar(car);</a:t>
            </a:r>
            <a:r>
              <a:rPr lang="en-US" altLang="zh-CN" dirty="0">
                <a:latin typeface="Times New Roman" panose="02020603050405020304" pitchFamily="2" charset="0"/>
              </a:rPr>
              <a:t>   boy.drive(); 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}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} 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占位符 27649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设值注入：简单工厂模式的实现</a:t>
            </a:r>
            <a:br>
              <a:rPr lang="zh-CN" altLang="en-US" sz="3200" dirty="0">
                <a:latin typeface="Times New Roman" panose="02020603050405020304" pitchFamily="2" charset="0"/>
              </a:rPr>
            </a:br>
            <a:r>
              <a:rPr lang="zh-CN" altLang="en-US" sz="3200" dirty="0">
                <a:latin typeface="Times New Roman" panose="02020603050405020304" pitchFamily="2" charset="0"/>
              </a:rPr>
              <a:t>用反射机制动态创建对象</a:t>
            </a:r>
            <a:endParaRPr lang="zh-CN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21506" name="标题 2765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6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7655" name="圆角矩形 27654"/>
          <p:cNvSpPr/>
          <p:nvPr/>
        </p:nvSpPr>
        <p:spPr>
          <a:xfrm>
            <a:off x="323215" y="2420620"/>
            <a:ext cx="8115300" cy="41040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public class Factory {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public final static String TOYOTA = “Toyota”;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      public final static String AUDI = “Audi”; 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      public ICar getCar(String carname) {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if (carname.equals(TOYOTA))  return new Toyota();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	else if (carname.equals(AUDI))  return new Audi();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else throw new IllegalArgumentException(“</a:t>
            </a:r>
            <a:r>
              <a:rPr lang="zh-CN" altLang="en-US" dirty="0">
                <a:latin typeface="Times New Roman" panose="02020603050405020304" pitchFamily="2" charset="0"/>
              </a:rPr>
              <a:t>车名错误</a:t>
            </a:r>
            <a:r>
              <a:rPr lang="en-US" altLang="zh-CN" dirty="0">
                <a:latin typeface="Times New Roman" panose="02020603050405020304" pitchFamily="2" charset="0"/>
              </a:rPr>
              <a:t>");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	</a:t>
            </a:r>
            <a:r>
              <a:rPr lang="en-US" altLang="zh-CN" dirty="0">
                <a:latin typeface="Times New Roman" panose="02020603050405020304" pitchFamily="2" charset="0"/>
                <a:sym typeface="+mn-ea"/>
              </a:rPr>
              <a:t>/*Class.forName获取类加载器*/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sym typeface="+mn-ea"/>
              </a:rPr>
              <a:t>                Class&lt;?&gt; aClass = Class.forName(classpath);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sym typeface="+mn-ea"/>
              </a:rPr>
              <a:t>                /*使用类加载器创建对象实例*/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sym typeface="+mn-ea"/>
              </a:rPr>
              <a:t>                o = aClass.newInstance();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      }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} 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7656" name="圆角矩形 27655"/>
          <p:cNvSpPr/>
          <p:nvPr/>
        </p:nvSpPr>
        <p:spPr>
          <a:xfrm>
            <a:off x="2987675" y="2456815"/>
            <a:ext cx="6009640" cy="4032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public class Test {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       public static void main(String[] args) {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       	Person boy=new Person();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	ICar car = new Factory().getCar(“Toyota”);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boy.setCar(car);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boy.drive(); 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 	ICar car = new Factory().getCar(“Audi”);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boy.setCar(car);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	boy.drive(); 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}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} 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ldLvl="0" animBg="1"/>
      <p:bldP spid="2765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占位符 27649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设值注入：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r>
              <a:rPr lang="zh-CN" altLang="en-US" sz="3200" dirty="0">
                <a:latin typeface="Times New Roman" panose="02020603050405020304" pitchFamily="2" charset="0"/>
              </a:rPr>
              <a:t>中的工厂模式</a:t>
            </a:r>
            <a:endParaRPr lang="zh-CN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22530" name="标题 2765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7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7655" name="圆角矩形 27654"/>
          <p:cNvSpPr/>
          <p:nvPr/>
        </p:nvSpPr>
        <p:spPr>
          <a:xfrm>
            <a:off x="844550" y="1914525"/>
            <a:ext cx="7761288" cy="43799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public class BeanFactory {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//加载配置文件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private static ResourceBundle bundle;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static { bundle = ResourceBundle.getBundle("instance");  }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//根据指定的key,读取配置文件的全路径，创建对象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public static &lt;T&gt;T getInstance(String key,Class&lt;T&gt; clazz){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    </a:t>
            </a:r>
            <a:r>
              <a:rPr lang="en-US" altLang="zh-CN" strike="noStrike" noProof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String className = bundle.getString(key);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    try {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        return </a:t>
            </a:r>
            <a:r>
              <a:rPr lang="en-US" altLang="zh-CN" strike="noStrike" noProof="1" dirty="0">
                <a:solidFill>
                  <a:srgbClr val="C00000"/>
                </a:solidFill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(T)Class.forName(</a:t>
            </a:r>
            <a:r>
              <a:rPr lang="en-US" altLang="zh-CN" strike="noStrike" noProof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className</a:t>
            </a:r>
            <a:r>
              <a:rPr lang="en-US" altLang="zh-CN" strike="noStrike" noProof="1" dirty="0">
                <a:solidFill>
                  <a:srgbClr val="C00000"/>
                </a:solidFill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).newInstance();</a:t>
            </a:r>
            <a:endParaRPr lang="en-US" altLang="zh-CN" strike="noStrike" noProof="1" dirty="0">
              <a:solidFill>
                <a:srgbClr val="C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    }catch (Exception e){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        throw new RuntimeException();   }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    }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fontAlgn="base" hangingPunct="0">
              <a:lnSpc>
                <a:spcPct val="110000"/>
              </a:lnSpc>
            </a:pPr>
            <a:r>
              <a:rPr lang="en-US" altLang="zh-CN" strike="noStrike" noProof="1" dirty="0">
                <a:latin typeface="Times New Roman" panose="02020603050405020304" pitchFamily="2" charset="0"/>
                <a:ea typeface="Times New Roman" panose="02020603050405020304" pitchFamily="2" charset="0"/>
                <a:cs typeface="+mn-cs"/>
              </a:rPr>
              <a:t>}</a:t>
            </a:r>
            <a:endParaRPr lang="en-US" altLang="zh-CN" strike="noStrike" noProof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占位符 29697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构造方法注入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依赖关系通过类构造函数建立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/>
            <a:r>
              <a:rPr lang="zh-CN" altLang="en-US" dirty="0"/>
              <a:t>容器通过调用类的构造方法将其所需的依赖关系注入其中</a:t>
            </a:r>
            <a:endParaRPr lang="zh-CN" altLang="en-US" dirty="0"/>
          </a:p>
        </p:txBody>
      </p:sp>
      <p:sp>
        <p:nvSpPr>
          <p:cNvPr id="23554" name="标题 29698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3555" name="圆角矩形 29699"/>
          <p:cNvSpPr/>
          <p:nvPr/>
        </p:nvSpPr>
        <p:spPr>
          <a:xfrm>
            <a:off x="1187450" y="3500438"/>
            <a:ext cx="7127875" cy="2160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public class ClassA {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zh-CN" altLang="en-US" dirty="0">
                <a:latin typeface="Times New Roman" panose="02020603050405020304" pitchFamily="2" charset="0"/>
              </a:rPr>
              <a:t>　　</a:t>
            </a:r>
            <a:r>
              <a:rPr lang="en-US" altLang="zh-CN" dirty="0">
                <a:latin typeface="Times New Roman" panose="02020603050405020304" pitchFamily="2" charset="0"/>
              </a:rPr>
              <a:t>private InterfaceB clzB;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zh-CN" altLang="en-US" dirty="0">
                <a:latin typeface="Times New Roman" panose="02020603050405020304" pitchFamily="2" charset="0"/>
              </a:rPr>
              <a:t>　　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</a:rPr>
              <a:t>public ClassA(InterfaceB clzB) {  this.clzB=clzB   }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　　</a:t>
            </a: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br>
              <a:rPr lang="en-US" altLang="zh-CN" dirty="0">
                <a:latin typeface="Times New Roman" panose="02020603050405020304" pitchFamily="2" charset="0"/>
              </a:rPr>
            </a:br>
            <a:r>
              <a:rPr lang="en-US" altLang="zh-CN" dirty="0">
                <a:latin typeface="Times New Roman" panose="02020603050405020304" pitchFamily="2" charset="0"/>
              </a:rPr>
              <a:t>}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占位符 30721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构造方法注入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举例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4578" name="标题 3072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-2）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4579" name="圆角矩形 30723"/>
          <p:cNvSpPr/>
          <p:nvPr/>
        </p:nvSpPr>
        <p:spPr>
          <a:xfrm>
            <a:off x="1187450" y="2492375"/>
            <a:ext cx="7129463" cy="3673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public class HelloBeanType3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{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      private String name;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      private String helloWorld;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     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2" charset="0"/>
              </a:rPr>
              <a:t>public HelloBeanType3(String name, String helloWorld){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2" charset="0"/>
              </a:rPr>
              <a:t>	this.name = name;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2" charset="0"/>
              </a:rPr>
              <a:t>	this.helloWorld = helloWorld;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2" charset="0"/>
              </a:rPr>
              <a:t>      }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……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}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占位符 31745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构造方法注入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举例：配置文件</a:t>
            </a:r>
            <a:endParaRPr lang="zh-CN" altLang="en-US" dirty="0"/>
          </a:p>
        </p:txBody>
      </p:sp>
      <p:sp>
        <p:nvSpPr>
          <p:cNvPr id="25602" name="标题 3174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-3）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5603" name="圆角矩形 31747"/>
          <p:cNvSpPr/>
          <p:nvPr/>
        </p:nvSpPr>
        <p:spPr>
          <a:xfrm>
            <a:off x="1187450" y="2492375"/>
            <a:ext cx="7129463" cy="3673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&lt;bean id="hellobeantype3"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                 class="com.demo.typ3.HelloBeanType3"&gt;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        &lt;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</a:rPr>
              <a:t>constructor-arg</a:t>
            </a:r>
            <a:r>
              <a:rPr lang="zh-CN" altLang="en-US" dirty="0">
                <a:latin typeface="Times New Roman" panose="02020603050405020304" pitchFamily="2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</a:rPr>
              <a:t>index="0"</a:t>
            </a:r>
            <a:r>
              <a:rPr lang="zh-CN" altLang="en-US" dirty="0">
                <a:latin typeface="Times New Roman" panose="02020603050405020304" pitchFamily="2" charset="0"/>
              </a:rPr>
              <a:t>&gt;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 	&lt;value&gt;zoof&lt;/value&gt;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        &lt;/constructor-arg&gt;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        &lt;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</a:rPr>
              <a:t>constructor-arg</a:t>
            </a:r>
            <a:r>
              <a:rPr lang="zh-CN" altLang="en-US" dirty="0">
                <a:latin typeface="Times New Roman" panose="02020603050405020304" pitchFamily="2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</a:rPr>
              <a:t>index="1"</a:t>
            </a:r>
            <a:r>
              <a:rPr lang="zh-CN" altLang="en-US" dirty="0">
                <a:latin typeface="Times New Roman" panose="02020603050405020304" pitchFamily="2" charset="0"/>
              </a:rPr>
              <a:t>&gt;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	&lt;value&gt;你好&lt;/value&gt;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        &lt;/constructor-arg&gt;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&lt;/bean&gt;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&lt;!-- *注意2个属性的顺序要和类构造方法中的属性顺序一致 --&gt;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wrap="square" anchor="ctr" anchorCtr="0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8194" name="组合 5122"/>
          <p:cNvGrpSpPr/>
          <p:nvPr/>
        </p:nvGrpSpPr>
        <p:grpSpPr>
          <a:xfrm>
            <a:off x="1828800" y="2024063"/>
            <a:ext cx="5410200" cy="665162"/>
            <a:chOff x="0" y="0"/>
            <a:chExt cx="3408" cy="419"/>
          </a:xfrm>
        </p:grpSpPr>
        <p:grpSp>
          <p:nvGrpSpPr>
            <p:cNvPr id="8195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196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7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8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199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0" name="Text Box 12"/>
            <p:cNvSpPr txBox="1"/>
            <p:nvPr/>
          </p:nvSpPr>
          <p:spPr>
            <a:xfrm>
              <a:off x="1008" y="3"/>
              <a:ext cx="124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tx2"/>
                  </a:solidFill>
                  <a:ea typeface="楷体_GB2312" pitchFamily="1" charset="-122"/>
                  <a:sym typeface="宋体" panose="02010600030101010101" pitchFamily="2" charset="-122"/>
                </a:rPr>
                <a:t>Spring</a:t>
              </a:r>
              <a:r>
                <a:rPr lang="en-US" altLang="zh-CN" sz="2800" dirty="0">
                  <a:solidFill>
                    <a:schemeClr val="tx2"/>
                  </a:solidFill>
                  <a:ea typeface="楷体_GB2312" pitchFamily="1" charset="-122"/>
                  <a:sym typeface="宋体" panose="02010600030101010101" pitchFamily="2" charset="-122"/>
                </a:rPr>
                <a:t> IoC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8201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02" name="组合 5130"/>
          <p:cNvGrpSpPr/>
          <p:nvPr/>
        </p:nvGrpSpPr>
        <p:grpSpPr>
          <a:xfrm>
            <a:off x="1828800" y="3200400"/>
            <a:ext cx="5410200" cy="665163"/>
            <a:chOff x="0" y="0"/>
            <a:chExt cx="3408" cy="419"/>
          </a:xfrm>
        </p:grpSpPr>
        <p:grpSp>
          <p:nvGrpSpPr>
            <p:cNvPr id="8203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204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205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206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207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8" name="Text Box 15"/>
            <p:cNvSpPr txBox="1"/>
            <p:nvPr/>
          </p:nvSpPr>
          <p:spPr>
            <a:xfrm>
              <a:off x="1008" y="16"/>
              <a:ext cx="227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tx2"/>
                  </a:solidFill>
                  <a:ea typeface="楷体_GB2312" pitchFamily="1" charset="-122"/>
                  <a:sym typeface="Arial" panose="020B0604020202020204" pitchFamily="34" charset="0"/>
                </a:rPr>
                <a:t>Spring容器中的Bean</a:t>
              </a:r>
              <a:endPara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8209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10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187" name="组合 5139"/>
          <p:cNvGrpSpPr/>
          <p:nvPr/>
        </p:nvGrpSpPr>
        <p:grpSpPr>
          <a:xfrm>
            <a:off x="1828800" y="4497388"/>
            <a:ext cx="5410200" cy="665162"/>
            <a:chOff x="0" y="0"/>
            <a:chExt cx="3408" cy="419"/>
          </a:xfrm>
        </p:grpSpPr>
        <p:grpSp>
          <p:nvGrpSpPr>
            <p:cNvPr id="7188" name="组合 5140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9" name="AutoShape 4"/>
              <p:cNvSpPr/>
              <p:nvPr>
                <p:custDataLst>
                  <p:tags r:id="rId1"/>
                </p:custDataLst>
              </p:nvPr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0" name="AutoShape 5"/>
              <p:cNvSpPr/>
              <p:nvPr>
                <p:custDataLst>
                  <p:tags r:id="rId2"/>
                </p:custDataLst>
              </p:nvPr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1" name="AutoShape 6"/>
              <p:cNvSpPr/>
              <p:nvPr>
                <p:custDataLst>
                  <p:tags r:id="rId3"/>
                </p:custDataLst>
              </p:nvPr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92" name="Line 11"/>
            <p:cNvSpPr/>
            <p:nvPr>
              <p:custDataLst>
                <p:tags r:id="rId4"/>
              </p:custDataLst>
            </p:nvPr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93" name="Text Box 12"/>
            <p:cNvSpPr txBox="1"/>
            <p:nvPr>
              <p:custDataLst>
                <p:tags r:id="rId5"/>
              </p:custDataLst>
            </p:nvPr>
          </p:nvSpPr>
          <p:spPr>
            <a:xfrm>
              <a:off x="1008" y="3"/>
              <a:ext cx="13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tx2"/>
                  </a:solidFill>
                  <a:ea typeface="楷体_GB2312" pitchFamily="1" charset="-122"/>
                  <a:sym typeface="Arial" panose="020B0604020202020204" pitchFamily="34" charset="0"/>
                </a:rPr>
                <a:t>Spring</a:t>
              </a:r>
              <a:r>
                <a:rPr lang="en-US" altLang="zh-CN" sz="2800" dirty="0">
                  <a:solidFill>
                    <a:schemeClr val="tx2"/>
                  </a:solidFill>
                  <a:ea typeface="楷体_GB2312" pitchFamily="1" charset="-122"/>
                  <a:sym typeface="Arial" panose="020B0604020202020204" pitchFamily="34" charset="0"/>
                </a:rPr>
                <a:t> AOP</a:t>
              </a:r>
              <a:endPara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宋体" panose="02010600030101010101" pitchFamily="2" charset="-122"/>
              </a:endParaRPr>
            </a:p>
          </p:txBody>
        </p:sp>
        <p:sp>
          <p:nvSpPr>
            <p:cNvPr id="7194" name="Text Box 13"/>
            <p:cNvSpPr txBox="1"/>
            <p:nvPr>
              <p:custDataLst>
                <p:tags r:id="rId6"/>
              </p:custDataLst>
            </p:nvPr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占位符 32769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ea typeface="楷体_GB2312" pitchFamily="1" charset="-122"/>
              </a:rPr>
              <a:t>设值注入的优势</a:t>
            </a:r>
            <a:endParaRPr lang="zh-CN" altLang="en-US" sz="3200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对于习惯javabean开发的程序员，通过setter方法设定依赖关系更加直观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如果依赖关系较为复杂，那么构造方法注入模式的构造函数也会相当庞大，此时设值注入模式则更为简洁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如果用到了第三方类库，可能要求组件提供一个默认的构造函数，此时构造方法注入模式也不适用</a:t>
            </a:r>
            <a:endParaRPr lang="zh-CN" altLang="en-US" sz="24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6626" name="标题 3277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依赖注入的比较（</a:t>
            </a:r>
            <a:r>
              <a:rPr lang="en-US" altLang="zh-CN" dirty="0">
                <a:latin typeface="Times New Roman" panose="02020603050405020304" pitchFamily="2" charset="0"/>
              </a:rPr>
              <a:t>4-</a:t>
            </a:r>
            <a:r>
              <a:rPr lang="zh-CN" altLang="en-US" dirty="0">
                <a:latin typeface="Times New Roman" panose="02020603050405020304" pitchFamily="2" charset="0"/>
              </a:rPr>
              <a:t>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占位符 33793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ea typeface="楷体_GB2312" pitchFamily="1" charset="-122"/>
              </a:rPr>
              <a:t>构造方法注入的优势</a:t>
            </a:r>
            <a:endParaRPr lang="zh-CN" altLang="en-US" sz="3200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在构造期间完成一个完整的、合法的对象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所有依赖关系在构造函数中集中呈现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依赖关系在构造时由容器一次性设定，组件被创建之后一直处于相对“不变”的稳定状态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只有组件的创建者关心其内部依赖关系，对调用者而言，依赖关系处于“黑盒”之中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7650" name="标题 3379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依赖注入的比较（</a:t>
            </a:r>
            <a:r>
              <a:rPr lang="en-US" altLang="zh-CN" dirty="0">
                <a:latin typeface="Times New Roman" panose="02020603050405020304" pitchFamily="2" charset="0"/>
              </a:rPr>
              <a:t>4-</a:t>
            </a:r>
            <a:r>
              <a:rPr lang="zh-CN" altLang="en-US" dirty="0">
                <a:latin typeface="Times New Roman" panose="02020603050405020304" pitchFamily="2" charset="0"/>
              </a:rPr>
              <a:t>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wrap="square" anchor="ctr" anchorCtr="0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8194" name="组合 5122"/>
          <p:cNvGrpSpPr/>
          <p:nvPr/>
        </p:nvGrpSpPr>
        <p:grpSpPr>
          <a:xfrm>
            <a:off x="1828800" y="2024063"/>
            <a:ext cx="5410200" cy="665162"/>
            <a:chOff x="0" y="0"/>
            <a:chExt cx="3408" cy="419"/>
          </a:xfrm>
        </p:grpSpPr>
        <p:grpSp>
          <p:nvGrpSpPr>
            <p:cNvPr id="8195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196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7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8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199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0" name="Text Box 12"/>
            <p:cNvSpPr txBox="1"/>
            <p:nvPr/>
          </p:nvSpPr>
          <p:spPr>
            <a:xfrm>
              <a:off x="1008" y="3"/>
              <a:ext cx="124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宋体" panose="02010600030101010101" pitchFamily="2" charset="-122"/>
                </a:rPr>
                <a:t>Spring</a:t>
              </a:r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宋体" panose="02010600030101010101" pitchFamily="2" charset="-122"/>
                </a:rPr>
                <a:t> IoC</a:t>
              </a:r>
              <a:endParaRPr lang="en-US" altLang="zh-CN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1" charset="-122"/>
                <a:sym typeface="宋体" panose="02010600030101010101" pitchFamily="2" charset="-122"/>
              </a:endParaRPr>
            </a:p>
          </p:txBody>
        </p:sp>
        <p:sp>
          <p:nvSpPr>
            <p:cNvPr id="8201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02" name="组合 5130"/>
          <p:cNvGrpSpPr/>
          <p:nvPr/>
        </p:nvGrpSpPr>
        <p:grpSpPr>
          <a:xfrm>
            <a:off x="1828800" y="3200400"/>
            <a:ext cx="5410200" cy="665163"/>
            <a:chOff x="0" y="0"/>
            <a:chExt cx="3408" cy="419"/>
          </a:xfrm>
        </p:grpSpPr>
        <p:grpSp>
          <p:nvGrpSpPr>
            <p:cNvPr id="8203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204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205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206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207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8" name="Text Box 15"/>
            <p:cNvSpPr txBox="1"/>
            <p:nvPr/>
          </p:nvSpPr>
          <p:spPr>
            <a:xfrm>
              <a:off x="1008" y="16"/>
              <a:ext cx="227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tx2"/>
                  </a:solidFill>
                  <a:ea typeface="楷体_GB2312" pitchFamily="1" charset="-122"/>
                  <a:sym typeface="Arial" panose="020B0604020202020204" pitchFamily="34" charset="0"/>
                </a:rPr>
                <a:t>Spring容器中的Bean</a:t>
              </a:r>
              <a:endPara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8209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10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187" name="组合 5139"/>
          <p:cNvGrpSpPr/>
          <p:nvPr/>
        </p:nvGrpSpPr>
        <p:grpSpPr>
          <a:xfrm>
            <a:off x="1828800" y="4497388"/>
            <a:ext cx="5410200" cy="665162"/>
            <a:chOff x="0" y="0"/>
            <a:chExt cx="3408" cy="419"/>
          </a:xfrm>
        </p:grpSpPr>
        <p:grpSp>
          <p:nvGrpSpPr>
            <p:cNvPr id="7188" name="组合 5140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9" name="AutoShape 4"/>
              <p:cNvSpPr/>
              <p:nvPr>
                <p:custDataLst>
                  <p:tags r:id="rId1"/>
                </p:custDataLst>
              </p:nvPr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0" name="AutoShape 5"/>
              <p:cNvSpPr/>
              <p:nvPr>
                <p:custDataLst>
                  <p:tags r:id="rId2"/>
                </p:custDataLst>
              </p:nvPr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1" name="AutoShape 6"/>
              <p:cNvSpPr/>
              <p:nvPr>
                <p:custDataLst>
                  <p:tags r:id="rId3"/>
                </p:custDataLst>
              </p:nvPr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92" name="Line 11"/>
            <p:cNvSpPr/>
            <p:nvPr>
              <p:custDataLst>
                <p:tags r:id="rId4"/>
              </p:custDataLst>
            </p:nvPr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93" name="Text Box 12"/>
            <p:cNvSpPr txBox="1"/>
            <p:nvPr>
              <p:custDataLst>
                <p:tags r:id="rId5"/>
              </p:custDataLst>
            </p:nvPr>
          </p:nvSpPr>
          <p:spPr>
            <a:xfrm>
              <a:off x="1008" y="3"/>
              <a:ext cx="13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Arial" panose="020B0604020202020204" pitchFamily="34" charset="0"/>
                </a:rPr>
                <a:t>Spring</a:t>
              </a:r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Arial" panose="020B0604020202020204" pitchFamily="34" charset="0"/>
                </a:rPr>
                <a:t> AOP</a:t>
              </a:r>
              <a:endParaRPr lang="en-US" altLang="zh-CN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94" name="Text Box 13"/>
            <p:cNvSpPr txBox="1"/>
            <p:nvPr>
              <p:custDataLst>
                <p:tags r:id="rId6"/>
              </p:custDataLst>
            </p:nvPr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占位符 34817"/>
          <p:cNvSpPr>
            <a:spLocks noGrp="1"/>
          </p:cNvSpPr>
          <p:nvPr>
            <p:ph idx="1"/>
          </p:nvPr>
        </p:nvSpPr>
        <p:spPr>
          <a:xfrm>
            <a:off x="827088" y="1268413"/>
            <a:ext cx="7543800" cy="4725987"/>
          </a:xfrm>
        </p:spPr>
        <p:txBody>
          <a:bodyPr anchor="t" anchorCtr="0"/>
          <a:p>
            <a:pPr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 bean</a:t>
            </a:r>
            <a:r>
              <a:rPr lang="zh-CN" altLang="en-US" sz="3200" dirty="0">
                <a:latin typeface="Times New Roman" panose="02020603050405020304" pitchFamily="2" charset="0"/>
              </a:rPr>
              <a:t>的配置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范例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9698" name="标题 34818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4820" name="圆角矩形 34819"/>
          <p:cNvSpPr/>
          <p:nvPr/>
        </p:nvSpPr>
        <p:spPr>
          <a:xfrm>
            <a:off x="107950" y="2205038"/>
            <a:ext cx="8893175" cy="4032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3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&lt;beans&gt;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&lt;description&gt;Spring Quick Start&lt;/description&gt;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&lt;bean</a:t>
            </a:r>
            <a:r>
              <a:rPr lang="zh-CN" altLang="en-US" sz="2000" dirty="0">
                <a:latin typeface="Times New Roman" panose="02020603050405020304" pitchFamily="2" charset="0"/>
              </a:rPr>
              <a:t>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id="TheAction"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class="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com.demo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.UpperAction"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singleton="true"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         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init-method="init"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destroy-method="cleanup"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         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depends-on="ActionManager"</a:t>
            </a:r>
            <a:r>
              <a:rPr lang="zh-CN" altLang="en-US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&lt;property name="message"&gt;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&lt;value&gt;HeLLo&lt;/value&gt;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&lt;/property&gt;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&lt;property name="dataSource"&gt;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&lt;ref local="dataSource"/&gt;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&lt;/property&gt;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&lt;/bean&gt;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&lt;bean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id="dataSource"</a:t>
            </a:r>
            <a:endParaRPr lang="en-US" altLang="zh-CN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</a:t>
            </a:r>
            <a:r>
              <a:rPr lang="en-US" altLang="zh-CN" sz="2000" dirty="0">
                <a:latin typeface="Times New Roman" panose="02020603050405020304" pitchFamily="2" charset="0"/>
              </a:rPr>
              <a:t>class="org.springframework.jndi.JndiObjectFactoryBean"&gt;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&lt;property name="jndiName"&gt;</a:t>
            </a:r>
            <a:r>
              <a:rPr lang="zh-CN" altLang="en-US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&lt;value&gt;java:comp/env/jdbc/sample&lt;/value&gt;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&lt;/property&gt;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&lt;/bean&gt;</a:t>
            </a:r>
            <a:endParaRPr lang="en-US" altLang="zh-CN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&lt;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/</a:t>
            </a: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beans&gt;</a:t>
            </a:r>
            <a:endParaRPr lang="en-US" altLang="zh-CN" sz="2000" dirty="0">
              <a:latin typeface="Times New Roman" panose="02020603050405020304" pitchFamily="2" charset="0"/>
              <a:ea typeface="Verdana" panose="020B06040305040402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占位符 35841"/>
          <p:cNvSpPr>
            <a:spLocks noGrp="1"/>
          </p:cNvSpPr>
          <p:nvPr>
            <p:ph idx="1"/>
          </p:nvPr>
        </p:nvSpPr>
        <p:spPr>
          <a:xfrm>
            <a:off x="773113" y="1295400"/>
            <a:ext cx="7543800" cy="4725988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 bean</a:t>
            </a:r>
            <a:r>
              <a:rPr lang="zh-CN" altLang="en-US" sz="3200" dirty="0">
                <a:latin typeface="Times New Roman" panose="02020603050405020304" pitchFamily="2" charset="0"/>
              </a:rPr>
              <a:t>的配置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属性说明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0722" name="标题 3584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grpSp>
        <p:nvGrpSpPr>
          <p:cNvPr id="30723" name="组合 35843"/>
          <p:cNvGrpSpPr/>
          <p:nvPr/>
        </p:nvGrpSpPr>
        <p:grpSpPr>
          <a:xfrm>
            <a:off x="949325" y="2420938"/>
            <a:ext cx="7278688" cy="3498850"/>
            <a:chOff x="0" y="0"/>
            <a:chExt cx="11462" cy="5510"/>
          </a:xfrm>
        </p:grpSpPr>
        <p:pic>
          <p:nvPicPr>
            <p:cNvPr id="30724" name="图片 358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1462" cy="55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5" name="矩形 35845"/>
            <p:cNvSpPr/>
            <p:nvPr/>
          </p:nvSpPr>
          <p:spPr>
            <a:xfrm>
              <a:off x="3855" y="680"/>
              <a:ext cx="147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0726" name="矩形 35846"/>
            <p:cNvSpPr/>
            <p:nvPr/>
          </p:nvSpPr>
          <p:spPr>
            <a:xfrm>
              <a:off x="3855" y="1247"/>
              <a:ext cx="147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0727" name="矩形 35847"/>
            <p:cNvSpPr/>
            <p:nvPr/>
          </p:nvSpPr>
          <p:spPr>
            <a:xfrm>
              <a:off x="3855" y="1815"/>
              <a:ext cx="147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0728" name="矩形 35848"/>
            <p:cNvSpPr/>
            <p:nvPr/>
          </p:nvSpPr>
          <p:spPr>
            <a:xfrm>
              <a:off x="3922" y="2382"/>
              <a:ext cx="147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0729" name="矩形 35849"/>
            <p:cNvSpPr/>
            <p:nvPr/>
          </p:nvSpPr>
          <p:spPr>
            <a:xfrm>
              <a:off x="3855" y="2835"/>
              <a:ext cx="147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0730" name="矩形 35850"/>
            <p:cNvSpPr/>
            <p:nvPr/>
          </p:nvSpPr>
          <p:spPr>
            <a:xfrm>
              <a:off x="3855" y="3402"/>
              <a:ext cx="147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0731" name="矩形 35851"/>
            <p:cNvSpPr/>
            <p:nvPr/>
          </p:nvSpPr>
          <p:spPr>
            <a:xfrm>
              <a:off x="3855" y="3970"/>
              <a:ext cx="147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0732" name="矩形 35852"/>
            <p:cNvSpPr/>
            <p:nvPr/>
          </p:nvSpPr>
          <p:spPr>
            <a:xfrm>
              <a:off x="3855" y="4467"/>
              <a:ext cx="147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0733" name="矩形 35853"/>
            <p:cNvSpPr/>
            <p:nvPr/>
          </p:nvSpPr>
          <p:spPr>
            <a:xfrm>
              <a:off x="3855" y="4990"/>
              <a:ext cx="147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占位符 36865"/>
          <p:cNvSpPr>
            <a:spLocks noGrp="1"/>
          </p:cNvSpPr>
          <p:nvPr>
            <p:ph idx="1"/>
          </p:nvPr>
        </p:nvSpPr>
        <p:spPr>
          <a:xfrm>
            <a:off x="460375" y="1298575"/>
            <a:ext cx="8289925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 bean</a:t>
            </a:r>
            <a:r>
              <a:rPr lang="zh-CN" altLang="en-US" sz="3200" dirty="0">
                <a:latin typeface="Times New Roman" panose="02020603050405020304" pitchFamily="2" charset="0"/>
              </a:rPr>
              <a:t>的配置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id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name: 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id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的名称在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IoC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容器中应该是唯一的。必须满足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XML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对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Id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的命名规范：以字母开头。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name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属性命名没有限制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配置文件不允许出现多个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id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相同的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Bean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，但允许出现多个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name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相同的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Bean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。</a:t>
            </a:r>
            <a:b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</a:b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通过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getBean(String BeanName)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将获得最后声明那个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Bean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，原因是后面的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Bean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覆盖了前面同名的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Bean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1746" name="标题 3686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2-1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占位符 37889"/>
          <p:cNvSpPr>
            <a:spLocks noGrp="1"/>
          </p:cNvSpPr>
          <p:nvPr>
            <p:ph idx="1"/>
          </p:nvPr>
        </p:nvSpPr>
        <p:spPr>
          <a:xfrm>
            <a:off x="482600" y="1298575"/>
            <a:ext cx="8177213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 bean</a:t>
            </a:r>
            <a:r>
              <a:rPr lang="zh-CN" altLang="en-US" sz="3200" dirty="0">
                <a:latin typeface="Times New Roman" panose="02020603050405020304" pitchFamily="2" charset="0"/>
              </a:rPr>
              <a:t>的配置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作用域: singleton、prototype、request、session和global session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singleton: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指定此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Java Bean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是否采用单例模式，Spring容器中只会存在一个共享的Bean实例，为Spring的缺省作用域，Spring的ApplicationContext容器在启动的时候，自动实例化所有的singleton的bean并缓存于容器当中。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2770" name="标题 3789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2-2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8" name="圆角矩形 41987"/>
          <p:cNvSpPr/>
          <p:nvPr/>
        </p:nvSpPr>
        <p:spPr>
          <a:xfrm>
            <a:off x="687388" y="4899025"/>
            <a:ext cx="7999412" cy="1831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7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ItemOrder implements IItemOrder, InitializingBean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……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public ItemOrder() </a:t>
            </a:r>
            <a:r>
              <a:rPr lang="en-US" altLang="zh-CN" sz="2000" dirty="0">
                <a:latin typeface="Times New Roman" panose="02020603050405020304" pitchFamily="2" charset="0"/>
              </a:rPr>
              <a:t>{</a:t>
            </a:r>
            <a:r>
              <a:rPr lang="en-US" altLang="zh-CN" sz="2000" dirty="0">
                <a:latin typeface="Times New Roman" panose="02020603050405020304" pitchFamily="2" charset="0"/>
                <a:ea typeface="楷体_GB2312" pitchFamily="1" charset="-122"/>
                <a:sym typeface="宋体" panose="02010600030101010101" pitchFamily="2" charset="-122"/>
              </a:rPr>
              <a:t>bean有五种作用域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	System.out.println("Spring实例化ItemOrder...");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占位符 37889"/>
          <p:cNvSpPr>
            <a:spLocks noGrp="1"/>
          </p:cNvSpPr>
          <p:nvPr>
            <p:ph idx="1"/>
          </p:nvPr>
        </p:nvSpPr>
        <p:spPr>
          <a:xfrm>
            <a:off x="482600" y="1298575"/>
            <a:ext cx="8315325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 bean</a:t>
            </a:r>
            <a:r>
              <a:rPr lang="zh-CN" altLang="en-US" sz="3200" dirty="0">
                <a:latin typeface="Times New Roman" panose="02020603050405020304" pitchFamily="2" charset="0"/>
              </a:rPr>
              <a:t>的配置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作用域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prototype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：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每次对该Bean请求的时候，Spring IoC都会创建一个新的作用域。有状态的Bean应该使用prototype，无状态的Bean则使用singleton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。在默认情况下，Spring容器在启动时不实例化prototype的Bean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equest：针对每次的Http请求，Spring容器创建一个Bean实例，且该Bean只在当前request内有效。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10000"/>
              </a:lnSpc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3794" name="标题 3789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2-2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占位符 37889"/>
          <p:cNvSpPr>
            <a:spLocks noGrp="1"/>
          </p:cNvSpPr>
          <p:nvPr>
            <p:ph idx="1"/>
          </p:nvPr>
        </p:nvSpPr>
        <p:spPr>
          <a:xfrm>
            <a:off x="482600" y="1298575"/>
            <a:ext cx="8315325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 bean</a:t>
            </a:r>
            <a:r>
              <a:rPr lang="zh-CN" altLang="en-US" sz="3200" dirty="0">
                <a:latin typeface="Times New Roman" panose="02020603050405020304" pitchFamily="2" charset="0"/>
              </a:rPr>
              <a:t>的配置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作用域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宋体" panose="02010600030101010101" pitchFamily="2" charset="-122"/>
              </a:rPr>
              <a:t>session：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针对http session，Spring容器建一个Bean实例，且该Bean只在当前http session内有效。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globalSession：与session大体相同，但仅在portlet应用中使用。Portlet规范定义了全局session的概念。请求的bean被组成所有portlet的自portlet所共享。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Spring容器须获得web容器的http请求事件，通过配置RequestContextListener接口，支持request、session和globalSession作用域。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4818" name="标题 3789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2-2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占位符 41985"/>
          <p:cNvSpPr>
            <a:spLocks noGrp="1"/>
          </p:cNvSpPr>
          <p:nvPr>
            <p:ph idx="1"/>
          </p:nvPr>
        </p:nvSpPr>
        <p:spPr>
          <a:xfrm>
            <a:off x="542925" y="1296988"/>
            <a:ext cx="8272463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 bean</a:t>
            </a:r>
            <a:r>
              <a:rPr lang="zh-CN" altLang="en-US" sz="3200" dirty="0">
                <a:latin typeface="Times New Roman" panose="02020603050405020304" pitchFamily="2" charset="0"/>
              </a:rPr>
              <a:t>的配置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7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depends-on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一般情况下无需设定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通过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depends-on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指定其依赖关系可保证在此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Bean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加载之前，首先对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depends-on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所指定的资源进行加载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5842" name="标题 4198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8" name="圆角矩形 41987"/>
          <p:cNvSpPr/>
          <p:nvPr/>
        </p:nvSpPr>
        <p:spPr>
          <a:xfrm>
            <a:off x="1165225" y="3857625"/>
            <a:ext cx="7140575" cy="1963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&lt;bean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id=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a"</a:t>
            </a:r>
            <a:r>
              <a:rPr lang="en-US" altLang="zh-CN" sz="2000" dirty="0">
                <a:latin typeface="Times New Roman" panose="02020603050405020304" pitchFamily="2" charset="0"/>
              </a:rPr>
              <a:t> class=</a:t>
            </a:r>
            <a:r>
              <a:rPr lang="en-US" altLang="zh-CN" sz="2000" dirty="0">
                <a:latin typeface="Times New Roman" panose="02020603050405020304" pitchFamily="2" charset="0"/>
                <a:sym typeface="宋体" panose="02010600030101010101" pitchFamily="2" charset="-122"/>
              </a:rPr>
              <a:t>"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  <a:sym typeface="宋体" panose="02010600030101010101" pitchFamily="2" charset="-122"/>
              </a:rPr>
              <a:t>"</a:t>
            </a:r>
            <a:r>
              <a:rPr lang="en-US" altLang="zh-CN" sz="2000" dirty="0">
                <a:latin typeface="Times New Roman" panose="02020603050405020304" pitchFamily="2" charset="0"/>
              </a:rPr>
              <a:t>/&gt;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&lt;bean id="users" class="com.po.Users</a:t>
            </a:r>
            <a:r>
              <a:rPr lang="en-US" altLang="zh-CN" sz="2000" dirty="0">
                <a:latin typeface="Times New Roman" panose="02020603050405020304" pitchFamily="2" charset="0"/>
                <a:sym typeface="宋体" panose="02010600030101010101" pitchFamily="2" charset="-122"/>
              </a:rPr>
              <a:t>"</a:t>
            </a:r>
            <a:r>
              <a:rPr lang="en-US" altLang="zh-CN" sz="2000" dirty="0">
                <a:latin typeface="Times New Roman" panose="02020603050405020304" pitchFamily="2" charset="0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depends-on=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a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"</a:t>
            </a:r>
            <a:r>
              <a:rPr lang="en-US" altLang="zh-CN" sz="2000" dirty="0">
                <a:latin typeface="Times New Roman" panose="02020603050405020304" pitchFamily="2" charset="0"/>
              </a:rPr>
              <a:t>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&lt;lookup-method name=</a:t>
            </a:r>
            <a:r>
              <a:rPr lang="en-US" altLang="zh-CN" sz="2000" dirty="0">
                <a:latin typeface="Times New Roman" panose="02020603050405020304" pitchFamily="2" charset="0"/>
                <a:sym typeface="宋体" panose="02010600030101010101" pitchFamily="2" charset="-122"/>
              </a:rPr>
              <a:t>"</a:t>
            </a:r>
            <a:r>
              <a:rPr lang="en-US" altLang="zh-CN" sz="2000" dirty="0">
                <a:latin typeface="Times New Roman" panose="02020603050405020304" pitchFamily="2" charset="0"/>
              </a:rPr>
              <a:t>createA</a:t>
            </a:r>
            <a:r>
              <a:rPr lang="en-US" altLang="zh-CN" sz="2000" dirty="0">
                <a:latin typeface="Times New Roman" panose="02020603050405020304" pitchFamily="2" charset="0"/>
                <a:sym typeface="宋体" panose="02010600030101010101" pitchFamily="2" charset="-122"/>
              </a:rPr>
              <a:t>"  </a:t>
            </a:r>
            <a:r>
              <a:rPr lang="en-US" altLang="zh-CN" sz="2000" dirty="0">
                <a:latin typeface="Times New Roman" panose="02020603050405020304" pitchFamily="2" charset="0"/>
              </a:rPr>
              <a:t>bean=</a:t>
            </a:r>
            <a:r>
              <a:rPr lang="en-US" altLang="zh-CN" sz="2000" dirty="0">
                <a:latin typeface="Times New Roman" panose="02020603050405020304" pitchFamily="2" charset="0"/>
                <a:sym typeface="宋体" panose="02010600030101010101" pitchFamily="2" charset="-122"/>
              </a:rPr>
              <a:t>"</a:t>
            </a:r>
            <a:r>
              <a:rPr lang="en-US" altLang="zh-CN" sz="2000" dirty="0">
                <a:latin typeface="Times New Roman" panose="02020603050405020304" pitchFamily="2" charset="0"/>
              </a:rPr>
              <a:t>a</a:t>
            </a:r>
            <a:r>
              <a:rPr lang="en-US" altLang="zh-CN" sz="2000" dirty="0">
                <a:latin typeface="Times New Roman" panose="02020603050405020304" pitchFamily="2" charset="0"/>
                <a:sym typeface="宋体" panose="02010600030101010101" pitchFamily="2" charset="-122"/>
              </a:rPr>
              <a:t>"</a:t>
            </a:r>
            <a:r>
              <a:rPr lang="en-US" altLang="zh-CN" sz="2000" dirty="0">
                <a:latin typeface="Times New Roman" panose="02020603050405020304" pitchFamily="2" charset="0"/>
              </a:rPr>
              <a:t>/&gt;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&lt;/bean&gt;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wrap="square" anchor="ctr" anchorCtr="0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8194" name="组合 5122"/>
          <p:cNvGrpSpPr/>
          <p:nvPr/>
        </p:nvGrpSpPr>
        <p:grpSpPr>
          <a:xfrm>
            <a:off x="1828800" y="2024063"/>
            <a:ext cx="5410200" cy="665162"/>
            <a:chOff x="0" y="0"/>
            <a:chExt cx="3408" cy="419"/>
          </a:xfrm>
        </p:grpSpPr>
        <p:grpSp>
          <p:nvGrpSpPr>
            <p:cNvPr id="8195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196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7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8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199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0" name="Text Box 12"/>
            <p:cNvSpPr txBox="1"/>
            <p:nvPr/>
          </p:nvSpPr>
          <p:spPr>
            <a:xfrm>
              <a:off x="1008" y="3"/>
              <a:ext cx="124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tx2"/>
                  </a:solidFill>
                  <a:ea typeface="楷体_GB2312" pitchFamily="1" charset="-122"/>
                  <a:sym typeface="宋体" panose="02010600030101010101" pitchFamily="2" charset="-122"/>
                </a:rPr>
                <a:t>Spring</a:t>
              </a:r>
              <a:r>
                <a:rPr lang="en-US" altLang="zh-CN" sz="2800" dirty="0">
                  <a:solidFill>
                    <a:schemeClr val="tx2"/>
                  </a:solidFill>
                  <a:ea typeface="楷体_GB2312" pitchFamily="1" charset="-122"/>
                  <a:sym typeface="宋体" panose="02010600030101010101" pitchFamily="2" charset="-122"/>
                </a:rPr>
                <a:t> IoC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8201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02" name="组合 5130"/>
          <p:cNvGrpSpPr/>
          <p:nvPr/>
        </p:nvGrpSpPr>
        <p:grpSpPr>
          <a:xfrm>
            <a:off x="1828800" y="3200400"/>
            <a:ext cx="5410200" cy="665163"/>
            <a:chOff x="0" y="0"/>
            <a:chExt cx="3408" cy="419"/>
          </a:xfrm>
        </p:grpSpPr>
        <p:grpSp>
          <p:nvGrpSpPr>
            <p:cNvPr id="8203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204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205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206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207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8" name="Text Box 15"/>
            <p:cNvSpPr txBox="1"/>
            <p:nvPr/>
          </p:nvSpPr>
          <p:spPr>
            <a:xfrm>
              <a:off x="1008" y="16"/>
              <a:ext cx="227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Arial" panose="020B0604020202020204" pitchFamily="34" charset="0"/>
                </a:rPr>
                <a:t>Spring容器中的Bean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8209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10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187" name="组合 5139"/>
          <p:cNvGrpSpPr/>
          <p:nvPr/>
        </p:nvGrpSpPr>
        <p:grpSpPr>
          <a:xfrm>
            <a:off x="1828800" y="4497388"/>
            <a:ext cx="5410200" cy="665162"/>
            <a:chOff x="0" y="0"/>
            <a:chExt cx="3408" cy="419"/>
          </a:xfrm>
        </p:grpSpPr>
        <p:grpSp>
          <p:nvGrpSpPr>
            <p:cNvPr id="7188" name="组合 5140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9" name="AutoShape 4"/>
              <p:cNvSpPr/>
              <p:nvPr>
                <p:custDataLst>
                  <p:tags r:id="rId1"/>
                </p:custDataLst>
              </p:nvPr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0" name="AutoShape 5"/>
              <p:cNvSpPr/>
              <p:nvPr>
                <p:custDataLst>
                  <p:tags r:id="rId2"/>
                </p:custDataLst>
              </p:nvPr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1" name="AutoShape 6"/>
              <p:cNvSpPr/>
              <p:nvPr>
                <p:custDataLst>
                  <p:tags r:id="rId3"/>
                </p:custDataLst>
              </p:nvPr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92" name="Line 11"/>
            <p:cNvSpPr/>
            <p:nvPr>
              <p:custDataLst>
                <p:tags r:id="rId4"/>
              </p:custDataLst>
            </p:nvPr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93" name="Text Box 12"/>
            <p:cNvSpPr txBox="1"/>
            <p:nvPr>
              <p:custDataLst>
                <p:tags r:id="rId5"/>
              </p:custDataLst>
            </p:nvPr>
          </p:nvSpPr>
          <p:spPr>
            <a:xfrm>
              <a:off x="1008" y="3"/>
              <a:ext cx="13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Arial" panose="020B0604020202020204" pitchFamily="34" charset="0"/>
                </a:rPr>
                <a:t>Spring</a:t>
              </a:r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Arial" panose="020B0604020202020204" pitchFamily="34" charset="0"/>
                </a:rPr>
                <a:t> AOP</a:t>
              </a:r>
              <a:endParaRPr lang="en-US" altLang="zh-CN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94" name="Text Box 13"/>
            <p:cNvSpPr txBox="1"/>
            <p:nvPr>
              <p:custDataLst>
                <p:tags r:id="rId6"/>
              </p:custDataLst>
            </p:nvPr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450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2-4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6866" name="文本占位符 45058"/>
          <p:cNvSpPr>
            <a:spLocks noGrp="1"/>
          </p:cNvSpPr>
          <p:nvPr>
            <p:ph idx="1"/>
          </p:nvPr>
        </p:nvSpPr>
        <p:spPr>
          <a:xfrm>
            <a:off x="623888" y="1414463"/>
            <a:ext cx="7975600" cy="4751387"/>
          </a:xfrm>
        </p:spPr>
        <p:txBody>
          <a:bodyPr anchor="t" anchorCtr="0"/>
          <a:p>
            <a:r>
              <a:rPr lang="en-US" altLang="zh-CN" sz="3200" dirty="0">
                <a:latin typeface="Times New Roman" panose="02020603050405020304" pitchFamily="2" charset="0"/>
                <a:sym typeface="Arial" panose="020B0604020202020204" pitchFamily="34" charset="0"/>
              </a:rPr>
              <a:t>SPRING IoC bean</a:t>
            </a:r>
            <a:r>
              <a:rPr lang="zh-CN" altLang="en-US" sz="3200" dirty="0">
                <a:latin typeface="Times New Roman" panose="02020603050405020304" pitchFamily="2" charset="0"/>
                <a:sym typeface="Arial" panose="020B0604020202020204" pitchFamily="34" charset="0"/>
              </a:rPr>
              <a:t>的配置</a:t>
            </a:r>
            <a:endParaRPr lang="zh-CN" altLang="en-US" sz="32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sym typeface="Arial" panose="020B0604020202020204" pitchFamily="34" charset="0"/>
              </a:rPr>
              <a:t>延迟加载</a:t>
            </a:r>
            <a:endParaRPr lang="zh-CN" altLang="en-US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/>
              <a:t>默认情况下，对象没有延迟加载</a:t>
            </a:r>
            <a:endParaRPr lang="zh-CN" altLang="en-US" dirty="0"/>
          </a:p>
          <a:p>
            <a:pPr lvl="2"/>
            <a:r>
              <a:rPr lang="zh-CN" altLang="en-US" dirty="0"/>
              <a:t>在开发的过程中，一般选择不延迟加载，除非数据量很大</a:t>
            </a:r>
            <a:r>
              <a:rPr lang="zh-CN" altLang="en-US" sz="1600" dirty="0"/>
              <a:t> </a:t>
            </a:r>
            <a:endParaRPr lang="zh-CN" altLang="en-US" sz="1600" dirty="0"/>
          </a:p>
        </p:txBody>
      </p:sp>
      <p:sp>
        <p:nvSpPr>
          <p:cNvPr id="36867" name="圆角矩形 45059"/>
          <p:cNvSpPr/>
          <p:nvPr/>
        </p:nvSpPr>
        <p:spPr>
          <a:xfrm>
            <a:off x="1766888" y="3935413"/>
            <a:ext cx="5386387" cy="1592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&lt;bean id="testLazy"  class="test.TestLazy" 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          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lazy-init="false"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&gt;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&lt;/bean&gt;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圆角矩形 43009"/>
          <p:cNvSpPr/>
          <p:nvPr/>
        </p:nvSpPr>
        <p:spPr>
          <a:xfrm>
            <a:off x="3708400" y="2708275"/>
            <a:ext cx="5256213" cy="3022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public class TestInit {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     public void init(){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	System.out.println("初始化函数");  }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     public void destroy(){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	System.out.println("消亡函数");   }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     </a:t>
            </a: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……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37890" name="标题 4301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7891" name="文本占位符 43011"/>
          <p:cNvSpPr>
            <a:spLocks noGrp="1"/>
          </p:cNvSpPr>
          <p:nvPr>
            <p:ph idx="1"/>
          </p:nvPr>
        </p:nvSpPr>
        <p:spPr>
          <a:xfrm>
            <a:off x="611188" y="1414463"/>
            <a:ext cx="8013700" cy="4751387"/>
          </a:xfrm>
        </p:spPr>
        <p:txBody>
          <a:bodyPr anchor="t" anchorCtr="0"/>
          <a:p>
            <a:r>
              <a:rPr lang="zh-CN" altLang="en-US" sz="3200" dirty="0">
                <a:latin typeface="Times New Roman" panose="02020603050405020304" pitchFamily="2" charset="0"/>
                <a:sym typeface="Arial" panose="020B0604020202020204" pitchFamily="34" charset="0"/>
              </a:rPr>
              <a:t>Bean的初始和消亡函数</a:t>
            </a:r>
            <a:endParaRPr lang="zh-CN" altLang="en-US" sz="32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/>
              <a:t>初始化函数和消亡函数不能有参数</a:t>
            </a:r>
            <a:endParaRPr lang="zh-CN" altLang="en-US" dirty="0"/>
          </a:p>
        </p:txBody>
      </p:sp>
      <p:sp>
        <p:nvSpPr>
          <p:cNvPr id="37892" name="圆角矩形 43012"/>
          <p:cNvSpPr/>
          <p:nvPr/>
        </p:nvSpPr>
        <p:spPr>
          <a:xfrm>
            <a:off x="109538" y="3213100"/>
            <a:ext cx="3957637" cy="2232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&lt;bean id="testInit " 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          class="test.TestInit"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      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init-method="init" </a:t>
            </a:r>
            <a:endParaRPr lang="zh-CN" altLang="en-US" sz="2000" dirty="0">
              <a:solidFill>
                <a:srgbClr val="CC0000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   destroy-method="destroy"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&gt;</a:t>
            </a:r>
            <a:endParaRPr lang="zh-CN" altLang="en-US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&lt;/bean&gt;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440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-2）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8914" name="文本占位符 44034"/>
          <p:cNvSpPr>
            <a:spLocks noGrp="1"/>
          </p:cNvSpPr>
          <p:nvPr>
            <p:ph idx="1"/>
          </p:nvPr>
        </p:nvSpPr>
        <p:spPr>
          <a:xfrm>
            <a:off x="606425" y="1414463"/>
            <a:ext cx="7980363" cy="4751387"/>
          </a:xfrm>
        </p:spPr>
        <p:txBody>
          <a:bodyPr anchor="t" anchorCtr="0"/>
          <a:p>
            <a:pPr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2" charset="0"/>
                <a:sym typeface="Arial" panose="020B0604020202020204" pitchFamily="34" charset="0"/>
              </a:rPr>
              <a:t>Bean的初始和消亡函数</a:t>
            </a:r>
            <a:endParaRPr lang="zh-CN" altLang="en-US" sz="32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初始化方法将在BeanFactory创建实例之后，在向应用层返回引用之前执行，一般用于一些资源的初始化工作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销毁方法将在BeanFactory销毁的时候执行，一般用于资源释放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占位符 38913"/>
          <p:cNvSpPr>
            <a:spLocks noGrp="1"/>
          </p:cNvSpPr>
          <p:nvPr>
            <p:ph idx="1"/>
          </p:nvPr>
        </p:nvSpPr>
        <p:spPr>
          <a:xfrm>
            <a:off x="598488" y="1296988"/>
            <a:ext cx="7972425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注入方法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构造函数注入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9938" name="标题 3891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4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8916" name="圆角矩形 38915"/>
          <p:cNvSpPr/>
          <p:nvPr/>
        </p:nvSpPr>
        <p:spPr>
          <a:xfrm>
            <a:off x="1908175" y="2422525"/>
            <a:ext cx="5616575" cy="1870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public Users(String userName,Integer usesStatus)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   this.userName=userName;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   this.usesStatus=usesStatus; 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}   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8917" name="圆角矩形 38916"/>
          <p:cNvSpPr/>
          <p:nvPr/>
        </p:nvSpPr>
        <p:spPr>
          <a:xfrm>
            <a:off x="468313" y="2997200"/>
            <a:ext cx="5834062" cy="295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&lt;bean id="users" class="com.po.Users"&gt;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 &lt;constructor-arg type="java.lang.String"&gt;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&lt;value&gt;admin&lt;/value&gt;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&lt;/constructor-arg&gt;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&lt;constructor-arg type="java.lang.Integer"&gt;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&lt;value&gt;0&lt;/value&gt; 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&lt;/constructor-arg&gt;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&lt;/bean&gt;</a:t>
            </a:r>
            <a:r>
              <a:rPr lang="en-US" altLang="zh-CN" dirty="0">
                <a:latin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8918" name="圆角矩形 38917"/>
          <p:cNvSpPr/>
          <p:nvPr/>
        </p:nvSpPr>
        <p:spPr>
          <a:xfrm>
            <a:off x="2413000" y="2997200"/>
            <a:ext cx="6480175" cy="295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&lt;bean id="users" class="com.po.Users"&gt;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 &lt;constructor-arg index=0 type="java.lang.String"&gt;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&lt;value&gt;admin&lt;/value&gt;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&lt;/constructor-arg&gt;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&lt;constructor-arg index=1 type="java.lang.Integer"&gt;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&lt;value&gt;0&lt;/value&gt; 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&lt;/constructor-arg&gt;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&lt;/bean&gt;</a:t>
            </a:r>
            <a:r>
              <a:rPr lang="en-US" altLang="zh-CN" dirty="0">
                <a:latin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ldLvl="0" animBg="1"/>
      <p:bldP spid="38916" grpId="1" bldLvl="0" animBg="1"/>
      <p:bldP spid="38917" grpId="0" bldLvl="0" animBg="1"/>
      <p:bldP spid="38917" grpId="1" bldLvl="0" animBg="1"/>
      <p:bldP spid="3891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占位符 39937"/>
          <p:cNvSpPr>
            <a:spLocks noGrp="1"/>
          </p:cNvSpPr>
          <p:nvPr>
            <p:ph idx="1"/>
          </p:nvPr>
        </p:nvSpPr>
        <p:spPr>
          <a:xfrm>
            <a:off x="590550" y="1296988"/>
            <a:ext cx="8054975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sym typeface="Arial" panose="020B0604020202020204" pitchFamily="34" charset="0"/>
              </a:rPr>
              <a:t>注入方法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bean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设值注入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40962" name="标题 39938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</a:t>
            </a:r>
            <a:r>
              <a:rPr lang="zh-CN" altLang="en-US" dirty="0">
                <a:latin typeface="Times New Roman" panose="02020603050405020304" pitchFamily="2" charset="0"/>
              </a:rPr>
              <a:t>IoC Bean（</a:t>
            </a:r>
            <a:r>
              <a:rPr lang="en-US" altLang="zh-CN" dirty="0">
                <a:latin typeface="Times New Roman" panose="02020603050405020304" pitchFamily="2" charset="0"/>
              </a:rPr>
              <a:t>4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9940" name="圆角矩形 39939"/>
          <p:cNvSpPr/>
          <p:nvPr/>
        </p:nvSpPr>
        <p:spPr>
          <a:xfrm>
            <a:off x="1619250" y="2535238"/>
            <a:ext cx="5835650" cy="295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&lt;bean id="users" class="com.po.Users"&gt;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&lt;property name="usesName"&gt;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&lt;value&gt;&lt;![CDATA[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you&amp;me</a:t>
            </a:r>
            <a:r>
              <a:rPr lang="en-US" altLang="zh-CN" sz="2000" dirty="0">
                <a:latin typeface="Times New Roman" panose="02020603050405020304" pitchFamily="2" charset="0"/>
              </a:rPr>
              <a:t>]]&gt;&lt;/value&gt;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&lt;/property&gt;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&lt;property name="usesStatus"&gt;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&lt;value&gt;0&lt;/value&gt;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&lt;/property&gt;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&lt;/bean&gt;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9941" name="圆角矩形标注 39940"/>
          <p:cNvSpPr/>
          <p:nvPr/>
        </p:nvSpPr>
        <p:spPr>
          <a:xfrm>
            <a:off x="4918075" y="4392613"/>
            <a:ext cx="3168650" cy="1800225"/>
          </a:xfrm>
          <a:prstGeom prst="wedgeRoundRectCallout">
            <a:avLst>
              <a:gd name="adj1" fmla="val -87676"/>
              <a:gd name="adj2" fmla="val -42856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r>
              <a:rPr lang="en-US" altLang="zh-CN" sz="2000" b="0" dirty="0">
                <a:latin typeface="Times New Roman" panose="02020603050405020304" pitchFamily="2" charset="0"/>
              </a:rPr>
              <a:t>&lt;value&gt;&lt;/value&gt;代表一</a:t>
            </a:r>
            <a:endParaRPr lang="en-US" altLang="zh-CN" sz="2000" b="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en-US" altLang="zh-CN" sz="2000" b="0" dirty="0">
                <a:latin typeface="Times New Roman" panose="02020603050405020304" pitchFamily="2" charset="0"/>
              </a:rPr>
              <a:t>个空字符串，如果需要将属性值设定为null，必须使用&lt;null/&gt;节点</a:t>
            </a:r>
            <a:endParaRPr lang="zh-CN" altLang="en-US" sz="2000" b="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9942" name="圆角矩形 39941"/>
          <p:cNvSpPr/>
          <p:nvPr/>
        </p:nvSpPr>
        <p:spPr>
          <a:xfrm>
            <a:off x="1752600" y="2520950"/>
            <a:ext cx="5400675" cy="30972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&lt;bean id=”boss1” class=”com.Boss”&gt;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&lt;property name=”list”&gt;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&lt;list&gt;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 	 &lt;value&gt;name1&lt;/value&gt;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&lt;value&gt;name2&lt;/value&gt;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  	&lt;value&gt;name3&lt;/value&gt;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&lt;/list&gt;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&lt;/property&gt;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&lt;/bean&gt;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9943" name="圆角矩形 39942"/>
          <p:cNvSpPr/>
          <p:nvPr/>
        </p:nvSpPr>
        <p:spPr>
          <a:xfrm>
            <a:off x="1765300" y="2520950"/>
            <a:ext cx="5400675" cy="30972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&lt;bean id=”boss1” class=”com.Bosss”&gt;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 &lt;property name=”list”&gt;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  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&lt;set&gt;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  	&lt;value&gt;name1&lt;/value&gt;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&lt;value&gt;name2&lt;/value&gt;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  	&lt;value&gt;name3&lt;/value&gt;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&lt;/set 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&lt;/property&gt;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&lt;/bean&gt; 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9944" name="圆角矩形 39943"/>
          <p:cNvSpPr/>
          <p:nvPr/>
        </p:nvSpPr>
        <p:spPr>
          <a:xfrm>
            <a:off x="1752600" y="2492375"/>
            <a:ext cx="5470525" cy="338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&lt;bean id=”boss1” class=”com.Bosss”&gt;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 &lt;property name=”list”&gt;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      &lt;map&gt;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  	&lt;entry&gt;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    	       &lt;key&gt;&lt;value&gt;AM&lt;/value&gt;&lt;/key&gt;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    	       &lt;value&gt;</a:t>
            </a:r>
            <a:r>
              <a:rPr lang="zh-CN" altLang="en-US" sz="2000" dirty="0">
                <a:latin typeface="Times New Roman" panose="02020603050405020304" pitchFamily="2" charset="0"/>
              </a:rPr>
              <a:t>会见客户</a:t>
            </a:r>
            <a:r>
              <a:rPr lang="en-US" altLang="zh-CN" sz="2000" dirty="0">
                <a:latin typeface="Times New Roman" panose="02020603050405020304" pitchFamily="2" charset="0"/>
              </a:rPr>
              <a:t>&lt;/value&gt;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&lt;/entry&gt;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   &lt;/ map 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&lt;/property&gt;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&lt;/bean&gt;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9945" name="圆角矩形 39944"/>
          <p:cNvSpPr/>
          <p:nvPr/>
        </p:nvSpPr>
        <p:spPr>
          <a:xfrm>
            <a:off x="1752600" y="2592388"/>
            <a:ext cx="5327650" cy="2520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&lt;bean id=”audi” class=” car.Audi”/&gt;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&lt;bean id=”car” class=” car.Car”&gt;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&lt;property name=”cname”&gt;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&lt;ref bean=”audi”&gt;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     &lt;/property&gt;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&lt;/bean&gt;</a:t>
            </a:r>
            <a:r>
              <a:rPr lang="en-US" altLang="zh-CN" dirty="0">
                <a:latin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ldLvl="0" animBg="1"/>
      <p:bldP spid="39940" grpId="1" bldLvl="0" animBg="1"/>
      <p:bldP spid="39941" grpId="0" bldLvl="0" animBg="1"/>
      <p:bldP spid="39941" grpId="1" bldLvl="0" animBg="1"/>
      <p:bldP spid="39942" grpId="0" bldLvl="0" animBg="1"/>
      <p:bldP spid="39942" grpId="1" bldLvl="0" animBg="1"/>
      <p:bldP spid="39943" grpId="0" bldLvl="0" animBg="1"/>
      <p:bldP spid="39943" grpId="1" bldLvl="0" animBg="1"/>
      <p:bldP spid="39944" grpId="0" bldLvl="0" animBg="1"/>
      <p:bldP spid="39944" grpId="1" bldLvl="0" animBg="1"/>
      <p:bldP spid="39945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wrap="square" anchor="ctr" anchorCtr="0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8194" name="组合 5122"/>
          <p:cNvGrpSpPr/>
          <p:nvPr/>
        </p:nvGrpSpPr>
        <p:grpSpPr>
          <a:xfrm>
            <a:off x="1828800" y="2024063"/>
            <a:ext cx="5410200" cy="665162"/>
            <a:chOff x="0" y="0"/>
            <a:chExt cx="3408" cy="419"/>
          </a:xfrm>
        </p:grpSpPr>
        <p:grpSp>
          <p:nvGrpSpPr>
            <p:cNvPr id="8195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196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7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8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199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0" name="Text Box 12"/>
            <p:cNvSpPr txBox="1"/>
            <p:nvPr/>
          </p:nvSpPr>
          <p:spPr>
            <a:xfrm>
              <a:off x="1008" y="3"/>
              <a:ext cx="124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宋体" panose="02010600030101010101" pitchFamily="2" charset="-122"/>
                </a:rPr>
                <a:t>Spring</a:t>
              </a:r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宋体" panose="02010600030101010101" pitchFamily="2" charset="-122"/>
                </a:rPr>
                <a:t> IoC</a:t>
              </a:r>
              <a:endParaRPr lang="en-US" altLang="zh-CN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1" charset="-122"/>
                <a:sym typeface="宋体" panose="02010600030101010101" pitchFamily="2" charset="-122"/>
              </a:endParaRPr>
            </a:p>
          </p:txBody>
        </p:sp>
        <p:sp>
          <p:nvSpPr>
            <p:cNvPr id="8201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02" name="组合 5130"/>
          <p:cNvGrpSpPr/>
          <p:nvPr/>
        </p:nvGrpSpPr>
        <p:grpSpPr>
          <a:xfrm>
            <a:off x="1828800" y="3200400"/>
            <a:ext cx="5410200" cy="665163"/>
            <a:chOff x="0" y="0"/>
            <a:chExt cx="3408" cy="419"/>
          </a:xfrm>
        </p:grpSpPr>
        <p:grpSp>
          <p:nvGrpSpPr>
            <p:cNvPr id="8203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204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205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206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207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8" name="Text Box 15"/>
            <p:cNvSpPr txBox="1"/>
            <p:nvPr/>
          </p:nvSpPr>
          <p:spPr>
            <a:xfrm>
              <a:off x="1008" y="16"/>
              <a:ext cx="227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ea typeface="楷体_GB2312" pitchFamily="1" charset="-122"/>
                  <a:sym typeface="Arial" panose="020B0604020202020204" pitchFamily="34" charset="0"/>
                </a:rPr>
                <a:t>Spring容器中的Bean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8209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10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187" name="组合 5139"/>
          <p:cNvGrpSpPr/>
          <p:nvPr/>
        </p:nvGrpSpPr>
        <p:grpSpPr>
          <a:xfrm>
            <a:off x="1828800" y="4497388"/>
            <a:ext cx="5410200" cy="665162"/>
            <a:chOff x="0" y="0"/>
            <a:chExt cx="3408" cy="419"/>
          </a:xfrm>
        </p:grpSpPr>
        <p:grpSp>
          <p:nvGrpSpPr>
            <p:cNvPr id="7188" name="组合 5140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9" name="AutoShape 4"/>
              <p:cNvSpPr/>
              <p:nvPr>
                <p:custDataLst>
                  <p:tags r:id="rId1"/>
                </p:custDataLst>
              </p:nvPr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0" name="AutoShape 5"/>
              <p:cNvSpPr/>
              <p:nvPr>
                <p:custDataLst>
                  <p:tags r:id="rId2"/>
                </p:custDataLst>
              </p:nvPr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1" name="AutoShape 6"/>
              <p:cNvSpPr/>
              <p:nvPr>
                <p:custDataLst>
                  <p:tags r:id="rId3"/>
                </p:custDataLst>
              </p:nvPr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92" name="Line 11"/>
            <p:cNvSpPr/>
            <p:nvPr>
              <p:custDataLst>
                <p:tags r:id="rId4"/>
              </p:custDataLst>
            </p:nvPr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 anchorCtr="0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93" name="Text Box 12"/>
            <p:cNvSpPr txBox="1"/>
            <p:nvPr>
              <p:custDataLst>
                <p:tags r:id="rId5"/>
              </p:custDataLst>
            </p:nvPr>
          </p:nvSpPr>
          <p:spPr>
            <a:xfrm>
              <a:off x="1008" y="3"/>
              <a:ext cx="13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0" hangingPunct="0"/>
              <a:r>
                <a:rPr lang="zh-CN" altLang="en-US" sz="2800" dirty="0">
                  <a:solidFill>
                    <a:schemeClr val="tx2"/>
                  </a:solidFill>
                  <a:ea typeface="楷体_GB2312" pitchFamily="1" charset="-122"/>
                  <a:sym typeface="Arial" panose="020B0604020202020204" pitchFamily="34" charset="0"/>
                </a:rPr>
                <a:t>Spring</a:t>
              </a:r>
              <a:r>
                <a:rPr lang="en-US" altLang="zh-CN" sz="2800" dirty="0">
                  <a:solidFill>
                    <a:schemeClr val="tx2"/>
                  </a:solidFill>
                  <a:ea typeface="楷体_GB2312" pitchFamily="1" charset="-122"/>
                  <a:sym typeface="Arial" panose="020B0604020202020204" pitchFamily="34" charset="0"/>
                </a:rPr>
                <a:t> AOP</a:t>
              </a:r>
              <a:endPara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宋体" panose="02010600030101010101" pitchFamily="2" charset="-122"/>
              </a:endParaRPr>
            </a:p>
          </p:txBody>
        </p:sp>
        <p:sp>
          <p:nvSpPr>
            <p:cNvPr id="7194" name="Text Box 13"/>
            <p:cNvSpPr txBox="1"/>
            <p:nvPr>
              <p:custDataLst>
                <p:tags r:id="rId6"/>
              </p:custDataLst>
            </p:nvPr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内容占位符 5121"/>
          <p:cNvSpPr>
            <a:spLocks noGrp="1"/>
          </p:cNvSpPr>
          <p:nvPr>
            <p:ph idx="1"/>
          </p:nvPr>
        </p:nvSpPr>
        <p:spPr>
          <a:xfrm>
            <a:off x="612775" y="1296988"/>
            <a:ext cx="7993063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问题引入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有一个实现类，分别有添加、删除、更新、查询等方法；如果要在执行方法加一个验证权限的方法，该怎么做？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解决方案：新建一个验证方法，在查询等方法中调用。缺点：破坏了原有代码，而且不够灵活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解决方案：动态代理，使用Spring AoP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" name="标题 512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</a:rPr>
              <a:t>的基本概念（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5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charRg st="55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9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charRg st="97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占位符 6145"/>
          <p:cNvSpPr>
            <a:spLocks noGrp="1"/>
          </p:cNvSpPr>
          <p:nvPr>
            <p:ph idx="1"/>
          </p:nvPr>
        </p:nvSpPr>
        <p:spPr>
          <a:xfrm>
            <a:off x="468313" y="1296988"/>
            <a:ext cx="8137525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AOP</a:t>
            </a:r>
            <a:r>
              <a:rPr lang="zh-CN" altLang="en-US" sz="3200" dirty="0">
                <a:latin typeface="Times New Roman" panose="02020603050405020304" pitchFamily="2" charset="0"/>
              </a:rPr>
              <a:t>的基本概念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Aspect Oriented Programming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）：</a:t>
            </a:r>
            <a:b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</a:b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是针对业务处理过程中的切面进行提取，它所面对的是处理过程中的某个步骤或阶段，以获得逻辑过程中各部分之间低耦合性的隔离效果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AOP的一个重要特点：源码组成无关性，AOP组件必须与应用代码无关，即应用代码可以脱离AOP组件独立编译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6146" name="标题 614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</a:rPr>
              <a:t>的基本概念（2）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8193"/>
          <p:cNvSpPr>
            <a:spLocks noGrp="1"/>
          </p:cNvSpPr>
          <p:nvPr>
            <p:ph idx="1"/>
          </p:nvPr>
        </p:nvSpPr>
        <p:spPr>
          <a:xfrm>
            <a:off x="468313" y="1296988"/>
            <a:ext cx="8137525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AOP</a:t>
            </a:r>
            <a:r>
              <a:rPr lang="zh-CN" altLang="en-US" sz="3200" dirty="0">
                <a:latin typeface="Times New Roman" panose="02020603050405020304" pitchFamily="2" charset="0"/>
              </a:rPr>
              <a:t>的解决方案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针对权限检查这一模块进行分离，得到了一个增强处理（Advice），使之自动在某个方法或业务逻辑，即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切入点（Pointcut）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之前调用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意义：通过对权限检查模块进行统一的集中式权限管理，而业务逻辑组件则无需关心权限方面的问题，使得开发逻辑更加清晰，专业化分工更加易于进行，降低了耦合性，从而使得代码可重用性大大增强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194" name="标题 819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</a:rPr>
              <a:t>的基本概念（3）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9217"/>
          <p:cNvSpPr>
            <a:spLocks noGrp="1"/>
          </p:cNvSpPr>
          <p:nvPr>
            <p:ph idx="1"/>
          </p:nvPr>
        </p:nvSpPr>
        <p:spPr>
          <a:xfrm>
            <a:off x="468313" y="1296988"/>
            <a:ext cx="8137525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AOP</a:t>
            </a:r>
            <a:r>
              <a:rPr lang="zh-CN" altLang="en-US" sz="3200" dirty="0">
                <a:latin typeface="Times New Roman" panose="02020603050405020304" pitchFamily="2" charset="0"/>
              </a:rPr>
              <a:t>的实现机制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java中的动态代理：产生代理对象需要和目标对象实现共同接口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注解配置的方式实现AOP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配置文件的方式实现AOP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第三方的cglib库：产生的代理对象是目标对象的子类对象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使用CGLIB实现AOP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9218" name="标题 9218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</a:rPr>
              <a:t>的基本概念（4）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实例（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0242" name="文本占位符 15362"/>
          <p:cNvSpPr>
            <a:spLocks noGrp="1"/>
          </p:cNvSpPr>
          <p:nvPr>
            <p:ph type="body" sz="half" idx="1"/>
          </p:nvPr>
        </p:nvSpPr>
        <p:spPr>
          <a:xfrm>
            <a:off x="466725" y="1270000"/>
            <a:ext cx="8361363" cy="4930775"/>
          </a:xfrm>
        </p:spPr>
        <p:txBody>
          <a:bodyPr anchor="t" anchorCtr="0"/>
          <a:p>
            <a:pPr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Spring Bean Class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Action接口定义了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execute方法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两个实现：UpperAction、LowerAction提供了各自的execute方法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15364" name="圆角矩形 15363"/>
          <p:cNvSpPr/>
          <p:nvPr/>
        </p:nvSpPr>
        <p:spPr>
          <a:xfrm>
            <a:off x="2124075" y="3211513"/>
            <a:ext cx="5157788" cy="165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interface Action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public String execute(String str);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6388" name="圆角矩形 16387"/>
          <p:cNvSpPr/>
          <p:nvPr/>
        </p:nvSpPr>
        <p:spPr>
          <a:xfrm>
            <a:off x="179388" y="3284538"/>
            <a:ext cx="7056437" cy="3167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UpperAction implements Action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private String message;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String getMessage() {  return message;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void setMessage(String string) { message = string;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String execute(String str)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return (getMessage() + str).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toUpperCase()</a:t>
            </a:r>
            <a:r>
              <a:rPr lang="zh-CN" altLang="en-US" sz="2000" dirty="0">
                <a:latin typeface="Times New Roman" panose="02020603050405020304" pitchFamily="2" charset="0"/>
              </a:rPr>
              <a:t>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6389" name="圆角矩形 16388"/>
          <p:cNvSpPr/>
          <p:nvPr/>
        </p:nvSpPr>
        <p:spPr>
          <a:xfrm>
            <a:off x="2051050" y="3282950"/>
            <a:ext cx="7056438" cy="3167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LowerAction implements Action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private String message;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String getMessage() {  return message;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void setMessage(String string) { message = string;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String execute(String str)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return (getMessage() + str).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toLowerCase()</a:t>
            </a:r>
            <a:r>
              <a:rPr lang="zh-CN" altLang="en-US" sz="2000" dirty="0">
                <a:latin typeface="Times New Roman" panose="02020603050405020304" pitchFamily="2" charset="0"/>
              </a:rPr>
              <a:t>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b="0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12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  <p:bldP spid="16388" grpId="0" bldLvl="0" animBg="1"/>
      <p:bldP spid="16389" grpId="0" bldLvl="0" animBg="1"/>
      <p:bldP spid="15364" grpId="1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占位符 10241"/>
          <p:cNvSpPr>
            <a:spLocks noGrp="1"/>
          </p:cNvSpPr>
          <p:nvPr>
            <p:ph idx="1"/>
          </p:nvPr>
        </p:nvSpPr>
        <p:spPr>
          <a:xfrm>
            <a:off x="844550" y="1295400"/>
            <a:ext cx="7543800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业务处理过程的实体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0242" name="标题 1024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注解配置</a:t>
            </a:r>
            <a:r>
              <a:rPr lang="zh-CN" altLang="en-US" dirty="0">
                <a:latin typeface="Times New Roman" panose="02020603050405020304" pitchFamily="2" charset="0"/>
              </a:rPr>
              <a:t>实例（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0243" name="圆角矩形 10243"/>
          <p:cNvSpPr/>
          <p:nvPr/>
        </p:nvSpPr>
        <p:spPr>
          <a:xfrm>
            <a:off x="611188" y="2276475"/>
            <a:ext cx="8137525" cy="3025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interface</a:t>
            </a:r>
            <a:r>
              <a:rPr lang="en-US" altLang="zh-CN" sz="2000" dirty="0">
                <a:latin typeface="Times New Roman" panose="02020603050405020304" pitchFamily="2" charset="0"/>
              </a:rPr>
              <a:t> </a:t>
            </a:r>
            <a:r>
              <a:rPr lang="zh-CN" altLang="en-US" sz="2000" dirty="0">
                <a:latin typeface="Times New Roman" panose="02020603050405020304" pitchFamily="2" charset="0"/>
              </a:rPr>
              <a:t>I</a:t>
            </a:r>
            <a:r>
              <a:rPr lang="en-US" altLang="zh-CN" sz="2000" dirty="0">
                <a:latin typeface="Times New Roman" panose="02020603050405020304" pitchFamily="2" charset="0"/>
              </a:rPr>
              <a:t>UserManager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public void addUser(String username, String password);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public void deleteUser(int id);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public void modifyUser(int id, String username,</a:t>
            </a:r>
            <a:r>
              <a:rPr lang="zh-CN" altLang="en-US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String password);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public String findUserById(int id);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11265"/>
          <p:cNvSpPr>
            <a:spLocks noGrp="1"/>
          </p:cNvSpPr>
          <p:nvPr>
            <p:ph idx="1"/>
          </p:nvPr>
        </p:nvSpPr>
        <p:spPr>
          <a:xfrm>
            <a:off x="828675" y="1196975"/>
            <a:ext cx="7543800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业务处理过程的实体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1266" name="标题 1126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注解配置</a:t>
            </a:r>
            <a:r>
              <a:rPr lang="zh-CN" altLang="en-US" dirty="0">
                <a:latin typeface="Times New Roman" panose="02020603050405020304" pitchFamily="2" charset="0"/>
              </a:rPr>
              <a:t>实例（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-2）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7" name="圆角矩形 11267"/>
          <p:cNvSpPr/>
          <p:nvPr/>
        </p:nvSpPr>
        <p:spPr>
          <a:xfrm>
            <a:off x="614363" y="1917700"/>
            <a:ext cx="8137525" cy="46085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7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class UserManager implements 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I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UserManager</a:t>
            </a:r>
            <a:r>
              <a:rPr lang="en-US" altLang="zh-CN" sz="2000" dirty="0">
                <a:latin typeface="Times New Roman" panose="02020603050405020304" pitchFamily="2" charset="0"/>
              </a:rPr>
              <a:t>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public void addUser(String username, String password)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</a:rPr>
              <a:t>System.out.println("----UserManagerImpl.addUser()------");</a:t>
            </a:r>
            <a:r>
              <a:rPr lang="zh-CN" altLang="en-US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public void deleteUser(int id)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</a:rPr>
              <a:t>System.out.println("------UserManagerImpl.deleteUser()---");</a:t>
            </a:r>
            <a:r>
              <a:rPr lang="zh-CN" altLang="en-US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public String findUserById(int id)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</a:rPr>
              <a:t>System.out.println("----UserManagerImpl.findUserById()--");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</a:rPr>
              <a:t>return null;</a:t>
            </a:r>
            <a:r>
              <a:rPr lang="zh-CN" altLang="en-US" sz="2000" dirty="0">
                <a:latin typeface="Times New Roman" panose="02020603050405020304" pitchFamily="2" charset="0"/>
              </a:rPr>
              <a:t>  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public void modifyUser(int id, String username, String password)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</a:rPr>
              <a:t>System.out.println("-------UserManagerImpl.modifyUser()--");</a:t>
            </a:r>
            <a:r>
              <a:rPr lang="zh-CN" altLang="en-US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b="0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12289"/>
          <p:cNvSpPr>
            <a:spLocks noGrp="1"/>
          </p:cNvSpPr>
          <p:nvPr>
            <p:ph idx="1"/>
          </p:nvPr>
        </p:nvSpPr>
        <p:spPr>
          <a:xfrm>
            <a:off x="828675" y="1196975"/>
            <a:ext cx="7543800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注解配置的方式实现</a:t>
            </a:r>
            <a:r>
              <a:rPr lang="zh-CN" altLang="en-US" sz="3200" dirty="0">
                <a:latin typeface="Times New Roman" panose="02020603050405020304" pitchFamily="2" charset="0"/>
              </a:rPr>
              <a:t>AOP类</a:t>
            </a:r>
            <a:endParaRPr lang="zh-CN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12290" name="标题 1229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注解配置</a:t>
            </a:r>
            <a:r>
              <a:rPr lang="zh-CN" altLang="en-US" dirty="0">
                <a:latin typeface="Times New Roman" panose="02020603050405020304" pitchFamily="2" charset="0"/>
              </a:rPr>
              <a:t>实例（2）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2291" name="圆角矩形 12291"/>
          <p:cNvSpPr/>
          <p:nvPr/>
        </p:nvSpPr>
        <p:spPr>
          <a:xfrm>
            <a:off x="758825" y="1844675"/>
            <a:ext cx="7629525" cy="489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2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import org.aspectj.lang.annotation.Before;</a:t>
            </a:r>
            <a:endParaRPr lang="en-US" altLang="zh-CN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import org.aspectj.lang.annotation.Aspect;</a:t>
            </a:r>
            <a:endParaRPr lang="en-US" altLang="zh-CN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import org.aspectj.lang.annotation.Pointcut;</a:t>
            </a:r>
            <a:endParaRPr lang="en-US" altLang="zh-CN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@Aspect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SecurityHandler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  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/**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定义Pointcut,Pointcut的名称是allAdd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orDel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，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* 此方法不能有返回值和参数，该方法只是一个标识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*/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   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@Pointcut("execution(* add*(..)) || execution(* del*(..))")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</a:t>
            </a:r>
            <a:r>
              <a:rPr lang="en-US" altLang="zh-CN" sz="2000" dirty="0">
                <a:latin typeface="Times New Roman" panose="02020603050405020304" pitchFamily="2" charset="0"/>
              </a:rPr>
              <a:t>private void allAdd</a:t>
            </a:r>
            <a:r>
              <a:rPr lang="zh-CN" altLang="en-US" sz="2000" dirty="0">
                <a:latin typeface="Times New Roman" panose="02020603050405020304" pitchFamily="2" charset="0"/>
              </a:rPr>
              <a:t>orDel</a:t>
            </a:r>
            <a:r>
              <a:rPr lang="en-US" altLang="zh-CN" sz="2000" dirty="0">
                <a:latin typeface="Times New Roman" panose="02020603050405020304" pitchFamily="2" charset="0"/>
              </a:rPr>
              <a:t>(){};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  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/** 定义Advice，标识在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哪个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切入点何处织入此方法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*/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   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@Before("allAdd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orDel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()")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</a:t>
            </a:r>
            <a:r>
              <a:rPr lang="en-US" altLang="zh-CN" sz="2000" dirty="0">
                <a:latin typeface="Times New Roman" panose="02020603050405020304" pitchFamily="2" charset="0"/>
              </a:rPr>
              <a:t>private void checkSecurity() {</a:t>
            </a:r>
            <a:r>
              <a:rPr lang="zh-CN" altLang="en-US" sz="2000" dirty="0">
                <a:latin typeface="Times New Roman" panose="02020603050405020304" pitchFamily="2" charset="0"/>
              </a:rPr>
              <a:t>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</a:t>
            </a:r>
            <a:r>
              <a:rPr lang="en-US" altLang="zh-CN" sz="2000" dirty="0">
                <a:latin typeface="Times New Roman" panose="02020603050405020304" pitchFamily="2" charset="0"/>
              </a:rPr>
              <a:t>System.out.println("---checkSecurity()---");</a:t>
            </a:r>
            <a:r>
              <a:rPr lang="zh-CN" altLang="en-US" sz="2000" dirty="0">
                <a:latin typeface="Times New Roman" panose="02020603050405020304" pitchFamily="2" charset="0"/>
              </a:rPr>
              <a:t>  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13313"/>
          <p:cNvSpPr>
            <a:spLocks noGrp="1"/>
          </p:cNvSpPr>
          <p:nvPr>
            <p:ph idx="1"/>
          </p:nvPr>
        </p:nvSpPr>
        <p:spPr>
          <a:xfrm>
            <a:off x="828675" y="1295400"/>
            <a:ext cx="7543800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配置文件applicationContext.xml</a:t>
            </a:r>
            <a:endParaRPr lang="zh-CN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13314" name="标题 1331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注解配置</a:t>
            </a:r>
            <a:r>
              <a:rPr lang="zh-CN" altLang="en-US" dirty="0">
                <a:latin typeface="Times New Roman" panose="02020603050405020304" pitchFamily="2" charset="0"/>
              </a:rPr>
              <a:t>实例（3）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5" name="圆角矩形 13315"/>
          <p:cNvSpPr/>
          <p:nvPr/>
        </p:nvSpPr>
        <p:spPr>
          <a:xfrm>
            <a:off x="250825" y="1989138"/>
            <a:ext cx="8713788" cy="4464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&lt;beans xmlns="http://www.springframework.org/schema/beans"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xmlns:xsi="http://www.w3.org/2001/XMLSchema-instance"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xmlns:p="http://www.springframework.org/schema/p"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xmlns:aop="http://www.springframework.org/schema/aop"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xsi:schemaLocation="http://www.springframework.org/schema/beans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http://www.springframework.org/schema/beans/spring-beans.xsd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http://www.springframework.org/schema/aop 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             http://www.springframework.org/schema/aop/spring-aop.xsd</a:t>
            </a:r>
            <a:r>
              <a:rPr lang="zh-CN" altLang="en-US" sz="2000" dirty="0">
                <a:latin typeface="Times New Roman" panose="02020603050405020304" pitchFamily="2" charset="0"/>
              </a:rPr>
              <a:t>"&gt;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&lt;aop:aspectj-autoproxy/&gt;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&lt;!-- 启动使用注解配置AOP支持 --&gt;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&lt;bean id="securityHandler" class="</a:t>
            </a:r>
            <a:r>
              <a:rPr lang="zh-CN" altLang="en-US" sz="2000" dirty="0">
                <a:latin typeface="Times New Roman" panose="02020603050405020304" pitchFamily="2" charset="0"/>
              </a:rPr>
              <a:t>aspect</a:t>
            </a:r>
            <a:r>
              <a:rPr lang="en-US" altLang="zh-CN" sz="2000" dirty="0">
                <a:latin typeface="Times New Roman" panose="02020603050405020304" pitchFamily="2" charset="0"/>
              </a:rPr>
              <a:t>.SecurityHandler"/&gt;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&lt;bean id="userManager" class="</a:t>
            </a:r>
            <a:r>
              <a:rPr lang="zh-CN" altLang="en-US" sz="2000" dirty="0">
                <a:latin typeface="Times New Roman" panose="02020603050405020304" pitchFamily="2" charset="0"/>
              </a:rPr>
              <a:t>bean</a:t>
            </a:r>
            <a:r>
              <a:rPr lang="en-US" altLang="zh-CN" sz="2000" dirty="0">
                <a:latin typeface="Times New Roman" panose="02020603050405020304" pitchFamily="2" charset="0"/>
              </a:rPr>
              <a:t>.UserManagerImpl"/&gt;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&lt;/beans&gt;</a:t>
            </a:r>
            <a:endParaRPr lang="en-US" altLang="zh-CN" sz="2000" dirty="0">
              <a:latin typeface="Times New Roman" panose="020206030504050203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注解配置</a:t>
            </a:r>
            <a:r>
              <a:rPr lang="zh-CN" altLang="en-US" dirty="0">
                <a:latin typeface="Times New Roman" panose="02020603050405020304" pitchFamily="2" charset="0"/>
              </a:rPr>
              <a:t>实例（4）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5362" name="文本占位符 15362"/>
          <p:cNvSpPr>
            <a:spLocks noGrp="1"/>
          </p:cNvSpPr>
          <p:nvPr>
            <p:ph type="body" sz="half" idx="1"/>
          </p:nvPr>
        </p:nvSpPr>
        <p:spPr>
          <a:xfrm>
            <a:off x="744538" y="1196975"/>
            <a:ext cx="7643812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测试文件</a:t>
            </a:r>
            <a:endParaRPr lang="zh-CN" altLang="en-US" sz="2400" dirty="0"/>
          </a:p>
        </p:txBody>
      </p:sp>
      <p:sp>
        <p:nvSpPr>
          <p:cNvPr id="15363" name="圆角矩形 15363"/>
          <p:cNvSpPr/>
          <p:nvPr/>
        </p:nvSpPr>
        <p:spPr>
          <a:xfrm>
            <a:off x="38100" y="1917700"/>
            <a:ext cx="9072563" cy="3597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import org.springframework.context.ApplicationContext;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import org.springframework.context.support.ClassPathXmlApplicationContext;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SpringAopTest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public static void main(String[] args)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ApplicationContext ctx = new ClassPathXmlApplicationContext(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			"applicationContext.xml");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UserManager userManager =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       (UserManager) ctx.getBean("userManager");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userManager.addUser("张三", "123");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</a:endParaRPr>
          </a:p>
        </p:txBody>
      </p:sp>
      <p:pic>
        <p:nvPicPr>
          <p:cNvPr id="15365" name="内容占位符 15364" descr="aop输出1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2275" y="5229225"/>
            <a:ext cx="5545138" cy="863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注解配置</a:t>
            </a:r>
            <a:r>
              <a:rPr lang="zh-CN" altLang="en-US" dirty="0">
                <a:latin typeface="Times New Roman" panose="02020603050405020304" pitchFamily="2" charset="0"/>
              </a:rPr>
              <a:t>总结（1）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7410" name="文本占位符 17410"/>
          <p:cNvSpPr>
            <a:spLocks noGrp="1"/>
          </p:cNvSpPr>
          <p:nvPr>
            <p:ph type="body" sz="half" idx="1"/>
          </p:nvPr>
        </p:nvSpPr>
        <p:spPr>
          <a:xfrm>
            <a:off x="542925" y="1308100"/>
            <a:ext cx="8207375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基本概念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advice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：通知（处理逻辑、增强），向别的程序内部注入的代码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2" charset="0"/>
              </a:rPr>
              <a:t>around</a:t>
            </a:r>
            <a:r>
              <a:rPr lang="zh-CN" altLang="en-US" dirty="0">
                <a:latin typeface="Times New Roman" panose="02020603050405020304" pitchFamily="2" charset="0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</a:rPr>
              <a:t>before</a:t>
            </a:r>
            <a:r>
              <a:rPr lang="zh-CN" altLang="en-US" dirty="0">
                <a:latin typeface="Times New Roman" panose="02020603050405020304" pitchFamily="2" charset="0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</a:rPr>
              <a:t>throws</a:t>
            </a:r>
            <a:r>
              <a:rPr lang="zh-CN" altLang="en-US" dirty="0">
                <a:latin typeface="Times New Roman" panose="02020603050405020304" pitchFamily="2" charset="0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</a:rPr>
              <a:t>after-returning</a:t>
            </a:r>
            <a:r>
              <a:rPr lang="zh-CN" altLang="en-US" dirty="0">
                <a:latin typeface="Times New Roman" panose="02020603050405020304" pitchFamily="2" charset="0"/>
              </a:rPr>
              <a:t>、after...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dirty="0"/>
              <a:t>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@Before</a:t>
            </a: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("allAdd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orDel</a:t>
            </a: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()")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</a:rPr>
              <a:t>private void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checkSecurity() {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…}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2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pointcut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：切点，定义需要注入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advice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的位置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</a:pPr>
            <a:endParaRPr lang="zh-CN" altLang="en-US" sz="23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17411" name="图片 17411" descr="a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4221163"/>
            <a:ext cx="6232525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注解配置</a:t>
            </a:r>
            <a:r>
              <a:rPr lang="zh-CN" altLang="en-US" dirty="0">
                <a:latin typeface="Times New Roman" panose="02020603050405020304" pitchFamily="2" charset="0"/>
              </a:rPr>
              <a:t>总结（2）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9458" name="文本占位符 19458"/>
          <p:cNvSpPr>
            <a:spLocks noGrp="1"/>
          </p:cNvSpPr>
          <p:nvPr>
            <p:ph type="body" sz="half" idx="1"/>
          </p:nvPr>
        </p:nvSpPr>
        <p:spPr>
          <a:xfrm>
            <a:off x="541338" y="1306513"/>
            <a:ext cx="8064500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基本步骤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采用Aspect定义切面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在Aspect定义Pointcut和Advice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启用AspectJ对Annotation（注解）的支持并且将Aspect类和目标对象配置到Ioc容器中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</a:pPr>
            <a:endParaRPr lang="zh-CN" altLang="en-US" sz="23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占位符 21505"/>
          <p:cNvSpPr>
            <a:spLocks noGrp="1"/>
          </p:cNvSpPr>
          <p:nvPr>
            <p:ph idx="1"/>
          </p:nvPr>
        </p:nvSpPr>
        <p:spPr>
          <a:xfrm>
            <a:off x="828675" y="1196975"/>
            <a:ext cx="7543800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修改前例</a:t>
            </a:r>
            <a:r>
              <a:rPr lang="zh-CN" altLang="en-US" sz="3200" dirty="0">
                <a:latin typeface="Times New Roman" panose="02020603050405020304" pitchFamily="2" charset="0"/>
              </a:rPr>
              <a:t>的SecurityHandler.java</a:t>
            </a:r>
            <a:endParaRPr lang="zh-CN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21506" name="标题 2150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配置文件</a:t>
            </a:r>
            <a:r>
              <a:rPr lang="zh-CN" altLang="en-US" dirty="0">
                <a:latin typeface="Times New Roman" panose="02020603050405020304" pitchFamily="2" charset="0"/>
              </a:rPr>
              <a:t>实例（1）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1507" name="圆角矩形 21507"/>
          <p:cNvSpPr/>
          <p:nvPr/>
        </p:nvSpPr>
        <p:spPr>
          <a:xfrm>
            <a:off x="758825" y="1989138"/>
            <a:ext cx="7629525" cy="23764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SecurityHandler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private void checkSecurity()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	System.out.println("------checkSecurity()------");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占位符 22529"/>
          <p:cNvSpPr>
            <a:spLocks noGrp="1"/>
          </p:cNvSpPr>
          <p:nvPr>
            <p:ph idx="1"/>
          </p:nvPr>
        </p:nvSpPr>
        <p:spPr>
          <a:xfrm>
            <a:off x="828675" y="1196975"/>
            <a:ext cx="7543800" cy="4797425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修改前例</a:t>
            </a:r>
            <a:r>
              <a:rPr lang="zh-CN" altLang="en-US" sz="3200" dirty="0">
                <a:latin typeface="Times New Roman" panose="02020603050405020304" pitchFamily="2" charset="0"/>
              </a:rPr>
              <a:t>的配置文件</a:t>
            </a:r>
            <a:endParaRPr lang="zh-CN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22530" name="标题 22530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AOP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配置文件</a:t>
            </a:r>
            <a:r>
              <a:rPr lang="zh-CN" altLang="en-US" dirty="0">
                <a:latin typeface="Times New Roman" panose="02020603050405020304" pitchFamily="2" charset="0"/>
              </a:rPr>
              <a:t>实例（2）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2531" name="圆角矩形 22531"/>
          <p:cNvSpPr/>
          <p:nvPr/>
        </p:nvSpPr>
        <p:spPr>
          <a:xfrm>
            <a:off x="250825" y="1917700"/>
            <a:ext cx="8713788" cy="431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70000"/>
              </a:lnSpc>
            </a:pP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&lt;beans&gt;</a:t>
            </a:r>
            <a:endParaRPr lang="en-US" altLang="zh-CN" sz="20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&lt;bean id="securityHandler2" class="aspect.SecurityHandler" /&gt;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&lt;aop:config&gt;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&lt;aop:aspect id="security"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ref="securityHandler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"</a:t>
            </a:r>
            <a:r>
              <a:rPr lang="en-US" altLang="zh-CN" sz="2000" dirty="0">
                <a:latin typeface="Times New Roman" panose="02020603050405020304" pitchFamily="2" charset="0"/>
              </a:rPr>
              <a:t>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      </a:t>
            </a:r>
            <a:r>
              <a:rPr lang="en-US" altLang="zh-CN" sz="2000" dirty="0">
                <a:latin typeface="Times New Roman" panose="02020603050405020304" pitchFamily="2" charset="0"/>
              </a:rPr>
              <a:t>&lt;aop:pointcut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id="allAddMethod"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           </a:t>
            </a:r>
            <a:r>
              <a:rPr lang="en-US" altLang="zh-CN" sz="2000" dirty="0">
                <a:latin typeface="Times New Roman" panose="02020603050405020304" pitchFamily="2" charset="0"/>
              </a:rPr>
              <a:t>expression="execution(* bean.UserManagerImpl.add*(..))" /&gt;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      </a:t>
            </a:r>
            <a:r>
              <a:rPr lang="en-US" altLang="zh-CN" sz="2000" dirty="0">
                <a:latin typeface="Times New Roman" panose="02020603050405020304" pitchFamily="2" charset="0"/>
              </a:rPr>
              <a:t>&lt;aop:before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method="checkSecurity"</a:t>
            </a:r>
            <a:r>
              <a:rPr lang="en-US" altLang="zh-CN" sz="2000" dirty="0">
                <a:latin typeface="Times New Roman" panose="02020603050405020304" pitchFamily="2" charset="0"/>
              </a:rPr>
              <a:t> 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                    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pointcut-ref="allAddMethod"</a:t>
            </a:r>
            <a:r>
              <a:rPr lang="en-US" altLang="zh-CN" sz="2000" dirty="0">
                <a:latin typeface="Times New Roman" panose="02020603050405020304" pitchFamily="2" charset="0"/>
              </a:rPr>
              <a:t> /&gt;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&lt;/aop:aspect&gt;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&lt;/aop:config&gt;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&lt;/beans&gt;</a:t>
            </a:r>
            <a:endParaRPr lang="en-US" altLang="zh-CN" sz="2000" dirty="0">
              <a:latin typeface="Times New Roman" panose="020206030504050203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subTitle"/>
          </p:nvPr>
        </p:nvSpPr>
        <p:spPr>
          <a:xfrm>
            <a:off x="1981200" y="5486400"/>
            <a:ext cx="5167313" cy="414338"/>
          </a:xfrm>
        </p:spPr>
        <p:txBody>
          <a:bodyPr wrap="square" anchor="t" anchorCtr="0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2pPr>
            <a:lvl3pPr marL="914400" lvl="2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ctr" eaLnBrk="1" hangingPunct="1">
              <a:lnSpc>
                <a:spcPct val="80000"/>
              </a:lnSpc>
              <a:buSz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0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9154" name="WordArt 3"/>
          <p:cNvSpPr>
            <a:spLocks noTextEdit="1"/>
          </p:cNvSpPr>
          <p:nvPr/>
        </p:nvSpPr>
        <p:spPr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5400" b="1">
                <a:ln w="381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  <a:tileRect/>
                </a:gradFill>
                <a:effectLst>
                  <a:outerShdw dist="35921" dir="2699999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 pitchFamily="2" charset="0"/>
                <a:ea typeface="Verdana" panose="020B0604030504040204" pitchFamily="2" charset="0"/>
              </a:rPr>
              <a:t>Thank You !</a:t>
            </a:r>
            <a:endParaRPr lang="zh-CN" altLang="en-US" sz="5400" b="1"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  <a:tileRect/>
              </a:gradFill>
              <a:effectLst>
                <a:outerShdw dist="35921" dir="2699999" algn="ctr" rotWithShape="0">
                  <a:srgbClr val="B2B2B2">
                    <a:alpha val="50000"/>
                  </a:srgbClr>
                </a:outerShdw>
              </a:effectLst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740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实例（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6" name="文本占位符 17410"/>
          <p:cNvSpPr>
            <a:spLocks noGrp="1"/>
          </p:cNvSpPr>
          <p:nvPr>
            <p:ph type="body" sz="half" idx="1"/>
          </p:nvPr>
        </p:nvSpPr>
        <p:spPr>
          <a:xfrm>
            <a:off x="466725" y="1270000"/>
            <a:ext cx="8277225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Spring配置文件</a:t>
            </a:r>
            <a:endParaRPr lang="zh-CN" altLang="en-US" sz="2400" dirty="0"/>
          </a:p>
        </p:txBody>
      </p:sp>
      <p:sp>
        <p:nvSpPr>
          <p:cNvPr id="17412" name="圆角矩形 17411"/>
          <p:cNvSpPr/>
          <p:nvPr/>
        </p:nvSpPr>
        <p:spPr>
          <a:xfrm>
            <a:off x="1333500" y="2062163"/>
            <a:ext cx="6335713" cy="3887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&lt;beans&gt;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&lt;description&gt;Spring Quick Start&lt;/description&gt;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&lt;bean id="TheAction"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class="com.demo.impl.UpperAction"</a:t>
            </a:r>
            <a:r>
              <a:rPr lang="zh-CN" altLang="en-US" sz="2000" dirty="0">
                <a:latin typeface="Times New Roman" panose="02020603050405020304" pitchFamily="2" charset="0"/>
              </a:rPr>
              <a:t>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&lt;property name="message"&gt;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        &lt;value&gt;HELLO&lt;/value&gt;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&lt;/property&gt;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&lt;/bean&gt;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实例（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8435" name="文本占位符 18434"/>
          <p:cNvSpPr>
            <a:spLocks noGrp="1"/>
          </p:cNvSpPr>
          <p:nvPr>
            <p:ph type="body" sz="half" idx="1"/>
          </p:nvPr>
        </p:nvSpPr>
        <p:spPr>
          <a:xfrm>
            <a:off x="468313" y="1270000"/>
            <a:ext cx="8264525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Spring测试代码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/>
              <a:t>到控制台输出：</a:t>
            </a:r>
            <a:r>
              <a:rPr lang="zh-CN" altLang="en-US" sz="3200" b="0" dirty="0">
                <a:latin typeface="Times New Roman" panose="02020603050405020304" pitchFamily="2" charset="0"/>
              </a:rPr>
              <a:t>HELLO ROD JOHNSON</a:t>
            </a:r>
            <a:endParaRPr lang="zh-CN" altLang="en-US" sz="3200" b="0" dirty="0">
              <a:latin typeface="Times New Roman" panose="02020603050405020304" pitchFamily="2" charset="0"/>
            </a:endParaRPr>
          </a:p>
        </p:txBody>
      </p:sp>
      <p:sp>
        <p:nvSpPr>
          <p:cNvPr id="18436" name="圆角矩形 18435"/>
          <p:cNvSpPr/>
          <p:nvPr/>
        </p:nvSpPr>
        <p:spPr>
          <a:xfrm>
            <a:off x="611188" y="1989138"/>
            <a:ext cx="7993062" cy="2663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void testQuickStart()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ApplicationContext ctx=new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ClassPathXmlApplicationContext("applicationContext.xml");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Action action = (Action) ctx.getBean("TheAction");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System.out.println(action.execute("Rod Johnson"));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94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实例（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-2）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9459" name="文本占位符 19458"/>
          <p:cNvSpPr>
            <a:spLocks noGrp="1"/>
          </p:cNvSpPr>
          <p:nvPr>
            <p:ph type="body" sz="half" idx="1"/>
          </p:nvPr>
        </p:nvSpPr>
        <p:spPr>
          <a:xfrm>
            <a:off x="384175" y="1341438"/>
            <a:ext cx="8347075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修改</a:t>
            </a:r>
            <a:r>
              <a:rPr lang="zh-CN" altLang="en-US" sz="3200" dirty="0">
                <a:latin typeface="Times New Roman" panose="02020603050405020304" pitchFamily="2" charset="0"/>
                <a:sym typeface="Arial" panose="020B0604020202020204" pitchFamily="34" charset="0"/>
              </a:rPr>
              <a:t>Spring配置文件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>
              <a:lnSpc>
                <a:spcPct val="13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3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3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3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5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2400" dirty="0"/>
          </a:p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/>
              <a:t>到控制台输出：</a:t>
            </a:r>
            <a:r>
              <a:rPr lang="zh-CN" altLang="en-US" sz="3200" b="0" dirty="0">
                <a:latin typeface="Times New Roman" panose="02020603050405020304" pitchFamily="2" charset="0"/>
              </a:rPr>
              <a:t>hello rod johnson</a:t>
            </a:r>
            <a:endParaRPr lang="zh-CN" altLang="en-US" sz="3200" b="0" dirty="0">
              <a:latin typeface="Times New Roman" panose="02020603050405020304" pitchFamily="2" charset="0"/>
            </a:endParaRPr>
          </a:p>
        </p:txBody>
      </p:sp>
      <p:sp>
        <p:nvSpPr>
          <p:cNvPr id="19460" name="圆角矩形 19459"/>
          <p:cNvSpPr/>
          <p:nvPr/>
        </p:nvSpPr>
        <p:spPr>
          <a:xfrm>
            <a:off x="1411288" y="2062163"/>
            <a:ext cx="6672262" cy="2578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>
              <a:lnSpc>
                <a:spcPct val="50000"/>
              </a:lnSpc>
            </a:pP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&lt;beans&gt;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      &lt;bean id="TheAction"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           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class="com.demo.impl.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Lower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Action"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&lt;property name="message"&gt;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	        &lt;value&gt;HELLO&lt;/value&gt;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	&lt;/property&gt;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      &lt;/bean&gt;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&lt;/beans&gt;</a:t>
            </a:r>
            <a:endParaRPr lang="zh-CN" altLang="en-US" sz="2000" dirty="0">
              <a:latin typeface="Times New Roman" panose="020206030504050203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charRg st="18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2048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实例（</a:t>
            </a:r>
            <a:r>
              <a:rPr lang="en-US" altLang="zh-CN" dirty="0">
                <a:latin typeface="Times New Roman" panose="02020603050405020304" pitchFamily="2" charset="0"/>
              </a:rPr>
              <a:t>4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4338" name="文本占位符 20482"/>
          <p:cNvSpPr>
            <a:spLocks noGrp="1"/>
          </p:cNvSpPr>
          <p:nvPr>
            <p:ph type="body" sz="half" idx="1"/>
          </p:nvPr>
        </p:nvSpPr>
        <p:spPr>
          <a:xfrm>
            <a:off x="479425" y="1341438"/>
            <a:ext cx="8167688" cy="4930775"/>
          </a:xfrm>
        </p:spPr>
        <p:txBody>
          <a:bodyPr anchor="t" anchorCtr="0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总结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除测试代码之外的所有程序代码中，并没有出现Spring中的任何组件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UpperAction和LowerAction的Message属性均由Spring通过读取配置文件动态设置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客户代码（即这里的测试代码）面向接口编程，既无需知道实现类的具体名称，又可以简单的通过修改配置文件来切换实现类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占位符 21505"/>
          <p:cNvSpPr>
            <a:spLocks noGrp="1"/>
          </p:cNvSpPr>
          <p:nvPr>
            <p:ph idx="1"/>
          </p:nvPr>
        </p:nvSpPr>
        <p:spPr>
          <a:xfrm>
            <a:off x="531813" y="1296988"/>
            <a:ext cx="8116887" cy="4725987"/>
          </a:xfrm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什么是依赖注入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Dependence Injection（DI）：由容器动态地将某种依赖关系注入到组件之中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依赖注入的实现类型：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1371600" lvl="2" indent="-457200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设值注入</a:t>
            </a:r>
            <a:endParaRPr lang="en-US" altLang="zh-CN" sz="2800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1371600" lvl="2" indent="-457200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构造方法注入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5362" name="标题 2150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PP_MARK_KEY" val="2e62ba5d-e613-4091-a8f7-f1bb3244d3d4"/>
  <p:tag name="COMMONDATA" val="eyJoZGlkIjoiOGU5OTBlYzcxZTA0ZjE5OWVmMTU2ZTU4YmE5OWY4Yjc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14155</Words>
  <Application>WPS 演示</Application>
  <PresentationFormat>On-screen Show</PresentationFormat>
  <Paragraphs>592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49</vt:i4>
      </vt:variant>
    </vt:vector>
  </HeadingPairs>
  <TitlesOfParts>
    <vt:vector size="71" baseType="lpstr">
      <vt:lpstr>Arial</vt:lpstr>
      <vt:lpstr>宋体</vt:lpstr>
      <vt:lpstr>Wingdings</vt:lpstr>
      <vt:lpstr>Verdana</vt:lpstr>
      <vt:lpstr>华文行楷</vt:lpstr>
      <vt:lpstr>微软雅黑</vt:lpstr>
      <vt:lpstr>楷体_GB2312</vt:lpstr>
      <vt:lpstr>新宋体</vt:lpstr>
      <vt:lpstr>Times New Roman</vt:lpstr>
      <vt:lpstr>Arial Unicode MS</vt:lpstr>
      <vt:lpstr>Calibri</vt:lpstr>
      <vt:lpstr>sample</vt:lpstr>
      <vt:lpstr>1_sample</vt:lpstr>
      <vt:lpstr>2_sample</vt:lpstr>
      <vt:lpstr>3_sample</vt:lpstr>
      <vt:lpstr>4_sample</vt:lpstr>
      <vt:lpstr>5_sample</vt:lpstr>
      <vt:lpstr>Photoshop.Image.6</vt:lpstr>
      <vt:lpstr>Photoshop.Image.6</vt:lpstr>
      <vt:lpstr>Photoshop.Image.6</vt:lpstr>
      <vt:lpstr>Photoshop.Image.6</vt:lpstr>
      <vt:lpstr>Photoshop.Image.6</vt:lpstr>
      <vt:lpstr>JAVAEE技术I</vt:lpstr>
      <vt:lpstr>主要内容</vt:lpstr>
      <vt:lpstr>主要内容</vt:lpstr>
      <vt:lpstr>SPRING IoC实例（1）</vt:lpstr>
      <vt:lpstr>SPRING IoC实例（2）</vt:lpstr>
      <vt:lpstr>SPRING IoC实例（3-1）</vt:lpstr>
      <vt:lpstr>SPRING IoC实例（3-2）</vt:lpstr>
      <vt:lpstr>SPRING IoC实例（4）</vt:lpstr>
      <vt:lpstr>依赖注入（1）</vt:lpstr>
      <vt:lpstr>依赖注入（2-1）</vt:lpstr>
      <vt:lpstr>依赖注入（2-2）</vt:lpstr>
      <vt:lpstr>依赖注入（2-3）</vt:lpstr>
      <vt:lpstr>依赖注入（2-4）</vt:lpstr>
      <vt:lpstr>依赖注入（2-5）</vt:lpstr>
      <vt:lpstr>依赖注入（2-6）</vt:lpstr>
      <vt:lpstr>依赖注入（2-7）</vt:lpstr>
      <vt:lpstr>依赖注入（3-1）</vt:lpstr>
      <vt:lpstr>依赖注入（3-2）</vt:lpstr>
      <vt:lpstr>依赖注入（3-3）</vt:lpstr>
      <vt:lpstr>依赖注入的比较（4-1）</vt:lpstr>
      <vt:lpstr>依赖注入的比较（4-2）</vt:lpstr>
      <vt:lpstr>主要内容</vt:lpstr>
      <vt:lpstr>SPRING IoC Bean（1-1）</vt:lpstr>
      <vt:lpstr>SPRING IoC Bean（1-2）</vt:lpstr>
      <vt:lpstr>SPRING IoC Bean（2-1）</vt:lpstr>
      <vt:lpstr>SPRING IoC Bean（2-2）</vt:lpstr>
      <vt:lpstr>SPRING IoC Bean（2-2）</vt:lpstr>
      <vt:lpstr>SPRING IoC Bean（2-2）</vt:lpstr>
      <vt:lpstr>SPRING IoC Bean（2-3）</vt:lpstr>
      <vt:lpstr>SPRING IoC Bean（2-4）</vt:lpstr>
      <vt:lpstr>SPRING IoC Bean（3-1）</vt:lpstr>
      <vt:lpstr>SPRING IoC Bean（3-2）</vt:lpstr>
      <vt:lpstr>SPRING IoC Bean（4-1）</vt:lpstr>
      <vt:lpstr>SPRING IoC Bean（4-2）</vt:lpstr>
      <vt:lpstr>主要内容</vt:lpstr>
      <vt:lpstr>SPRING AOP的基本概念（1）</vt:lpstr>
      <vt:lpstr>SPRING AOP的基本概念（2）</vt:lpstr>
      <vt:lpstr>SPRING AOP的基本概念（3）</vt:lpstr>
      <vt:lpstr>SPRING AOP的基本概念（4）</vt:lpstr>
      <vt:lpstr>SPRING AOP注解配置实例（1-1）</vt:lpstr>
      <vt:lpstr>SPRING AOP注解配置实例（1-2）</vt:lpstr>
      <vt:lpstr>SPRING AOP注解配置实例（2）</vt:lpstr>
      <vt:lpstr>SPRING AOP注解配置实例（3）</vt:lpstr>
      <vt:lpstr>SPRING AOP注解配置实例（4）</vt:lpstr>
      <vt:lpstr>SPRING AOP注解配置总结（1）</vt:lpstr>
      <vt:lpstr>SPRING AOP注解配置总结（2）</vt:lpstr>
      <vt:lpstr>SPRING AOP配置文件实例（1）</vt:lpstr>
      <vt:lpstr>SPRING AOP配置文件实例（2）</vt:lpstr>
      <vt:lpstr>PowerPoint 演示文稿</vt:lpstr>
    </vt:vector>
  </TitlesOfParts>
  <Company>Boenk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Content Management</dc:title>
  <dc:creator>Erik Hauters</dc:creator>
  <cp:lastModifiedBy>HSS</cp:lastModifiedBy>
  <cp:revision>807</cp:revision>
  <dcterms:created xsi:type="dcterms:W3CDTF">2003-12-11T10:30:00Z</dcterms:created>
  <dcterms:modified xsi:type="dcterms:W3CDTF">2023-10-09T16:42:42Z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7F262DD8C06141459009E6285EAC7827</vt:lpwstr>
  </property>
</Properties>
</file>