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26"/>
  </p:notesMasterIdLst>
  <p:sldIdLst>
    <p:sldId id="256" r:id="rId6"/>
    <p:sldId id="698" r:id="rId7"/>
    <p:sldId id="699" r:id="rId8"/>
    <p:sldId id="731" r:id="rId9"/>
    <p:sldId id="732" r:id="rId10"/>
    <p:sldId id="733" r:id="rId11"/>
    <p:sldId id="720" r:id="rId12"/>
    <p:sldId id="741" r:id="rId13"/>
    <p:sldId id="719" r:id="rId14"/>
    <p:sldId id="742" r:id="rId15"/>
    <p:sldId id="743" r:id="rId16"/>
    <p:sldId id="751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276" r:id="rId2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833"/>
    <a:srgbClr val="FF0000"/>
    <a:srgbClr val="AF03A1"/>
    <a:srgbClr val="CE9B00"/>
    <a:srgbClr val="30A383"/>
    <a:srgbClr val="000000"/>
    <a:srgbClr val="B7CBCD"/>
    <a:srgbClr val="1481B8"/>
    <a:srgbClr val="D6E1E2"/>
    <a:srgbClr val="D6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90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en-US" altLang="x-none" sz="12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56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2141538" y="682625"/>
            <a:ext cx="2571750" cy="343217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3625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3025" y="8683625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393825"/>
            <a:ext cx="4032504" cy="49307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52930" cy="60055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en-GB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6" Type="http://schemas.openxmlformats.org/officeDocument/2006/relationships/theme" Target="../theme/theme4.xml"/><Relationship Id="rId15" Type="http://schemas.openxmlformats.org/officeDocument/2006/relationships/vmlDrawing" Target="../drawings/vmlDrawing3.vml"/><Relationship Id="rId14" Type="http://schemas.openxmlformats.org/officeDocument/2006/relationships/image" Target="../media/image1.png"/><Relationship Id="rId13" Type="http://schemas.openxmlformats.org/officeDocument/2006/relationships/oleObject" Target="../embeddings/oleObject3.bin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6311900" imgH="1155700" progId="">
                  <p:embed/>
                </p:oleObj>
              </mc:Choice>
              <mc:Fallback>
                <p:oleObj name="" r:id="rId13" imgW="6311900" imgH="11557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8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1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33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17"/>
          <p:cNvSpPr/>
          <p:nvPr/>
        </p:nvSpPr>
        <p:spPr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1" name="Freeform 21"/>
          <p:cNvSpPr/>
          <p:nvPr/>
        </p:nvSpPr>
        <p:spPr>
          <a:xfrm>
            <a:off x="0" y="1931988"/>
            <a:ext cx="9144000" cy="2506662"/>
          </a:xfrm>
          <a:custGeom>
            <a:avLst/>
            <a:gdLst/>
            <a:ahLst/>
            <a:cxnLst>
              <a:cxn ang="0">
                <a:pos x="0" y="465"/>
              </a:cxn>
              <a:cxn ang="0">
                <a:pos x="2916" y="18"/>
              </a:cxn>
              <a:cxn ang="0">
                <a:pos x="5769" y="475"/>
              </a:cxn>
              <a:cxn ang="0">
                <a:pos x="5766" y="1579"/>
              </a:cxn>
              <a:cxn ang="0">
                <a:pos x="6" y="1579"/>
              </a:cxn>
              <a:cxn ang="0">
                <a:pos x="0" y="465"/>
              </a:cxn>
            </a:cxnLst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18"/>
          <p:cNvSpPr/>
          <p:nvPr/>
        </p:nvSpPr>
        <p:spPr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053" name="Freeform 19" descr="108a"/>
          <p:cNvSpPr/>
          <p:nvPr/>
        </p:nvSpPr>
        <p:spPr>
          <a:xfrm>
            <a:off x="0" y="2046288"/>
            <a:ext cx="9144000" cy="2787650"/>
          </a:xfrm>
          <a:custGeom>
            <a:avLst/>
            <a:gdLst/>
            <a:ahLst/>
            <a:cxnLst>
              <a:cxn ang="0">
                <a:pos x="0" y="586"/>
              </a:cxn>
              <a:cxn ang="0">
                <a:pos x="2929" y="18"/>
              </a:cxn>
              <a:cxn ang="0">
                <a:pos x="5763" y="593"/>
              </a:cxn>
              <a:cxn ang="0">
                <a:pos x="5763" y="1756"/>
              </a:cxn>
              <a:cxn ang="0">
                <a:pos x="0" y="1752"/>
              </a:cxn>
              <a:cxn ang="0">
                <a:pos x="0" y="586"/>
              </a:cxn>
            </a:cxnLst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1">
            <a:blip r:embed="rId12"/>
            <a:stretch>
              <a:fillRect/>
            </a:stretch>
          </a:blip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054" name="Rectangle 20"/>
          <p:cNvSpPr/>
          <p:nvPr/>
        </p:nvSpPr>
        <p:spPr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164C3D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pic>
        <p:nvPicPr>
          <p:cNvPr id="2055" name="Picture 2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0" y="107950"/>
            <a:ext cx="1219200" cy="118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6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7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6311900" imgH="1155700" progId="">
                  <p:embed/>
                </p:oleObj>
              </mc:Choice>
              <mc:Fallback>
                <p:oleObj name="" r:id="rId13" imgW="6311900" imgH="1155700" progId="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3079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1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6311900" imgH="1155700" progId="">
                  <p:embed/>
                </p:oleObj>
              </mc:Choice>
              <mc:Fallback>
                <p:oleObj name="" r:id="rId13" imgW="6311900" imgH="1155700" progId="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0" y="247650"/>
                        <a:ext cx="9144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16"/>
          <p:cNvSpPr/>
          <p:nvPr/>
        </p:nvSpPr>
        <p:spPr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 w="9525">
            <a:noFill/>
          </a:ln>
        </p:spPr>
        <p:txBody>
          <a:bodyPr wrap="none" anchor="ctr" anchorCtr="0"/>
          <a:p>
            <a:pPr lvl="0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6" name="Rectangle 17"/>
          <p:cNvSpPr/>
          <p:nvPr/>
        </p:nvSpPr>
        <p:spPr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dirty="0">
              <a:latin typeface="Verdan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2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Text Box 13"/>
          <p:cNvSpPr txBox="1"/>
          <p:nvPr/>
        </p:nvSpPr>
        <p:spPr>
          <a:xfrm>
            <a:off x="6096000" y="6553200"/>
            <a:ext cx="2667000" cy="274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浙江工业大学 计算机学院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3079" name="Freeform 18"/>
          <p:cNvSpPr/>
          <p:nvPr/>
        </p:nvSpPr>
        <p:spPr>
          <a:xfrm>
            <a:off x="3175" y="963613"/>
            <a:ext cx="9140825" cy="461962"/>
          </a:xfrm>
          <a:custGeom>
            <a:avLst/>
            <a:gdLst/>
            <a:ahLst/>
            <a:cxnLst>
              <a:cxn ang="0">
                <a:pos x="0" y="290"/>
              </a:cxn>
              <a:cxn ang="0">
                <a:pos x="1" y="193"/>
              </a:cxn>
              <a:cxn ang="0">
                <a:pos x="1833" y="25"/>
              </a:cxn>
              <a:cxn ang="0">
                <a:pos x="3966" y="41"/>
              </a:cxn>
              <a:cxn ang="0">
                <a:pos x="5760" y="184"/>
              </a:cxn>
              <a:cxn ang="0">
                <a:pos x="5764" y="291"/>
              </a:cxn>
              <a:cxn ang="0">
                <a:pos x="0" y="290"/>
              </a:cxn>
            </a:cxnLst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0" name="Rectangle 3"/>
          <p:cNvSpPr>
            <a:spLocks noGrp="1"/>
          </p:cNvSpPr>
          <p:nvPr>
            <p:ph type="body"/>
          </p:nvPr>
        </p:nvSpPr>
        <p:spPr>
          <a:xfrm>
            <a:off x="457200" y="1393825"/>
            <a:ext cx="8229600" cy="4930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/>
              <a:t>Click to edit Master text 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3081" name="Text Box 22"/>
          <p:cNvSpPr txBox="1"/>
          <p:nvPr/>
        </p:nvSpPr>
        <p:spPr>
          <a:xfrm>
            <a:off x="7513638" y="0"/>
            <a:ext cx="1217612" cy="2746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Verdana" panose="020B0604030504040204" pitchFamily="2" charset="0"/>
                <a:ea typeface="华文行楷" pitchFamily="2" charset="-122"/>
              </a:rPr>
              <a:t>JAVAEE技术I</a:t>
            </a:r>
            <a:endParaRPr lang="zh-CN" altLang="en-US" sz="1200" b="1" dirty="0">
              <a:solidFill>
                <a:schemeClr val="bg1"/>
              </a:solidFill>
              <a:latin typeface="Verdana" panose="020B0604030504040204" pitchFamily="2" charset="0"/>
              <a:ea typeface="华文行楷" pitchFamily="2" charset="-122"/>
            </a:endParaRPr>
          </a:p>
        </p:txBody>
      </p:sp>
      <p:sp>
        <p:nvSpPr>
          <p:cNvPr id="1034" name="Rectangle 23"/>
          <p:cNvSpPr>
            <a:spLocks noGrp="1"/>
          </p:cNvSpPr>
          <p:nvPr>
            <p:ph type="dt" sz="half" idx="2"/>
          </p:nvPr>
        </p:nvSpPr>
        <p:spPr>
          <a:xfrm>
            <a:off x="0" y="6553200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en-GB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rgbClr val="1481B8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914400" y="900113"/>
            <a:ext cx="7239000" cy="784225"/>
          </a:xfrm>
          <a:ln/>
        </p:spPr>
        <p:txBody>
          <a:bodyPr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defTabSz="914400" eaLnBrk="1" hangingPunct="1"/>
            <a:r>
              <a:rPr lang="zh-CN" altLang="en-US" sz="4000" b="0" dirty="0">
                <a:latin typeface="Verdana" panose="020B0604030504040204" pitchFamily="2" charset="0"/>
              </a:rPr>
              <a:t>JAVAEE技术I</a:t>
            </a:r>
            <a:endParaRPr lang="zh-CN" altLang="en-US" sz="4000" b="0" dirty="0">
              <a:latin typeface="Verdana" panose="020B0604030504040204" pitchFamily="2" charset="0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/>
          </p:nvPr>
        </p:nvSpPr>
        <p:spPr>
          <a:xfrm>
            <a:off x="1757363" y="5314950"/>
            <a:ext cx="6019800" cy="381000"/>
          </a:xfrm>
          <a:ln/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defTabSz="91440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4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123" name="Freeform 4"/>
          <p:cNvSpPr>
            <a:spLocks noEditPoints="1"/>
          </p:cNvSpPr>
          <p:nvPr/>
        </p:nvSpPr>
        <p:spPr>
          <a:xfrm rot="621035" flipH="1" flipV="1">
            <a:off x="7446963" y="1031875"/>
            <a:ext cx="1017587" cy="1223963"/>
          </a:xfrm>
          <a:custGeom>
            <a:avLst/>
            <a:gdLst/>
            <a:ahLst/>
            <a:cxnLst>
              <a:cxn ang="0">
                <a:pos x="394044" y="21016"/>
              </a:cxn>
              <a:cxn ang="0">
                <a:pos x="296616" y="70613"/>
              </a:cxn>
              <a:cxn ang="0">
                <a:pos x="214343" y="126095"/>
              </a:cxn>
              <a:cxn ang="0">
                <a:pos x="146504" y="187461"/>
              </a:cxn>
              <a:cxn ang="0">
                <a:pos x="91655" y="253871"/>
              </a:cxn>
              <a:cxn ang="0">
                <a:pos x="50519" y="324485"/>
              </a:cxn>
              <a:cxn ang="0">
                <a:pos x="21651" y="396779"/>
              </a:cxn>
              <a:cxn ang="0">
                <a:pos x="5052" y="471596"/>
              </a:cxn>
              <a:cxn ang="0">
                <a:pos x="0" y="546412"/>
              </a:cxn>
              <a:cxn ang="0">
                <a:pos x="6495" y="620388"/>
              </a:cxn>
              <a:cxn ang="0">
                <a:pos x="23094" y="693523"/>
              </a:cxn>
              <a:cxn ang="0">
                <a:pos x="49797" y="764136"/>
              </a:cxn>
              <a:cxn ang="0">
                <a:pos x="85881" y="831387"/>
              </a:cxn>
              <a:cxn ang="0">
                <a:pos x="131348" y="893594"/>
              </a:cxn>
              <a:cxn ang="0">
                <a:pos x="184753" y="950757"/>
              </a:cxn>
              <a:cxn ang="0">
                <a:pos x="246819" y="1001195"/>
              </a:cxn>
              <a:cxn ang="0">
                <a:pos x="315380" y="1044067"/>
              </a:cxn>
              <a:cxn ang="0">
                <a:pos x="391879" y="1077693"/>
              </a:cxn>
              <a:cxn ang="0">
                <a:pos x="474152" y="1102071"/>
              </a:cxn>
              <a:cxn ang="0">
                <a:pos x="562199" y="1115521"/>
              </a:cxn>
              <a:cxn ang="0">
                <a:pos x="656019" y="1117203"/>
              </a:cxn>
              <a:cxn ang="0">
                <a:pos x="754169" y="1106274"/>
              </a:cxn>
              <a:cxn ang="0">
                <a:pos x="856650" y="1081896"/>
              </a:cxn>
              <a:cxn ang="0">
                <a:pos x="917993" y="1223963"/>
              </a:cxn>
              <a:cxn ang="0">
                <a:pos x="674061" y="652332"/>
              </a:cxn>
              <a:cxn ang="0">
                <a:pos x="705816" y="804487"/>
              </a:cxn>
              <a:cxn ang="0">
                <a:pos x="645193" y="813734"/>
              </a:cxn>
              <a:cxn ang="0">
                <a:pos x="583128" y="812893"/>
              </a:cxn>
              <a:cxn ang="0">
                <a:pos x="520341" y="803646"/>
              </a:cxn>
              <a:cxn ang="0">
                <a:pos x="458997" y="786833"/>
              </a:cxn>
              <a:cxn ang="0">
                <a:pos x="399818" y="761614"/>
              </a:cxn>
              <a:cxn ang="0">
                <a:pos x="343526" y="729670"/>
              </a:cxn>
              <a:cxn ang="0">
                <a:pos x="292286" y="691842"/>
              </a:cxn>
              <a:cxn ang="0">
                <a:pos x="246819" y="648129"/>
              </a:cxn>
              <a:cxn ang="0">
                <a:pos x="208569" y="600213"/>
              </a:cxn>
              <a:cxn ang="0">
                <a:pos x="178258" y="548093"/>
              </a:cxn>
              <a:cxn ang="0">
                <a:pos x="158051" y="491771"/>
              </a:cxn>
              <a:cxn ang="0">
                <a:pos x="147947" y="433767"/>
              </a:cxn>
              <a:cxn ang="0">
                <a:pos x="150112" y="373241"/>
              </a:cxn>
              <a:cxn ang="0">
                <a:pos x="165989" y="311875"/>
              </a:cxn>
              <a:cxn ang="0">
                <a:pos x="196300" y="248828"/>
              </a:cxn>
              <a:cxn ang="0">
                <a:pos x="241767" y="186621"/>
              </a:cxn>
              <a:cxn ang="0">
                <a:pos x="304554" y="125254"/>
              </a:cxn>
              <a:cxn ang="0">
                <a:pos x="386106" y="64729"/>
              </a:cxn>
              <a:cxn ang="0">
                <a:pos x="486421" y="6725"/>
              </a:cxn>
              <a:cxn ang="0">
                <a:pos x="448893" y="0"/>
              </a:cxn>
              <a:cxn ang="0">
                <a:pos x="1017587" y="812893"/>
              </a:cxn>
              <a:cxn ang="0">
                <a:pos x="1017587" y="812893"/>
              </a:cxn>
            </a:cxnLst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3-1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VIEW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index.jsp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2108835"/>
            <a:ext cx="8658225" cy="3082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&lt;!--index.jsp--&gt;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</a:rPr>
              <a:t>&lt;</a:t>
            </a:r>
            <a:r>
              <a:rPr lang="en-US" altLang="zh-CN" sz="2000" b="1" dirty="0">
                <a:latin typeface="Times New Roman" panose="02020603050405020304" pitchFamily="2" charset="0"/>
              </a:rPr>
              <a:t>body</a:t>
            </a:r>
            <a:r>
              <a:rPr lang="zh-CN" altLang="en-US" sz="2000" b="1" dirty="0">
                <a:latin typeface="Times New Roman" panose="02020603050405020304" pitchFamily="2" charset="0"/>
              </a:rPr>
              <a:t>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</a:rPr>
              <a:t>        未注册用户，请</a:t>
            </a:r>
            <a:r>
              <a:rPr lang="zh-CN" altLang="en-US" sz="2000" b="1" dirty="0">
                <a:latin typeface="Times New Roman" panose="02020603050405020304" pitchFamily="2" charset="0"/>
              </a:rPr>
              <a:t>点击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</a:rPr>
              <a:t>        &lt;</a:t>
            </a:r>
            <a:r>
              <a:rPr lang="en-US" altLang="zh-CN" sz="2000" b="1" dirty="0">
                <a:latin typeface="Times New Roman" panose="02020603050405020304" pitchFamily="2" charset="0"/>
              </a:rPr>
              <a:t>a href=”${pageContext.request.contextPath}</a:t>
            </a:r>
            <a:r>
              <a:rPr lang="en-US" altLang="zh-CN" sz="2000" b="1" dirty="0">
                <a:solidFill>
                  <a:schemeClr val="accent6"/>
                </a:solidFill>
                <a:latin typeface="Times New Roman" panose="02020603050405020304" pitchFamily="2" charset="0"/>
              </a:rPr>
              <a:t>/index/register</a:t>
            </a:r>
            <a:r>
              <a:rPr lang="en-US" altLang="zh-CN" sz="2000" b="1" dirty="0">
                <a:latin typeface="Times New Roman" panose="02020603050405020304" pitchFamily="2" charset="0"/>
              </a:rPr>
              <a:t>”</a:t>
            </a:r>
            <a:r>
              <a:rPr lang="zh-CN" altLang="en-US" sz="2000" b="1" dirty="0">
                <a:latin typeface="Times New Roman" panose="02020603050405020304" pitchFamily="2" charset="0"/>
              </a:rPr>
              <a:t>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</a:rPr>
              <a:t> </a:t>
            </a:r>
            <a:r>
              <a:rPr lang="en-US" altLang="zh-CN" sz="2000" b="1" dirty="0">
                <a:latin typeface="Times New Roman" panose="02020603050405020304" pitchFamily="2" charset="0"/>
              </a:rPr>
              <a:t>       </a:t>
            </a:r>
            <a:r>
              <a:rPr lang="zh-CN" altLang="en-US" sz="2000" b="1" dirty="0">
                <a:latin typeface="Times New Roman" panose="02020603050405020304" pitchFamily="2" charset="0"/>
              </a:rPr>
              <a:t>注册</a:t>
            </a:r>
            <a:r>
              <a:rPr lang="en-US" altLang="zh-CN" sz="2000" b="1" dirty="0">
                <a:latin typeface="Times New Roman" panose="02020603050405020304" pitchFamily="2" charset="0"/>
              </a:rPr>
              <a:t>&lt;/a&gt;!&lt;br&gt;</a:t>
            </a:r>
            <a:endParaRPr lang="en-US" altLang="zh-CN" sz="2000" b="1" dirty="0">
              <a:latin typeface="Times New Roman" panose="02020603050405020304" pitchFamily="2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2" charset="0"/>
              </a:rPr>
              <a:t>        </a:t>
            </a:r>
            <a:r>
              <a:rPr lang="zh-CN" altLang="en-US" sz="2000" b="1" dirty="0">
                <a:latin typeface="Times New Roman" panose="02020603050405020304" pitchFamily="2" charset="0"/>
              </a:rPr>
              <a:t>已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注册用户，请点击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        &lt;a href=”${pageContext.request.contextPath}</a:t>
            </a:r>
            <a:r>
              <a:rPr lang="zh-CN" altLang="en-US" sz="2000" b="1" dirty="0">
                <a:solidFill>
                  <a:schemeClr val="accent6"/>
                </a:solidFill>
                <a:latin typeface="Times New Roman" panose="02020603050405020304" pitchFamily="2" charset="0"/>
                <a:sym typeface="+mn-ea"/>
              </a:rPr>
              <a:t>/index/login</a:t>
            </a: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”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       </a:t>
            </a:r>
            <a:r>
              <a:rPr lang="zh-CN" altLang="en-US" sz="2000" b="1" dirty="0">
                <a:latin typeface="Times New Roman" panose="02020603050405020304" pitchFamily="2" charset="0"/>
                <a:sym typeface="+mn-ea"/>
              </a:rPr>
              <a:t>登录</a:t>
            </a:r>
            <a:r>
              <a:rPr lang="en-US" altLang="zh-CN" sz="2000" b="1" dirty="0">
                <a:latin typeface="Times New Roman" panose="02020603050405020304" pitchFamily="2" charset="0"/>
                <a:sym typeface="+mn-ea"/>
              </a:rPr>
              <a:t>&lt;/a&gt;!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</a:rPr>
              <a:t>&lt;/</a:t>
            </a:r>
            <a:r>
              <a:rPr lang="en-US" altLang="zh-CN" sz="2000" b="1" dirty="0">
                <a:latin typeface="Times New Roman" panose="02020603050405020304" pitchFamily="2" charset="0"/>
              </a:rPr>
              <a:t>body</a:t>
            </a:r>
            <a:r>
              <a:rPr lang="zh-CN" altLang="en-US" sz="2000" b="1" dirty="0">
                <a:latin typeface="Times New Roman" panose="02020603050405020304" pitchFamily="2" charset="0"/>
              </a:rPr>
              <a:t>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pPr algn="l"/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zh-CN" altLang="en-US" sz="2000" b="1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3-2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VIEW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/jsp/login.jsp,  /jsp/</a:t>
            </a:r>
            <a:r>
              <a:rPr lang="en-US" altLang="zh-CN" sz="3200" dirty="0">
                <a:latin typeface="Arial" panose="020B0604020202020204" pitchFamily="34" charset="0"/>
              </a:rPr>
              <a:t>register.jsp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957705"/>
            <a:ext cx="8658225" cy="43732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&lt;!--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login.jsp--&gt;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&lt;body&gt;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  &lt;form action="${pageContext.request.contextPath }</a:t>
            </a:r>
            <a:r>
              <a:rPr sz="1800" b="1" dirty="0">
                <a:solidFill>
                  <a:schemeClr val="accent6"/>
                </a:solidFill>
                <a:latin typeface="Times New Roman" panose="02020603050405020304" pitchFamily="2" charset="0"/>
              </a:rPr>
              <a:t>/user/login</a:t>
            </a:r>
            <a:r>
              <a:rPr sz="1800" b="1" dirty="0">
                <a:latin typeface="Times New Roman" panose="02020603050405020304" pitchFamily="2" charset="0"/>
              </a:rPr>
              <a:t>" method="post"&gt;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</a:t>
            </a:r>
            <a:r>
              <a:rPr sz="1800" b="1" dirty="0">
                <a:latin typeface="Times New Roman" panose="02020603050405020304" pitchFamily="2" charset="0"/>
              </a:rPr>
              <a:t>&lt;table&gt;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   </a:t>
            </a:r>
            <a:r>
              <a:rPr sz="1800" b="1" dirty="0">
                <a:latin typeface="Times New Roman" panose="02020603050405020304" pitchFamily="2" charset="0"/>
              </a:rPr>
              <a:t>&lt;tr&gt;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&lt;td&gt;</a:t>
            </a:r>
            <a:r>
              <a:rPr lang="zh-CN" sz="1800" b="1" dirty="0">
                <a:latin typeface="Times New Roman" panose="02020603050405020304" pitchFamily="2" charset="0"/>
              </a:rPr>
              <a:t>用户名</a:t>
            </a:r>
            <a:r>
              <a:rPr sz="1800" b="1" dirty="0">
                <a:latin typeface="Times New Roman" panose="02020603050405020304" pitchFamily="2" charset="0"/>
              </a:rPr>
              <a:t>/td&gt;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&lt;td&gt;&lt;input type="text" </a:t>
            </a:r>
            <a:r>
              <a:rPr sz="1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name="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uname</a:t>
            </a:r>
            <a:r>
              <a:rPr sz="1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"</a:t>
            </a:r>
            <a:r>
              <a:rPr sz="1800" b="1" dirty="0">
                <a:latin typeface="Times New Roman" panose="02020603050405020304" pitchFamily="2" charset="0"/>
              </a:rPr>
              <a:t> class="textSize"&gt;&lt;/td&gt;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&lt;/tr&gt;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   </a:t>
            </a:r>
            <a:r>
              <a:rPr sz="1800" b="1" dirty="0">
                <a:latin typeface="Times New Roman" panose="02020603050405020304" pitchFamily="2" charset="0"/>
              </a:rPr>
              <a:t>&lt;tr&gt;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&lt;td&gt;</a:t>
            </a:r>
            <a:r>
              <a:rPr lang="zh-CN" sz="1800" b="1" dirty="0">
                <a:latin typeface="Times New Roman" panose="02020603050405020304" pitchFamily="2" charset="0"/>
              </a:rPr>
              <a:t>密码</a:t>
            </a:r>
            <a:r>
              <a:rPr sz="1800" b="1" dirty="0">
                <a:latin typeface="Times New Roman" panose="02020603050405020304" pitchFamily="2" charset="0"/>
              </a:rPr>
              <a:t>/td&gt;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&lt;td&gt;&lt;input type="password" </a:t>
            </a:r>
            <a:r>
              <a:rPr sz="1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name="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upass</a:t>
            </a:r>
            <a:r>
              <a:rPr sz="1800" b="1" dirty="0">
                <a:solidFill>
                  <a:srgbClr val="FF0000"/>
                </a:solidFill>
                <a:latin typeface="Times New Roman" panose="02020603050405020304" pitchFamily="2" charset="0"/>
              </a:rPr>
              <a:t>"</a:t>
            </a:r>
            <a:r>
              <a:rPr sz="1800" b="1" dirty="0">
                <a:latin typeface="Times New Roman" panose="02020603050405020304" pitchFamily="2" charset="0"/>
              </a:rPr>
              <a:t> class="textSize"&gt;&lt;/td&gt;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&lt;/tr&gt;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   </a:t>
            </a:r>
            <a:r>
              <a:rPr sz="1800" b="1" dirty="0">
                <a:latin typeface="Times New Roman" panose="02020603050405020304" pitchFamily="2" charset="0"/>
              </a:rPr>
              <a:t>&lt;tr&gt;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 colspan="2"&gt;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lang="en-US" sz="1800" b="1" dirty="0">
                <a:latin typeface="Times New Roman" panose="02020603050405020304" pitchFamily="2" charset="0"/>
              </a:rPr>
              <a:t>  </a:t>
            </a:r>
            <a:r>
              <a:rPr sz="1800" b="1" dirty="0">
                <a:latin typeface="Times New Roman" panose="02020603050405020304" pitchFamily="2" charset="0"/>
              </a:rPr>
              <a:t>&lt;input type="image" src="</a:t>
            </a:r>
            <a:r>
              <a:rPr lang="en-US" sz="1800" b="1" dirty="0">
                <a:latin typeface="Times New Roman" panose="02020603050405020304" pitchFamily="2" charset="0"/>
              </a:rPr>
              <a:t>……</a:t>
            </a:r>
            <a:r>
              <a:rPr sz="1800" b="1" dirty="0">
                <a:latin typeface="Times New Roman" panose="02020603050405020304" pitchFamily="2" charset="0"/>
              </a:rPr>
              <a:t>/images/ok.gif" onclick="gogo()" 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lang="en-US" sz="1800" b="1" dirty="0">
                <a:latin typeface="Times New Roman" panose="02020603050405020304" pitchFamily="2" charset="0"/>
              </a:rPr>
              <a:t>  </a:t>
            </a:r>
            <a:r>
              <a:rPr sz="1800" b="1" dirty="0">
                <a:latin typeface="Times New Roman" panose="02020603050405020304" pitchFamily="2" charset="0"/>
              </a:rPr>
              <a:t>&lt;input type="image" src="</a:t>
            </a:r>
            <a:r>
              <a:rPr lang="en-US" sz="1800" b="1" dirty="0">
                <a:latin typeface="Times New Roman" panose="02020603050405020304" pitchFamily="2" charset="0"/>
              </a:rPr>
              <a:t>……</a:t>
            </a:r>
            <a:r>
              <a:rPr sz="1800" b="1" dirty="0">
                <a:latin typeface="Times New Roman" panose="02020603050405020304" pitchFamily="2" charset="0"/>
              </a:rPr>
              <a:t>/images/cancel.gif" onclick="cancel()" 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        </a:t>
            </a:r>
            <a:r>
              <a:rPr sz="1800" b="1" dirty="0">
                <a:latin typeface="Times New Roman" panose="02020603050405020304" pitchFamily="2" charset="0"/>
              </a:rPr>
              <a:t>&lt;/td&gt;&lt;/tr&gt;&lt;/table&gt;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  </a:t>
            </a:r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${messageError 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</a:t>
            </a:r>
            <a:r>
              <a:rPr sz="1800" b="1" dirty="0">
                <a:latin typeface="Times New Roman" panose="02020603050405020304" pitchFamily="2" charset="0"/>
              </a:rPr>
              <a:t>&lt;/form&gt;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  &lt;/body&gt;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3-3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VIEW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/jsp/login.jsp,  /jsp/</a:t>
            </a:r>
            <a:r>
              <a:rPr lang="en-US" altLang="zh-CN" sz="3200" dirty="0">
                <a:latin typeface="Arial" panose="020B0604020202020204" pitchFamily="34" charset="0"/>
              </a:rPr>
              <a:t>register.jsp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957705"/>
            <a:ext cx="8658225" cy="43732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&lt;!--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register.jsp--&gt;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&lt;body&gt;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2" charset="0"/>
              </a:rPr>
              <a:t>    </a:t>
            </a:r>
            <a:r>
              <a:rPr sz="1800" b="1" dirty="0">
                <a:latin typeface="Times New Roman" panose="02020603050405020304" pitchFamily="2" charset="0"/>
              </a:rPr>
              <a:t>&lt;form action="${pageContext.request.contextPath }/user/register" 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        </a:t>
            </a:r>
            <a:r>
              <a:rPr sz="1800" b="1" dirty="0">
                <a:latin typeface="Times New Roman" panose="02020603050405020304" pitchFamily="2" charset="0"/>
              </a:rPr>
              <a:t>method="post" name="registForm"&gt;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2" charset="0"/>
              </a:rPr>
              <a:t>        </a:t>
            </a:r>
            <a:r>
              <a:rPr sz="1800" b="1" dirty="0">
                <a:latin typeface="Times New Roman" panose="02020603050405020304" pitchFamily="2" charset="0"/>
              </a:rPr>
              <a:t>&lt;table border=1 bgcolor="lightblue" align="center"&gt;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sz="1800" b="1" dirty="0">
                <a:latin typeface="Times New Roman" panose="02020603050405020304" pitchFamily="2" charset="0"/>
              </a:rPr>
              <a:t>	&lt;tr&gt;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&lt;td&gt;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&lt;input class="textSize" type="text" 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                                       </a:t>
            </a:r>
            <a:r>
              <a:rPr sz="1800" b="1" dirty="0">
                <a:latin typeface="Times New Roman" panose="02020603050405020304" pitchFamily="2" charset="0"/>
              </a:rPr>
              <a:t>name="uname" value="</a:t>
            </a:r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${user.uname }</a:t>
            </a:r>
            <a:r>
              <a:rPr sz="1800" b="1" dirty="0">
                <a:latin typeface="Times New Roman" panose="02020603050405020304" pitchFamily="2" charset="0"/>
              </a:rPr>
              <a:t>"/&gt;&lt;/td&gt;/tr&gt;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2" charset="0"/>
              </a:rPr>
              <a:t>                </a:t>
            </a:r>
            <a:r>
              <a:rPr sz="1800" b="1" dirty="0">
                <a:latin typeface="Times New Roman" panose="02020603050405020304" pitchFamily="2" charset="0"/>
              </a:rPr>
              <a:t>&lt;tr&gt;&lt;td&gt;</a:t>
            </a:r>
            <a:r>
              <a:rPr lang="en-US" sz="1800" b="1" dirty="0">
                <a:latin typeface="Times New Roman" panose="02020603050405020304" pitchFamily="2" charset="0"/>
              </a:rPr>
              <a:t> </a:t>
            </a:r>
            <a:r>
              <a:rPr sz="1800" b="1" dirty="0">
                <a:latin typeface="Times New Roman" panose="02020603050405020304" pitchFamily="2" charset="0"/>
              </a:rPr>
              <a:t>&lt;input class="textSize" type="password" 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                                     </a:t>
            </a:r>
            <a:r>
              <a:rPr sz="1800" b="1" dirty="0">
                <a:latin typeface="Times New Roman" panose="02020603050405020304" pitchFamily="2" charset="0"/>
              </a:rPr>
              <a:t>maxlength="20" name="upass"/&gt;&lt;/td&gt;&lt;/tr&gt;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&lt;/table&gt;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>
              <a:lnSpc>
                <a:spcPct val="110000"/>
              </a:lnSpc>
            </a:pPr>
            <a:r>
              <a:rPr lang="en-US" sz="1800" b="1" dirty="0">
                <a:latin typeface="Times New Roman" panose="02020603050405020304" pitchFamily="2" charset="0"/>
              </a:rPr>
              <a:t>    </a:t>
            </a:r>
            <a:r>
              <a:rPr sz="1800" b="1" dirty="0">
                <a:latin typeface="Times New Roman" panose="02020603050405020304" pitchFamily="2" charset="0"/>
              </a:rPr>
              <a:t>&lt;/form&gt;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  &lt;/body&gt;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MODEL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pojo.UserForm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957705"/>
            <a:ext cx="8658225" cy="43732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UserForm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package pojo;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public class UserForm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private String 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uname</a:t>
            </a:r>
            <a:r>
              <a:rPr sz="1800" b="1" dirty="0">
                <a:latin typeface="Times New Roman" panose="02020603050405020304" pitchFamily="2" charset="0"/>
              </a:rPr>
              <a:t>;//与请求参数名称相同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private String 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upass</a:t>
            </a:r>
            <a:r>
              <a:rPr sz="1800" b="1" dirty="0">
                <a:latin typeface="Times New Roman" panose="02020603050405020304" pitchFamily="2" charset="0"/>
              </a:rPr>
              <a:t>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private String reupass;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public String </a:t>
            </a:r>
            <a:r>
              <a:rPr sz="1800" b="1" dirty="0">
                <a:solidFill>
                  <a:schemeClr val="accent1"/>
                </a:solidFill>
                <a:latin typeface="Times New Roman" panose="02020603050405020304" pitchFamily="2" charset="0"/>
              </a:rPr>
              <a:t>get</a:t>
            </a:r>
            <a:r>
              <a:rPr sz="1800" b="1" dirty="0">
                <a:latin typeface="Times New Roman" panose="02020603050405020304" pitchFamily="2" charset="0"/>
              </a:rPr>
              <a:t>Uname()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return uname;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public void </a:t>
            </a:r>
            <a:r>
              <a:rPr sz="1800" b="1" dirty="0">
                <a:solidFill>
                  <a:schemeClr val="accent1"/>
                </a:solidFill>
                <a:latin typeface="Times New Roman" panose="02020603050405020304" pitchFamily="2" charset="0"/>
              </a:rPr>
              <a:t>set</a:t>
            </a:r>
            <a:r>
              <a:rPr sz="1800" b="1" dirty="0">
                <a:latin typeface="Times New Roman" panose="02020603050405020304" pitchFamily="2" charset="0"/>
              </a:rPr>
              <a:t>Uname(String uname)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this.uname = uname;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 </a:t>
            </a:r>
            <a:r>
              <a:rPr lang="en-US" sz="1800" b="1" dirty="0">
                <a:latin typeface="Times New Roman" panose="02020603050405020304" pitchFamily="2" charset="0"/>
              </a:rPr>
              <a:t>               ……</a:t>
            </a:r>
            <a:endParaRPr lang="en-US"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}</a:t>
            </a:r>
            <a:endParaRPr lang="zh-CN" altLang="en-US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5-1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IndexController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882140"/>
            <a:ext cx="865822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 IndexController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package controller;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org.springframework.stereotype.Controller;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org.springframework.web.bind.annotation.RequestMapping;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</a:rPr>
              <a:t>@Controller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@RequestMapping("/index")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public class IndexController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@RequestMapping("/login")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public String login()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AF03A1"/>
                </a:solidFill>
                <a:latin typeface="Times New Roman" panose="02020603050405020304" pitchFamily="2" charset="0"/>
              </a:rPr>
              <a:t>return "login"</a:t>
            </a:r>
            <a:r>
              <a:rPr sz="1800" b="1" dirty="0">
                <a:latin typeface="Times New Roman" panose="02020603050405020304" pitchFamily="2" charset="0"/>
              </a:rPr>
              <a:t>;</a:t>
            </a:r>
            <a:r>
              <a:rPr lang="en-US" sz="1800" b="1" dirty="0">
                <a:latin typeface="Times New Roman" panose="02020603050405020304" pitchFamily="2" charset="0"/>
              </a:rPr>
              <a:t>     </a:t>
            </a:r>
            <a:r>
              <a:rPr sz="1800" b="1" dirty="0">
                <a:latin typeface="Times New Roman" panose="02020603050405020304" pitchFamily="2" charset="0"/>
              </a:rPr>
              <a:t>//跳转到“/WEB-INF/jsp/login.jsp”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@RequestMapping("/register")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public String register()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AF03A1"/>
                </a:solidFill>
                <a:latin typeface="Times New Roman" panose="02020603050405020304" pitchFamily="2" charset="0"/>
              </a:rPr>
              <a:t>return "register"</a:t>
            </a:r>
            <a:r>
              <a:rPr sz="1800" b="1" dirty="0">
                <a:latin typeface="Times New Roman" panose="02020603050405020304" pitchFamily="2" charset="0"/>
              </a:rPr>
              <a:t>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}</a:t>
            </a:r>
            <a:endParaRPr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5-2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User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882140"/>
            <a:ext cx="865822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 UserController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package controller;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javax.servlet.http.HttpSession;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org.apache.commons.logging.Log;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org.apache.commons.logging.LogFactory;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org.springframework.beans.factory.annotation.Autowired;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org.springframework.stereotype.Controller;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import org.springframework.ui.Model;</a:t>
            </a:r>
            <a:endParaRPr sz="1800" b="1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import org.springframework.web.bind.annotation.ModelAttribute;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org.springframework.web.bind.annotation.RequestMapping;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pojo.UserForm;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import service.UserService;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2" charset="0"/>
              </a:rPr>
              <a:t>@Controller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@RequestMapping("/user")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public class UserController {</a:t>
            </a:r>
            <a:r>
              <a:rPr lang="en-US" sz="1800" b="1" dirty="0">
                <a:latin typeface="Times New Roman" panose="02020603050405020304" pitchFamily="2" charset="0"/>
              </a:rPr>
              <a:t>    ……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}</a:t>
            </a:r>
            <a:endParaRPr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5-2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User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882140"/>
            <a:ext cx="865822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 UserController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@Autowired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rgbClr val="00B050"/>
                </a:solidFill>
                <a:latin typeface="Times New Roman" panose="02020603050405020304" pitchFamily="2" charset="0"/>
              </a:rPr>
              <a:t>public UserService userService;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@RequestMapping("/login")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lang="en-US" sz="1800" b="1" dirty="0">
                <a:latin typeface="Times New Roman" panose="02020603050405020304" pitchFamily="2" charset="0"/>
              </a:rPr>
              <a:t>      </a:t>
            </a:r>
            <a:r>
              <a:rPr sz="1800" b="1" dirty="0">
                <a:latin typeface="Times New Roman" panose="02020603050405020304" pitchFamily="2" charset="0"/>
              </a:rPr>
              <a:t>public String login(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UserForm user</a:t>
            </a:r>
            <a:r>
              <a:rPr sz="1800" b="1" dirty="0">
                <a:latin typeface="Times New Roman" panose="02020603050405020304" pitchFamily="2" charset="0"/>
              </a:rPr>
              <a:t>, HttpSession session, </a:t>
            </a:r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Model model</a:t>
            </a:r>
            <a:r>
              <a:rPr sz="1800" b="1" dirty="0">
                <a:latin typeface="Times New Roman" panose="02020603050405020304" pitchFamily="2" charset="0"/>
              </a:rPr>
              <a:t>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if(</a:t>
            </a:r>
            <a:r>
              <a:rPr sz="1800" b="1" dirty="0">
                <a:solidFill>
                  <a:srgbClr val="00B050"/>
                </a:solidFill>
                <a:latin typeface="Times New Roman" panose="02020603050405020304" pitchFamily="2" charset="0"/>
              </a:rPr>
              <a:t>userService.login(user)</a:t>
            </a:r>
            <a:r>
              <a:rPr sz="1800" b="1" dirty="0">
                <a:latin typeface="Times New Roman" panose="02020603050405020304" pitchFamily="2" charset="0"/>
              </a:rPr>
              <a:t>){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session.setAttribute("u", user);</a:t>
            </a:r>
            <a:r>
              <a:rPr lang="en-US" sz="1800" b="1" dirty="0">
                <a:latin typeface="Times New Roman" panose="02020603050405020304" pitchFamily="2" charset="0"/>
              </a:rPr>
              <a:t>    </a:t>
            </a:r>
            <a:r>
              <a:rPr sz="1800" b="1" dirty="0">
                <a:latin typeface="Times New Roman" panose="02020603050405020304" pitchFamily="2" charset="0"/>
              </a:rPr>
              <a:t>logger.info("成功");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return "main";</a:t>
            </a:r>
            <a:r>
              <a:rPr sz="1800" b="1" dirty="0">
                <a:latin typeface="Times New Roman" panose="02020603050405020304" pitchFamily="2" charset="0"/>
              </a:rPr>
              <a:t>//登录成功，跳转到main.jsp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}else{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logger.info("失败");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model.addAttribute("messageError", "用户名或密码错误");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return "login";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	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}</a:t>
            </a:r>
            <a:endParaRPr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5-2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r>
              <a:rPr lang="zh-CN" altLang="en-US" sz="3200" dirty="0">
                <a:latin typeface="Arial" panose="020B0604020202020204" pitchFamily="34" charset="0"/>
              </a:rPr>
              <a:t>：</a:t>
            </a:r>
            <a:r>
              <a:rPr lang="en-US" altLang="zh-CN" sz="3200" dirty="0">
                <a:latin typeface="Arial" panose="020B0604020202020204" pitchFamily="34" charset="0"/>
              </a:rPr>
              <a:t>User</a:t>
            </a:r>
            <a:r>
              <a:rPr lang="en-US" altLang="zh-CN" sz="3200" dirty="0">
                <a:latin typeface="Arial" panose="020B0604020202020204" pitchFamily="34" charset="0"/>
              </a:rPr>
              <a:t>Controller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882140"/>
            <a:ext cx="865822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/*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 UserController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@RequestMapping("/register")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public String register(</a:t>
            </a:r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@ModelAttribute("user") UserForm user</a:t>
            </a:r>
            <a:r>
              <a:rPr sz="1800" b="1" dirty="0">
                <a:latin typeface="Times New Roman" panose="02020603050405020304" pitchFamily="2" charset="0"/>
              </a:rPr>
              <a:t>) 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if(userService.register(user)){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logger.info("成功");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return "login";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  </a:t>
            </a:r>
            <a:r>
              <a:rPr sz="1800" b="1" dirty="0">
                <a:latin typeface="Times New Roman" panose="02020603050405020304" pitchFamily="2" charset="0"/>
              </a:rPr>
              <a:t>//注册成功，跳转到login.jsp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}else{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logger.info("失败");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//使用@ModelAttribute("user")与model.addAttribute("user", user)功能相同</a:t>
            </a:r>
            <a:endParaRPr sz="1800" b="1" dirty="0">
              <a:solidFill>
                <a:srgbClr val="ED9833"/>
              </a:solidFill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solidFill>
                  <a:srgbClr val="ED9833"/>
                </a:solidFill>
                <a:latin typeface="Times New Roman" panose="02020603050405020304" pitchFamily="2" charset="0"/>
              </a:rPr>
              <a:t>//在register.jsp上可以使用EL表达式${user.uname}取出ModelAttribute的uname值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	</a:t>
            </a:r>
            <a:r>
              <a:rPr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return "register";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2" charset="0"/>
              </a:rPr>
              <a:t>  </a:t>
            </a:r>
            <a:r>
              <a:rPr sz="1800" b="1" dirty="0">
                <a:latin typeface="Times New Roman" panose="02020603050405020304" pitchFamily="2" charset="0"/>
              </a:rPr>
              <a:t>//返回register.jsp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	}</a:t>
            </a:r>
            <a:endParaRPr sz="1800" b="1" dirty="0">
              <a:latin typeface="Times New Roman" panose="02020603050405020304" pitchFamily="2" charset="0"/>
            </a:endParaRPr>
          </a:p>
          <a:p>
            <a:pPr algn="l"/>
            <a:r>
              <a:rPr sz="1800" b="1" dirty="0">
                <a:latin typeface="Times New Roman" panose="02020603050405020304" pitchFamily="2" charset="0"/>
              </a:rPr>
              <a:t>}</a:t>
            </a:r>
            <a:endParaRPr sz="1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sym typeface="+mn-ea"/>
              </a:rPr>
              <a:t>springmvc-context.xml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9080" y="1882140"/>
            <a:ext cx="865822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/***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springmvc-context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.xml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***/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&lt;?xml version="1.0" encoding="UTF-8"?&gt;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</a:t>
            </a:r>
            <a:r>
              <a:rPr lang="en-US" altLang="zh-C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beans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xmlns="http://www.springframework.org/schema/beans"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xmlns:xsi="http://www.w3.org/2001/XMLSchema-instance"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xmlns:context="http://www.springframework.org/schema/context"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xmlns:mvc="http://www.springframework.org/schema/mvc"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xsi:schemaLocation="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	http://www.springframework.org/schema/beans 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	http://www.springframework.org/schema/beans/spring-beans.xsd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http://www.springframework.org/schema/context 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http://www.springframework.org/schema/context/spring-context.xsd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http://www.springframework.org/schema/mvc 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http://www.springframework.org/schema/mvc/spring-mvc.xsd"&gt; 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&lt;!-- </a:t>
            </a:r>
            <a:r>
              <a:rPr lang="zh-CN" altLang="en-US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使用扫描机制，扫描控制器类、业务类，如：</a:t>
            </a:r>
            <a:r>
              <a:rPr lang="zh-CN" altLang="en-US" sz="16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控制器类都在controller包及其子包下</a:t>
            </a:r>
            <a:r>
              <a:rPr lang="en-US" altLang="zh-CN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 --&gt;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&lt;context:component-scan base-package="controller"/&gt;  </a:t>
            </a:r>
            <a:endParaRPr lang="en-US" altLang="zh-CN" sz="1800" b="1" dirty="0">
              <a:solidFill>
                <a:srgbClr val="00B05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&lt;context:component-scan base-package="service"/&gt;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 </a:t>
            </a:r>
            <a:endParaRPr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sym typeface="+mn-ea"/>
              </a:rPr>
              <a:t>springmvc-context.xml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157480" y="1882140"/>
            <a:ext cx="8891905" cy="453834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 algn="l"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/***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springmvc-context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.xml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***/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&lt;mvc:annotation-driven /&gt;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&lt;!-- annotation-driven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用于简化开发的配置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--&gt;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……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&lt;!--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配置视图解析器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 --&gt;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&lt;bean class="org.springframework.web.servlet.view.InternalResourceViewResolver"</a:t>
            </a:r>
            <a:endParaRPr lang="en-US" altLang="zh-CN" sz="1800" b="1" dirty="0">
              <a:solidFill>
                <a:srgbClr val="7030A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        id="internalResourceViewResolver"&gt;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&lt;!--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前缀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--&gt;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&lt;property name="prefix" value="/WEB-INF/jsp/" /&gt;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&lt;!-- </a:t>
            </a:r>
            <a:r>
              <a:rPr lang="zh-CN" altLang="en-US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后缀</a:t>
            </a: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--&gt;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&lt;property name="suffix" value=".jsp" /&gt;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b="1" dirty="0">
                <a:solidFill>
                  <a:srgbClr val="7030A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&lt;/bean&gt;</a:t>
            </a:r>
            <a:endParaRPr lang="en-US" altLang="zh-CN" sz="18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1800" b="1" dirty="0">
                <a:latin typeface="Times New Roman" panose="02020603050405020304" pitchFamily="2" charset="0"/>
                <a:ea typeface="宋体" panose="02010600030101010101" pitchFamily="2" charset="-122"/>
              </a:rPr>
              <a:t>&lt;/beans&gt; </a:t>
            </a:r>
            <a:r>
              <a:rPr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2" charset="0"/>
              </a:rPr>
              <a:t> </a:t>
            </a:r>
            <a:endParaRPr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/>
              <a:t>简介（1）</a:t>
            </a:r>
            <a:endParaRPr lang="en-US" altLang="zh-CN" dirty="0"/>
          </a:p>
        </p:txBody>
      </p:sp>
      <p:sp>
        <p:nvSpPr>
          <p:cNvPr id="6146" name="文本占位符 7170"/>
          <p:cNvSpPr>
            <a:spLocks noGrp="1"/>
          </p:cNvSpPr>
          <p:nvPr>
            <p:ph type="body" sz="half" idx="1"/>
          </p:nvPr>
        </p:nvSpPr>
        <p:spPr>
          <a:xfrm>
            <a:off x="306388" y="1371600"/>
            <a:ext cx="8116887" cy="4930775"/>
          </a:xfrm>
          <a:ln/>
        </p:spPr>
        <p:txBody>
          <a:bodyPr anchor="t" anchorCtr="0"/>
          <a:p>
            <a:pPr algn="just" defTabSz="914400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Spring MVC运行原理图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lvl="1" defTabSz="9144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2" charset="0"/>
            </a:endParaRPr>
          </a:p>
          <a:p>
            <a:pPr algn="just" defTabSz="914400">
              <a:lnSpc>
                <a:spcPct val="8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sz="1600" dirty="0"/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2033588"/>
            <a:ext cx="7451725" cy="4027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2819400" y="2895600"/>
            <a:ext cx="22860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圆角矩形 4"/>
          <p:cNvSpPr/>
          <p:nvPr/>
        </p:nvSpPr>
        <p:spPr>
          <a:xfrm>
            <a:off x="5866765" y="2895600"/>
            <a:ext cx="22860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345055" y="1997075"/>
            <a:ext cx="3218180" cy="66802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2437765" y="4514215"/>
            <a:ext cx="22860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subTitle"/>
          </p:nvPr>
        </p:nvSpPr>
        <p:spPr>
          <a:xfrm>
            <a:off x="1981200" y="5486400"/>
            <a:ext cx="5167313" cy="414338"/>
          </a:xfrm>
          <a:ln/>
        </p:spPr>
        <p:txBody>
          <a:bodyPr wrap="square" anchor="t" anchorCtr="0"/>
          <a:lstStyle>
            <a:lvl1pPr marL="0" lvl="0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1pPr>
            <a:lvl2pPr marL="457200" lvl="1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2pPr>
            <a:lvl3pPr marL="914400" lvl="2" indent="0" algn="ctr">
              <a:buClr>
                <a:schemeClr val="hlink"/>
              </a:buClr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ctr" defTabSz="914400" eaLnBrk="1" hangingPunct="1"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浙江工业大学 计算机学院</a:t>
            </a:r>
            <a:endParaRPr lang="zh-CN" altLang="en-US" sz="2000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7410" name="WordArt 3"/>
          <p:cNvSpPr>
            <a:spLocks noTextEdit="1"/>
          </p:cNvSpPr>
          <p:nvPr/>
        </p:nvSpPr>
        <p:spPr>
          <a:xfrm>
            <a:off x="1912938" y="2935288"/>
            <a:ext cx="5249862" cy="7223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  <a:normAutofit/>
          </a:bodyPr>
          <a:p>
            <a:pPr algn="ctr"/>
            <a:r>
              <a:rPr lang="zh-CN" altLang="en-US" sz="5400" b="1">
                <a:ln w="3810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  <a:tileRect/>
                </a:gradFill>
                <a:effectLst>
                  <a:outerShdw dist="35921" dir="2699999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2" charset="0"/>
                <a:ea typeface="Verdana" panose="020B0604030504040204" pitchFamily="2" charset="0"/>
              </a:rPr>
              <a:t>Thank You !</a:t>
            </a:r>
            <a:endParaRPr lang="zh-CN" altLang="en-US" sz="5400" b="1"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  <a:tileRect/>
              </a:gradFill>
              <a:effectLst>
                <a:outerShdw dist="35921" dir="2699999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/>
              <a:t>简介（</a:t>
            </a:r>
            <a:r>
              <a:rPr lang="en-US" altLang="zh-CN" dirty="0"/>
              <a:t>2-1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17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  <a:ln/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Spring MVC运行过程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(1) Http请求：客户端请求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提交到DispatcherServlet。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(2) 寻找处理器：由DispatcherServlet控制器查询一个或多个HandlerMapping，找到处理请求的Controller。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(3) 调用处理器：DispatcherServlet将请求提交到Controller。</a:t>
            </a:r>
            <a:endParaRPr lang="zh-CN" altLang="en-US" dirty="0"/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4788" y="990600"/>
            <a:ext cx="3832225" cy="215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/>
              <a:t>简介（</a:t>
            </a:r>
            <a:r>
              <a:rPr lang="en-US" altLang="zh-CN" dirty="0"/>
              <a:t>2-2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  <a:ln/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Spring MVC运行过程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(4)(5)调用业务处理和返回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结果：Controller调用业务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逻辑处理后，返回ModelAndView。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(6)(7)处理视图映射并返回模型： DispatcherServlet查询一个或多个ViewResoler视图解析器，找到ModelAndView指定的视图。</a:t>
            </a:r>
            <a:endParaRPr lang="zh-CN" altLang="en-US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>
                <a:latin typeface="Arial" panose="020B0604020202020204" pitchFamily="34" charset="0"/>
              </a:rPr>
              <a:t>(8) Http响应：视图负责将结果显示到客户端。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pic>
        <p:nvPicPr>
          <p:cNvPr id="819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4788" y="990600"/>
            <a:ext cx="3832225" cy="2151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/>
              <a:t>简介（</a:t>
            </a:r>
            <a:r>
              <a:rPr lang="en-US" altLang="zh-CN" dirty="0"/>
              <a:t>3-1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218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  <a:ln/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Spring MVC接口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</a:rPr>
              <a:t>DispatcherServlet接口：Spring提供的前端控制器，所有的请求都有经过它来统一分发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</a:rPr>
              <a:t>HandlerMapping接口：能够完成客户请求到Controller映射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</a:rPr>
              <a:t>Controller接口：处理用户请求，这和Struts Action扮演的角色是一致的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/>
              <a:t>简介（</a:t>
            </a:r>
            <a:r>
              <a:rPr lang="en-US" altLang="zh-CN" dirty="0"/>
              <a:t>3-2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242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  <a:ln/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Spring MVC接口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</a:rPr>
              <a:t>ModelAndView：ModelAndView中包含了模型（Model）和视图（View），一旦Controller处理完用户请求，则返回ModelAndView对象给DispatcherServlet前端控制器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</a:rPr>
              <a:t>ViewResolver接口：Spring提供的视图解析器（ViewResolver）在Web应用中查找View对象，从而将相应结果渲染给客户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1-1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266" name="文本占位符 8194"/>
          <p:cNvSpPr>
            <a:spLocks noGrp="1"/>
          </p:cNvSpPr>
          <p:nvPr>
            <p:ph sz="half" idx="1"/>
          </p:nvPr>
        </p:nvSpPr>
        <p:spPr>
          <a:ln/>
        </p:spPr>
        <p:txBody>
          <a:bodyPr anchor="t" anchorCtr="0"/>
          <a:p>
            <a:pPr algn="just" defTabSz="914400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Arial" panose="020B0604020202020204" pitchFamily="34" charset="0"/>
              </a:rPr>
              <a:t> 项目整体结构</a:t>
            </a:r>
            <a:endParaRPr lang="en-US" altLang="zh-CN" dirty="0">
              <a:latin typeface="Arial" panose="020B0604020202020204" pitchFamily="34" charset="0"/>
            </a:endParaRPr>
          </a:p>
          <a:p>
            <a:pPr algn="just" defTabSz="914400"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dirty="0"/>
          </a:p>
        </p:txBody>
      </p:sp>
      <p:pic>
        <p:nvPicPr>
          <p:cNvPr id="11267" name="内容占位符 1" descr="20160427095926449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795713" y="1081088"/>
            <a:ext cx="3486150" cy="5456237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81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1-2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1266" name="文本占位符 8194"/>
          <p:cNvSpPr>
            <a:spLocks noGrp="1"/>
          </p:cNvSpPr>
          <p:nvPr>
            <p:ph sz="half" idx="1"/>
          </p:nvPr>
        </p:nvSpPr>
        <p:spPr/>
        <p:txBody>
          <a:bodyPr anchor="t" anchorCtr="0"/>
          <a:p>
            <a:pPr algn="just" defTabSz="914400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r>
              <a:rPr lang="zh-CN" altLang="en-US" sz="3200" dirty="0">
                <a:latin typeface="Arial" panose="020B0604020202020204" pitchFamily="34" charset="0"/>
              </a:rPr>
              <a:t> 项目</a:t>
            </a:r>
            <a:r>
              <a:rPr lang="en-US" altLang="zh-CN" sz="3200" dirty="0">
                <a:latin typeface="Arial" panose="020B0604020202020204" pitchFamily="34" charset="0"/>
              </a:rPr>
              <a:t>Jar</a:t>
            </a:r>
            <a:r>
              <a:rPr lang="zh-CN" altLang="en-US" sz="3200" dirty="0">
                <a:latin typeface="Arial" panose="020B0604020202020204" pitchFamily="34" charset="0"/>
              </a:rPr>
              <a:t>包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 algn="just" defTabSz="914400">
              <a:lnSpc>
                <a:spcPct val="120000"/>
              </a:lnSpc>
              <a:buClr>
                <a:schemeClr val="hlink"/>
              </a:buClr>
              <a:buSzTx/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algn="just" defTabSz="914400">
              <a:buClr>
                <a:schemeClr val="hlink"/>
              </a:buClr>
              <a:buSzTx/>
              <a:buFont typeface="Wingdings" panose="05000000000000000000" pitchFamily="2" charset="2"/>
            </a:pPr>
            <a:endParaRPr lang="zh-CN" altLang="en-US" dirty="0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2277428"/>
            <a:ext cx="4433888" cy="310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 dirty="0">
                <a:latin typeface="Times New Roman" panose="02020603050405020304" pitchFamily="2" charset="0"/>
              </a:rPr>
              <a:t>创建</a:t>
            </a:r>
            <a:r>
              <a:rPr lang="en-US" altLang="zh-CN" dirty="0">
                <a:latin typeface="Times New Roman" panose="02020603050405020304" pitchFamily="2" charset="0"/>
              </a:rPr>
              <a:t>Spring MVC</a:t>
            </a:r>
            <a:r>
              <a:rPr lang="zh-CN" altLang="en-US" dirty="0">
                <a:latin typeface="Times New Roman" panose="02020603050405020304" pitchFamily="2" charset="0"/>
              </a:rPr>
              <a:t>应用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2290" name="文本占位符 8194"/>
          <p:cNvSpPr>
            <a:spLocks noGrp="1"/>
          </p:cNvSpPr>
          <p:nvPr>
            <p:ph idx="1"/>
          </p:nvPr>
        </p:nvSpPr>
        <p:spPr>
          <a:xfrm>
            <a:off x="458788" y="1323975"/>
            <a:ext cx="8458200" cy="4930775"/>
          </a:xfrm>
          <a:ln/>
        </p:spPr>
        <p:txBody>
          <a:bodyPr anchor="t" anchorCtr="0"/>
          <a:p>
            <a:pPr algn="just">
              <a:lnSpc>
                <a:spcPct val="120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 web.xml：加载核心控制器及其配置文件</a:t>
            </a:r>
            <a:endParaRPr lang="zh-CN" altLang="en-US" dirty="0">
              <a:latin typeface="Arial" panose="020B0604020202020204" pitchFamily="34" charset="0"/>
            </a:endParaRPr>
          </a:p>
          <a:p>
            <a:pPr algn="just"/>
            <a:endParaRPr lang="zh-CN" altLang="en-US" dirty="0"/>
          </a:p>
        </p:txBody>
      </p:sp>
      <p:sp>
        <p:nvSpPr>
          <p:cNvPr id="12291" name="圆角矩形 2"/>
          <p:cNvSpPr/>
          <p:nvPr/>
        </p:nvSpPr>
        <p:spPr>
          <a:xfrm>
            <a:off x="258763" y="1957388"/>
            <a:ext cx="8658225" cy="44053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DF7FA"/>
              </a:gs>
              <a:gs pos="50000">
                <a:srgbClr val="C6E6F0"/>
              </a:gs>
              <a:gs pos="100000">
                <a:srgbClr val="EDF7FA"/>
              </a:gs>
            </a:gsLst>
            <a:lin ang="5400000" scaled="1"/>
            <a:tileRect/>
          </a:gradFill>
          <a:ln w="28575" cap="flat" cmpd="sng">
            <a:solidFill>
              <a:srgbClr val="1F5281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t" anchorCtr="0"/>
          <a:p>
            <a:pPr>
              <a:lnSpc>
                <a:spcPct val="40000"/>
              </a:lnSpc>
            </a:pPr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                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 /***</a:t>
            </a:r>
            <a:r>
              <a:rPr lang="en-US" altLang="zh-CN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web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  <a:sym typeface="Arial" panose="020B0604020202020204" pitchFamily="34" charset="0"/>
              </a:rPr>
              <a:t>.xml</a:t>
            </a:r>
            <a:r>
              <a:rPr lang="zh-CN" altLang="en-US" sz="2000" b="1" i="1" dirty="0">
                <a:latin typeface="Times New Roman" panose="02020603050405020304" pitchFamily="2" charset="0"/>
                <a:ea typeface="宋体" panose="02010600030101010101" pitchFamily="2" charset="-122"/>
              </a:rPr>
              <a:t>***/</a:t>
            </a:r>
            <a:endParaRPr lang="zh-CN" altLang="en-US" sz="2000" b="1" i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&lt;servlet&gt;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&lt;servlet-name&gt;appServlet&lt;/servlet-name&gt;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&lt;servlet-class&gt;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org.springframework.web.servlet.DispatcherServlet</a:t>
            </a:r>
            <a:endParaRPr lang="zh-CN" altLang="en-US" sz="2000" b="1" dirty="0">
              <a:solidFill>
                <a:srgbClr val="C00000"/>
              </a:solidFill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&lt;/servlet-class&gt;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&lt;init-param&gt;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    &lt;param-name&gt;contextConfigLocation&lt;/param-name&gt;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    &lt;param-value&gt;classpath: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2" charset="0"/>
              </a:rPr>
              <a:t>springmvc-context.xml</a:t>
            </a:r>
            <a:r>
              <a:rPr lang="zh-CN" altLang="en-US" sz="2000" b="1" dirty="0">
                <a:latin typeface="Times New Roman" panose="02020603050405020304" pitchFamily="2" charset="0"/>
              </a:rPr>
              <a:t>&lt;/param-value&gt;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&lt;/init-param&gt;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</a:t>
            </a:r>
            <a:r>
              <a:rPr lang="zh-CN" altLang="en-US" sz="2000" b="1" dirty="0">
                <a:solidFill>
                  <a:srgbClr val="30A383"/>
                </a:solidFill>
                <a:latin typeface="Times New Roman" panose="02020603050405020304" pitchFamily="2" charset="0"/>
              </a:rPr>
              <a:t>&lt;load-on-startup&gt;1&lt;/load-on-startup&gt;  </a:t>
            </a:r>
            <a:r>
              <a:rPr lang="zh-CN" altLang="en-US" sz="2000" b="1" dirty="0">
                <a:latin typeface="Times New Roman" panose="02020603050405020304" pitchFamily="2" charset="0"/>
              </a:rPr>
              <a:t>&lt;/servlet&gt;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&lt;servlet-mapping&gt;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&lt;servlet-name&gt;appServlet&lt;/servlet-name&gt;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        &lt;url-pattern&gt;/&lt;/url-pattern&gt;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</a:rPr>
              <a:t>&lt;/servlet-mapping&gt;</a:t>
            </a:r>
            <a:endParaRPr lang="zh-CN" altLang="en-US" sz="2000" b="1" dirty="0">
              <a:latin typeface="Times New Roman" panose="02020603050405020304" pitchFamily="2" charset="0"/>
            </a:endParaRPr>
          </a:p>
          <a:p>
            <a:r>
              <a:rPr lang="zh-CN" altLang="en-US" sz="2000" b="1" dirty="0"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zh-CN" altLang="en-US" sz="2000" b="1" dirty="0">
              <a:latin typeface="Times New Roman" panose="02020603050405020304" pitchFamily="2" charset="0"/>
              <a:ea typeface="Verdana" panose="020B0604030504040204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楷体_GB2312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楷体_GB2312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楷体_GB2312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mple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楷体_GB2312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75783"/>
        </a:accent4>
        <a:accent5>
          <a:srgbClr val="BCD8C6"/>
        </a:accent5>
        <a:accent6>
          <a:srgbClr val="B27EC1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9"/>
        </a:accent4>
        <a:accent5>
          <a:srgbClr val="ACCEE0"/>
        </a:accent5>
        <a:accent6>
          <a:srgbClr val="00B789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E"/>
        </a:accent4>
        <a:accent5>
          <a:srgbClr val="ADCFC2"/>
        </a:accent5>
        <a:accent6>
          <a:srgbClr val="B789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6844</Words>
  <Application>WPS 演示</Application>
  <PresentationFormat>全屏显示(4:3)</PresentationFormat>
  <Paragraphs>274</Paragraphs>
  <Slides>20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55" baseType="lpstr">
      <vt:lpstr>Arial</vt:lpstr>
      <vt:lpstr>宋体</vt:lpstr>
      <vt:lpstr>Wingdings</vt:lpstr>
      <vt:lpstr>Verdana</vt:lpstr>
      <vt:lpstr>楷体_GB2312</vt:lpstr>
      <vt:lpstr>新宋体</vt:lpstr>
      <vt:lpstr>华文行楷</vt:lpstr>
      <vt:lpstr>微软雅黑</vt:lpstr>
      <vt:lpstr>华文新魏</vt:lpstr>
      <vt:lpstr>Times New Roman</vt:lpstr>
      <vt:lpstr>华文楷体</vt:lpstr>
      <vt:lpstr>Courier-Bold</vt:lpstr>
      <vt:lpstr>Segoe Print</vt:lpstr>
      <vt:lpstr>Arnprior</vt:lpstr>
      <vt:lpstr>隶书</vt:lpstr>
      <vt:lpstr>黑体</vt:lpstr>
      <vt:lpstr>Mangal</vt:lpstr>
      <vt:lpstr>Comic Sans MS</vt:lpstr>
      <vt:lpstr>Tahoma</vt:lpstr>
      <vt:lpstr>R Frutiger Roman</vt:lpstr>
      <vt:lpstr>华文细黑</vt:lpstr>
      <vt:lpstr>Calibri</vt:lpstr>
      <vt:lpstr>楷体</vt:lpstr>
      <vt:lpstr>Arial Narrow</vt:lpstr>
      <vt:lpstr>Trebuchet MS</vt:lpstr>
      <vt:lpstr>ArialUnicodeMS</vt:lpstr>
      <vt:lpstr>Courier</vt:lpstr>
      <vt:lpstr>Courier New</vt:lpstr>
      <vt:lpstr>楷体_GB2312</vt:lpstr>
      <vt:lpstr>Arial Unicode MS</vt:lpstr>
      <vt:lpstr>Arial Unicode MS</vt:lpstr>
      <vt:lpstr>sample</vt:lpstr>
      <vt:lpstr>1_sample</vt:lpstr>
      <vt:lpstr>2_sample</vt:lpstr>
      <vt:lpstr>3_sample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Spring MVC配置（1）</vt:lpstr>
      <vt:lpstr>PowerPoint 演示文稿</vt:lpstr>
      <vt:lpstr>创建Spring MVC应用（2）</vt:lpstr>
      <vt:lpstr>创建Spring MVC应用（3-1）</vt:lpstr>
      <vt:lpstr>创建Spring MVC应用（3-2）</vt:lpstr>
      <vt:lpstr>创建Spring MVC应用（3-2）</vt:lpstr>
      <vt:lpstr>创建Spring MVC应用（4）</vt:lpstr>
      <vt:lpstr>创建Spring MVC应用（5-1）</vt:lpstr>
      <vt:lpstr>创建Spring MVC应用（5-2）</vt:lpstr>
      <vt:lpstr>创建Spring MVC应用（5-2）</vt:lpstr>
      <vt:lpstr>创建Spring MVC应用（5-2）</vt:lpstr>
      <vt:lpstr>创建Spring MVC应用（6）</vt:lpstr>
      <vt:lpstr>PowerPoint 演示文稿</vt:lpstr>
    </vt:vector>
  </TitlesOfParts>
  <Company>GuildDesign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hanshanshan</dc:creator>
  <dc:subject>基于JAVA的web程序设计</dc:subject>
  <cp:lastModifiedBy>pe</cp:lastModifiedBy>
  <cp:revision>300</cp:revision>
  <dcterms:created xsi:type="dcterms:W3CDTF">2004-08-26T06:30:40Z</dcterms:created>
  <dcterms:modified xsi:type="dcterms:W3CDTF">2021-10-13T11:56:25Z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62D0EB669833441A94C864157FE1FDB0</vt:lpwstr>
  </property>
</Properties>
</file>