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7" r:id="rId9"/>
    <p:sldId id="265" r:id="rId10"/>
    <p:sldId id="271" r:id="rId11"/>
    <p:sldId id="263" r:id="rId12"/>
    <p:sldId id="266" r:id="rId13"/>
    <p:sldId id="270" r:id="rId14"/>
    <p:sldId id="269" r:id="rId15"/>
    <p:sldId id="262" r:id="rId16"/>
    <p:sldId id="268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05" autoAdjust="0"/>
  </p:normalViewPr>
  <p:slideViewPr>
    <p:cSldViewPr snapToGrid="0">
      <p:cViewPr varScale="1">
        <p:scale>
          <a:sx n="86" d="100"/>
          <a:sy n="86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38497-73DA-4D4C-B6C2-9066DDEF2A0D}" type="datetimeFigureOut">
              <a:rPr lang="de-DE" smtClean="0"/>
              <a:t>23.07.2018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463A7-128E-4C2F-8D56-D1887786EA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28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463A7-128E-4C2F-8D56-D1887786EAE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8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44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0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20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45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10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9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48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34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67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17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2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4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Media Account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Workshop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1: Vorbereitungen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01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Media Account lokal starten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32964"/>
            <a:ext cx="10515600" cy="5325035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VS2017: Projekt ‚Backend‘ mit ‚IIS Express (</a:t>
            </a:r>
            <a:r>
              <a:rPr lang="de-DE" dirty="0" err="1" smtClean="0">
                <a:solidFill>
                  <a:schemeClr val="bg1"/>
                </a:solidFill>
              </a:rPr>
              <a:t>prod</a:t>
            </a:r>
            <a:r>
              <a:rPr lang="de-DE" dirty="0" smtClean="0">
                <a:solidFill>
                  <a:schemeClr val="bg1"/>
                </a:solidFill>
              </a:rPr>
              <a:t>)‘ starten</a:t>
            </a: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VS Code</a:t>
            </a:r>
            <a:r>
              <a:rPr lang="de-DE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Ordner ‚\ma2017\Source\UI‘ öffnen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Terminal öffnen	(STRG + Ö)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&gt; </a:t>
            </a:r>
            <a:r>
              <a:rPr lang="de-DE" dirty="0" err="1" smtClean="0">
                <a:solidFill>
                  <a:schemeClr val="bg1"/>
                </a:solidFill>
              </a:rPr>
              <a:t>npm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install</a:t>
            </a:r>
            <a:r>
              <a:rPr lang="de-DE" dirty="0" smtClean="0">
                <a:solidFill>
                  <a:schemeClr val="bg1"/>
                </a:solidFill>
              </a:rPr>
              <a:t> 	(installiert verwendete </a:t>
            </a:r>
            <a:r>
              <a:rPr lang="de-DE" dirty="0" err="1" smtClean="0">
                <a:solidFill>
                  <a:schemeClr val="bg1"/>
                </a:solidFill>
              </a:rPr>
              <a:t>Pakages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&gt; </a:t>
            </a:r>
            <a:r>
              <a:rPr lang="de-DE" dirty="0" err="1" smtClean="0">
                <a:solidFill>
                  <a:schemeClr val="bg1"/>
                </a:solidFill>
              </a:rPr>
              <a:t>npm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run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build</a:t>
            </a:r>
            <a:r>
              <a:rPr lang="de-DE" dirty="0" smtClean="0">
                <a:solidFill>
                  <a:schemeClr val="bg1"/>
                </a:solidFill>
              </a:rPr>
              <a:t>	(baut das Projekt)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&gt; </a:t>
            </a:r>
            <a:r>
              <a:rPr lang="de-DE" dirty="0" err="1" smtClean="0">
                <a:solidFill>
                  <a:schemeClr val="bg1"/>
                </a:solidFill>
              </a:rPr>
              <a:t>npm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start</a:t>
            </a:r>
            <a:r>
              <a:rPr lang="de-DE" dirty="0" smtClean="0">
                <a:solidFill>
                  <a:schemeClr val="bg1"/>
                </a:solidFill>
              </a:rPr>
              <a:t>	(startet die </a:t>
            </a:r>
            <a:r>
              <a:rPr lang="de-DE" dirty="0" err="1" smtClean="0">
                <a:solidFill>
                  <a:schemeClr val="bg1"/>
                </a:solidFill>
              </a:rPr>
              <a:t>Ui</a:t>
            </a:r>
            <a:r>
              <a:rPr lang="de-DE" dirty="0" smtClean="0">
                <a:solidFill>
                  <a:schemeClr val="bg1"/>
                </a:solidFill>
              </a:rPr>
              <a:t> auf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http://localhost:3000/)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2843"/>
            <a:ext cx="5334744" cy="31436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52378"/>
            <a:ext cx="10058400" cy="15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Persönliches Azure Portal (optional)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Kostenlos und 170€ Startguthaben im ersten Monat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Microsoft Account und Kreditkarte erforderlich</a:t>
            </a:r>
          </a:p>
          <a:p>
            <a:endParaRPr lang="de-DE" dirty="0" smtClean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4"/>
            <a:ext cx="10058400" cy="298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Azure Storage Account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Ein Storage Account wird für Datenablage in der Cloud benötigt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Tipp: nur Kleinschreibung und keine Sonderzeichen (-) verwenden</a:t>
            </a:r>
            <a:endParaRPr lang="de-DE" dirty="0" smtClean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4"/>
            <a:ext cx="10058400" cy="316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Azure Queue Demo: Messenger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Beim Start des Clients wird </a:t>
            </a:r>
            <a:r>
              <a:rPr lang="de-DE" dirty="0" smtClean="0">
                <a:solidFill>
                  <a:schemeClr val="bg1"/>
                </a:solidFill>
              </a:rPr>
              <a:t>ein </a:t>
            </a:r>
            <a:r>
              <a:rPr lang="de-DE" dirty="0">
                <a:solidFill>
                  <a:schemeClr val="bg1"/>
                </a:solidFill>
              </a:rPr>
              <a:t>Benutzername eingegeben</a:t>
            </a:r>
          </a:p>
          <a:p>
            <a:r>
              <a:rPr lang="de-DE" dirty="0">
                <a:solidFill>
                  <a:schemeClr val="bg1"/>
                </a:solidFill>
              </a:rPr>
              <a:t>Alle </a:t>
            </a:r>
            <a:r>
              <a:rPr lang="de-DE" dirty="0" smtClean="0">
                <a:solidFill>
                  <a:schemeClr val="bg1"/>
                </a:solidFill>
              </a:rPr>
              <a:t>wartenden Nachrichten für diesen Benutzer werden nach </a:t>
            </a:r>
            <a:r>
              <a:rPr lang="de-DE" dirty="0">
                <a:solidFill>
                  <a:schemeClr val="bg1"/>
                </a:solidFill>
              </a:rPr>
              <a:t>dem </a:t>
            </a:r>
            <a:r>
              <a:rPr lang="de-DE" dirty="0" smtClean="0">
                <a:solidFill>
                  <a:schemeClr val="bg1"/>
                </a:solidFill>
              </a:rPr>
              <a:t>Start angezeigt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Nachrichten können an beliebige andere Benutzer gesendet werden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messenger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henger</a:t>
            </a:r>
            <a:endParaRPr lang="de-DE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17:15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tahic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: hey dicker!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tahic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eyyy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 was geht?</a:t>
            </a:r>
            <a:endParaRPr lang="de-DE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17:16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tahic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wallah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nix dicker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Azure </a:t>
            </a:r>
            <a:r>
              <a:rPr lang="de-DE" dirty="0" err="1" smtClean="0">
                <a:solidFill>
                  <a:schemeClr val="bg1"/>
                </a:solidFill>
              </a:rPr>
              <a:t>Blob</a:t>
            </a:r>
            <a:r>
              <a:rPr lang="de-DE" dirty="0" smtClean="0">
                <a:solidFill>
                  <a:schemeClr val="bg1"/>
                </a:solidFill>
              </a:rPr>
              <a:t> Demo: </a:t>
            </a:r>
            <a:r>
              <a:rPr lang="de-DE" dirty="0" err="1" smtClean="0">
                <a:solidFill>
                  <a:schemeClr val="bg1"/>
                </a:solidFill>
              </a:rPr>
              <a:t>DropBox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Ein einfacher </a:t>
            </a:r>
            <a:r>
              <a:rPr lang="de-DE" dirty="0" err="1" smtClean="0">
                <a:solidFill>
                  <a:schemeClr val="bg1"/>
                </a:solidFill>
              </a:rPr>
              <a:t>DropBox</a:t>
            </a:r>
            <a:r>
              <a:rPr lang="de-DE" dirty="0" smtClean="0">
                <a:solidFill>
                  <a:schemeClr val="bg1"/>
                </a:solidFill>
              </a:rPr>
              <a:t> Klon zum Synchronisieren von Dateien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Kopiert alle Dateien aus der Cloud in das </a:t>
            </a:r>
            <a:r>
              <a:rPr lang="de-DE" dirty="0" err="1" smtClean="0">
                <a:solidFill>
                  <a:schemeClr val="bg1"/>
                </a:solidFill>
              </a:rPr>
              <a:t>DropBox</a:t>
            </a:r>
            <a:r>
              <a:rPr lang="de-DE" dirty="0" smtClean="0">
                <a:solidFill>
                  <a:schemeClr val="bg1"/>
                </a:solidFill>
              </a:rPr>
              <a:t> Verzeichnis, wenn diese dort noch nicht existieren und umgekehrt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Änderungen und Löschen von Dateien ignorieren wir</a:t>
            </a: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Landau Media Azure Portal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Zugangsdaten</a:t>
            </a:r>
            <a:r>
              <a:rPr lang="de-DE" dirty="0">
                <a:solidFill>
                  <a:schemeClr val="bg1"/>
                </a:solidFill>
              </a:rPr>
              <a:t>: https://</a:t>
            </a:r>
            <a:r>
              <a:rPr lang="de-DE" dirty="0" smtClean="0">
                <a:solidFill>
                  <a:schemeClr val="bg1"/>
                </a:solidFill>
              </a:rPr>
              <a:t>wiki.dev.local/w/Azure</a:t>
            </a:r>
          </a:p>
          <a:p>
            <a:r>
              <a:rPr lang="de-DE" dirty="0">
                <a:solidFill>
                  <a:schemeClr val="bg1"/>
                </a:solidFill>
              </a:rPr>
              <a:t>https://</a:t>
            </a:r>
            <a:r>
              <a:rPr lang="de-DE" dirty="0" smtClean="0">
                <a:solidFill>
                  <a:schemeClr val="bg1"/>
                </a:solidFill>
              </a:rPr>
              <a:t>portal.azure.com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SQL Datenbanken: maprodsql.database.windows.net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Switch MA Website Production und Staging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Table Service (Queues)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Docker Container Repository</a:t>
            </a:r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83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Elastic </a:t>
            </a:r>
            <a:r>
              <a:rPr lang="de-DE" dirty="0" smtClean="0">
                <a:solidFill>
                  <a:schemeClr val="bg1"/>
                </a:solidFill>
              </a:rPr>
              <a:t>Search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Dokumentenbasierte </a:t>
            </a:r>
            <a:r>
              <a:rPr lang="de-DE" dirty="0" err="1" smtClean="0">
                <a:solidFill>
                  <a:schemeClr val="bg1"/>
                </a:solidFill>
              </a:rPr>
              <a:t>NoSQL</a:t>
            </a:r>
            <a:r>
              <a:rPr lang="de-DE" dirty="0" smtClean="0">
                <a:solidFill>
                  <a:schemeClr val="bg1"/>
                </a:solidFill>
              </a:rPr>
              <a:t> Datenbank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Inverse Indizierung für Textsuche mit </a:t>
            </a:r>
            <a:r>
              <a:rPr lang="de-DE" dirty="0" err="1" smtClean="0">
                <a:solidFill>
                  <a:schemeClr val="bg1"/>
                </a:solidFill>
              </a:rPr>
              <a:t>Lucene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Ausfallsicherheit durch Redundanz</a:t>
            </a: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Elastic Search </a:t>
            </a:r>
            <a:r>
              <a:rPr lang="de-DE" dirty="0" smtClean="0">
                <a:solidFill>
                  <a:schemeClr val="bg1"/>
                </a:solidFill>
              </a:rPr>
              <a:t>Demo</a:t>
            </a:r>
            <a:r>
              <a:rPr lang="de-DE" dirty="0" smtClean="0">
                <a:solidFill>
                  <a:schemeClr val="bg1"/>
                </a:solidFill>
              </a:rPr>
              <a:t>: Bibliothek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Dokumente anlegen, löschen, auflisten, durchsuchen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http</a:t>
            </a:r>
            <a:r>
              <a:rPr lang="de-DE" dirty="0">
                <a:solidFill>
                  <a:schemeClr val="bg1"/>
                </a:solidFill>
              </a:rPr>
              <a:t>://localhost:9200</a:t>
            </a:r>
            <a:r>
              <a:rPr lang="de-DE" dirty="0" smtClean="0">
                <a:solidFill>
                  <a:schemeClr val="bg1"/>
                </a:solidFill>
              </a:rPr>
              <a:t>/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https://www.elastic.co/guide/en/kibana/current/install.html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http://localhost:5601/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http://www.oracle.com/technetwork/java/javase/downloads/index.html.</a:t>
            </a:r>
          </a:p>
          <a:p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3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Visual Studio 2017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https://visualstudio.microsoft.com/vs/community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5"/>
            <a:ext cx="10058400" cy="285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.NET Core 2.1 &amp; .NET Framework 4.7.2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https://www.microsoft.com/net/download/windows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5"/>
            <a:ext cx="10058400" cy="32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Docker </a:t>
            </a:r>
            <a:r>
              <a:rPr lang="de-DE" dirty="0" err="1" smtClean="0">
                <a:solidFill>
                  <a:schemeClr val="bg1"/>
                </a:solidFill>
              </a:rPr>
              <a:t>for</a:t>
            </a:r>
            <a:r>
              <a:rPr lang="de-DE" dirty="0" smtClean="0">
                <a:solidFill>
                  <a:schemeClr val="bg1"/>
                </a:solidFill>
              </a:rPr>
              <a:t> Windows 🐳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Anmelden und DOCKER ID mit Passwort erzeugen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https://www.docker.com/docker-windows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5"/>
            <a:ext cx="10058400" cy="25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Docker </a:t>
            </a:r>
            <a:r>
              <a:rPr lang="de-DE" dirty="0" err="1" smtClean="0">
                <a:solidFill>
                  <a:schemeClr val="bg1"/>
                </a:solidFill>
              </a:rPr>
              <a:t>for</a:t>
            </a:r>
            <a:r>
              <a:rPr lang="de-DE" dirty="0" smtClean="0">
                <a:solidFill>
                  <a:schemeClr val="bg1"/>
                </a:solidFill>
              </a:rPr>
              <a:t> Windows 🐳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27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sz="3000" dirty="0" smtClean="0">
                <a:solidFill>
                  <a:schemeClr val="bg1"/>
                </a:solidFill>
              </a:rPr>
              <a:t>Nach der Installation mit der DOCKER ID anmelden</a:t>
            </a:r>
          </a:p>
          <a:p>
            <a:r>
              <a:rPr lang="de-DE" sz="3000" dirty="0" smtClean="0">
                <a:solidFill>
                  <a:schemeClr val="bg1"/>
                </a:solidFill>
              </a:rPr>
              <a:t>Läuft im Hintergrund als 🐋 Tray Icon</a:t>
            </a:r>
          </a:p>
          <a:p>
            <a:r>
              <a:rPr lang="de-DE" sz="3000" dirty="0" smtClean="0">
                <a:solidFill>
                  <a:schemeClr val="bg1"/>
                </a:solidFill>
              </a:rPr>
              <a:t>Auf ‚Windows Container‘ wechseln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5"/>
            <a:ext cx="10058400" cy="278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Visual Studio Code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https://code.visualstudio.com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321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Node.js </a:t>
            </a:r>
            <a:r>
              <a:rPr lang="de-DE" dirty="0" smtClean="0">
                <a:solidFill>
                  <a:schemeClr val="bg1"/>
                </a:solidFill>
              </a:rPr>
              <a:t>10.6.0 </a:t>
            </a:r>
            <a:r>
              <a:rPr lang="de-DE" dirty="0" err="1" smtClean="0">
                <a:solidFill>
                  <a:schemeClr val="bg1"/>
                </a:solidFill>
              </a:rPr>
              <a:t>Current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https://nodejs.org/en/download/current/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4"/>
            <a:ext cx="10058400" cy="29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Elastic</a:t>
            </a:r>
            <a:r>
              <a:rPr lang="de-DE" dirty="0" smtClean="0">
                <a:solidFill>
                  <a:schemeClr val="bg1"/>
                </a:solidFill>
              </a:rPr>
              <a:t> Search &amp; </a:t>
            </a:r>
            <a:r>
              <a:rPr lang="de-DE" dirty="0" err="1" smtClean="0">
                <a:solidFill>
                  <a:schemeClr val="bg1"/>
                </a:solidFill>
              </a:rPr>
              <a:t>Kibana</a:t>
            </a:r>
            <a:r>
              <a:rPr lang="de-DE" dirty="0" smtClean="0">
                <a:solidFill>
                  <a:schemeClr val="bg1"/>
                </a:solidFill>
              </a:rPr>
              <a:t> (optional)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sz="3000" dirty="0" smtClean="0">
                <a:solidFill>
                  <a:schemeClr val="bg1"/>
                </a:solidFill>
              </a:rPr>
              <a:t>https://</a:t>
            </a:r>
            <a:r>
              <a:rPr lang="de-DE" sz="3000" dirty="0" smtClean="0">
                <a:solidFill>
                  <a:schemeClr val="bg1"/>
                </a:solidFill>
              </a:rPr>
              <a:t>www.elastic.co/start	</a:t>
            </a:r>
            <a:endParaRPr lang="de-DE" sz="3000" dirty="0" smtClean="0">
              <a:solidFill>
                <a:schemeClr val="bg1"/>
              </a:solidFill>
            </a:endParaRPr>
          </a:p>
          <a:p>
            <a:r>
              <a:rPr lang="de-DE" sz="3000" dirty="0" smtClean="0">
                <a:solidFill>
                  <a:schemeClr val="bg1"/>
                </a:solidFill>
              </a:rPr>
              <a:t>&gt; </a:t>
            </a:r>
            <a:r>
              <a:rPr lang="de-DE" sz="3000" dirty="0" smtClean="0">
                <a:solidFill>
                  <a:schemeClr val="bg1"/>
                </a:solidFill>
              </a:rPr>
              <a:t>bin\elasticsearch.bat		&gt; bin\kibana.bat</a:t>
            </a:r>
            <a:endParaRPr lang="de-DE" sz="3000" dirty="0" smtClean="0">
              <a:solidFill>
                <a:schemeClr val="bg1"/>
              </a:solidFill>
            </a:endParaRPr>
          </a:p>
          <a:p>
            <a:r>
              <a:rPr lang="de-DE" sz="3000" dirty="0" smtClean="0">
                <a:solidFill>
                  <a:schemeClr val="bg1"/>
                </a:solidFill>
              </a:rPr>
              <a:t>http://localhost:9200</a:t>
            </a:r>
            <a:r>
              <a:rPr lang="de-DE" sz="3000" dirty="0" smtClean="0">
                <a:solidFill>
                  <a:schemeClr val="bg1"/>
                </a:solidFill>
              </a:rPr>
              <a:t>/	</a:t>
            </a:r>
            <a:r>
              <a:rPr lang="de-DE" sz="3000" dirty="0">
                <a:solidFill>
                  <a:schemeClr val="bg1"/>
                </a:solidFill>
              </a:rPr>
              <a:t>	</a:t>
            </a:r>
            <a:r>
              <a:rPr lang="de-DE" sz="3000" dirty="0" smtClean="0">
                <a:solidFill>
                  <a:schemeClr val="bg1"/>
                </a:solidFill>
              </a:rPr>
              <a:t>http</a:t>
            </a:r>
            <a:r>
              <a:rPr lang="de-DE" sz="3000" dirty="0">
                <a:solidFill>
                  <a:schemeClr val="bg1"/>
                </a:solidFill>
              </a:rPr>
              <a:t>://localhost:5601/</a:t>
            </a:r>
            <a:endParaRPr lang="de-DE" sz="3000" dirty="0" smtClean="0">
              <a:solidFill>
                <a:schemeClr val="bg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4"/>
            <a:ext cx="10058400" cy="31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Installation prüfen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&gt; </a:t>
            </a:r>
            <a:r>
              <a:rPr lang="de-DE" dirty="0" err="1" smtClean="0">
                <a:solidFill>
                  <a:schemeClr val="bg1"/>
                </a:solidFill>
              </a:rPr>
              <a:t>java</a:t>
            </a:r>
            <a:r>
              <a:rPr lang="de-DE" dirty="0" smtClean="0">
                <a:solidFill>
                  <a:schemeClr val="bg1"/>
                </a:solidFill>
              </a:rPr>
              <a:t> –</a:t>
            </a:r>
            <a:r>
              <a:rPr lang="de-DE" dirty="0" err="1" smtClean="0">
                <a:solidFill>
                  <a:schemeClr val="bg1"/>
                </a:solidFill>
              </a:rPr>
              <a:t>version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-&gt; </a:t>
            </a:r>
            <a:r>
              <a:rPr lang="de-DE" dirty="0" err="1" smtClean="0">
                <a:solidFill>
                  <a:schemeClr val="bg1"/>
                </a:solidFill>
              </a:rPr>
              <a:t>java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version</a:t>
            </a:r>
            <a:r>
              <a:rPr lang="de-DE" dirty="0" smtClean="0">
                <a:solidFill>
                  <a:schemeClr val="bg1"/>
                </a:solidFill>
              </a:rPr>
              <a:t> "10.0.1" 2018-04-17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&gt; echo %JAVA_HOME -&gt; C:\Program Files\Java\jdk-10.0.1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1" y="1825624"/>
            <a:ext cx="818311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Breitbild</PresentationFormat>
  <Paragraphs>154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Media Account Workshop</vt:lpstr>
      <vt:lpstr>Visual Studio 2017</vt:lpstr>
      <vt:lpstr>.NET Core 2.1 &amp; .NET Framework 4.7.2</vt:lpstr>
      <vt:lpstr>Docker for Windows 🐳</vt:lpstr>
      <vt:lpstr>Docker for Windows 🐳</vt:lpstr>
      <vt:lpstr>Visual Studio Code</vt:lpstr>
      <vt:lpstr>Node.js 10.6.0 Current</vt:lpstr>
      <vt:lpstr>Elastic Search &amp; Kibana (optional)</vt:lpstr>
      <vt:lpstr>Installation prüfen</vt:lpstr>
      <vt:lpstr>Media Account lokal starten</vt:lpstr>
      <vt:lpstr>Persönliches Azure Portal (optional)</vt:lpstr>
      <vt:lpstr>Azure Storage Account</vt:lpstr>
      <vt:lpstr>Azure Queue Demo: Messenger</vt:lpstr>
      <vt:lpstr>Azure Blob Demo: DropBox</vt:lpstr>
      <vt:lpstr>Landau Media Azure Portal</vt:lpstr>
      <vt:lpstr>Elastic Search</vt:lpstr>
      <vt:lpstr>Elastic Search Demo: Bibliothek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Account Workshop</dc:title>
  <dc:creator>Sascha Henger</dc:creator>
  <cp:lastModifiedBy>Sascha Henger</cp:lastModifiedBy>
  <cp:revision>38</cp:revision>
  <dcterms:created xsi:type="dcterms:W3CDTF">2018-07-12T09:08:55Z</dcterms:created>
  <dcterms:modified xsi:type="dcterms:W3CDTF">2018-07-23T22:22:43Z</dcterms:modified>
</cp:coreProperties>
</file>