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1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CF9FE-B590-43D0-B842-CA698B33D348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6D44-CA78-4B5F-BEEF-6ECF9D859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06D44-CA78-4B5F-BEEF-6ECF9D859E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06D44-CA78-4B5F-BEEF-6ECF9D859E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9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06D44-CA78-4B5F-BEEF-6ECF9D859E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4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06D44-CA78-4B5F-BEEF-6ECF9D859E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06D44-CA78-4B5F-BEEF-6ECF9D859E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3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F4FF-2211-E83A-A05F-13DB93F2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93A14-4C92-533A-6BED-A68373C5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1E21E-478D-4CF2-800A-D0D41E7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2935-A7B5-11A8-4F6C-7660783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2B2D7-C9DC-C9C1-1809-D783E93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9EDD-0542-EDDB-CBB2-17BA107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32AB0-DF24-BD5F-5DD9-DD4B3531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9942D-F2F7-23BB-42DC-1ECFDDB0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48A7-DD44-C49E-F5A2-6FF4924A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9A812-B3E6-8462-9A0D-1F690CF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ED909E-0036-01D9-DCBC-95AAEBCD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0597D-794B-DBFE-8E56-3E41CEC7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79923-BFA7-387D-0C05-77BBE717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22C01-4BFC-90FD-23B7-44D5C941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36A5-F0FA-1C36-F4E3-D753916F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E550-3C89-D151-3914-2C67719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F71C8-9065-26C8-E796-6EFA4174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AD569-DD73-0149-7C6D-4B03716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4EECB-BDBD-702A-FD4C-6D79BE7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64B84-924F-FFC0-8432-80FD74C8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FB86D-8436-314B-EF38-673E7A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9104E-CA46-9A93-87E9-445E0255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56894-19EC-89B8-1808-EC34E92C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5AF6-8C12-CDE9-8F98-62238743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A6FA-DC43-C564-5282-5EE5C5AC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693A8-2622-9D64-7544-89B5B25A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45D52-FB29-1BD3-D83B-2200E2B4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ACC3A-9137-75BB-E678-E0BEB072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90CA2-63F4-0623-8482-110E72F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BD346-9D43-9ECC-3643-0A646AA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18A1E-EBA8-7A9F-DC90-9C898AD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0106-68AC-9A49-1385-233B095E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794C2-4349-3F28-46DC-35AEA90E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5B410-CA8C-9746-1DFB-B04CF14F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C1019-8705-0C85-1A3D-C9C7BD3F4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654E8-8FAA-68D7-7044-FD466B13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50EA9-19E1-93D1-4D59-8771AFAF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53CAF-0FE0-F7A3-EDB2-A179C6D1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C31228-9FCB-4194-C0CD-87409839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AEFBE-2A33-2F09-574A-6F526B5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14FDD-7C69-7970-083D-3A13CF97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F07D8-3FFB-BF6D-EFA5-75F2D403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C488A-95F4-BF83-C8C8-4FF520B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B5C49-B602-B4A3-3EF1-C648E66A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DC77A-E174-5DAD-3856-2E63C45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E7EF2-DCBA-0A03-5065-277C1CA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A3ED-FCD0-1B15-84CA-AA7AB838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6F4E-2A56-FCA5-A21C-4500361B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D8051-0F3F-FBA6-2EF1-7D0B8B39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B00C5-6CAA-BD22-457B-46FD8313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D0332-8A34-A91C-74D3-77BAAD2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A5763-399D-DD0C-F9D7-86F8BC3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8254-4B68-269C-889C-EAB771C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8F18B-90C8-56C8-3C66-F11E50F99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6582A-9F3D-4C16-10C0-D1ABCE9D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0D403-561B-12D2-D237-1361EA7F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19CB3-1891-7760-F280-25C6DCAC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B3012-EB6C-3D16-1319-C9A31A5C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E1039-0BA2-F27B-321B-00BAAC5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62718-B33E-4367-AB9E-73022453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1142A-0467-2271-6C49-8F78BC96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656-9AD1-4425-BE78-95CE9F8923C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761F6-D280-97A6-66D5-8488D4164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5FB2-818C-C48B-89F2-159ADEF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8B09E0-2F03-3F02-F9FC-0E21737038EE}"/>
              </a:ext>
            </a:extLst>
          </p:cNvPr>
          <p:cNvSpPr txBox="1"/>
          <p:nvPr/>
        </p:nvSpPr>
        <p:spPr>
          <a:xfrm>
            <a:off x="420914" y="285045"/>
            <a:ext cx="7721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symmetry finding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Lattice vectors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Atoms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Bilbao Conv? Rule User Guide.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tell prim || conv?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 only one?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 only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one?XXX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primitive cell</a:t>
            </a: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prim-&gt;conv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conventional cell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conv-&gt;prim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space group symmetry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space group number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CN" sz="3600" b="0" dirty="0">
                <a:effectLst/>
              </a:rPr>
            </a:b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spin, complex hopping terms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spin return?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advanced QM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MagSG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4: {G-G’}&amp;{G’T},{G}&amp;{GT},...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CN" sz="3600" b="0" dirty="0">
                <a:effectLst/>
              </a:rPr>
            </a:b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2s 3d 5pz?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 1 1s 2s 2pz  …</a:t>
            </a:r>
            <a:endParaRPr lang="en-US" altLang="zh-CN" sz="3600" b="0" dirty="0">
              <a:effectLst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5382CB-07B6-795C-96F1-5E7F0DABA70B}"/>
              </a:ext>
            </a:extLst>
          </p:cNvPr>
          <p:cNvCxnSpPr/>
          <p:nvPr/>
        </p:nvCxnSpPr>
        <p:spPr>
          <a:xfrm flipV="1">
            <a:off x="9274629" y="1944914"/>
            <a:ext cx="1342571" cy="11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0396B-D9B1-B668-3983-F5CEC8834C09}"/>
              </a:ext>
            </a:extLst>
          </p:cNvPr>
          <p:cNvSpPr/>
          <p:nvPr/>
        </p:nvSpPr>
        <p:spPr>
          <a:xfrm>
            <a:off x="639272" y="348835"/>
            <a:ext cx="2290046" cy="157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Input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 err="1"/>
              <a:t>LatVec</a:t>
            </a:r>
            <a:r>
              <a:rPr lang="en-US" altLang="zh-CN" b="1" dirty="0"/>
              <a:t>: 3*3</a:t>
            </a:r>
          </a:p>
          <a:p>
            <a:r>
              <a:rPr lang="en-US" altLang="zh-CN" b="1" dirty="0"/>
              <a:t>Atom: </a:t>
            </a:r>
            <a:r>
              <a:rPr lang="en-US" altLang="zh-CN" b="1" dirty="0" err="1"/>
              <a:t>NumAt</a:t>
            </a:r>
            <a:r>
              <a:rPr lang="en-US" altLang="zh-CN" b="1" dirty="0"/>
              <a:t>*3</a:t>
            </a:r>
          </a:p>
          <a:p>
            <a:r>
              <a:rPr lang="en-US" altLang="zh-CN" b="1" dirty="0" err="1"/>
              <a:t>AtTypeInd</a:t>
            </a:r>
            <a:r>
              <a:rPr lang="en-US" altLang="zh-CN" b="1" dirty="0"/>
              <a:t>: </a:t>
            </a:r>
            <a:r>
              <a:rPr lang="en-US" altLang="zh-CN" b="1" dirty="0" err="1"/>
              <a:t>NumAt</a:t>
            </a:r>
            <a:endParaRPr lang="en-US" altLang="zh-CN" b="1" dirty="0"/>
          </a:p>
          <a:p>
            <a:r>
              <a:rPr lang="en-US" altLang="zh-CN" b="1" dirty="0"/>
              <a:t>Dim: 2 or 3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A53ED9-29D5-F3B9-FB33-4764938B94D9}"/>
              </a:ext>
            </a:extLst>
          </p:cNvPr>
          <p:cNvSpPr/>
          <p:nvPr/>
        </p:nvSpPr>
        <p:spPr>
          <a:xfrm>
            <a:off x="3882830" y="525982"/>
            <a:ext cx="2290046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Check Prim or Conv?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DEC81DC-D0FB-F906-65F1-D044547BBE96}"/>
              </a:ext>
            </a:extLst>
          </p:cNvPr>
          <p:cNvSpPr/>
          <p:nvPr/>
        </p:nvSpPr>
        <p:spPr>
          <a:xfrm>
            <a:off x="2929318" y="1068149"/>
            <a:ext cx="953512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E24D537-DDE5-2815-6C1A-69F9F740F5A3}"/>
              </a:ext>
            </a:extLst>
          </p:cNvPr>
          <p:cNvSpPr/>
          <p:nvPr/>
        </p:nvSpPr>
        <p:spPr>
          <a:xfrm rot="5400000">
            <a:off x="3630830" y="2347754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59B95D-557F-F414-95C4-ACF326F6DF73}"/>
              </a:ext>
            </a:extLst>
          </p:cNvPr>
          <p:cNvSpPr/>
          <p:nvPr/>
        </p:nvSpPr>
        <p:spPr>
          <a:xfrm>
            <a:off x="3857624" y="2152397"/>
            <a:ext cx="2321601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6ED19D-4BAE-31EB-F505-0F6BBB1715A3}"/>
              </a:ext>
            </a:extLst>
          </p:cNvPr>
          <p:cNvSpPr/>
          <p:nvPr/>
        </p:nvSpPr>
        <p:spPr>
          <a:xfrm rot="16200000">
            <a:off x="4837738" y="1931029"/>
            <a:ext cx="3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6D483D-47D7-4F08-841F-4453BE8199C1}"/>
              </a:ext>
            </a:extLst>
          </p:cNvPr>
          <p:cNvSpPr txBox="1"/>
          <p:nvPr/>
        </p:nvSpPr>
        <p:spPr>
          <a:xfrm>
            <a:off x="3767137" y="1839074"/>
            <a:ext cx="733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Prim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EB64E9-71C2-FFE5-BCF7-8B09156C3691}"/>
              </a:ext>
            </a:extLst>
          </p:cNvPr>
          <p:cNvSpPr txBox="1"/>
          <p:nvPr/>
        </p:nvSpPr>
        <p:spPr>
          <a:xfrm>
            <a:off x="5534914" y="1839074"/>
            <a:ext cx="71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Conv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E3052B-68C3-6CEC-8642-F2D8AD5C5C13}"/>
              </a:ext>
            </a:extLst>
          </p:cNvPr>
          <p:cNvSpPr/>
          <p:nvPr/>
        </p:nvSpPr>
        <p:spPr>
          <a:xfrm>
            <a:off x="5435196" y="2669609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Conv</a:t>
            </a:r>
            <a:r>
              <a:rPr lang="zh-CN" altLang="en-US" b="1" dirty="0"/>
              <a:t>→</a:t>
            </a:r>
            <a:r>
              <a:rPr lang="en-US" altLang="zh-CN" b="1" dirty="0"/>
              <a:t>Prim</a:t>
            </a:r>
            <a:endParaRPr lang="zh-CN" altLang="en-US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E08BEB7-F240-4D16-5E95-5BB123DDD5C1}"/>
              </a:ext>
            </a:extLst>
          </p:cNvPr>
          <p:cNvSpPr/>
          <p:nvPr/>
        </p:nvSpPr>
        <p:spPr>
          <a:xfrm rot="5400000">
            <a:off x="5900644" y="2347754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A944E6-4F35-F4B3-CC5C-8BF4D73A108A}"/>
              </a:ext>
            </a:extLst>
          </p:cNvPr>
          <p:cNvCxnSpPr>
            <a:cxnSpLocks/>
          </p:cNvCxnSpPr>
          <p:nvPr/>
        </p:nvCxnSpPr>
        <p:spPr>
          <a:xfrm flipH="1">
            <a:off x="6172876" y="348835"/>
            <a:ext cx="706741" cy="8077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4EABF07-A276-5137-0E89-CED4394FC080}"/>
              </a:ext>
            </a:extLst>
          </p:cNvPr>
          <p:cNvSpPr/>
          <p:nvPr/>
        </p:nvSpPr>
        <p:spPr>
          <a:xfrm>
            <a:off x="3160619" y="2669609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→</a:t>
            </a:r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1826F5-23EF-4C36-1390-973F1B3C2321}"/>
              </a:ext>
            </a:extLst>
          </p:cNvPr>
          <p:cNvSpPr txBox="1"/>
          <p:nvPr/>
        </p:nvSpPr>
        <p:spPr>
          <a:xfrm>
            <a:off x="1440906" y="4936195"/>
            <a:ext cx="7817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Only one set of Conventional cell? Check it!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Only Bilbao conv is needed.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Declare and Use it!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Infinite sets of Primitive cell? 1. SVP! (See SVP code) 2. How after SVP???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6DA272-7DCB-BAD7-F375-79087379FEDC}"/>
              </a:ext>
            </a:extLst>
          </p:cNvPr>
          <p:cNvSpPr txBox="1"/>
          <p:nvPr/>
        </p:nvSpPr>
        <p:spPr>
          <a:xfrm>
            <a:off x="5718816" y="-20497"/>
            <a:ext cx="312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Can we Self-check? Check it!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2148D3-16F5-9041-089F-2ACFD32986B1}"/>
              </a:ext>
            </a:extLst>
          </p:cNvPr>
          <p:cNvSpPr/>
          <p:nvPr/>
        </p:nvSpPr>
        <p:spPr>
          <a:xfrm rot="16200000">
            <a:off x="3702829" y="4064454"/>
            <a:ext cx="3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FE6A6-AFBE-9B31-97A8-286C4D43D395}"/>
              </a:ext>
            </a:extLst>
          </p:cNvPr>
          <p:cNvSpPr/>
          <p:nvPr/>
        </p:nvSpPr>
        <p:spPr>
          <a:xfrm>
            <a:off x="3851274" y="4277290"/>
            <a:ext cx="3545602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678F64-3F19-E24C-C322-B084824585B8}"/>
              </a:ext>
            </a:extLst>
          </p:cNvPr>
          <p:cNvSpPr/>
          <p:nvPr/>
        </p:nvSpPr>
        <p:spPr>
          <a:xfrm>
            <a:off x="6172876" y="2151887"/>
            <a:ext cx="1224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CD32C9-408B-A61D-6593-8AE3D672316D}"/>
              </a:ext>
            </a:extLst>
          </p:cNvPr>
          <p:cNvSpPr/>
          <p:nvPr/>
        </p:nvSpPr>
        <p:spPr>
          <a:xfrm rot="5400000">
            <a:off x="6284999" y="3231887"/>
            <a:ext cx="21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A038A56-5188-D44C-3039-0045DBC46604}"/>
              </a:ext>
            </a:extLst>
          </p:cNvPr>
          <p:cNvSpPr/>
          <p:nvPr/>
        </p:nvSpPr>
        <p:spPr>
          <a:xfrm>
            <a:off x="7395381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1F8A4B-FF35-9343-6CD7-30DC1B710EB3}"/>
              </a:ext>
            </a:extLst>
          </p:cNvPr>
          <p:cNvSpPr/>
          <p:nvPr/>
        </p:nvSpPr>
        <p:spPr>
          <a:xfrm>
            <a:off x="7918431" y="2669609"/>
            <a:ext cx="1926363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LatVec</a:t>
            </a:r>
            <a:r>
              <a:rPr lang="en-US" altLang="zh-CN" b="1" dirty="0"/>
              <a:t> &amp;  Atom</a:t>
            </a:r>
          </a:p>
          <a:p>
            <a:r>
              <a:rPr lang="en-US" altLang="zh-CN" b="1" dirty="0"/>
              <a:t>of Conv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CD14F13-9DFC-98B0-AF06-6B2366D68943}"/>
              </a:ext>
            </a:extLst>
          </p:cNvPr>
          <p:cNvSpPr/>
          <p:nvPr/>
        </p:nvSpPr>
        <p:spPr>
          <a:xfrm>
            <a:off x="9834114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AC4EB39-E798-94DE-2A06-2057E0CC7E66}"/>
              </a:ext>
            </a:extLst>
          </p:cNvPr>
          <p:cNvSpPr/>
          <p:nvPr/>
        </p:nvSpPr>
        <p:spPr>
          <a:xfrm>
            <a:off x="10684681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0A68DD-8C90-82E1-8D37-293DE2DC09BA}"/>
              </a:ext>
            </a:extLst>
          </p:cNvPr>
          <p:cNvSpPr/>
          <p:nvPr/>
        </p:nvSpPr>
        <p:spPr>
          <a:xfrm>
            <a:off x="11205678" y="2669609"/>
            <a:ext cx="837768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Space group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BD4F0-F606-9310-DD15-24FD03477F33}"/>
              </a:ext>
            </a:extLst>
          </p:cNvPr>
          <p:cNvSpPr txBox="1"/>
          <p:nvPr/>
        </p:nvSpPr>
        <p:spPr>
          <a:xfrm>
            <a:off x="10295544" y="3092641"/>
            <a:ext cx="43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27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1E7BC9-2D67-9B6F-4D82-C729B552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52116"/>
            <a:ext cx="11534632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0DF16C-DC8B-D529-4436-BB2DDF5047F4}"/>
              </a:ext>
            </a:extLst>
          </p:cNvPr>
          <p:cNvSpPr/>
          <p:nvPr/>
        </p:nvSpPr>
        <p:spPr>
          <a:xfrm>
            <a:off x="5702233" y="217723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Conv</a:t>
            </a:r>
            <a:r>
              <a:rPr lang="zh-CN" altLang="en-US" b="1" dirty="0"/>
              <a:t>→</a:t>
            </a:r>
            <a:r>
              <a:rPr lang="en-US" altLang="zh-CN" b="1" dirty="0"/>
              <a:t>Prim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5C6AD6-6359-F4FB-675C-30F8CB171DE0}"/>
              </a:ext>
            </a:extLst>
          </p:cNvPr>
          <p:cNvSpPr/>
          <p:nvPr/>
        </p:nvSpPr>
        <p:spPr>
          <a:xfrm>
            <a:off x="4302985" y="1997297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Find </a:t>
            </a:r>
            <a:r>
              <a:rPr lang="en-US" altLang="zh-CN" b="1" dirty="0" err="1"/>
              <a:t>LatSys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624028-ED69-7D17-EC6C-EAA2B9230656}"/>
              </a:ext>
            </a:extLst>
          </p:cNvPr>
          <p:cNvSpPr/>
          <p:nvPr/>
        </p:nvSpPr>
        <p:spPr>
          <a:xfrm>
            <a:off x="6889750" y="1997297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Find </a:t>
            </a:r>
            <a:r>
              <a:rPr lang="en-US" altLang="zh-CN" b="1" dirty="0" err="1"/>
              <a:t>BraLat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42E7813-A364-DF53-5E7D-B9126211CAE2}"/>
              </a:ext>
            </a:extLst>
          </p:cNvPr>
          <p:cNvSpPr/>
          <p:nvPr/>
        </p:nvSpPr>
        <p:spPr>
          <a:xfrm>
            <a:off x="5747406" y="2482850"/>
            <a:ext cx="1142344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36A2FC8-DBFC-96D2-F31D-65FEFA3A4260}"/>
              </a:ext>
            </a:extLst>
          </p:cNvPr>
          <p:cNvSpPr/>
          <p:nvPr/>
        </p:nvSpPr>
        <p:spPr>
          <a:xfrm>
            <a:off x="8334171" y="2502909"/>
            <a:ext cx="1142344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19889F-40A7-27E0-F52F-B5A2E82F01E0}"/>
              </a:ext>
            </a:extLst>
          </p:cNvPr>
          <p:cNvSpPr/>
          <p:nvPr/>
        </p:nvSpPr>
        <p:spPr>
          <a:xfrm>
            <a:off x="9476515" y="1977238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Get Prim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E2FDC9-293E-5EA9-9373-BB305FDEC774}"/>
              </a:ext>
            </a:extLst>
          </p:cNvPr>
          <p:cNvSpPr/>
          <p:nvPr/>
        </p:nvSpPr>
        <p:spPr>
          <a:xfrm>
            <a:off x="1716220" y="1997297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Input Conv</a:t>
            </a:r>
            <a:endParaRPr lang="zh-CN" altLang="en-US" b="1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F40D150-553E-6504-BA17-90777EB850E5}"/>
              </a:ext>
            </a:extLst>
          </p:cNvPr>
          <p:cNvSpPr/>
          <p:nvPr/>
        </p:nvSpPr>
        <p:spPr>
          <a:xfrm>
            <a:off x="3160641" y="2482850"/>
            <a:ext cx="1142344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1E0BFC-24BA-C21A-80DA-6BCBBAFB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6691"/>
            <a:ext cx="11963053" cy="4369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4F74B-E0E3-1372-D91E-784BA9AF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6310" b="-4720"/>
          <a:stretch/>
        </p:blipFill>
        <p:spPr>
          <a:xfrm>
            <a:off x="0" y="1796431"/>
            <a:ext cx="1388887" cy="5502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B2561E-5616-C64C-1A14-A344644B6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73" b="-2798"/>
          <a:stretch/>
        </p:blipFill>
        <p:spPr>
          <a:xfrm>
            <a:off x="10778701" y="1553580"/>
            <a:ext cx="1042754" cy="7931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18C1D0-F041-4216-431D-E43875C2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59" y="238022"/>
            <a:ext cx="2811334" cy="20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7165A2-BCBF-98C7-791F-6A43FCB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85" y="0"/>
            <a:ext cx="580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05C6AD6-6359-F4FB-675C-30F8CB171DE0}"/>
              </a:ext>
            </a:extLst>
          </p:cNvPr>
          <p:cNvSpPr/>
          <p:nvPr/>
        </p:nvSpPr>
        <p:spPr>
          <a:xfrm>
            <a:off x="5373789" y="97864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Find </a:t>
            </a:r>
            <a:r>
              <a:rPr lang="en-US" altLang="zh-CN" b="1" dirty="0" err="1"/>
              <a:t>LatSys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74FB8-9122-78D6-99A9-8D1DD8F84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63" t="11742" r="701" b="11592"/>
          <a:stretch/>
        </p:blipFill>
        <p:spPr>
          <a:xfrm>
            <a:off x="8026400" y="1971658"/>
            <a:ext cx="3784620" cy="3257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98CEEC-3139-6A2C-9DE4-D63D4320F831}"/>
                  </a:ext>
                </a:extLst>
              </p:cNvPr>
              <p:cNvSpPr txBox="1"/>
              <p:nvPr/>
            </p:nvSpPr>
            <p:spPr>
              <a:xfrm>
                <a:off x="846116" y="1887779"/>
                <a:ext cx="2783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Check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98CEEC-3139-6A2C-9DE4-D63D4320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6" y="1887779"/>
                <a:ext cx="2783660" cy="646331"/>
              </a:xfrm>
              <a:prstGeom prst="rect">
                <a:avLst/>
              </a:prstGeom>
              <a:blipFill>
                <a:blip r:embed="rId4"/>
                <a:stretch>
                  <a:fillRect l="-131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82F95A67-13F2-E8D3-A94D-FF0CD77E0245}"/>
              </a:ext>
            </a:extLst>
          </p:cNvPr>
          <p:cNvSpPr/>
          <p:nvPr/>
        </p:nvSpPr>
        <p:spPr>
          <a:xfrm>
            <a:off x="1221681" y="2729732"/>
            <a:ext cx="210393" cy="1642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B0F18D-EA19-9B16-592A-04AE9100D937}"/>
                  </a:ext>
                </a:extLst>
              </p:cNvPr>
              <p:cNvSpPr txBox="1"/>
              <p:nvPr/>
            </p:nvSpPr>
            <p:spPr>
              <a:xfrm>
                <a:off x="1432073" y="2535412"/>
                <a:ext cx="4782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=90°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立方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四方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正交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=90°,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=120°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六方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hP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三方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hR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=90°,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90°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单斜 </a:t>
                </a:r>
                <a:r>
                  <a:rPr lang="en-US" altLang="zh-CN" dirty="0"/>
                  <a:t>(m)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90°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三斜 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B0F18D-EA19-9B16-592A-04AE9100D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73" y="2535412"/>
                <a:ext cx="4782989" cy="2031325"/>
              </a:xfrm>
              <a:prstGeom prst="rect">
                <a:avLst/>
              </a:prstGeom>
              <a:blipFill>
                <a:blip r:embed="rId5"/>
                <a:stretch>
                  <a:fillRect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7CEFF48A-EAD9-6A37-7B2D-031976A2E37C}"/>
              </a:ext>
            </a:extLst>
          </p:cNvPr>
          <p:cNvSpPr/>
          <p:nvPr/>
        </p:nvSpPr>
        <p:spPr>
          <a:xfrm>
            <a:off x="4919795" y="2406567"/>
            <a:ext cx="210393" cy="64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E5DC3C-D6DB-460F-A784-1E27DB235B00}"/>
                  </a:ext>
                </a:extLst>
              </p:cNvPr>
              <p:cNvSpPr txBox="1"/>
              <p:nvPr/>
            </p:nvSpPr>
            <p:spPr>
              <a:xfrm>
                <a:off x="5182323" y="2268067"/>
                <a:ext cx="22598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立方 </a:t>
                </a:r>
                <a:r>
                  <a:rPr lang="en-US" altLang="zh-CN" dirty="0"/>
                  <a:t>(c)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四方 </a:t>
                </a:r>
                <a:r>
                  <a:rPr lang="en-US" altLang="zh-CN" dirty="0"/>
                  <a:t>(t)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正交 </a:t>
                </a:r>
                <a:r>
                  <a:rPr lang="en-US" altLang="zh-CN" dirty="0"/>
                  <a:t>(o)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E5DC3C-D6DB-460F-A784-1E27DB23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23" y="2268067"/>
                <a:ext cx="2259877" cy="923330"/>
              </a:xfrm>
              <a:prstGeom prst="rect">
                <a:avLst/>
              </a:prstGeom>
              <a:blipFill>
                <a:blip r:embed="rId6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A6CD4AD-057F-3C66-ED9F-19B92E3AD627}"/>
              </a:ext>
            </a:extLst>
          </p:cNvPr>
          <p:cNvSpPr txBox="1"/>
          <p:nvPr/>
        </p:nvSpPr>
        <p:spPr>
          <a:xfrm>
            <a:off x="323850" y="482499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Order is important!</a:t>
            </a:r>
          </a:p>
          <a:p>
            <a:r>
              <a:rPr lang="en-US" altLang="zh-CN" dirty="0"/>
              <a:t>Monoclinic (m) is strange!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3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05C6AD6-6359-F4FB-675C-30F8CB171DE0}"/>
              </a:ext>
            </a:extLst>
          </p:cNvPr>
          <p:cNvSpPr/>
          <p:nvPr/>
        </p:nvSpPr>
        <p:spPr>
          <a:xfrm>
            <a:off x="5373789" y="97864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Find </a:t>
            </a:r>
            <a:r>
              <a:rPr lang="en-US" altLang="zh-CN" b="1" dirty="0" err="1"/>
              <a:t>BraLat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98CEEC-3139-6A2C-9DE4-D63D4320F831}"/>
              </a:ext>
            </a:extLst>
          </p:cNvPr>
          <p:cNvSpPr txBox="1"/>
          <p:nvPr/>
        </p:nvSpPr>
        <p:spPr>
          <a:xfrm>
            <a:off x="1240425" y="1145630"/>
            <a:ext cx="27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Check </a:t>
            </a:r>
            <a:r>
              <a:rPr lang="en-US" altLang="zh-CN" dirty="0" err="1"/>
              <a:t>LatSys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81251-C8E9-FAE9-606D-47A2F9D85F9A}"/>
              </a:ext>
            </a:extLst>
          </p:cNvPr>
          <p:cNvSpPr txBox="1"/>
          <p:nvPr/>
        </p:nvSpPr>
        <p:spPr>
          <a:xfrm>
            <a:off x="1559073" y="1506712"/>
            <a:ext cx="4782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六方 </a:t>
            </a:r>
            <a:r>
              <a:rPr lang="en-US" altLang="zh-CN" dirty="0"/>
              <a:t>(</a:t>
            </a:r>
            <a:r>
              <a:rPr lang="en-US" altLang="zh-CN" dirty="0" err="1"/>
              <a:t>hP</a:t>
            </a:r>
            <a:r>
              <a:rPr lang="en-US" altLang="zh-CN" dirty="0"/>
              <a:t>) / </a:t>
            </a:r>
            <a:r>
              <a:rPr lang="zh-CN" altLang="en-US" dirty="0"/>
              <a:t>三方 </a:t>
            </a:r>
            <a:r>
              <a:rPr lang="en-US" altLang="zh-CN" dirty="0"/>
              <a:t>(</a:t>
            </a:r>
            <a:r>
              <a:rPr lang="en-US" altLang="zh-CN" dirty="0" err="1"/>
              <a:t>hR</a:t>
            </a:r>
            <a:r>
              <a:rPr lang="en-US" altLang="zh-CN" dirty="0"/>
              <a:t>) </a:t>
            </a:r>
            <a:r>
              <a:rPr lang="zh-CN" altLang="en-US" dirty="0"/>
              <a:t>→</a:t>
            </a:r>
            <a:r>
              <a:rPr lang="en-US" altLang="zh-CN" dirty="0"/>
              <a:t> </a:t>
            </a:r>
            <a:r>
              <a:rPr lang="en-US" altLang="zh-CN" dirty="0" err="1"/>
              <a:t>hP</a:t>
            </a:r>
            <a:r>
              <a:rPr lang="en-US" altLang="zh-CN" dirty="0"/>
              <a:t> / </a:t>
            </a:r>
            <a:r>
              <a:rPr lang="en-US" altLang="zh-CN" dirty="0" err="1"/>
              <a:t>hR</a:t>
            </a:r>
            <a:endParaRPr lang="en-US" altLang="zh-CN" dirty="0"/>
          </a:p>
          <a:p>
            <a:r>
              <a:rPr lang="zh-CN" altLang="en-US" dirty="0"/>
              <a:t>三斜 </a:t>
            </a:r>
            <a:r>
              <a:rPr lang="en-US" altLang="zh-CN" dirty="0"/>
              <a:t>(a) </a:t>
            </a:r>
            <a:r>
              <a:rPr lang="zh-CN" altLang="en-US" dirty="0"/>
              <a:t>→</a:t>
            </a:r>
            <a:r>
              <a:rPr lang="en-US" altLang="zh-CN" dirty="0"/>
              <a:t> </a:t>
            </a:r>
            <a:r>
              <a:rPr lang="en-US" altLang="zh-CN" dirty="0" err="1"/>
              <a:t>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立方 </a:t>
            </a:r>
            <a:r>
              <a:rPr lang="en-US" altLang="zh-CN" dirty="0"/>
              <a:t>(c) </a:t>
            </a:r>
            <a:r>
              <a:rPr lang="zh-CN" altLang="en-US" dirty="0"/>
              <a:t>→ </a:t>
            </a:r>
            <a:r>
              <a:rPr lang="en-US" altLang="zh-CN" dirty="0" err="1"/>
              <a:t>cP</a:t>
            </a:r>
            <a:r>
              <a:rPr lang="en-US" altLang="zh-CN" dirty="0"/>
              <a:t> / </a:t>
            </a:r>
            <a:r>
              <a:rPr lang="en-US" altLang="zh-CN" dirty="0" err="1"/>
              <a:t>cI</a:t>
            </a:r>
            <a:r>
              <a:rPr lang="en-US" altLang="zh-CN" dirty="0"/>
              <a:t> / </a:t>
            </a:r>
            <a:r>
              <a:rPr lang="en-US" altLang="zh-CN" dirty="0" err="1"/>
              <a:t>cF</a:t>
            </a:r>
            <a:endParaRPr lang="en-US" altLang="zh-CN" dirty="0"/>
          </a:p>
          <a:p>
            <a:r>
              <a:rPr lang="zh-CN" altLang="en-US" dirty="0"/>
              <a:t>四方 </a:t>
            </a:r>
            <a:r>
              <a:rPr lang="en-US" altLang="zh-CN" dirty="0"/>
              <a:t>(t) </a:t>
            </a:r>
            <a:r>
              <a:rPr lang="zh-CN" altLang="en-US" dirty="0"/>
              <a:t>→ </a:t>
            </a:r>
            <a:r>
              <a:rPr lang="en-US" altLang="zh-CN" dirty="0" err="1"/>
              <a:t>tP</a:t>
            </a:r>
            <a:r>
              <a:rPr lang="en-US" altLang="zh-CN" dirty="0"/>
              <a:t> / </a:t>
            </a:r>
            <a:r>
              <a:rPr lang="en-US" altLang="zh-CN" dirty="0" err="1"/>
              <a:t>tI</a:t>
            </a:r>
            <a:endParaRPr lang="en-US" altLang="zh-CN" dirty="0"/>
          </a:p>
          <a:p>
            <a:r>
              <a:rPr lang="zh-CN" altLang="en-US" dirty="0"/>
              <a:t>正交 </a:t>
            </a:r>
            <a:r>
              <a:rPr lang="en-US" altLang="zh-CN" dirty="0"/>
              <a:t>(o) </a:t>
            </a:r>
            <a:r>
              <a:rPr lang="zh-CN" altLang="en-US" dirty="0"/>
              <a:t>→ </a:t>
            </a:r>
            <a:r>
              <a:rPr lang="en-US" altLang="zh-CN" dirty="0" err="1"/>
              <a:t>oP</a:t>
            </a:r>
            <a:r>
              <a:rPr lang="en-US" altLang="zh-CN" dirty="0"/>
              <a:t> / </a:t>
            </a:r>
            <a:r>
              <a:rPr lang="en-US" altLang="zh-CN" dirty="0" err="1"/>
              <a:t>oS</a:t>
            </a:r>
            <a:r>
              <a:rPr lang="en-US" altLang="zh-CN" dirty="0"/>
              <a:t> / </a:t>
            </a:r>
            <a:r>
              <a:rPr lang="en-US" altLang="zh-CN" dirty="0" err="1"/>
              <a:t>oI</a:t>
            </a:r>
            <a:r>
              <a:rPr lang="en-US" altLang="zh-CN" dirty="0"/>
              <a:t> / </a:t>
            </a:r>
            <a:r>
              <a:rPr lang="en-US" altLang="zh-CN" dirty="0" err="1"/>
              <a:t>oF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单斜 </a:t>
            </a:r>
            <a:r>
              <a:rPr lang="en-US" altLang="zh-CN" dirty="0"/>
              <a:t>(m) </a:t>
            </a:r>
            <a:r>
              <a:rPr lang="zh-CN" altLang="en-US" dirty="0"/>
              <a:t>→ </a:t>
            </a:r>
            <a:r>
              <a:rPr lang="en-US" altLang="zh-CN" dirty="0" err="1"/>
              <a:t>mP</a:t>
            </a:r>
            <a:r>
              <a:rPr lang="en-US" altLang="zh-CN" dirty="0"/>
              <a:t> / mS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6B39CEE-CC48-9164-7128-932B1906CCAA}"/>
              </a:ext>
            </a:extLst>
          </p:cNvPr>
          <p:cNvSpPr/>
          <p:nvPr/>
        </p:nvSpPr>
        <p:spPr>
          <a:xfrm>
            <a:off x="1348680" y="1649252"/>
            <a:ext cx="210393" cy="2023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29283-F49F-E659-E50E-3C9F0CF89E83}"/>
                  </a:ext>
                </a:extLst>
              </p:cNvPr>
              <p:cNvSpPr txBox="1"/>
              <p:nvPr/>
            </p:nvSpPr>
            <p:spPr>
              <a:xfrm>
                <a:off x="1494971" y="4245429"/>
                <a:ext cx="3519715" cy="161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Check</a:t>
                </a:r>
              </a:p>
              <a:p>
                <a:r>
                  <a:rPr lang="en-US" altLang="zh-CN" dirty="0"/>
                  <a:t>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29283-F49F-E659-E50E-3C9F0CF89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971" y="4245429"/>
                <a:ext cx="3519715" cy="1612942"/>
              </a:xfrm>
              <a:prstGeom prst="rect">
                <a:avLst/>
              </a:prstGeom>
              <a:blipFill>
                <a:blip r:embed="rId3"/>
                <a:stretch>
                  <a:fillRect l="-1384" t="-1887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8F995D-6CB6-EF34-69EC-3F5BB78FA135}"/>
                  </a:ext>
                </a:extLst>
              </p:cNvPr>
              <p:cNvSpPr txBox="1"/>
              <p:nvPr/>
            </p:nvSpPr>
            <p:spPr>
              <a:xfrm>
                <a:off x="7387771" y="1436915"/>
                <a:ext cx="4194629" cy="396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hP / </a:t>
                </a:r>
                <a:r>
                  <a:rPr lang="en-US" altLang="zh-CN" dirty="0" err="1"/>
                  <a:t>hR</a:t>
                </a:r>
                <a:r>
                  <a:rPr lang="en-US" altLang="zh-CN" dirty="0"/>
                  <a:t> / </a:t>
                </a:r>
                <a:r>
                  <a:rPr lang="en-US" altLang="zh-CN" dirty="0" err="1"/>
                  <a:t>aP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 / t / o</a:t>
                </a:r>
              </a:p>
              <a:p>
                <a:r>
                  <a:rPr lang="en-US" altLang="zh-CN" dirty="0"/>
                  <a:t>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</a:t>
                </a:r>
              </a:p>
              <a:p>
                <a:r>
                  <a:rPr lang="en-US" altLang="zh-CN" dirty="0"/>
                  <a:t>P: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8F995D-6CB6-EF34-69EC-3F5BB78F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71" y="1436915"/>
                <a:ext cx="4194629" cy="3966470"/>
              </a:xfrm>
              <a:prstGeom prst="rect">
                <a:avLst/>
              </a:prstGeom>
              <a:blipFill>
                <a:blip r:embed="rId4"/>
                <a:stretch>
                  <a:fillRect l="-1308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ED5C2DF-9827-21E0-91AA-37BF69C176A5}"/>
              </a:ext>
            </a:extLst>
          </p:cNvPr>
          <p:cNvSpPr txBox="1"/>
          <p:nvPr/>
        </p:nvSpPr>
        <p:spPr>
          <a:xfrm>
            <a:off x="1135728" y="3918222"/>
            <a:ext cx="27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dirty="0"/>
              <a:t>Check </a:t>
            </a:r>
            <a:r>
              <a:rPr lang="en-US" altLang="zh-CN" dirty="0" err="1"/>
              <a:t>BraLat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632EDD-5FC4-D5A1-636A-E089365C6483}"/>
              </a:ext>
            </a:extLst>
          </p:cNvPr>
          <p:cNvSpPr txBox="1"/>
          <p:nvPr/>
        </p:nvSpPr>
        <p:spPr>
          <a:xfrm>
            <a:off x="7115614" y="1057089"/>
            <a:ext cx="446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Calculate Prim </a:t>
            </a:r>
            <a:r>
              <a:rPr lang="en-US" altLang="zh-CN" dirty="0" err="1"/>
              <a:t>LatVec</a:t>
            </a:r>
            <a:r>
              <a:rPr lang="en-US" altLang="zh-CN"/>
              <a:t> &amp; </a:t>
            </a:r>
            <a:r>
              <a:rPr lang="en-US" altLang="zh-CN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82690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471</Words>
  <Application>Microsoft Office PowerPoint</Application>
  <PresentationFormat>宽屏</PresentationFormat>
  <Paragraphs>92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兮之 符</dc:creator>
  <cp:lastModifiedBy>FU Xizhi</cp:lastModifiedBy>
  <cp:revision>253</cp:revision>
  <dcterms:created xsi:type="dcterms:W3CDTF">2023-07-26T09:57:56Z</dcterms:created>
  <dcterms:modified xsi:type="dcterms:W3CDTF">2023-07-31T08:58:52Z</dcterms:modified>
</cp:coreProperties>
</file>