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049a0879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049a0879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049a0879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049a0879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049890a4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049890a4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049a0879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049a0879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2" marL="1371600" rtl="0" algn="l">
              <a:lnSpc>
                <a:spcPct val="115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The men and women with the most money in the world control the luxury market and during the most exclusive events across the world they look toward luxury brand to provide an high end faction and experience. They will pay extraordinary money to get a priceless experience. We looked for a uptick in activity during these highly publicized events where brands show their best work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049a0879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049a0879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049a0879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049a0879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UBS </a:t>
            </a:r>
            <a:r>
              <a:rPr b="1" lang="en"/>
              <a:t>DATATHON 2024</a:t>
            </a:r>
            <a:endParaRPr b="1"/>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Lisan al Gaid</a:t>
            </a:r>
            <a:endParaRPr/>
          </a:p>
        </p:txBody>
      </p:sp>
      <p:pic>
        <p:nvPicPr>
          <p:cNvPr id="66" name="Google Shape;66;p13"/>
          <p:cNvPicPr preferRelativeResize="0"/>
          <p:nvPr/>
        </p:nvPicPr>
        <p:blipFill>
          <a:blip r:embed="rId3">
            <a:alphaModFix/>
          </a:blip>
          <a:stretch>
            <a:fillRect/>
          </a:stretch>
        </p:blipFill>
        <p:spPr>
          <a:xfrm>
            <a:off x="2042175" y="1564275"/>
            <a:ext cx="5315150" cy="3155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Parts of the challenge</a:t>
            </a:r>
            <a:endParaRPr b="1" sz="1700"/>
          </a:p>
          <a:p>
            <a:pPr indent="0" lvl="0" marL="0" rtl="0" algn="l">
              <a:spcBef>
                <a:spcPts val="1200"/>
              </a:spcBef>
              <a:spcAft>
                <a:spcPts val="0"/>
              </a:spcAft>
              <a:buNone/>
            </a:pPr>
            <a:r>
              <a:t/>
            </a:r>
            <a:endParaRPr b="1" sz="1700"/>
          </a:p>
          <a:p>
            <a:pPr indent="-317500" lvl="0" marL="457200" rtl="0" algn="l">
              <a:spcBef>
                <a:spcPts val="1200"/>
              </a:spcBef>
              <a:spcAft>
                <a:spcPts val="0"/>
              </a:spcAft>
              <a:buSzPts val="1400"/>
              <a:buFont typeface="Merriweather"/>
              <a:buChar char="●"/>
            </a:pPr>
            <a:r>
              <a:rPr lang="en" sz="1400">
                <a:latin typeface="Merriweather"/>
                <a:ea typeface="Merriweather"/>
                <a:cs typeface="Merriweather"/>
                <a:sym typeface="Merriweather"/>
              </a:rPr>
              <a:t>Find/create/engineer a metric to </a:t>
            </a:r>
            <a:r>
              <a:rPr lang="en" sz="1400">
                <a:latin typeface="Merriweather"/>
                <a:ea typeface="Merriweather"/>
                <a:cs typeface="Merriweather"/>
                <a:sym typeface="Merriweather"/>
              </a:rPr>
              <a:t>judge companies </a:t>
            </a:r>
            <a:endParaRPr sz="1400">
              <a:latin typeface="Merriweather"/>
              <a:ea typeface="Merriweather"/>
              <a:cs typeface="Merriweather"/>
              <a:sym typeface="Merriweather"/>
            </a:endParaRPr>
          </a:p>
          <a:p>
            <a:pPr indent="0" lvl="0" marL="457200" rtl="0" algn="l">
              <a:spcBef>
                <a:spcPts val="1200"/>
              </a:spcBef>
              <a:spcAft>
                <a:spcPts val="0"/>
              </a:spcAft>
              <a:buNone/>
            </a:pPr>
            <a:r>
              <a:t/>
            </a:r>
            <a:endParaRPr sz="1400">
              <a:latin typeface="Merriweather"/>
              <a:ea typeface="Merriweather"/>
              <a:cs typeface="Merriweather"/>
              <a:sym typeface="Merriweather"/>
            </a:endParaRPr>
          </a:p>
          <a:p>
            <a:pPr indent="-317500" lvl="0" marL="457200" rtl="0" algn="l">
              <a:spcBef>
                <a:spcPts val="1200"/>
              </a:spcBef>
              <a:spcAft>
                <a:spcPts val="0"/>
              </a:spcAft>
              <a:buSzPts val="1400"/>
              <a:buFont typeface="Merriweather"/>
              <a:buChar char="●"/>
            </a:pPr>
            <a:r>
              <a:rPr lang="en">
                <a:solidFill>
                  <a:schemeClr val="dk1"/>
                </a:solidFill>
                <a:highlight>
                  <a:schemeClr val="lt1"/>
                </a:highlight>
                <a:latin typeface="Merriweather"/>
                <a:ea typeface="Merriweather"/>
                <a:cs typeface="Merriweather"/>
                <a:sym typeface="Merriweather"/>
              </a:rPr>
              <a:t>Find external values to predict likes or the outcome variables </a:t>
            </a:r>
            <a:endParaRPr>
              <a:solidFill>
                <a:schemeClr val="dk1"/>
              </a:solidFill>
              <a:highlight>
                <a:schemeClr val="lt1"/>
              </a:highlight>
              <a:latin typeface="Merriweather"/>
              <a:ea typeface="Merriweather"/>
              <a:cs typeface="Merriweather"/>
              <a:sym typeface="Merriweather"/>
            </a:endParaRPr>
          </a:p>
          <a:p>
            <a:pPr indent="0" lvl="0" marL="0" rtl="0" algn="l">
              <a:spcBef>
                <a:spcPts val="1200"/>
              </a:spcBef>
              <a:spcAft>
                <a:spcPts val="0"/>
              </a:spcAft>
              <a:buNone/>
            </a:pPr>
            <a:r>
              <a:t/>
            </a:r>
            <a:endParaRPr>
              <a:solidFill>
                <a:schemeClr val="dk1"/>
              </a:solidFill>
              <a:highlight>
                <a:schemeClr val="lt1"/>
              </a:highlight>
              <a:latin typeface="Merriweather"/>
              <a:ea typeface="Merriweather"/>
              <a:cs typeface="Merriweather"/>
              <a:sym typeface="Merriweather"/>
            </a:endParaRPr>
          </a:p>
          <a:p>
            <a:pPr indent="-311150" lvl="0" marL="457200" rtl="0" algn="l">
              <a:spcBef>
                <a:spcPts val="1200"/>
              </a:spcBef>
              <a:spcAft>
                <a:spcPts val="0"/>
              </a:spcAft>
              <a:buClr>
                <a:schemeClr val="dk1"/>
              </a:buClr>
              <a:buSzPts val="1300"/>
              <a:buFont typeface="Merriweather"/>
              <a:buChar char="●"/>
            </a:pPr>
            <a:r>
              <a:rPr lang="en">
                <a:solidFill>
                  <a:schemeClr val="dk1"/>
                </a:solidFill>
                <a:highlight>
                  <a:schemeClr val="lt1"/>
                </a:highlight>
                <a:latin typeface="Merriweather"/>
                <a:ea typeface="Merriweather"/>
                <a:cs typeface="Merriweather"/>
                <a:sym typeface="Merriweather"/>
              </a:rPr>
              <a:t>Finding Groups or companies that have unique patterns</a:t>
            </a:r>
            <a:endParaRPr>
              <a:solidFill>
                <a:schemeClr val="dk1"/>
              </a:solidFill>
              <a:highlight>
                <a:schemeClr val="lt1"/>
              </a:highlight>
              <a:latin typeface="Merriweather"/>
              <a:ea typeface="Merriweather"/>
              <a:cs typeface="Merriweather"/>
              <a:sym typeface="Merriweather"/>
            </a:endParaRPr>
          </a:p>
          <a:p>
            <a:pPr indent="0" lvl="0" marL="914400" rtl="0" algn="l">
              <a:spcBef>
                <a:spcPts val="1200"/>
              </a:spcBef>
              <a:spcAft>
                <a:spcPts val="1200"/>
              </a:spcAft>
              <a:buNone/>
            </a:pPr>
            <a:r>
              <a:t/>
            </a:r>
            <a:endParaRPr sz="1200">
              <a:solidFill>
                <a:schemeClr val="dk1"/>
              </a:solidFill>
              <a:highlight>
                <a:schemeClr val="lt1"/>
              </a:highlight>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Data Processing Pipeline</a:t>
            </a:r>
            <a:endParaRPr sz="2700"/>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Merriweather"/>
              <a:buChar char="●"/>
            </a:pPr>
            <a:r>
              <a:rPr lang="en" sz="1600">
                <a:latin typeface="Merriweather"/>
                <a:ea typeface="Merriweather"/>
                <a:cs typeface="Merriweather"/>
                <a:sym typeface="Merriweather"/>
              </a:rPr>
              <a:t>Data cleaning and preprocessing:</a:t>
            </a:r>
            <a:endParaRPr sz="1600">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sz="1400">
                <a:latin typeface="Merriweather"/>
                <a:ea typeface="Merriweather"/>
                <a:cs typeface="Merriweather"/>
                <a:sym typeface="Merriweather"/>
              </a:rPr>
              <a:t>EDA </a:t>
            </a:r>
            <a:endParaRPr sz="1400">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sz="1400">
                <a:latin typeface="Merriweather"/>
                <a:ea typeface="Merriweather"/>
                <a:cs typeface="Merriweather"/>
                <a:sym typeface="Merriweather"/>
              </a:rPr>
              <a:t>Preprocessing and cleaning</a:t>
            </a:r>
            <a:endParaRPr sz="14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 sz="1600">
                <a:latin typeface="Merriweather"/>
                <a:ea typeface="Merriweather"/>
                <a:cs typeface="Merriweather"/>
                <a:sym typeface="Merriweather"/>
              </a:rPr>
              <a:t>Assumptions:</a:t>
            </a:r>
            <a:endParaRPr sz="1600">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sz="1400">
                <a:latin typeface="Merriweather"/>
                <a:ea typeface="Merriweather"/>
                <a:cs typeface="Merriweather"/>
                <a:sym typeface="Merriweather"/>
              </a:rPr>
              <a:t>Data</a:t>
            </a:r>
            <a:endParaRPr sz="1400">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sz="1400">
                <a:latin typeface="Merriweather"/>
                <a:ea typeface="Merriweather"/>
                <a:cs typeface="Merriweather"/>
                <a:sym typeface="Merriweather"/>
              </a:rPr>
              <a:t>Structure</a:t>
            </a:r>
            <a:endParaRPr sz="14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 sz="1600">
                <a:latin typeface="Merriweather"/>
                <a:ea typeface="Merriweather"/>
                <a:cs typeface="Merriweather"/>
                <a:sym typeface="Merriweather"/>
              </a:rPr>
              <a:t>Feature engineering and data augmentation:</a:t>
            </a:r>
            <a:endParaRPr sz="1600">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sz="1400">
                <a:latin typeface="Merriweather"/>
                <a:ea typeface="Merriweather"/>
                <a:cs typeface="Merriweather"/>
                <a:sym typeface="Merriweather"/>
              </a:rPr>
              <a:t>E</a:t>
            </a:r>
            <a:r>
              <a:rPr lang="en" sz="1400">
                <a:latin typeface="Merriweather"/>
                <a:ea typeface="Merriweather"/>
                <a:cs typeface="Merriweather"/>
                <a:sym typeface="Merriweather"/>
              </a:rPr>
              <a:t>ngineering from the given data set</a:t>
            </a:r>
            <a:endParaRPr sz="1400">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sz="1400">
                <a:latin typeface="Merriweather"/>
                <a:ea typeface="Merriweather"/>
                <a:cs typeface="Merriweather"/>
                <a:sym typeface="Merriweather"/>
              </a:rPr>
              <a:t>Additions from outside data sources</a:t>
            </a:r>
            <a:endParaRPr sz="1400">
              <a:latin typeface="Merriweather"/>
              <a:ea typeface="Merriweather"/>
              <a:cs typeface="Merriweather"/>
              <a:sym typeface="Merriweather"/>
            </a:endParaRPr>
          </a:p>
          <a:p>
            <a:pPr indent="0" lvl="0" marL="0" rtl="0" algn="l">
              <a:spcBef>
                <a:spcPts val="1200"/>
              </a:spcBef>
              <a:spcAft>
                <a:spcPts val="1200"/>
              </a:spcAft>
              <a:buNone/>
            </a:pPr>
            <a:r>
              <a:t/>
            </a:r>
            <a:endParaRPr/>
          </a:p>
        </p:txBody>
      </p:sp>
      <p:pic>
        <p:nvPicPr>
          <p:cNvPr id="79" name="Google Shape;79;p15"/>
          <p:cNvPicPr preferRelativeResize="0"/>
          <p:nvPr/>
        </p:nvPicPr>
        <p:blipFill>
          <a:blip r:embed="rId3">
            <a:alphaModFix/>
          </a:blip>
          <a:stretch>
            <a:fillRect/>
          </a:stretch>
        </p:blipFill>
        <p:spPr>
          <a:xfrm>
            <a:off x="159975" y="2180275"/>
            <a:ext cx="4046075" cy="1153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20930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Engineering </a:t>
            </a:r>
            <a:endParaRPr/>
          </a:p>
        </p:txBody>
      </p:sp>
      <p:pic>
        <p:nvPicPr>
          <p:cNvPr id="85" name="Google Shape;85;p16"/>
          <p:cNvPicPr preferRelativeResize="0"/>
          <p:nvPr/>
        </p:nvPicPr>
        <p:blipFill rotWithShape="1">
          <a:blip r:embed="rId3">
            <a:alphaModFix/>
          </a:blip>
          <a:srcRect b="4830" l="6319" r="-6319" t="-4830"/>
          <a:stretch/>
        </p:blipFill>
        <p:spPr>
          <a:xfrm>
            <a:off x="808650" y="1206325"/>
            <a:ext cx="8152701" cy="3592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Enhancement</a:t>
            </a:r>
            <a:endParaRPr/>
          </a:p>
        </p:txBody>
      </p:sp>
      <p:sp>
        <p:nvSpPr>
          <p:cNvPr id="91" name="Google Shape;91;p17"/>
          <p:cNvSpPr txBox="1"/>
          <p:nvPr>
            <p:ph idx="1" type="body"/>
          </p:nvPr>
        </p:nvSpPr>
        <p:spPr>
          <a:xfrm>
            <a:off x="4018225" y="522450"/>
            <a:ext cx="4166400" cy="4098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400"/>
          </a:p>
          <a:p>
            <a:pPr indent="-317500" lvl="1" marL="914400" rtl="0" algn="l">
              <a:spcBef>
                <a:spcPts val="1200"/>
              </a:spcBef>
              <a:spcAft>
                <a:spcPts val="0"/>
              </a:spcAft>
              <a:buSzPts val="1400"/>
              <a:buFont typeface="Merriweather"/>
              <a:buChar char="○"/>
            </a:pPr>
            <a:r>
              <a:rPr lang="en" sz="1400">
                <a:latin typeface="Merriweather"/>
                <a:ea typeface="Merriweather"/>
                <a:cs typeface="Merriweather"/>
                <a:sym typeface="Merriweather"/>
              </a:rPr>
              <a:t>Billionaires calendar</a:t>
            </a:r>
            <a:endParaRPr sz="1400">
              <a:latin typeface="Merriweather"/>
              <a:ea typeface="Merriweather"/>
              <a:cs typeface="Merriweather"/>
              <a:sym typeface="Merriweather"/>
            </a:endParaRPr>
          </a:p>
          <a:p>
            <a:pPr indent="-317500" lvl="2" marL="1371600" rtl="0" algn="l">
              <a:spcBef>
                <a:spcPts val="0"/>
              </a:spcBef>
              <a:spcAft>
                <a:spcPts val="0"/>
              </a:spcAft>
              <a:buSzPts val="1400"/>
              <a:buFont typeface="Merriweather"/>
              <a:buChar char="■"/>
            </a:pPr>
            <a:r>
              <a:rPr lang="en" sz="1400">
                <a:latin typeface="Merriweather"/>
                <a:ea typeface="Merriweather"/>
                <a:cs typeface="Merriweather"/>
                <a:sym typeface="Merriweather"/>
              </a:rPr>
              <a:t>When will they buy the luxury goods?</a:t>
            </a:r>
            <a:endParaRPr sz="1400">
              <a:latin typeface="Merriweather"/>
              <a:ea typeface="Merriweather"/>
              <a:cs typeface="Merriweather"/>
              <a:sym typeface="Merriweather"/>
            </a:endParaRPr>
          </a:p>
          <a:p>
            <a:pPr indent="0" lvl="0" marL="1371600" rtl="0" algn="l">
              <a:spcBef>
                <a:spcPts val="1200"/>
              </a:spcBef>
              <a:spcAft>
                <a:spcPts val="0"/>
              </a:spcAft>
              <a:buNone/>
            </a:pPr>
            <a:r>
              <a:t/>
            </a:r>
            <a:endParaRPr sz="1400">
              <a:latin typeface="Merriweather"/>
              <a:ea typeface="Merriweather"/>
              <a:cs typeface="Merriweather"/>
              <a:sym typeface="Merriweather"/>
            </a:endParaRPr>
          </a:p>
          <a:p>
            <a:pPr indent="-317500" lvl="1" marL="914400" rtl="0" algn="l">
              <a:spcBef>
                <a:spcPts val="1200"/>
              </a:spcBef>
              <a:spcAft>
                <a:spcPts val="0"/>
              </a:spcAft>
              <a:buSzPts val="1400"/>
              <a:buFont typeface="Merriweather"/>
              <a:buChar char="○"/>
            </a:pPr>
            <a:r>
              <a:rPr lang="en" sz="1400">
                <a:latin typeface="Merriweather"/>
                <a:ea typeface="Merriweather"/>
                <a:cs typeface="Merriweather"/>
                <a:sym typeface="Merriweather"/>
              </a:rPr>
              <a:t>Macroeconomics </a:t>
            </a:r>
            <a:endParaRPr sz="1400">
              <a:latin typeface="Merriweather"/>
              <a:ea typeface="Merriweather"/>
              <a:cs typeface="Merriweather"/>
              <a:sym typeface="Merriweather"/>
            </a:endParaRPr>
          </a:p>
          <a:p>
            <a:pPr indent="-317500" lvl="2" marL="1371600" rtl="0" algn="l">
              <a:spcBef>
                <a:spcPts val="0"/>
              </a:spcBef>
              <a:spcAft>
                <a:spcPts val="0"/>
              </a:spcAft>
              <a:buSzPts val="1400"/>
              <a:buFont typeface="Merriweather"/>
              <a:buChar char="■"/>
            </a:pPr>
            <a:r>
              <a:rPr lang="en" sz="1400">
                <a:latin typeface="Merriweather"/>
                <a:ea typeface="Merriweather"/>
                <a:cs typeface="Merriweather"/>
                <a:sym typeface="Merriweather"/>
              </a:rPr>
              <a:t>What is the general state of economy</a:t>
            </a:r>
            <a:endParaRPr sz="1400">
              <a:latin typeface="Merriweather"/>
              <a:ea typeface="Merriweather"/>
              <a:cs typeface="Merriweather"/>
              <a:sym typeface="Merriweather"/>
            </a:endParaRPr>
          </a:p>
          <a:p>
            <a:pPr indent="0" lvl="0" marL="0" rtl="0" algn="l">
              <a:spcBef>
                <a:spcPts val="1200"/>
              </a:spcBef>
              <a:spcAft>
                <a:spcPts val="0"/>
              </a:spcAft>
              <a:buNone/>
            </a:pPr>
            <a:r>
              <a:rPr lang="en" sz="1400">
                <a:latin typeface="Merriweather"/>
                <a:ea typeface="Merriweather"/>
                <a:cs typeface="Merriweather"/>
                <a:sym typeface="Merriweather"/>
              </a:rPr>
              <a:t>		</a:t>
            </a:r>
            <a:endParaRPr sz="1400">
              <a:latin typeface="Merriweather"/>
              <a:ea typeface="Merriweather"/>
              <a:cs typeface="Merriweather"/>
              <a:sym typeface="Merriweather"/>
            </a:endParaRPr>
          </a:p>
          <a:p>
            <a:pPr indent="0" lvl="0" marL="0" rtl="0" algn="l">
              <a:spcBef>
                <a:spcPts val="1200"/>
              </a:spcBef>
              <a:spcAft>
                <a:spcPts val="0"/>
              </a:spcAft>
              <a:buNone/>
            </a:pPr>
            <a:r>
              <a:rPr lang="en" sz="1400">
                <a:latin typeface="Merriweather"/>
                <a:ea typeface="Merriweather"/>
                <a:cs typeface="Merriweather"/>
                <a:sym typeface="Merriweather"/>
              </a:rPr>
              <a:t>		</a:t>
            </a:r>
            <a:endParaRPr sz="1400">
              <a:latin typeface="Merriweather"/>
              <a:ea typeface="Merriweather"/>
              <a:cs typeface="Merriweather"/>
              <a:sym typeface="Merriweather"/>
            </a:endParaRPr>
          </a:p>
          <a:p>
            <a:pPr indent="0" lvl="0" marL="1371600" rtl="0" algn="l">
              <a:spcBef>
                <a:spcPts val="1200"/>
              </a:spcBef>
              <a:spcAft>
                <a:spcPts val="1200"/>
              </a:spcAft>
              <a:buNone/>
            </a:pPr>
            <a:r>
              <a:t/>
            </a:r>
            <a:endParaRPr sz="1400">
              <a:latin typeface="Merriweather"/>
              <a:ea typeface="Merriweather"/>
              <a:cs typeface="Merriweather"/>
              <a:sym typeface="Merriweather"/>
            </a:endParaRPr>
          </a:p>
        </p:txBody>
      </p:sp>
      <p:pic>
        <p:nvPicPr>
          <p:cNvPr id="92" name="Google Shape;92;p17"/>
          <p:cNvPicPr preferRelativeResize="0"/>
          <p:nvPr/>
        </p:nvPicPr>
        <p:blipFill>
          <a:blip r:embed="rId3">
            <a:alphaModFix/>
          </a:blip>
          <a:stretch>
            <a:fillRect/>
          </a:stretch>
        </p:blipFill>
        <p:spPr>
          <a:xfrm>
            <a:off x="510600" y="1855900"/>
            <a:ext cx="3333774" cy="2873874"/>
          </a:xfrm>
          <a:prstGeom prst="rect">
            <a:avLst/>
          </a:prstGeom>
          <a:noFill/>
          <a:ln>
            <a:noFill/>
          </a:ln>
        </p:spPr>
      </p:pic>
      <p:pic>
        <p:nvPicPr>
          <p:cNvPr id="93" name="Google Shape;93;p17"/>
          <p:cNvPicPr preferRelativeResize="0"/>
          <p:nvPr/>
        </p:nvPicPr>
        <p:blipFill>
          <a:blip r:embed="rId4">
            <a:alphaModFix/>
          </a:blip>
          <a:stretch>
            <a:fillRect/>
          </a:stretch>
        </p:blipFill>
        <p:spPr>
          <a:xfrm>
            <a:off x="7033825" y="3099725"/>
            <a:ext cx="1610325" cy="1318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a:t>
            </a:r>
            <a:r>
              <a:rPr lang="en"/>
              <a:t> </a:t>
            </a:r>
            <a:r>
              <a:rPr lang="en"/>
              <a:t>Approach</a:t>
            </a:r>
            <a:r>
              <a:rPr lang="en"/>
              <a:t> </a:t>
            </a:r>
            <a:endParaRPr/>
          </a:p>
        </p:txBody>
      </p:sp>
      <p:sp>
        <p:nvSpPr>
          <p:cNvPr id="99" name="Google Shape;99;p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lt2"/>
              </a:buClr>
              <a:buSzPts val="1900"/>
              <a:buFont typeface="Merriweather"/>
              <a:buChar char="●"/>
            </a:pPr>
            <a:r>
              <a:rPr lang="en" sz="1900">
                <a:solidFill>
                  <a:schemeClr val="lt2"/>
                </a:solidFill>
                <a:latin typeface="Merriweather"/>
                <a:ea typeface="Merriweather"/>
                <a:cs typeface="Merriweather"/>
                <a:sym typeface="Merriweather"/>
              </a:rPr>
              <a:t>XGboost / </a:t>
            </a:r>
            <a:r>
              <a:rPr lang="en" sz="1900">
                <a:solidFill>
                  <a:schemeClr val="lt2"/>
                </a:solidFill>
                <a:latin typeface="Merriweather"/>
                <a:ea typeface="Merriweather"/>
                <a:cs typeface="Merriweather"/>
                <a:sym typeface="Merriweather"/>
              </a:rPr>
              <a:t>Regression</a:t>
            </a:r>
            <a:endParaRPr sz="1900">
              <a:solidFill>
                <a:schemeClr val="lt2"/>
              </a:solidFill>
              <a:latin typeface="Merriweather"/>
              <a:ea typeface="Merriweather"/>
              <a:cs typeface="Merriweather"/>
              <a:sym typeface="Merriweather"/>
            </a:endParaRPr>
          </a:p>
          <a:p>
            <a:pPr indent="0" lvl="0" marL="914400" rtl="0" algn="l">
              <a:spcBef>
                <a:spcPts val="1200"/>
              </a:spcBef>
              <a:spcAft>
                <a:spcPts val="0"/>
              </a:spcAft>
              <a:buNone/>
            </a:pPr>
            <a:r>
              <a:t/>
            </a:r>
            <a:endParaRPr sz="1700">
              <a:solidFill>
                <a:schemeClr val="lt2"/>
              </a:solidFill>
              <a:latin typeface="Merriweather"/>
              <a:ea typeface="Merriweather"/>
              <a:cs typeface="Merriweather"/>
              <a:sym typeface="Merriweather"/>
            </a:endParaRPr>
          </a:p>
          <a:p>
            <a:pPr indent="-336550" lvl="0" marL="457200" rtl="0" algn="l">
              <a:spcBef>
                <a:spcPts val="1200"/>
              </a:spcBef>
              <a:spcAft>
                <a:spcPts val="0"/>
              </a:spcAft>
              <a:buClr>
                <a:schemeClr val="lt2"/>
              </a:buClr>
              <a:buSzPts val="1700"/>
              <a:buFont typeface="Merriweather"/>
              <a:buChar char="●"/>
            </a:pPr>
            <a:r>
              <a:rPr lang="en" sz="1700">
                <a:solidFill>
                  <a:schemeClr val="lt2"/>
                </a:solidFill>
                <a:latin typeface="Merriweather"/>
                <a:ea typeface="Merriweather"/>
                <a:cs typeface="Merriweather"/>
                <a:sym typeface="Merriweather"/>
              </a:rPr>
              <a:t>DBScan</a:t>
            </a:r>
            <a:endParaRPr sz="1700">
              <a:solidFill>
                <a:schemeClr val="lt2"/>
              </a:solidFill>
              <a:latin typeface="Merriweather"/>
              <a:ea typeface="Merriweather"/>
              <a:cs typeface="Merriweather"/>
              <a:sym typeface="Merriweather"/>
            </a:endParaRPr>
          </a:p>
          <a:p>
            <a:pPr indent="0" lvl="0" marL="457200" rtl="0" algn="l">
              <a:spcBef>
                <a:spcPts val="1200"/>
              </a:spcBef>
              <a:spcAft>
                <a:spcPts val="0"/>
              </a:spcAft>
              <a:buNone/>
            </a:pPr>
            <a:r>
              <a:t/>
            </a:r>
            <a:endParaRPr sz="1700">
              <a:solidFill>
                <a:schemeClr val="lt2"/>
              </a:solidFill>
              <a:latin typeface="Merriweather"/>
              <a:ea typeface="Merriweather"/>
              <a:cs typeface="Merriweather"/>
              <a:sym typeface="Merriweather"/>
            </a:endParaRPr>
          </a:p>
          <a:p>
            <a:pPr indent="-336550" lvl="0" marL="457200" rtl="0" algn="l">
              <a:spcBef>
                <a:spcPts val="1200"/>
              </a:spcBef>
              <a:spcAft>
                <a:spcPts val="0"/>
              </a:spcAft>
              <a:buClr>
                <a:schemeClr val="lt2"/>
              </a:buClr>
              <a:buSzPts val="1700"/>
              <a:buFont typeface="Merriweather"/>
              <a:buChar char="●"/>
            </a:pPr>
            <a:r>
              <a:rPr lang="en" sz="1700">
                <a:solidFill>
                  <a:schemeClr val="lt2"/>
                </a:solidFill>
                <a:latin typeface="Merriweather"/>
                <a:ea typeface="Merriweather"/>
                <a:cs typeface="Merriweather"/>
                <a:sym typeface="Merriweather"/>
              </a:rPr>
              <a:t>Local Outlier Factor</a:t>
            </a:r>
            <a:endParaRPr sz="1700">
              <a:solidFill>
                <a:schemeClr val="lt2"/>
              </a:solidFill>
              <a:latin typeface="Merriweather"/>
              <a:ea typeface="Merriweather"/>
              <a:cs typeface="Merriweather"/>
              <a:sym typeface="Merriweather"/>
            </a:endParaRPr>
          </a:p>
          <a:p>
            <a:pPr indent="0" lvl="0" marL="0" rtl="0" algn="l">
              <a:spcBef>
                <a:spcPts val="1200"/>
              </a:spcBef>
              <a:spcAft>
                <a:spcPts val="0"/>
              </a:spcAft>
              <a:buNone/>
            </a:pPr>
            <a:r>
              <a:t/>
            </a:r>
            <a:endParaRPr sz="1700">
              <a:solidFill>
                <a:schemeClr val="lt2"/>
              </a:solidFill>
              <a:latin typeface="Merriweather"/>
              <a:ea typeface="Merriweather"/>
              <a:cs typeface="Merriweather"/>
              <a:sym typeface="Merriweather"/>
            </a:endParaRPr>
          </a:p>
          <a:p>
            <a:pPr indent="0" lvl="0" marL="0" rtl="0" algn="l">
              <a:spcBef>
                <a:spcPts val="1200"/>
              </a:spcBef>
              <a:spcAft>
                <a:spcPts val="1200"/>
              </a:spcAft>
              <a:buNone/>
            </a:pPr>
            <a:r>
              <a:t/>
            </a:r>
            <a:endParaRPr sz="1000">
              <a:solidFill>
                <a:schemeClr val="lt2"/>
              </a:solidFill>
              <a:latin typeface="Merriweather"/>
              <a:ea typeface="Merriweather"/>
              <a:cs typeface="Merriweather"/>
              <a:sym typeface="Merriweather"/>
            </a:endParaRPr>
          </a:p>
        </p:txBody>
      </p:sp>
      <p:pic>
        <p:nvPicPr>
          <p:cNvPr id="100" name="Google Shape;100;p18"/>
          <p:cNvPicPr preferRelativeResize="0"/>
          <p:nvPr/>
        </p:nvPicPr>
        <p:blipFill>
          <a:blip r:embed="rId3">
            <a:alphaModFix/>
          </a:blip>
          <a:stretch>
            <a:fillRect/>
          </a:stretch>
        </p:blipFill>
        <p:spPr>
          <a:xfrm>
            <a:off x="6102825" y="2851800"/>
            <a:ext cx="2708250" cy="203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PICTURE</a:t>
            </a:r>
            <a:endParaRPr/>
          </a:p>
        </p:txBody>
      </p:sp>
      <p:sp>
        <p:nvSpPr>
          <p:cNvPr id="106" name="Google Shape;106;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Time of year</a:t>
            </a:r>
            <a:endParaRPr sz="2500"/>
          </a:p>
          <a:p>
            <a:pPr indent="-387350" lvl="0" marL="457200" rtl="0" algn="l">
              <a:spcBef>
                <a:spcPts val="0"/>
              </a:spcBef>
              <a:spcAft>
                <a:spcPts val="0"/>
              </a:spcAft>
              <a:buSzPts val="2500"/>
              <a:buChar char="●"/>
            </a:pPr>
            <a:r>
              <a:rPr lang="en" sz="2500"/>
              <a:t>Location and </a:t>
            </a:r>
            <a:r>
              <a:rPr lang="en" sz="2500"/>
              <a:t>Economic</a:t>
            </a:r>
            <a:r>
              <a:rPr lang="en" sz="2500"/>
              <a:t> standing</a:t>
            </a:r>
            <a:endParaRPr sz="2500"/>
          </a:p>
          <a:p>
            <a:pPr indent="-387350" lvl="0" marL="457200" rtl="0" algn="l">
              <a:spcBef>
                <a:spcPts val="0"/>
              </a:spcBef>
              <a:spcAft>
                <a:spcPts val="0"/>
              </a:spcAft>
              <a:buSzPts val="2500"/>
              <a:buChar char="●"/>
            </a:pPr>
            <a:r>
              <a:rPr lang="en" sz="2500"/>
              <a:t>Prophets</a:t>
            </a:r>
            <a:r>
              <a:rPr lang="en" sz="2500"/>
              <a:t> </a:t>
            </a:r>
            <a:endParaRPr sz="2500"/>
          </a:p>
        </p:txBody>
      </p:sp>
      <p:pic>
        <p:nvPicPr>
          <p:cNvPr id="107" name="Google Shape;107;p19"/>
          <p:cNvPicPr preferRelativeResize="0"/>
          <p:nvPr/>
        </p:nvPicPr>
        <p:blipFill>
          <a:blip r:embed="rId3">
            <a:alphaModFix/>
          </a:blip>
          <a:stretch>
            <a:fillRect/>
          </a:stretch>
        </p:blipFill>
        <p:spPr>
          <a:xfrm>
            <a:off x="6722100" y="2571750"/>
            <a:ext cx="2088975" cy="2088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