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ivrSaeN/pK6HFAJtC7nArI23hg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1aaf96415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31aaf96415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1aaf964158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31aaf964158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1aaf964158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31aaf964158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sp>
        <p:nvSpPr>
          <p:cNvPr id="16" name="Google Shape;1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4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sp>
        <p:nvSpPr>
          <p:cNvPr id="54" name="Google Shape;5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9"/>
          <p:cNvSpPr/>
          <p:nvPr>
            <p:ph idx="2" type="pic"/>
          </p:nvPr>
        </p:nvSpPr>
        <p:spPr>
          <a:xfrm>
            <a:off x="5183188" y="987425"/>
            <a:ext cx="6172200" cy="4873625"/>
          </a:xfrm>
          <a:prstGeom prst="rect">
            <a:avLst/>
          </a:prstGeom>
          <a:noFill/>
          <a:ln>
            <a:noFill/>
          </a:ln>
        </p:spPr>
      </p:sp>
      <p:sp>
        <p:nvSpPr>
          <p:cNvPr id="68" name="Google Shape;68;p3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1.jpg"/><Relationship Id="rId4" Type="http://schemas.openxmlformats.org/officeDocument/2006/relationships/image" Target="../media/image1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9.jpg"/><Relationship Id="rId4" Type="http://schemas.openxmlformats.org/officeDocument/2006/relationships/image" Target="../media/image1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87" name="Shape 87"/>
        <p:cNvGrpSpPr/>
        <p:nvPr/>
      </p:nvGrpSpPr>
      <p:grpSpPr>
        <a:xfrm>
          <a:off x="0" y="0"/>
          <a:ext cx="0" cy="0"/>
          <a:chOff x="0" y="0"/>
          <a:chExt cx="0" cy="0"/>
        </a:xfrm>
      </p:grpSpPr>
      <p:sp>
        <p:nvSpPr>
          <p:cNvPr id="88" name="Google Shape;88;p1"/>
          <p:cNvSpPr txBox="1"/>
          <p:nvPr/>
        </p:nvSpPr>
        <p:spPr>
          <a:xfrm>
            <a:off x="2197491" y="2576875"/>
            <a:ext cx="7797018" cy="1704249"/>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s-CO" sz="1800" u="none" cap="none" strike="noStrike">
                <a:solidFill>
                  <a:schemeClr val="dk1"/>
                </a:solidFill>
                <a:latin typeface="Times New Roman"/>
                <a:ea typeface="Times New Roman"/>
                <a:cs typeface="Times New Roman"/>
                <a:sym typeface="Times New Roman"/>
              </a:rPr>
              <a:t>SISTEMA DE AUTOMATIZACIÓN DE GESTIÓN DE CUENTAS POR COBRAR UTILIZANDO AUTÓMATAS FINITOS DETERMINÍSTICOS PARA LA GESTIÓN DEL MODELO DE FINANCIAMIENTO EN UNA EMPRESA DE TELECOMUNICACIONES</a:t>
            </a:r>
            <a:endParaRPr b="1" i="0" sz="1800" u="none" cap="none" strike="noStrike">
              <a:solidFill>
                <a:schemeClr val="dk1"/>
              </a:solidFill>
              <a:latin typeface="Arial"/>
              <a:ea typeface="Arial"/>
              <a:cs typeface="Arial"/>
              <a:sym typeface="Arial"/>
            </a:endParaRPr>
          </a:p>
        </p:txBody>
      </p:sp>
      <p:sp>
        <p:nvSpPr>
          <p:cNvPr id="89" name="Google Shape;89;p1"/>
          <p:cNvSpPr txBox="1"/>
          <p:nvPr/>
        </p:nvSpPr>
        <p:spPr>
          <a:xfrm>
            <a:off x="6726621" y="5194280"/>
            <a:ext cx="466943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s-CO" sz="1800" u="none" cap="none" strike="noStrike">
                <a:solidFill>
                  <a:schemeClr val="dk1"/>
                </a:solidFill>
                <a:latin typeface="Times New Roman"/>
                <a:ea typeface="Times New Roman"/>
                <a:cs typeface="Times New Roman"/>
                <a:sym typeface="Times New Roman"/>
              </a:rPr>
              <a:t>Autores: Samuel Sebastián Jaimes Arenas, Nelmer Daniel Roa Cárdenas</a:t>
            </a:r>
            <a:endParaRPr/>
          </a:p>
        </p:txBody>
      </p:sp>
      <p:pic>
        <p:nvPicPr>
          <p:cNvPr id="90" name="Google Shape;90;p1"/>
          <p:cNvPicPr preferRelativeResize="0"/>
          <p:nvPr/>
        </p:nvPicPr>
        <p:blipFill rotWithShape="1">
          <a:blip r:embed="rId3">
            <a:alphaModFix/>
          </a:blip>
          <a:srcRect b="0" l="0" r="0" t="0"/>
          <a:stretch/>
        </p:blipFill>
        <p:spPr>
          <a:xfrm>
            <a:off x="5351342" y="775768"/>
            <a:ext cx="1375279" cy="1525700"/>
          </a:xfrm>
          <a:prstGeom prst="rect">
            <a:avLst/>
          </a:prstGeom>
          <a:noFill/>
          <a:ln>
            <a:noFill/>
          </a:ln>
        </p:spPr>
      </p:pic>
    </p:spTree>
  </p:cSld>
  <p:clrMapOvr>
    <a:masterClrMapping/>
  </p:clrMapOvr>
  <p:transition spd="med">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206" name="Shape 206"/>
        <p:cNvGrpSpPr/>
        <p:nvPr/>
      </p:nvGrpSpPr>
      <p:grpSpPr>
        <a:xfrm>
          <a:off x="0" y="0"/>
          <a:ext cx="0" cy="0"/>
          <a:chOff x="0" y="0"/>
          <a:chExt cx="0" cy="0"/>
        </a:xfrm>
      </p:grpSpPr>
      <p:sp>
        <p:nvSpPr>
          <p:cNvPr id="207" name="Google Shape;207;p10"/>
          <p:cNvSpPr/>
          <p:nvPr/>
        </p:nvSpPr>
        <p:spPr>
          <a:xfrm>
            <a:off x="4344599" y="818248"/>
            <a:ext cx="2680391"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BASES TEÓRICAS</a:t>
            </a:r>
            <a:endParaRPr/>
          </a:p>
        </p:txBody>
      </p:sp>
      <p:sp>
        <p:nvSpPr>
          <p:cNvPr id="208" name="Google Shape;208;p10"/>
          <p:cNvSpPr/>
          <p:nvPr/>
        </p:nvSpPr>
        <p:spPr>
          <a:xfrm>
            <a:off x="450269" y="1983809"/>
            <a:ext cx="4353163" cy="3838922"/>
          </a:xfrm>
          <a:prstGeom prst="rect">
            <a:avLst/>
          </a:prstGeom>
          <a:noFill/>
          <a:ln>
            <a:noFill/>
          </a:ln>
        </p:spPr>
        <p:txBody>
          <a:bodyPr anchorCtr="0" anchor="t" bIns="45700" lIns="91425" spcFirstLastPara="1" rIns="91425" wrap="square" tIns="45700">
            <a:noAutofit/>
          </a:bodyPr>
          <a:lstStyle/>
          <a:p>
            <a:pPr indent="0" lvl="0" marL="0" marR="0" rtl="0" algn="just">
              <a:lnSpc>
                <a:spcPct val="135222"/>
              </a:lnSpc>
              <a:spcBef>
                <a:spcPts val="0"/>
              </a:spcBef>
              <a:spcAft>
                <a:spcPts val="0"/>
              </a:spcAft>
              <a:buClr>
                <a:schemeClr val="dk1"/>
              </a:buClr>
              <a:buSzPts val="1800"/>
              <a:buFont typeface="Times New Roman"/>
              <a:buNone/>
            </a:pPr>
            <a:r>
              <a:rPr b="0" i="0" lang="es-CO" sz="1800" u="none" cap="none" strike="noStrike">
                <a:solidFill>
                  <a:schemeClr val="dk1"/>
                </a:solidFill>
                <a:latin typeface="Times New Roman"/>
                <a:ea typeface="Times New Roman"/>
                <a:cs typeface="Times New Roman"/>
                <a:sym typeface="Times New Roman"/>
              </a:rPr>
              <a:t>Los AFD, o Autómatas Finitos Deterministas, son modelos que nos ayudan a entender cómo un sistema puede reaccionar a diferentes situaciones. Es una máquina de estados que transita entre un conjunto finito de estados posibles, que posee un solo estado inicial y un solo estado de salida. Estos son esenciales para que el sistema pueda tomar decisiones de forma automática, como enviar un recordatorio o cambiar el estado de la deuda.</a:t>
            </a:r>
            <a:endParaRPr b="0" i="0" sz="1800" u="none" cap="none" strike="noStrike">
              <a:solidFill>
                <a:schemeClr val="dk1"/>
              </a:solidFill>
              <a:latin typeface="Times New Roman"/>
              <a:ea typeface="Times New Roman"/>
              <a:cs typeface="Times New Roman"/>
              <a:sym typeface="Times New Roman"/>
            </a:endParaRPr>
          </a:p>
        </p:txBody>
      </p:sp>
      <p:sp>
        <p:nvSpPr>
          <p:cNvPr id="209" name="Google Shape;209;p10"/>
          <p:cNvSpPr/>
          <p:nvPr/>
        </p:nvSpPr>
        <p:spPr>
          <a:xfrm>
            <a:off x="6468698" y="1952723"/>
            <a:ext cx="5058404" cy="3950393"/>
          </a:xfrm>
          <a:prstGeom prst="rect">
            <a:avLst/>
          </a:prstGeom>
          <a:noFill/>
          <a:ln>
            <a:noFill/>
          </a:ln>
        </p:spPr>
        <p:txBody>
          <a:bodyPr anchorCtr="0" anchor="t" bIns="45700" lIns="91425" spcFirstLastPara="1" rIns="91425" wrap="square" tIns="45700">
            <a:noAutofit/>
          </a:bodyPr>
          <a:lstStyle/>
          <a:p>
            <a:pPr indent="0" lvl="0" marL="0" marR="0" rtl="0" algn="just">
              <a:lnSpc>
                <a:spcPct val="135222"/>
              </a:lnSpc>
              <a:spcBef>
                <a:spcPts val="0"/>
              </a:spcBef>
              <a:spcAft>
                <a:spcPts val="0"/>
              </a:spcAft>
              <a:buClr>
                <a:schemeClr val="dk1"/>
              </a:buClr>
              <a:buSzPts val="1800"/>
              <a:buFont typeface="Times New Roman"/>
              <a:buNone/>
            </a:pPr>
            <a:r>
              <a:rPr b="0" i="0" lang="es-CO" sz="1800" u="none" cap="none" strike="noStrike">
                <a:solidFill>
                  <a:schemeClr val="dk1"/>
                </a:solidFill>
                <a:latin typeface="Times New Roman"/>
                <a:ea typeface="Times New Roman"/>
                <a:cs typeface="Times New Roman"/>
                <a:sym typeface="Times New Roman"/>
              </a:rPr>
              <a:t>Otro concepto es la automatización, es decir, el uso de tecnología para realizar tareas con poca o ninguna intervención humana. La automatización puede mejorar la eficiencia, la productividad, la calidad y la velocidad de las operaciones. También puede reducir los costos y los errores humanos. . Para las cobranzas, esto significa que en lugar de que una persona tenga que llamar a los clientes para recordarles que paguen, el sistema lo hace solo, enviando correos o mensajes de texto.   </a:t>
            </a:r>
            <a:endParaRPr b="0" i="0" sz="1800" u="none" cap="none" strike="noStrike">
              <a:solidFill>
                <a:schemeClr val="dk1"/>
              </a:solidFill>
              <a:latin typeface="Times New Roman"/>
              <a:ea typeface="Times New Roman"/>
              <a:cs typeface="Times New Roman"/>
              <a:sym typeface="Times New Roman"/>
            </a:endParaRPr>
          </a:p>
        </p:txBody>
      </p:sp>
      <p:pic>
        <p:nvPicPr>
          <p:cNvPr id="210" name="Google Shape;210;p10"/>
          <p:cNvPicPr preferRelativeResize="0"/>
          <p:nvPr/>
        </p:nvPicPr>
        <p:blipFill rotWithShape="1">
          <a:blip r:embed="rId3">
            <a:alphaModFix/>
          </a:blip>
          <a:srcRect b="0" l="0" r="0" t="0"/>
          <a:stretch/>
        </p:blipFill>
        <p:spPr>
          <a:xfrm>
            <a:off x="4913006" y="1983809"/>
            <a:ext cx="1543579" cy="3442254"/>
          </a:xfrm>
          <a:prstGeom prst="rect">
            <a:avLst/>
          </a:prstGeom>
          <a:noFill/>
          <a:ln>
            <a:noFill/>
          </a:ln>
        </p:spPr>
      </p:pic>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214" name="Shape 214"/>
        <p:cNvGrpSpPr/>
        <p:nvPr/>
      </p:nvGrpSpPr>
      <p:grpSpPr>
        <a:xfrm>
          <a:off x="0" y="0"/>
          <a:ext cx="0" cy="0"/>
          <a:chOff x="0" y="0"/>
          <a:chExt cx="0" cy="0"/>
        </a:xfrm>
      </p:grpSpPr>
      <p:sp>
        <p:nvSpPr>
          <p:cNvPr id="215" name="Google Shape;215;p11"/>
          <p:cNvSpPr/>
          <p:nvPr/>
        </p:nvSpPr>
        <p:spPr>
          <a:xfrm>
            <a:off x="3809003" y="546467"/>
            <a:ext cx="4653201"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ASPECTOS LEGALES Y ÉTICOS</a:t>
            </a:r>
            <a:endParaRPr/>
          </a:p>
        </p:txBody>
      </p:sp>
      <p:sp>
        <p:nvSpPr>
          <p:cNvPr id="216" name="Google Shape;216;p11"/>
          <p:cNvSpPr/>
          <p:nvPr/>
        </p:nvSpPr>
        <p:spPr>
          <a:xfrm>
            <a:off x="1121347" y="1569184"/>
            <a:ext cx="499943" cy="499943"/>
          </a:xfrm>
          <a:prstGeom prst="roundRect">
            <a:avLst>
              <a:gd fmla="val 20000"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1308752" y="1610856"/>
            <a:ext cx="125016"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404155"/>
              </a:buClr>
              <a:buSzPts val="2624"/>
              <a:buFont typeface="Times New Roman"/>
              <a:buNone/>
            </a:pPr>
            <a:r>
              <a:rPr b="0" i="0" lang="es-CO" sz="2624" u="none" cap="none" strike="noStrike">
                <a:solidFill>
                  <a:srgbClr val="404155"/>
                </a:solidFill>
                <a:latin typeface="Times New Roman"/>
                <a:ea typeface="Times New Roman"/>
                <a:cs typeface="Times New Roman"/>
                <a:sym typeface="Times New Roman"/>
              </a:rPr>
              <a:t>1</a:t>
            </a:r>
            <a:endParaRPr b="0" i="0" sz="2624" u="none" cap="none" strike="noStrike">
              <a:solidFill>
                <a:schemeClr val="dk1"/>
              </a:solidFill>
              <a:latin typeface="Times New Roman"/>
              <a:ea typeface="Times New Roman"/>
              <a:cs typeface="Times New Roman"/>
              <a:sym typeface="Times New Roman"/>
            </a:endParaRPr>
          </a:p>
        </p:txBody>
      </p:sp>
      <p:sp>
        <p:nvSpPr>
          <p:cNvPr id="218" name="Google Shape;218;p11"/>
          <p:cNvSpPr/>
          <p:nvPr/>
        </p:nvSpPr>
        <p:spPr>
          <a:xfrm>
            <a:off x="1843461" y="1645503"/>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04155"/>
              </a:buClr>
              <a:buSzPts val="2187"/>
              <a:buFont typeface="Times New Roman"/>
              <a:buNone/>
            </a:pPr>
            <a:r>
              <a:rPr b="1" i="0" lang="es-CO" sz="2187" u="none" cap="none" strike="noStrike">
                <a:solidFill>
                  <a:srgbClr val="404155"/>
                </a:solidFill>
                <a:latin typeface="Times New Roman"/>
                <a:ea typeface="Times New Roman"/>
                <a:cs typeface="Times New Roman"/>
                <a:sym typeface="Times New Roman"/>
              </a:rPr>
              <a:t>Regulaciones</a:t>
            </a:r>
            <a:endParaRPr b="1" i="0" sz="2187" u="none" cap="none" strike="noStrike">
              <a:solidFill>
                <a:schemeClr val="dk1"/>
              </a:solidFill>
              <a:latin typeface="Times New Roman"/>
              <a:ea typeface="Times New Roman"/>
              <a:cs typeface="Times New Roman"/>
              <a:sym typeface="Times New Roman"/>
            </a:endParaRPr>
          </a:p>
        </p:txBody>
      </p:sp>
      <p:sp>
        <p:nvSpPr>
          <p:cNvPr id="219" name="Google Shape;219;p11"/>
          <p:cNvSpPr/>
          <p:nvPr/>
        </p:nvSpPr>
        <p:spPr>
          <a:xfrm>
            <a:off x="1843461" y="2125920"/>
            <a:ext cx="4653200" cy="2528173"/>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None/>
            </a:pPr>
            <a:r>
              <a:rPr b="0" i="0" lang="es-CO" sz="1800" u="none" cap="none" strike="noStrike">
                <a:solidFill>
                  <a:srgbClr val="404155"/>
                </a:solidFill>
                <a:latin typeface="Times New Roman"/>
                <a:ea typeface="Times New Roman"/>
                <a:cs typeface="Times New Roman"/>
                <a:sym typeface="Times New Roman"/>
              </a:rPr>
              <a:t>Los sistemas de cobro, al manejar datos personales de los clientes, como su historial de pagos o sus datos de contacto, están sometidos a regulaciones de tratamiento, como lo expresa la Ley 1581 de 2012 en Colombia. </a:t>
            </a:r>
            <a:endParaRPr/>
          </a:p>
        </p:txBody>
      </p:sp>
      <p:sp>
        <p:nvSpPr>
          <p:cNvPr id="220" name="Google Shape;220;p11"/>
          <p:cNvSpPr/>
          <p:nvPr/>
        </p:nvSpPr>
        <p:spPr>
          <a:xfrm>
            <a:off x="6696422" y="1645503"/>
            <a:ext cx="499943" cy="499943"/>
          </a:xfrm>
          <a:prstGeom prst="roundRect">
            <a:avLst>
              <a:gd fmla="val 20000"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a:off x="6816707" y="1677471"/>
            <a:ext cx="195024"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404155"/>
              </a:buClr>
              <a:buSzPts val="2624"/>
              <a:buFont typeface="Times New Roman"/>
              <a:buNone/>
            </a:pPr>
            <a:r>
              <a:rPr b="0" i="0" lang="es-CO" sz="2624" u="none" cap="none" strike="noStrike">
                <a:solidFill>
                  <a:srgbClr val="404155"/>
                </a:solidFill>
                <a:latin typeface="Times New Roman"/>
                <a:ea typeface="Times New Roman"/>
                <a:cs typeface="Times New Roman"/>
                <a:sym typeface="Times New Roman"/>
              </a:rPr>
              <a:t>2</a:t>
            </a:r>
            <a:endParaRPr b="0" i="0" sz="2624" u="none" cap="none" strike="noStrike">
              <a:solidFill>
                <a:schemeClr val="dk1"/>
              </a:solidFill>
              <a:latin typeface="Times New Roman"/>
              <a:ea typeface="Times New Roman"/>
              <a:cs typeface="Times New Roman"/>
              <a:sym typeface="Times New Roman"/>
            </a:endParaRPr>
          </a:p>
        </p:txBody>
      </p:sp>
      <p:sp>
        <p:nvSpPr>
          <p:cNvPr id="222" name="Google Shape;222;p11"/>
          <p:cNvSpPr/>
          <p:nvPr/>
        </p:nvSpPr>
        <p:spPr>
          <a:xfrm>
            <a:off x="7293818" y="1712119"/>
            <a:ext cx="3000375"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04155"/>
              </a:buClr>
              <a:buSzPts val="2187"/>
              <a:buFont typeface="Times New Roman"/>
              <a:buNone/>
            </a:pPr>
            <a:r>
              <a:rPr b="1" i="0" lang="es-CO" sz="2187" u="none" cap="none" strike="noStrike">
                <a:solidFill>
                  <a:srgbClr val="404155"/>
                </a:solidFill>
                <a:latin typeface="Times New Roman"/>
                <a:ea typeface="Times New Roman"/>
                <a:cs typeface="Times New Roman"/>
                <a:sym typeface="Times New Roman"/>
              </a:rPr>
              <a:t>SIC</a:t>
            </a:r>
            <a:endParaRPr b="1" i="0" sz="2187" u="none" cap="none" strike="noStrike">
              <a:solidFill>
                <a:schemeClr val="dk1"/>
              </a:solidFill>
              <a:latin typeface="Times New Roman"/>
              <a:ea typeface="Times New Roman"/>
              <a:cs typeface="Times New Roman"/>
              <a:sym typeface="Times New Roman"/>
            </a:endParaRPr>
          </a:p>
        </p:txBody>
      </p:sp>
      <p:sp>
        <p:nvSpPr>
          <p:cNvPr id="223" name="Google Shape;223;p11"/>
          <p:cNvSpPr/>
          <p:nvPr/>
        </p:nvSpPr>
        <p:spPr>
          <a:xfrm>
            <a:off x="7293547" y="2125920"/>
            <a:ext cx="4078646" cy="2761390"/>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Clr>
                <a:srgbClr val="404155"/>
              </a:buClr>
              <a:buSzPts val="1800"/>
              <a:buFont typeface="Times New Roman"/>
              <a:buNone/>
            </a:pPr>
            <a:r>
              <a:rPr b="0" i="0" lang="es-CO" sz="1800" u="none" cap="none" strike="noStrike">
                <a:solidFill>
                  <a:srgbClr val="404155"/>
                </a:solidFill>
                <a:latin typeface="Times New Roman"/>
                <a:ea typeface="Times New Roman"/>
                <a:cs typeface="Times New Roman"/>
                <a:sym typeface="Times New Roman"/>
              </a:rPr>
              <a:t>Además de las regulaciones para tratamiento de datos, existe la Superintendencia de Industria y Comercio (SIC), que también tiene reglas claras sobre cómo deben hacerse los cobros y cuántas veces se puede contactar a una persona por deudas. </a:t>
            </a:r>
            <a:endParaRPr b="0" i="0" sz="1800" u="none" cap="none" strike="noStrike">
              <a:solidFill>
                <a:schemeClr val="dk1"/>
              </a:solidFill>
              <a:latin typeface="Times New Roman"/>
              <a:ea typeface="Times New Roman"/>
              <a:cs typeface="Times New Roman"/>
              <a:sym typeface="Times New Roman"/>
            </a:endParaRPr>
          </a:p>
        </p:txBody>
      </p:sp>
      <p:sp>
        <p:nvSpPr>
          <p:cNvPr id="224" name="Google Shape;224;p11"/>
          <p:cNvSpPr/>
          <p:nvPr/>
        </p:nvSpPr>
        <p:spPr>
          <a:xfrm>
            <a:off x="1121347" y="4654093"/>
            <a:ext cx="499943" cy="499943"/>
          </a:xfrm>
          <a:prstGeom prst="roundRect">
            <a:avLst>
              <a:gd fmla="val 20000"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a:off x="1273152" y="4695765"/>
            <a:ext cx="196334"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404155"/>
              </a:buClr>
              <a:buSzPts val="2624"/>
              <a:buFont typeface="Times New Roman"/>
              <a:buNone/>
            </a:pPr>
            <a:r>
              <a:rPr b="0" i="0" lang="es-CO" sz="2624" u="none" cap="none" strike="noStrike">
                <a:solidFill>
                  <a:srgbClr val="404155"/>
                </a:solidFill>
                <a:latin typeface="Times New Roman"/>
                <a:ea typeface="Times New Roman"/>
                <a:cs typeface="Times New Roman"/>
                <a:sym typeface="Times New Roman"/>
              </a:rPr>
              <a:t>3</a:t>
            </a:r>
            <a:endParaRPr b="0" i="0" sz="2624" u="none" cap="none" strike="noStrike">
              <a:solidFill>
                <a:schemeClr val="dk1"/>
              </a:solidFill>
              <a:latin typeface="Times New Roman"/>
              <a:ea typeface="Times New Roman"/>
              <a:cs typeface="Times New Roman"/>
              <a:sym typeface="Times New Roman"/>
            </a:endParaRPr>
          </a:p>
        </p:txBody>
      </p:sp>
      <p:sp>
        <p:nvSpPr>
          <p:cNvPr id="226" name="Google Shape;226;p11"/>
          <p:cNvSpPr/>
          <p:nvPr/>
        </p:nvSpPr>
        <p:spPr>
          <a:xfrm>
            <a:off x="1843461" y="4730412"/>
            <a:ext cx="3154799"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04155"/>
              </a:buClr>
              <a:buSzPts val="2187"/>
              <a:buFont typeface="Times New Roman"/>
              <a:buNone/>
            </a:pPr>
            <a:r>
              <a:rPr b="1" i="0" lang="es-CO" sz="2187" u="none" cap="none" strike="noStrike">
                <a:solidFill>
                  <a:srgbClr val="404155"/>
                </a:solidFill>
                <a:latin typeface="Times New Roman"/>
                <a:ea typeface="Times New Roman"/>
                <a:cs typeface="Times New Roman"/>
                <a:sym typeface="Times New Roman"/>
              </a:rPr>
              <a:t>Consideraciones Éticas</a:t>
            </a:r>
            <a:endParaRPr b="1" i="0" sz="2187" u="none" cap="none" strike="noStrike">
              <a:solidFill>
                <a:schemeClr val="dk1"/>
              </a:solidFill>
              <a:latin typeface="Times New Roman"/>
              <a:ea typeface="Times New Roman"/>
              <a:cs typeface="Times New Roman"/>
              <a:sym typeface="Times New Roman"/>
            </a:endParaRPr>
          </a:p>
        </p:txBody>
      </p:sp>
      <p:sp>
        <p:nvSpPr>
          <p:cNvPr id="227" name="Google Shape;227;p11"/>
          <p:cNvSpPr/>
          <p:nvPr/>
        </p:nvSpPr>
        <p:spPr>
          <a:xfrm>
            <a:off x="1843461" y="5210829"/>
            <a:ext cx="8584287" cy="1066205"/>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Clr>
                <a:srgbClr val="404155"/>
              </a:buClr>
              <a:buSzPts val="1800"/>
              <a:buFont typeface="Times New Roman"/>
              <a:buNone/>
            </a:pPr>
            <a:r>
              <a:rPr b="0" i="0" lang="es-CO" sz="1800" u="none" cap="none" strike="noStrike">
                <a:solidFill>
                  <a:srgbClr val="404155"/>
                </a:solidFill>
                <a:latin typeface="Times New Roman"/>
                <a:ea typeface="Times New Roman"/>
                <a:cs typeface="Times New Roman"/>
                <a:sym typeface="Times New Roman"/>
              </a:rPr>
              <a:t>Es crucial garantizar que el sistema automatizado sea preciso, confiable, transparente y se utilice de manera correcta, garantizando la confiabilidad con el cliente.</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231" name="Shape 231"/>
        <p:cNvGrpSpPr/>
        <p:nvPr/>
      </p:nvGrpSpPr>
      <p:grpSpPr>
        <a:xfrm>
          <a:off x="0" y="0"/>
          <a:ext cx="0" cy="0"/>
          <a:chOff x="0" y="0"/>
          <a:chExt cx="0" cy="0"/>
        </a:xfrm>
      </p:grpSpPr>
      <p:sp>
        <p:nvSpPr>
          <p:cNvPr id="232" name="Google Shape;232;p12"/>
          <p:cNvSpPr/>
          <p:nvPr/>
        </p:nvSpPr>
        <p:spPr>
          <a:xfrm>
            <a:off x="1201428" y="901817"/>
            <a:ext cx="4700196"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MARCO METODOLÓGICO</a:t>
            </a:r>
            <a:endParaRPr/>
          </a:p>
        </p:txBody>
      </p:sp>
      <p:sp>
        <p:nvSpPr>
          <p:cNvPr id="233" name="Google Shape;233;p12"/>
          <p:cNvSpPr/>
          <p:nvPr/>
        </p:nvSpPr>
        <p:spPr>
          <a:xfrm>
            <a:off x="460514" y="2085542"/>
            <a:ext cx="6182024" cy="4147091"/>
          </a:xfrm>
          <a:prstGeom prst="rect">
            <a:avLst/>
          </a:prstGeom>
          <a:noFill/>
          <a:ln>
            <a:noFill/>
          </a:ln>
        </p:spPr>
        <p:txBody>
          <a:bodyPr anchorCtr="0" anchor="t" bIns="45700" lIns="91425" spcFirstLastPara="1" rIns="91425" wrap="square" tIns="45700">
            <a:noAutofit/>
          </a:bodyPr>
          <a:lstStyle/>
          <a:p>
            <a:pPr indent="0" lvl="0" marL="0" marR="0" rtl="0" algn="just">
              <a:lnSpc>
                <a:spcPct val="149166"/>
              </a:lnSpc>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Se abordará de manera completa el marco metodológico del proyecto, incluyendo su naturaleza, diseño y nivel, lo que permite brindar una perspectiva completa sobre el enfoque al que se orienta el trabajo y la manera en la que se recopilaron y analizaron los datos. Además de exponer la población y muestra, y las técnicas e instrumentos para la recolección de la información. Para el desarrollo de este proyecto se va a implementar la metodología XP (Extreme Programming), ya que XP está orientada al desarrollo ágil de software y se adapta bien a proyectos donde se requiere flexibilidad y mejoras continuas a medida que se construye el sistema. </a:t>
            </a:r>
            <a:endParaRPr b="0" i="0" sz="1800" u="none" cap="none" strike="noStrike">
              <a:solidFill>
                <a:srgbClr val="404155"/>
              </a:solidFill>
              <a:latin typeface="Times New Roman"/>
              <a:ea typeface="Times New Roman"/>
              <a:cs typeface="Times New Roman"/>
              <a:sym typeface="Times New Roman"/>
            </a:endParaRPr>
          </a:p>
        </p:txBody>
      </p:sp>
      <p:pic>
        <p:nvPicPr>
          <p:cNvPr id="234" name="Google Shape;234;p12"/>
          <p:cNvPicPr preferRelativeResize="0"/>
          <p:nvPr/>
        </p:nvPicPr>
        <p:blipFill rotWithShape="1">
          <a:blip r:embed="rId3">
            <a:alphaModFix/>
          </a:blip>
          <a:srcRect b="0" l="0" r="0" t="0"/>
          <a:stretch/>
        </p:blipFill>
        <p:spPr>
          <a:xfrm>
            <a:off x="6905297" y="1269124"/>
            <a:ext cx="4918217" cy="4319752"/>
          </a:xfrm>
          <a:prstGeom prst="rect">
            <a:avLst/>
          </a:prstGeom>
          <a:noFill/>
          <a:ln>
            <a:noFill/>
          </a:ln>
        </p:spPr>
      </p:pic>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238" name="Shape 238"/>
        <p:cNvGrpSpPr/>
        <p:nvPr/>
      </p:nvGrpSpPr>
      <p:grpSpPr>
        <a:xfrm>
          <a:off x="0" y="0"/>
          <a:ext cx="0" cy="0"/>
          <a:chOff x="0" y="0"/>
          <a:chExt cx="0" cy="0"/>
        </a:xfrm>
      </p:grpSpPr>
      <p:sp>
        <p:nvSpPr>
          <p:cNvPr id="239" name="Google Shape;239;p13"/>
          <p:cNvSpPr/>
          <p:nvPr/>
        </p:nvSpPr>
        <p:spPr>
          <a:xfrm>
            <a:off x="1270251" y="715483"/>
            <a:ext cx="602048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NIVEL DE LA INVESTIGACIÓN</a:t>
            </a:r>
            <a:endParaRPr/>
          </a:p>
        </p:txBody>
      </p:sp>
      <p:sp>
        <p:nvSpPr>
          <p:cNvPr id="240" name="Google Shape;240;p13"/>
          <p:cNvSpPr/>
          <p:nvPr/>
        </p:nvSpPr>
        <p:spPr>
          <a:xfrm>
            <a:off x="399233" y="1629311"/>
            <a:ext cx="499943" cy="499943"/>
          </a:xfrm>
          <a:prstGeom prst="roundRect">
            <a:avLst>
              <a:gd fmla="val 20000"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a:off x="586638" y="1618433"/>
            <a:ext cx="125016"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82277"/>
              </a:lnSpc>
              <a:spcBef>
                <a:spcPts val="0"/>
              </a:spcBef>
              <a:spcAft>
                <a:spcPts val="0"/>
              </a:spcAft>
              <a:buClr>
                <a:srgbClr val="404155"/>
              </a:buClr>
              <a:buSzPts val="1800"/>
              <a:buFont typeface="Times New Roman"/>
              <a:buNone/>
            </a:pPr>
            <a:r>
              <a:rPr b="0" i="0" lang="es-CO" sz="1800" u="none" cap="none" strike="noStrike">
                <a:solidFill>
                  <a:srgbClr val="404155"/>
                </a:solidFill>
                <a:latin typeface="Times New Roman"/>
                <a:ea typeface="Times New Roman"/>
                <a:cs typeface="Times New Roman"/>
                <a:sym typeface="Times New Roman"/>
              </a:rPr>
              <a:t>1</a:t>
            </a:r>
            <a:endParaRPr b="0" i="0" sz="1800" u="none" cap="none" strike="noStrike">
              <a:solidFill>
                <a:schemeClr val="dk1"/>
              </a:solidFill>
              <a:latin typeface="Times New Roman"/>
              <a:ea typeface="Times New Roman"/>
              <a:cs typeface="Times New Roman"/>
              <a:sym typeface="Times New Roman"/>
            </a:endParaRPr>
          </a:p>
        </p:txBody>
      </p:sp>
      <p:sp>
        <p:nvSpPr>
          <p:cNvPr id="242" name="Google Shape;242;p13"/>
          <p:cNvSpPr/>
          <p:nvPr/>
        </p:nvSpPr>
        <p:spPr>
          <a:xfrm>
            <a:off x="1121347" y="1705630"/>
            <a:ext cx="3283863" cy="347186"/>
          </a:xfrm>
          <a:prstGeom prst="rect">
            <a:avLst/>
          </a:prstGeom>
          <a:noFill/>
          <a:ln>
            <a:noFill/>
          </a:ln>
        </p:spPr>
        <p:txBody>
          <a:bodyPr anchorCtr="0" anchor="t" bIns="45700" lIns="91425" spcFirstLastPara="1" rIns="91425" wrap="square" tIns="45700">
            <a:noAutofit/>
          </a:bodyPr>
          <a:lstStyle/>
          <a:p>
            <a:pPr indent="0" lvl="0" marL="0" marR="0" rtl="0" algn="l">
              <a:lnSpc>
                <a:spcPct val="151888"/>
              </a:lnSpc>
              <a:spcBef>
                <a:spcPts val="0"/>
              </a:spcBef>
              <a:spcAft>
                <a:spcPts val="0"/>
              </a:spcAft>
              <a:buClr>
                <a:srgbClr val="404155"/>
              </a:buClr>
              <a:buSzPts val="1800"/>
              <a:buFont typeface="Times New Roman"/>
              <a:buNone/>
            </a:pPr>
            <a:r>
              <a:rPr b="1" i="0" lang="es-CO" sz="1800" u="none" cap="none" strike="noStrike">
                <a:solidFill>
                  <a:srgbClr val="404155"/>
                </a:solidFill>
                <a:latin typeface="Times New Roman"/>
                <a:ea typeface="Times New Roman"/>
                <a:cs typeface="Times New Roman"/>
                <a:sym typeface="Times New Roman"/>
              </a:rPr>
              <a:t>Paradigma Cuantitativo</a:t>
            </a:r>
            <a:endParaRPr b="1" i="0" sz="1800" u="none" cap="none" strike="noStrike">
              <a:solidFill>
                <a:schemeClr val="dk1"/>
              </a:solidFill>
              <a:latin typeface="Times New Roman"/>
              <a:ea typeface="Times New Roman"/>
              <a:cs typeface="Times New Roman"/>
              <a:sym typeface="Times New Roman"/>
            </a:endParaRPr>
          </a:p>
        </p:txBody>
      </p:sp>
      <p:sp>
        <p:nvSpPr>
          <p:cNvPr id="243" name="Google Shape;243;p13"/>
          <p:cNvSpPr/>
          <p:nvPr/>
        </p:nvSpPr>
        <p:spPr>
          <a:xfrm>
            <a:off x="399233" y="2178724"/>
            <a:ext cx="4192800" cy="2238600"/>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Clr>
                <a:schemeClr val="dk1"/>
              </a:buClr>
              <a:buSzPts val="1800"/>
              <a:buFont typeface="Times New Roman"/>
              <a:buNone/>
            </a:pPr>
            <a:r>
              <a:rPr b="0" i="0" lang="es-CO" sz="1800" u="none" cap="none" strike="noStrike">
                <a:solidFill>
                  <a:schemeClr val="dk1"/>
                </a:solidFill>
                <a:latin typeface="Times New Roman"/>
                <a:ea typeface="Times New Roman"/>
                <a:cs typeface="Times New Roman"/>
                <a:sym typeface="Times New Roman"/>
              </a:rPr>
              <a:t>El enfoque al que se encuentra orientada la investigación es cuantitativo, puesto que con el sistema que estamos desarrollando se van a trabajar grandes cantidades de datos que este va a poder analizar, segmentar y clasificar</a:t>
            </a:r>
            <a:endParaRPr b="0" i="0" sz="1800" u="none" cap="none" strike="noStrike">
              <a:solidFill>
                <a:schemeClr val="dk1"/>
              </a:solidFill>
              <a:latin typeface="Times New Roman"/>
              <a:ea typeface="Times New Roman"/>
              <a:cs typeface="Times New Roman"/>
              <a:sym typeface="Times New Roman"/>
            </a:endParaRPr>
          </a:p>
        </p:txBody>
      </p:sp>
      <p:sp>
        <p:nvSpPr>
          <p:cNvPr id="244" name="Google Shape;244;p13"/>
          <p:cNvSpPr/>
          <p:nvPr/>
        </p:nvSpPr>
        <p:spPr>
          <a:xfrm>
            <a:off x="4755449" y="1656041"/>
            <a:ext cx="499943" cy="499943"/>
          </a:xfrm>
          <a:prstGeom prst="roundRect">
            <a:avLst>
              <a:gd fmla="val 20000"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4907849" y="1624143"/>
            <a:ext cx="195024"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82277"/>
              </a:lnSpc>
              <a:spcBef>
                <a:spcPts val="0"/>
              </a:spcBef>
              <a:spcAft>
                <a:spcPts val="0"/>
              </a:spcAft>
              <a:buClr>
                <a:srgbClr val="404155"/>
              </a:buClr>
              <a:buSzPts val="1800"/>
              <a:buFont typeface="Times New Roman"/>
              <a:buNone/>
            </a:pPr>
            <a:r>
              <a:rPr b="0" i="0" lang="es-CO" sz="1800" u="none" cap="none" strike="noStrike">
                <a:solidFill>
                  <a:srgbClr val="404155"/>
                </a:solidFill>
                <a:latin typeface="Times New Roman"/>
                <a:ea typeface="Times New Roman"/>
                <a:cs typeface="Times New Roman"/>
                <a:sym typeface="Times New Roman"/>
              </a:rPr>
              <a:t>2</a:t>
            </a:r>
            <a:endParaRPr b="0" i="0" sz="1800" u="none" cap="none" strike="noStrike">
              <a:solidFill>
                <a:schemeClr val="dk1"/>
              </a:solidFill>
              <a:latin typeface="Times New Roman"/>
              <a:ea typeface="Times New Roman"/>
              <a:cs typeface="Times New Roman"/>
              <a:sym typeface="Times New Roman"/>
            </a:endParaRPr>
          </a:p>
        </p:txBody>
      </p:sp>
      <p:sp>
        <p:nvSpPr>
          <p:cNvPr id="246" name="Google Shape;246;p13"/>
          <p:cNvSpPr/>
          <p:nvPr/>
        </p:nvSpPr>
        <p:spPr>
          <a:xfrm>
            <a:off x="5477563" y="1732360"/>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51888"/>
              </a:lnSpc>
              <a:spcBef>
                <a:spcPts val="0"/>
              </a:spcBef>
              <a:spcAft>
                <a:spcPts val="0"/>
              </a:spcAft>
              <a:buClr>
                <a:srgbClr val="404155"/>
              </a:buClr>
              <a:buSzPts val="1800"/>
              <a:buFont typeface="Times New Roman"/>
              <a:buNone/>
            </a:pPr>
            <a:r>
              <a:rPr b="1" i="0" lang="es-CO" sz="1800" u="none" cap="none" strike="noStrike">
                <a:solidFill>
                  <a:srgbClr val="404155"/>
                </a:solidFill>
                <a:latin typeface="Times New Roman"/>
                <a:ea typeface="Times New Roman"/>
                <a:cs typeface="Times New Roman"/>
                <a:sym typeface="Times New Roman"/>
              </a:rPr>
              <a:t>Nivel</a:t>
            </a:r>
            <a:r>
              <a:rPr b="1" lang="es-CO" sz="1800">
                <a:solidFill>
                  <a:srgbClr val="404155"/>
                </a:solidFill>
                <a:latin typeface="Times New Roman"/>
                <a:ea typeface="Times New Roman"/>
                <a:cs typeface="Times New Roman"/>
                <a:sym typeface="Times New Roman"/>
              </a:rPr>
              <a:t> Experimental</a:t>
            </a:r>
            <a:endParaRPr b="1" i="0" sz="1800" u="none" cap="none" strike="noStrike">
              <a:solidFill>
                <a:schemeClr val="dk1"/>
              </a:solidFill>
              <a:latin typeface="Times New Roman"/>
              <a:ea typeface="Times New Roman"/>
              <a:cs typeface="Times New Roman"/>
              <a:sym typeface="Times New Roman"/>
            </a:endParaRPr>
          </a:p>
        </p:txBody>
      </p:sp>
      <p:sp>
        <p:nvSpPr>
          <p:cNvPr id="247" name="Google Shape;247;p13"/>
          <p:cNvSpPr/>
          <p:nvPr/>
        </p:nvSpPr>
        <p:spPr>
          <a:xfrm>
            <a:off x="4779458" y="2285721"/>
            <a:ext cx="3475595" cy="1777008"/>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Clr>
                <a:schemeClr val="dk1"/>
              </a:buClr>
              <a:buSzPts val="1800"/>
              <a:buFont typeface="Times New Roman"/>
              <a:buNone/>
            </a:pPr>
            <a:r>
              <a:rPr b="0" i="0" lang="es-CO" sz="1800" u="none" cap="none" strike="noStrike">
                <a:solidFill>
                  <a:schemeClr val="dk1"/>
                </a:solidFill>
                <a:latin typeface="Times New Roman"/>
                <a:ea typeface="Times New Roman"/>
                <a:cs typeface="Times New Roman"/>
                <a:sym typeface="Times New Roman"/>
              </a:rPr>
              <a:t>El proyecto posee un nivel experimental, puesto que se manejaran y manipularan varias variables en la ejecución del sistema.</a:t>
            </a:r>
            <a:endParaRPr b="0" i="0" sz="1800" u="none" cap="none" strike="noStrike">
              <a:solidFill>
                <a:schemeClr val="dk1"/>
              </a:solidFill>
              <a:latin typeface="Times New Roman"/>
              <a:ea typeface="Times New Roman"/>
              <a:cs typeface="Times New Roman"/>
              <a:sym typeface="Times New Roman"/>
            </a:endParaRPr>
          </a:p>
        </p:txBody>
      </p:sp>
      <p:sp>
        <p:nvSpPr>
          <p:cNvPr id="248" name="Google Shape;248;p13"/>
          <p:cNvSpPr/>
          <p:nvPr/>
        </p:nvSpPr>
        <p:spPr>
          <a:xfrm>
            <a:off x="399233" y="4674128"/>
            <a:ext cx="499943" cy="499943"/>
          </a:xfrm>
          <a:prstGeom prst="roundRect">
            <a:avLst>
              <a:gd fmla="val 20000"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a:off x="551038" y="4652740"/>
            <a:ext cx="196334"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82277"/>
              </a:lnSpc>
              <a:spcBef>
                <a:spcPts val="0"/>
              </a:spcBef>
              <a:spcAft>
                <a:spcPts val="0"/>
              </a:spcAft>
              <a:buClr>
                <a:srgbClr val="404155"/>
              </a:buClr>
              <a:buSzPts val="1800"/>
              <a:buFont typeface="Times New Roman"/>
              <a:buNone/>
            </a:pPr>
            <a:r>
              <a:rPr b="0" i="0" lang="es-CO" sz="1800" u="none" cap="none" strike="noStrike">
                <a:solidFill>
                  <a:srgbClr val="404155"/>
                </a:solidFill>
                <a:latin typeface="Times New Roman"/>
                <a:ea typeface="Times New Roman"/>
                <a:cs typeface="Times New Roman"/>
                <a:sym typeface="Times New Roman"/>
              </a:rPr>
              <a:t>3</a:t>
            </a:r>
            <a:endParaRPr b="0" i="0" sz="1800" u="none" cap="none" strike="noStrike">
              <a:solidFill>
                <a:schemeClr val="dk1"/>
              </a:solidFill>
              <a:latin typeface="Times New Roman"/>
              <a:ea typeface="Times New Roman"/>
              <a:cs typeface="Times New Roman"/>
              <a:sym typeface="Times New Roman"/>
            </a:endParaRPr>
          </a:p>
        </p:txBody>
      </p:sp>
      <p:sp>
        <p:nvSpPr>
          <p:cNvPr id="250" name="Google Shape;250;p13"/>
          <p:cNvSpPr/>
          <p:nvPr/>
        </p:nvSpPr>
        <p:spPr>
          <a:xfrm>
            <a:off x="1121347" y="4750447"/>
            <a:ext cx="63182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51888"/>
              </a:lnSpc>
              <a:spcBef>
                <a:spcPts val="0"/>
              </a:spcBef>
              <a:spcAft>
                <a:spcPts val="0"/>
              </a:spcAft>
              <a:buClr>
                <a:srgbClr val="404155"/>
              </a:buClr>
              <a:buSzPts val="1800"/>
              <a:buFont typeface="Times New Roman"/>
              <a:buNone/>
            </a:pPr>
            <a:r>
              <a:rPr b="1" i="0" lang="es-CO" sz="1800" u="none" cap="none" strike="noStrike">
                <a:solidFill>
                  <a:srgbClr val="404155"/>
                </a:solidFill>
                <a:latin typeface="Times New Roman"/>
                <a:ea typeface="Times New Roman"/>
                <a:cs typeface="Times New Roman"/>
                <a:sym typeface="Times New Roman"/>
              </a:rPr>
              <a:t>Análisis de Datos de la Empresa</a:t>
            </a:r>
            <a:endParaRPr b="1" i="0" sz="1800" u="none" cap="none" strike="noStrike">
              <a:solidFill>
                <a:schemeClr val="dk1"/>
              </a:solidFill>
              <a:latin typeface="Times New Roman"/>
              <a:ea typeface="Times New Roman"/>
              <a:cs typeface="Times New Roman"/>
              <a:sym typeface="Times New Roman"/>
            </a:endParaRPr>
          </a:p>
        </p:txBody>
      </p:sp>
      <p:sp>
        <p:nvSpPr>
          <p:cNvPr id="251" name="Google Shape;251;p13"/>
          <p:cNvSpPr/>
          <p:nvPr/>
        </p:nvSpPr>
        <p:spPr>
          <a:xfrm>
            <a:off x="330773" y="5296058"/>
            <a:ext cx="8109034" cy="710803"/>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Clr>
                <a:schemeClr val="dk1"/>
              </a:buClr>
              <a:buSzPts val="1800"/>
              <a:buFont typeface="Times New Roman"/>
              <a:buNone/>
            </a:pPr>
            <a:r>
              <a:rPr b="0" i="0" lang="es-CO" sz="1800" u="none" cap="none" strike="noStrike">
                <a:solidFill>
                  <a:schemeClr val="dk1"/>
                </a:solidFill>
                <a:latin typeface="Times New Roman"/>
                <a:ea typeface="Times New Roman"/>
                <a:cs typeface="Times New Roman"/>
                <a:sym typeface="Times New Roman"/>
              </a:rPr>
              <a:t>Los datos a analizar están validados por la empresa a la cual incurrimos para poder ofrecer un modelo completo.</a:t>
            </a:r>
            <a:endParaRPr b="0" i="0" sz="1800" u="none" cap="none" strike="noStrike">
              <a:solidFill>
                <a:schemeClr val="dk1"/>
              </a:solidFill>
              <a:latin typeface="Times New Roman"/>
              <a:ea typeface="Times New Roman"/>
              <a:cs typeface="Times New Roman"/>
              <a:sym typeface="Times New Roman"/>
            </a:endParaRPr>
          </a:p>
        </p:txBody>
      </p:sp>
      <p:pic>
        <p:nvPicPr>
          <p:cNvPr id="252" name="Google Shape;252;p13"/>
          <p:cNvPicPr preferRelativeResize="0"/>
          <p:nvPr/>
        </p:nvPicPr>
        <p:blipFill rotWithShape="1">
          <a:blip r:embed="rId3">
            <a:alphaModFix/>
          </a:blip>
          <a:srcRect b="0" l="0" r="0" t="0"/>
          <a:stretch/>
        </p:blipFill>
        <p:spPr>
          <a:xfrm>
            <a:off x="8599458" y="1629311"/>
            <a:ext cx="3392845" cy="4304918"/>
          </a:xfrm>
          <a:prstGeom prst="rect">
            <a:avLst/>
          </a:prstGeom>
          <a:noFill/>
          <a:ln>
            <a:noFill/>
          </a:ln>
        </p:spPr>
      </p:pic>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256" name="Shape 256"/>
        <p:cNvGrpSpPr/>
        <p:nvPr/>
      </p:nvGrpSpPr>
      <p:grpSpPr>
        <a:xfrm>
          <a:off x="0" y="0"/>
          <a:ext cx="0" cy="0"/>
          <a:chOff x="0" y="0"/>
          <a:chExt cx="0" cy="0"/>
        </a:xfrm>
      </p:grpSpPr>
      <p:sp>
        <p:nvSpPr>
          <p:cNvPr id="257" name="Google Shape;257;p14"/>
          <p:cNvSpPr/>
          <p:nvPr/>
        </p:nvSpPr>
        <p:spPr>
          <a:xfrm>
            <a:off x="3645574" y="451530"/>
            <a:ext cx="4900851"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DISEÑO DE LA INVESTIGACIÓN</a:t>
            </a:r>
            <a:endParaRPr/>
          </a:p>
        </p:txBody>
      </p:sp>
      <p:sp>
        <p:nvSpPr>
          <p:cNvPr id="258" name="Google Shape;258;p14"/>
          <p:cNvSpPr/>
          <p:nvPr/>
        </p:nvSpPr>
        <p:spPr>
          <a:xfrm>
            <a:off x="720435" y="1126940"/>
            <a:ext cx="72877" cy="4872078"/>
          </a:xfrm>
          <a:prstGeom prst="roundRect">
            <a:avLst>
              <a:gd fmla="val 225151" name="adj"/>
            </a:avLst>
          </a:prstGeom>
          <a:solidFill>
            <a:srgbClr val="B8C3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987802" y="1571744"/>
            <a:ext cx="777597" cy="44410"/>
          </a:xfrm>
          <a:prstGeom prst="roundRect">
            <a:avLst>
              <a:gd fmla="val 225151" name="adj"/>
            </a:avLst>
          </a:prstGeom>
          <a:solidFill>
            <a:srgbClr val="B8C3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487859" y="1344037"/>
            <a:ext cx="499943" cy="499943"/>
          </a:xfrm>
          <a:prstGeom prst="roundRect">
            <a:avLst>
              <a:gd fmla="val 20000"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675263" y="1385709"/>
            <a:ext cx="125016"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82277"/>
              </a:lnSpc>
              <a:spcBef>
                <a:spcPts val="0"/>
              </a:spcBef>
              <a:spcAft>
                <a:spcPts val="0"/>
              </a:spcAft>
              <a:buClr>
                <a:srgbClr val="404155"/>
              </a:buClr>
              <a:buSzPts val="1800"/>
              <a:buFont typeface="Times New Roman"/>
              <a:buNone/>
            </a:pPr>
            <a:r>
              <a:rPr b="0" i="0" lang="es-CO" sz="1800" u="none" cap="none" strike="noStrike">
                <a:solidFill>
                  <a:srgbClr val="404155"/>
                </a:solidFill>
                <a:latin typeface="Times New Roman"/>
                <a:ea typeface="Times New Roman"/>
                <a:cs typeface="Times New Roman"/>
                <a:sym typeface="Times New Roman"/>
              </a:rPr>
              <a:t>1</a:t>
            </a:r>
            <a:endParaRPr b="0" i="0" sz="1800" u="none" cap="none" strike="noStrike">
              <a:solidFill>
                <a:schemeClr val="dk1"/>
              </a:solidFill>
              <a:latin typeface="Times New Roman"/>
              <a:ea typeface="Times New Roman"/>
              <a:cs typeface="Times New Roman"/>
              <a:sym typeface="Times New Roman"/>
            </a:endParaRPr>
          </a:p>
        </p:txBody>
      </p:sp>
      <p:sp>
        <p:nvSpPr>
          <p:cNvPr id="262" name="Google Shape;262;p14"/>
          <p:cNvSpPr/>
          <p:nvPr/>
        </p:nvSpPr>
        <p:spPr>
          <a:xfrm>
            <a:off x="1959888" y="1392615"/>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51888"/>
              </a:lnSpc>
              <a:spcBef>
                <a:spcPts val="0"/>
              </a:spcBef>
              <a:spcAft>
                <a:spcPts val="0"/>
              </a:spcAft>
              <a:buClr>
                <a:srgbClr val="404155"/>
              </a:buClr>
              <a:buSzPts val="1800"/>
              <a:buFont typeface="Times New Roman"/>
              <a:buNone/>
            </a:pPr>
            <a:r>
              <a:rPr b="1" i="0" lang="es-CO" sz="1800" u="none" cap="none" strike="noStrike">
                <a:solidFill>
                  <a:srgbClr val="404155"/>
                </a:solidFill>
                <a:latin typeface="Times New Roman"/>
                <a:ea typeface="Times New Roman"/>
                <a:cs typeface="Times New Roman"/>
                <a:sym typeface="Times New Roman"/>
              </a:rPr>
              <a:t>Experimental</a:t>
            </a:r>
            <a:endParaRPr b="1" i="0" sz="1800" u="none" cap="none" strike="noStrike">
              <a:solidFill>
                <a:schemeClr val="dk1"/>
              </a:solidFill>
              <a:latin typeface="Times New Roman"/>
              <a:ea typeface="Times New Roman"/>
              <a:cs typeface="Times New Roman"/>
              <a:sym typeface="Times New Roman"/>
            </a:endParaRPr>
          </a:p>
        </p:txBody>
      </p:sp>
      <p:sp>
        <p:nvSpPr>
          <p:cNvPr id="263" name="Google Shape;263;p14"/>
          <p:cNvSpPr/>
          <p:nvPr/>
        </p:nvSpPr>
        <p:spPr>
          <a:xfrm>
            <a:off x="965686" y="1801272"/>
            <a:ext cx="10162914" cy="710803"/>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Clr>
                <a:schemeClr val="dk1"/>
              </a:buClr>
              <a:buSzPts val="1800"/>
              <a:buFont typeface="Times New Roman"/>
              <a:buNone/>
            </a:pPr>
            <a:r>
              <a:rPr b="0" i="0" lang="es-CO" sz="1800" u="none" cap="none" strike="noStrike">
                <a:solidFill>
                  <a:schemeClr val="dk1"/>
                </a:solidFill>
                <a:latin typeface="Times New Roman"/>
                <a:ea typeface="Times New Roman"/>
                <a:cs typeface="Times New Roman"/>
                <a:sym typeface="Times New Roman"/>
              </a:rPr>
              <a:t>La investigación se desarrollará como experimental, ya que recurre a la manipulación de los datos que entran al sistema, además de su gestión y segmentación.</a:t>
            </a:r>
            <a:endParaRPr b="0" i="0" sz="1800" u="none" cap="none" strike="noStrike">
              <a:solidFill>
                <a:schemeClr val="dk1"/>
              </a:solidFill>
              <a:latin typeface="Times New Roman"/>
              <a:ea typeface="Times New Roman"/>
              <a:cs typeface="Times New Roman"/>
              <a:sym typeface="Times New Roman"/>
            </a:endParaRPr>
          </a:p>
        </p:txBody>
      </p:sp>
      <p:sp>
        <p:nvSpPr>
          <p:cNvPr id="264" name="Google Shape;264;p14"/>
          <p:cNvSpPr/>
          <p:nvPr/>
        </p:nvSpPr>
        <p:spPr>
          <a:xfrm>
            <a:off x="987802" y="3429476"/>
            <a:ext cx="777597" cy="44410"/>
          </a:xfrm>
          <a:prstGeom prst="roundRect">
            <a:avLst>
              <a:gd fmla="val 225151" name="adj"/>
            </a:avLst>
          </a:prstGeom>
          <a:solidFill>
            <a:srgbClr val="B8C3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487859" y="3201769"/>
            <a:ext cx="499943" cy="499943"/>
          </a:xfrm>
          <a:prstGeom prst="roundRect">
            <a:avLst>
              <a:gd fmla="val 20000"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640259" y="3243441"/>
            <a:ext cx="195024"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82277"/>
              </a:lnSpc>
              <a:spcBef>
                <a:spcPts val="0"/>
              </a:spcBef>
              <a:spcAft>
                <a:spcPts val="0"/>
              </a:spcAft>
              <a:buClr>
                <a:srgbClr val="404155"/>
              </a:buClr>
              <a:buSzPts val="1800"/>
              <a:buFont typeface="Times New Roman"/>
              <a:buNone/>
            </a:pPr>
            <a:r>
              <a:rPr b="0" i="0" lang="es-CO" sz="1800" u="none" cap="none" strike="noStrike">
                <a:solidFill>
                  <a:srgbClr val="404155"/>
                </a:solidFill>
                <a:latin typeface="Times New Roman"/>
                <a:ea typeface="Times New Roman"/>
                <a:cs typeface="Times New Roman"/>
                <a:sym typeface="Times New Roman"/>
              </a:rPr>
              <a:t>2</a:t>
            </a:r>
            <a:endParaRPr b="0" i="0" sz="1800" u="none" cap="none" strike="noStrike">
              <a:solidFill>
                <a:schemeClr val="dk1"/>
              </a:solidFill>
              <a:latin typeface="Times New Roman"/>
              <a:ea typeface="Times New Roman"/>
              <a:cs typeface="Times New Roman"/>
              <a:sym typeface="Times New Roman"/>
            </a:endParaRPr>
          </a:p>
        </p:txBody>
      </p:sp>
      <p:sp>
        <p:nvSpPr>
          <p:cNvPr id="267" name="Google Shape;267;p14"/>
          <p:cNvSpPr/>
          <p:nvPr/>
        </p:nvSpPr>
        <p:spPr>
          <a:xfrm>
            <a:off x="1917918" y="3255407"/>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51888"/>
              </a:lnSpc>
              <a:spcBef>
                <a:spcPts val="0"/>
              </a:spcBef>
              <a:spcAft>
                <a:spcPts val="0"/>
              </a:spcAft>
              <a:buClr>
                <a:srgbClr val="404155"/>
              </a:buClr>
              <a:buSzPts val="1800"/>
              <a:buFont typeface="Times New Roman"/>
              <a:buNone/>
            </a:pPr>
            <a:r>
              <a:rPr b="1" i="0" lang="es-CO" sz="1800" u="none" cap="none" strike="noStrike">
                <a:solidFill>
                  <a:srgbClr val="404155"/>
                </a:solidFill>
                <a:latin typeface="Times New Roman"/>
                <a:ea typeface="Times New Roman"/>
                <a:cs typeface="Times New Roman"/>
                <a:sym typeface="Times New Roman"/>
              </a:rPr>
              <a:t>Diseño Experimental</a:t>
            </a:r>
            <a:endParaRPr b="1" i="0" sz="1800" u="none" cap="none" strike="noStrike">
              <a:solidFill>
                <a:schemeClr val="dk1"/>
              </a:solidFill>
              <a:latin typeface="Times New Roman"/>
              <a:ea typeface="Times New Roman"/>
              <a:cs typeface="Times New Roman"/>
              <a:sym typeface="Times New Roman"/>
            </a:endParaRPr>
          </a:p>
        </p:txBody>
      </p:sp>
      <p:sp>
        <p:nvSpPr>
          <p:cNvPr id="268" name="Google Shape;268;p14"/>
          <p:cNvSpPr/>
          <p:nvPr/>
        </p:nvSpPr>
        <p:spPr>
          <a:xfrm>
            <a:off x="996954" y="3637977"/>
            <a:ext cx="10133501" cy="1242276"/>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El diseño de la investigación es experimental, lo que nos permite desarrollar el modelo por medio de AFD, y dicho sistema debe ser probado y evaluado con variables independientes previamente definidas para poder obtener los resultados que deseamos.</a:t>
            </a:r>
            <a:endParaRPr b="0" i="0" sz="1800" u="none" cap="none" strike="noStrike">
              <a:solidFill>
                <a:schemeClr val="dk1"/>
              </a:solidFill>
              <a:latin typeface="Arial"/>
              <a:ea typeface="Arial"/>
              <a:cs typeface="Arial"/>
              <a:sym typeface="Arial"/>
            </a:endParaRPr>
          </a:p>
          <a:p>
            <a:pPr indent="0" lvl="0" marL="0" marR="0" rtl="0" algn="just">
              <a:lnSpc>
                <a:spcPct val="155500"/>
              </a:lnSpc>
              <a:spcBef>
                <a:spcPts val="0"/>
              </a:spcBef>
              <a:spcAft>
                <a:spcPts val="0"/>
              </a:spcAft>
              <a:buClr>
                <a:srgbClr val="404155"/>
              </a:buClr>
              <a:buSzPts val="1800"/>
              <a:buFont typeface="Times New Roman"/>
              <a:buNone/>
            </a:pPr>
            <a:r>
              <a:rPr b="0" i="0" lang="es-CO" sz="1800" u="none" cap="none" strike="noStrike">
                <a:solidFill>
                  <a:srgbClr val="404155"/>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sp>
        <p:nvSpPr>
          <p:cNvPr id="269" name="Google Shape;269;p14"/>
          <p:cNvSpPr/>
          <p:nvPr/>
        </p:nvSpPr>
        <p:spPr>
          <a:xfrm>
            <a:off x="987802" y="5287208"/>
            <a:ext cx="777597" cy="44410"/>
          </a:xfrm>
          <a:prstGeom prst="roundRect">
            <a:avLst>
              <a:gd fmla="val 225151" name="adj"/>
            </a:avLst>
          </a:prstGeom>
          <a:solidFill>
            <a:srgbClr val="B8C3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487859" y="5059501"/>
            <a:ext cx="499943" cy="499943"/>
          </a:xfrm>
          <a:prstGeom prst="roundRect">
            <a:avLst>
              <a:gd fmla="val 20000"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639663" y="5101173"/>
            <a:ext cx="196334"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82277"/>
              </a:lnSpc>
              <a:spcBef>
                <a:spcPts val="0"/>
              </a:spcBef>
              <a:spcAft>
                <a:spcPts val="0"/>
              </a:spcAft>
              <a:buClr>
                <a:srgbClr val="404155"/>
              </a:buClr>
              <a:buSzPts val="1800"/>
              <a:buFont typeface="Times New Roman"/>
              <a:buNone/>
            </a:pPr>
            <a:r>
              <a:rPr b="0" i="0" lang="es-CO" sz="1800" u="none" cap="none" strike="noStrike">
                <a:solidFill>
                  <a:srgbClr val="404155"/>
                </a:solidFill>
                <a:latin typeface="Times New Roman"/>
                <a:ea typeface="Times New Roman"/>
                <a:cs typeface="Times New Roman"/>
                <a:sym typeface="Times New Roman"/>
              </a:rPr>
              <a:t>3</a:t>
            </a:r>
            <a:endParaRPr b="0" i="0" sz="1800" u="none" cap="none" strike="noStrike">
              <a:solidFill>
                <a:schemeClr val="dk1"/>
              </a:solidFill>
              <a:latin typeface="Times New Roman"/>
              <a:ea typeface="Times New Roman"/>
              <a:cs typeface="Times New Roman"/>
              <a:sym typeface="Times New Roman"/>
            </a:endParaRPr>
          </a:p>
        </p:txBody>
      </p:sp>
      <p:sp>
        <p:nvSpPr>
          <p:cNvPr id="272" name="Google Shape;272;p14"/>
          <p:cNvSpPr/>
          <p:nvPr/>
        </p:nvSpPr>
        <p:spPr>
          <a:xfrm>
            <a:off x="1959888" y="5108079"/>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51888"/>
              </a:lnSpc>
              <a:spcBef>
                <a:spcPts val="0"/>
              </a:spcBef>
              <a:spcAft>
                <a:spcPts val="0"/>
              </a:spcAft>
              <a:buClr>
                <a:srgbClr val="404155"/>
              </a:buClr>
              <a:buSzPts val="1800"/>
              <a:buFont typeface="Times New Roman"/>
              <a:buNone/>
            </a:pPr>
            <a:r>
              <a:rPr b="1" i="0" lang="es-CO" sz="1800" u="none" cap="none" strike="noStrike">
                <a:solidFill>
                  <a:srgbClr val="404155"/>
                </a:solidFill>
                <a:latin typeface="Times New Roman"/>
                <a:ea typeface="Times New Roman"/>
                <a:cs typeface="Times New Roman"/>
                <a:sym typeface="Times New Roman"/>
              </a:rPr>
              <a:t>Análisis Estadístico</a:t>
            </a:r>
            <a:endParaRPr b="1" i="0" sz="1800" u="none" cap="none" strike="noStrike">
              <a:solidFill>
                <a:schemeClr val="dk1"/>
              </a:solidFill>
              <a:latin typeface="Times New Roman"/>
              <a:ea typeface="Times New Roman"/>
              <a:cs typeface="Times New Roman"/>
              <a:sym typeface="Times New Roman"/>
            </a:endParaRPr>
          </a:p>
        </p:txBody>
      </p:sp>
      <p:sp>
        <p:nvSpPr>
          <p:cNvPr id="273" name="Google Shape;273;p14"/>
          <p:cNvSpPr/>
          <p:nvPr/>
        </p:nvSpPr>
        <p:spPr>
          <a:xfrm>
            <a:off x="1067977" y="5517654"/>
            <a:ext cx="10060623"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5500"/>
              </a:lnSpc>
              <a:spcBef>
                <a:spcPts val="0"/>
              </a:spcBef>
              <a:spcAft>
                <a:spcPts val="0"/>
              </a:spcAft>
              <a:buClr>
                <a:schemeClr val="dk1"/>
              </a:buClr>
              <a:buSzPts val="1800"/>
              <a:buFont typeface="Times New Roman"/>
              <a:buNone/>
            </a:pPr>
            <a:r>
              <a:rPr b="0" i="0" lang="es-CO" sz="1800" u="none" cap="none" strike="noStrike">
                <a:solidFill>
                  <a:schemeClr val="dk1"/>
                </a:solidFill>
                <a:latin typeface="Times New Roman"/>
                <a:ea typeface="Times New Roman"/>
                <a:cs typeface="Times New Roman"/>
                <a:sym typeface="Times New Roman"/>
              </a:rPr>
              <a:t>El análisis de los datos se realizará mediante técnicas de muestreo estadístico y pruebas piloto, que servirán para medir la efectividad y consistencia en los procedimientos del sistema.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277" name="Shape 277"/>
        <p:cNvGrpSpPr/>
        <p:nvPr/>
      </p:nvGrpSpPr>
      <p:grpSpPr>
        <a:xfrm>
          <a:off x="0" y="0"/>
          <a:ext cx="0" cy="0"/>
          <a:chOff x="0" y="0"/>
          <a:chExt cx="0" cy="0"/>
        </a:xfrm>
      </p:grpSpPr>
      <p:sp>
        <p:nvSpPr>
          <p:cNvPr id="278" name="Google Shape;278;p15"/>
          <p:cNvSpPr/>
          <p:nvPr/>
        </p:nvSpPr>
        <p:spPr>
          <a:xfrm>
            <a:off x="3648700" y="597095"/>
            <a:ext cx="48946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POBLACIÓN Y MUESTRA</a:t>
            </a:r>
            <a:endParaRPr/>
          </a:p>
        </p:txBody>
      </p:sp>
      <p:sp>
        <p:nvSpPr>
          <p:cNvPr id="279" name="Google Shape;279;p15"/>
          <p:cNvSpPr/>
          <p:nvPr/>
        </p:nvSpPr>
        <p:spPr>
          <a:xfrm>
            <a:off x="694968" y="1580019"/>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51888"/>
              </a:lnSpc>
              <a:spcBef>
                <a:spcPts val="0"/>
              </a:spcBef>
              <a:spcAft>
                <a:spcPts val="0"/>
              </a:spcAft>
              <a:buClr>
                <a:srgbClr val="1B1B27"/>
              </a:buClr>
              <a:buSzPts val="1800"/>
              <a:buFont typeface="Times New Roman"/>
              <a:buNone/>
            </a:pPr>
            <a:r>
              <a:rPr b="1" i="0" lang="es-CO" sz="1800" u="none" cap="none" strike="noStrike">
                <a:solidFill>
                  <a:srgbClr val="1B1B27"/>
                </a:solidFill>
                <a:latin typeface="Times New Roman"/>
                <a:ea typeface="Times New Roman"/>
                <a:cs typeface="Times New Roman"/>
                <a:sym typeface="Times New Roman"/>
              </a:rPr>
              <a:t>Población</a:t>
            </a:r>
            <a:endParaRPr b="1" i="0" sz="1800" u="none" cap="none" strike="noStrike">
              <a:solidFill>
                <a:schemeClr val="dk1"/>
              </a:solidFill>
              <a:latin typeface="Times New Roman"/>
              <a:ea typeface="Times New Roman"/>
              <a:cs typeface="Times New Roman"/>
              <a:sym typeface="Times New Roman"/>
            </a:endParaRPr>
          </a:p>
        </p:txBody>
      </p:sp>
      <p:sp>
        <p:nvSpPr>
          <p:cNvPr id="280" name="Google Shape;280;p15"/>
          <p:cNvSpPr/>
          <p:nvPr/>
        </p:nvSpPr>
        <p:spPr>
          <a:xfrm>
            <a:off x="694968" y="2149376"/>
            <a:ext cx="5006221" cy="2132409"/>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Clr>
                <a:schemeClr val="dk1"/>
              </a:buClr>
              <a:buSzPts val="1800"/>
              <a:buFont typeface="Times New Roman"/>
              <a:buNone/>
            </a:pPr>
            <a:r>
              <a:rPr b="0" i="0" lang="es-CO" sz="1800" u="none" cap="none" strike="noStrike">
                <a:solidFill>
                  <a:schemeClr val="dk1"/>
                </a:solidFill>
                <a:latin typeface="Times New Roman"/>
                <a:ea typeface="Times New Roman"/>
                <a:cs typeface="Times New Roman"/>
                <a:sym typeface="Times New Roman"/>
              </a:rPr>
              <a:t>La población seleccionada para el proyecto abarca todas las empresas del sector de las telecomunicaciones, debido a que el sistema se creó específicamente para solucionar el problema dentro de estas empresas</a:t>
            </a:r>
            <a:endParaRPr b="0" i="0" sz="1800" u="none" cap="none" strike="noStrike">
              <a:solidFill>
                <a:schemeClr val="dk1"/>
              </a:solidFill>
              <a:latin typeface="Times New Roman"/>
              <a:ea typeface="Times New Roman"/>
              <a:cs typeface="Times New Roman"/>
              <a:sym typeface="Times New Roman"/>
            </a:endParaRPr>
          </a:p>
        </p:txBody>
      </p:sp>
      <p:sp>
        <p:nvSpPr>
          <p:cNvPr id="281" name="Google Shape;281;p15"/>
          <p:cNvSpPr/>
          <p:nvPr/>
        </p:nvSpPr>
        <p:spPr>
          <a:xfrm>
            <a:off x="6250781" y="1580019"/>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51888"/>
              </a:lnSpc>
              <a:spcBef>
                <a:spcPts val="0"/>
              </a:spcBef>
              <a:spcAft>
                <a:spcPts val="0"/>
              </a:spcAft>
              <a:buClr>
                <a:srgbClr val="1B1B27"/>
              </a:buClr>
              <a:buSzPts val="1800"/>
              <a:buFont typeface="Times New Roman"/>
              <a:buNone/>
            </a:pPr>
            <a:r>
              <a:rPr b="1" i="0" lang="es-CO" sz="1800" u="none" cap="none" strike="noStrike">
                <a:solidFill>
                  <a:srgbClr val="1B1B27"/>
                </a:solidFill>
                <a:latin typeface="Times New Roman"/>
                <a:ea typeface="Times New Roman"/>
                <a:cs typeface="Times New Roman"/>
                <a:sym typeface="Times New Roman"/>
              </a:rPr>
              <a:t>Muestra</a:t>
            </a:r>
            <a:endParaRPr b="1" i="0" sz="1800" u="none" cap="none" strike="noStrike">
              <a:solidFill>
                <a:schemeClr val="dk1"/>
              </a:solidFill>
              <a:latin typeface="Times New Roman"/>
              <a:ea typeface="Times New Roman"/>
              <a:cs typeface="Times New Roman"/>
              <a:sym typeface="Times New Roman"/>
            </a:endParaRPr>
          </a:p>
        </p:txBody>
      </p:sp>
      <p:sp>
        <p:nvSpPr>
          <p:cNvPr id="282" name="Google Shape;282;p15"/>
          <p:cNvSpPr/>
          <p:nvPr/>
        </p:nvSpPr>
        <p:spPr>
          <a:xfrm>
            <a:off x="6250781" y="2149376"/>
            <a:ext cx="5006221" cy="2781420"/>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La muestra del proyecto corresponde a la empresa de telecomunicaciones TIGO, reconocida empresa del sector de telecomunicaciones en el territorio colombiano. Al tratarse de una base de datos certificada, la muestra se considera representativa y adecuada para el desarrollo del software.</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555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283" name="Google Shape;283;p15"/>
          <p:cNvPicPr preferRelativeResize="0"/>
          <p:nvPr/>
        </p:nvPicPr>
        <p:blipFill rotWithShape="1">
          <a:blip r:embed="rId3">
            <a:alphaModFix/>
          </a:blip>
          <a:srcRect b="0" l="0" r="0" t="0"/>
          <a:stretch/>
        </p:blipFill>
        <p:spPr>
          <a:xfrm>
            <a:off x="2963915" y="3592004"/>
            <a:ext cx="4294151" cy="3220613"/>
          </a:xfrm>
          <a:prstGeom prst="rect">
            <a:avLst/>
          </a:prstGeom>
          <a:noFill/>
          <a:ln>
            <a:noFill/>
          </a:ln>
        </p:spPr>
      </p:pic>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287" name="Shape 287"/>
        <p:cNvGrpSpPr/>
        <p:nvPr/>
      </p:nvGrpSpPr>
      <p:grpSpPr>
        <a:xfrm>
          <a:off x="0" y="0"/>
          <a:ext cx="0" cy="0"/>
          <a:chOff x="0" y="0"/>
          <a:chExt cx="0" cy="0"/>
        </a:xfrm>
      </p:grpSpPr>
      <p:sp>
        <p:nvSpPr>
          <p:cNvPr id="288" name="Google Shape;288;p16"/>
          <p:cNvSpPr/>
          <p:nvPr/>
        </p:nvSpPr>
        <p:spPr>
          <a:xfrm>
            <a:off x="3898106" y="639514"/>
            <a:ext cx="4395788"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VALIDEZ Y CONFIABILIDAD</a:t>
            </a:r>
            <a:endParaRPr/>
          </a:p>
        </p:txBody>
      </p:sp>
      <p:sp>
        <p:nvSpPr>
          <p:cNvPr id="289" name="Google Shape;289;p16"/>
          <p:cNvSpPr/>
          <p:nvPr/>
        </p:nvSpPr>
        <p:spPr>
          <a:xfrm>
            <a:off x="902375" y="1794401"/>
            <a:ext cx="4403700" cy="4446000"/>
          </a:xfrm>
          <a:prstGeom prst="roundRect">
            <a:avLst>
              <a:gd fmla="val 2159"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1099304" y="1991320"/>
            <a:ext cx="2367439" cy="295870"/>
          </a:xfrm>
          <a:prstGeom prst="rect">
            <a:avLst/>
          </a:prstGeom>
          <a:noFill/>
          <a:ln>
            <a:noFill/>
          </a:ln>
        </p:spPr>
        <p:txBody>
          <a:bodyPr anchorCtr="0" anchor="t" bIns="45700" lIns="91425" spcFirstLastPara="1" rIns="91425" wrap="square" tIns="45700">
            <a:noAutofit/>
          </a:bodyPr>
          <a:lstStyle/>
          <a:p>
            <a:pPr indent="0" lvl="0" marL="0" marR="0" rtl="0" algn="l">
              <a:lnSpc>
                <a:spcPct val="129444"/>
              </a:lnSpc>
              <a:spcBef>
                <a:spcPts val="0"/>
              </a:spcBef>
              <a:spcAft>
                <a:spcPts val="0"/>
              </a:spcAft>
              <a:buClr>
                <a:srgbClr val="404155"/>
              </a:buClr>
              <a:buSzPts val="1800"/>
              <a:buFont typeface="Times New Roman"/>
              <a:buNone/>
            </a:pPr>
            <a:r>
              <a:rPr b="1" i="0" lang="es-CO" sz="1800" u="none" cap="none" strike="noStrike">
                <a:solidFill>
                  <a:srgbClr val="404155"/>
                </a:solidFill>
                <a:latin typeface="Times New Roman"/>
                <a:ea typeface="Times New Roman"/>
                <a:cs typeface="Times New Roman"/>
                <a:sym typeface="Times New Roman"/>
              </a:rPr>
              <a:t>Validez</a:t>
            </a:r>
            <a:endParaRPr b="1" i="0" sz="1800" u="none" cap="none" strike="noStrike">
              <a:solidFill>
                <a:schemeClr val="dk1"/>
              </a:solidFill>
              <a:latin typeface="Times New Roman"/>
              <a:ea typeface="Times New Roman"/>
              <a:cs typeface="Times New Roman"/>
              <a:sym typeface="Times New Roman"/>
            </a:endParaRPr>
          </a:p>
        </p:txBody>
      </p:sp>
      <p:sp>
        <p:nvSpPr>
          <p:cNvPr id="291" name="Google Shape;291;p16"/>
          <p:cNvSpPr/>
          <p:nvPr/>
        </p:nvSpPr>
        <p:spPr>
          <a:xfrm>
            <a:off x="1099304" y="2400776"/>
            <a:ext cx="4009787" cy="3340656"/>
          </a:xfrm>
          <a:prstGeom prst="rect">
            <a:avLst/>
          </a:prstGeom>
          <a:noFill/>
          <a:ln>
            <a:noFill/>
          </a:ln>
        </p:spPr>
        <p:txBody>
          <a:bodyPr anchorCtr="0" anchor="t" bIns="45700" lIns="91425" spcFirstLastPara="1" rIns="91425" wrap="square" tIns="45700">
            <a:noAutofit/>
          </a:bodyPr>
          <a:lstStyle/>
          <a:p>
            <a:pPr indent="0" lvl="0" marL="0" marR="0" rtl="0" algn="l">
              <a:lnSpc>
                <a:spcPct val="132555"/>
              </a:lnSpc>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La validez del sistema se garantizará seleccionando instrumentos alineados con los objetivos del proyecto, verificando constantemente la veracidad de los datos obtenidos, y aplicando un muestreo representativo que incluya períodos de diferentes actividades empresariales (picos y bajas), para garantizar que los resultados reflejan el comportamiento típico del sistema.</a:t>
            </a:r>
            <a:endParaRPr b="0" i="0" sz="1800" u="none" cap="none" strike="noStrike">
              <a:solidFill>
                <a:schemeClr val="dk1"/>
              </a:solidFill>
              <a:latin typeface="Arial"/>
              <a:ea typeface="Arial"/>
              <a:cs typeface="Arial"/>
              <a:sym typeface="Arial"/>
            </a:endParaRPr>
          </a:p>
          <a:p>
            <a:pPr indent="0" lvl="0" marL="0" marR="0" rtl="0" algn="l">
              <a:lnSpc>
                <a:spcPct val="132555"/>
              </a:lnSpc>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92" name="Google Shape;292;p16"/>
          <p:cNvSpPr/>
          <p:nvPr/>
        </p:nvSpPr>
        <p:spPr>
          <a:xfrm>
            <a:off x="6600230" y="1794391"/>
            <a:ext cx="4403646" cy="3947041"/>
          </a:xfrm>
          <a:prstGeom prst="roundRect">
            <a:avLst>
              <a:gd fmla="val 2159"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6797159" y="1991320"/>
            <a:ext cx="2367439" cy="295870"/>
          </a:xfrm>
          <a:prstGeom prst="rect">
            <a:avLst/>
          </a:prstGeom>
          <a:noFill/>
          <a:ln>
            <a:noFill/>
          </a:ln>
        </p:spPr>
        <p:txBody>
          <a:bodyPr anchorCtr="0" anchor="t" bIns="45700" lIns="91425" spcFirstLastPara="1" rIns="91425" wrap="square" tIns="45700">
            <a:noAutofit/>
          </a:bodyPr>
          <a:lstStyle/>
          <a:p>
            <a:pPr indent="0" lvl="0" marL="0" marR="0" rtl="0" algn="l">
              <a:lnSpc>
                <a:spcPct val="129444"/>
              </a:lnSpc>
              <a:spcBef>
                <a:spcPts val="0"/>
              </a:spcBef>
              <a:spcAft>
                <a:spcPts val="0"/>
              </a:spcAft>
              <a:buClr>
                <a:srgbClr val="404155"/>
              </a:buClr>
              <a:buSzPts val="1800"/>
              <a:buFont typeface="Times New Roman"/>
              <a:buNone/>
            </a:pPr>
            <a:r>
              <a:rPr b="1" i="0" lang="es-CO" sz="1800" u="none" cap="none" strike="noStrike">
                <a:solidFill>
                  <a:srgbClr val="404155"/>
                </a:solidFill>
                <a:latin typeface="Times New Roman"/>
                <a:ea typeface="Times New Roman"/>
                <a:cs typeface="Times New Roman"/>
                <a:sym typeface="Times New Roman"/>
              </a:rPr>
              <a:t>Confiabilidad</a:t>
            </a:r>
            <a:endParaRPr b="1" i="0" sz="1800" u="none" cap="none" strike="noStrike">
              <a:solidFill>
                <a:schemeClr val="dk1"/>
              </a:solidFill>
              <a:latin typeface="Times New Roman"/>
              <a:ea typeface="Times New Roman"/>
              <a:cs typeface="Times New Roman"/>
              <a:sym typeface="Times New Roman"/>
            </a:endParaRPr>
          </a:p>
        </p:txBody>
      </p:sp>
      <p:sp>
        <p:nvSpPr>
          <p:cNvPr id="294" name="Google Shape;294;p16"/>
          <p:cNvSpPr/>
          <p:nvPr/>
        </p:nvSpPr>
        <p:spPr>
          <a:xfrm>
            <a:off x="6797159" y="2400776"/>
            <a:ext cx="4009787" cy="3148686"/>
          </a:xfrm>
          <a:prstGeom prst="rect">
            <a:avLst/>
          </a:prstGeom>
          <a:noFill/>
          <a:ln>
            <a:noFill/>
          </a:ln>
        </p:spPr>
        <p:txBody>
          <a:bodyPr anchorCtr="0" anchor="t" bIns="45700" lIns="91425" spcFirstLastPara="1" rIns="91425" wrap="square" tIns="45700">
            <a:noAutofit/>
          </a:bodyPr>
          <a:lstStyle/>
          <a:p>
            <a:pPr indent="0" lvl="0" marL="0" marR="0" rtl="0" algn="l">
              <a:lnSpc>
                <a:spcPct val="132555"/>
              </a:lnSpc>
              <a:spcBef>
                <a:spcPts val="0"/>
              </a:spcBef>
              <a:spcAft>
                <a:spcPts val="0"/>
              </a:spcAft>
              <a:buClr>
                <a:schemeClr val="dk1"/>
              </a:buClr>
              <a:buSzPts val="1800"/>
              <a:buFont typeface="Times New Roman"/>
              <a:buNone/>
            </a:pPr>
            <a:r>
              <a:rPr b="0" i="0" lang="es-CO" sz="1800" u="none" cap="none" strike="noStrike">
                <a:solidFill>
                  <a:schemeClr val="dk1"/>
                </a:solidFill>
                <a:latin typeface="Times New Roman"/>
                <a:ea typeface="Times New Roman"/>
                <a:cs typeface="Times New Roman"/>
                <a:sym typeface="Times New Roman"/>
              </a:rPr>
              <a:t>Para evaluar la confiabilidad del sistema, se realizarán pruebas piloto previas de los instrumentos, para ajustar posibles errores y asegurar la coherencia de los resultados en diferentes aplicaciones. También se analizaran los tiempos de respuestas, reducción de fallas de tipo manual y objetividad de las consultas.</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298" name="Shape 298"/>
        <p:cNvGrpSpPr/>
        <p:nvPr/>
      </p:nvGrpSpPr>
      <p:grpSpPr>
        <a:xfrm>
          <a:off x="0" y="0"/>
          <a:ext cx="0" cy="0"/>
          <a:chOff x="0" y="0"/>
          <a:chExt cx="0" cy="0"/>
        </a:xfrm>
      </p:grpSpPr>
      <p:sp>
        <p:nvSpPr>
          <p:cNvPr id="299" name="Google Shape;299;p17"/>
          <p:cNvSpPr/>
          <p:nvPr/>
        </p:nvSpPr>
        <p:spPr>
          <a:xfrm>
            <a:off x="1943735" y="752317"/>
            <a:ext cx="8182332"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TÉCNICAS DE PROCESAMIENTO Y ANÁLISIS DE DATOS</a:t>
            </a:r>
            <a:endParaRPr/>
          </a:p>
        </p:txBody>
      </p:sp>
      <p:pic>
        <p:nvPicPr>
          <p:cNvPr descr="preencoded.png" id="300" name="Google Shape;300;p17"/>
          <p:cNvPicPr preferRelativeResize="0"/>
          <p:nvPr/>
        </p:nvPicPr>
        <p:blipFill rotWithShape="1">
          <a:blip r:embed="rId3">
            <a:alphaModFix/>
          </a:blip>
          <a:srcRect b="0" l="0" r="0" t="0"/>
          <a:stretch/>
        </p:blipFill>
        <p:spPr>
          <a:xfrm>
            <a:off x="1192224" y="2041515"/>
            <a:ext cx="555427" cy="555427"/>
          </a:xfrm>
          <a:prstGeom prst="rect">
            <a:avLst/>
          </a:prstGeom>
          <a:noFill/>
          <a:ln>
            <a:noFill/>
          </a:ln>
        </p:spPr>
      </p:pic>
      <p:sp>
        <p:nvSpPr>
          <p:cNvPr id="301" name="Google Shape;301;p17"/>
          <p:cNvSpPr/>
          <p:nvPr/>
        </p:nvSpPr>
        <p:spPr>
          <a:xfrm>
            <a:off x="545581" y="2775122"/>
            <a:ext cx="2532227" cy="694373"/>
          </a:xfrm>
          <a:prstGeom prst="rect">
            <a:avLst/>
          </a:prstGeom>
          <a:noFill/>
          <a:ln>
            <a:noFill/>
          </a:ln>
        </p:spPr>
        <p:txBody>
          <a:bodyPr anchorCtr="0" anchor="t" bIns="45700" lIns="91425" spcFirstLastPara="1" rIns="91425" wrap="square" tIns="45700">
            <a:noAutofit/>
          </a:bodyPr>
          <a:lstStyle/>
          <a:p>
            <a:pPr indent="0" lvl="0" marL="0" marR="0" rtl="0" algn="l">
              <a:lnSpc>
                <a:spcPct val="151888"/>
              </a:lnSpc>
              <a:spcBef>
                <a:spcPts val="0"/>
              </a:spcBef>
              <a:spcAft>
                <a:spcPts val="0"/>
              </a:spcAft>
              <a:buClr>
                <a:srgbClr val="404155"/>
              </a:buClr>
              <a:buSzPts val="1800"/>
              <a:buFont typeface="Times New Roman"/>
              <a:buNone/>
            </a:pPr>
            <a:r>
              <a:rPr b="1" i="0" lang="es-CO" sz="1800" u="none" cap="none" strike="noStrike">
                <a:solidFill>
                  <a:srgbClr val="404155"/>
                </a:solidFill>
                <a:latin typeface="Times New Roman"/>
                <a:ea typeface="Times New Roman"/>
                <a:cs typeface="Times New Roman"/>
                <a:sym typeface="Times New Roman"/>
              </a:rPr>
              <a:t>Estandarización Previa</a:t>
            </a:r>
            <a:endParaRPr b="1" i="0" sz="1800" u="none" cap="none" strike="noStrike">
              <a:solidFill>
                <a:schemeClr val="dk1"/>
              </a:solidFill>
              <a:latin typeface="Times New Roman"/>
              <a:ea typeface="Times New Roman"/>
              <a:cs typeface="Times New Roman"/>
              <a:sym typeface="Times New Roman"/>
            </a:endParaRPr>
          </a:p>
        </p:txBody>
      </p:sp>
      <p:sp>
        <p:nvSpPr>
          <p:cNvPr id="302" name="Google Shape;302;p17"/>
          <p:cNvSpPr/>
          <p:nvPr/>
        </p:nvSpPr>
        <p:spPr>
          <a:xfrm>
            <a:off x="545582" y="3413889"/>
            <a:ext cx="2532228" cy="1646515"/>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Clr>
                <a:schemeClr val="dk1"/>
              </a:buClr>
              <a:buSzPts val="1800"/>
              <a:buFont typeface="Times New Roman"/>
              <a:buNone/>
            </a:pPr>
            <a:r>
              <a:rPr b="0" i="0" lang="es-CO" sz="1800" u="none" cap="none" strike="noStrike">
                <a:solidFill>
                  <a:schemeClr val="dk1"/>
                </a:solidFill>
                <a:latin typeface="Times New Roman"/>
                <a:ea typeface="Times New Roman"/>
                <a:cs typeface="Times New Roman"/>
                <a:sym typeface="Times New Roman"/>
              </a:rPr>
              <a:t>Diseño de encuestas con preguntas cerradas y escalas claras que reduzcan la subjetividad.</a:t>
            </a:r>
            <a:endParaRPr b="0" i="0" sz="1800" u="none" cap="none" strike="noStrike">
              <a:solidFill>
                <a:schemeClr val="dk1"/>
              </a:solidFill>
              <a:latin typeface="Times New Roman"/>
              <a:ea typeface="Times New Roman"/>
              <a:cs typeface="Times New Roman"/>
              <a:sym typeface="Times New Roman"/>
            </a:endParaRPr>
          </a:p>
        </p:txBody>
      </p:sp>
      <p:pic>
        <p:nvPicPr>
          <p:cNvPr descr="preencoded.png" id="303" name="Google Shape;303;p17"/>
          <p:cNvPicPr preferRelativeResize="0"/>
          <p:nvPr/>
        </p:nvPicPr>
        <p:blipFill rotWithShape="1">
          <a:blip r:embed="rId4">
            <a:alphaModFix/>
          </a:blip>
          <a:srcRect b="0" l="0" r="0" t="0"/>
          <a:stretch/>
        </p:blipFill>
        <p:spPr>
          <a:xfrm>
            <a:off x="4075852" y="2041514"/>
            <a:ext cx="555427" cy="555427"/>
          </a:xfrm>
          <a:prstGeom prst="rect">
            <a:avLst/>
          </a:prstGeom>
          <a:noFill/>
          <a:ln>
            <a:noFill/>
          </a:ln>
        </p:spPr>
      </p:pic>
      <p:sp>
        <p:nvSpPr>
          <p:cNvPr id="304" name="Google Shape;304;p17"/>
          <p:cNvSpPr/>
          <p:nvPr/>
        </p:nvSpPr>
        <p:spPr>
          <a:xfrm>
            <a:off x="3291702" y="2769402"/>
            <a:ext cx="2388632" cy="347186"/>
          </a:xfrm>
          <a:prstGeom prst="rect">
            <a:avLst/>
          </a:prstGeom>
          <a:noFill/>
          <a:ln>
            <a:noFill/>
          </a:ln>
        </p:spPr>
        <p:txBody>
          <a:bodyPr anchorCtr="0" anchor="t" bIns="45700" lIns="91425" spcFirstLastPara="1" rIns="91425" wrap="square" tIns="45700">
            <a:noAutofit/>
          </a:bodyPr>
          <a:lstStyle/>
          <a:p>
            <a:pPr indent="0" lvl="0" marL="0" marR="0" rtl="0" algn="l">
              <a:lnSpc>
                <a:spcPct val="151888"/>
              </a:lnSpc>
              <a:spcBef>
                <a:spcPts val="0"/>
              </a:spcBef>
              <a:spcAft>
                <a:spcPts val="0"/>
              </a:spcAft>
              <a:buClr>
                <a:srgbClr val="404155"/>
              </a:buClr>
              <a:buSzPts val="1800"/>
              <a:buFont typeface="Times New Roman"/>
              <a:buNone/>
            </a:pPr>
            <a:r>
              <a:rPr b="1" i="0" lang="es-CO" sz="1800" u="none" cap="none" strike="noStrike">
                <a:solidFill>
                  <a:srgbClr val="404155"/>
                </a:solidFill>
                <a:latin typeface="Times New Roman"/>
                <a:ea typeface="Times New Roman"/>
                <a:cs typeface="Times New Roman"/>
                <a:sym typeface="Times New Roman"/>
              </a:rPr>
              <a:t>Cálculos</a:t>
            </a:r>
            <a:endParaRPr b="1" i="0" sz="1800" u="none" cap="none" strike="noStrike">
              <a:solidFill>
                <a:schemeClr val="dk1"/>
              </a:solidFill>
              <a:latin typeface="Times New Roman"/>
              <a:ea typeface="Times New Roman"/>
              <a:cs typeface="Times New Roman"/>
              <a:sym typeface="Times New Roman"/>
            </a:endParaRPr>
          </a:p>
        </p:txBody>
      </p:sp>
      <p:sp>
        <p:nvSpPr>
          <p:cNvPr id="305" name="Google Shape;305;p17"/>
          <p:cNvSpPr/>
          <p:nvPr/>
        </p:nvSpPr>
        <p:spPr>
          <a:xfrm>
            <a:off x="3291702" y="3413889"/>
            <a:ext cx="2743199" cy="3122070"/>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Clr>
                <a:schemeClr val="dk1"/>
              </a:buClr>
              <a:buSzPts val="1800"/>
              <a:buFont typeface="Times New Roman"/>
              <a:buNone/>
            </a:pPr>
            <a:r>
              <a:rPr b="0" i="0" lang="es-CO" sz="1800" u="none" cap="none" strike="noStrike">
                <a:solidFill>
                  <a:schemeClr val="dk1"/>
                </a:solidFill>
                <a:latin typeface="Times New Roman"/>
                <a:ea typeface="Times New Roman"/>
                <a:cs typeface="Times New Roman"/>
                <a:sym typeface="Times New Roman"/>
              </a:rPr>
              <a:t>Medidas de tendencia central, como promedios y medianas, para identificar valores promedio en métricas importantes como tiempos de gestión de cobros y frecuencia de errores. </a:t>
            </a:r>
            <a:endParaRPr b="0" i="0" sz="1800" u="none" cap="none" strike="noStrike">
              <a:solidFill>
                <a:schemeClr val="dk1"/>
              </a:solidFill>
              <a:latin typeface="Times New Roman"/>
              <a:ea typeface="Times New Roman"/>
              <a:cs typeface="Times New Roman"/>
              <a:sym typeface="Times New Roman"/>
            </a:endParaRPr>
          </a:p>
        </p:txBody>
      </p:sp>
      <p:pic>
        <p:nvPicPr>
          <p:cNvPr descr="preencoded.png" id="306" name="Google Shape;306;p17"/>
          <p:cNvPicPr preferRelativeResize="0"/>
          <p:nvPr/>
        </p:nvPicPr>
        <p:blipFill rotWithShape="1">
          <a:blip r:embed="rId5">
            <a:alphaModFix/>
          </a:blip>
          <a:srcRect b="0" l="0" r="0" t="0"/>
          <a:stretch/>
        </p:blipFill>
        <p:spPr>
          <a:xfrm>
            <a:off x="6959481" y="2044225"/>
            <a:ext cx="555427" cy="555427"/>
          </a:xfrm>
          <a:prstGeom prst="rect">
            <a:avLst/>
          </a:prstGeom>
          <a:noFill/>
          <a:ln>
            <a:noFill/>
          </a:ln>
        </p:spPr>
      </p:pic>
      <p:sp>
        <p:nvSpPr>
          <p:cNvPr id="307" name="Google Shape;307;p17"/>
          <p:cNvSpPr/>
          <p:nvPr/>
        </p:nvSpPr>
        <p:spPr>
          <a:xfrm>
            <a:off x="6248794" y="2775006"/>
            <a:ext cx="1599292" cy="347186"/>
          </a:xfrm>
          <a:prstGeom prst="rect">
            <a:avLst/>
          </a:prstGeom>
          <a:noFill/>
          <a:ln>
            <a:noFill/>
          </a:ln>
        </p:spPr>
        <p:txBody>
          <a:bodyPr anchorCtr="0" anchor="t" bIns="45700" lIns="91425" spcFirstLastPara="1" rIns="91425" wrap="square" tIns="45700">
            <a:noAutofit/>
          </a:bodyPr>
          <a:lstStyle/>
          <a:p>
            <a:pPr indent="0" lvl="0" marL="0" marR="0" rtl="0" algn="l">
              <a:lnSpc>
                <a:spcPct val="151888"/>
              </a:lnSpc>
              <a:spcBef>
                <a:spcPts val="0"/>
              </a:spcBef>
              <a:spcAft>
                <a:spcPts val="0"/>
              </a:spcAft>
              <a:buClr>
                <a:srgbClr val="404155"/>
              </a:buClr>
              <a:buSzPts val="1800"/>
              <a:buFont typeface="Times New Roman"/>
              <a:buNone/>
            </a:pPr>
            <a:r>
              <a:rPr b="1" i="0" lang="es-CO" sz="1800" u="none" cap="none" strike="noStrike">
                <a:solidFill>
                  <a:srgbClr val="404155"/>
                </a:solidFill>
                <a:latin typeface="Times New Roman"/>
                <a:ea typeface="Times New Roman"/>
                <a:cs typeface="Times New Roman"/>
                <a:sym typeface="Times New Roman"/>
              </a:rPr>
              <a:t>Visualización</a:t>
            </a:r>
            <a:endParaRPr b="1" i="0" sz="1800" u="none" cap="none" strike="noStrike">
              <a:solidFill>
                <a:schemeClr val="dk1"/>
              </a:solidFill>
              <a:latin typeface="Times New Roman"/>
              <a:ea typeface="Times New Roman"/>
              <a:cs typeface="Times New Roman"/>
              <a:sym typeface="Times New Roman"/>
            </a:endParaRPr>
          </a:p>
        </p:txBody>
      </p:sp>
      <p:sp>
        <p:nvSpPr>
          <p:cNvPr id="308" name="Google Shape;308;p17"/>
          <p:cNvSpPr/>
          <p:nvPr/>
        </p:nvSpPr>
        <p:spPr>
          <a:xfrm>
            <a:off x="6248793" y="3469495"/>
            <a:ext cx="2532228" cy="1777008"/>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Clr>
                <a:schemeClr val="dk1"/>
              </a:buClr>
              <a:buSzPts val="1800"/>
              <a:buFont typeface="Times New Roman"/>
              <a:buNone/>
            </a:pPr>
            <a:r>
              <a:rPr b="0" i="0" lang="es-CO" sz="1800" u="none" cap="none" strike="noStrike">
                <a:solidFill>
                  <a:schemeClr val="dk1"/>
                </a:solidFill>
                <a:latin typeface="Times New Roman"/>
                <a:ea typeface="Times New Roman"/>
                <a:cs typeface="Times New Roman"/>
                <a:sym typeface="Times New Roman"/>
              </a:rPr>
              <a:t>Generación de gráficos para facilitar la interpretación de los resultados.</a:t>
            </a:r>
            <a:endParaRPr b="0" i="0" sz="1800" u="none" cap="none" strike="noStrike">
              <a:solidFill>
                <a:schemeClr val="dk1"/>
              </a:solidFill>
              <a:latin typeface="Times New Roman"/>
              <a:ea typeface="Times New Roman"/>
              <a:cs typeface="Times New Roman"/>
              <a:sym typeface="Times New Roman"/>
            </a:endParaRPr>
          </a:p>
        </p:txBody>
      </p:sp>
      <p:pic>
        <p:nvPicPr>
          <p:cNvPr descr="preencoded.png" id="309" name="Google Shape;309;p17"/>
          <p:cNvPicPr preferRelativeResize="0"/>
          <p:nvPr/>
        </p:nvPicPr>
        <p:blipFill rotWithShape="1">
          <a:blip r:embed="rId6">
            <a:alphaModFix/>
          </a:blip>
          <a:srcRect b="0" l="0" r="0" t="0"/>
          <a:stretch/>
        </p:blipFill>
        <p:spPr>
          <a:xfrm>
            <a:off x="9564708" y="2041514"/>
            <a:ext cx="555427" cy="555427"/>
          </a:xfrm>
          <a:prstGeom prst="rect">
            <a:avLst/>
          </a:prstGeom>
          <a:noFill/>
          <a:ln>
            <a:noFill/>
          </a:ln>
        </p:spPr>
      </p:pic>
      <p:sp>
        <p:nvSpPr>
          <p:cNvPr id="310" name="Google Shape;310;p17"/>
          <p:cNvSpPr/>
          <p:nvPr/>
        </p:nvSpPr>
        <p:spPr>
          <a:xfrm>
            <a:off x="9009295" y="2769402"/>
            <a:ext cx="2388751" cy="347186"/>
          </a:xfrm>
          <a:prstGeom prst="rect">
            <a:avLst/>
          </a:prstGeom>
          <a:noFill/>
          <a:ln>
            <a:noFill/>
          </a:ln>
        </p:spPr>
        <p:txBody>
          <a:bodyPr anchorCtr="0" anchor="t" bIns="45700" lIns="91425" spcFirstLastPara="1" rIns="91425" wrap="square" tIns="45700">
            <a:noAutofit/>
          </a:bodyPr>
          <a:lstStyle/>
          <a:p>
            <a:pPr indent="0" lvl="0" marL="0" marR="0" rtl="0" algn="l">
              <a:lnSpc>
                <a:spcPct val="151888"/>
              </a:lnSpc>
              <a:spcBef>
                <a:spcPts val="0"/>
              </a:spcBef>
              <a:spcAft>
                <a:spcPts val="0"/>
              </a:spcAft>
              <a:buClr>
                <a:srgbClr val="404155"/>
              </a:buClr>
              <a:buSzPts val="1800"/>
              <a:buFont typeface="Times New Roman"/>
              <a:buNone/>
            </a:pPr>
            <a:r>
              <a:rPr b="1" i="0" lang="es-CO" sz="1800" u="none" cap="none" strike="noStrike">
                <a:solidFill>
                  <a:srgbClr val="404155"/>
                </a:solidFill>
                <a:latin typeface="Times New Roman"/>
                <a:ea typeface="Times New Roman"/>
                <a:cs typeface="Times New Roman"/>
                <a:sym typeface="Times New Roman"/>
              </a:rPr>
              <a:t>Bases de Datos</a:t>
            </a:r>
            <a:endParaRPr b="1" i="0" sz="1800" u="none" cap="none" strike="noStrike">
              <a:solidFill>
                <a:schemeClr val="dk1"/>
              </a:solidFill>
              <a:latin typeface="Times New Roman"/>
              <a:ea typeface="Times New Roman"/>
              <a:cs typeface="Times New Roman"/>
              <a:sym typeface="Times New Roman"/>
            </a:endParaRPr>
          </a:p>
        </p:txBody>
      </p:sp>
      <p:sp>
        <p:nvSpPr>
          <p:cNvPr id="311" name="Google Shape;311;p17"/>
          <p:cNvSpPr/>
          <p:nvPr/>
        </p:nvSpPr>
        <p:spPr>
          <a:xfrm>
            <a:off x="9009295" y="3470576"/>
            <a:ext cx="2532228" cy="2762058"/>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Clr>
                <a:schemeClr val="dk1"/>
              </a:buClr>
              <a:buSzPts val="1800"/>
              <a:buFont typeface="Times New Roman"/>
              <a:buNone/>
            </a:pPr>
            <a:r>
              <a:rPr b="0" i="0" lang="es-CO" sz="1800" u="none" cap="none" strike="noStrike">
                <a:solidFill>
                  <a:schemeClr val="dk1"/>
                </a:solidFill>
                <a:latin typeface="Times New Roman"/>
                <a:ea typeface="Times New Roman"/>
                <a:cs typeface="Times New Roman"/>
                <a:sym typeface="Times New Roman"/>
              </a:rPr>
              <a:t>Análisis de series temporales, con el propósito de identificar tendencias y variaciones que puedan influir en el diseño del sistema automatizado.</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315" name="Shape 315"/>
        <p:cNvGrpSpPr/>
        <p:nvPr/>
      </p:nvGrpSpPr>
      <p:grpSpPr>
        <a:xfrm>
          <a:off x="0" y="0"/>
          <a:ext cx="0" cy="0"/>
          <a:chOff x="0" y="0"/>
          <a:chExt cx="0" cy="0"/>
        </a:xfrm>
      </p:grpSpPr>
      <p:sp>
        <p:nvSpPr>
          <p:cNvPr id="316" name="Google Shape;316;p18"/>
          <p:cNvSpPr/>
          <p:nvPr/>
        </p:nvSpPr>
        <p:spPr>
          <a:xfrm>
            <a:off x="3426282" y="827276"/>
            <a:ext cx="533943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TECNOLOGÍAS UTILIZADAS</a:t>
            </a:r>
            <a:endParaRPr/>
          </a:p>
        </p:txBody>
      </p:sp>
      <p:sp>
        <p:nvSpPr>
          <p:cNvPr id="317" name="Google Shape;317;p18"/>
          <p:cNvSpPr/>
          <p:nvPr/>
        </p:nvSpPr>
        <p:spPr>
          <a:xfrm>
            <a:off x="6401276" y="1797951"/>
            <a:ext cx="625513" cy="499943"/>
          </a:xfrm>
          <a:prstGeom prst="roundRect">
            <a:avLst>
              <a:gd fmla="val 20000"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462474" y="1844694"/>
            <a:ext cx="625513" cy="499943"/>
          </a:xfrm>
          <a:prstGeom prst="roundRect">
            <a:avLst>
              <a:gd fmla="val 20000"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706964" y="1833874"/>
            <a:ext cx="156416"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82277"/>
              </a:lnSpc>
              <a:spcBef>
                <a:spcPts val="0"/>
              </a:spcBef>
              <a:spcAft>
                <a:spcPts val="0"/>
              </a:spcAft>
              <a:buClr>
                <a:srgbClr val="404155"/>
              </a:buClr>
              <a:buSzPts val="1800"/>
              <a:buFont typeface="Times New Roman"/>
              <a:buNone/>
            </a:pPr>
            <a:r>
              <a:rPr b="0" i="0" lang="es-CO" sz="1800" u="none" cap="none" strike="noStrike">
                <a:solidFill>
                  <a:srgbClr val="404155"/>
                </a:solidFill>
                <a:latin typeface="Times New Roman"/>
                <a:ea typeface="Times New Roman"/>
                <a:cs typeface="Times New Roman"/>
                <a:sym typeface="Times New Roman"/>
              </a:rPr>
              <a:t>1</a:t>
            </a:r>
            <a:endParaRPr b="0" i="0" sz="1800" u="none" cap="none" strike="noStrike">
              <a:solidFill>
                <a:schemeClr val="dk1"/>
              </a:solidFill>
              <a:latin typeface="Times New Roman"/>
              <a:ea typeface="Times New Roman"/>
              <a:cs typeface="Times New Roman"/>
              <a:sym typeface="Times New Roman"/>
            </a:endParaRPr>
          </a:p>
        </p:txBody>
      </p:sp>
      <p:sp>
        <p:nvSpPr>
          <p:cNvPr id="320" name="Google Shape;320;p18"/>
          <p:cNvSpPr/>
          <p:nvPr/>
        </p:nvSpPr>
        <p:spPr>
          <a:xfrm>
            <a:off x="6591691" y="1791685"/>
            <a:ext cx="244008"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82277"/>
              </a:lnSpc>
              <a:spcBef>
                <a:spcPts val="0"/>
              </a:spcBef>
              <a:spcAft>
                <a:spcPts val="0"/>
              </a:spcAft>
              <a:buClr>
                <a:srgbClr val="404155"/>
              </a:buClr>
              <a:buSzPts val="1800"/>
              <a:buFont typeface="Times New Roman"/>
              <a:buNone/>
            </a:pPr>
            <a:r>
              <a:rPr b="0" i="0" lang="es-CO" sz="1800" u="none" cap="none" strike="noStrike">
                <a:solidFill>
                  <a:srgbClr val="404155"/>
                </a:solidFill>
                <a:latin typeface="Times New Roman"/>
                <a:ea typeface="Times New Roman"/>
                <a:cs typeface="Times New Roman"/>
                <a:sym typeface="Times New Roman"/>
              </a:rPr>
              <a:t>2</a:t>
            </a:r>
            <a:endParaRPr b="0" i="0" sz="1800" u="none" cap="none" strike="noStrike">
              <a:solidFill>
                <a:schemeClr val="dk1"/>
              </a:solidFill>
              <a:latin typeface="Times New Roman"/>
              <a:ea typeface="Times New Roman"/>
              <a:cs typeface="Times New Roman"/>
              <a:sym typeface="Times New Roman"/>
            </a:endParaRPr>
          </a:p>
        </p:txBody>
      </p:sp>
      <p:sp>
        <p:nvSpPr>
          <p:cNvPr id="321" name="Google Shape;321;p18"/>
          <p:cNvSpPr/>
          <p:nvPr/>
        </p:nvSpPr>
        <p:spPr>
          <a:xfrm>
            <a:off x="7123389" y="1821049"/>
            <a:ext cx="3313032" cy="694373"/>
          </a:xfrm>
          <a:prstGeom prst="rect">
            <a:avLst/>
          </a:prstGeom>
          <a:noFill/>
          <a:ln>
            <a:noFill/>
          </a:ln>
        </p:spPr>
        <p:txBody>
          <a:bodyPr anchorCtr="0" anchor="t" bIns="45700" lIns="91425" spcFirstLastPara="1" rIns="91425" wrap="square" tIns="45700">
            <a:noAutofit/>
          </a:bodyPr>
          <a:lstStyle/>
          <a:p>
            <a:pPr indent="0" lvl="0" marL="0" marR="0" rtl="0" algn="l">
              <a:lnSpc>
                <a:spcPct val="151888"/>
              </a:lnSpc>
              <a:spcBef>
                <a:spcPts val="0"/>
              </a:spcBef>
              <a:spcAft>
                <a:spcPts val="0"/>
              </a:spcAft>
              <a:buClr>
                <a:srgbClr val="404155"/>
              </a:buClr>
              <a:buSzPts val="1800"/>
              <a:buFont typeface="Times New Roman"/>
              <a:buNone/>
            </a:pPr>
            <a:r>
              <a:rPr b="1" i="0" lang="es-CO" sz="1800" u="none" cap="none" strike="noStrike">
                <a:solidFill>
                  <a:srgbClr val="404155"/>
                </a:solidFill>
                <a:latin typeface="Times New Roman"/>
                <a:ea typeface="Times New Roman"/>
                <a:cs typeface="Times New Roman"/>
                <a:sym typeface="Times New Roman"/>
              </a:rPr>
              <a:t>API de Mensajería</a:t>
            </a:r>
            <a:endParaRPr b="1" i="0" sz="1800" u="none" cap="none" strike="noStrike">
              <a:solidFill>
                <a:schemeClr val="dk1"/>
              </a:solidFill>
              <a:latin typeface="Times New Roman"/>
              <a:ea typeface="Times New Roman"/>
              <a:cs typeface="Times New Roman"/>
              <a:sym typeface="Times New Roman"/>
            </a:endParaRPr>
          </a:p>
        </p:txBody>
      </p:sp>
      <p:sp>
        <p:nvSpPr>
          <p:cNvPr id="322" name="Google Shape;322;p18"/>
          <p:cNvSpPr/>
          <p:nvPr/>
        </p:nvSpPr>
        <p:spPr>
          <a:xfrm>
            <a:off x="6713695" y="2568642"/>
            <a:ext cx="4961037" cy="3590419"/>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Clr>
                <a:schemeClr val="dk1"/>
              </a:buClr>
              <a:buSzPts val="1800"/>
              <a:buFont typeface="Times New Roman"/>
              <a:buNone/>
            </a:pPr>
            <a:r>
              <a:rPr b="0" i="0" lang="es-CO" sz="1800" u="none" cap="none" strike="noStrike">
                <a:solidFill>
                  <a:schemeClr val="dk1"/>
                </a:solidFill>
                <a:latin typeface="Times New Roman"/>
                <a:ea typeface="Times New Roman"/>
                <a:cs typeface="Times New Roman"/>
                <a:sym typeface="Times New Roman"/>
              </a:rPr>
              <a:t>Se cuenta con la plataforma Twilio, proveedor de funcionalidades de interacción con el cliente utilizado por desarrolladores de todo el mundo para crear funciones y capacidades de comunicación únicas, como voz, texto, chat, video y correo electrónico en sus aplicaciones. Con esta API, se pueden entregar mensajes de transacciones unidireccionales a los clientes a través de todos los canales.</a:t>
            </a:r>
            <a:endParaRPr b="0" i="0" sz="1800" u="none" cap="none" strike="noStrike">
              <a:solidFill>
                <a:schemeClr val="dk1"/>
              </a:solidFill>
              <a:latin typeface="Times New Roman"/>
              <a:ea typeface="Times New Roman"/>
              <a:cs typeface="Times New Roman"/>
              <a:sym typeface="Times New Roman"/>
            </a:endParaRPr>
          </a:p>
        </p:txBody>
      </p:sp>
      <p:sp>
        <p:nvSpPr>
          <p:cNvPr id="323" name="Google Shape;323;p18"/>
          <p:cNvSpPr/>
          <p:nvPr/>
        </p:nvSpPr>
        <p:spPr>
          <a:xfrm>
            <a:off x="1195916" y="1829800"/>
            <a:ext cx="3313032" cy="694373"/>
          </a:xfrm>
          <a:prstGeom prst="rect">
            <a:avLst/>
          </a:prstGeom>
          <a:noFill/>
          <a:ln>
            <a:noFill/>
          </a:ln>
        </p:spPr>
        <p:txBody>
          <a:bodyPr anchorCtr="0" anchor="t" bIns="45700" lIns="91425" spcFirstLastPara="1" rIns="91425" wrap="square" tIns="45700">
            <a:noAutofit/>
          </a:bodyPr>
          <a:lstStyle/>
          <a:p>
            <a:pPr indent="0" lvl="0" marL="0" marR="0" rtl="0" algn="l">
              <a:lnSpc>
                <a:spcPct val="151888"/>
              </a:lnSpc>
              <a:spcBef>
                <a:spcPts val="0"/>
              </a:spcBef>
              <a:spcAft>
                <a:spcPts val="0"/>
              </a:spcAft>
              <a:buClr>
                <a:srgbClr val="404155"/>
              </a:buClr>
              <a:buSzPts val="1800"/>
              <a:buFont typeface="Times New Roman"/>
              <a:buNone/>
            </a:pPr>
            <a:r>
              <a:rPr b="1" i="0" lang="es-CO" sz="1800" u="none" cap="none" strike="noStrike">
                <a:solidFill>
                  <a:srgbClr val="404155"/>
                </a:solidFill>
                <a:latin typeface="Times New Roman"/>
                <a:ea typeface="Times New Roman"/>
                <a:cs typeface="Times New Roman"/>
                <a:sym typeface="Times New Roman"/>
              </a:rPr>
              <a:t>Software de Desarrollo</a:t>
            </a:r>
            <a:endParaRPr b="1" i="0" sz="1800" u="none" cap="none" strike="noStrike">
              <a:solidFill>
                <a:schemeClr val="dk1"/>
              </a:solidFill>
              <a:latin typeface="Times New Roman"/>
              <a:ea typeface="Times New Roman"/>
              <a:cs typeface="Times New Roman"/>
              <a:sym typeface="Times New Roman"/>
            </a:endParaRPr>
          </a:p>
        </p:txBody>
      </p:sp>
      <p:sp>
        <p:nvSpPr>
          <p:cNvPr id="324" name="Google Shape;324;p18"/>
          <p:cNvSpPr/>
          <p:nvPr/>
        </p:nvSpPr>
        <p:spPr>
          <a:xfrm>
            <a:off x="614873" y="2537151"/>
            <a:ext cx="5339433" cy="1976213"/>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Clr>
                <a:schemeClr val="dk1"/>
              </a:buClr>
              <a:buSzPts val="1800"/>
              <a:buFont typeface="Times New Roman"/>
              <a:buNone/>
            </a:pPr>
            <a:r>
              <a:rPr b="0" i="0" lang="es-CO" sz="1800" u="none" cap="none" strike="noStrike">
                <a:solidFill>
                  <a:schemeClr val="dk1"/>
                </a:solidFill>
                <a:latin typeface="Times New Roman"/>
                <a:ea typeface="Times New Roman"/>
                <a:cs typeface="Times New Roman"/>
                <a:sym typeface="Times New Roman"/>
              </a:rPr>
              <a:t>El sistema se desarrollará utilizando software Python, que ofrece herramientas y librerías especializadas en el campo del aprendizaje automático, visualización por medio de gráficos y el procesamiento de datos.</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328" name="Shape 328"/>
        <p:cNvGrpSpPr/>
        <p:nvPr/>
      </p:nvGrpSpPr>
      <p:grpSpPr>
        <a:xfrm>
          <a:off x="0" y="0"/>
          <a:ext cx="0" cy="0"/>
          <a:chOff x="0" y="0"/>
          <a:chExt cx="0" cy="0"/>
        </a:xfrm>
      </p:grpSpPr>
      <p:sp>
        <p:nvSpPr>
          <p:cNvPr id="329" name="Google Shape;329;p19"/>
          <p:cNvSpPr/>
          <p:nvPr/>
        </p:nvSpPr>
        <p:spPr>
          <a:xfrm>
            <a:off x="3577684" y="603917"/>
            <a:ext cx="503663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RECURSOS NECESARIOS</a:t>
            </a:r>
            <a:endParaRPr/>
          </a:p>
        </p:txBody>
      </p:sp>
      <p:sp>
        <p:nvSpPr>
          <p:cNvPr id="330" name="Google Shape;330;p19"/>
          <p:cNvSpPr/>
          <p:nvPr/>
        </p:nvSpPr>
        <p:spPr>
          <a:xfrm>
            <a:off x="313968" y="1638598"/>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51888"/>
              </a:lnSpc>
              <a:spcBef>
                <a:spcPts val="0"/>
              </a:spcBef>
              <a:spcAft>
                <a:spcPts val="0"/>
              </a:spcAft>
              <a:buClr>
                <a:srgbClr val="1B1B27"/>
              </a:buClr>
              <a:buSzPts val="1800"/>
              <a:buFont typeface="Times New Roman"/>
              <a:buNone/>
            </a:pPr>
            <a:r>
              <a:rPr b="1" i="0" lang="es-CO" sz="1800" u="none" cap="none" strike="noStrike">
                <a:solidFill>
                  <a:srgbClr val="1B1B27"/>
                </a:solidFill>
                <a:latin typeface="Times New Roman"/>
                <a:ea typeface="Times New Roman"/>
                <a:cs typeface="Times New Roman"/>
                <a:sym typeface="Times New Roman"/>
              </a:rPr>
              <a:t>Recursos Humanos</a:t>
            </a:r>
            <a:endParaRPr b="1" i="0" sz="1800" u="none" cap="none" strike="noStrike">
              <a:solidFill>
                <a:schemeClr val="dk1"/>
              </a:solidFill>
              <a:latin typeface="Times New Roman"/>
              <a:ea typeface="Times New Roman"/>
              <a:cs typeface="Times New Roman"/>
              <a:sym typeface="Times New Roman"/>
            </a:endParaRPr>
          </a:p>
        </p:txBody>
      </p:sp>
      <p:sp>
        <p:nvSpPr>
          <p:cNvPr id="331" name="Google Shape;331;p19"/>
          <p:cNvSpPr/>
          <p:nvPr/>
        </p:nvSpPr>
        <p:spPr>
          <a:xfrm>
            <a:off x="313968" y="2131338"/>
            <a:ext cx="3406694" cy="2487811"/>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Clr>
                <a:srgbClr val="404155"/>
              </a:buClr>
              <a:buSzPts val="1800"/>
              <a:buFont typeface="Times New Roman"/>
              <a:buNone/>
            </a:pPr>
            <a:r>
              <a:rPr b="0" i="0" lang="es-CO" sz="1800" u="none" cap="none" strike="noStrike">
                <a:solidFill>
                  <a:srgbClr val="404155"/>
                </a:solidFill>
                <a:latin typeface="Times New Roman"/>
                <a:ea typeface="Times New Roman"/>
                <a:cs typeface="Times New Roman"/>
                <a:sym typeface="Times New Roman"/>
              </a:rPr>
              <a:t>El proyecto contará con la participación de dos estudiantes de sexto semestre en Ingeniería de Sistemas, quienes se encargarán del desarrollo, la implementación y documentación del sistema automatizado.</a:t>
            </a:r>
            <a:endParaRPr b="0" i="0" sz="1800" u="none" cap="none" strike="noStrike">
              <a:solidFill>
                <a:schemeClr val="dk1"/>
              </a:solidFill>
              <a:latin typeface="Times New Roman"/>
              <a:ea typeface="Times New Roman"/>
              <a:cs typeface="Times New Roman"/>
              <a:sym typeface="Times New Roman"/>
            </a:endParaRPr>
          </a:p>
        </p:txBody>
      </p:sp>
      <p:sp>
        <p:nvSpPr>
          <p:cNvPr id="332" name="Google Shape;332;p19"/>
          <p:cNvSpPr/>
          <p:nvPr/>
        </p:nvSpPr>
        <p:spPr>
          <a:xfrm>
            <a:off x="3887629" y="1651100"/>
            <a:ext cx="3156347" cy="694373"/>
          </a:xfrm>
          <a:prstGeom prst="rect">
            <a:avLst/>
          </a:prstGeom>
          <a:noFill/>
          <a:ln>
            <a:noFill/>
          </a:ln>
        </p:spPr>
        <p:txBody>
          <a:bodyPr anchorCtr="0" anchor="t" bIns="45700" lIns="91425" spcFirstLastPara="1" rIns="91425" wrap="square" tIns="45700">
            <a:noAutofit/>
          </a:bodyPr>
          <a:lstStyle/>
          <a:p>
            <a:pPr indent="0" lvl="0" marL="0" marR="0" rtl="0" algn="l">
              <a:lnSpc>
                <a:spcPct val="151888"/>
              </a:lnSpc>
              <a:spcBef>
                <a:spcPts val="0"/>
              </a:spcBef>
              <a:spcAft>
                <a:spcPts val="0"/>
              </a:spcAft>
              <a:buClr>
                <a:srgbClr val="1B1B27"/>
              </a:buClr>
              <a:buSzPts val="1800"/>
              <a:buFont typeface="Times New Roman"/>
              <a:buNone/>
            </a:pPr>
            <a:r>
              <a:rPr b="1" i="0" lang="es-CO" sz="1800" u="none" cap="none" strike="noStrike">
                <a:solidFill>
                  <a:srgbClr val="1B1B27"/>
                </a:solidFill>
                <a:latin typeface="Times New Roman"/>
                <a:ea typeface="Times New Roman"/>
                <a:cs typeface="Times New Roman"/>
                <a:sym typeface="Times New Roman"/>
              </a:rPr>
              <a:t>Recursos Institucionales</a:t>
            </a:r>
            <a:endParaRPr b="1" i="0" sz="1800" u="none" cap="none" strike="noStrike">
              <a:solidFill>
                <a:schemeClr val="dk1"/>
              </a:solidFill>
              <a:latin typeface="Times New Roman"/>
              <a:ea typeface="Times New Roman"/>
              <a:cs typeface="Times New Roman"/>
              <a:sym typeface="Times New Roman"/>
            </a:endParaRPr>
          </a:p>
        </p:txBody>
      </p:sp>
      <p:sp>
        <p:nvSpPr>
          <p:cNvPr id="333" name="Google Shape;333;p19"/>
          <p:cNvSpPr/>
          <p:nvPr/>
        </p:nvSpPr>
        <p:spPr>
          <a:xfrm>
            <a:off x="3887629" y="2175807"/>
            <a:ext cx="3156347" cy="1777008"/>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Clr>
                <a:srgbClr val="404155"/>
              </a:buClr>
              <a:buSzPts val="1800"/>
              <a:buFont typeface="Times New Roman"/>
              <a:buNone/>
            </a:pPr>
            <a:r>
              <a:rPr b="0" i="0" lang="es-CO" sz="1800" u="none" cap="none" strike="noStrike">
                <a:solidFill>
                  <a:srgbClr val="404155"/>
                </a:solidFill>
                <a:latin typeface="Times New Roman"/>
                <a:ea typeface="Times New Roman"/>
                <a:cs typeface="Times New Roman"/>
                <a:sym typeface="Times New Roman"/>
              </a:rPr>
              <a:t>Se requerirá del uso de plataformas virtuales para la gestión y comunicación del proyecto.</a:t>
            </a:r>
            <a:endParaRPr b="0" i="0" sz="1800" u="none" cap="none" strike="noStrike">
              <a:solidFill>
                <a:schemeClr val="dk1"/>
              </a:solidFill>
              <a:latin typeface="Times New Roman"/>
              <a:ea typeface="Times New Roman"/>
              <a:cs typeface="Times New Roman"/>
              <a:sym typeface="Times New Roman"/>
            </a:endParaRPr>
          </a:p>
        </p:txBody>
      </p:sp>
      <p:sp>
        <p:nvSpPr>
          <p:cNvPr id="334" name="Google Shape;334;p19"/>
          <p:cNvSpPr/>
          <p:nvPr/>
        </p:nvSpPr>
        <p:spPr>
          <a:xfrm>
            <a:off x="313968" y="4834175"/>
            <a:ext cx="3106460" cy="347186"/>
          </a:xfrm>
          <a:prstGeom prst="rect">
            <a:avLst/>
          </a:prstGeom>
          <a:noFill/>
          <a:ln>
            <a:noFill/>
          </a:ln>
        </p:spPr>
        <p:txBody>
          <a:bodyPr anchorCtr="0" anchor="t" bIns="45700" lIns="91425" spcFirstLastPara="1" rIns="91425" wrap="square" tIns="45700">
            <a:noAutofit/>
          </a:bodyPr>
          <a:lstStyle/>
          <a:p>
            <a:pPr indent="0" lvl="0" marL="0" marR="0" rtl="0" algn="l">
              <a:lnSpc>
                <a:spcPct val="151888"/>
              </a:lnSpc>
              <a:spcBef>
                <a:spcPts val="0"/>
              </a:spcBef>
              <a:spcAft>
                <a:spcPts val="0"/>
              </a:spcAft>
              <a:buClr>
                <a:srgbClr val="1B1B27"/>
              </a:buClr>
              <a:buSzPts val="1800"/>
              <a:buFont typeface="Times New Roman"/>
              <a:buNone/>
            </a:pPr>
            <a:r>
              <a:rPr b="1" i="0" lang="es-CO" sz="1800" u="none" cap="none" strike="noStrike">
                <a:solidFill>
                  <a:srgbClr val="1B1B27"/>
                </a:solidFill>
                <a:latin typeface="Times New Roman"/>
                <a:ea typeface="Times New Roman"/>
                <a:cs typeface="Times New Roman"/>
                <a:sym typeface="Times New Roman"/>
              </a:rPr>
              <a:t>Recursos Tecnológicos</a:t>
            </a:r>
            <a:endParaRPr b="1" i="0" sz="1800" u="none" cap="none" strike="noStrike">
              <a:solidFill>
                <a:schemeClr val="dk1"/>
              </a:solidFill>
              <a:latin typeface="Times New Roman"/>
              <a:ea typeface="Times New Roman"/>
              <a:cs typeface="Times New Roman"/>
              <a:sym typeface="Times New Roman"/>
            </a:endParaRPr>
          </a:p>
        </p:txBody>
      </p:sp>
      <p:sp>
        <p:nvSpPr>
          <p:cNvPr id="335" name="Google Shape;335;p19"/>
          <p:cNvSpPr/>
          <p:nvPr/>
        </p:nvSpPr>
        <p:spPr>
          <a:xfrm>
            <a:off x="313968" y="5238572"/>
            <a:ext cx="10756685" cy="856357"/>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Clr>
                <a:srgbClr val="404155"/>
              </a:buClr>
              <a:buSzPts val="1800"/>
              <a:buFont typeface="Times New Roman"/>
              <a:buNone/>
            </a:pPr>
            <a:r>
              <a:rPr b="0" i="0" lang="es-CO" sz="1800" u="none" cap="none" strike="noStrike">
                <a:solidFill>
                  <a:srgbClr val="404155"/>
                </a:solidFill>
                <a:latin typeface="Times New Roman"/>
                <a:ea typeface="Times New Roman"/>
                <a:cs typeface="Times New Roman"/>
                <a:sym typeface="Times New Roman"/>
              </a:rPr>
              <a:t>Se utilizarán dos laptops para la conexión y el funcionamiento del sistema. Además, se emplearán software como Python y Twilio para el desarrollo del sistema automatizado.</a:t>
            </a:r>
            <a:endParaRPr b="0" i="0" sz="1800" u="none" cap="none" strike="noStrike">
              <a:solidFill>
                <a:schemeClr val="dk1"/>
              </a:solidFill>
              <a:latin typeface="Times New Roman"/>
              <a:ea typeface="Times New Roman"/>
              <a:cs typeface="Times New Roman"/>
              <a:sym typeface="Times New Roman"/>
            </a:endParaRPr>
          </a:p>
        </p:txBody>
      </p:sp>
      <p:pic>
        <p:nvPicPr>
          <p:cNvPr id="336" name="Google Shape;336;p19"/>
          <p:cNvPicPr preferRelativeResize="0"/>
          <p:nvPr/>
        </p:nvPicPr>
        <p:blipFill rotWithShape="1">
          <a:blip r:embed="rId3">
            <a:alphaModFix/>
          </a:blip>
          <a:srcRect b="0" l="0" r="0" t="0"/>
          <a:stretch/>
        </p:blipFill>
        <p:spPr>
          <a:xfrm>
            <a:off x="7443669" y="1914856"/>
            <a:ext cx="4262320" cy="2904374"/>
          </a:xfrm>
          <a:prstGeom prst="rect">
            <a:avLst/>
          </a:prstGeom>
          <a:noFill/>
          <a:ln>
            <a:noFill/>
          </a:ln>
        </p:spPr>
      </p:pic>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94" name="Shape 94"/>
        <p:cNvGrpSpPr/>
        <p:nvPr/>
      </p:nvGrpSpPr>
      <p:grpSpPr>
        <a:xfrm>
          <a:off x="0" y="0"/>
          <a:ext cx="0" cy="0"/>
          <a:chOff x="0" y="0"/>
          <a:chExt cx="0" cy="0"/>
        </a:xfrm>
      </p:grpSpPr>
      <p:sp>
        <p:nvSpPr>
          <p:cNvPr id="95" name="Google Shape;95;p2"/>
          <p:cNvSpPr txBox="1"/>
          <p:nvPr/>
        </p:nvSpPr>
        <p:spPr>
          <a:xfrm>
            <a:off x="3855547" y="790280"/>
            <a:ext cx="448090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PUNTOS A SOCIALIZAR </a:t>
            </a:r>
            <a:endParaRPr b="1" i="0" sz="2400" u="none" cap="none" strike="noStrike">
              <a:solidFill>
                <a:schemeClr val="dk1"/>
              </a:solidFill>
              <a:latin typeface="Times New Roman"/>
              <a:ea typeface="Times New Roman"/>
              <a:cs typeface="Times New Roman"/>
              <a:sym typeface="Times New Roman"/>
            </a:endParaRPr>
          </a:p>
        </p:txBody>
      </p:sp>
      <p:sp>
        <p:nvSpPr>
          <p:cNvPr id="96" name="Google Shape;96;p2"/>
          <p:cNvSpPr/>
          <p:nvPr/>
        </p:nvSpPr>
        <p:spPr>
          <a:xfrm flipH="1">
            <a:off x="664061" y="1672044"/>
            <a:ext cx="8036940" cy="1294957"/>
          </a:xfrm>
          <a:custGeom>
            <a:rect b="b" l="l" r="r" t="t"/>
            <a:pathLst>
              <a:path extrusionOk="0" h="1103407" w="6464518">
                <a:moveTo>
                  <a:pt x="6464518" y="1103406"/>
                </a:moveTo>
                <a:lnTo>
                  <a:pt x="551703" y="1103406"/>
                </a:lnTo>
                <a:lnTo>
                  <a:pt x="0" y="551703"/>
                </a:lnTo>
                <a:lnTo>
                  <a:pt x="551703" y="1"/>
                </a:lnTo>
                <a:lnTo>
                  <a:pt x="6464518" y="1"/>
                </a:lnTo>
                <a:lnTo>
                  <a:pt x="6464518" y="1103406"/>
                </a:lnTo>
                <a:close/>
              </a:path>
            </a:pathLst>
          </a:cu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t" bIns="91425" lIns="708475" spcFirstLastPara="1" rIns="170675" wrap="square" tIns="91425">
            <a:noAutofit/>
          </a:bodyPr>
          <a:lstStyle/>
          <a:p>
            <a:pPr indent="-285750" lvl="1" marL="285750" marR="0" rtl="0" algn="just">
              <a:lnSpc>
                <a:spcPct val="90000"/>
              </a:lnSpc>
              <a:spcBef>
                <a:spcPts val="0"/>
              </a:spcBef>
              <a:spcAft>
                <a:spcPts val="0"/>
              </a:spcAft>
              <a:buClr>
                <a:srgbClr val="FFFFFF"/>
              </a:buClr>
              <a:buSzPts val="2400"/>
              <a:buFont typeface="Arial"/>
              <a:buChar char="•"/>
            </a:pPr>
            <a:r>
              <a:rPr b="1" i="0" lang="es-CO" sz="2400" u="none" cap="none" strike="noStrike">
                <a:solidFill>
                  <a:srgbClr val="FFFFFF"/>
                </a:solidFill>
                <a:latin typeface="Times New Roman"/>
                <a:ea typeface="Times New Roman"/>
                <a:cs typeface="Times New Roman"/>
                <a:sym typeface="Times New Roman"/>
              </a:rPr>
              <a:t>Planteamiento del problema</a:t>
            </a:r>
            <a:endParaRPr/>
          </a:p>
          <a:p>
            <a:pPr indent="-285750" lvl="1" marL="285750" marR="0" rtl="0" algn="just">
              <a:lnSpc>
                <a:spcPct val="90000"/>
              </a:lnSpc>
              <a:spcBef>
                <a:spcPts val="360"/>
              </a:spcBef>
              <a:spcAft>
                <a:spcPts val="0"/>
              </a:spcAft>
              <a:buClr>
                <a:srgbClr val="FFFFFF"/>
              </a:buClr>
              <a:buSzPts val="2400"/>
              <a:buFont typeface="Arial"/>
              <a:buChar char="•"/>
            </a:pPr>
            <a:r>
              <a:rPr b="1" i="0" lang="es-CO" sz="2400" u="none" cap="none" strike="noStrike">
                <a:solidFill>
                  <a:srgbClr val="FFFFFF"/>
                </a:solidFill>
                <a:latin typeface="Times New Roman"/>
                <a:ea typeface="Times New Roman"/>
                <a:cs typeface="Times New Roman"/>
                <a:sym typeface="Times New Roman"/>
              </a:rPr>
              <a:t>Objetivos</a:t>
            </a:r>
            <a:endParaRPr/>
          </a:p>
          <a:p>
            <a:pPr indent="-285750" lvl="1" marL="285750" marR="0" rtl="0" algn="just">
              <a:lnSpc>
                <a:spcPct val="90000"/>
              </a:lnSpc>
              <a:spcBef>
                <a:spcPts val="360"/>
              </a:spcBef>
              <a:spcAft>
                <a:spcPts val="0"/>
              </a:spcAft>
              <a:buClr>
                <a:srgbClr val="FFFFFF"/>
              </a:buClr>
              <a:buSzPts val="2400"/>
              <a:buFont typeface="Arial"/>
              <a:buChar char="•"/>
            </a:pPr>
            <a:r>
              <a:rPr b="1" i="0" lang="es-CO" sz="2400" u="none" cap="none" strike="noStrike">
                <a:solidFill>
                  <a:srgbClr val="FFFFFF"/>
                </a:solidFill>
                <a:latin typeface="Times New Roman"/>
                <a:ea typeface="Times New Roman"/>
                <a:cs typeface="Times New Roman"/>
                <a:sym typeface="Times New Roman"/>
              </a:rPr>
              <a:t>Justificación de la investigación</a:t>
            </a:r>
            <a:endParaRPr/>
          </a:p>
        </p:txBody>
      </p:sp>
      <p:sp>
        <p:nvSpPr>
          <p:cNvPr id="97" name="Google Shape;97;p2"/>
          <p:cNvSpPr/>
          <p:nvPr/>
        </p:nvSpPr>
        <p:spPr>
          <a:xfrm flipH="1">
            <a:off x="664061" y="5034373"/>
            <a:ext cx="8036940" cy="1047747"/>
          </a:xfrm>
          <a:custGeom>
            <a:rect b="b" l="l" r="r" t="t"/>
            <a:pathLst>
              <a:path extrusionOk="0" h="981102" w="6633500">
                <a:moveTo>
                  <a:pt x="6633500" y="981101"/>
                </a:moveTo>
                <a:lnTo>
                  <a:pt x="490551" y="981101"/>
                </a:lnTo>
                <a:lnTo>
                  <a:pt x="0" y="490551"/>
                </a:lnTo>
                <a:lnTo>
                  <a:pt x="490551" y="1"/>
                </a:lnTo>
                <a:lnTo>
                  <a:pt x="6633500" y="1"/>
                </a:lnTo>
                <a:lnTo>
                  <a:pt x="6633500" y="981101"/>
                </a:lnTo>
                <a:close/>
              </a:path>
            </a:pathLst>
          </a:cu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t" bIns="91425" lIns="677900" spcFirstLastPara="1" rIns="170675" wrap="square" tIns="91425">
            <a:noAutofit/>
          </a:bodyPr>
          <a:lstStyle/>
          <a:p>
            <a:pPr indent="-342900" lvl="0" marL="342900" marR="0" rtl="0" algn="just">
              <a:lnSpc>
                <a:spcPct val="90000"/>
              </a:lnSpc>
              <a:spcBef>
                <a:spcPts val="0"/>
              </a:spcBef>
              <a:spcAft>
                <a:spcPts val="0"/>
              </a:spcAft>
              <a:buClr>
                <a:srgbClr val="FFFFFF"/>
              </a:buClr>
              <a:buSzPts val="2400"/>
              <a:buFont typeface="Arial"/>
              <a:buChar char="•"/>
            </a:pPr>
            <a:r>
              <a:rPr b="1" i="0" lang="es-CO" sz="2400" u="none" cap="none" strike="noStrike">
                <a:solidFill>
                  <a:srgbClr val="FFFFFF"/>
                </a:solidFill>
                <a:latin typeface="Times New Roman"/>
                <a:ea typeface="Times New Roman"/>
                <a:cs typeface="Times New Roman"/>
                <a:sym typeface="Times New Roman"/>
              </a:rPr>
              <a:t>Análisis e interpretación de resultados    </a:t>
            </a:r>
            <a:endParaRPr/>
          </a:p>
          <a:p>
            <a:pPr indent="-342900" lvl="0" marL="342900" marR="0" rtl="0" algn="just">
              <a:lnSpc>
                <a:spcPct val="90000"/>
              </a:lnSpc>
              <a:spcBef>
                <a:spcPts val="840"/>
              </a:spcBef>
              <a:spcAft>
                <a:spcPts val="0"/>
              </a:spcAft>
              <a:buClr>
                <a:srgbClr val="FFFFFF"/>
              </a:buClr>
              <a:buSzPts val="2400"/>
              <a:buFont typeface="Arial"/>
              <a:buChar char="•"/>
            </a:pPr>
            <a:r>
              <a:rPr b="1" i="0" lang="es-CO" sz="2400" u="none" cap="none" strike="noStrike">
                <a:solidFill>
                  <a:srgbClr val="FFFFFF"/>
                </a:solidFill>
                <a:latin typeface="Times New Roman"/>
                <a:ea typeface="Times New Roman"/>
                <a:cs typeface="Times New Roman"/>
                <a:sym typeface="Times New Roman"/>
              </a:rPr>
              <a:t>Conclusiones recomendaciones</a:t>
            </a:r>
            <a:endParaRPr/>
          </a:p>
        </p:txBody>
      </p:sp>
      <p:sp>
        <p:nvSpPr>
          <p:cNvPr id="98" name="Google Shape;98;p2"/>
          <p:cNvSpPr/>
          <p:nvPr/>
        </p:nvSpPr>
        <p:spPr>
          <a:xfrm flipH="1">
            <a:off x="664061" y="3160869"/>
            <a:ext cx="8185441" cy="1665755"/>
          </a:xfrm>
          <a:custGeom>
            <a:rect b="b" l="l" r="r" t="t"/>
            <a:pathLst>
              <a:path extrusionOk="0" h="1103407" w="6464518">
                <a:moveTo>
                  <a:pt x="6464518" y="1103406"/>
                </a:moveTo>
                <a:lnTo>
                  <a:pt x="551703" y="1103406"/>
                </a:lnTo>
                <a:lnTo>
                  <a:pt x="0" y="551703"/>
                </a:lnTo>
                <a:lnTo>
                  <a:pt x="551703" y="1"/>
                </a:lnTo>
                <a:lnTo>
                  <a:pt x="6464518" y="1"/>
                </a:lnTo>
                <a:lnTo>
                  <a:pt x="6464518" y="1103406"/>
                </a:lnTo>
                <a:close/>
              </a:path>
            </a:pathLst>
          </a:cu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t" bIns="91425" lIns="708475" spcFirstLastPara="1" rIns="170675" wrap="square" tIns="91425">
            <a:noAutofit/>
          </a:bodyPr>
          <a:lstStyle/>
          <a:p>
            <a:pPr indent="-285750" lvl="1" marL="285750" marR="0" rtl="0" algn="l">
              <a:lnSpc>
                <a:spcPct val="90000"/>
              </a:lnSpc>
              <a:spcBef>
                <a:spcPts val="0"/>
              </a:spcBef>
              <a:spcAft>
                <a:spcPts val="0"/>
              </a:spcAft>
              <a:buClr>
                <a:srgbClr val="FFFFFF"/>
              </a:buClr>
              <a:buSzPts val="2400"/>
              <a:buFont typeface="Arial"/>
              <a:buChar char="•"/>
            </a:pPr>
            <a:r>
              <a:rPr b="1" i="0" lang="es-CO" sz="2400" u="none" cap="none" strike="noStrike">
                <a:solidFill>
                  <a:srgbClr val="FFFFFF"/>
                </a:solidFill>
                <a:latin typeface="Times New Roman"/>
                <a:ea typeface="Times New Roman"/>
                <a:cs typeface="Times New Roman"/>
                <a:sym typeface="Times New Roman"/>
              </a:rPr>
              <a:t>Antecedentes  </a:t>
            </a:r>
            <a:endParaRPr/>
          </a:p>
          <a:p>
            <a:pPr indent="-171450" lvl="1" marL="171450" marR="0" rtl="0" algn="l">
              <a:lnSpc>
                <a:spcPct val="90000"/>
              </a:lnSpc>
              <a:spcBef>
                <a:spcPts val="360"/>
              </a:spcBef>
              <a:spcAft>
                <a:spcPts val="0"/>
              </a:spcAft>
              <a:buClr>
                <a:srgbClr val="FFFFFF"/>
              </a:buClr>
              <a:buSzPts val="2400"/>
              <a:buFont typeface="Times New Roman"/>
              <a:buChar char="•"/>
            </a:pPr>
            <a:r>
              <a:rPr b="1" i="0" lang="es-CO" sz="2400" u="none" cap="none" strike="noStrike">
                <a:solidFill>
                  <a:srgbClr val="FFFFFF"/>
                </a:solidFill>
                <a:latin typeface="Times New Roman"/>
                <a:ea typeface="Times New Roman"/>
                <a:cs typeface="Times New Roman"/>
                <a:sym typeface="Times New Roman"/>
              </a:rPr>
              <a:t>  Referentes Teóricos</a:t>
            </a:r>
            <a:endParaRPr/>
          </a:p>
          <a:p>
            <a:pPr indent="-171450" lvl="1" marL="171450" marR="0" rtl="0" algn="l">
              <a:lnSpc>
                <a:spcPct val="90000"/>
              </a:lnSpc>
              <a:spcBef>
                <a:spcPts val="360"/>
              </a:spcBef>
              <a:spcAft>
                <a:spcPts val="0"/>
              </a:spcAft>
              <a:buClr>
                <a:srgbClr val="FFFFFF"/>
              </a:buClr>
              <a:buSzPts val="2400"/>
              <a:buFont typeface="Times New Roman"/>
              <a:buChar char="•"/>
            </a:pPr>
            <a:r>
              <a:rPr b="1" i="0" lang="es-CO" sz="2400" u="none" cap="none" strike="noStrike">
                <a:solidFill>
                  <a:srgbClr val="FFFFFF"/>
                </a:solidFill>
                <a:latin typeface="Times New Roman"/>
                <a:ea typeface="Times New Roman"/>
                <a:cs typeface="Times New Roman"/>
                <a:sym typeface="Times New Roman"/>
              </a:rPr>
              <a:t>  Fundamentación legal</a:t>
            </a:r>
            <a:endParaRPr/>
          </a:p>
          <a:p>
            <a:pPr indent="-171450" lvl="1" marL="171450" marR="0" rtl="0" algn="l">
              <a:lnSpc>
                <a:spcPct val="90000"/>
              </a:lnSpc>
              <a:spcBef>
                <a:spcPts val="360"/>
              </a:spcBef>
              <a:spcAft>
                <a:spcPts val="0"/>
              </a:spcAft>
              <a:buClr>
                <a:srgbClr val="FFFFFF"/>
              </a:buClr>
              <a:buSzPts val="2400"/>
              <a:buFont typeface="Times New Roman"/>
              <a:buChar char="•"/>
            </a:pPr>
            <a:r>
              <a:rPr b="1" i="0" lang="es-CO" sz="2400" u="none" cap="none" strike="noStrike">
                <a:solidFill>
                  <a:srgbClr val="FFFFFF"/>
                </a:solidFill>
                <a:latin typeface="Times New Roman"/>
                <a:ea typeface="Times New Roman"/>
                <a:cs typeface="Times New Roman"/>
                <a:sym typeface="Times New Roman"/>
              </a:rPr>
              <a:t>  Metodología </a:t>
            </a:r>
            <a:endParaRPr/>
          </a:p>
        </p:txBody>
      </p:sp>
    </p:spTree>
  </p:cSld>
  <p:clrMapOvr>
    <a:masterClrMapping/>
  </p:clrMapOvr>
  <p:transition spd="med">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340" name="Shape 340"/>
        <p:cNvGrpSpPr/>
        <p:nvPr/>
      </p:nvGrpSpPr>
      <p:grpSpPr>
        <a:xfrm>
          <a:off x="0" y="0"/>
          <a:ext cx="0" cy="0"/>
          <a:chOff x="0" y="0"/>
          <a:chExt cx="0" cy="0"/>
        </a:xfrm>
      </p:grpSpPr>
      <p:sp>
        <p:nvSpPr>
          <p:cNvPr id="341" name="Google Shape;341;p20"/>
          <p:cNvSpPr/>
          <p:nvPr/>
        </p:nvSpPr>
        <p:spPr>
          <a:xfrm>
            <a:off x="3923991" y="705118"/>
            <a:ext cx="434401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IMPACTO ESPERADO</a:t>
            </a:r>
            <a:endParaRPr/>
          </a:p>
        </p:txBody>
      </p:sp>
      <p:sp>
        <p:nvSpPr>
          <p:cNvPr id="342" name="Google Shape;342;p20"/>
          <p:cNvSpPr/>
          <p:nvPr/>
        </p:nvSpPr>
        <p:spPr>
          <a:xfrm>
            <a:off x="494483" y="1556087"/>
            <a:ext cx="3370064" cy="4397038"/>
          </a:xfrm>
          <a:prstGeom prst="roundRect">
            <a:avLst>
              <a:gd fmla="val 2967"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a:off x="609973" y="1733231"/>
            <a:ext cx="3131710" cy="694373"/>
          </a:xfrm>
          <a:prstGeom prst="rect">
            <a:avLst/>
          </a:prstGeom>
          <a:noFill/>
          <a:ln>
            <a:noFill/>
          </a:ln>
        </p:spPr>
        <p:txBody>
          <a:bodyPr anchorCtr="0" anchor="t" bIns="45700" lIns="91425" spcFirstLastPara="1" rIns="91425" wrap="square" tIns="45700">
            <a:noAutofit/>
          </a:bodyPr>
          <a:lstStyle/>
          <a:p>
            <a:pPr indent="0" lvl="0" marL="0" marR="0" rtl="0" algn="l">
              <a:lnSpc>
                <a:spcPct val="151888"/>
              </a:lnSpc>
              <a:spcBef>
                <a:spcPts val="0"/>
              </a:spcBef>
              <a:spcAft>
                <a:spcPts val="0"/>
              </a:spcAft>
              <a:buClr>
                <a:srgbClr val="404155"/>
              </a:buClr>
              <a:buSzPts val="1800"/>
              <a:buFont typeface="Times New Roman"/>
              <a:buNone/>
            </a:pPr>
            <a:r>
              <a:rPr b="1" i="0" lang="es-CO" sz="1800" u="none" cap="none" strike="noStrike">
                <a:solidFill>
                  <a:srgbClr val="404155"/>
                </a:solidFill>
                <a:latin typeface="Times New Roman"/>
                <a:ea typeface="Times New Roman"/>
                <a:cs typeface="Times New Roman"/>
                <a:sym typeface="Times New Roman"/>
              </a:rPr>
              <a:t>Mejora de los Procesos de la Empresa</a:t>
            </a:r>
            <a:endParaRPr b="1" i="0" sz="1800" u="none" cap="none" strike="noStrike">
              <a:solidFill>
                <a:schemeClr val="dk1"/>
              </a:solidFill>
              <a:latin typeface="Times New Roman"/>
              <a:ea typeface="Times New Roman"/>
              <a:cs typeface="Times New Roman"/>
              <a:sym typeface="Times New Roman"/>
            </a:endParaRPr>
          </a:p>
        </p:txBody>
      </p:sp>
      <p:sp>
        <p:nvSpPr>
          <p:cNvPr id="344" name="Google Shape;344;p20"/>
          <p:cNvSpPr/>
          <p:nvPr/>
        </p:nvSpPr>
        <p:spPr>
          <a:xfrm>
            <a:off x="609973" y="2577089"/>
            <a:ext cx="3131710" cy="3226551"/>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Clr>
                <a:schemeClr val="dk1"/>
              </a:buClr>
              <a:buSzPts val="1800"/>
              <a:buFont typeface="Times New Roman"/>
              <a:buNone/>
            </a:pPr>
            <a:r>
              <a:rPr b="0" i="0" lang="es-CO" sz="1800" u="none" cap="none" strike="noStrike">
                <a:solidFill>
                  <a:schemeClr val="dk1"/>
                </a:solidFill>
                <a:latin typeface="Times New Roman"/>
                <a:ea typeface="Times New Roman"/>
                <a:cs typeface="Times New Roman"/>
                <a:sym typeface="Times New Roman"/>
              </a:rPr>
              <a:t>El sistema automatizado ofrecerá una mejora significativa en los procesos de la empresa, lo que permitirá a los empleados concentrarse en sus actividades principales y en la toma de decisiones.</a:t>
            </a:r>
            <a:endParaRPr/>
          </a:p>
        </p:txBody>
      </p:sp>
      <p:sp>
        <p:nvSpPr>
          <p:cNvPr id="345" name="Google Shape;345;p20"/>
          <p:cNvSpPr/>
          <p:nvPr/>
        </p:nvSpPr>
        <p:spPr>
          <a:xfrm>
            <a:off x="4086718" y="1556087"/>
            <a:ext cx="3370064" cy="4397038"/>
          </a:xfrm>
          <a:prstGeom prst="roundRect">
            <a:avLst>
              <a:gd fmla="val 2967"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a:off x="4316508" y="1733231"/>
            <a:ext cx="2910483" cy="694373"/>
          </a:xfrm>
          <a:prstGeom prst="rect">
            <a:avLst/>
          </a:prstGeom>
          <a:noFill/>
          <a:ln>
            <a:noFill/>
          </a:ln>
        </p:spPr>
        <p:txBody>
          <a:bodyPr anchorCtr="0" anchor="t" bIns="45700" lIns="91425" spcFirstLastPara="1" rIns="91425" wrap="square" tIns="45700">
            <a:noAutofit/>
          </a:bodyPr>
          <a:lstStyle/>
          <a:p>
            <a:pPr indent="0" lvl="0" marL="0" marR="0" rtl="0" algn="l">
              <a:lnSpc>
                <a:spcPct val="151888"/>
              </a:lnSpc>
              <a:spcBef>
                <a:spcPts val="0"/>
              </a:spcBef>
              <a:spcAft>
                <a:spcPts val="0"/>
              </a:spcAft>
              <a:buClr>
                <a:srgbClr val="404155"/>
              </a:buClr>
              <a:buSzPts val="1800"/>
              <a:buFont typeface="Times New Roman"/>
              <a:buNone/>
            </a:pPr>
            <a:r>
              <a:rPr b="1" i="0" lang="es-CO" sz="1800" u="none" cap="none" strike="noStrike">
                <a:solidFill>
                  <a:srgbClr val="404155"/>
                </a:solidFill>
                <a:latin typeface="Times New Roman"/>
                <a:ea typeface="Times New Roman"/>
                <a:cs typeface="Times New Roman"/>
                <a:sym typeface="Times New Roman"/>
              </a:rPr>
              <a:t>Escalabilidad y Replicación</a:t>
            </a:r>
            <a:endParaRPr b="1" i="0" sz="1800" u="none" cap="none" strike="noStrike">
              <a:solidFill>
                <a:schemeClr val="dk1"/>
              </a:solidFill>
              <a:latin typeface="Times New Roman"/>
              <a:ea typeface="Times New Roman"/>
              <a:cs typeface="Times New Roman"/>
              <a:sym typeface="Times New Roman"/>
            </a:endParaRPr>
          </a:p>
        </p:txBody>
      </p:sp>
      <p:sp>
        <p:nvSpPr>
          <p:cNvPr id="347" name="Google Shape;347;p20"/>
          <p:cNvSpPr/>
          <p:nvPr/>
        </p:nvSpPr>
        <p:spPr>
          <a:xfrm>
            <a:off x="4165235" y="2300829"/>
            <a:ext cx="3213026" cy="3829439"/>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Clr>
                <a:schemeClr val="dk1"/>
              </a:buClr>
              <a:buSzPts val="1800"/>
              <a:buFont typeface="Times New Roman"/>
              <a:buNone/>
            </a:pPr>
            <a:r>
              <a:rPr b="0" i="0" lang="es-CO" sz="1800" u="none" cap="none" strike="noStrike">
                <a:solidFill>
                  <a:schemeClr val="dk1"/>
                </a:solidFill>
                <a:latin typeface="Times New Roman"/>
                <a:ea typeface="Times New Roman"/>
                <a:cs typeface="Times New Roman"/>
                <a:sym typeface="Times New Roman"/>
              </a:rPr>
              <a:t>Al implementarse el sistema automatizado se espera que se convierta en una solución escalable y replicable, ampliando la flexibilidad de los servicios y la capacidad de adaptarse a los cambios del mercado y expandirse según las necesidades.</a:t>
            </a:r>
            <a:endParaRPr b="0" i="0" sz="1800" u="none" cap="none" strike="noStrike">
              <a:solidFill>
                <a:schemeClr val="dk1"/>
              </a:solidFill>
              <a:latin typeface="Times New Roman"/>
              <a:ea typeface="Times New Roman"/>
              <a:cs typeface="Times New Roman"/>
              <a:sym typeface="Times New Roman"/>
            </a:endParaRPr>
          </a:p>
        </p:txBody>
      </p:sp>
      <p:sp>
        <p:nvSpPr>
          <p:cNvPr id="348" name="Google Shape;348;p20"/>
          <p:cNvSpPr/>
          <p:nvPr/>
        </p:nvSpPr>
        <p:spPr>
          <a:xfrm>
            <a:off x="7678951" y="1556087"/>
            <a:ext cx="3903076" cy="4397038"/>
          </a:xfrm>
          <a:prstGeom prst="roundRect">
            <a:avLst>
              <a:gd fmla="val 2967"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7901121" y="1733231"/>
            <a:ext cx="3590361" cy="694373"/>
          </a:xfrm>
          <a:prstGeom prst="rect">
            <a:avLst/>
          </a:prstGeom>
          <a:noFill/>
          <a:ln>
            <a:noFill/>
          </a:ln>
        </p:spPr>
        <p:txBody>
          <a:bodyPr anchorCtr="0" anchor="t" bIns="45700" lIns="91425" spcFirstLastPara="1" rIns="91425" wrap="square" tIns="45700">
            <a:noAutofit/>
          </a:bodyPr>
          <a:lstStyle/>
          <a:p>
            <a:pPr indent="0" lvl="0" marL="0" marR="0" rtl="0" algn="l">
              <a:lnSpc>
                <a:spcPct val="151888"/>
              </a:lnSpc>
              <a:spcBef>
                <a:spcPts val="0"/>
              </a:spcBef>
              <a:spcAft>
                <a:spcPts val="0"/>
              </a:spcAft>
              <a:buClr>
                <a:srgbClr val="404155"/>
              </a:buClr>
              <a:buSzPts val="1800"/>
              <a:buFont typeface="Times New Roman"/>
              <a:buNone/>
            </a:pPr>
            <a:r>
              <a:rPr b="1" i="0" lang="es-CO" sz="1800" u="none" cap="none" strike="noStrike">
                <a:solidFill>
                  <a:srgbClr val="404155"/>
                </a:solidFill>
                <a:latin typeface="Times New Roman"/>
                <a:ea typeface="Times New Roman"/>
                <a:cs typeface="Times New Roman"/>
                <a:sym typeface="Times New Roman"/>
              </a:rPr>
              <a:t>Aporte a la Línea de Investigación</a:t>
            </a:r>
            <a:endParaRPr b="1" i="0" sz="1800" u="none" cap="none" strike="noStrike">
              <a:solidFill>
                <a:schemeClr val="dk1"/>
              </a:solidFill>
              <a:latin typeface="Times New Roman"/>
              <a:ea typeface="Times New Roman"/>
              <a:cs typeface="Times New Roman"/>
              <a:sym typeface="Times New Roman"/>
            </a:endParaRPr>
          </a:p>
        </p:txBody>
      </p:sp>
      <p:sp>
        <p:nvSpPr>
          <p:cNvPr id="350" name="Google Shape;350;p20"/>
          <p:cNvSpPr/>
          <p:nvPr/>
        </p:nvSpPr>
        <p:spPr>
          <a:xfrm>
            <a:off x="7814288" y="2300830"/>
            <a:ext cx="3721986" cy="4259134"/>
          </a:xfrm>
          <a:prstGeom prst="rect">
            <a:avLst/>
          </a:prstGeom>
          <a:noFill/>
          <a:ln>
            <a:noFill/>
          </a:ln>
        </p:spPr>
        <p:txBody>
          <a:bodyPr anchorCtr="0" anchor="t" bIns="45700" lIns="91425" spcFirstLastPara="1" rIns="91425" wrap="square" tIns="45700">
            <a:noAutofit/>
          </a:bodyPr>
          <a:lstStyle/>
          <a:p>
            <a:pPr indent="0" lvl="0" marL="0" marR="0" rtl="0" algn="just">
              <a:lnSpc>
                <a:spcPct val="164647"/>
              </a:lnSpc>
              <a:spcBef>
                <a:spcPts val="0"/>
              </a:spcBef>
              <a:spcAft>
                <a:spcPts val="0"/>
              </a:spcAft>
              <a:buNone/>
            </a:pPr>
            <a:r>
              <a:rPr b="0" i="0" lang="es-CO" sz="1700" u="none" cap="none" strike="noStrike">
                <a:solidFill>
                  <a:schemeClr val="dk1"/>
                </a:solidFill>
                <a:latin typeface="Times New Roman"/>
                <a:ea typeface="Times New Roman"/>
                <a:cs typeface="Times New Roman"/>
                <a:sym typeface="Times New Roman"/>
              </a:rPr>
              <a:t>Este proyecto contribuirá a la automatización de procesos y sistemas computacionales. El proyecto plantea una innovadora aplicación de esta teoría en un contexto pragmático y funcional, que no solo es de interés para la investigación, sino también para estudios relacionados con la informática aplicada y la ingeniería de sistemas.</a:t>
            </a:r>
            <a:endParaRPr b="0" i="0" sz="1700" u="none" cap="none" strike="noStrike">
              <a:solidFill>
                <a:schemeClr val="dk1"/>
              </a:solidFill>
              <a:latin typeface="Arial"/>
              <a:ea typeface="Arial"/>
              <a:cs typeface="Arial"/>
              <a:sym typeface="Arial"/>
            </a:endParaRPr>
          </a:p>
          <a:p>
            <a:pPr indent="0" lvl="0" marL="0" marR="0" rtl="0" algn="just">
              <a:lnSpc>
                <a:spcPct val="155500"/>
              </a:lnSpc>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354" name="Shape 354"/>
        <p:cNvGrpSpPr/>
        <p:nvPr/>
      </p:nvGrpSpPr>
      <p:grpSpPr>
        <a:xfrm>
          <a:off x="0" y="0"/>
          <a:ext cx="0" cy="0"/>
          <a:chOff x="0" y="0"/>
          <a:chExt cx="0" cy="0"/>
        </a:xfrm>
      </p:grpSpPr>
      <p:sp>
        <p:nvSpPr>
          <p:cNvPr id="355" name="Google Shape;355;p21"/>
          <p:cNvSpPr txBox="1"/>
          <p:nvPr/>
        </p:nvSpPr>
        <p:spPr>
          <a:xfrm>
            <a:off x="533400" y="1704973"/>
            <a:ext cx="10338300" cy="1108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2200">
                <a:solidFill>
                  <a:schemeClr val="dk1"/>
                </a:solidFill>
                <a:latin typeface="Times New Roman"/>
                <a:ea typeface="Times New Roman"/>
                <a:cs typeface="Times New Roman"/>
                <a:sym typeface="Times New Roman"/>
              </a:rPr>
              <a:t>los datos principales se componen de 4 estados (no pago, pago, vencido, cortado )  que se alternan de manera lineal y van alternando dependiendo de la fecha de vencimiento de la referencia de pago y la fecha actual</a:t>
            </a:r>
            <a:endParaRPr b="0" i="0" sz="2200" u="none" cap="none" strike="noStrike">
              <a:solidFill>
                <a:schemeClr val="dk1"/>
              </a:solidFill>
              <a:latin typeface="Times New Roman"/>
              <a:ea typeface="Times New Roman"/>
              <a:cs typeface="Times New Roman"/>
              <a:sym typeface="Times New Roman"/>
            </a:endParaRPr>
          </a:p>
        </p:txBody>
      </p:sp>
      <p:sp>
        <p:nvSpPr>
          <p:cNvPr id="356" name="Google Shape;356;p21"/>
          <p:cNvSpPr txBox="1"/>
          <p:nvPr/>
        </p:nvSpPr>
        <p:spPr>
          <a:xfrm>
            <a:off x="533400" y="4515485"/>
            <a:ext cx="3976200" cy="169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2600">
                <a:solidFill>
                  <a:schemeClr val="dk1"/>
                </a:solidFill>
                <a:latin typeface="Times New Roman"/>
                <a:ea typeface="Times New Roman"/>
                <a:cs typeface="Times New Roman"/>
                <a:sym typeface="Times New Roman"/>
              </a:rPr>
              <a:t>Estado 1: no pago</a:t>
            </a:r>
            <a:endParaRPr sz="2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s-CO" sz="2600">
                <a:solidFill>
                  <a:schemeClr val="dk1"/>
                </a:solidFill>
                <a:latin typeface="Times New Roman"/>
                <a:ea typeface="Times New Roman"/>
                <a:cs typeface="Times New Roman"/>
                <a:sym typeface="Times New Roman"/>
              </a:rPr>
              <a:t>Estado 2: pago</a:t>
            </a:r>
            <a:endParaRPr sz="2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s-CO" sz="2600">
                <a:solidFill>
                  <a:schemeClr val="dk1"/>
                </a:solidFill>
                <a:latin typeface="Times New Roman"/>
                <a:ea typeface="Times New Roman"/>
                <a:cs typeface="Times New Roman"/>
                <a:sym typeface="Times New Roman"/>
              </a:rPr>
              <a:t>Estado 3: vencido</a:t>
            </a:r>
            <a:endParaRPr sz="2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s-CO" sz="2600">
                <a:solidFill>
                  <a:schemeClr val="dk1"/>
                </a:solidFill>
                <a:latin typeface="Times New Roman"/>
                <a:ea typeface="Times New Roman"/>
                <a:cs typeface="Times New Roman"/>
                <a:sym typeface="Times New Roman"/>
              </a:rPr>
              <a:t>Estado 4: cortado</a:t>
            </a:r>
            <a:endParaRPr sz="2600">
              <a:solidFill>
                <a:schemeClr val="dk1"/>
              </a:solidFill>
              <a:latin typeface="Times New Roman"/>
              <a:ea typeface="Times New Roman"/>
              <a:cs typeface="Times New Roman"/>
              <a:sym typeface="Times New Roman"/>
            </a:endParaRPr>
          </a:p>
        </p:txBody>
      </p:sp>
      <p:sp>
        <p:nvSpPr>
          <p:cNvPr id="357" name="Google Shape;357;p21"/>
          <p:cNvSpPr/>
          <p:nvPr/>
        </p:nvSpPr>
        <p:spPr>
          <a:xfrm>
            <a:off x="771554" y="1045337"/>
            <a:ext cx="10139363" cy="3416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2"/>
              </a:buClr>
              <a:buSzPts val="1200"/>
              <a:buFont typeface="Noto Sans Symbols"/>
              <a:buNone/>
            </a:pPr>
            <a:r>
              <a:rPr b="1" i="0" lang="es-CO" sz="1600" u="none" cap="none" strike="noStrike">
                <a:solidFill>
                  <a:schemeClr val="dk1"/>
                </a:solidFill>
                <a:latin typeface="Times New Roman"/>
                <a:ea typeface="Times New Roman"/>
                <a:cs typeface="Times New Roman"/>
                <a:sym typeface="Times New Roman"/>
              </a:rPr>
              <a:t> </a:t>
            </a:r>
            <a:r>
              <a:rPr b="1" i="0" lang="es-CO" sz="1800" u="none" cap="none" strike="noStrike">
                <a:solidFill>
                  <a:schemeClr val="dk1"/>
                </a:solidFill>
                <a:latin typeface="Times New Roman"/>
                <a:ea typeface="Times New Roman"/>
                <a:cs typeface="Times New Roman"/>
                <a:sym typeface="Times New Roman"/>
              </a:rPr>
              <a:t>Descripción de los datos.        </a:t>
            </a:r>
            <a:endParaRPr b="1" i="0" sz="1600" u="none" cap="none" strike="noStrike">
              <a:solidFill>
                <a:schemeClr val="dk1"/>
              </a:solidFill>
              <a:latin typeface="Times New Roman"/>
              <a:ea typeface="Times New Roman"/>
              <a:cs typeface="Times New Roman"/>
              <a:sym typeface="Times New Roman"/>
            </a:endParaRPr>
          </a:p>
        </p:txBody>
      </p:sp>
      <p:sp>
        <p:nvSpPr>
          <p:cNvPr id="358" name="Google Shape;358;p21"/>
          <p:cNvSpPr txBox="1"/>
          <p:nvPr/>
        </p:nvSpPr>
        <p:spPr>
          <a:xfrm>
            <a:off x="5636850" y="4265425"/>
            <a:ext cx="5874900" cy="2193300"/>
          </a:xfrm>
          <a:prstGeom prst="rect">
            <a:avLst/>
          </a:prstGeom>
          <a:noFill/>
          <a:ln>
            <a:noFill/>
          </a:ln>
        </p:spPr>
        <p:txBody>
          <a:bodyPr anchorCtr="0" anchor="t" bIns="45700" lIns="91425" spcFirstLastPara="1" rIns="91425" wrap="square" tIns="45700">
            <a:spAutoFit/>
          </a:bodyPr>
          <a:lstStyle/>
          <a:p>
            <a:pPr indent="0" lvl="0" marL="0" marR="0" rtl="0" algn="l">
              <a:spcBef>
                <a:spcPts val="700"/>
              </a:spcBef>
              <a:spcAft>
                <a:spcPts val="0"/>
              </a:spcAft>
              <a:buNone/>
            </a:pPr>
            <a:r>
              <a:rPr lang="es-CO" sz="1700"/>
              <a:t>Estado inicial: no pago</a:t>
            </a:r>
            <a:endParaRPr sz="1700"/>
          </a:p>
          <a:p>
            <a:pPr indent="0" lvl="0" marL="0" marR="0" rtl="0" algn="l">
              <a:spcBef>
                <a:spcPts val="700"/>
              </a:spcBef>
              <a:spcAft>
                <a:spcPts val="0"/>
              </a:spcAft>
              <a:buNone/>
            </a:pPr>
            <a:r>
              <a:rPr lang="es-CO" sz="1700"/>
              <a:t>Si el monto llega a 0 antes de que el estado transite a cancelado el estado transita a pago</a:t>
            </a:r>
            <a:endParaRPr sz="1700"/>
          </a:p>
          <a:p>
            <a:pPr indent="0" lvl="0" marL="0" marR="0" rtl="0" algn="l">
              <a:spcBef>
                <a:spcPts val="700"/>
              </a:spcBef>
              <a:spcAft>
                <a:spcPts val="0"/>
              </a:spcAft>
              <a:buNone/>
            </a:pPr>
            <a:r>
              <a:rPr lang="es-CO" sz="1700"/>
              <a:t>Si se llega a la fecha de vencimiento y el estado sigue siendo no pago transita a un estado vencido.</a:t>
            </a:r>
            <a:endParaRPr sz="1700"/>
          </a:p>
          <a:p>
            <a:pPr indent="0" lvl="0" marL="0" marR="0" rtl="0" algn="l">
              <a:spcBef>
                <a:spcPts val="700"/>
              </a:spcBef>
              <a:spcAft>
                <a:spcPts val="0"/>
              </a:spcAft>
              <a:buNone/>
            </a:pPr>
            <a:r>
              <a:rPr lang="es-CO" sz="1700"/>
              <a:t>si ya pasaron 7 </a:t>
            </a:r>
            <a:r>
              <a:rPr lang="es-CO" sz="1700"/>
              <a:t>días</a:t>
            </a:r>
            <a:r>
              <a:rPr lang="es-CO" sz="1700"/>
              <a:t> desde que el estado </a:t>
            </a:r>
            <a:r>
              <a:rPr lang="es-CO" sz="1700"/>
              <a:t>tránsito</a:t>
            </a:r>
            <a:r>
              <a:rPr lang="es-CO" sz="1700"/>
              <a:t> a </a:t>
            </a:r>
            <a:r>
              <a:rPr lang="es-CO" sz="1700"/>
              <a:t>vencido</a:t>
            </a:r>
            <a:r>
              <a:rPr lang="es-CO" sz="1700"/>
              <a:t> y aun no se ha pagado el estado transita a cancelado</a:t>
            </a:r>
            <a:endParaRPr sz="1700"/>
          </a:p>
        </p:txBody>
      </p:sp>
      <p:sp>
        <p:nvSpPr>
          <p:cNvPr id="359" name="Google Shape;359;p21"/>
          <p:cNvSpPr txBox="1"/>
          <p:nvPr/>
        </p:nvSpPr>
        <p:spPr>
          <a:xfrm>
            <a:off x="771538" y="3709183"/>
            <a:ext cx="24852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1800">
                <a:solidFill>
                  <a:schemeClr val="dk1"/>
                </a:solidFill>
                <a:latin typeface="Times New Roman"/>
                <a:ea typeface="Times New Roman"/>
                <a:cs typeface="Times New Roman"/>
                <a:sym typeface="Times New Roman"/>
              </a:rPr>
              <a:t>ESTADOS</a:t>
            </a:r>
            <a:endParaRPr/>
          </a:p>
        </p:txBody>
      </p:sp>
      <p:sp>
        <p:nvSpPr>
          <p:cNvPr id="360" name="Google Shape;360;p21"/>
          <p:cNvSpPr txBox="1"/>
          <p:nvPr/>
        </p:nvSpPr>
        <p:spPr>
          <a:xfrm>
            <a:off x="6902411" y="3739925"/>
            <a:ext cx="3343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Times New Roman"/>
                <a:ea typeface="Times New Roman"/>
                <a:cs typeface="Times New Roman"/>
                <a:sym typeface="Times New Roman"/>
              </a:rPr>
              <a:t>TRANSICIÓN</a:t>
            </a:r>
            <a:r>
              <a:rPr b="1" lang="es-CO" sz="1800">
                <a:solidFill>
                  <a:schemeClr val="dk1"/>
                </a:solidFill>
                <a:latin typeface="Times New Roman"/>
                <a:ea typeface="Times New Roman"/>
                <a:cs typeface="Times New Roman"/>
                <a:sym typeface="Times New Roman"/>
              </a:rPr>
              <a:t> DE ESTADOS</a:t>
            </a:r>
            <a:endParaRPr b="1" i="0" sz="1400" u="none" cap="none" strike="noStrike">
              <a:solidFill>
                <a:schemeClr val="dk1"/>
              </a:solidFill>
              <a:latin typeface="Times New Roman"/>
              <a:ea typeface="Times New Roman"/>
              <a:cs typeface="Times New Roman"/>
              <a:sym typeface="Times New Roman"/>
            </a:endParaRPr>
          </a:p>
        </p:txBody>
      </p:sp>
      <p:sp>
        <p:nvSpPr>
          <p:cNvPr id="361" name="Google Shape;361;p21"/>
          <p:cNvSpPr txBox="1"/>
          <p:nvPr/>
        </p:nvSpPr>
        <p:spPr>
          <a:xfrm>
            <a:off x="2697480" y="285750"/>
            <a:ext cx="771143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Análisis e interpretación de resultados </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365" name="Shape 365"/>
        <p:cNvGrpSpPr/>
        <p:nvPr/>
      </p:nvGrpSpPr>
      <p:grpSpPr>
        <a:xfrm>
          <a:off x="0" y="0"/>
          <a:ext cx="0" cy="0"/>
          <a:chOff x="0" y="0"/>
          <a:chExt cx="0" cy="0"/>
        </a:xfrm>
      </p:grpSpPr>
      <p:sp>
        <p:nvSpPr>
          <p:cNvPr id="366" name="Google Shape;366;p22"/>
          <p:cNvSpPr/>
          <p:nvPr/>
        </p:nvSpPr>
        <p:spPr>
          <a:xfrm>
            <a:off x="771554" y="1045337"/>
            <a:ext cx="10139363" cy="3416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2"/>
              </a:buClr>
              <a:buSzPts val="1200"/>
              <a:buFont typeface="Noto Sans Symbols"/>
              <a:buNone/>
            </a:pPr>
            <a:r>
              <a:rPr b="1" i="0" lang="es-CO" sz="1600" u="none" cap="none" strike="noStrike">
                <a:solidFill>
                  <a:schemeClr val="dk1"/>
                </a:solidFill>
                <a:latin typeface="Times New Roman"/>
                <a:ea typeface="Times New Roman"/>
                <a:cs typeface="Times New Roman"/>
                <a:sym typeface="Times New Roman"/>
              </a:rPr>
              <a:t> </a:t>
            </a:r>
            <a:r>
              <a:rPr b="1" i="0" lang="es-CO" sz="1800" u="none" cap="none" strike="noStrike">
                <a:solidFill>
                  <a:schemeClr val="dk1"/>
                </a:solidFill>
                <a:latin typeface="Times New Roman"/>
                <a:ea typeface="Times New Roman"/>
                <a:cs typeface="Times New Roman"/>
                <a:sym typeface="Times New Roman"/>
              </a:rPr>
              <a:t>Descripción de los datos.        </a:t>
            </a:r>
            <a:endParaRPr b="1" i="0" sz="1600" u="none" cap="none" strike="noStrike">
              <a:solidFill>
                <a:schemeClr val="dk1"/>
              </a:solidFill>
              <a:latin typeface="Times New Roman"/>
              <a:ea typeface="Times New Roman"/>
              <a:cs typeface="Times New Roman"/>
              <a:sym typeface="Times New Roman"/>
            </a:endParaRPr>
          </a:p>
        </p:txBody>
      </p:sp>
      <p:sp>
        <p:nvSpPr>
          <p:cNvPr id="367" name="Google Shape;367;p22"/>
          <p:cNvSpPr txBox="1"/>
          <p:nvPr/>
        </p:nvSpPr>
        <p:spPr>
          <a:xfrm>
            <a:off x="2697480" y="285750"/>
            <a:ext cx="771143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Análisis e interpretación de resultados </a:t>
            </a:r>
            <a:endParaRPr b="1" i="0" sz="2800" u="none" cap="none" strike="noStrike">
              <a:solidFill>
                <a:schemeClr val="dk1"/>
              </a:solidFill>
              <a:latin typeface="Times New Roman"/>
              <a:ea typeface="Times New Roman"/>
              <a:cs typeface="Times New Roman"/>
              <a:sym typeface="Times New Roman"/>
            </a:endParaRPr>
          </a:p>
        </p:txBody>
      </p:sp>
      <p:sp>
        <p:nvSpPr>
          <p:cNvPr id="368" name="Google Shape;368;p22"/>
          <p:cNvSpPr/>
          <p:nvPr/>
        </p:nvSpPr>
        <p:spPr>
          <a:xfrm>
            <a:off x="6368929" y="1199474"/>
            <a:ext cx="2962200" cy="5910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2"/>
              </a:buClr>
              <a:buSzPts val="1350"/>
              <a:buFont typeface="Noto Sans Symbols"/>
              <a:buNone/>
            </a:pPr>
            <a:r>
              <a:rPr lang="es-CO"/>
              <a:t>MODELACIÓN</a:t>
            </a:r>
            <a:r>
              <a:rPr lang="es-CO"/>
              <a:t> </a:t>
            </a:r>
            <a:r>
              <a:rPr lang="es-CO"/>
              <a:t>GRÁFICA</a:t>
            </a:r>
            <a:r>
              <a:rPr lang="es-CO"/>
              <a:t> DE RESULTADOS</a:t>
            </a:r>
            <a:endParaRPr/>
          </a:p>
        </p:txBody>
      </p:sp>
      <p:pic>
        <p:nvPicPr>
          <p:cNvPr id="369" name="Google Shape;369;p22"/>
          <p:cNvPicPr preferRelativeResize="0"/>
          <p:nvPr/>
        </p:nvPicPr>
        <p:blipFill>
          <a:blip r:embed="rId3">
            <a:alphaModFix/>
          </a:blip>
          <a:stretch>
            <a:fillRect/>
          </a:stretch>
        </p:blipFill>
        <p:spPr>
          <a:xfrm>
            <a:off x="325250" y="2180894"/>
            <a:ext cx="4514850" cy="3819525"/>
          </a:xfrm>
          <a:prstGeom prst="rect">
            <a:avLst/>
          </a:prstGeom>
          <a:noFill/>
          <a:ln>
            <a:noFill/>
          </a:ln>
        </p:spPr>
      </p:pic>
      <p:pic>
        <p:nvPicPr>
          <p:cNvPr id="370" name="Google Shape;370;p22"/>
          <p:cNvPicPr preferRelativeResize="0"/>
          <p:nvPr/>
        </p:nvPicPr>
        <p:blipFill>
          <a:blip r:embed="rId4">
            <a:alphaModFix/>
          </a:blip>
          <a:stretch>
            <a:fillRect/>
          </a:stretch>
        </p:blipFill>
        <p:spPr>
          <a:xfrm>
            <a:off x="5230975" y="2180975"/>
            <a:ext cx="5679951" cy="3819525"/>
          </a:xfrm>
          <a:prstGeom prst="rect">
            <a:avLst/>
          </a:prstGeom>
          <a:noFill/>
          <a:ln>
            <a:noFill/>
          </a:ln>
        </p:spPr>
      </p:pic>
    </p:spTree>
  </p:cSld>
  <p:clrMapOvr>
    <a:masterClrMapping/>
  </p:clrMapOvr>
  <p:transition spd="med">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374" name="Shape 374"/>
        <p:cNvGrpSpPr/>
        <p:nvPr/>
      </p:nvGrpSpPr>
      <p:grpSpPr>
        <a:xfrm>
          <a:off x="0" y="0"/>
          <a:ext cx="0" cy="0"/>
          <a:chOff x="0" y="0"/>
          <a:chExt cx="0" cy="0"/>
        </a:xfrm>
      </p:grpSpPr>
      <p:sp>
        <p:nvSpPr>
          <p:cNvPr id="375" name="Google Shape;375;p23"/>
          <p:cNvSpPr txBox="1"/>
          <p:nvPr/>
        </p:nvSpPr>
        <p:spPr>
          <a:xfrm>
            <a:off x="2697480" y="285750"/>
            <a:ext cx="771143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Análisis e interpretación de resultados </a:t>
            </a:r>
            <a:endParaRPr/>
          </a:p>
        </p:txBody>
      </p:sp>
      <p:sp>
        <p:nvSpPr>
          <p:cNvPr id="376" name="Google Shape;376;p23"/>
          <p:cNvSpPr/>
          <p:nvPr/>
        </p:nvSpPr>
        <p:spPr>
          <a:xfrm>
            <a:off x="206800" y="1293975"/>
            <a:ext cx="6700800" cy="5154600"/>
          </a:xfrm>
          <a:prstGeom prst="rect">
            <a:avLst/>
          </a:prstGeom>
          <a:noFill/>
          <a:ln>
            <a:noFill/>
          </a:ln>
        </p:spPr>
        <p:txBody>
          <a:bodyPr anchorCtr="0" anchor="t" bIns="45700" lIns="91425" spcFirstLastPara="1" rIns="91425" wrap="square" tIns="45700">
            <a:noAutofit/>
          </a:bodyPr>
          <a:lstStyle/>
          <a:p>
            <a:pPr indent="0" lvl="0" marL="0" marR="0" rtl="0" algn="just">
              <a:lnSpc>
                <a:spcPct val="139950"/>
              </a:lnSpc>
              <a:spcBef>
                <a:spcPts val="0"/>
              </a:spcBef>
              <a:spcAft>
                <a:spcPts val="0"/>
              </a:spcAft>
              <a:buClr>
                <a:srgbClr val="404155"/>
              </a:buClr>
              <a:buSzPts val="2000"/>
              <a:buFont typeface="Times New Roman"/>
              <a:buNone/>
            </a:pPr>
            <a:r>
              <a:rPr b="0" i="0" lang="es-CO" sz="2000" u="none" cap="none" strike="noStrike">
                <a:solidFill>
                  <a:srgbClr val="404155"/>
                </a:solidFill>
                <a:latin typeface="Times New Roman"/>
                <a:ea typeface="Times New Roman"/>
                <a:cs typeface="Times New Roman"/>
                <a:sym typeface="Times New Roman"/>
              </a:rPr>
              <a:t>Objetivo específico 1</a:t>
            </a:r>
            <a:endParaRPr b="0" i="0" sz="1800" u="none" cap="none" strike="noStrike">
              <a:solidFill>
                <a:srgbClr val="404155"/>
              </a:solidFill>
              <a:latin typeface="Times New Roman"/>
              <a:ea typeface="Times New Roman"/>
              <a:cs typeface="Times New Roman"/>
              <a:sym typeface="Times New Roman"/>
            </a:endParaRPr>
          </a:p>
          <a:p>
            <a:pPr indent="0" lvl="0" marL="0" rtl="0" algn="just">
              <a:lnSpc>
                <a:spcPct val="200000"/>
              </a:lnSpc>
              <a:spcBef>
                <a:spcPts val="600"/>
              </a:spcBef>
              <a:spcAft>
                <a:spcPts val="0"/>
              </a:spcAft>
              <a:buNone/>
            </a:pPr>
            <a:r>
              <a:rPr lang="es-CO" sz="1600">
                <a:solidFill>
                  <a:schemeClr val="dk1"/>
                </a:solidFill>
                <a:latin typeface="Times New Roman"/>
                <a:ea typeface="Times New Roman"/>
                <a:cs typeface="Times New Roman"/>
                <a:sym typeface="Times New Roman"/>
              </a:rPr>
              <a:t>Analizar los procesos actuales de gestión de cuentas por cobrar en las empresas de telecomunicaciones, identificando las áreas críticas donde la automatización mediante autómatas finitos determinísticos puede generar mayor impacto y mejoras.</a:t>
            </a:r>
            <a:endParaRPr b="0" i="0" sz="1800" u="none" cap="none" strike="noStrike">
              <a:solidFill>
                <a:srgbClr val="404155"/>
              </a:solidFill>
              <a:latin typeface="Times New Roman"/>
              <a:ea typeface="Times New Roman"/>
              <a:cs typeface="Times New Roman"/>
              <a:sym typeface="Times New Roman"/>
            </a:endParaRPr>
          </a:p>
          <a:p>
            <a:pPr indent="0" lvl="0" marL="0" marR="0" rtl="0" algn="just">
              <a:lnSpc>
                <a:spcPct val="155500"/>
              </a:lnSpc>
              <a:spcBef>
                <a:spcPts val="0"/>
              </a:spcBef>
              <a:spcAft>
                <a:spcPts val="0"/>
              </a:spcAft>
              <a:buNone/>
            </a:pPr>
            <a:r>
              <a:rPr b="0" i="0" lang="es-CO" sz="1800" u="none" cap="none" strike="noStrike">
                <a:solidFill>
                  <a:srgbClr val="404155"/>
                </a:solidFill>
                <a:latin typeface="Times New Roman"/>
                <a:ea typeface="Times New Roman"/>
                <a:cs typeface="Times New Roman"/>
                <a:sym typeface="Times New Roman"/>
              </a:rPr>
              <a:t>Se realizó las siguientes actividades: </a:t>
            </a:r>
            <a:endParaRPr/>
          </a:p>
          <a:p>
            <a:pPr indent="-285750" lvl="0" marL="285750" marR="0" rtl="0" algn="just">
              <a:lnSpc>
                <a:spcPct val="155500"/>
              </a:lnSpc>
              <a:spcBef>
                <a:spcPts val="0"/>
              </a:spcBef>
              <a:spcAft>
                <a:spcPts val="0"/>
              </a:spcAft>
              <a:buClr>
                <a:srgbClr val="404155"/>
              </a:buClr>
              <a:buSzPts val="1800"/>
              <a:buFont typeface="Arial"/>
              <a:buChar char="•"/>
            </a:pPr>
            <a:r>
              <a:rPr b="0" i="0" lang="es-CO" sz="1800" u="none" cap="none" strike="noStrike">
                <a:solidFill>
                  <a:srgbClr val="404155"/>
                </a:solidFill>
                <a:latin typeface="Times New Roman"/>
                <a:ea typeface="Times New Roman"/>
                <a:cs typeface="Times New Roman"/>
                <a:sym typeface="Times New Roman"/>
              </a:rPr>
              <a:t>Búsqueda en la base de datos Scopus de lo relacionado con el objeto de estudio de los últimos 5 años</a:t>
            </a:r>
            <a:endParaRPr/>
          </a:p>
        </p:txBody>
      </p:sp>
      <p:sp>
        <p:nvSpPr>
          <p:cNvPr id="377" name="Google Shape;377;p23"/>
          <p:cNvSpPr/>
          <p:nvPr/>
        </p:nvSpPr>
        <p:spPr>
          <a:xfrm>
            <a:off x="206806" y="979578"/>
            <a:ext cx="10508400" cy="422700"/>
          </a:xfrm>
          <a:prstGeom prst="rect">
            <a:avLst/>
          </a:prstGeom>
          <a:noFill/>
          <a:ln>
            <a:noFill/>
          </a:ln>
        </p:spPr>
        <p:txBody>
          <a:bodyPr anchorCtr="0" anchor="t" bIns="45700" lIns="91425" spcFirstLastPara="1" rIns="91425" wrap="square" tIns="45700">
            <a:spAutoFit/>
          </a:bodyPr>
          <a:lstStyle/>
          <a:p>
            <a:pPr indent="0" lvl="0" marL="0" marR="0" rtl="0" algn="just">
              <a:lnSpc>
                <a:spcPct val="155500"/>
              </a:lnSpc>
              <a:spcBef>
                <a:spcPts val="0"/>
              </a:spcBef>
              <a:spcAft>
                <a:spcPts val="0"/>
              </a:spcAft>
              <a:buNone/>
            </a:pPr>
            <a:r>
              <a:rPr b="0" i="0" lang="es-CO" sz="1800" u="none" cap="none" strike="noStrike">
                <a:solidFill>
                  <a:srgbClr val="404155"/>
                </a:solidFill>
                <a:latin typeface="Times New Roman"/>
                <a:ea typeface="Times New Roman"/>
                <a:cs typeface="Times New Roman"/>
                <a:sym typeface="Times New Roman"/>
              </a:rPr>
              <a:t>Los resultados obtenidos a partir del cumplimiento de los objetivos especificos es el siguiente:</a:t>
            </a:r>
            <a:endParaRPr/>
          </a:p>
        </p:txBody>
      </p:sp>
      <p:pic>
        <p:nvPicPr>
          <p:cNvPr id="378" name="Google Shape;378;p23"/>
          <p:cNvPicPr preferRelativeResize="0"/>
          <p:nvPr/>
        </p:nvPicPr>
        <p:blipFill>
          <a:blip r:embed="rId3">
            <a:alphaModFix/>
          </a:blip>
          <a:stretch>
            <a:fillRect/>
          </a:stretch>
        </p:blipFill>
        <p:spPr>
          <a:xfrm>
            <a:off x="7286206" y="1889577"/>
            <a:ext cx="4600993" cy="2940303"/>
          </a:xfrm>
          <a:prstGeom prst="rect">
            <a:avLst/>
          </a:prstGeom>
          <a:noFill/>
          <a:ln>
            <a:noFill/>
          </a:ln>
        </p:spPr>
      </p:pic>
    </p:spTree>
  </p:cSld>
  <p:clrMapOvr>
    <a:masterClrMapping/>
  </p:clrMapOvr>
  <p:transition spd="med">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12" scaled="0"/>
        </a:gradFill>
      </p:bgPr>
    </p:bg>
    <p:spTree>
      <p:nvGrpSpPr>
        <p:cNvPr id="382" name="Shape 382"/>
        <p:cNvGrpSpPr/>
        <p:nvPr/>
      </p:nvGrpSpPr>
      <p:grpSpPr>
        <a:xfrm>
          <a:off x="0" y="0"/>
          <a:ext cx="0" cy="0"/>
          <a:chOff x="0" y="0"/>
          <a:chExt cx="0" cy="0"/>
        </a:xfrm>
      </p:grpSpPr>
      <p:sp>
        <p:nvSpPr>
          <p:cNvPr id="383" name="Google Shape;383;g31aaf964158_0_0"/>
          <p:cNvSpPr txBox="1"/>
          <p:nvPr/>
        </p:nvSpPr>
        <p:spPr>
          <a:xfrm>
            <a:off x="2680155" y="106025"/>
            <a:ext cx="7711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Análisis e interpretación de resultados </a:t>
            </a:r>
            <a:endParaRPr/>
          </a:p>
        </p:txBody>
      </p:sp>
      <p:sp>
        <p:nvSpPr>
          <p:cNvPr id="384" name="Google Shape;384;g31aaf964158_0_0"/>
          <p:cNvSpPr/>
          <p:nvPr/>
        </p:nvSpPr>
        <p:spPr>
          <a:xfrm>
            <a:off x="206800" y="1293975"/>
            <a:ext cx="6700800" cy="5154600"/>
          </a:xfrm>
          <a:prstGeom prst="rect">
            <a:avLst/>
          </a:prstGeom>
          <a:noFill/>
          <a:ln>
            <a:noFill/>
          </a:ln>
        </p:spPr>
        <p:txBody>
          <a:bodyPr anchorCtr="0" anchor="t" bIns="45700" lIns="91425" spcFirstLastPara="1" rIns="91425" wrap="square" tIns="45700">
            <a:noAutofit/>
          </a:bodyPr>
          <a:lstStyle/>
          <a:p>
            <a:pPr indent="0" lvl="0" marL="0" marR="0" rtl="0" algn="just">
              <a:lnSpc>
                <a:spcPct val="139950"/>
              </a:lnSpc>
              <a:spcBef>
                <a:spcPts val="0"/>
              </a:spcBef>
              <a:spcAft>
                <a:spcPts val="0"/>
              </a:spcAft>
              <a:buClr>
                <a:srgbClr val="404155"/>
              </a:buClr>
              <a:buSzPts val="2000"/>
              <a:buFont typeface="Times New Roman"/>
              <a:buNone/>
            </a:pPr>
            <a:r>
              <a:rPr b="0" i="0" lang="es-CO" sz="2000" u="none" cap="none" strike="noStrike">
                <a:solidFill>
                  <a:srgbClr val="404155"/>
                </a:solidFill>
                <a:latin typeface="Times New Roman"/>
                <a:ea typeface="Times New Roman"/>
                <a:cs typeface="Times New Roman"/>
                <a:sym typeface="Times New Roman"/>
              </a:rPr>
              <a:t>Objetivo específico </a:t>
            </a:r>
            <a:r>
              <a:rPr lang="es-CO" sz="2000">
                <a:solidFill>
                  <a:srgbClr val="404155"/>
                </a:solidFill>
                <a:latin typeface="Times New Roman"/>
                <a:ea typeface="Times New Roman"/>
                <a:cs typeface="Times New Roman"/>
                <a:sym typeface="Times New Roman"/>
              </a:rPr>
              <a:t>2</a:t>
            </a:r>
            <a:endParaRPr b="0" i="0" sz="1800" u="none" cap="none" strike="noStrike">
              <a:solidFill>
                <a:srgbClr val="404155"/>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s-CO" sz="1800">
                <a:solidFill>
                  <a:schemeClr val="dk1"/>
                </a:solidFill>
                <a:latin typeface="Times New Roman"/>
                <a:ea typeface="Times New Roman"/>
                <a:cs typeface="Times New Roman"/>
                <a:sym typeface="Times New Roman"/>
              </a:rPr>
              <a:t>Seleccionar las herramientas y técnicas más adecuadas para el diseño e implementación de un sistema de automatización basado en autómatas finitos determinísticos, considerando las necesidades específicas de las empresas y los estándares de la industria.</a:t>
            </a:r>
            <a:endParaRPr b="0" i="0" sz="2400" u="none" cap="none" strike="noStrike">
              <a:solidFill>
                <a:srgbClr val="404155"/>
              </a:solidFill>
              <a:latin typeface="Times New Roman"/>
              <a:ea typeface="Times New Roman"/>
              <a:cs typeface="Times New Roman"/>
              <a:sym typeface="Times New Roman"/>
            </a:endParaRPr>
          </a:p>
          <a:p>
            <a:pPr indent="0" lvl="0" marL="0" marR="0" rtl="0" algn="just">
              <a:lnSpc>
                <a:spcPct val="155500"/>
              </a:lnSpc>
              <a:spcBef>
                <a:spcPts val="0"/>
              </a:spcBef>
              <a:spcAft>
                <a:spcPts val="0"/>
              </a:spcAft>
              <a:buNone/>
            </a:pPr>
            <a:r>
              <a:rPr lang="es-CO" sz="1700">
                <a:latin typeface="Times New Roman"/>
                <a:ea typeface="Times New Roman"/>
                <a:cs typeface="Times New Roman"/>
                <a:sym typeface="Times New Roman"/>
              </a:rPr>
              <a:t>se </a:t>
            </a:r>
            <a:r>
              <a:rPr lang="es-CO" sz="1700">
                <a:latin typeface="Times New Roman"/>
                <a:ea typeface="Times New Roman"/>
                <a:cs typeface="Times New Roman"/>
                <a:sym typeface="Times New Roman"/>
              </a:rPr>
              <a:t>utilizó</a:t>
            </a:r>
            <a:r>
              <a:rPr lang="es-CO" sz="1700">
                <a:latin typeface="Times New Roman"/>
                <a:ea typeface="Times New Roman"/>
                <a:cs typeface="Times New Roman"/>
                <a:sym typeface="Times New Roman"/>
              </a:rPr>
              <a:t> la </a:t>
            </a:r>
            <a:r>
              <a:rPr lang="es-CO" sz="1700">
                <a:latin typeface="Times New Roman"/>
                <a:ea typeface="Times New Roman"/>
                <a:cs typeface="Times New Roman"/>
                <a:sym typeface="Times New Roman"/>
              </a:rPr>
              <a:t>metodología</a:t>
            </a:r>
            <a:r>
              <a:rPr lang="es-CO" sz="1700">
                <a:latin typeface="Times New Roman"/>
                <a:ea typeface="Times New Roman"/>
                <a:cs typeface="Times New Roman"/>
                <a:sym typeface="Times New Roman"/>
              </a:rPr>
              <a:t> xp para el desarrollo del proyecto </a:t>
            </a:r>
            <a:r>
              <a:rPr lang="es-CO" sz="1700">
                <a:latin typeface="Times New Roman"/>
                <a:ea typeface="Times New Roman"/>
                <a:cs typeface="Times New Roman"/>
                <a:sym typeface="Times New Roman"/>
              </a:rPr>
              <a:t>además</a:t>
            </a:r>
            <a:r>
              <a:rPr lang="es-CO" sz="1700">
                <a:latin typeface="Times New Roman"/>
                <a:ea typeface="Times New Roman"/>
                <a:cs typeface="Times New Roman"/>
                <a:sym typeface="Times New Roman"/>
              </a:rPr>
              <a:t> de utilizar el lenguaje de </a:t>
            </a:r>
            <a:r>
              <a:rPr lang="es-CO" sz="1700">
                <a:latin typeface="Times New Roman"/>
                <a:ea typeface="Times New Roman"/>
                <a:cs typeface="Times New Roman"/>
                <a:sym typeface="Times New Roman"/>
              </a:rPr>
              <a:t>programación</a:t>
            </a:r>
            <a:r>
              <a:rPr lang="es-CO" sz="1700">
                <a:latin typeface="Times New Roman"/>
                <a:ea typeface="Times New Roman"/>
                <a:cs typeface="Times New Roman"/>
                <a:sym typeface="Times New Roman"/>
              </a:rPr>
              <a:t> llamado python, </a:t>
            </a:r>
            <a:r>
              <a:rPr lang="es-CO" sz="1700">
                <a:latin typeface="Times New Roman"/>
                <a:ea typeface="Times New Roman"/>
                <a:cs typeface="Times New Roman"/>
                <a:sym typeface="Times New Roman"/>
              </a:rPr>
              <a:t>también</a:t>
            </a:r>
            <a:r>
              <a:rPr lang="es-CO" sz="1700">
                <a:latin typeface="Times New Roman"/>
                <a:ea typeface="Times New Roman"/>
                <a:cs typeface="Times New Roman"/>
                <a:sym typeface="Times New Roman"/>
              </a:rPr>
              <a:t> se </a:t>
            </a:r>
            <a:r>
              <a:rPr lang="es-CO" sz="1700">
                <a:latin typeface="Times New Roman"/>
                <a:ea typeface="Times New Roman"/>
                <a:cs typeface="Times New Roman"/>
                <a:sym typeface="Times New Roman"/>
              </a:rPr>
              <a:t>utilizó</a:t>
            </a:r>
            <a:r>
              <a:rPr lang="es-CO" sz="1700">
                <a:latin typeface="Times New Roman"/>
                <a:ea typeface="Times New Roman"/>
                <a:cs typeface="Times New Roman"/>
                <a:sym typeface="Times New Roman"/>
              </a:rPr>
              <a:t> postgres para la base de datos y una </a:t>
            </a:r>
            <a:r>
              <a:rPr lang="es-CO" sz="1700">
                <a:latin typeface="Times New Roman"/>
                <a:ea typeface="Times New Roman"/>
                <a:cs typeface="Times New Roman"/>
                <a:sym typeface="Times New Roman"/>
              </a:rPr>
              <a:t>extensión</a:t>
            </a:r>
            <a:r>
              <a:rPr lang="es-CO" sz="1700">
                <a:latin typeface="Times New Roman"/>
                <a:ea typeface="Times New Roman"/>
                <a:cs typeface="Times New Roman"/>
                <a:sym typeface="Times New Roman"/>
              </a:rPr>
              <a:t> de python llamada fastapi para la api y diversas </a:t>
            </a:r>
            <a:r>
              <a:rPr lang="es-CO" sz="1700">
                <a:latin typeface="Times New Roman"/>
                <a:ea typeface="Times New Roman"/>
                <a:cs typeface="Times New Roman"/>
                <a:sym typeface="Times New Roman"/>
              </a:rPr>
              <a:t>librerías</a:t>
            </a:r>
            <a:r>
              <a:rPr lang="es-CO" sz="1700">
                <a:latin typeface="Times New Roman"/>
                <a:ea typeface="Times New Roman"/>
                <a:cs typeface="Times New Roman"/>
                <a:sym typeface="Times New Roman"/>
              </a:rPr>
              <a:t> utilizadas para el modelo </a:t>
            </a:r>
            <a:r>
              <a:rPr lang="es-CO" sz="1700">
                <a:latin typeface="Times New Roman"/>
                <a:ea typeface="Times New Roman"/>
                <a:cs typeface="Times New Roman"/>
                <a:sym typeface="Times New Roman"/>
              </a:rPr>
              <a:t>gráfico</a:t>
            </a:r>
            <a:r>
              <a:rPr lang="es-CO" sz="1700">
                <a:latin typeface="Times New Roman"/>
                <a:ea typeface="Times New Roman"/>
                <a:cs typeface="Times New Roman"/>
                <a:sym typeface="Times New Roman"/>
              </a:rPr>
              <a:t> de la </a:t>
            </a:r>
            <a:r>
              <a:rPr lang="es-CO" sz="1700">
                <a:latin typeface="Times New Roman"/>
                <a:ea typeface="Times New Roman"/>
                <a:cs typeface="Times New Roman"/>
                <a:sym typeface="Times New Roman"/>
              </a:rPr>
              <a:t>aplicación</a:t>
            </a:r>
            <a:r>
              <a:rPr lang="es-CO" sz="1700">
                <a:latin typeface="Times New Roman"/>
                <a:ea typeface="Times New Roman"/>
                <a:cs typeface="Times New Roman"/>
                <a:sym typeface="Times New Roman"/>
              </a:rPr>
              <a:t> y la </a:t>
            </a:r>
            <a:r>
              <a:rPr lang="es-CO" sz="1700">
                <a:latin typeface="Times New Roman"/>
                <a:ea typeface="Times New Roman"/>
                <a:cs typeface="Times New Roman"/>
                <a:sym typeface="Times New Roman"/>
              </a:rPr>
              <a:t>implementación</a:t>
            </a:r>
            <a:r>
              <a:rPr lang="es-CO" sz="1700">
                <a:latin typeface="Times New Roman"/>
                <a:ea typeface="Times New Roman"/>
                <a:cs typeface="Times New Roman"/>
                <a:sym typeface="Times New Roman"/>
              </a:rPr>
              <a:t> de twilio como herramienta para mandar mensajes a los </a:t>
            </a:r>
            <a:r>
              <a:rPr lang="es-CO" sz="1700">
                <a:latin typeface="Times New Roman"/>
                <a:ea typeface="Times New Roman"/>
                <a:cs typeface="Times New Roman"/>
                <a:sym typeface="Times New Roman"/>
              </a:rPr>
              <a:t>números</a:t>
            </a:r>
            <a:r>
              <a:rPr lang="es-CO" sz="1700">
                <a:latin typeface="Times New Roman"/>
                <a:ea typeface="Times New Roman"/>
                <a:cs typeface="Times New Roman"/>
                <a:sym typeface="Times New Roman"/>
              </a:rPr>
              <a:t> registrados en las referencias de pago </a:t>
            </a:r>
            <a:endParaRPr sz="1700">
              <a:latin typeface="Times New Roman"/>
              <a:ea typeface="Times New Roman"/>
              <a:cs typeface="Times New Roman"/>
              <a:sym typeface="Times New Roman"/>
            </a:endParaRPr>
          </a:p>
        </p:txBody>
      </p:sp>
      <p:sp>
        <p:nvSpPr>
          <p:cNvPr id="385" name="Google Shape;385;g31aaf964158_0_0"/>
          <p:cNvSpPr/>
          <p:nvPr/>
        </p:nvSpPr>
        <p:spPr>
          <a:xfrm>
            <a:off x="206806" y="559953"/>
            <a:ext cx="10508400" cy="422700"/>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None/>
            </a:pPr>
            <a:r>
              <a:rPr b="0" i="0" lang="es-CO" sz="1800" u="none" cap="none" strike="noStrike">
                <a:solidFill>
                  <a:srgbClr val="404155"/>
                </a:solidFill>
                <a:latin typeface="Times New Roman"/>
                <a:ea typeface="Times New Roman"/>
                <a:cs typeface="Times New Roman"/>
                <a:sym typeface="Times New Roman"/>
              </a:rPr>
              <a:t>Los resultados obtenidos a partir del cumplimiento de los objetivos </a:t>
            </a:r>
            <a:endParaRPr b="0" i="0" sz="1800" u="none" cap="none" strike="noStrike">
              <a:solidFill>
                <a:srgbClr val="404155"/>
              </a:solidFill>
              <a:latin typeface="Times New Roman"/>
              <a:ea typeface="Times New Roman"/>
              <a:cs typeface="Times New Roman"/>
              <a:sym typeface="Times New Roman"/>
            </a:endParaRPr>
          </a:p>
          <a:p>
            <a:pPr indent="0" lvl="0" marL="0" marR="0" rtl="0" algn="just">
              <a:lnSpc>
                <a:spcPct val="155500"/>
              </a:lnSpc>
              <a:spcBef>
                <a:spcPts val="0"/>
              </a:spcBef>
              <a:spcAft>
                <a:spcPts val="0"/>
              </a:spcAft>
              <a:buNone/>
            </a:pPr>
            <a:r>
              <a:rPr b="0" i="0" lang="es-CO" sz="1800" u="none" cap="none" strike="noStrike">
                <a:solidFill>
                  <a:srgbClr val="404155"/>
                </a:solidFill>
                <a:latin typeface="Times New Roman"/>
                <a:ea typeface="Times New Roman"/>
                <a:cs typeface="Times New Roman"/>
                <a:sym typeface="Times New Roman"/>
              </a:rPr>
              <a:t>especificos es el siguiente:</a:t>
            </a:r>
            <a:endParaRPr/>
          </a:p>
        </p:txBody>
      </p:sp>
      <p:pic>
        <p:nvPicPr>
          <p:cNvPr id="386" name="Google Shape;386;g31aaf964158_0_0"/>
          <p:cNvPicPr preferRelativeResize="0"/>
          <p:nvPr/>
        </p:nvPicPr>
        <p:blipFill>
          <a:blip r:embed="rId3">
            <a:alphaModFix/>
          </a:blip>
          <a:stretch>
            <a:fillRect/>
          </a:stretch>
        </p:blipFill>
        <p:spPr>
          <a:xfrm>
            <a:off x="7524125" y="851876"/>
            <a:ext cx="4258000" cy="1965225"/>
          </a:xfrm>
          <a:prstGeom prst="rect">
            <a:avLst/>
          </a:prstGeom>
          <a:noFill/>
          <a:ln>
            <a:noFill/>
          </a:ln>
        </p:spPr>
      </p:pic>
      <p:pic>
        <p:nvPicPr>
          <p:cNvPr id="387" name="Google Shape;387;g31aaf964158_0_0"/>
          <p:cNvPicPr preferRelativeResize="0"/>
          <p:nvPr/>
        </p:nvPicPr>
        <p:blipFill>
          <a:blip r:embed="rId4">
            <a:alphaModFix/>
          </a:blip>
          <a:stretch>
            <a:fillRect/>
          </a:stretch>
        </p:blipFill>
        <p:spPr>
          <a:xfrm>
            <a:off x="7177750" y="2626600"/>
            <a:ext cx="2612050" cy="2866725"/>
          </a:xfrm>
          <a:prstGeom prst="rect">
            <a:avLst/>
          </a:prstGeom>
          <a:noFill/>
          <a:ln>
            <a:noFill/>
          </a:ln>
        </p:spPr>
      </p:pic>
      <p:pic>
        <p:nvPicPr>
          <p:cNvPr id="388" name="Google Shape;388;g31aaf964158_0_0"/>
          <p:cNvPicPr preferRelativeResize="0"/>
          <p:nvPr/>
        </p:nvPicPr>
        <p:blipFill>
          <a:blip r:embed="rId5">
            <a:alphaModFix/>
          </a:blip>
          <a:stretch>
            <a:fillRect/>
          </a:stretch>
        </p:blipFill>
        <p:spPr>
          <a:xfrm>
            <a:off x="9720525" y="2720151"/>
            <a:ext cx="2232474" cy="2302239"/>
          </a:xfrm>
          <a:prstGeom prst="rect">
            <a:avLst/>
          </a:prstGeom>
          <a:noFill/>
          <a:ln>
            <a:noFill/>
          </a:ln>
        </p:spPr>
      </p:pic>
    </p:spTree>
  </p:cSld>
  <p:clrMapOvr>
    <a:masterClrMapping/>
  </p:clrMapOvr>
  <p:transition spd="med">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12" scaled="0"/>
        </a:gradFill>
      </p:bgPr>
    </p:bg>
    <p:spTree>
      <p:nvGrpSpPr>
        <p:cNvPr id="392" name="Shape 392"/>
        <p:cNvGrpSpPr/>
        <p:nvPr/>
      </p:nvGrpSpPr>
      <p:grpSpPr>
        <a:xfrm>
          <a:off x="0" y="0"/>
          <a:ext cx="0" cy="0"/>
          <a:chOff x="0" y="0"/>
          <a:chExt cx="0" cy="0"/>
        </a:xfrm>
      </p:grpSpPr>
      <p:sp>
        <p:nvSpPr>
          <p:cNvPr id="393" name="Google Shape;393;g31aaf964158_0_11"/>
          <p:cNvSpPr txBox="1"/>
          <p:nvPr/>
        </p:nvSpPr>
        <p:spPr>
          <a:xfrm>
            <a:off x="1831555" y="227250"/>
            <a:ext cx="7711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Análisis e interpretación de resultados </a:t>
            </a:r>
            <a:endParaRPr/>
          </a:p>
        </p:txBody>
      </p:sp>
      <p:sp>
        <p:nvSpPr>
          <p:cNvPr id="394" name="Google Shape;394;g31aaf964158_0_11"/>
          <p:cNvSpPr/>
          <p:nvPr/>
        </p:nvSpPr>
        <p:spPr>
          <a:xfrm>
            <a:off x="206800" y="1900125"/>
            <a:ext cx="6700800" cy="5154600"/>
          </a:xfrm>
          <a:prstGeom prst="rect">
            <a:avLst/>
          </a:prstGeom>
          <a:noFill/>
          <a:ln>
            <a:noFill/>
          </a:ln>
        </p:spPr>
        <p:txBody>
          <a:bodyPr anchorCtr="0" anchor="t" bIns="45700" lIns="91425" spcFirstLastPara="1" rIns="91425" wrap="square" tIns="45700">
            <a:noAutofit/>
          </a:bodyPr>
          <a:lstStyle/>
          <a:p>
            <a:pPr indent="0" lvl="0" marL="0" marR="0" rtl="0" algn="just">
              <a:lnSpc>
                <a:spcPct val="139950"/>
              </a:lnSpc>
              <a:spcBef>
                <a:spcPts val="0"/>
              </a:spcBef>
              <a:spcAft>
                <a:spcPts val="0"/>
              </a:spcAft>
              <a:buClr>
                <a:srgbClr val="404155"/>
              </a:buClr>
              <a:buSzPts val="2000"/>
              <a:buFont typeface="Times New Roman"/>
              <a:buNone/>
            </a:pPr>
            <a:r>
              <a:rPr b="0" i="0" lang="es-CO" sz="2000" u="none" cap="none" strike="noStrike">
                <a:solidFill>
                  <a:srgbClr val="404155"/>
                </a:solidFill>
                <a:latin typeface="Times New Roman"/>
                <a:ea typeface="Times New Roman"/>
                <a:cs typeface="Times New Roman"/>
                <a:sym typeface="Times New Roman"/>
              </a:rPr>
              <a:t>Objetivo específico 3</a:t>
            </a:r>
            <a:endParaRPr b="0" i="0" sz="1800" u="none" cap="none" strike="noStrike">
              <a:solidFill>
                <a:srgbClr val="404155"/>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s-CO" sz="1700">
                <a:solidFill>
                  <a:schemeClr val="dk1"/>
                </a:solidFill>
                <a:latin typeface="Times New Roman"/>
                <a:ea typeface="Times New Roman"/>
                <a:cs typeface="Times New Roman"/>
                <a:sym typeface="Times New Roman"/>
              </a:rPr>
              <a:t>Diseñar un prototipo del sistema de automatización de gestión de cuentas por cobrar, integrando los autómatas finitos determinísticos, asegurándose que el diseño sea escalable y adaptable a los requerimientos futuros de las empresas.</a:t>
            </a:r>
            <a:endParaRPr b="0" i="0" sz="2900" u="none" cap="none" strike="noStrike">
              <a:solidFill>
                <a:srgbClr val="404155"/>
              </a:solidFill>
              <a:latin typeface="Times New Roman"/>
              <a:ea typeface="Times New Roman"/>
              <a:cs typeface="Times New Roman"/>
              <a:sym typeface="Times New Roman"/>
            </a:endParaRPr>
          </a:p>
          <a:p>
            <a:pPr indent="0" lvl="0" marL="0" marR="0" rtl="0" algn="just">
              <a:lnSpc>
                <a:spcPct val="155500"/>
              </a:lnSpc>
              <a:spcBef>
                <a:spcPts val="0"/>
              </a:spcBef>
              <a:spcAft>
                <a:spcPts val="0"/>
              </a:spcAft>
              <a:buNone/>
            </a:pPr>
            <a:r>
              <a:rPr lang="es-CO" sz="1700">
                <a:latin typeface="Times New Roman"/>
                <a:ea typeface="Times New Roman"/>
                <a:cs typeface="Times New Roman"/>
                <a:sym typeface="Times New Roman"/>
              </a:rPr>
              <a:t>se </a:t>
            </a:r>
            <a:r>
              <a:rPr lang="es-CO" sz="1700">
                <a:latin typeface="Times New Roman"/>
                <a:ea typeface="Times New Roman"/>
                <a:cs typeface="Times New Roman"/>
                <a:sym typeface="Times New Roman"/>
              </a:rPr>
              <a:t>utilizó</a:t>
            </a:r>
            <a:r>
              <a:rPr lang="es-CO" sz="1700">
                <a:latin typeface="Times New Roman"/>
                <a:ea typeface="Times New Roman"/>
                <a:cs typeface="Times New Roman"/>
                <a:sym typeface="Times New Roman"/>
              </a:rPr>
              <a:t> un modelo de base de datos sencillo y escalable </a:t>
            </a:r>
            <a:r>
              <a:rPr lang="es-CO" sz="1700">
                <a:latin typeface="Times New Roman"/>
                <a:ea typeface="Times New Roman"/>
                <a:cs typeface="Times New Roman"/>
                <a:sym typeface="Times New Roman"/>
              </a:rPr>
              <a:t>además</a:t>
            </a:r>
            <a:r>
              <a:rPr lang="es-CO" sz="1700">
                <a:latin typeface="Times New Roman"/>
                <a:ea typeface="Times New Roman"/>
                <a:cs typeface="Times New Roman"/>
                <a:sym typeface="Times New Roman"/>
              </a:rPr>
              <a:t> de utilizar diferentes algoritmos para poder hacer una </a:t>
            </a:r>
            <a:r>
              <a:rPr lang="es-CO" sz="1700">
                <a:latin typeface="Times New Roman"/>
                <a:ea typeface="Times New Roman"/>
                <a:cs typeface="Times New Roman"/>
                <a:sym typeface="Times New Roman"/>
              </a:rPr>
              <a:t>transición</a:t>
            </a:r>
            <a:r>
              <a:rPr lang="es-CO" sz="1700">
                <a:latin typeface="Times New Roman"/>
                <a:ea typeface="Times New Roman"/>
                <a:cs typeface="Times New Roman"/>
                <a:sym typeface="Times New Roman"/>
              </a:rPr>
              <a:t> entre estados del </a:t>
            </a:r>
            <a:r>
              <a:rPr lang="es-CO" sz="1700">
                <a:latin typeface="Times New Roman"/>
                <a:ea typeface="Times New Roman"/>
                <a:cs typeface="Times New Roman"/>
                <a:sym typeface="Times New Roman"/>
              </a:rPr>
              <a:t>autómata</a:t>
            </a:r>
            <a:r>
              <a:rPr lang="es-CO" sz="1700">
                <a:latin typeface="Times New Roman"/>
                <a:ea typeface="Times New Roman"/>
                <a:cs typeface="Times New Roman"/>
                <a:sym typeface="Times New Roman"/>
              </a:rPr>
              <a:t>, utilizando diversas bibliotecas indispensables y twilio para los mensajes </a:t>
            </a:r>
            <a:r>
              <a:rPr lang="es-CO" sz="1700">
                <a:latin typeface="Times New Roman"/>
                <a:ea typeface="Times New Roman"/>
                <a:cs typeface="Times New Roman"/>
                <a:sym typeface="Times New Roman"/>
              </a:rPr>
              <a:t>así</a:t>
            </a:r>
            <a:r>
              <a:rPr lang="es-CO" sz="1700">
                <a:latin typeface="Times New Roman"/>
                <a:ea typeface="Times New Roman"/>
                <a:cs typeface="Times New Roman"/>
                <a:sym typeface="Times New Roman"/>
              </a:rPr>
              <a:t> finalizando gran parte del backend</a:t>
            </a:r>
            <a:endParaRPr sz="1700">
              <a:latin typeface="Times New Roman"/>
              <a:ea typeface="Times New Roman"/>
              <a:cs typeface="Times New Roman"/>
              <a:sym typeface="Times New Roman"/>
            </a:endParaRPr>
          </a:p>
        </p:txBody>
      </p:sp>
      <p:sp>
        <p:nvSpPr>
          <p:cNvPr id="395" name="Google Shape;395;g31aaf964158_0_11"/>
          <p:cNvSpPr/>
          <p:nvPr/>
        </p:nvSpPr>
        <p:spPr>
          <a:xfrm>
            <a:off x="206806" y="958278"/>
            <a:ext cx="10508400" cy="422700"/>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None/>
            </a:pPr>
            <a:r>
              <a:rPr b="0" i="0" lang="es-CO" sz="1800" u="none" cap="none" strike="noStrike">
                <a:solidFill>
                  <a:srgbClr val="404155"/>
                </a:solidFill>
                <a:latin typeface="Times New Roman"/>
                <a:ea typeface="Times New Roman"/>
                <a:cs typeface="Times New Roman"/>
                <a:sym typeface="Times New Roman"/>
              </a:rPr>
              <a:t>Los resultados obtenidos a partir del cumplimiento de los objetivos </a:t>
            </a:r>
            <a:endParaRPr b="0" i="0" sz="1800" u="none" cap="none" strike="noStrike">
              <a:solidFill>
                <a:srgbClr val="404155"/>
              </a:solidFill>
              <a:latin typeface="Times New Roman"/>
              <a:ea typeface="Times New Roman"/>
              <a:cs typeface="Times New Roman"/>
              <a:sym typeface="Times New Roman"/>
            </a:endParaRPr>
          </a:p>
          <a:p>
            <a:pPr indent="0" lvl="0" marL="0" marR="0" rtl="0" algn="just">
              <a:lnSpc>
                <a:spcPct val="155500"/>
              </a:lnSpc>
              <a:spcBef>
                <a:spcPts val="0"/>
              </a:spcBef>
              <a:spcAft>
                <a:spcPts val="0"/>
              </a:spcAft>
              <a:buNone/>
            </a:pPr>
            <a:r>
              <a:rPr b="0" i="0" lang="es-CO" sz="1800" u="none" cap="none" strike="noStrike">
                <a:solidFill>
                  <a:srgbClr val="404155"/>
                </a:solidFill>
                <a:latin typeface="Times New Roman"/>
                <a:ea typeface="Times New Roman"/>
                <a:cs typeface="Times New Roman"/>
                <a:sym typeface="Times New Roman"/>
              </a:rPr>
              <a:t>especificos es el siguiente:</a:t>
            </a:r>
            <a:endParaRPr/>
          </a:p>
        </p:txBody>
      </p:sp>
      <p:pic>
        <p:nvPicPr>
          <p:cNvPr id="396" name="Google Shape;396;g31aaf964158_0_11"/>
          <p:cNvPicPr preferRelativeResize="0"/>
          <p:nvPr/>
        </p:nvPicPr>
        <p:blipFill>
          <a:blip r:embed="rId3">
            <a:alphaModFix/>
          </a:blip>
          <a:stretch>
            <a:fillRect/>
          </a:stretch>
        </p:blipFill>
        <p:spPr>
          <a:xfrm>
            <a:off x="7878038" y="559950"/>
            <a:ext cx="3490200" cy="3987075"/>
          </a:xfrm>
          <a:prstGeom prst="rect">
            <a:avLst/>
          </a:prstGeom>
          <a:noFill/>
          <a:ln>
            <a:noFill/>
          </a:ln>
        </p:spPr>
      </p:pic>
      <p:pic>
        <p:nvPicPr>
          <p:cNvPr id="397" name="Google Shape;397;g31aaf964158_0_11"/>
          <p:cNvPicPr preferRelativeResize="0"/>
          <p:nvPr/>
        </p:nvPicPr>
        <p:blipFill>
          <a:blip r:embed="rId4">
            <a:alphaModFix/>
          </a:blip>
          <a:stretch>
            <a:fillRect/>
          </a:stretch>
        </p:blipFill>
        <p:spPr>
          <a:xfrm>
            <a:off x="7339463" y="4737350"/>
            <a:ext cx="4567374" cy="1916975"/>
          </a:xfrm>
          <a:prstGeom prst="rect">
            <a:avLst/>
          </a:prstGeom>
          <a:noFill/>
          <a:ln>
            <a:noFill/>
          </a:ln>
        </p:spPr>
      </p:pic>
    </p:spTree>
  </p:cSld>
  <p:clrMapOvr>
    <a:masterClrMapping/>
  </p:clrMapOvr>
  <p:transition spd="med">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12" scaled="0"/>
        </a:gradFill>
      </p:bgPr>
    </p:bg>
    <p:spTree>
      <p:nvGrpSpPr>
        <p:cNvPr id="401" name="Shape 401"/>
        <p:cNvGrpSpPr/>
        <p:nvPr/>
      </p:nvGrpSpPr>
      <p:grpSpPr>
        <a:xfrm>
          <a:off x="0" y="0"/>
          <a:ext cx="0" cy="0"/>
          <a:chOff x="0" y="0"/>
          <a:chExt cx="0" cy="0"/>
        </a:xfrm>
      </p:grpSpPr>
      <p:sp>
        <p:nvSpPr>
          <p:cNvPr id="402" name="Google Shape;402;g31aaf964158_0_22"/>
          <p:cNvSpPr txBox="1"/>
          <p:nvPr/>
        </p:nvSpPr>
        <p:spPr>
          <a:xfrm>
            <a:off x="1831555" y="227250"/>
            <a:ext cx="7711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Análisis e interpretación de resultados </a:t>
            </a:r>
            <a:endParaRPr/>
          </a:p>
        </p:txBody>
      </p:sp>
      <p:sp>
        <p:nvSpPr>
          <p:cNvPr id="403" name="Google Shape;403;g31aaf964158_0_22"/>
          <p:cNvSpPr/>
          <p:nvPr/>
        </p:nvSpPr>
        <p:spPr>
          <a:xfrm>
            <a:off x="206800" y="1790400"/>
            <a:ext cx="6700800" cy="5067600"/>
          </a:xfrm>
          <a:prstGeom prst="rect">
            <a:avLst/>
          </a:prstGeom>
          <a:noFill/>
          <a:ln>
            <a:noFill/>
          </a:ln>
        </p:spPr>
        <p:txBody>
          <a:bodyPr anchorCtr="0" anchor="t" bIns="45700" lIns="91425" spcFirstLastPara="1" rIns="91425" wrap="square" tIns="45700">
            <a:noAutofit/>
          </a:bodyPr>
          <a:lstStyle/>
          <a:p>
            <a:pPr indent="0" lvl="0" marL="0" marR="0" rtl="0" algn="just">
              <a:lnSpc>
                <a:spcPct val="139950"/>
              </a:lnSpc>
              <a:spcBef>
                <a:spcPts val="0"/>
              </a:spcBef>
              <a:spcAft>
                <a:spcPts val="0"/>
              </a:spcAft>
              <a:buClr>
                <a:srgbClr val="404155"/>
              </a:buClr>
              <a:buSzPts val="2000"/>
              <a:buFont typeface="Times New Roman"/>
              <a:buNone/>
            </a:pPr>
            <a:r>
              <a:rPr b="0" i="0" lang="es-CO" sz="2000" u="none" cap="none" strike="noStrike">
                <a:solidFill>
                  <a:srgbClr val="404155"/>
                </a:solidFill>
                <a:latin typeface="Times New Roman"/>
                <a:ea typeface="Times New Roman"/>
                <a:cs typeface="Times New Roman"/>
                <a:sym typeface="Times New Roman"/>
              </a:rPr>
              <a:t>Objetivo específico </a:t>
            </a:r>
            <a:r>
              <a:rPr lang="es-CO" sz="2000">
                <a:solidFill>
                  <a:srgbClr val="404155"/>
                </a:solidFill>
                <a:latin typeface="Times New Roman"/>
                <a:ea typeface="Times New Roman"/>
                <a:cs typeface="Times New Roman"/>
                <a:sym typeface="Times New Roman"/>
              </a:rPr>
              <a:t>4</a:t>
            </a:r>
            <a:endParaRPr b="0" i="0" sz="1800" u="none" cap="none" strike="noStrike">
              <a:solidFill>
                <a:srgbClr val="404155"/>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s-CO" sz="1800">
                <a:solidFill>
                  <a:schemeClr val="dk1"/>
                </a:solidFill>
                <a:latin typeface="Times New Roman"/>
                <a:ea typeface="Times New Roman"/>
                <a:cs typeface="Times New Roman"/>
                <a:sym typeface="Times New Roman"/>
              </a:rPr>
              <a:t>Evaluar la efectividad y eficacia del sistema propuesto mediante pruebas piloto y análisis comparativo de los resultados, validando su impacto dentro del modelo de financiamiento antes propuesto y ajustándose para su optimización.</a:t>
            </a:r>
            <a:endParaRPr b="0" i="0" sz="3500" u="none" cap="none" strike="noStrike">
              <a:solidFill>
                <a:srgbClr val="404155"/>
              </a:solidFill>
              <a:latin typeface="Times New Roman"/>
              <a:ea typeface="Times New Roman"/>
              <a:cs typeface="Times New Roman"/>
              <a:sym typeface="Times New Roman"/>
            </a:endParaRPr>
          </a:p>
          <a:p>
            <a:pPr indent="0" lvl="0" marL="0" marR="0" rtl="0" algn="just">
              <a:lnSpc>
                <a:spcPct val="155500"/>
              </a:lnSpc>
              <a:spcBef>
                <a:spcPts val="1000"/>
              </a:spcBef>
              <a:spcAft>
                <a:spcPts val="0"/>
              </a:spcAft>
              <a:buNone/>
            </a:pPr>
            <a:r>
              <a:rPr lang="es-CO" sz="1800">
                <a:latin typeface="Times New Roman"/>
                <a:ea typeface="Times New Roman"/>
                <a:cs typeface="Times New Roman"/>
                <a:sym typeface="Times New Roman"/>
              </a:rPr>
              <a:t>se lleno la base de datos con los datos de la empresa y se hicieron diversas pruebas en las que se evidencio l;a eficacia de la </a:t>
            </a:r>
            <a:r>
              <a:rPr lang="es-CO" sz="1800">
                <a:latin typeface="Times New Roman"/>
                <a:ea typeface="Times New Roman"/>
                <a:cs typeface="Times New Roman"/>
                <a:sym typeface="Times New Roman"/>
              </a:rPr>
              <a:t>aplicación</a:t>
            </a:r>
            <a:r>
              <a:rPr lang="es-CO" sz="1800">
                <a:latin typeface="Times New Roman"/>
                <a:ea typeface="Times New Roman"/>
                <a:cs typeface="Times New Roman"/>
                <a:sym typeface="Times New Roman"/>
              </a:rPr>
              <a:t>, tanto en los mensajes </a:t>
            </a:r>
            <a:r>
              <a:rPr lang="es-CO" sz="1800">
                <a:latin typeface="Times New Roman"/>
                <a:ea typeface="Times New Roman"/>
                <a:cs typeface="Times New Roman"/>
                <a:sym typeface="Times New Roman"/>
              </a:rPr>
              <a:t>que</a:t>
            </a:r>
            <a:r>
              <a:rPr lang="es-CO" sz="1800">
                <a:latin typeface="Times New Roman"/>
                <a:ea typeface="Times New Roman"/>
                <a:cs typeface="Times New Roman"/>
                <a:sym typeface="Times New Roman"/>
              </a:rPr>
              <a:t> se </a:t>
            </a:r>
            <a:r>
              <a:rPr lang="es-CO" sz="1800">
                <a:latin typeface="Times New Roman"/>
                <a:ea typeface="Times New Roman"/>
                <a:cs typeface="Times New Roman"/>
                <a:sym typeface="Times New Roman"/>
              </a:rPr>
              <a:t>envían</a:t>
            </a:r>
            <a:r>
              <a:rPr lang="es-CO" sz="1800">
                <a:latin typeface="Times New Roman"/>
                <a:ea typeface="Times New Roman"/>
                <a:cs typeface="Times New Roman"/>
                <a:sym typeface="Times New Roman"/>
              </a:rPr>
              <a:t> a los diferentes </a:t>
            </a:r>
            <a:r>
              <a:rPr lang="es-CO" sz="1800">
                <a:latin typeface="Times New Roman"/>
                <a:ea typeface="Times New Roman"/>
                <a:cs typeface="Times New Roman"/>
                <a:sym typeface="Times New Roman"/>
              </a:rPr>
              <a:t>números</a:t>
            </a:r>
            <a:r>
              <a:rPr lang="es-CO" sz="1800">
                <a:latin typeface="Times New Roman"/>
                <a:ea typeface="Times New Roman"/>
                <a:cs typeface="Times New Roman"/>
                <a:sym typeface="Times New Roman"/>
              </a:rPr>
              <a:t> </a:t>
            </a:r>
            <a:r>
              <a:rPr lang="es-CO" sz="1800">
                <a:latin typeface="Times New Roman"/>
                <a:ea typeface="Times New Roman"/>
                <a:cs typeface="Times New Roman"/>
                <a:sym typeface="Times New Roman"/>
              </a:rPr>
              <a:t>telefónicos</a:t>
            </a:r>
            <a:r>
              <a:rPr lang="es-CO" sz="1800">
                <a:latin typeface="Times New Roman"/>
                <a:ea typeface="Times New Roman"/>
                <a:cs typeface="Times New Roman"/>
                <a:sym typeface="Times New Roman"/>
              </a:rPr>
              <a:t> como las </a:t>
            </a:r>
            <a:r>
              <a:rPr lang="es-CO" sz="1800">
                <a:latin typeface="Times New Roman"/>
                <a:ea typeface="Times New Roman"/>
                <a:cs typeface="Times New Roman"/>
                <a:sym typeface="Times New Roman"/>
              </a:rPr>
              <a:t>gráficas</a:t>
            </a:r>
            <a:r>
              <a:rPr lang="es-CO" sz="1800">
                <a:latin typeface="Times New Roman"/>
                <a:ea typeface="Times New Roman"/>
                <a:cs typeface="Times New Roman"/>
                <a:sym typeface="Times New Roman"/>
              </a:rPr>
              <a:t> en las que se puede llevar un buen control de las cuentas por cobrar</a:t>
            </a:r>
            <a:endParaRPr sz="1800">
              <a:latin typeface="Times New Roman"/>
              <a:ea typeface="Times New Roman"/>
              <a:cs typeface="Times New Roman"/>
              <a:sym typeface="Times New Roman"/>
            </a:endParaRPr>
          </a:p>
        </p:txBody>
      </p:sp>
      <p:sp>
        <p:nvSpPr>
          <p:cNvPr id="404" name="Google Shape;404;g31aaf964158_0_22"/>
          <p:cNvSpPr/>
          <p:nvPr/>
        </p:nvSpPr>
        <p:spPr>
          <a:xfrm>
            <a:off x="206806" y="958278"/>
            <a:ext cx="10508400" cy="422700"/>
          </a:xfrm>
          <a:prstGeom prst="rect">
            <a:avLst/>
          </a:prstGeom>
          <a:noFill/>
          <a:ln>
            <a:noFill/>
          </a:ln>
        </p:spPr>
        <p:txBody>
          <a:bodyPr anchorCtr="0" anchor="t" bIns="45700" lIns="91425" spcFirstLastPara="1" rIns="91425" wrap="square" tIns="45700">
            <a:noAutofit/>
          </a:bodyPr>
          <a:lstStyle/>
          <a:p>
            <a:pPr indent="0" lvl="0" marL="0" marR="0" rtl="0" algn="just">
              <a:lnSpc>
                <a:spcPct val="155500"/>
              </a:lnSpc>
              <a:spcBef>
                <a:spcPts val="0"/>
              </a:spcBef>
              <a:spcAft>
                <a:spcPts val="0"/>
              </a:spcAft>
              <a:buNone/>
            </a:pPr>
            <a:r>
              <a:rPr b="0" i="0" lang="es-CO" sz="1800" u="none" cap="none" strike="noStrike">
                <a:solidFill>
                  <a:srgbClr val="404155"/>
                </a:solidFill>
                <a:latin typeface="Times New Roman"/>
                <a:ea typeface="Times New Roman"/>
                <a:cs typeface="Times New Roman"/>
                <a:sym typeface="Times New Roman"/>
              </a:rPr>
              <a:t>Los resultados obtenidos a partir del cumplimiento de los objetivos </a:t>
            </a:r>
            <a:endParaRPr b="0" i="0" sz="1800" u="none" cap="none" strike="noStrike">
              <a:solidFill>
                <a:srgbClr val="404155"/>
              </a:solidFill>
              <a:latin typeface="Times New Roman"/>
              <a:ea typeface="Times New Roman"/>
              <a:cs typeface="Times New Roman"/>
              <a:sym typeface="Times New Roman"/>
            </a:endParaRPr>
          </a:p>
          <a:p>
            <a:pPr indent="0" lvl="0" marL="0" marR="0" rtl="0" algn="just">
              <a:lnSpc>
                <a:spcPct val="155500"/>
              </a:lnSpc>
              <a:spcBef>
                <a:spcPts val="0"/>
              </a:spcBef>
              <a:spcAft>
                <a:spcPts val="0"/>
              </a:spcAft>
              <a:buNone/>
            </a:pPr>
            <a:r>
              <a:rPr b="0" i="0" lang="es-CO" sz="1800" u="none" cap="none" strike="noStrike">
                <a:solidFill>
                  <a:srgbClr val="404155"/>
                </a:solidFill>
                <a:latin typeface="Times New Roman"/>
                <a:ea typeface="Times New Roman"/>
                <a:cs typeface="Times New Roman"/>
                <a:sym typeface="Times New Roman"/>
              </a:rPr>
              <a:t>especificos es el siguiente:</a:t>
            </a:r>
            <a:endParaRPr/>
          </a:p>
        </p:txBody>
      </p:sp>
      <p:pic>
        <p:nvPicPr>
          <p:cNvPr id="405" name="Google Shape;405;g31aaf964158_0_22"/>
          <p:cNvPicPr preferRelativeResize="0"/>
          <p:nvPr/>
        </p:nvPicPr>
        <p:blipFill>
          <a:blip r:embed="rId3">
            <a:alphaModFix/>
          </a:blip>
          <a:stretch>
            <a:fillRect/>
          </a:stretch>
        </p:blipFill>
        <p:spPr>
          <a:xfrm>
            <a:off x="8361000" y="588825"/>
            <a:ext cx="3501951" cy="2820575"/>
          </a:xfrm>
          <a:prstGeom prst="rect">
            <a:avLst/>
          </a:prstGeom>
          <a:noFill/>
          <a:ln>
            <a:noFill/>
          </a:ln>
        </p:spPr>
      </p:pic>
      <p:pic>
        <p:nvPicPr>
          <p:cNvPr id="406" name="Google Shape;406;g31aaf964158_0_22"/>
          <p:cNvPicPr preferRelativeResize="0"/>
          <p:nvPr/>
        </p:nvPicPr>
        <p:blipFill>
          <a:blip r:embed="rId4">
            <a:alphaModFix/>
          </a:blip>
          <a:stretch>
            <a:fillRect/>
          </a:stretch>
        </p:blipFill>
        <p:spPr>
          <a:xfrm>
            <a:off x="7513700" y="3773250"/>
            <a:ext cx="4147175" cy="2274250"/>
          </a:xfrm>
          <a:prstGeom prst="rect">
            <a:avLst/>
          </a:prstGeom>
          <a:noFill/>
          <a:ln>
            <a:noFill/>
          </a:ln>
        </p:spPr>
      </p:pic>
    </p:spTree>
  </p:cSld>
  <p:clrMapOvr>
    <a:masterClrMapping/>
  </p:clrMapOvr>
  <p:transition spd="med">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410" name="Shape 410"/>
        <p:cNvGrpSpPr/>
        <p:nvPr/>
      </p:nvGrpSpPr>
      <p:grpSpPr>
        <a:xfrm>
          <a:off x="0" y="0"/>
          <a:ext cx="0" cy="0"/>
          <a:chOff x="0" y="0"/>
          <a:chExt cx="0" cy="0"/>
        </a:xfrm>
      </p:grpSpPr>
      <p:sp>
        <p:nvSpPr>
          <p:cNvPr id="411" name="Google Shape;411;p26"/>
          <p:cNvSpPr txBox="1"/>
          <p:nvPr/>
        </p:nvSpPr>
        <p:spPr>
          <a:xfrm>
            <a:off x="4998720" y="569004"/>
            <a:ext cx="21945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Conclusiones</a:t>
            </a:r>
            <a:endParaRPr/>
          </a:p>
        </p:txBody>
      </p:sp>
      <p:sp>
        <p:nvSpPr>
          <p:cNvPr id="412" name="Google Shape;412;p26"/>
          <p:cNvSpPr/>
          <p:nvPr/>
        </p:nvSpPr>
        <p:spPr>
          <a:xfrm>
            <a:off x="365760" y="1296588"/>
            <a:ext cx="11460480" cy="4851964"/>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5500"/>
              </a:lnSpc>
              <a:spcBef>
                <a:spcPts val="0"/>
              </a:spcBef>
              <a:spcAft>
                <a:spcPts val="0"/>
              </a:spcAft>
              <a:buClr>
                <a:srgbClr val="404155"/>
              </a:buClr>
              <a:buSzPts val="1800"/>
              <a:buFont typeface="Arial"/>
              <a:buChar char="•"/>
            </a:pPr>
            <a:r>
              <a:rPr b="0" i="0" lang="es-CO" sz="1800" u="none" cap="none" strike="noStrike">
                <a:solidFill>
                  <a:srgbClr val="404155"/>
                </a:solidFill>
                <a:latin typeface="Times New Roman"/>
                <a:ea typeface="Times New Roman"/>
                <a:cs typeface="Times New Roman"/>
                <a:sym typeface="Times New Roman"/>
              </a:rPr>
              <a:t>La automatización de cuentas por cobrar basada en autómatas finitos determinísticos ha demostrado ser una solución efectiva para reducir errores humanos, agilizar procesos administrativos y aumentar la eficiencia operativa en la empresa. Este enfoque permite una gestión más precisa y rápida de grandes volúmenes de datos, disminuyendo significativamente los retrasos en la cobranza y optimizando el flujo de caja empresarial.</a:t>
            </a:r>
            <a:endParaRPr/>
          </a:p>
          <a:p>
            <a:pPr indent="-171450" lvl="0" marL="285750" marR="0" rtl="0" algn="just">
              <a:lnSpc>
                <a:spcPct val="155500"/>
              </a:lnSpc>
              <a:spcBef>
                <a:spcPts val="0"/>
              </a:spcBef>
              <a:spcAft>
                <a:spcPts val="0"/>
              </a:spcAft>
              <a:buClr>
                <a:schemeClr val="dk1"/>
              </a:buClr>
              <a:buSzPts val="1800"/>
              <a:buFont typeface="Arial"/>
              <a:buNone/>
            </a:pPr>
            <a:r>
              <a:t/>
            </a:r>
            <a:endParaRPr b="0" i="0" sz="1800" u="none" cap="none" strike="noStrike">
              <a:solidFill>
                <a:srgbClr val="404155"/>
              </a:solidFill>
              <a:latin typeface="Times New Roman"/>
              <a:ea typeface="Times New Roman"/>
              <a:cs typeface="Times New Roman"/>
              <a:sym typeface="Times New Roman"/>
            </a:endParaRPr>
          </a:p>
          <a:p>
            <a:pPr indent="-285750" lvl="0" marL="285750" marR="0" rtl="0" algn="just">
              <a:lnSpc>
                <a:spcPct val="155500"/>
              </a:lnSpc>
              <a:spcBef>
                <a:spcPts val="0"/>
              </a:spcBef>
              <a:spcAft>
                <a:spcPts val="0"/>
              </a:spcAft>
              <a:buClr>
                <a:srgbClr val="404155"/>
              </a:buClr>
              <a:buSzPts val="1800"/>
              <a:buFont typeface="Arial"/>
              <a:buChar char="•"/>
            </a:pPr>
            <a:r>
              <a:rPr b="0" i="0" lang="es-CO" sz="1800" u="none" cap="none" strike="noStrike">
                <a:solidFill>
                  <a:srgbClr val="404155"/>
                </a:solidFill>
                <a:latin typeface="Times New Roman"/>
                <a:ea typeface="Times New Roman"/>
                <a:cs typeface="Times New Roman"/>
                <a:sym typeface="Times New Roman"/>
              </a:rPr>
              <a:t>Las herramientas seleccionadas para el desarrollo del sistema, como Python, Twilio y MySQL, no solo demostraron ser técnicamente adecuadas, sino que también permitieron la integración de funcionalidades clave. Esto asegura la estabilidad del sistema frente a altos volúmenes de transacciones y su escalabilidad para adaptarse a nuevas necesidades empresariales en el futuro.</a:t>
            </a:r>
            <a:endParaRPr/>
          </a:p>
          <a:p>
            <a:pPr indent="-171450" lvl="0" marL="285750" marR="0" rtl="0" algn="just">
              <a:lnSpc>
                <a:spcPct val="155500"/>
              </a:lnSpc>
              <a:spcBef>
                <a:spcPts val="0"/>
              </a:spcBef>
              <a:spcAft>
                <a:spcPts val="0"/>
              </a:spcAft>
              <a:buClr>
                <a:schemeClr val="dk1"/>
              </a:buClr>
              <a:buSzPts val="1800"/>
              <a:buFont typeface="Arial"/>
              <a:buNone/>
            </a:pPr>
            <a:r>
              <a:t/>
            </a:r>
            <a:endParaRPr b="0" i="0" sz="1800" u="none" cap="none" strike="noStrike">
              <a:solidFill>
                <a:srgbClr val="404155"/>
              </a:solidFill>
              <a:latin typeface="Times New Roman"/>
              <a:ea typeface="Times New Roman"/>
              <a:cs typeface="Times New Roman"/>
              <a:sym typeface="Times New Roman"/>
            </a:endParaRPr>
          </a:p>
          <a:p>
            <a:pPr indent="-285750" lvl="0" marL="285750" marR="0" rtl="0" algn="just">
              <a:lnSpc>
                <a:spcPct val="155500"/>
              </a:lnSpc>
              <a:spcBef>
                <a:spcPts val="0"/>
              </a:spcBef>
              <a:spcAft>
                <a:spcPts val="0"/>
              </a:spcAft>
              <a:buClr>
                <a:srgbClr val="404155"/>
              </a:buClr>
              <a:buSzPts val="1800"/>
              <a:buFont typeface="Arial"/>
              <a:buChar char="•"/>
            </a:pPr>
            <a:r>
              <a:rPr b="0" i="0" lang="es-CO" sz="1800" u="none" cap="none" strike="noStrike">
                <a:solidFill>
                  <a:srgbClr val="404155"/>
                </a:solidFill>
                <a:latin typeface="Times New Roman"/>
                <a:ea typeface="Times New Roman"/>
                <a:cs typeface="Times New Roman"/>
                <a:sym typeface="Times New Roman"/>
              </a:rPr>
              <a:t>El diseño del prototipo permitió automatizar de manera eficiente la transición entre los estados de cuenta, como "pendiente", "pagada" y "vencida", además de incorporar la generación de alertas y notificaciones automáticas.</a:t>
            </a:r>
            <a:endParaRPr b="0" i="0" sz="1800" u="none" cap="none" strike="noStrike">
              <a:solidFill>
                <a:srgbClr val="404155"/>
              </a:solidFill>
              <a:latin typeface="Times New Roman"/>
              <a:ea typeface="Times New Roman"/>
              <a:cs typeface="Times New Roman"/>
              <a:sym typeface="Times New Roman"/>
            </a:endParaRPr>
          </a:p>
        </p:txBody>
      </p:sp>
    </p:spTree>
  </p:cSld>
  <p:clrMapOvr>
    <a:masterClrMapping/>
  </p:clrMapOvr>
  <p:transition spd="med">
    <p:push/>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416" name="Shape 416"/>
        <p:cNvGrpSpPr/>
        <p:nvPr/>
      </p:nvGrpSpPr>
      <p:grpSpPr>
        <a:xfrm>
          <a:off x="0" y="0"/>
          <a:ext cx="0" cy="0"/>
          <a:chOff x="0" y="0"/>
          <a:chExt cx="0" cy="0"/>
        </a:xfrm>
      </p:grpSpPr>
      <p:sp>
        <p:nvSpPr>
          <p:cNvPr id="417" name="Google Shape;417;p27"/>
          <p:cNvSpPr txBox="1"/>
          <p:nvPr/>
        </p:nvSpPr>
        <p:spPr>
          <a:xfrm>
            <a:off x="4937760" y="505942"/>
            <a:ext cx="21945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Conclusiones</a:t>
            </a:r>
            <a:endParaRPr/>
          </a:p>
        </p:txBody>
      </p:sp>
      <p:sp>
        <p:nvSpPr>
          <p:cNvPr id="418" name="Google Shape;418;p27"/>
          <p:cNvSpPr/>
          <p:nvPr/>
        </p:nvSpPr>
        <p:spPr>
          <a:xfrm>
            <a:off x="304800" y="1223016"/>
            <a:ext cx="11460480" cy="5345424"/>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5500"/>
              </a:lnSpc>
              <a:spcBef>
                <a:spcPts val="0"/>
              </a:spcBef>
              <a:spcAft>
                <a:spcPts val="0"/>
              </a:spcAft>
              <a:buClr>
                <a:srgbClr val="404155"/>
              </a:buClr>
              <a:buSzPts val="1800"/>
              <a:buFont typeface="Arial"/>
              <a:buChar char="•"/>
            </a:pPr>
            <a:r>
              <a:rPr b="0" i="0" lang="es-CO" sz="1800" u="none" cap="none" strike="noStrike">
                <a:solidFill>
                  <a:srgbClr val="404155"/>
                </a:solidFill>
                <a:latin typeface="Times New Roman"/>
                <a:ea typeface="Times New Roman"/>
                <a:cs typeface="Times New Roman"/>
                <a:sym typeface="Times New Roman"/>
              </a:rPr>
              <a:t>Los resultados de las pruebas piloto destacaron una reducción del 25% en las cuentas pendientes durante los primeros meses de implementación del sistema, lo que demuestra la confiabilidad del sistema.</a:t>
            </a:r>
            <a:endParaRPr/>
          </a:p>
          <a:p>
            <a:pPr indent="0" lvl="0" marL="0" marR="0" rtl="0" algn="just">
              <a:lnSpc>
                <a:spcPct val="155500"/>
              </a:lnSpc>
              <a:spcBef>
                <a:spcPts val="0"/>
              </a:spcBef>
              <a:spcAft>
                <a:spcPts val="0"/>
              </a:spcAft>
              <a:buNone/>
            </a:pPr>
            <a:r>
              <a:rPr b="0" i="0" lang="es-CO" sz="1800" u="none" cap="none" strike="noStrike">
                <a:solidFill>
                  <a:srgbClr val="404155"/>
                </a:solidFill>
                <a:latin typeface="Times New Roman"/>
                <a:ea typeface="Times New Roman"/>
                <a:cs typeface="Times New Roman"/>
                <a:sym typeface="Times New Roman"/>
              </a:rPr>
              <a:t> </a:t>
            </a:r>
            <a:endParaRPr/>
          </a:p>
          <a:p>
            <a:pPr indent="-285750" lvl="0" marL="285750" marR="0" rtl="0" algn="just">
              <a:lnSpc>
                <a:spcPct val="155500"/>
              </a:lnSpc>
              <a:spcBef>
                <a:spcPts val="0"/>
              </a:spcBef>
              <a:spcAft>
                <a:spcPts val="0"/>
              </a:spcAft>
              <a:buClr>
                <a:srgbClr val="404155"/>
              </a:buClr>
              <a:buSzPts val="1800"/>
              <a:buFont typeface="Arial"/>
              <a:buChar char="•"/>
            </a:pPr>
            <a:r>
              <a:rPr b="0" i="0" lang="es-CO" sz="1800" u="none" cap="none" strike="noStrike">
                <a:solidFill>
                  <a:srgbClr val="404155"/>
                </a:solidFill>
                <a:latin typeface="Times New Roman"/>
                <a:ea typeface="Times New Roman"/>
                <a:cs typeface="Times New Roman"/>
                <a:sym typeface="Times New Roman"/>
              </a:rPr>
              <a:t>El sistema automatizado no solo optimiza la operación financiera, sino que también refuerza la relación entre la empresa y sus clientes. Al ofrecer un servicio más ágil y organizado, se mejora la percepción de la empresa, aumentando la satisfacción y confianza del cliente en los procesos de cobranza.</a:t>
            </a:r>
            <a:endParaRPr/>
          </a:p>
          <a:p>
            <a:pPr indent="-171450" lvl="0" marL="285750" marR="0" rtl="0" algn="just">
              <a:lnSpc>
                <a:spcPct val="155500"/>
              </a:lnSpc>
              <a:spcBef>
                <a:spcPts val="0"/>
              </a:spcBef>
              <a:spcAft>
                <a:spcPts val="0"/>
              </a:spcAft>
              <a:buClr>
                <a:schemeClr val="dk1"/>
              </a:buClr>
              <a:buSzPts val="1800"/>
              <a:buFont typeface="Arial"/>
              <a:buNone/>
            </a:pPr>
            <a:r>
              <a:t/>
            </a:r>
            <a:endParaRPr b="0" i="0" sz="1800" u="none" cap="none" strike="noStrike">
              <a:solidFill>
                <a:srgbClr val="404155"/>
              </a:solidFill>
              <a:latin typeface="Times New Roman"/>
              <a:ea typeface="Times New Roman"/>
              <a:cs typeface="Times New Roman"/>
              <a:sym typeface="Times New Roman"/>
            </a:endParaRPr>
          </a:p>
          <a:p>
            <a:pPr indent="-285750" lvl="0" marL="285750" marR="0" rtl="0" algn="just">
              <a:lnSpc>
                <a:spcPct val="155500"/>
              </a:lnSpc>
              <a:spcBef>
                <a:spcPts val="0"/>
              </a:spcBef>
              <a:spcAft>
                <a:spcPts val="0"/>
              </a:spcAft>
              <a:buClr>
                <a:srgbClr val="404155"/>
              </a:buClr>
              <a:buSzPts val="1800"/>
              <a:buFont typeface="Arial"/>
              <a:buChar char="•"/>
            </a:pPr>
            <a:r>
              <a:rPr b="0" i="0" lang="es-CO" sz="1800" u="none" cap="none" strike="noStrike">
                <a:solidFill>
                  <a:srgbClr val="404155"/>
                </a:solidFill>
                <a:latin typeface="Times New Roman"/>
                <a:ea typeface="Times New Roman"/>
                <a:cs typeface="Times New Roman"/>
                <a:sym typeface="Times New Roman"/>
              </a:rPr>
              <a:t>El sistema fue desarrollado de tal manera que cumpla con las regulaciones de protección de datos personales, asegurando la privacidad de los usuarios y evitando problemas legales. Esto no solo respalda el cumplimiento normativo, sino que también fortalece la reputación corporativa al garantizar la transparencia y la seguridad en la gestión de la información.</a:t>
            </a:r>
            <a:endParaRPr b="0" i="0" sz="1800" u="none" cap="none" strike="noStrike">
              <a:solidFill>
                <a:srgbClr val="404155"/>
              </a:solidFill>
              <a:latin typeface="Times New Roman"/>
              <a:ea typeface="Times New Roman"/>
              <a:cs typeface="Times New Roman"/>
              <a:sym typeface="Times New Roman"/>
            </a:endParaRPr>
          </a:p>
          <a:p>
            <a:pPr indent="-171450" lvl="0" marL="285750" marR="0" rtl="0" algn="just">
              <a:lnSpc>
                <a:spcPct val="155500"/>
              </a:lnSpc>
              <a:spcBef>
                <a:spcPts val="0"/>
              </a:spcBef>
              <a:spcAft>
                <a:spcPts val="0"/>
              </a:spcAft>
              <a:buClr>
                <a:schemeClr val="dk1"/>
              </a:buClr>
              <a:buSzPts val="1800"/>
              <a:buFont typeface="Arial"/>
              <a:buNone/>
            </a:pPr>
            <a:r>
              <a:t/>
            </a:r>
            <a:endParaRPr b="0" i="0" sz="1800" u="none" cap="none" strike="noStrike">
              <a:solidFill>
                <a:srgbClr val="404155"/>
              </a:solidFill>
              <a:latin typeface="Times New Roman"/>
              <a:ea typeface="Times New Roman"/>
              <a:cs typeface="Times New Roman"/>
              <a:sym typeface="Times New Roman"/>
            </a:endParaRPr>
          </a:p>
        </p:txBody>
      </p:sp>
    </p:spTree>
  </p:cSld>
  <p:clrMapOvr>
    <a:masterClrMapping/>
  </p:clrMapOvr>
  <p:transition spd="med">
    <p:push/>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422" name="Shape 422"/>
        <p:cNvGrpSpPr/>
        <p:nvPr/>
      </p:nvGrpSpPr>
      <p:grpSpPr>
        <a:xfrm>
          <a:off x="0" y="0"/>
          <a:ext cx="0" cy="0"/>
          <a:chOff x="0" y="0"/>
          <a:chExt cx="0" cy="0"/>
        </a:xfrm>
      </p:grpSpPr>
      <p:sp>
        <p:nvSpPr>
          <p:cNvPr id="423" name="Google Shape;423;p28"/>
          <p:cNvSpPr txBox="1"/>
          <p:nvPr/>
        </p:nvSpPr>
        <p:spPr>
          <a:xfrm>
            <a:off x="4570686" y="239353"/>
            <a:ext cx="30507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Recomendaciones</a:t>
            </a:r>
            <a:endParaRPr/>
          </a:p>
        </p:txBody>
      </p:sp>
      <p:sp>
        <p:nvSpPr>
          <p:cNvPr id="424" name="Google Shape;424;p28"/>
          <p:cNvSpPr/>
          <p:nvPr/>
        </p:nvSpPr>
        <p:spPr>
          <a:xfrm>
            <a:off x="365763" y="911291"/>
            <a:ext cx="11460600" cy="53454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5500"/>
              </a:lnSpc>
              <a:spcBef>
                <a:spcPts val="0"/>
              </a:spcBef>
              <a:spcAft>
                <a:spcPts val="0"/>
              </a:spcAft>
              <a:buClr>
                <a:srgbClr val="404155"/>
              </a:buClr>
              <a:buSzPts val="1800"/>
              <a:buFont typeface="Arial"/>
              <a:buChar char="•"/>
            </a:pPr>
            <a:r>
              <a:rPr b="0" i="0" lang="es-CO" sz="1800" u="none" cap="none" strike="noStrike">
                <a:solidFill>
                  <a:srgbClr val="404155"/>
                </a:solidFill>
                <a:latin typeface="Times New Roman"/>
                <a:ea typeface="Times New Roman"/>
                <a:cs typeface="Times New Roman"/>
                <a:sym typeface="Times New Roman"/>
              </a:rPr>
              <a:t>Las empresas deben adoptar sistemas automatizados basados en autómatas finitos determinísticos y complementar estos sistemas con plataformas de comunicación automatizada, como Twilio, lo que permitirá mejorar la interacción con los clientes y aumentará las tasas de recuperación de pagos pendientes.</a:t>
            </a:r>
            <a:endParaRPr/>
          </a:p>
          <a:p>
            <a:pPr indent="-171450" lvl="0" marL="285750" marR="0" rtl="0" algn="just">
              <a:lnSpc>
                <a:spcPct val="155500"/>
              </a:lnSpc>
              <a:spcBef>
                <a:spcPts val="0"/>
              </a:spcBef>
              <a:spcAft>
                <a:spcPts val="0"/>
              </a:spcAft>
              <a:buClr>
                <a:schemeClr val="dk1"/>
              </a:buClr>
              <a:buSzPts val="1800"/>
              <a:buFont typeface="Arial"/>
              <a:buNone/>
            </a:pPr>
            <a:r>
              <a:t/>
            </a:r>
            <a:endParaRPr b="0" i="0" sz="1800" u="none" cap="none" strike="noStrike">
              <a:solidFill>
                <a:srgbClr val="404155"/>
              </a:solidFill>
              <a:latin typeface="Times New Roman"/>
              <a:ea typeface="Times New Roman"/>
              <a:cs typeface="Times New Roman"/>
              <a:sym typeface="Times New Roman"/>
            </a:endParaRPr>
          </a:p>
          <a:p>
            <a:pPr indent="-285750" lvl="0" marL="285750" marR="0" rtl="0" algn="just">
              <a:lnSpc>
                <a:spcPct val="155500"/>
              </a:lnSpc>
              <a:spcBef>
                <a:spcPts val="0"/>
              </a:spcBef>
              <a:spcAft>
                <a:spcPts val="0"/>
              </a:spcAft>
              <a:buClr>
                <a:srgbClr val="404155"/>
              </a:buClr>
              <a:buSzPts val="1800"/>
              <a:buFont typeface="Arial"/>
              <a:buChar char="•"/>
            </a:pPr>
            <a:r>
              <a:rPr b="0" i="0" lang="es-CO" sz="1800" u="none" cap="none" strike="noStrike">
                <a:solidFill>
                  <a:srgbClr val="404155"/>
                </a:solidFill>
                <a:latin typeface="Times New Roman"/>
                <a:ea typeface="Times New Roman"/>
                <a:cs typeface="Times New Roman"/>
                <a:sym typeface="Times New Roman"/>
              </a:rPr>
              <a:t>Es esencial que las empresas garanticen el cumplimiento de las normativas de protección de datos personales, como la Ley 1581 de 2012 en Colombia. Implementar medidas de seguridad avanzadas protegerá la información sensible de los clientes, fortaleciendo la confianza y evitando sanciones legales que puedan impactar negativamente en la operación empresarial.</a:t>
            </a:r>
            <a:endParaRPr/>
          </a:p>
          <a:p>
            <a:pPr indent="-171450" lvl="0" marL="285750" marR="0" rtl="0" algn="just">
              <a:lnSpc>
                <a:spcPct val="155500"/>
              </a:lnSpc>
              <a:spcBef>
                <a:spcPts val="0"/>
              </a:spcBef>
              <a:spcAft>
                <a:spcPts val="0"/>
              </a:spcAft>
              <a:buClr>
                <a:schemeClr val="dk1"/>
              </a:buClr>
              <a:buSzPts val="1800"/>
              <a:buFont typeface="Arial"/>
              <a:buNone/>
            </a:pPr>
            <a:r>
              <a:t/>
            </a:r>
            <a:endParaRPr b="0" i="0" sz="1800" u="none" cap="none" strike="noStrike">
              <a:solidFill>
                <a:srgbClr val="404155"/>
              </a:solidFill>
              <a:latin typeface="Times New Roman"/>
              <a:ea typeface="Times New Roman"/>
              <a:cs typeface="Times New Roman"/>
              <a:sym typeface="Times New Roman"/>
            </a:endParaRPr>
          </a:p>
          <a:p>
            <a:pPr indent="-285750" lvl="0" marL="285750" marR="0" rtl="0" algn="just">
              <a:lnSpc>
                <a:spcPct val="155500"/>
              </a:lnSpc>
              <a:spcBef>
                <a:spcPts val="0"/>
              </a:spcBef>
              <a:spcAft>
                <a:spcPts val="0"/>
              </a:spcAft>
              <a:buClr>
                <a:srgbClr val="404155"/>
              </a:buClr>
              <a:buSzPts val="1800"/>
              <a:buFont typeface="Arial"/>
              <a:buChar char="•"/>
            </a:pPr>
            <a:r>
              <a:rPr b="0" i="0" lang="es-CO" sz="1800" u="none" cap="none" strike="noStrike">
                <a:solidFill>
                  <a:srgbClr val="404155"/>
                </a:solidFill>
                <a:latin typeface="Times New Roman"/>
                <a:ea typeface="Times New Roman"/>
                <a:cs typeface="Times New Roman"/>
                <a:sym typeface="Times New Roman"/>
              </a:rPr>
              <a:t>En futuros trabajos, se recomienda explorar modelos computacionales más avanzados, como redes neuronales y aprendizaje automático, para abordar situaciones más complejas y personalizar las estrategias de cobranza.</a:t>
            </a:r>
            <a:endParaRPr/>
          </a:p>
          <a:p>
            <a:pPr indent="-171450" lvl="0" marL="285750" marR="0" rtl="0" algn="just">
              <a:lnSpc>
                <a:spcPct val="155500"/>
              </a:lnSpc>
              <a:spcBef>
                <a:spcPts val="0"/>
              </a:spcBef>
              <a:spcAft>
                <a:spcPts val="0"/>
              </a:spcAft>
              <a:buClr>
                <a:schemeClr val="dk1"/>
              </a:buClr>
              <a:buSzPts val="1800"/>
              <a:buFont typeface="Arial"/>
              <a:buNone/>
            </a:pPr>
            <a:r>
              <a:t/>
            </a:r>
            <a:endParaRPr b="0" i="0" sz="1800" u="none" cap="none" strike="noStrike">
              <a:solidFill>
                <a:srgbClr val="404155"/>
              </a:solidFill>
              <a:latin typeface="Times New Roman"/>
              <a:ea typeface="Times New Roman"/>
              <a:cs typeface="Times New Roman"/>
              <a:sym typeface="Times New Roman"/>
            </a:endParaRPr>
          </a:p>
          <a:p>
            <a:pPr indent="-285750" lvl="0" marL="285750" marR="0" rtl="0" algn="just">
              <a:lnSpc>
                <a:spcPct val="155500"/>
              </a:lnSpc>
              <a:spcBef>
                <a:spcPts val="0"/>
              </a:spcBef>
              <a:spcAft>
                <a:spcPts val="0"/>
              </a:spcAft>
              <a:buClr>
                <a:srgbClr val="404155"/>
              </a:buClr>
              <a:buSzPts val="1800"/>
              <a:buFont typeface="Arial"/>
              <a:buChar char="•"/>
            </a:pPr>
            <a:r>
              <a:rPr b="0" i="0" lang="es-CO" sz="1800" u="none" cap="none" strike="noStrike">
                <a:solidFill>
                  <a:srgbClr val="404155"/>
                </a:solidFill>
                <a:latin typeface="Times New Roman"/>
                <a:ea typeface="Times New Roman"/>
                <a:cs typeface="Times New Roman"/>
                <a:sym typeface="Times New Roman"/>
              </a:rPr>
              <a:t>Ampliar la funcionalidad del sistema para adaptarlo a otras industrias, como la salud y la educación, puede demostrar su versatilidad y generar un impacto positivo en diversos sectores.</a:t>
            </a:r>
            <a:endParaRPr b="0" i="0" sz="1800" u="none" cap="none" strike="noStrike">
              <a:solidFill>
                <a:srgbClr val="404155"/>
              </a:solidFill>
              <a:latin typeface="Times New Roman"/>
              <a:ea typeface="Times New Roman"/>
              <a:cs typeface="Times New Roman"/>
              <a:sym typeface="Times New Roman"/>
            </a:endParaRPr>
          </a:p>
        </p:txBody>
      </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02" name="Shape 102"/>
        <p:cNvGrpSpPr/>
        <p:nvPr/>
      </p:nvGrpSpPr>
      <p:grpSpPr>
        <a:xfrm>
          <a:off x="0" y="0"/>
          <a:ext cx="0" cy="0"/>
          <a:chOff x="0" y="0"/>
          <a:chExt cx="0" cy="0"/>
        </a:xfrm>
      </p:grpSpPr>
      <p:sp>
        <p:nvSpPr>
          <p:cNvPr id="103" name="Google Shape;103;p3"/>
          <p:cNvSpPr txBox="1"/>
          <p:nvPr/>
        </p:nvSpPr>
        <p:spPr>
          <a:xfrm>
            <a:off x="2650232" y="795099"/>
            <a:ext cx="689153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PLANTEAMIENTO DEL PROBLEMA</a:t>
            </a:r>
            <a:endParaRPr/>
          </a:p>
        </p:txBody>
      </p:sp>
      <p:sp>
        <p:nvSpPr>
          <p:cNvPr id="104" name="Google Shape;104;p3"/>
          <p:cNvSpPr/>
          <p:nvPr/>
        </p:nvSpPr>
        <p:spPr>
          <a:xfrm>
            <a:off x="589478" y="1678323"/>
            <a:ext cx="462201" cy="462201"/>
          </a:xfrm>
          <a:prstGeom prst="roundRect">
            <a:avLst>
              <a:gd fmla="val 20003"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62714" y="1716780"/>
            <a:ext cx="115610" cy="385167"/>
          </a:xfrm>
          <a:prstGeom prst="rect">
            <a:avLst/>
          </a:prstGeom>
          <a:noFill/>
          <a:ln>
            <a:noFill/>
          </a:ln>
        </p:spPr>
        <p:txBody>
          <a:bodyPr anchorCtr="0" anchor="t" bIns="45700" lIns="91425" spcFirstLastPara="1" rIns="91425" wrap="square" tIns="45700">
            <a:noAutofit/>
          </a:bodyPr>
          <a:lstStyle/>
          <a:p>
            <a:pPr indent="0" lvl="0" marL="0" marR="0" rtl="0" algn="ctr">
              <a:lnSpc>
                <a:spcPct val="124969"/>
              </a:lnSpc>
              <a:spcBef>
                <a:spcPts val="0"/>
              </a:spcBef>
              <a:spcAft>
                <a:spcPts val="0"/>
              </a:spcAft>
              <a:buClr>
                <a:srgbClr val="404155"/>
              </a:buClr>
              <a:buSzPts val="2427"/>
              <a:buFont typeface="Times New Roman"/>
              <a:buNone/>
            </a:pPr>
            <a:r>
              <a:rPr b="0" i="0" lang="es-CO" sz="2427" u="none" cap="none" strike="noStrike">
                <a:solidFill>
                  <a:srgbClr val="404155"/>
                </a:solidFill>
                <a:latin typeface="Times New Roman"/>
                <a:ea typeface="Times New Roman"/>
                <a:cs typeface="Times New Roman"/>
                <a:sym typeface="Times New Roman"/>
              </a:rPr>
              <a:t>1</a:t>
            </a:r>
            <a:endParaRPr b="0" i="0" sz="2427" u="none" cap="none" strike="noStrike">
              <a:solidFill>
                <a:schemeClr val="dk1"/>
              </a:solidFill>
              <a:latin typeface="Times New Roman"/>
              <a:ea typeface="Times New Roman"/>
              <a:cs typeface="Times New Roman"/>
              <a:sym typeface="Times New Roman"/>
            </a:endParaRPr>
          </a:p>
        </p:txBody>
      </p:sp>
      <p:sp>
        <p:nvSpPr>
          <p:cNvPr id="106" name="Google Shape;106;p3"/>
          <p:cNvSpPr/>
          <p:nvPr/>
        </p:nvSpPr>
        <p:spPr>
          <a:xfrm>
            <a:off x="1257062" y="1748927"/>
            <a:ext cx="3796427"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CO" sz="1800" u="none" cap="none" strike="noStrike">
                <a:solidFill>
                  <a:schemeClr val="dk1"/>
                </a:solidFill>
                <a:latin typeface="Times New Roman"/>
                <a:ea typeface="Times New Roman"/>
                <a:cs typeface="Times New Roman"/>
                <a:sym typeface="Times New Roman"/>
              </a:rPr>
              <a:t>Desafíos de las empresas</a:t>
            </a:r>
            <a:endParaRPr/>
          </a:p>
        </p:txBody>
      </p:sp>
      <p:sp>
        <p:nvSpPr>
          <p:cNvPr id="107" name="Google Shape;107;p3"/>
          <p:cNvSpPr/>
          <p:nvPr/>
        </p:nvSpPr>
        <p:spPr>
          <a:xfrm>
            <a:off x="1121346" y="2181422"/>
            <a:ext cx="4812863"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La empresas de telecomunicaciones cada día se enfrentan a un tráfico enorme de usuarios, y a medida que la base de clientes crece, estas empresas deben lidiar con un volumen cada vez mayor de transacciones, datos y gestionar múltiples cuentas simultáneamente. Algunas empresas no están preparadas para soportar este aumento, lo que puede llevar a inconsistencias en la información. </a:t>
            </a:r>
            <a:endParaRPr b="0" i="0" sz="1800" u="none" cap="none" strike="noStrike">
              <a:solidFill>
                <a:schemeClr val="dk1"/>
              </a:solidFill>
              <a:latin typeface="Times New Roman"/>
              <a:ea typeface="Times New Roman"/>
              <a:cs typeface="Times New Roman"/>
              <a:sym typeface="Times New Roman"/>
            </a:endParaRPr>
          </a:p>
        </p:txBody>
      </p:sp>
      <p:sp>
        <p:nvSpPr>
          <p:cNvPr id="108" name="Google Shape;108;p3"/>
          <p:cNvSpPr/>
          <p:nvPr/>
        </p:nvSpPr>
        <p:spPr>
          <a:xfrm>
            <a:off x="6471048" y="1678323"/>
            <a:ext cx="462201" cy="462201"/>
          </a:xfrm>
          <a:prstGeom prst="roundRect">
            <a:avLst>
              <a:gd fmla="val 20003"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6612018" y="1716780"/>
            <a:ext cx="180261" cy="385167"/>
          </a:xfrm>
          <a:prstGeom prst="rect">
            <a:avLst/>
          </a:prstGeom>
          <a:noFill/>
          <a:ln>
            <a:noFill/>
          </a:ln>
        </p:spPr>
        <p:txBody>
          <a:bodyPr anchorCtr="0" anchor="t" bIns="45700" lIns="91425" spcFirstLastPara="1" rIns="91425" wrap="square" tIns="45700">
            <a:noAutofit/>
          </a:bodyPr>
          <a:lstStyle/>
          <a:p>
            <a:pPr indent="0" lvl="0" marL="0" marR="0" rtl="0" algn="ctr">
              <a:lnSpc>
                <a:spcPct val="124969"/>
              </a:lnSpc>
              <a:spcBef>
                <a:spcPts val="0"/>
              </a:spcBef>
              <a:spcAft>
                <a:spcPts val="0"/>
              </a:spcAft>
              <a:buClr>
                <a:srgbClr val="404155"/>
              </a:buClr>
              <a:buSzPts val="2427"/>
              <a:buFont typeface="Times New Roman"/>
              <a:buNone/>
            </a:pPr>
            <a:r>
              <a:rPr b="0" i="0" lang="es-CO" sz="2427" u="none" cap="none" strike="noStrike">
                <a:solidFill>
                  <a:srgbClr val="404155"/>
                </a:solidFill>
                <a:latin typeface="Times New Roman"/>
                <a:ea typeface="Times New Roman"/>
                <a:cs typeface="Times New Roman"/>
                <a:sym typeface="Times New Roman"/>
              </a:rPr>
              <a:t>2</a:t>
            </a:r>
            <a:endParaRPr b="0" i="0" sz="2427" u="none" cap="none" strike="noStrike">
              <a:solidFill>
                <a:schemeClr val="dk1"/>
              </a:solidFill>
              <a:latin typeface="Times New Roman"/>
              <a:ea typeface="Times New Roman"/>
              <a:cs typeface="Times New Roman"/>
              <a:sym typeface="Times New Roman"/>
            </a:endParaRPr>
          </a:p>
        </p:txBody>
      </p:sp>
      <p:sp>
        <p:nvSpPr>
          <p:cNvPr id="110" name="Google Shape;110;p3"/>
          <p:cNvSpPr/>
          <p:nvPr/>
        </p:nvSpPr>
        <p:spPr>
          <a:xfrm>
            <a:off x="7138631" y="1748927"/>
            <a:ext cx="2810708"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CO" sz="1800" u="none" cap="none" strike="noStrike">
                <a:solidFill>
                  <a:schemeClr val="dk1"/>
                </a:solidFill>
                <a:latin typeface="Times New Roman"/>
                <a:ea typeface="Times New Roman"/>
                <a:cs typeface="Times New Roman"/>
                <a:sym typeface="Times New Roman"/>
              </a:rPr>
              <a:t>Modelos Ineficientes</a:t>
            </a:r>
            <a:endParaRPr/>
          </a:p>
        </p:txBody>
      </p:sp>
      <p:sp>
        <p:nvSpPr>
          <p:cNvPr id="111" name="Google Shape;111;p3"/>
          <p:cNvSpPr/>
          <p:nvPr/>
        </p:nvSpPr>
        <p:spPr>
          <a:xfrm>
            <a:off x="7138631" y="2177554"/>
            <a:ext cx="3945731" cy="229665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Los modelos de administración manuales o semi automatizados en la gestión de cuentas y seguimientos de pagos puede ser ineficiente, propenso a que haya errores humanos, que existan retrasos y fallas en las acciones de seguimiento y capaz de agotar recursos.   </a:t>
            </a:r>
            <a:endParaRPr/>
          </a:p>
        </p:txBody>
      </p:sp>
      <p:sp>
        <p:nvSpPr>
          <p:cNvPr id="112" name="Google Shape;112;p3"/>
          <p:cNvSpPr/>
          <p:nvPr/>
        </p:nvSpPr>
        <p:spPr>
          <a:xfrm>
            <a:off x="524827" y="4909994"/>
            <a:ext cx="462201" cy="462201"/>
          </a:xfrm>
          <a:prstGeom prst="roundRect">
            <a:avLst>
              <a:gd fmla="val 20003"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675652" y="4925205"/>
            <a:ext cx="181570" cy="385167"/>
          </a:xfrm>
          <a:prstGeom prst="rect">
            <a:avLst/>
          </a:prstGeom>
          <a:noFill/>
          <a:ln>
            <a:noFill/>
          </a:ln>
        </p:spPr>
        <p:txBody>
          <a:bodyPr anchorCtr="0" anchor="t" bIns="45700" lIns="91425" spcFirstLastPara="1" rIns="91425" wrap="square" tIns="45700">
            <a:noAutofit/>
          </a:bodyPr>
          <a:lstStyle/>
          <a:p>
            <a:pPr indent="0" lvl="0" marL="0" marR="0" rtl="0" algn="ctr">
              <a:lnSpc>
                <a:spcPct val="124969"/>
              </a:lnSpc>
              <a:spcBef>
                <a:spcPts val="0"/>
              </a:spcBef>
              <a:spcAft>
                <a:spcPts val="0"/>
              </a:spcAft>
              <a:buClr>
                <a:srgbClr val="404155"/>
              </a:buClr>
              <a:buSzPts val="2427"/>
              <a:buFont typeface="Times New Roman"/>
              <a:buNone/>
            </a:pPr>
            <a:r>
              <a:rPr b="0" i="0" lang="es-CO" sz="2427" u="none" cap="none" strike="noStrike">
                <a:solidFill>
                  <a:srgbClr val="404155"/>
                </a:solidFill>
                <a:latin typeface="Times New Roman"/>
                <a:ea typeface="Times New Roman"/>
                <a:cs typeface="Times New Roman"/>
                <a:sym typeface="Times New Roman"/>
              </a:rPr>
              <a:t>3</a:t>
            </a:r>
            <a:endParaRPr b="0" i="0" sz="2427" u="none" cap="none" strike="noStrike">
              <a:solidFill>
                <a:schemeClr val="dk1"/>
              </a:solidFill>
              <a:latin typeface="Times New Roman"/>
              <a:ea typeface="Times New Roman"/>
              <a:cs typeface="Times New Roman"/>
              <a:sym typeface="Times New Roman"/>
            </a:endParaRPr>
          </a:p>
        </p:txBody>
      </p:sp>
      <p:sp>
        <p:nvSpPr>
          <p:cNvPr id="114" name="Google Shape;114;p3"/>
          <p:cNvSpPr/>
          <p:nvPr/>
        </p:nvSpPr>
        <p:spPr>
          <a:xfrm>
            <a:off x="1121347" y="4943633"/>
            <a:ext cx="4812863"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CO" sz="1800" u="none" cap="none" strike="noStrike">
                <a:solidFill>
                  <a:schemeClr val="dk1"/>
                </a:solidFill>
                <a:latin typeface="Times New Roman"/>
                <a:ea typeface="Times New Roman"/>
                <a:cs typeface="Times New Roman"/>
                <a:sym typeface="Times New Roman"/>
              </a:rPr>
              <a:t>Necesidad de Soluciones Innovadoras</a:t>
            </a:r>
            <a:endParaRPr/>
          </a:p>
        </p:txBody>
      </p:sp>
      <p:sp>
        <p:nvSpPr>
          <p:cNvPr id="115" name="Google Shape;115;p3"/>
          <p:cNvSpPr/>
          <p:nvPr/>
        </p:nvSpPr>
        <p:spPr>
          <a:xfrm>
            <a:off x="1121347" y="5372260"/>
            <a:ext cx="10022903"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Existe una necesidad de implementar sistemas automatizados a la gestión de cuentas por cobrar en las empresas de telecomunicaciones, de manera que se reduzcan los errores humanos, exista campo para que los empleados le dediquen a mejorar la relación cliente-empresa, ofreciendo un servicio de gestión de cobros ágil, transparente y eficiente.</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428" name="Shape 428"/>
        <p:cNvGrpSpPr/>
        <p:nvPr/>
      </p:nvGrpSpPr>
      <p:grpSpPr>
        <a:xfrm>
          <a:off x="0" y="0"/>
          <a:ext cx="0" cy="0"/>
          <a:chOff x="0" y="0"/>
          <a:chExt cx="0" cy="0"/>
        </a:xfrm>
      </p:grpSpPr>
      <p:sp>
        <p:nvSpPr>
          <p:cNvPr id="429" name="Google Shape;429;p29"/>
          <p:cNvSpPr/>
          <p:nvPr/>
        </p:nvSpPr>
        <p:spPr>
          <a:xfrm>
            <a:off x="1410761" y="1731125"/>
            <a:ext cx="9198352" cy="1015663"/>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chemeClr val="dk1"/>
              </a:buClr>
              <a:buSzPts val="2000"/>
              <a:buFont typeface="Noto Sans Symbols"/>
              <a:buNone/>
            </a:pPr>
            <a:r>
              <a:rPr b="1" i="1" lang="es-CO" sz="2000" u="none" cap="none" strike="noStrike">
                <a:solidFill>
                  <a:schemeClr val="dk1"/>
                </a:solidFill>
                <a:latin typeface="Times New Roman"/>
                <a:ea typeface="Times New Roman"/>
                <a:cs typeface="Times New Roman"/>
                <a:sym typeface="Times New Roman"/>
              </a:rPr>
              <a:t>“La ingeniería no se limita a pequeñas o grandes construcciones, va mucho más allá </a:t>
            </a:r>
            <a:endParaRPr/>
          </a:p>
          <a:p>
            <a:pPr indent="-342900" lvl="0" marL="342900" marR="0" rtl="0" algn="ctr">
              <a:spcBef>
                <a:spcPts val="0"/>
              </a:spcBef>
              <a:spcAft>
                <a:spcPts val="0"/>
              </a:spcAft>
              <a:buClr>
                <a:schemeClr val="dk1"/>
              </a:buClr>
              <a:buSzPts val="2000"/>
              <a:buFont typeface="Noto Sans Symbols"/>
              <a:buNone/>
            </a:pPr>
            <a:r>
              <a:rPr b="1" i="1" lang="es-CO" sz="2000" u="none" cap="none" strike="noStrike">
                <a:solidFill>
                  <a:schemeClr val="dk1"/>
                </a:solidFill>
                <a:latin typeface="Times New Roman"/>
                <a:ea typeface="Times New Roman"/>
                <a:cs typeface="Times New Roman"/>
                <a:sym typeface="Times New Roman"/>
              </a:rPr>
              <a:t>en el espacio y el tiempo. La ingeniería trasciende” …</a:t>
            </a:r>
            <a:endParaRPr/>
          </a:p>
          <a:p>
            <a:pPr indent="-342900" lvl="0" marL="342900" marR="0" rtl="0" algn="ctr">
              <a:spcBef>
                <a:spcPts val="0"/>
              </a:spcBef>
              <a:spcAft>
                <a:spcPts val="0"/>
              </a:spcAft>
              <a:buClr>
                <a:schemeClr val="dk1"/>
              </a:buClr>
              <a:buSzPts val="2000"/>
              <a:buFont typeface="Noto Sans Symbols"/>
              <a:buNone/>
            </a:pPr>
            <a:r>
              <a:rPr b="1" i="1" lang="es-CO" sz="2000" u="none" cap="none" strike="noStrike">
                <a:solidFill>
                  <a:schemeClr val="dk1"/>
                </a:solidFill>
                <a:latin typeface="Times New Roman"/>
                <a:ea typeface="Times New Roman"/>
                <a:cs typeface="Times New Roman"/>
                <a:sym typeface="Times New Roman"/>
              </a:rPr>
              <a:t>Carlos Slim.</a:t>
            </a:r>
            <a:endParaRPr b="1" i="0" sz="800" u="none" cap="none" strike="noStrike">
              <a:solidFill>
                <a:schemeClr val="dk1"/>
              </a:solidFill>
              <a:latin typeface="Times New Roman"/>
              <a:ea typeface="Times New Roman"/>
              <a:cs typeface="Times New Roman"/>
              <a:sym typeface="Times New Roman"/>
            </a:endParaRPr>
          </a:p>
        </p:txBody>
      </p:sp>
      <p:sp>
        <p:nvSpPr>
          <p:cNvPr id="430" name="Google Shape;430;p29"/>
          <p:cNvSpPr/>
          <p:nvPr/>
        </p:nvSpPr>
        <p:spPr>
          <a:xfrm>
            <a:off x="3724294" y="342335"/>
            <a:ext cx="4297972" cy="1107996"/>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chemeClr val="dk1"/>
              </a:buClr>
              <a:buSzPts val="6600"/>
              <a:buFont typeface="Noto Sans Symbols"/>
              <a:buNone/>
            </a:pPr>
            <a:r>
              <a:rPr b="1" i="0" lang="es-CO" sz="6600" u="none" cap="none" strike="noStrike">
                <a:solidFill>
                  <a:schemeClr val="dk1"/>
                </a:solidFill>
                <a:latin typeface="Times New Roman"/>
                <a:ea typeface="Times New Roman"/>
                <a:cs typeface="Times New Roman"/>
                <a:sym typeface="Times New Roman"/>
              </a:rPr>
              <a:t>GRACIAS.</a:t>
            </a:r>
            <a:endParaRPr b="1" i="0" sz="2400" u="none" cap="none" strike="noStrike">
              <a:solidFill>
                <a:schemeClr val="dk1"/>
              </a:solidFill>
              <a:latin typeface="Times New Roman"/>
              <a:ea typeface="Times New Roman"/>
              <a:cs typeface="Times New Roman"/>
              <a:sym typeface="Times New Roman"/>
            </a:endParaRPr>
          </a:p>
        </p:txBody>
      </p:sp>
      <p:pic>
        <p:nvPicPr>
          <p:cNvPr id="431" name="Google Shape;431;p29"/>
          <p:cNvPicPr preferRelativeResize="0"/>
          <p:nvPr/>
        </p:nvPicPr>
        <p:blipFill rotWithShape="1">
          <a:blip r:embed="rId3">
            <a:alphaModFix/>
          </a:blip>
          <a:srcRect b="0" l="0" r="0" t="0"/>
          <a:stretch/>
        </p:blipFill>
        <p:spPr>
          <a:xfrm>
            <a:off x="4194439" y="3027582"/>
            <a:ext cx="3630996" cy="3630996"/>
          </a:xfrm>
          <a:prstGeom prst="rect">
            <a:avLst/>
          </a:prstGeom>
          <a:noFill/>
          <a:ln>
            <a:noFill/>
          </a:ln>
        </p:spPr>
      </p:pic>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19" name="Shape 119"/>
        <p:cNvGrpSpPr/>
        <p:nvPr/>
      </p:nvGrpSpPr>
      <p:grpSpPr>
        <a:xfrm>
          <a:off x="0" y="0"/>
          <a:ext cx="0" cy="0"/>
          <a:chOff x="0" y="0"/>
          <a:chExt cx="0" cy="0"/>
        </a:xfrm>
      </p:grpSpPr>
      <p:pic>
        <p:nvPicPr>
          <p:cNvPr id="120" name="Google Shape;120;p4"/>
          <p:cNvPicPr preferRelativeResize="0"/>
          <p:nvPr/>
        </p:nvPicPr>
        <p:blipFill rotWithShape="1">
          <a:blip r:embed="rId3">
            <a:alphaModFix/>
          </a:blip>
          <a:srcRect b="0" l="0" r="0" t="0"/>
          <a:stretch/>
        </p:blipFill>
        <p:spPr>
          <a:xfrm>
            <a:off x="1159640" y="967349"/>
            <a:ext cx="9872720" cy="4923301"/>
          </a:xfrm>
          <a:prstGeom prst="rect">
            <a:avLst/>
          </a:prstGeom>
          <a:noFill/>
          <a:ln>
            <a:noFill/>
          </a:ln>
        </p:spPr>
      </p:pic>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24" name="Shape 124"/>
        <p:cNvGrpSpPr/>
        <p:nvPr/>
      </p:nvGrpSpPr>
      <p:grpSpPr>
        <a:xfrm>
          <a:off x="0" y="0"/>
          <a:ext cx="0" cy="0"/>
          <a:chOff x="0" y="0"/>
          <a:chExt cx="0" cy="0"/>
        </a:xfrm>
      </p:grpSpPr>
      <p:sp>
        <p:nvSpPr>
          <p:cNvPr id="125" name="Google Shape;125;p5"/>
          <p:cNvSpPr/>
          <p:nvPr/>
        </p:nvSpPr>
        <p:spPr>
          <a:xfrm>
            <a:off x="123587" y="1400248"/>
            <a:ext cx="313993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400" u="none" cap="none" strike="noStrike">
                <a:solidFill>
                  <a:schemeClr val="dk1"/>
                </a:solidFill>
                <a:latin typeface="Times New Roman"/>
                <a:ea typeface="Times New Roman"/>
                <a:cs typeface="Times New Roman"/>
                <a:sym typeface="Times New Roman"/>
              </a:rPr>
              <a:t>OBJETIVO GENERAL</a:t>
            </a:r>
            <a:endParaRPr/>
          </a:p>
        </p:txBody>
      </p:sp>
      <p:sp>
        <p:nvSpPr>
          <p:cNvPr id="126" name="Google Shape;126;p5"/>
          <p:cNvSpPr/>
          <p:nvPr/>
        </p:nvSpPr>
        <p:spPr>
          <a:xfrm flipH="1">
            <a:off x="7516196" y="821637"/>
            <a:ext cx="45719" cy="5167745"/>
          </a:xfrm>
          <a:prstGeom prst="roundRect">
            <a:avLst>
              <a:gd fmla="val 225302" name="adj"/>
            </a:avLst>
          </a:prstGeom>
          <a:solidFill>
            <a:srgbClr val="B8C3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6706450" y="1156170"/>
            <a:ext cx="630079" cy="35957"/>
          </a:xfrm>
          <a:prstGeom prst="roundRect">
            <a:avLst>
              <a:gd fmla="val 225302" name="adj"/>
            </a:avLst>
          </a:prstGeom>
          <a:solidFill>
            <a:srgbClr val="B8C3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7336529" y="971623"/>
            <a:ext cx="405051" cy="405051"/>
          </a:xfrm>
          <a:prstGeom prst="roundRect">
            <a:avLst>
              <a:gd fmla="val 20000"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7488393" y="971623"/>
            <a:ext cx="101322" cy="337542"/>
          </a:xfrm>
          <a:prstGeom prst="rect">
            <a:avLst/>
          </a:prstGeom>
          <a:noFill/>
          <a:ln>
            <a:noFill/>
          </a:ln>
        </p:spPr>
        <p:txBody>
          <a:bodyPr anchorCtr="0" anchor="t" bIns="45700" lIns="91425" spcFirstLastPara="1" rIns="91425" wrap="square" tIns="45700">
            <a:noAutofit/>
          </a:bodyPr>
          <a:lstStyle/>
          <a:p>
            <a:pPr indent="0" lvl="0" marL="0" marR="0" rtl="0" algn="ctr">
              <a:lnSpc>
                <a:spcPct val="125023"/>
              </a:lnSpc>
              <a:spcBef>
                <a:spcPts val="0"/>
              </a:spcBef>
              <a:spcAft>
                <a:spcPts val="0"/>
              </a:spcAft>
              <a:buClr>
                <a:srgbClr val="404155"/>
              </a:buClr>
              <a:buSzPts val="2126"/>
              <a:buFont typeface="Times New Roman"/>
              <a:buNone/>
            </a:pPr>
            <a:r>
              <a:rPr b="0" i="0" lang="es-CO" sz="2126" u="none" cap="none" strike="noStrike">
                <a:solidFill>
                  <a:srgbClr val="404155"/>
                </a:solidFill>
                <a:latin typeface="Times New Roman"/>
                <a:ea typeface="Times New Roman"/>
                <a:cs typeface="Times New Roman"/>
                <a:sym typeface="Times New Roman"/>
              </a:rPr>
              <a:t>1</a:t>
            </a:r>
            <a:endParaRPr b="0" i="0" sz="2126" u="none" cap="none" strike="noStrike">
              <a:solidFill>
                <a:schemeClr val="dk1"/>
              </a:solidFill>
              <a:latin typeface="Times New Roman"/>
              <a:ea typeface="Times New Roman"/>
              <a:cs typeface="Times New Roman"/>
              <a:sym typeface="Times New Roman"/>
            </a:endParaRPr>
          </a:p>
        </p:txBody>
      </p:sp>
      <p:sp>
        <p:nvSpPr>
          <p:cNvPr id="130" name="Google Shape;130;p5"/>
          <p:cNvSpPr/>
          <p:nvPr/>
        </p:nvSpPr>
        <p:spPr>
          <a:xfrm>
            <a:off x="3263519" y="1011033"/>
            <a:ext cx="3285411"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CO" sz="1800" u="none" cap="none" strike="noStrike">
                <a:solidFill>
                  <a:schemeClr val="dk1"/>
                </a:solidFill>
                <a:latin typeface="Times New Roman"/>
                <a:ea typeface="Times New Roman"/>
                <a:cs typeface="Times New Roman"/>
                <a:sym typeface="Times New Roman"/>
              </a:rPr>
              <a:t>Analizar los Procesos Actuales</a:t>
            </a:r>
            <a:endParaRPr/>
          </a:p>
        </p:txBody>
      </p:sp>
      <p:sp>
        <p:nvSpPr>
          <p:cNvPr id="131" name="Google Shape;131;p5"/>
          <p:cNvSpPr/>
          <p:nvPr/>
        </p:nvSpPr>
        <p:spPr>
          <a:xfrm>
            <a:off x="3263520" y="1400248"/>
            <a:ext cx="3795137" cy="192360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700" u="none" cap="none" strike="noStrike">
                <a:solidFill>
                  <a:schemeClr val="dk1"/>
                </a:solidFill>
                <a:latin typeface="Times New Roman"/>
                <a:ea typeface="Times New Roman"/>
                <a:cs typeface="Times New Roman"/>
                <a:sym typeface="Times New Roman"/>
              </a:rPr>
              <a:t>Analizar los procesos actuales de gestión de cuentas por cobrar en las empresas de telecomunicaciones, identificando las áreas críticas donde la automatización mediante autómatas finitos determinísticos puede generar mayor impacto y mejoras.</a:t>
            </a:r>
            <a:endParaRPr b="0" i="0" sz="1700" u="none" cap="none" strike="noStrike">
              <a:solidFill>
                <a:schemeClr val="dk1"/>
              </a:solidFill>
              <a:latin typeface="Times New Roman"/>
              <a:ea typeface="Times New Roman"/>
              <a:cs typeface="Times New Roman"/>
              <a:sym typeface="Times New Roman"/>
            </a:endParaRPr>
          </a:p>
        </p:txBody>
      </p:sp>
      <p:sp>
        <p:nvSpPr>
          <p:cNvPr id="132" name="Google Shape;132;p5"/>
          <p:cNvSpPr/>
          <p:nvPr/>
        </p:nvSpPr>
        <p:spPr>
          <a:xfrm>
            <a:off x="7741579" y="1982712"/>
            <a:ext cx="630079" cy="35957"/>
          </a:xfrm>
          <a:prstGeom prst="roundRect">
            <a:avLst>
              <a:gd fmla="val 225302" name="adj"/>
            </a:avLst>
          </a:prstGeom>
          <a:solidFill>
            <a:srgbClr val="B8C3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7336529" y="1798166"/>
            <a:ext cx="405051" cy="405051"/>
          </a:xfrm>
          <a:prstGeom prst="roundRect">
            <a:avLst>
              <a:gd fmla="val 20000"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7460592" y="1798166"/>
            <a:ext cx="157996" cy="337542"/>
          </a:xfrm>
          <a:prstGeom prst="rect">
            <a:avLst/>
          </a:prstGeom>
          <a:noFill/>
          <a:ln>
            <a:noFill/>
          </a:ln>
        </p:spPr>
        <p:txBody>
          <a:bodyPr anchorCtr="0" anchor="t" bIns="45700" lIns="91425" spcFirstLastPara="1" rIns="91425" wrap="square" tIns="45700">
            <a:noAutofit/>
          </a:bodyPr>
          <a:lstStyle/>
          <a:p>
            <a:pPr indent="0" lvl="0" marL="0" marR="0" rtl="0" algn="ctr">
              <a:lnSpc>
                <a:spcPct val="125023"/>
              </a:lnSpc>
              <a:spcBef>
                <a:spcPts val="0"/>
              </a:spcBef>
              <a:spcAft>
                <a:spcPts val="0"/>
              </a:spcAft>
              <a:buClr>
                <a:srgbClr val="404155"/>
              </a:buClr>
              <a:buSzPts val="2126"/>
              <a:buFont typeface="Times New Roman"/>
              <a:buNone/>
            </a:pPr>
            <a:r>
              <a:rPr b="0" i="0" lang="es-CO" sz="2126" u="none" cap="none" strike="noStrike">
                <a:solidFill>
                  <a:srgbClr val="404155"/>
                </a:solidFill>
                <a:latin typeface="Times New Roman"/>
                <a:ea typeface="Times New Roman"/>
                <a:cs typeface="Times New Roman"/>
                <a:sym typeface="Times New Roman"/>
              </a:rPr>
              <a:t>2</a:t>
            </a:r>
            <a:endParaRPr b="0" i="0" sz="2126" u="none" cap="none" strike="noStrike">
              <a:solidFill>
                <a:schemeClr val="dk1"/>
              </a:solidFill>
              <a:latin typeface="Times New Roman"/>
              <a:ea typeface="Times New Roman"/>
              <a:cs typeface="Times New Roman"/>
              <a:sym typeface="Times New Roman"/>
            </a:endParaRPr>
          </a:p>
        </p:txBody>
      </p:sp>
      <p:sp>
        <p:nvSpPr>
          <p:cNvPr id="135" name="Google Shape;135;p5"/>
          <p:cNvSpPr/>
          <p:nvPr/>
        </p:nvSpPr>
        <p:spPr>
          <a:xfrm>
            <a:off x="8529178" y="1795529"/>
            <a:ext cx="2877741"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CO" sz="1800" u="none" cap="none" strike="noStrike">
                <a:solidFill>
                  <a:schemeClr val="dk1"/>
                </a:solidFill>
                <a:latin typeface="Times New Roman"/>
                <a:ea typeface="Times New Roman"/>
                <a:cs typeface="Times New Roman"/>
                <a:sym typeface="Times New Roman"/>
              </a:rPr>
              <a:t>Seleccionar Herramientas</a:t>
            </a:r>
            <a:endParaRPr/>
          </a:p>
        </p:txBody>
      </p:sp>
      <p:sp>
        <p:nvSpPr>
          <p:cNvPr id="136" name="Google Shape;136;p5"/>
          <p:cNvSpPr/>
          <p:nvPr/>
        </p:nvSpPr>
        <p:spPr>
          <a:xfrm>
            <a:off x="8019454" y="2163728"/>
            <a:ext cx="3795254" cy="192360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700" u="none" cap="none" strike="noStrike">
                <a:solidFill>
                  <a:schemeClr val="dk1"/>
                </a:solidFill>
                <a:latin typeface="Times New Roman"/>
                <a:ea typeface="Times New Roman"/>
                <a:cs typeface="Times New Roman"/>
                <a:sym typeface="Times New Roman"/>
              </a:rPr>
              <a:t>Seleccionar las herramientas y técnicas más adecuadas para el diseño e implementación de un sistema de automatización basado en autómatas finitos determinísticos, considerando las necesidades específicas de las empresas y los estándares de la industria.</a:t>
            </a:r>
            <a:endParaRPr b="0" i="0" sz="1700" u="none" cap="none" strike="noStrike">
              <a:solidFill>
                <a:schemeClr val="dk1"/>
              </a:solidFill>
              <a:latin typeface="Times New Roman"/>
              <a:ea typeface="Times New Roman"/>
              <a:cs typeface="Times New Roman"/>
              <a:sym typeface="Times New Roman"/>
            </a:endParaRPr>
          </a:p>
        </p:txBody>
      </p:sp>
      <p:sp>
        <p:nvSpPr>
          <p:cNvPr id="137" name="Google Shape;137;p5"/>
          <p:cNvSpPr/>
          <p:nvPr/>
        </p:nvSpPr>
        <p:spPr>
          <a:xfrm>
            <a:off x="6706450" y="3813526"/>
            <a:ext cx="630079" cy="35957"/>
          </a:xfrm>
          <a:prstGeom prst="roundRect">
            <a:avLst>
              <a:gd fmla="val 225302" name="adj"/>
            </a:avLst>
          </a:prstGeom>
          <a:solidFill>
            <a:srgbClr val="B8C3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7336529" y="3628979"/>
            <a:ext cx="405051" cy="405051"/>
          </a:xfrm>
          <a:prstGeom prst="roundRect">
            <a:avLst>
              <a:gd fmla="val 20000"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7459520" y="3632460"/>
            <a:ext cx="159068" cy="337542"/>
          </a:xfrm>
          <a:prstGeom prst="rect">
            <a:avLst/>
          </a:prstGeom>
          <a:noFill/>
          <a:ln>
            <a:noFill/>
          </a:ln>
        </p:spPr>
        <p:txBody>
          <a:bodyPr anchorCtr="0" anchor="t" bIns="45700" lIns="91425" spcFirstLastPara="1" rIns="91425" wrap="square" tIns="45700">
            <a:noAutofit/>
          </a:bodyPr>
          <a:lstStyle/>
          <a:p>
            <a:pPr indent="0" lvl="0" marL="0" marR="0" rtl="0" algn="ctr">
              <a:lnSpc>
                <a:spcPct val="125023"/>
              </a:lnSpc>
              <a:spcBef>
                <a:spcPts val="0"/>
              </a:spcBef>
              <a:spcAft>
                <a:spcPts val="0"/>
              </a:spcAft>
              <a:buClr>
                <a:srgbClr val="404155"/>
              </a:buClr>
              <a:buSzPts val="2126"/>
              <a:buFont typeface="Times New Roman"/>
              <a:buNone/>
            </a:pPr>
            <a:r>
              <a:rPr b="0" i="0" lang="es-CO" sz="2126" u="none" cap="none" strike="noStrike">
                <a:solidFill>
                  <a:srgbClr val="404155"/>
                </a:solidFill>
                <a:latin typeface="Times New Roman"/>
                <a:ea typeface="Times New Roman"/>
                <a:cs typeface="Times New Roman"/>
                <a:sym typeface="Times New Roman"/>
              </a:rPr>
              <a:t>3</a:t>
            </a:r>
            <a:endParaRPr b="0" i="0" sz="2126" u="none" cap="none" strike="noStrike">
              <a:solidFill>
                <a:schemeClr val="dk1"/>
              </a:solidFill>
              <a:latin typeface="Times New Roman"/>
              <a:ea typeface="Times New Roman"/>
              <a:cs typeface="Times New Roman"/>
              <a:sym typeface="Times New Roman"/>
            </a:endParaRPr>
          </a:p>
        </p:txBody>
      </p:sp>
      <p:sp>
        <p:nvSpPr>
          <p:cNvPr id="140" name="Google Shape;140;p5"/>
          <p:cNvSpPr/>
          <p:nvPr/>
        </p:nvSpPr>
        <p:spPr>
          <a:xfrm>
            <a:off x="3263519" y="3668389"/>
            <a:ext cx="3285411"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CO" sz="1800" u="none" cap="none" strike="noStrike">
                <a:solidFill>
                  <a:schemeClr val="dk1"/>
                </a:solidFill>
                <a:latin typeface="Times New Roman"/>
                <a:ea typeface="Times New Roman"/>
                <a:cs typeface="Times New Roman"/>
                <a:sym typeface="Times New Roman"/>
              </a:rPr>
              <a:t>Diseñar el Prototipo</a:t>
            </a:r>
            <a:endParaRPr/>
          </a:p>
        </p:txBody>
      </p:sp>
      <p:sp>
        <p:nvSpPr>
          <p:cNvPr id="141" name="Google Shape;141;p5"/>
          <p:cNvSpPr/>
          <p:nvPr/>
        </p:nvSpPr>
        <p:spPr>
          <a:xfrm>
            <a:off x="3263520" y="4057604"/>
            <a:ext cx="3795137" cy="166199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700" u="none" cap="none" strike="noStrike">
                <a:solidFill>
                  <a:schemeClr val="dk1"/>
                </a:solidFill>
                <a:latin typeface="Times New Roman"/>
                <a:ea typeface="Times New Roman"/>
                <a:cs typeface="Times New Roman"/>
                <a:sym typeface="Times New Roman"/>
              </a:rPr>
              <a:t>Diseñar un prototipo del sistema de automatización de gestión de cuentas por cobrar, integrando los autómatas finitos determinísticos, asegurándose que el diseño sea escalable y adaptable a los requerimientos futuros de las empresas.</a:t>
            </a:r>
            <a:endParaRPr b="0" i="0" sz="1700" u="none" cap="none" strike="noStrike">
              <a:solidFill>
                <a:schemeClr val="dk1"/>
              </a:solidFill>
              <a:latin typeface="Times New Roman"/>
              <a:ea typeface="Times New Roman"/>
              <a:cs typeface="Times New Roman"/>
              <a:sym typeface="Times New Roman"/>
            </a:endParaRPr>
          </a:p>
        </p:txBody>
      </p:sp>
      <p:sp>
        <p:nvSpPr>
          <p:cNvPr id="142" name="Google Shape;142;p5"/>
          <p:cNvSpPr/>
          <p:nvPr/>
        </p:nvSpPr>
        <p:spPr>
          <a:xfrm>
            <a:off x="7741580" y="4514725"/>
            <a:ext cx="437164" cy="45719"/>
          </a:xfrm>
          <a:prstGeom prst="roundRect">
            <a:avLst>
              <a:gd fmla="val 225302" name="adj"/>
            </a:avLst>
          </a:prstGeom>
          <a:solidFill>
            <a:srgbClr val="B8C3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7336529" y="4340689"/>
            <a:ext cx="405051" cy="405051"/>
          </a:xfrm>
          <a:prstGeom prst="roundRect">
            <a:avLst>
              <a:gd fmla="val 20000"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7457377" y="4340689"/>
            <a:ext cx="161211" cy="337542"/>
          </a:xfrm>
          <a:prstGeom prst="rect">
            <a:avLst/>
          </a:prstGeom>
          <a:noFill/>
          <a:ln>
            <a:noFill/>
          </a:ln>
        </p:spPr>
        <p:txBody>
          <a:bodyPr anchorCtr="0" anchor="t" bIns="45700" lIns="91425" spcFirstLastPara="1" rIns="91425" wrap="square" tIns="45700">
            <a:noAutofit/>
          </a:bodyPr>
          <a:lstStyle/>
          <a:p>
            <a:pPr indent="0" lvl="0" marL="0" marR="0" rtl="0" algn="ctr">
              <a:lnSpc>
                <a:spcPct val="125023"/>
              </a:lnSpc>
              <a:spcBef>
                <a:spcPts val="0"/>
              </a:spcBef>
              <a:spcAft>
                <a:spcPts val="0"/>
              </a:spcAft>
              <a:buClr>
                <a:srgbClr val="404155"/>
              </a:buClr>
              <a:buSzPts val="2126"/>
              <a:buFont typeface="Times New Roman"/>
              <a:buNone/>
            </a:pPr>
            <a:r>
              <a:rPr b="0" i="0" lang="es-CO" sz="2126" u="none" cap="none" strike="noStrike">
                <a:solidFill>
                  <a:srgbClr val="404155"/>
                </a:solidFill>
                <a:latin typeface="Times New Roman"/>
                <a:ea typeface="Times New Roman"/>
                <a:cs typeface="Times New Roman"/>
                <a:sym typeface="Times New Roman"/>
              </a:rPr>
              <a:t>4</a:t>
            </a:r>
            <a:endParaRPr b="0" i="0" sz="2126" u="none" cap="none" strike="noStrike">
              <a:solidFill>
                <a:schemeClr val="dk1"/>
              </a:solidFill>
              <a:latin typeface="Times New Roman"/>
              <a:ea typeface="Times New Roman"/>
              <a:cs typeface="Times New Roman"/>
              <a:sym typeface="Times New Roman"/>
            </a:endParaRPr>
          </a:p>
        </p:txBody>
      </p:sp>
      <p:sp>
        <p:nvSpPr>
          <p:cNvPr id="145" name="Google Shape;145;p5"/>
          <p:cNvSpPr/>
          <p:nvPr/>
        </p:nvSpPr>
        <p:spPr>
          <a:xfrm>
            <a:off x="8462503" y="4333428"/>
            <a:ext cx="241202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CO" sz="1800" u="none" cap="none" strike="noStrike">
                <a:solidFill>
                  <a:schemeClr val="dk1"/>
                </a:solidFill>
                <a:latin typeface="Times New Roman"/>
                <a:ea typeface="Times New Roman"/>
                <a:cs typeface="Times New Roman"/>
                <a:sym typeface="Times New Roman"/>
              </a:rPr>
              <a:t>Evaluar la Efectividad</a:t>
            </a:r>
            <a:endParaRPr/>
          </a:p>
        </p:txBody>
      </p:sp>
      <p:sp>
        <p:nvSpPr>
          <p:cNvPr id="146" name="Google Shape;146;p5"/>
          <p:cNvSpPr/>
          <p:nvPr/>
        </p:nvSpPr>
        <p:spPr>
          <a:xfrm>
            <a:off x="8121388" y="4718517"/>
            <a:ext cx="3693203" cy="192360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700" u="none" cap="none" strike="noStrike">
                <a:solidFill>
                  <a:schemeClr val="dk1"/>
                </a:solidFill>
                <a:latin typeface="Times New Roman"/>
                <a:ea typeface="Times New Roman"/>
                <a:cs typeface="Times New Roman"/>
                <a:sym typeface="Times New Roman"/>
              </a:rPr>
              <a:t>Evaluar la efectividad y eficacia del sistema propuesto mediante pruebas piloto y análisis comparativo de los resultados, validando su impacto dentro del modelo de financiamiento antes propuesto y ajustándolo para su optimización.</a:t>
            </a:r>
            <a:endParaRPr b="0" i="0" sz="1700" u="none" cap="none" strike="noStrike">
              <a:solidFill>
                <a:schemeClr val="dk1"/>
              </a:solidFill>
              <a:latin typeface="Times New Roman"/>
              <a:ea typeface="Times New Roman"/>
              <a:cs typeface="Times New Roman"/>
              <a:sym typeface="Times New Roman"/>
            </a:endParaRPr>
          </a:p>
        </p:txBody>
      </p:sp>
      <p:sp>
        <p:nvSpPr>
          <p:cNvPr id="147" name="Google Shape;147;p5"/>
          <p:cNvSpPr txBox="1"/>
          <p:nvPr/>
        </p:nvSpPr>
        <p:spPr>
          <a:xfrm>
            <a:off x="463358" y="2210483"/>
            <a:ext cx="2613727"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Proponer un sistema de automatización de gestión de cuentas por cobrar utilizando autómatas finitos determinísticos para la gestión del modelo de financiamiento en una empresa de telecomunicaciones.</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51" name="Shape 151"/>
        <p:cNvGrpSpPr/>
        <p:nvPr/>
      </p:nvGrpSpPr>
      <p:grpSpPr>
        <a:xfrm>
          <a:off x="0" y="0"/>
          <a:ext cx="0" cy="0"/>
          <a:chOff x="0" y="0"/>
          <a:chExt cx="0" cy="0"/>
        </a:xfrm>
      </p:grpSpPr>
      <p:sp>
        <p:nvSpPr>
          <p:cNvPr id="152" name="Google Shape;152;p6"/>
          <p:cNvSpPr/>
          <p:nvPr/>
        </p:nvSpPr>
        <p:spPr>
          <a:xfrm>
            <a:off x="3315836" y="1104067"/>
            <a:ext cx="599633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JUSTIFICACIÓN DEL PROYECTO</a:t>
            </a:r>
            <a:endParaRPr/>
          </a:p>
        </p:txBody>
      </p:sp>
      <p:sp>
        <p:nvSpPr>
          <p:cNvPr id="153" name="Google Shape;153;p6"/>
          <p:cNvSpPr/>
          <p:nvPr/>
        </p:nvSpPr>
        <p:spPr>
          <a:xfrm>
            <a:off x="666160" y="2191323"/>
            <a:ext cx="3156347"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CO" sz="1800" u="none" cap="none" strike="noStrike">
                <a:solidFill>
                  <a:schemeClr val="dk1"/>
                </a:solidFill>
                <a:latin typeface="Times New Roman"/>
                <a:ea typeface="Times New Roman"/>
                <a:cs typeface="Times New Roman"/>
                <a:sym typeface="Times New Roman"/>
              </a:rPr>
              <a:t>Social. Mejora en el Sector de Telecomunicaciones</a:t>
            </a:r>
            <a:endParaRPr/>
          </a:p>
        </p:txBody>
      </p:sp>
      <p:sp>
        <p:nvSpPr>
          <p:cNvPr id="154" name="Google Shape;154;p6"/>
          <p:cNvSpPr/>
          <p:nvPr/>
        </p:nvSpPr>
        <p:spPr>
          <a:xfrm>
            <a:off x="666161" y="2883821"/>
            <a:ext cx="3457510" cy="313932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Un sistema automatizado para la gestión de cuentas por cobrar fomenta un modelo más transparente y confiable, lo cual beneficia la relación usuario-empresa. No solo esto, sino que también contribuye a una economía más inclusiva y digital, alineándose con las demandas de una sociedad que busca servicios confiables y eficientes. </a:t>
            </a:r>
            <a:endParaRPr/>
          </a:p>
        </p:txBody>
      </p:sp>
      <p:sp>
        <p:nvSpPr>
          <p:cNvPr id="155" name="Google Shape;155;p6"/>
          <p:cNvSpPr/>
          <p:nvPr/>
        </p:nvSpPr>
        <p:spPr>
          <a:xfrm>
            <a:off x="4639032" y="2191323"/>
            <a:ext cx="2889885"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CO" sz="1800" u="none" cap="none" strike="noStrike">
                <a:solidFill>
                  <a:schemeClr val="dk1"/>
                </a:solidFill>
                <a:latin typeface="Times New Roman"/>
                <a:ea typeface="Times New Roman"/>
                <a:cs typeface="Times New Roman"/>
                <a:sym typeface="Times New Roman"/>
              </a:rPr>
              <a:t>Académico. Aplicación práctica de los AFD</a:t>
            </a:r>
            <a:endParaRPr b="1" i="0" sz="1800" u="none" cap="none" strike="noStrike">
              <a:solidFill>
                <a:schemeClr val="dk1"/>
              </a:solidFill>
              <a:latin typeface="Times New Roman"/>
              <a:ea typeface="Times New Roman"/>
              <a:cs typeface="Times New Roman"/>
              <a:sym typeface="Times New Roman"/>
            </a:endParaRPr>
          </a:p>
        </p:txBody>
      </p:sp>
      <p:sp>
        <p:nvSpPr>
          <p:cNvPr id="156" name="Google Shape;156;p6"/>
          <p:cNvSpPr/>
          <p:nvPr/>
        </p:nvSpPr>
        <p:spPr>
          <a:xfrm>
            <a:off x="4639032" y="2883821"/>
            <a:ext cx="3156347"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El presente proyecto trata un tema poco representado, la aplicación práctica de los AFD utilizando la teoría de autómatas, ofreciendo una oportunidad de explorar cómo los conceptos teóricos pueden aplicarse a problemas reales de automatización en la industria.</a:t>
            </a:r>
            <a:endParaRPr b="0" i="0" sz="1800" u="none" cap="none" strike="noStrike">
              <a:solidFill>
                <a:schemeClr val="dk1"/>
              </a:solidFill>
              <a:latin typeface="Times New Roman"/>
              <a:ea typeface="Times New Roman"/>
              <a:cs typeface="Times New Roman"/>
              <a:sym typeface="Times New Roman"/>
            </a:endParaRPr>
          </a:p>
        </p:txBody>
      </p:sp>
      <p:sp>
        <p:nvSpPr>
          <p:cNvPr id="157" name="Google Shape;157;p6"/>
          <p:cNvSpPr/>
          <p:nvPr/>
        </p:nvSpPr>
        <p:spPr>
          <a:xfrm>
            <a:off x="8310741" y="2191322"/>
            <a:ext cx="3156347"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CO" sz="1800" u="none" cap="none" strike="noStrike">
                <a:solidFill>
                  <a:schemeClr val="dk1"/>
                </a:solidFill>
                <a:latin typeface="Times New Roman"/>
                <a:ea typeface="Times New Roman"/>
                <a:cs typeface="Times New Roman"/>
                <a:sym typeface="Times New Roman"/>
              </a:rPr>
              <a:t>Práctico. Reducción significativa de riesgos</a:t>
            </a:r>
            <a:endParaRPr/>
          </a:p>
        </p:txBody>
      </p:sp>
      <p:sp>
        <p:nvSpPr>
          <p:cNvPr id="158" name="Google Shape;158;p6"/>
          <p:cNvSpPr/>
          <p:nvPr/>
        </p:nvSpPr>
        <p:spPr>
          <a:xfrm>
            <a:off x="8310740" y="2883821"/>
            <a:ext cx="3215099"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El sistema automatizado al manejar los estados de pago presentes de cada cuenta/factura puede transicionar al estado indicado y notificar sobre esto a la empresa, lo que reduce en gran medida cualquier falla que pudiese ocurrir si se manejara de forma manual.</a:t>
            </a:r>
            <a:endParaRPr/>
          </a:p>
        </p:txBody>
      </p:sp>
    </p:spTree>
  </p:cSld>
  <p:clrMapOvr>
    <a:masterClrMapping/>
  </p:clrMapOvr>
  <p:transition spd="med">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62" name="Shape 162"/>
        <p:cNvGrpSpPr/>
        <p:nvPr/>
      </p:nvGrpSpPr>
      <p:grpSpPr>
        <a:xfrm>
          <a:off x="0" y="0"/>
          <a:ext cx="0" cy="0"/>
          <a:chOff x="0" y="0"/>
          <a:chExt cx="0" cy="0"/>
        </a:xfrm>
      </p:grpSpPr>
      <p:sp>
        <p:nvSpPr>
          <p:cNvPr id="163" name="Google Shape;163;p7"/>
          <p:cNvSpPr/>
          <p:nvPr/>
        </p:nvSpPr>
        <p:spPr>
          <a:xfrm>
            <a:off x="3872363" y="910636"/>
            <a:ext cx="497763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JUSTIFICACIÓN TEÓRICA</a:t>
            </a:r>
            <a:endParaRPr/>
          </a:p>
        </p:txBody>
      </p:sp>
      <p:pic>
        <p:nvPicPr>
          <p:cNvPr descr="preencoded.png" id="164" name="Google Shape;164;p7"/>
          <p:cNvPicPr preferRelativeResize="0"/>
          <p:nvPr/>
        </p:nvPicPr>
        <p:blipFill rotWithShape="1">
          <a:blip r:embed="rId3">
            <a:alphaModFix/>
          </a:blip>
          <a:srcRect b="0" l="0" r="0" t="0"/>
          <a:stretch/>
        </p:blipFill>
        <p:spPr>
          <a:xfrm>
            <a:off x="588661" y="1824255"/>
            <a:ext cx="532686" cy="532686"/>
          </a:xfrm>
          <a:prstGeom prst="rect">
            <a:avLst/>
          </a:prstGeom>
          <a:noFill/>
          <a:ln>
            <a:noFill/>
          </a:ln>
        </p:spPr>
      </p:pic>
      <p:sp>
        <p:nvSpPr>
          <p:cNvPr id="165" name="Google Shape;165;p7"/>
          <p:cNvSpPr/>
          <p:nvPr/>
        </p:nvSpPr>
        <p:spPr>
          <a:xfrm>
            <a:off x="499080" y="2524451"/>
            <a:ext cx="229112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Integración con otros sistemas</a:t>
            </a:r>
            <a:endParaRPr/>
          </a:p>
        </p:txBody>
      </p:sp>
      <p:sp>
        <p:nvSpPr>
          <p:cNvPr id="166" name="Google Shape;166;p7"/>
          <p:cNvSpPr/>
          <p:nvPr/>
        </p:nvSpPr>
        <p:spPr>
          <a:xfrm>
            <a:off x="499080" y="3429000"/>
            <a:ext cx="2622093"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La estructura del sistema permite implementar procesos automatizados que respondan de manera eficiente a las acciones del usuario o a eventos en tiempo real. </a:t>
            </a:r>
            <a:endParaRPr b="0" i="0" sz="1800" u="none" cap="none" strike="noStrike">
              <a:solidFill>
                <a:schemeClr val="dk1"/>
              </a:solidFill>
              <a:latin typeface="Times New Roman"/>
              <a:ea typeface="Times New Roman"/>
              <a:cs typeface="Times New Roman"/>
              <a:sym typeface="Times New Roman"/>
            </a:endParaRPr>
          </a:p>
        </p:txBody>
      </p:sp>
      <p:pic>
        <p:nvPicPr>
          <p:cNvPr descr="preencoded.png" id="167" name="Google Shape;167;p7"/>
          <p:cNvPicPr preferRelativeResize="0"/>
          <p:nvPr/>
        </p:nvPicPr>
        <p:blipFill rotWithShape="1">
          <a:blip r:embed="rId4">
            <a:alphaModFix/>
          </a:blip>
          <a:srcRect b="0" l="0" r="0" t="0"/>
          <a:stretch/>
        </p:blipFill>
        <p:spPr>
          <a:xfrm>
            <a:off x="3592463" y="1824255"/>
            <a:ext cx="532686" cy="532686"/>
          </a:xfrm>
          <a:prstGeom prst="rect">
            <a:avLst/>
          </a:prstGeom>
          <a:noFill/>
          <a:ln>
            <a:noFill/>
          </a:ln>
        </p:spPr>
      </p:pic>
      <p:sp>
        <p:nvSpPr>
          <p:cNvPr id="168" name="Google Shape;168;p7"/>
          <p:cNvSpPr/>
          <p:nvPr/>
        </p:nvSpPr>
        <p:spPr>
          <a:xfrm>
            <a:off x="3399175" y="2524452"/>
            <a:ext cx="229112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Mejora en la Toma de Decisiones</a:t>
            </a:r>
            <a:endParaRPr/>
          </a:p>
        </p:txBody>
      </p:sp>
      <p:sp>
        <p:nvSpPr>
          <p:cNvPr id="169" name="Google Shape;169;p7"/>
          <p:cNvSpPr/>
          <p:nvPr/>
        </p:nvSpPr>
        <p:spPr>
          <a:xfrm>
            <a:off x="3399175" y="3431419"/>
            <a:ext cx="2431644"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El sistema automatizado puede ofrecer una nueva perspectiva para la toma de decisiones de los modelos de financiamiento interno, tanto a mediano como largo plazo.</a:t>
            </a:r>
            <a:endParaRPr/>
          </a:p>
        </p:txBody>
      </p:sp>
      <p:pic>
        <p:nvPicPr>
          <p:cNvPr descr="preencoded.png" id="170" name="Google Shape;170;p7"/>
          <p:cNvPicPr preferRelativeResize="0"/>
          <p:nvPr/>
        </p:nvPicPr>
        <p:blipFill rotWithShape="1">
          <a:blip r:embed="rId5">
            <a:alphaModFix/>
          </a:blip>
          <a:srcRect b="0" l="0" r="0" t="0"/>
          <a:stretch/>
        </p:blipFill>
        <p:spPr>
          <a:xfrm>
            <a:off x="6549177" y="1817912"/>
            <a:ext cx="532686" cy="532686"/>
          </a:xfrm>
          <a:prstGeom prst="rect">
            <a:avLst/>
          </a:prstGeom>
          <a:noFill/>
          <a:ln>
            <a:noFill/>
          </a:ln>
        </p:spPr>
      </p:pic>
      <p:sp>
        <p:nvSpPr>
          <p:cNvPr id="171" name="Google Shape;171;p7"/>
          <p:cNvSpPr/>
          <p:nvPr/>
        </p:nvSpPr>
        <p:spPr>
          <a:xfrm>
            <a:off x="6397709" y="2524451"/>
            <a:ext cx="229112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Integración de Datos Multidisciplinarios</a:t>
            </a:r>
            <a:endParaRPr/>
          </a:p>
        </p:txBody>
      </p:sp>
      <p:sp>
        <p:nvSpPr>
          <p:cNvPr id="172" name="Google Shape;172;p7"/>
          <p:cNvSpPr/>
          <p:nvPr/>
        </p:nvSpPr>
        <p:spPr>
          <a:xfrm>
            <a:off x="6361181" y="3429000"/>
            <a:ext cx="2291120"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El sistema puede integrar y analizar eficientemente diferentes tipos de datos, permitiendo una evaluación completa del estado de cobro de cada cliente.</a:t>
            </a:r>
            <a:endParaRPr/>
          </a:p>
        </p:txBody>
      </p:sp>
      <p:pic>
        <p:nvPicPr>
          <p:cNvPr descr="preencoded.png" id="173" name="Google Shape;173;p7"/>
          <p:cNvPicPr preferRelativeResize="0"/>
          <p:nvPr/>
        </p:nvPicPr>
        <p:blipFill rotWithShape="1">
          <a:blip r:embed="rId6">
            <a:alphaModFix/>
          </a:blip>
          <a:srcRect b="0" l="0" r="0" t="0"/>
          <a:stretch/>
        </p:blipFill>
        <p:spPr>
          <a:xfrm>
            <a:off x="10199536" y="1817912"/>
            <a:ext cx="532686" cy="532686"/>
          </a:xfrm>
          <a:prstGeom prst="rect">
            <a:avLst/>
          </a:prstGeom>
          <a:noFill/>
          <a:ln>
            <a:noFill/>
          </a:ln>
        </p:spPr>
      </p:pic>
      <p:sp>
        <p:nvSpPr>
          <p:cNvPr id="174" name="Google Shape;174;p7"/>
          <p:cNvSpPr/>
          <p:nvPr/>
        </p:nvSpPr>
        <p:spPr>
          <a:xfrm>
            <a:off x="9154835" y="2552263"/>
            <a:ext cx="2622092"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Replicación en diferentes Campos</a:t>
            </a:r>
            <a:endParaRPr b="0" i="0" sz="1800" u="none" cap="none" strike="noStrike">
              <a:solidFill>
                <a:schemeClr val="dk1"/>
              </a:solidFill>
              <a:latin typeface="Times New Roman"/>
              <a:ea typeface="Times New Roman"/>
              <a:cs typeface="Times New Roman"/>
              <a:sym typeface="Times New Roman"/>
            </a:endParaRPr>
          </a:p>
        </p:txBody>
      </p:sp>
      <p:sp>
        <p:nvSpPr>
          <p:cNvPr id="175" name="Google Shape;175;p7"/>
          <p:cNvSpPr/>
          <p:nvPr/>
        </p:nvSpPr>
        <p:spPr>
          <a:xfrm>
            <a:off x="9154834" y="3429000"/>
            <a:ext cx="2622091"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El sistema posee una estructura y diseño replicable que puede adaptarse a otros sistemas de gestión en diferentes sectores, como la salud, la educación, los bancos, entre otros.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79" name="Shape 179"/>
        <p:cNvGrpSpPr/>
        <p:nvPr/>
      </p:nvGrpSpPr>
      <p:grpSpPr>
        <a:xfrm>
          <a:off x="0" y="0"/>
          <a:ext cx="0" cy="0"/>
          <a:chOff x="0" y="0"/>
          <a:chExt cx="0" cy="0"/>
        </a:xfrm>
      </p:grpSpPr>
      <p:sp>
        <p:nvSpPr>
          <p:cNvPr id="180" name="Google Shape;180;p8"/>
          <p:cNvSpPr/>
          <p:nvPr/>
        </p:nvSpPr>
        <p:spPr>
          <a:xfrm>
            <a:off x="4693559" y="542075"/>
            <a:ext cx="3777615"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BENEFICIOS PRÁCTICOS</a:t>
            </a:r>
            <a:endParaRPr/>
          </a:p>
        </p:txBody>
      </p:sp>
      <p:sp>
        <p:nvSpPr>
          <p:cNvPr id="181" name="Google Shape;181;p8"/>
          <p:cNvSpPr/>
          <p:nvPr/>
        </p:nvSpPr>
        <p:spPr>
          <a:xfrm>
            <a:off x="3999306" y="1813132"/>
            <a:ext cx="5166122" cy="2117603"/>
          </a:xfrm>
          <a:prstGeom prst="roundRect">
            <a:avLst>
              <a:gd fmla="val 3680"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4210032" y="1952141"/>
            <a:ext cx="4397939"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Reducción del Tiempo y Recursos Humanos</a:t>
            </a:r>
            <a:endParaRPr/>
          </a:p>
        </p:txBody>
      </p:sp>
      <p:sp>
        <p:nvSpPr>
          <p:cNvPr id="183" name="Google Shape;183;p8"/>
          <p:cNvSpPr/>
          <p:nvPr/>
        </p:nvSpPr>
        <p:spPr>
          <a:xfrm>
            <a:off x="4210033" y="2377015"/>
            <a:ext cx="4706541"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El sistema automatizado transita y actualiza los estados de cobro de manera rápida, dando como resultado un sistema ágil y eficiente, que no requiere de la supervisión constante de los empleados.</a:t>
            </a:r>
            <a:endParaRPr/>
          </a:p>
        </p:txBody>
      </p:sp>
      <p:sp>
        <p:nvSpPr>
          <p:cNvPr id="184" name="Google Shape;184;p8"/>
          <p:cNvSpPr/>
          <p:nvPr/>
        </p:nvSpPr>
        <p:spPr>
          <a:xfrm>
            <a:off x="3980242" y="4400029"/>
            <a:ext cx="5166122" cy="2047876"/>
          </a:xfrm>
          <a:prstGeom prst="roundRect">
            <a:avLst>
              <a:gd fmla="val 3680"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4229097" y="4469265"/>
            <a:ext cx="3926931"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Automatización, Precisión y Estabilidad</a:t>
            </a:r>
            <a:endParaRPr/>
          </a:p>
        </p:txBody>
      </p:sp>
      <p:sp>
        <p:nvSpPr>
          <p:cNvPr id="186" name="Google Shape;186;p8"/>
          <p:cNvSpPr/>
          <p:nvPr/>
        </p:nvSpPr>
        <p:spPr>
          <a:xfrm>
            <a:off x="4229097" y="4838597"/>
            <a:ext cx="4706541"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El sistema automatizado es preciso en la actualización de estados, generación de alertas y recordatorios, y entrega de reportes, lo que también asegura que el flujo de efectivo sea más estable y predecible   </a:t>
            </a:r>
            <a:endParaRPr/>
          </a:p>
        </p:txBody>
      </p:sp>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90" name="Shape 190"/>
        <p:cNvGrpSpPr/>
        <p:nvPr/>
      </p:nvGrpSpPr>
      <p:grpSpPr>
        <a:xfrm>
          <a:off x="0" y="0"/>
          <a:ext cx="0" cy="0"/>
          <a:chOff x="0" y="0"/>
          <a:chExt cx="0" cy="0"/>
        </a:xfrm>
      </p:grpSpPr>
      <p:sp>
        <p:nvSpPr>
          <p:cNvPr id="191" name="Google Shape;191;p9"/>
          <p:cNvSpPr/>
          <p:nvPr/>
        </p:nvSpPr>
        <p:spPr>
          <a:xfrm>
            <a:off x="59683" y="2228138"/>
            <a:ext cx="3384855"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800" u="none" cap="none" strike="noStrike">
                <a:solidFill>
                  <a:schemeClr val="dk1"/>
                </a:solidFill>
                <a:latin typeface="Times New Roman"/>
                <a:ea typeface="Times New Roman"/>
                <a:cs typeface="Times New Roman"/>
                <a:sym typeface="Times New Roman"/>
              </a:rPr>
              <a:t>ANTECEDENTES DE INVESTIGACIÓN</a:t>
            </a:r>
            <a:endParaRPr/>
          </a:p>
        </p:txBody>
      </p:sp>
      <p:sp>
        <p:nvSpPr>
          <p:cNvPr id="192" name="Google Shape;192;p9"/>
          <p:cNvSpPr/>
          <p:nvPr/>
        </p:nvSpPr>
        <p:spPr>
          <a:xfrm>
            <a:off x="3337579" y="998651"/>
            <a:ext cx="60606" cy="4856128"/>
          </a:xfrm>
          <a:prstGeom prst="roundRect">
            <a:avLst>
              <a:gd fmla="val 225659" name="adj"/>
            </a:avLst>
          </a:prstGeom>
          <a:solidFill>
            <a:srgbClr val="B8C3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a:off x="3103442" y="1285471"/>
            <a:ext cx="555784" cy="31671"/>
          </a:xfrm>
          <a:prstGeom prst="roundRect">
            <a:avLst>
              <a:gd fmla="val 225659" name="adj"/>
            </a:avLst>
          </a:prstGeom>
          <a:solidFill>
            <a:srgbClr val="B8C3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2746136" y="1122713"/>
            <a:ext cx="357307" cy="357307"/>
          </a:xfrm>
          <a:prstGeom prst="roundRect">
            <a:avLst>
              <a:gd fmla="val 20002"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2880081" y="1152478"/>
            <a:ext cx="89297" cy="297775"/>
          </a:xfrm>
          <a:prstGeom prst="rect">
            <a:avLst/>
          </a:prstGeom>
          <a:noFill/>
          <a:ln>
            <a:noFill/>
          </a:ln>
        </p:spPr>
        <p:txBody>
          <a:bodyPr anchorCtr="0" anchor="t" bIns="45700" lIns="91425" spcFirstLastPara="1" rIns="91425" wrap="square" tIns="45700">
            <a:noAutofit/>
          </a:bodyPr>
          <a:lstStyle/>
          <a:p>
            <a:pPr indent="0" lvl="0" marL="0" marR="0" rtl="0" algn="ctr">
              <a:lnSpc>
                <a:spcPct val="125000"/>
              </a:lnSpc>
              <a:spcBef>
                <a:spcPts val="0"/>
              </a:spcBef>
              <a:spcAft>
                <a:spcPts val="0"/>
              </a:spcAft>
              <a:buClr>
                <a:srgbClr val="404155"/>
              </a:buClr>
              <a:buSzPts val="1876"/>
              <a:buFont typeface="Times New Roman"/>
              <a:buNone/>
            </a:pPr>
            <a:r>
              <a:rPr b="0" i="0" lang="es-CO" sz="1876" u="none" cap="none" strike="noStrike">
                <a:solidFill>
                  <a:srgbClr val="404155"/>
                </a:solidFill>
                <a:latin typeface="Times New Roman"/>
                <a:ea typeface="Times New Roman"/>
                <a:cs typeface="Times New Roman"/>
                <a:sym typeface="Times New Roman"/>
              </a:rPr>
              <a:t>1</a:t>
            </a:r>
            <a:endParaRPr b="0" i="0" sz="1876" u="none" cap="none" strike="noStrike">
              <a:solidFill>
                <a:schemeClr val="dk1"/>
              </a:solidFill>
              <a:latin typeface="Times New Roman"/>
              <a:ea typeface="Times New Roman"/>
              <a:cs typeface="Times New Roman"/>
              <a:sym typeface="Times New Roman"/>
            </a:endParaRPr>
          </a:p>
        </p:txBody>
      </p:sp>
      <p:sp>
        <p:nvSpPr>
          <p:cNvPr id="196" name="Google Shape;196;p9"/>
          <p:cNvSpPr/>
          <p:nvPr/>
        </p:nvSpPr>
        <p:spPr>
          <a:xfrm>
            <a:off x="3762668" y="1022552"/>
            <a:ext cx="3342325"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CO" sz="1800" u="none" cap="none" strike="noStrike">
                <a:solidFill>
                  <a:schemeClr val="dk1"/>
                </a:solidFill>
                <a:latin typeface="Times New Roman"/>
                <a:ea typeface="Times New Roman"/>
                <a:cs typeface="Times New Roman"/>
                <a:sym typeface="Times New Roman"/>
              </a:rPr>
              <a:t>Sistemas Móviles en UISRAEL</a:t>
            </a:r>
            <a:endParaRPr/>
          </a:p>
        </p:txBody>
      </p:sp>
      <p:sp>
        <p:nvSpPr>
          <p:cNvPr id="197" name="Google Shape;197;p9"/>
          <p:cNvSpPr/>
          <p:nvPr/>
        </p:nvSpPr>
        <p:spPr>
          <a:xfrm>
            <a:off x="3457416" y="1542540"/>
            <a:ext cx="7892452"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El proyecto de Recalde, H. y Jiménez, N. (2021) “Sistema Móvil para Notificaciones de la Universidad Tecnológica Israel” trata sobre la creación de un sistema que ayude a una universidad a manejar mejor las deudas de los estudiantes que quieren graduarse o seguir estudiando. El objetivo es que el proceso sea más rápido y eficiente, ahorrando tiempo al personal financiero y evitando errores que puedan ocurrir al hacer las validaciones manualmente.</a:t>
            </a:r>
            <a:endParaRPr b="0" i="0" sz="1800" u="none" cap="none" strike="noStrike">
              <a:solidFill>
                <a:schemeClr val="dk1"/>
              </a:solidFill>
              <a:latin typeface="Times New Roman"/>
              <a:ea typeface="Times New Roman"/>
              <a:cs typeface="Times New Roman"/>
              <a:sym typeface="Times New Roman"/>
            </a:endParaRPr>
          </a:p>
        </p:txBody>
      </p:sp>
      <p:sp>
        <p:nvSpPr>
          <p:cNvPr id="198" name="Google Shape;198;p9"/>
          <p:cNvSpPr/>
          <p:nvPr/>
        </p:nvSpPr>
        <p:spPr>
          <a:xfrm>
            <a:off x="2994381" y="4077405"/>
            <a:ext cx="555784" cy="31671"/>
          </a:xfrm>
          <a:prstGeom prst="roundRect">
            <a:avLst>
              <a:gd fmla="val 225659" name="adj"/>
            </a:avLst>
          </a:prstGeom>
          <a:solidFill>
            <a:srgbClr val="B8C3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2746075" y="3867702"/>
            <a:ext cx="357307" cy="357307"/>
          </a:xfrm>
          <a:prstGeom prst="roundRect">
            <a:avLst>
              <a:gd fmla="val 20002" name="adj"/>
            </a:avLst>
          </a:prstGeom>
          <a:solidFill>
            <a:srgbClr val="D2DDF9"/>
          </a:solidFill>
          <a:ln cap="flat" cmpd="sng" w="9525">
            <a:solidFill>
              <a:srgbClr val="B8C3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2837178" y="3862830"/>
            <a:ext cx="139303" cy="297775"/>
          </a:xfrm>
          <a:prstGeom prst="rect">
            <a:avLst/>
          </a:prstGeom>
          <a:noFill/>
          <a:ln>
            <a:noFill/>
          </a:ln>
        </p:spPr>
        <p:txBody>
          <a:bodyPr anchorCtr="0" anchor="t" bIns="45700" lIns="91425" spcFirstLastPara="1" rIns="91425" wrap="square" tIns="45700">
            <a:noAutofit/>
          </a:bodyPr>
          <a:lstStyle/>
          <a:p>
            <a:pPr indent="0" lvl="0" marL="0" marR="0" rtl="0" algn="ctr">
              <a:lnSpc>
                <a:spcPct val="125000"/>
              </a:lnSpc>
              <a:spcBef>
                <a:spcPts val="0"/>
              </a:spcBef>
              <a:spcAft>
                <a:spcPts val="0"/>
              </a:spcAft>
              <a:buClr>
                <a:srgbClr val="404155"/>
              </a:buClr>
              <a:buSzPts val="1876"/>
              <a:buFont typeface="Times New Roman"/>
              <a:buNone/>
            </a:pPr>
            <a:r>
              <a:rPr b="0" i="0" lang="es-CO" sz="1876" u="none" cap="none" strike="noStrike">
                <a:solidFill>
                  <a:srgbClr val="404155"/>
                </a:solidFill>
                <a:latin typeface="Times New Roman"/>
                <a:ea typeface="Times New Roman"/>
                <a:cs typeface="Times New Roman"/>
                <a:sym typeface="Times New Roman"/>
              </a:rPr>
              <a:t>2</a:t>
            </a:r>
            <a:endParaRPr b="0" i="0" sz="1876" u="none" cap="none" strike="noStrike">
              <a:solidFill>
                <a:schemeClr val="dk1"/>
              </a:solidFill>
              <a:latin typeface="Times New Roman"/>
              <a:ea typeface="Times New Roman"/>
              <a:cs typeface="Times New Roman"/>
              <a:sym typeface="Times New Roman"/>
            </a:endParaRPr>
          </a:p>
        </p:txBody>
      </p:sp>
      <p:sp>
        <p:nvSpPr>
          <p:cNvPr id="201" name="Google Shape;201;p9"/>
          <p:cNvSpPr/>
          <p:nvPr/>
        </p:nvSpPr>
        <p:spPr>
          <a:xfrm>
            <a:off x="3457416" y="3900575"/>
            <a:ext cx="5336401"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CO" sz="1800" u="none" cap="none" strike="noStrike">
                <a:solidFill>
                  <a:schemeClr val="dk1"/>
                </a:solidFill>
                <a:latin typeface="Times New Roman"/>
                <a:ea typeface="Times New Roman"/>
                <a:cs typeface="Times New Roman"/>
                <a:sym typeface="Times New Roman"/>
              </a:rPr>
              <a:t>Plan de Control Interno de una Empresa Comercial</a:t>
            </a:r>
            <a:endParaRPr b="1" i="0" sz="1800" u="none" cap="none" strike="noStrike">
              <a:solidFill>
                <a:schemeClr val="dk1"/>
              </a:solidFill>
              <a:latin typeface="Times New Roman"/>
              <a:ea typeface="Times New Roman"/>
              <a:cs typeface="Times New Roman"/>
              <a:sym typeface="Times New Roman"/>
            </a:endParaRPr>
          </a:p>
        </p:txBody>
      </p:sp>
      <p:sp>
        <p:nvSpPr>
          <p:cNvPr id="202" name="Google Shape;202;p9"/>
          <p:cNvSpPr/>
          <p:nvPr/>
        </p:nvSpPr>
        <p:spPr>
          <a:xfrm>
            <a:off x="3398185" y="4334474"/>
            <a:ext cx="8112450"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chemeClr val="dk1"/>
                </a:solidFill>
                <a:latin typeface="Times New Roman"/>
                <a:ea typeface="Times New Roman"/>
                <a:cs typeface="Times New Roman"/>
                <a:sym typeface="Times New Roman"/>
              </a:rPr>
              <a:t>El trabajo de Culquicondor, N. (2018) “Sistema de control interno para el mejoramiento de la gestión de las cuentas por cobrar en la empresa comercial Ventura Pallets Export E.I.R.L.” se enfoca en el desarrollo de un plan de control interno basado en el análisis histórico y actual de la empresa, identificando tendencias del mercado y necesidades de los clientes, con el objetivo de mejorar la toma de decisiones y la eficiencia operativa.</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med">
    <p:push/>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2023-12-27T19:19:20Z</dcterms:created>
  <dc:creator>Darent Diaz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0x010100E0F7FFE98B795C49AD3A7FD4633A913E</vt:lpwstr>
  </property>
</Properties>
</file>