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57" r:id="rId5"/>
    <p:sldId id="263" r:id="rId6"/>
    <p:sldId id="258" r:id="rId7"/>
    <p:sldId id="259" r:id="rId8"/>
    <p:sldId id="260" r:id="rId9"/>
    <p:sldId id="264" r:id="rId10"/>
    <p:sldId id="266" r:id="rId11"/>
    <p:sldId id="265" r:id="rId12"/>
    <p:sldId id="267" r:id="rId13"/>
    <p:sldId id="268" r:id="rId14"/>
    <p:sldId id="269" r:id="rId15"/>
    <p:sldId id="270" r:id="rId16"/>
    <p:sldId id="272" r:id="rId17"/>
    <p:sldId id="271" r:id="rId18"/>
    <p:sldId id="273"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8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5F3633E-F3CB-4A08-A601-28C313AB9541}" type="datetimeFigureOut">
              <a:rPr lang="en-US" smtClean="0"/>
              <a:t>3/18/2019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E182214-E3DC-4D66-91E0-AEE51294E2D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4182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F3633E-F3CB-4A08-A601-28C313AB9541}"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82214-E3DC-4D66-91E0-AEE51294E2D9}" type="slidenum">
              <a:rPr lang="en-US" smtClean="0"/>
              <a:t>‹#›</a:t>
            </a:fld>
            <a:endParaRPr lang="en-US"/>
          </a:p>
        </p:txBody>
      </p:sp>
    </p:spTree>
    <p:extLst>
      <p:ext uri="{BB962C8B-B14F-4D97-AF65-F5344CB8AC3E}">
        <p14:creationId xmlns:p14="http://schemas.microsoft.com/office/powerpoint/2010/main" val="374755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F3633E-F3CB-4A08-A601-28C313AB9541}"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82214-E3DC-4D66-91E0-AEE51294E2D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072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F3633E-F3CB-4A08-A601-28C313AB9541}"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82214-E3DC-4D66-91E0-AEE51294E2D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7649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F3633E-F3CB-4A08-A601-28C313AB9541}"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82214-E3DC-4D66-91E0-AEE51294E2D9}" type="slidenum">
              <a:rPr lang="en-US" smtClean="0"/>
              <a:t>‹#›</a:t>
            </a:fld>
            <a:endParaRPr lang="en-US"/>
          </a:p>
        </p:txBody>
      </p:sp>
    </p:spTree>
    <p:extLst>
      <p:ext uri="{BB962C8B-B14F-4D97-AF65-F5344CB8AC3E}">
        <p14:creationId xmlns:p14="http://schemas.microsoft.com/office/powerpoint/2010/main" val="3167202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F3633E-F3CB-4A08-A601-28C313AB9541}"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82214-E3DC-4D66-91E0-AEE51294E2D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4946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F3633E-F3CB-4A08-A601-28C313AB9541}"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82214-E3DC-4D66-91E0-AEE51294E2D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1142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F3633E-F3CB-4A08-A601-28C313AB9541}"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82214-E3DC-4D66-91E0-AEE51294E2D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8026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F3633E-F3CB-4A08-A601-28C313AB9541}"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82214-E3DC-4D66-91E0-AEE51294E2D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814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F3633E-F3CB-4A08-A601-28C313AB9541}"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82214-E3DC-4D66-91E0-AEE51294E2D9}" type="slidenum">
              <a:rPr lang="en-US" smtClean="0"/>
              <a:t>‹#›</a:t>
            </a:fld>
            <a:endParaRPr lang="en-US"/>
          </a:p>
        </p:txBody>
      </p:sp>
    </p:spTree>
    <p:extLst>
      <p:ext uri="{BB962C8B-B14F-4D97-AF65-F5344CB8AC3E}">
        <p14:creationId xmlns:p14="http://schemas.microsoft.com/office/powerpoint/2010/main" val="4192013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5F3633E-F3CB-4A08-A601-28C313AB9541}" type="datetimeFigureOut">
              <a:rPr lang="en-US" smtClean="0"/>
              <a:t>3/18/2019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182214-E3DC-4D66-91E0-AEE51294E2D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6960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5F3633E-F3CB-4A08-A601-28C313AB9541}"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82214-E3DC-4D66-91E0-AEE51294E2D9}" type="slidenum">
              <a:rPr lang="en-US" smtClean="0"/>
              <a:t>‹#›</a:t>
            </a:fld>
            <a:endParaRPr lang="en-US"/>
          </a:p>
        </p:txBody>
      </p:sp>
    </p:spTree>
    <p:extLst>
      <p:ext uri="{BB962C8B-B14F-4D97-AF65-F5344CB8AC3E}">
        <p14:creationId xmlns:p14="http://schemas.microsoft.com/office/powerpoint/2010/main" val="399957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5F3633E-F3CB-4A08-A601-28C313AB9541}" type="datetimeFigureOut">
              <a:rPr lang="en-US" smtClean="0"/>
              <a:t>3/18/2019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182214-E3DC-4D66-91E0-AEE51294E2D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4843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F3633E-F3CB-4A08-A601-28C313AB9541}" type="datetimeFigureOut">
              <a:rPr lang="en-US" smtClean="0"/>
              <a:t>3/18/2019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182214-E3DC-4D66-91E0-AEE51294E2D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775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3633E-F3CB-4A08-A601-28C313AB9541}" type="datetimeFigureOut">
              <a:rPr lang="en-US" smtClean="0"/>
              <a:t>3/18/2019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182214-E3DC-4D66-91E0-AEE51294E2D9}" type="slidenum">
              <a:rPr lang="en-US" smtClean="0"/>
              <a:t>‹#›</a:t>
            </a:fld>
            <a:endParaRPr lang="en-US"/>
          </a:p>
        </p:txBody>
      </p:sp>
    </p:spTree>
    <p:extLst>
      <p:ext uri="{BB962C8B-B14F-4D97-AF65-F5344CB8AC3E}">
        <p14:creationId xmlns:p14="http://schemas.microsoft.com/office/powerpoint/2010/main" val="3184715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F3633E-F3CB-4A08-A601-28C313AB9541}"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82214-E3DC-4D66-91E0-AEE51294E2D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525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F3633E-F3CB-4A08-A601-28C313AB9541}" type="datetimeFigureOut">
              <a:rPr lang="en-US" smtClean="0"/>
              <a:t>3/18/2019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182214-E3DC-4D66-91E0-AEE51294E2D9}" type="slidenum">
              <a:rPr lang="en-US" smtClean="0"/>
              <a:t>‹#›</a:t>
            </a:fld>
            <a:endParaRPr lang="en-US"/>
          </a:p>
        </p:txBody>
      </p:sp>
    </p:spTree>
    <p:extLst>
      <p:ext uri="{BB962C8B-B14F-4D97-AF65-F5344CB8AC3E}">
        <p14:creationId xmlns:p14="http://schemas.microsoft.com/office/powerpoint/2010/main" val="239018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F3633E-F3CB-4A08-A601-28C313AB9541}" type="datetimeFigureOut">
              <a:rPr lang="en-US" smtClean="0"/>
              <a:t>3/18/2019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E182214-E3DC-4D66-91E0-AEE51294E2D9}" type="slidenum">
              <a:rPr lang="en-US" smtClean="0"/>
              <a:t>‹#›</a:t>
            </a:fld>
            <a:endParaRPr lang="en-US"/>
          </a:p>
        </p:txBody>
      </p:sp>
    </p:spTree>
    <p:extLst>
      <p:ext uri="{BB962C8B-B14F-4D97-AF65-F5344CB8AC3E}">
        <p14:creationId xmlns:p14="http://schemas.microsoft.com/office/powerpoint/2010/main" val="1291048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Coffee Shop Aspirations</a:t>
            </a:r>
            <a:endParaRPr lang="en-US" dirty="0"/>
          </a:p>
        </p:txBody>
      </p:sp>
      <p:sp>
        <p:nvSpPr>
          <p:cNvPr id="3" name="Subtitle 2"/>
          <p:cNvSpPr>
            <a:spLocks noGrp="1"/>
          </p:cNvSpPr>
          <p:nvPr>
            <p:ph type="subTitle" idx="1"/>
          </p:nvPr>
        </p:nvSpPr>
        <p:spPr/>
        <p:txBody>
          <a:bodyPr/>
          <a:lstStyle/>
          <a:p>
            <a:r>
              <a:rPr lang="en-US" dirty="0" smtClean="0"/>
              <a:t>By: Simon Serrano</a:t>
            </a:r>
            <a:endParaRPr lang="en-US" dirty="0"/>
          </a:p>
        </p:txBody>
      </p:sp>
    </p:spTree>
    <p:extLst>
      <p:ext uri="{BB962C8B-B14F-4D97-AF65-F5344CB8AC3E}">
        <p14:creationId xmlns:p14="http://schemas.microsoft.com/office/powerpoint/2010/main" val="209820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 – What is a Proxy and Why Beer? </a:t>
            </a:r>
            <a:endParaRPr lang="en-US" dirty="0"/>
          </a:p>
        </p:txBody>
      </p:sp>
      <p:sp>
        <p:nvSpPr>
          <p:cNvPr id="7" name="TextBox 6"/>
          <p:cNvSpPr txBox="1"/>
          <p:nvPr/>
        </p:nvSpPr>
        <p:spPr>
          <a:xfrm>
            <a:off x="6866849" y="2516168"/>
            <a:ext cx="3610405" cy="397031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don’t have on- versus off-premise data of coffee consumption across the world, but we can assume that the split of a </a:t>
            </a:r>
            <a:r>
              <a:rPr lang="en-US" i="1" dirty="0" smtClean="0"/>
              <a:t>similar</a:t>
            </a:r>
            <a:r>
              <a:rPr lang="en-US" dirty="0" smtClean="0"/>
              <a:t> good (beer) will be directionally analogous. And we have beer data in US states! So we can understand the effect of income on </a:t>
            </a:r>
            <a:r>
              <a:rPr lang="en-US" dirty="0" err="1" smtClean="0"/>
              <a:t>on-premise</a:t>
            </a:r>
            <a:r>
              <a:rPr lang="en-US" dirty="0" smtClean="0"/>
              <a:t> coffee consumption by way of analyzing income’s effect on location of beer consumption. This is estimation via proxy.</a:t>
            </a:r>
          </a:p>
          <a:p>
            <a:endParaRPr lang="en-US" dirty="0"/>
          </a:p>
        </p:txBody>
      </p:sp>
      <p:pic>
        <p:nvPicPr>
          <p:cNvPr id="9" name="Content Placeholder 8"/>
          <p:cNvPicPr>
            <a:picLocks noGrp="1" noChangeAspect="1"/>
          </p:cNvPicPr>
          <p:nvPr>
            <p:ph idx="1"/>
          </p:nvPr>
        </p:nvPicPr>
        <p:blipFill>
          <a:blip r:embed="rId2"/>
          <a:stretch>
            <a:fillRect/>
          </a:stretch>
        </p:blipFill>
        <p:spPr>
          <a:xfrm>
            <a:off x="1044997" y="2556868"/>
            <a:ext cx="1713124" cy="2676376"/>
          </a:xfrm>
          <a:prstGeom prst="rect">
            <a:avLst/>
          </a:prstGeom>
        </p:spPr>
      </p:pic>
      <p:sp>
        <p:nvSpPr>
          <p:cNvPr id="6" name="AutoShape 4" descr="Image result for be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2758121" y="2873887"/>
            <a:ext cx="4048095" cy="2042337"/>
          </a:xfrm>
          <a:prstGeom prst="rect">
            <a:avLst/>
          </a:prstGeom>
        </p:spPr>
      </p:pic>
      <p:sp>
        <p:nvSpPr>
          <p:cNvPr id="11" name="Rounded Rectangle 10"/>
          <p:cNvSpPr/>
          <p:nvPr/>
        </p:nvSpPr>
        <p:spPr>
          <a:xfrm>
            <a:off x="2758121" y="5176052"/>
            <a:ext cx="4108728" cy="979296"/>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Note</a:t>
            </a:r>
            <a:r>
              <a:rPr lang="en-US" sz="1400" dirty="0" smtClean="0">
                <a:solidFill>
                  <a:schemeClr val="tx1"/>
                </a:solidFill>
              </a:rPr>
              <a:t>: We anchor our on/off coffee split with the one known (researched) point that 25% of coffee was consumed on premise in the US in 2004, when its GDP per capita was ~$42k.</a:t>
            </a:r>
            <a:endParaRPr lang="en-US" sz="1400" dirty="0">
              <a:solidFill>
                <a:schemeClr val="tx1"/>
              </a:solidFill>
            </a:endParaRPr>
          </a:p>
        </p:txBody>
      </p:sp>
    </p:spTree>
    <p:extLst>
      <p:ext uri="{BB962C8B-B14F-4D97-AF65-F5344CB8AC3E}">
        <p14:creationId xmlns:p14="http://schemas.microsoft.com/office/powerpoint/2010/main" val="290034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 Beer Consumption</a:t>
            </a:r>
            <a:endParaRPr lang="en-US" dirty="0"/>
          </a:p>
        </p:txBody>
      </p:sp>
      <p:sp>
        <p:nvSpPr>
          <p:cNvPr id="7" name="TextBox 6"/>
          <p:cNvSpPr txBox="1"/>
          <p:nvPr/>
        </p:nvSpPr>
        <p:spPr>
          <a:xfrm>
            <a:off x="6843252" y="2522067"/>
            <a:ext cx="3964366"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result of our log-log regression indicated to us that an increase in 1% of GDP per capita resulted approximately in a change of </a:t>
            </a:r>
            <a:r>
              <a:rPr lang="en-US" dirty="0" err="1" smtClean="0"/>
              <a:t>on-premise</a:t>
            </a:r>
            <a:r>
              <a:rPr lang="en-US" dirty="0" smtClean="0"/>
              <a:t> percent of 1.07%. Note this is a % change of a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makes sense – On-premise consumption is almost always more expensive. Thus, higher incomes would result in the consumer substituting away from off-premise purchase and toward a premium experience.</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954" y="2967375"/>
            <a:ext cx="3814949" cy="2565800"/>
          </a:xfrm>
        </p:spPr>
      </p:pic>
    </p:spTree>
    <p:extLst>
      <p:ext uri="{BB962C8B-B14F-4D97-AF65-F5344CB8AC3E}">
        <p14:creationId xmlns:p14="http://schemas.microsoft.com/office/powerpoint/2010/main" val="1567319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7" name="TextBox 6"/>
          <p:cNvSpPr txBox="1"/>
          <p:nvPr/>
        </p:nvSpPr>
        <p:spPr>
          <a:xfrm>
            <a:off x="6866849" y="2516168"/>
            <a:ext cx="3610405" cy="341632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Norway had a per-capita GDP of about $71k USD PPP in 2017.</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is (71-42)/42 ~ 70% higher GDP per-capita than the US when its on-</a:t>
            </a:r>
            <a:r>
              <a:rPr lang="en-US" dirty="0" err="1" smtClean="0"/>
              <a:t>prem</a:t>
            </a:r>
            <a:r>
              <a:rPr lang="en-US" dirty="0" smtClean="0"/>
              <a:t> coffee consumption was 25%.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means that Norway’s on-</a:t>
            </a:r>
            <a:r>
              <a:rPr lang="en-US" dirty="0" err="1" smtClean="0"/>
              <a:t>prem</a:t>
            </a:r>
            <a:r>
              <a:rPr lang="en-US" dirty="0" smtClean="0"/>
              <a:t> coffee consumption should be approximately 1.7*25% ~ 43%.</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277" y="2795964"/>
            <a:ext cx="3857625" cy="3133725"/>
          </a:xfrm>
        </p:spPr>
      </p:pic>
      <p:sp>
        <p:nvSpPr>
          <p:cNvPr id="6" name="Rectangle 5"/>
          <p:cNvSpPr/>
          <p:nvPr/>
        </p:nvSpPr>
        <p:spPr>
          <a:xfrm>
            <a:off x="2768764" y="3445223"/>
            <a:ext cx="546674" cy="220046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3271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4:</a:t>
            </a:r>
            <a:endParaRPr lang="en-US" dirty="0"/>
          </a:p>
        </p:txBody>
      </p:sp>
      <p:sp>
        <p:nvSpPr>
          <p:cNvPr id="3" name="Subtitle 2"/>
          <p:cNvSpPr>
            <a:spLocks noGrp="1"/>
          </p:cNvSpPr>
          <p:nvPr>
            <p:ph type="subTitle" idx="1"/>
          </p:nvPr>
        </p:nvSpPr>
        <p:spPr/>
        <p:txBody>
          <a:bodyPr>
            <a:normAutofit/>
          </a:bodyPr>
          <a:lstStyle/>
          <a:p>
            <a:r>
              <a:rPr lang="en-US" sz="5400" dirty="0" smtClean="0"/>
              <a:t>Results</a:t>
            </a:r>
            <a:endParaRPr lang="en-US" sz="5400" dirty="0"/>
          </a:p>
        </p:txBody>
      </p:sp>
    </p:spTree>
    <p:extLst>
      <p:ext uri="{BB962C8B-B14F-4D97-AF65-F5344CB8AC3E}">
        <p14:creationId xmlns:p14="http://schemas.microsoft.com/office/powerpoint/2010/main" val="2866691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dirty="0" smtClean="0"/>
              <a:t>The following </a:t>
            </a:r>
            <a:r>
              <a:rPr lang="en-US" b="1" dirty="0" smtClean="0"/>
              <a:t>variables</a:t>
            </a:r>
            <a:r>
              <a:rPr lang="en-US" dirty="0" smtClean="0"/>
              <a:t> are used in deriving the optimal market for a café:</a:t>
            </a:r>
          </a:p>
          <a:p>
            <a:r>
              <a:rPr lang="en-US" sz="1800" b="1" dirty="0" smtClean="0"/>
              <a:t>Café Count (CC)</a:t>
            </a:r>
            <a:r>
              <a:rPr lang="en-US" sz="1800" dirty="0" smtClean="0"/>
              <a:t> – Number of Cafes in the 30 point sample taken from Foursquare. Note that population density was not included as the points don’t necessarily encompass the same area everywhere. So we make the assumption that 30 locations covers the same population in each country.</a:t>
            </a:r>
          </a:p>
          <a:p>
            <a:r>
              <a:rPr lang="en-US" sz="1800" b="1" dirty="0" smtClean="0"/>
              <a:t>Coffee per capita (CPC) </a:t>
            </a:r>
            <a:r>
              <a:rPr lang="en-US" sz="1800" dirty="0" smtClean="0"/>
              <a:t>– Average quantity of coffee consumed by person in a given country over a year</a:t>
            </a:r>
          </a:p>
          <a:p>
            <a:r>
              <a:rPr lang="en-US" sz="1800" b="1" dirty="0" smtClean="0"/>
              <a:t>On-</a:t>
            </a:r>
            <a:r>
              <a:rPr lang="en-US" sz="1800" b="1" dirty="0" err="1" smtClean="0"/>
              <a:t>prem</a:t>
            </a:r>
            <a:r>
              <a:rPr lang="en-US" sz="1800" b="1" dirty="0" smtClean="0"/>
              <a:t> Fraction (</a:t>
            </a:r>
            <a:r>
              <a:rPr lang="en-US" sz="1800" b="1" dirty="0" err="1" smtClean="0"/>
              <a:t>OnF</a:t>
            </a:r>
            <a:r>
              <a:rPr lang="en-US" sz="1800" b="1" dirty="0" smtClean="0"/>
              <a:t>) </a:t>
            </a:r>
            <a:r>
              <a:rPr lang="en-US" sz="1800" dirty="0" smtClean="0"/>
              <a:t>– Fraction of coffee that is consumed </a:t>
            </a:r>
            <a:r>
              <a:rPr lang="en-US" sz="1800" dirty="0" err="1" smtClean="0"/>
              <a:t>on-premise</a:t>
            </a:r>
            <a:r>
              <a:rPr lang="en-US" sz="1800" dirty="0" smtClean="0"/>
              <a:t>, as opposed to off-premise</a:t>
            </a:r>
          </a:p>
          <a:p>
            <a:r>
              <a:rPr lang="en-US" sz="1800" b="1" dirty="0" smtClean="0"/>
              <a:t>GDP-index</a:t>
            </a:r>
            <a:r>
              <a:rPr lang="en-US" sz="1800" dirty="0" smtClean="0"/>
              <a:t> </a:t>
            </a:r>
            <a:r>
              <a:rPr lang="en-US" sz="1800" b="1" dirty="0" smtClean="0"/>
              <a:t>(GI) </a:t>
            </a:r>
            <a:r>
              <a:rPr lang="en-US" sz="1800" dirty="0" smtClean="0"/>
              <a:t>– Maximum GDP PPP from all countries used to control for differences in </a:t>
            </a:r>
            <a:r>
              <a:rPr lang="en-US" sz="1800" dirty="0" err="1" smtClean="0"/>
              <a:t>on-premise</a:t>
            </a:r>
            <a:r>
              <a:rPr lang="en-US" sz="1800" dirty="0" smtClean="0"/>
              <a:t>   pricing </a:t>
            </a:r>
          </a:p>
          <a:p>
            <a:pPr marL="0" indent="0">
              <a:buNone/>
            </a:pPr>
            <a:r>
              <a:rPr lang="en-US" b="1" dirty="0" smtClean="0"/>
              <a:t>Formula</a:t>
            </a:r>
            <a:r>
              <a:rPr lang="en-US" dirty="0" smtClean="0"/>
              <a:t>: </a:t>
            </a:r>
            <a:endParaRPr lang="en-US" dirty="0"/>
          </a:p>
        </p:txBody>
      </p:sp>
      <p:sp>
        <p:nvSpPr>
          <p:cNvPr id="2" name="Title 1"/>
          <p:cNvSpPr>
            <a:spLocks noGrp="1"/>
          </p:cNvSpPr>
          <p:nvPr>
            <p:ph type="title"/>
          </p:nvPr>
        </p:nvSpPr>
        <p:spPr/>
        <p:txBody>
          <a:bodyPr/>
          <a:lstStyle/>
          <a:p>
            <a:r>
              <a:rPr lang="en-US" dirty="0" smtClean="0"/>
              <a:t>Optimization Metric</a:t>
            </a:r>
            <a:endParaRPr lang="en-US" dirty="0"/>
          </a:p>
        </p:txBody>
      </p:sp>
      <p:sp>
        <p:nvSpPr>
          <p:cNvPr id="5" name="Rectangle 4"/>
          <p:cNvSpPr/>
          <p:nvPr/>
        </p:nvSpPr>
        <p:spPr>
          <a:xfrm>
            <a:off x="2778596" y="5315429"/>
            <a:ext cx="2896583" cy="56043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CC * CPC * </a:t>
            </a:r>
            <a:r>
              <a:rPr lang="en-US" sz="2400" dirty="0" err="1" smtClean="0">
                <a:solidFill>
                  <a:schemeClr val="tx1"/>
                </a:solidFill>
              </a:rPr>
              <a:t>OnF</a:t>
            </a:r>
            <a:r>
              <a:rPr lang="en-US" sz="2400" dirty="0" smtClean="0">
                <a:solidFill>
                  <a:schemeClr val="tx1"/>
                </a:solidFill>
              </a:rPr>
              <a:t> * GI</a:t>
            </a:r>
            <a:endParaRPr lang="en-US" sz="2400" dirty="0">
              <a:solidFill>
                <a:schemeClr val="tx1"/>
              </a:solidFill>
            </a:endParaRPr>
          </a:p>
        </p:txBody>
      </p:sp>
    </p:spTree>
    <p:extLst>
      <p:ext uri="{BB962C8B-B14F-4D97-AF65-F5344CB8AC3E}">
        <p14:creationId xmlns:p14="http://schemas.microsoft.com/office/powerpoint/2010/main" val="3275764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dirty="0" smtClean="0"/>
              <a:t>The city with the highest value for the optimization metric defined was:</a:t>
            </a:r>
          </a:p>
        </p:txBody>
      </p:sp>
      <p:sp>
        <p:nvSpPr>
          <p:cNvPr id="2" name="Title 1"/>
          <p:cNvSpPr>
            <a:spLocks noGrp="1"/>
          </p:cNvSpPr>
          <p:nvPr>
            <p:ph type="title"/>
          </p:nvPr>
        </p:nvSpPr>
        <p:spPr/>
        <p:txBody>
          <a:bodyPr/>
          <a:lstStyle/>
          <a:p>
            <a:r>
              <a:rPr lang="en-US" dirty="0" smtClean="0"/>
              <a:t>Drumroll Please…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3049966"/>
            <a:ext cx="4641196" cy="3202918"/>
          </a:xfrm>
          <a:prstGeom prst="rect">
            <a:avLst/>
          </a:prstGeom>
        </p:spPr>
      </p:pic>
      <p:sp>
        <p:nvSpPr>
          <p:cNvPr id="6" name="Rectangle 5"/>
          <p:cNvSpPr/>
          <p:nvPr/>
        </p:nvSpPr>
        <p:spPr>
          <a:xfrm>
            <a:off x="6915394" y="3215149"/>
            <a:ext cx="3591357" cy="566338"/>
          </a:xfrm>
          <a:prstGeom prst="rect">
            <a:avLst/>
          </a:prstGeom>
          <a:solidFill>
            <a:schemeClr val="accent1">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SINGAPORE!</a:t>
            </a:r>
            <a:endParaRPr lang="en-US" b="1" dirty="0">
              <a:solidFill>
                <a:schemeClr val="tx1"/>
              </a:solidFill>
            </a:endParaRPr>
          </a:p>
        </p:txBody>
      </p:sp>
      <p:pic>
        <p:nvPicPr>
          <p:cNvPr id="7" name="Picture 6"/>
          <p:cNvPicPr>
            <a:picLocks noChangeAspect="1"/>
          </p:cNvPicPr>
          <p:nvPr/>
        </p:nvPicPr>
        <p:blipFill rotWithShape="1">
          <a:blip r:embed="rId3"/>
          <a:srcRect t="13411" b="8616"/>
          <a:stretch/>
        </p:blipFill>
        <p:spPr>
          <a:xfrm>
            <a:off x="6915394" y="4052420"/>
            <a:ext cx="3591357" cy="1681753"/>
          </a:xfrm>
          <a:prstGeom prst="rect">
            <a:avLst/>
          </a:prstGeom>
        </p:spPr>
      </p:pic>
    </p:spTree>
    <p:extLst>
      <p:ext uri="{BB962C8B-B14F-4D97-AF65-F5344CB8AC3E}">
        <p14:creationId xmlns:p14="http://schemas.microsoft.com/office/powerpoint/2010/main" val="564637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5:</a:t>
            </a:r>
            <a:endParaRPr lang="en-US" dirty="0"/>
          </a:p>
        </p:txBody>
      </p:sp>
      <p:sp>
        <p:nvSpPr>
          <p:cNvPr id="3" name="Subtitle 2"/>
          <p:cNvSpPr>
            <a:spLocks noGrp="1"/>
          </p:cNvSpPr>
          <p:nvPr>
            <p:ph type="subTitle" idx="1"/>
          </p:nvPr>
        </p:nvSpPr>
        <p:spPr/>
        <p:txBody>
          <a:bodyPr>
            <a:normAutofit/>
          </a:bodyPr>
          <a:lstStyle/>
          <a:p>
            <a:r>
              <a:rPr lang="en-US" sz="5400" dirty="0" smtClean="0"/>
              <a:t>A Café Prospective</a:t>
            </a:r>
            <a:endParaRPr lang="en-US" sz="5400" dirty="0"/>
          </a:p>
        </p:txBody>
      </p:sp>
    </p:spTree>
    <p:extLst>
      <p:ext uri="{BB962C8B-B14F-4D97-AF65-F5344CB8AC3E}">
        <p14:creationId xmlns:p14="http://schemas.microsoft.com/office/powerpoint/2010/main" val="931931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smtClean="0"/>
              <a:t>While we can see the optimization rankings of each country on the last slide, it is also neat to observe which cities resemble Singapore in terms of types of venues present (as identified by Foursquare).</a:t>
            </a:r>
            <a:r>
              <a:rPr lang="en-US" dirty="0"/>
              <a:t> </a:t>
            </a:r>
            <a:r>
              <a:rPr lang="en-US" dirty="0" smtClean="0"/>
              <a:t>Such cities may end up being good opportunities in the future. To accomplish this, we utilized the K-means clustering algorithm and observed which cities were in Singapore’s cluster. They were:</a:t>
            </a:r>
          </a:p>
          <a:p>
            <a:pPr marL="0" indent="0">
              <a:buNone/>
            </a:pPr>
            <a:r>
              <a:rPr lang="en-US" b="1" dirty="0" smtClean="0"/>
              <a:t>Budapest</a:t>
            </a:r>
            <a:r>
              <a:rPr lang="en-US" dirty="0" smtClean="0"/>
              <a:t>, </a:t>
            </a:r>
            <a:r>
              <a:rPr lang="en-US" b="1" dirty="0" smtClean="0"/>
              <a:t>Hong Kong</a:t>
            </a:r>
            <a:r>
              <a:rPr lang="en-US" dirty="0" smtClean="0"/>
              <a:t>, </a:t>
            </a:r>
            <a:r>
              <a:rPr lang="en-US" b="1" dirty="0" smtClean="0"/>
              <a:t>Tokyo</a:t>
            </a:r>
            <a:r>
              <a:rPr lang="en-US" dirty="0" smtClean="0"/>
              <a:t>, </a:t>
            </a:r>
            <a:r>
              <a:rPr lang="en-US" b="1" dirty="0" smtClean="0"/>
              <a:t>Seoul</a:t>
            </a:r>
            <a:r>
              <a:rPr lang="en-US" dirty="0" smtClean="0"/>
              <a:t>, and </a:t>
            </a:r>
            <a:r>
              <a:rPr lang="en-US" b="1" dirty="0" smtClean="0"/>
              <a:t>Tbilisi</a:t>
            </a:r>
            <a:r>
              <a:rPr lang="en-US" dirty="0" smtClean="0"/>
              <a:t>!</a:t>
            </a:r>
          </a:p>
          <a:p>
            <a:pPr marL="0" indent="0">
              <a:buNone/>
            </a:pPr>
            <a:r>
              <a:rPr lang="en-US" dirty="0" smtClean="0"/>
              <a:t>Finally, we look at a graphic of this venue-based clustering…</a:t>
            </a:r>
          </a:p>
          <a:p>
            <a:pPr marL="0" indent="0">
              <a:buNone/>
            </a:pPr>
            <a:endParaRPr lang="en-US" dirty="0"/>
          </a:p>
        </p:txBody>
      </p:sp>
      <p:sp>
        <p:nvSpPr>
          <p:cNvPr id="2" name="Title 1"/>
          <p:cNvSpPr>
            <a:spLocks noGrp="1"/>
          </p:cNvSpPr>
          <p:nvPr>
            <p:ph type="title"/>
          </p:nvPr>
        </p:nvSpPr>
        <p:spPr/>
        <p:txBody>
          <a:bodyPr/>
          <a:lstStyle/>
          <a:p>
            <a:r>
              <a:rPr lang="en-US" dirty="0" smtClean="0"/>
              <a:t>Identifying Similar Markets</a:t>
            </a:r>
            <a:endParaRPr lang="en-US" dirty="0"/>
          </a:p>
        </p:txBody>
      </p:sp>
    </p:spTree>
    <p:extLst>
      <p:ext uri="{BB962C8B-B14F-4D97-AF65-F5344CB8AC3E}">
        <p14:creationId xmlns:p14="http://schemas.microsoft.com/office/powerpoint/2010/main" val="4031855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Cluster Analysis</a:t>
            </a:r>
            <a:endParaRPr lang="en-US" dirty="0"/>
          </a:p>
        </p:txBody>
      </p:sp>
      <p:pic>
        <p:nvPicPr>
          <p:cNvPr id="7" name="Content Placeholder 6"/>
          <p:cNvPicPr>
            <a:picLocks noGrp="1" noChangeAspect="1"/>
          </p:cNvPicPr>
          <p:nvPr>
            <p:ph idx="1"/>
          </p:nvPr>
        </p:nvPicPr>
        <p:blipFill rotWithShape="1">
          <a:blip r:embed="rId2"/>
          <a:srcRect l="13091" t="7020" r="3996" b="19901"/>
          <a:stretch/>
        </p:blipFill>
        <p:spPr>
          <a:xfrm>
            <a:off x="1368650" y="2737302"/>
            <a:ext cx="5775468" cy="3016158"/>
          </a:xfrm>
          <a:prstGeom prst="rect">
            <a:avLst/>
          </a:prstGeom>
        </p:spPr>
      </p:pic>
      <p:sp>
        <p:nvSpPr>
          <p:cNvPr id="8" name="TextBox 7"/>
          <p:cNvSpPr txBox="1"/>
          <p:nvPr/>
        </p:nvSpPr>
        <p:spPr>
          <a:xfrm>
            <a:off x="7952330" y="2843485"/>
            <a:ext cx="2412837" cy="2862322"/>
          </a:xfrm>
          <a:prstGeom prst="rect">
            <a:avLst/>
          </a:prstGeom>
          <a:noFill/>
        </p:spPr>
        <p:txBody>
          <a:bodyPr wrap="square" rtlCol="0">
            <a:spAutoFit/>
          </a:bodyPr>
          <a:lstStyle/>
          <a:p>
            <a:r>
              <a:rPr lang="en-US" dirty="0" smtClean="0"/>
              <a:t>Singapore’s cluster can be seen in </a:t>
            </a:r>
            <a:r>
              <a:rPr lang="en-US" b="1" dirty="0" smtClean="0"/>
              <a:t>red</a:t>
            </a:r>
            <a:r>
              <a:rPr lang="en-US" dirty="0" smtClean="0"/>
              <a:t>. Generally, we see a segmenting of clusters by location. It’s neat that Singapore’s cluster is so geographically diverse, encompassing parts of East Asia, the Caucasus, and Central Europe.</a:t>
            </a:r>
            <a:endParaRPr lang="en-US" dirty="0"/>
          </a:p>
        </p:txBody>
      </p:sp>
    </p:spTree>
    <p:extLst>
      <p:ext uri="{BB962C8B-B14F-4D97-AF65-F5344CB8AC3E}">
        <p14:creationId xmlns:p14="http://schemas.microsoft.com/office/powerpoint/2010/main" val="568368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6658" y="2867086"/>
            <a:ext cx="5344815" cy="1323439"/>
          </a:xfrm>
          <a:prstGeom prst="rect">
            <a:avLst/>
          </a:prstGeom>
          <a:noFill/>
        </p:spPr>
        <p:txBody>
          <a:bodyPr wrap="square" rtlCol="0">
            <a:spAutoFit/>
          </a:bodyPr>
          <a:lstStyle/>
          <a:p>
            <a:pPr algn="ctr"/>
            <a:r>
              <a:rPr lang="en-US" sz="4000" dirty="0" smtClean="0"/>
              <a:t>Thanks for reading! Now enjoy a cup of coffee.</a:t>
            </a:r>
            <a:endParaRPr lang="en-US" sz="4000" dirty="0"/>
          </a:p>
        </p:txBody>
      </p:sp>
    </p:spTree>
    <p:extLst>
      <p:ext uri="{BB962C8B-B14F-4D97-AF65-F5344CB8AC3E}">
        <p14:creationId xmlns:p14="http://schemas.microsoft.com/office/powerpoint/2010/main" val="67184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The Premise</a:t>
            </a:r>
          </a:p>
          <a:p>
            <a:r>
              <a:rPr lang="en-US" dirty="0" smtClean="0"/>
              <a:t>Essential Elements of Analysis</a:t>
            </a:r>
          </a:p>
          <a:p>
            <a:r>
              <a:rPr lang="en-US" dirty="0" smtClean="0"/>
              <a:t>The Beer Proxy</a:t>
            </a:r>
          </a:p>
          <a:p>
            <a:r>
              <a:rPr lang="en-US" dirty="0" smtClean="0"/>
              <a:t>Results</a:t>
            </a:r>
          </a:p>
          <a:p>
            <a:r>
              <a:rPr lang="en-US" dirty="0" smtClean="0"/>
              <a:t>A Café Prospective</a:t>
            </a:r>
            <a:endParaRPr lang="en-US" dirty="0"/>
          </a:p>
        </p:txBody>
      </p:sp>
    </p:spTree>
    <p:extLst>
      <p:ext uri="{BB962C8B-B14F-4D97-AF65-F5344CB8AC3E}">
        <p14:creationId xmlns:p14="http://schemas.microsoft.com/office/powerpoint/2010/main" val="1121507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1:</a:t>
            </a:r>
            <a:endParaRPr lang="en-US" dirty="0"/>
          </a:p>
        </p:txBody>
      </p:sp>
      <p:sp>
        <p:nvSpPr>
          <p:cNvPr id="3" name="Subtitle 2"/>
          <p:cNvSpPr>
            <a:spLocks noGrp="1"/>
          </p:cNvSpPr>
          <p:nvPr>
            <p:ph type="subTitle" idx="1"/>
          </p:nvPr>
        </p:nvSpPr>
        <p:spPr/>
        <p:txBody>
          <a:bodyPr>
            <a:normAutofit/>
          </a:bodyPr>
          <a:lstStyle/>
          <a:p>
            <a:r>
              <a:rPr lang="en-US" sz="5400" dirty="0" smtClean="0"/>
              <a:t>The Premise</a:t>
            </a:r>
            <a:endParaRPr lang="en-US" sz="5400" dirty="0"/>
          </a:p>
        </p:txBody>
      </p:sp>
    </p:spTree>
    <p:extLst>
      <p:ext uri="{BB962C8B-B14F-4D97-AF65-F5344CB8AC3E}">
        <p14:creationId xmlns:p14="http://schemas.microsoft.com/office/powerpoint/2010/main" val="66148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Premise</a:t>
            </a:r>
            <a:endParaRPr lang="en-US" dirty="0"/>
          </a:p>
        </p:txBody>
      </p:sp>
      <p:sp>
        <p:nvSpPr>
          <p:cNvPr id="3" name="Content Placeholder 2"/>
          <p:cNvSpPr>
            <a:spLocks noGrp="1"/>
          </p:cNvSpPr>
          <p:nvPr>
            <p:ph idx="1"/>
          </p:nvPr>
        </p:nvSpPr>
        <p:spPr/>
        <p:txBody>
          <a:bodyPr/>
          <a:lstStyle/>
          <a:p>
            <a:r>
              <a:rPr lang="en-US" dirty="0" smtClean="0"/>
              <a:t>This data science project consisted of identifying the best market to open up a coffee shop.</a:t>
            </a:r>
          </a:p>
          <a:p>
            <a:r>
              <a:rPr lang="en-US" dirty="0" smtClean="0"/>
              <a:t>Fundamentally, the goal was to utilize data on per-capita coffee consumption as well as location data from Foursquare to understand which capital cities around the world have a high demand for new coffee venues.</a:t>
            </a:r>
          </a:p>
          <a:p>
            <a:r>
              <a:rPr lang="en-US" dirty="0" smtClean="0"/>
              <a:t>Factors such as consumption, </a:t>
            </a:r>
            <a:r>
              <a:rPr lang="en-US" dirty="0" err="1" smtClean="0"/>
              <a:t>on-premise</a:t>
            </a:r>
            <a:r>
              <a:rPr lang="en-US" dirty="0" smtClean="0"/>
              <a:t> vs. off-premise purchase, and current prevalence of coffee shops were key points of interest in the analysis.</a:t>
            </a:r>
            <a:endParaRPr lang="en-US" dirty="0"/>
          </a:p>
        </p:txBody>
      </p:sp>
      <p:pic>
        <p:nvPicPr>
          <p:cNvPr id="5" name="Picture 4"/>
          <p:cNvPicPr>
            <a:picLocks noChangeAspect="1"/>
          </p:cNvPicPr>
          <p:nvPr/>
        </p:nvPicPr>
        <p:blipFill>
          <a:blip r:embed="rId2"/>
          <a:stretch>
            <a:fillRect/>
          </a:stretch>
        </p:blipFill>
        <p:spPr>
          <a:xfrm>
            <a:off x="1975946" y="1125355"/>
            <a:ext cx="1501380" cy="1017419"/>
          </a:xfrm>
          <a:prstGeom prst="rect">
            <a:avLst/>
          </a:prstGeom>
        </p:spPr>
      </p:pic>
      <p:pic>
        <p:nvPicPr>
          <p:cNvPr id="9" name="Picture 8"/>
          <p:cNvPicPr>
            <a:picLocks noChangeAspect="1"/>
          </p:cNvPicPr>
          <p:nvPr/>
        </p:nvPicPr>
        <p:blipFill>
          <a:blip r:embed="rId3"/>
          <a:stretch>
            <a:fillRect/>
          </a:stretch>
        </p:blipFill>
        <p:spPr>
          <a:xfrm>
            <a:off x="8737805" y="930008"/>
            <a:ext cx="1308796" cy="1308796"/>
          </a:xfrm>
          <a:prstGeom prst="rect">
            <a:avLst/>
          </a:prstGeom>
        </p:spPr>
      </p:pic>
    </p:spTree>
    <p:extLst>
      <p:ext uri="{BB962C8B-B14F-4D97-AF65-F5344CB8AC3E}">
        <p14:creationId xmlns:p14="http://schemas.microsoft.com/office/powerpoint/2010/main" val="3997941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2:</a:t>
            </a:r>
            <a:endParaRPr lang="en-US" dirty="0"/>
          </a:p>
        </p:txBody>
      </p:sp>
      <p:sp>
        <p:nvSpPr>
          <p:cNvPr id="3" name="Subtitle 2"/>
          <p:cNvSpPr>
            <a:spLocks noGrp="1"/>
          </p:cNvSpPr>
          <p:nvPr>
            <p:ph type="subTitle" idx="1"/>
          </p:nvPr>
        </p:nvSpPr>
        <p:spPr/>
        <p:txBody>
          <a:bodyPr>
            <a:normAutofit fontScale="92500" lnSpcReduction="20000"/>
          </a:bodyPr>
          <a:lstStyle/>
          <a:p>
            <a:r>
              <a:rPr lang="en-US" sz="5400" dirty="0" smtClean="0"/>
              <a:t>Essential Elements of Analysis</a:t>
            </a:r>
            <a:endParaRPr lang="en-US" sz="5400" dirty="0"/>
          </a:p>
        </p:txBody>
      </p:sp>
    </p:spTree>
    <p:extLst>
      <p:ext uri="{BB962C8B-B14F-4D97-AF65-F5344CB8AC3E}">
        <p14:creationId xmlns:p14="http://schemas.microsoft.com/office/powerpoint/2010/main" val="293220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Consumption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6011" y="2610557"/>
            <a:ext cx="4788118" cy="3317875"/>
          </a:xfrm>
        </p:spPr>
      </p:pic>
      <p:sp>
        <p:nvSpPr>
          <p:cNvPr id="7" name="TextBox 6"/>
          <p:cNvSpPr txBox="1"/>
          <p:nvPr/>
        </p:nvSpPr>
        <p:spPr>
          <a:xfrm>
            <a:off x="6866849" y="2610557"/>
            <a:ext cx="3610405"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To start, we note the per-capita coffee consumption in top consuming countries around the world. Northern Europe tops the list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Note that this is dry coffee and so Finns consume about 2.5 cups per day! (under the standard measure of 10.6g of dry coffee per cup)</a:t>
            </a:r>
            <a:endParaRPr lang="en-US" dirty="0"/>
          </a:p>
        </p:txBody>
      </p:sp>
    </p:spTree>
    <p:extLst>
      <p:ext uri="{BB962C8B-B14F-4D97-AF65-F5344CB8AC3E}">
        <p14:creationId xmlns:p14="http://schemas.microsoft.com/office/powerpoint/2010/main" val="3025877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Standing</a:t>
            </a:r>
            <a:endParaRPr lang="en-US" dirty="0"/>
          </a:p>
        </p:txBody>
      </p:sp>
      <p:sp>
        <p:nvSpPr>
          <p:cNvPr id="7" name="TextBox 6"/>
          <p:cNvSpPr txBox="1"/>
          <p:nvPr/>
        </p:nvSpPr>
        <p:spPr>
          <a:xfrm>
            <a:off x="6866849" y="2610557"/>
            <a:ext cx="3610405"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Next, we look at per-capita GDP Purchasing Power Parity (PPP), which normalizes for different costs of living across countries.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will be essential to estimating what percent of coffee is likely to be purchased at a shop (</a:t>
            </a:r>
            <a:r>
              <a:rPr lang="en-US" dirty="0" err="1" smtClean="0"/>
              <a:t>on-premise</a:t>
            </a:r>
            <a:r>
              <a:rPr lang="en-US" dirty="0" smtClean="0"/>
              <a:t>) versus bought at a market (off-premise)</a:t>
            </a:r>
            <a:endParaRPr lang="en-US" dirty="0"/>
          </a:p>
        </p:txBody>
      </p:sp>
      <p:pic>
        <p:nvPicPr>
          <p:cNvPr id="4" name="Content Placeholder 3"/>
          <p:cNvPicPr>
            <a:picLocks noGrp="1" noChangeAspect="1"/>
          </p:cNvPicPr>
          <p:nvPr>
            <p:ph idx="1"/>
          </p:nvPr>
        </p:nvPicPr>
        <p:blipFill>
          <a:blip r:embed="rId2"/>
          <a:stretch>
            <a:fillRect/>
          </a:stretch>
        </p:blipFill>
        <p:spPr>
          <a:xfrm>
            <a:off x="1681168" y="2784414"/>
            <a:ext cx="3414056" cy="2639797"/>
          </a:xfrm>
          <a:prstGeom prst="rect">
            <a:avLst/>
          </a:prstGeom>
        </p:spPr>
      </p:pic>
    </p:spTree>
    <p:extLst>
      <p:ext uri="{BB962C8B-B14F-4D97-AF65-F5344CB8AC3E}">
        <p14:creationId xmlns:p14="http://schemas.microsoft.com/office/powerpoint/2010/main" val="2272453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Nearby Cafes</a:t>
            </a:r>
            <a:endParaRPr lang="en-US" dirty="0"/>
          </a:p>
        </p:txBody>
      </p:sp>
      <p:sp>
        <p:nvSpPr>
          <p:cNvPr id="7" name="TextBox 6"/>
          <p:cNvSpPr txBox="1"/>
          <p:nvPr/>
        </p:nvSpPr>
        <p:spPr>
          <a:xfrm>
            <a:off x="6866849" y="2610557"/>
            <a:ext cx="3610405"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We then use Foursquare location data to sample 30 locations within a 5-kilometer radius of the capital city of each country.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This gives us an idea of how concentrated the </a:t>
            </a:r>
            <a:r>
              <a:rPr lang="en-US" dirty="0" err="1" smtClean="0"/>
              <a:t>on-premise</a:t>
            </a:r>
            <a:r>
              <a:rPr lang="en-US" dirty="0" smtClean="0"/>
              <a:t> coffee market is in each country. We clearly see that a place like Zagreb would be a tough market to enter given existing competition.</a:t>
            </a:r>
            <a:endParaRPr lang="en-US" dirty="0"/>
          </a:p>
        </p:txBody>
      </p:sp>
      <p:pic>
        <p:nvPicPr>
          <p:cNvPr id="9" name="Content Placeholder 8"/>
          <p:cNvPicPr>
            <a:picLocks noGrp="1" noChangeAspect="1"/>
          </p:cNvPicPr>
          <p:nvPr>
            <p:ph idx="1"/>
          </p:nvPr>
        </p:nvPicPr>
        <p:blipFill>
          <a:blip r:embed="rId2"/>
          <a:stretch>
            <a:fillRect/>
          </a:stretch>
        </p:blipFill>
        <p:spPr>
          <a:xfrm>
            <a:off x="1295402" y="2610558"/>
            <a:ext cx="5294125" cy="3512554"/>
          </a:xfrm>
          <a:prstGeom prst="rect">
            <a:avLst/>
          </a:prstGeom>
        </p:spPr>
      </p:pic>
    </p:spTree>
    <p:extLst>
      <p:ext uri="{BB962C8B-B14F-4D97-AF65-F5344CB8AC3E}">
        <p14:creationId xmlns:p14="http://schemas.microsoft.com/office/powerpoint/2010/main" val="327181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3:</a:t>
            </a:r>
            <a:endParaRPr lang="en-US" dirty="0"/>
          </a:p>
        </p:txBody>
      </p:sp>
      <p:sp>
        <p:nvSpPr>
          <p:cNvPr id="3" name="Subtitle 2"/>
          <p:cNvSpPr>
            <a:spLocks noGrp="1"/>
          </p:cNvSpPr>
          <p:nvPr>
            <p:ph type="subTitle" idx="1"/>
          </p:nvPr>
        </p:nvSpPr>
        <p:spPr/>
        <p:txBody>
          <a:bodyPr>
            <a:normAutofit/>
          </a:bodyPr>
          <a:lstStyle/>
          <a:p>
            <a:r>
              <a:rPr lang="en-US" sz="5400" dirty="0" smtClean="0"/>
              <a:t>The Beer Proxy</a:t>
            </a:r>
            <a:endParaRPr lang="en-US" sz="5400" dirty="0"/>
          </a:p>
        </p:txBody>
      </p:sp>
    </p:spTree>
    <p:extLst>
      <p:ext uri="{BB962C8B-B14F-4D97-AF65-F5344CB8AC3E}">
        <p14:creationId xmlns:p14="http://schemas.microsoft.com/office/powerpoint/2010/main" val="41084056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176</TotalTime>
  <Words>854</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Garamond</vt:lpstr>
      <vt:lpstr>Organic</vt:lpstr>
      <vt:lpstr>Coffee Shop Aspirations</vt:lpstr>
      <vt:lpstr>Overview</vt:lpstr>
      <vt:lpstr>Section 1:</vt:lpstr>
      <vt:lpstr>The Premise</vt:lpstr>
      <vt:lpstr>Section 2:</vt:lpstr>
      <vt:lpstr>Consumption</vt:lpstr>
      <vt:lpstr>Economic Standing</vt:lpstr>
      <vt:lpstr>Nearby Cafes</vt:lpstr>
      <vt:lpstr>Section 3:</vt:lpstr>
      <vt:lpstr>Motivation – What is a Proxy and Why Beer? </vt:lpstr>
      <vt:lpstr>On-Premise Beer Consumption</vt:lpstr>
      <vt:lpstr>Example</vt:lpstr>
      <vt:lpstr>Section 4:</vt:lpstr>
      <vt:lpstr>Optimization Metric</vt:lpstr>
      <vt:lpstr>Drumroll Please…</vt:lpstr>
      <vt:lpstr>Section 5:</vt:lpstr>
      <vt:lpstr>Identifying Similar Markets</vt:lpstr>
      <vt:lpstr>Results of Cluster Analysis</vt:lpstr>
      <vt:lpstr>PowerPoint Presentation</vt:lpstr>
    </vt:vector>
  </TitlesOfParts>
  <Company>Publicis Groupe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Coffee Shop Aspirations</dc:title>
  <dc:creator>Simon Serrano</dc:creator>
  <cp:lastModifiedBy>Simon Serrano</cp:lastModifiedBy>
  <cp:revision>25</cp:revision>
  <dcterms:created xsi:type="dcterms:W3CDTF">2019-03-18T16:56:32Z</dcterms:created>
  <dcterms:modified xsi:type="dcterms:W3CDTF">2019-03-18T19:53:16Z</dcterms:modified>
</cp:coreProperties>
</file>