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60" r:id="rId5"/>
    <p:sldId id="259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ECC5-C5AC-4D88-9465-CD880DDBFA8E}" type="datetimeFigureOut">
              <a:rPr lang="ru-RU" smtClean="0"/>
              <a:t>19.01.2017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DF7B-80C0-4A98-BA1B-57CF5B38142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02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ECC5-C5AC-4D88-9465-CD880DDBFA8E}" type="datetimeFigureOut">
              <a:rPr lang="ru-RU" smtClean="0"/>
              <a:t>19.01.2017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DF7B-80C0-4A98-BA1B-57CF5B381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116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ECC5-C5AC-4D88-9465-CD880DDBFA8E}" type="datetimeFigureOut">
              <a:rPr lang="ru-RU" smtClean="0"/>
              <a:t>19.01.2017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DF7B-80C0-4A98-BA1B-57CF5B381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03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ECC5-C5AC-4D88-9465-CD880DDBFA8E}" type="datetimeFigureOut">
              <a:rPr lang="ru-RU" smtClean="0"/>
              <a:t>19.01.2017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DF7B-80C0-4A98-BA1B-57CF5B381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54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ECC5-C5AC-4D88-9465-CD880DDBFA8E}" type="datetimeFigureOut">
              <a:rPr lang="ru-RU" smtClean="0"/>
              <a:t>19.01.2017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DF7B-80C0-4A98-BA1B-57CF5B38142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0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ECC5-C5AC-4D88-9465-CD880DDBFA8E}" type="datetimeFigureOut">
              <a:rPr lang="ru-RU" smtClean="0"/>
              <a:t>19.01.2017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DF7B-80C0-4A98-BA1B-57CF5B381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73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ECC5-C5AC-4D88-9465-CD880DDBFA8E}" type="datetimeFigureOut">
              <a:rPr lang="ru-RU" smtClean="0"/>
              <a:t>19.01.2017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DF7B-80C0-4A98-BA1B-57CF5B381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95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ECC5-C5AC-4D88-9465-CD880DDBFA8E}" type="datetimeFigureOut">
              <a:rPr lang="ru-RU" smtClean="0"/>
              <a:t>19.01.2017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DF7B-80C0-4A98-BA1B-57CF5B381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74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ECC5-C5AC-4D88-9465-CD880DDBFA8E}" type="datetimeFigureOut">
              <a:rPr lang="ru-RU" smtClean="0"/>
              <a:t>19.01.2017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DF7B-80C0-4A98-BA1B-57CF5B381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07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01ECC5-C5AC-4D88-9465-CD880DDBFA8E}" type="datetimeFigureOut">
              <a:rPr lang="ru-RU" smtClean="0"/>
              <a:t>19.01.2017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D5DF7B-80C0-4A98-BA1B-57CF5B381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41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ECC5-C5AC-4D88-9465-CD880DDBFA8E}" type="datetimeFigureOut">
              <a:rPr lang="ru-RU" smtClean="0"/>
              <a:t>19.01.2017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DF7B-80C0-4A98-BA1B-57CF5B381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29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01ECC5-C5AC-4D88-9465-CD880DDBFA8E}" type="datetimeFigureOut">
              <a:rPr lang="ru-RU" smtClean="0"/>
              <a:t>19.01.2017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D5DF7B-80C0-4A98-BA1B-57CF5B38142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69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/>
        </p:nvSpPr>
        <p:spPr bwMode="auto">
          <a:xfrm>
            <a:off x="4932327" y="1083055"/>
            <a:ext cx="6249988" cy="177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2C95DD"/>
                </a:solidFill>
                <a:latin typeface="MetaNormalLF-Roman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C95DD"/>
                </a:solidFill>
                <a:latin typeface="MetaNormalLF-Roman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C95DD"/>
                </a:solidFill>
                <a:latin typeface="MetaNormalLF-Roman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C95DD"/>
                </a:solidFill>
                <a:latin typeface="MetaNormalLF-Roman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C95DD"/>
                </a:solidFill>
                <a:latin typeface="MetaNormalLF-Roman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C95DD"/>
                </a:solidFill>
                <a:latin typeface="MetaNormalLF-Roman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C95DD"/>
                </a:solidFill>
                <a:latin typeface="MetaNormalLF-Roman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C95DD"/>
                </a:solidFill>
                <a:latin typeface="MetaNormalLF-Roman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C95DD"/>
                </a:solidFill>
                <a:latin typeface="MetaNormalLF-Roman" pitchFamily="34" charset="0"/>
              </a:defRPr>
            </a:lvl9pPr>
          </a:lstStyle>
          <a:p>
            <a:r>
              <a:rPr lang="en-US" altLang="ru-RU" sz="2800" dirty="0">
                <a:solidFill>
                  <a:schemeClr val="accent1"/>
                </a:solidFill>
              </a:rPr>
              <a:t>Final Presentation for Project Sponsors</a:t>
            </a:r>
            <a:endParaRPr lang="en-US" altLang="ru-RU" sz="2800" i="1" dirty="0">
              <a:solidFill>
                <a:schemeClr val="accent1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/>
        </p:nvSpPr>
        <p:spPr bwMode="auto">
          <a:xfrm>
            <a:off x="4995034" y="2645465"/>
            <a:ext cx="6124575" cy="1752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marL="228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C95DD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2C95DD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C95DD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C95DD"/>
              </a:buClr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C95DD"/>
              </a:buClr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ct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1800" i="1" dirty="0">
                <a:solidFill>
                  <a:schemeClr val="accent1"/>
                </a:solidFill>
              </a:rPr>
              <a:t>Titanic</a:t>
            </a: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1800" i="1" dirty="0">
                <a:solidFill>
                  <a:schemeClr val="accent1"/>
                </a:solidFill>
              </a:rPr>
              <a:t>Dmitry Makarenko, Alexander </a:t>
            </a:r>
            <a:r>
              <a:rPr lang="en-US" sz="1800" i="1" dirty="0" err="1">
                <a:solidFill>
                  <a:schemeClr val="accent1"/>
                </a:solidFill>
              </a:rPr>
              <a:t>Ivanyushenko</a:t>
            </a:r>
            <a:r>
              <a:rPr lang="en-US" sz="1800" i="1" dirty="0">
                <a:solidFill>
                  <a:schemeClr val="accent1"/>
                </a:solidFill>
              </a:rPr>
              <a:t>, Ivan </a:t>
            </a:r>
            <a:r>
              <a:rPr lang="en-US" sz="1800" i="1" dirty="0" err="1">
                <a:solidFill>
                  <a:schemeClr val="accent1"/>
                </a:solidFill>
              </a:rPr>
              <a:t>Fedotov</a:t>
            </a:r>
            <a:r>
              <a:rPr lang="en-US" sz="1800" i="1" dirty="0">
                <a:solidFill>
                  <a:schemeClr val="accent1"/>
                </a:solidFill>
              </a:rPr>
              <a:t>, </a:t>
            </a:r>
            <a:r>
              <a:rPr lang="en-US" sz="1800" i="1" dirty="0" err="1">
                <a:solidFill>
                  <a:schemeClr val="accent1"/>
                </a:solidFill>
              </a:rPr>
              <a:t>Artem</a:t>
            </a:r>
            <a:r>
              <a:rPr lang="en-US" sz="1800" i="1" dirty="0">
                <a:solidFill>
                  <a:schemeClr val="accent1"/>
                </a:solidFill>
              </a:rPr>
              <a:t> </a:t>
            </a:r>
            <a:r>
              <a:rPr lang="en-US" sz="1800" i="1" dirty="0" err="1">
                <a:solidFill>
                  <a:schemeClr val="accent1"/>
                </a:solidFill>
              </a:rPr>
              <a:t>Lyan</a:t>
            </a:r>
            <a:r>
              <a:rPr lang="en-US" sz="1800" i="1" dirty="0">
                <a:solidFill>
                  <a:schemeClr val="accent1"/>
                </a:solidFill>
              </a:rPr>
              <a:t>, Alexandra </a:t>
            </a:r>
            <a:r>
              <a:rPr lang="en-US" sz="1800" i="1" dirty="0" err="1">
                <a:solidFill>
                  <a:schemeClr val="accent1"/>
                </a:solidFill>
              </a:rPr>
              <a:t>Tsvetkova</a:t>
            </a:r>
            <a:r>
              <a:rPr lang="en-US" sz="1800" i="1" dirty="0">
                <a:solidFill>
                  <a:schemeClr val="accent1"/>
                </a:solidFill>
              </a:rPr>
              <a:t> </a:t>
            </a: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1800" i="1" dirty="0">
                <a:solidFill>
                  <a:schemeClr val="accent1"/>
                </a:solidFill>
              </a:rPr>
              <a:t>19.01.2017</a:t>
            </a: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49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100" b="1" dirty="0" smtClean="0">
                <a:solidFill>
                  <a:schemeClr val="accent1"/>
                </a:solidFill>
              </a:rPr>
              <a:t>Project Goals</a:t>
            </a:r>
            <a:endParaRPr lang="ru-RU" sz="5100" b="1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500" dirty="0" smtClean="0">
                <a:solidFill>
                  <a:schemeClr val="accent1"/>
                </a:solidFill>
              </a:rPr>
              <a:t>Analyze parameters of survival </a:t>
            </a:r>
            <a:r>
              <a:rPr lang="en-US" sz="2500" dirty="0">
                <a:solidFill>
                  <a:schemeClr val="accent1"/>
                </a:solidFill>
              </a:rPr>
              <a:t>and make the appropriate </a:t>
            </a:r>
            <a:r>
              <a:rPr lang="en-US" sz="2500" dirty="0" smtClean="0">
                <a:solidFill>
                  <a:schemeClr val="accent1"/>
                </a:solidFill>
              </a:rPr>
              <a:t>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 smtClean="0">
                <a:solidFill>
                  <a:schemeClr val="accent1"/>
                </a:solidFill>
              </a:rPr>
              <a:t>Compare the </a:t>
            </a:r>
            <a:r>
              <a:rPr lang="en-US" sz="2500" dirty="0">
                <a:solidFill>
                  <a:schemeClr val="accent1"/>
                </a:solidFill>
              </a:rPr>
              <a:t>use of different </a:t>
            </a:r>
            <a:r>
              <a:rPr lang="en-US" sz="2500" dirty="0" smtClean="0">
                <a:solidFill>
                  <a:schemeClr val="accent1"/>
                </a:solidFill>
              </a:rPr>
              <a:t>methods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 smtClean="0">
                <a:solidFill>
                  <a:schemeClr val="accent1"/>
                </a:solidFill>
              </a:rPr>
              <a:t>Visualize statistics of </a:t>
            </a:r>
            <a:r>
              <a:rPr lang="en-US" sz="2500" dirty="0">
                <a:solidFill>
                  <a:schemeClr val="accent1"/>
                </a:solidFill>
              </a:rPr>
              <a:t>survivors in </a:t>
            </a:r>
            <a:r>
              <a:rPr lang="en-US" sz="2500" dirty="0" smtClean="0">
                <a:solidFill>
                  <a:schemeClr val="accent1"/>
                </a:solidFill>
              </a:rPr>
              <a:t>this disaster</a:t>
            </a:r>
            <a:endParaRPr lang="ru-RU" sz="2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4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1097280" y="286603"/>
            <a:ext cx="10058400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2C95DD"/>
                </a:solidFill>
                <a:latin typeface="MetaNormalLF-Roman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C95DD"/>
                </a:solidFill>
                <a:latin typeface="MetaNormalLF-Roman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C95DD"/>
                </a:solidFill>
                <a:latin typeface="MetaNormalLF-Roman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C95DD"/>
                </a:solidFill>
                <a:latin typeface="MetaNormalLF-Roman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C95DD"/>
                </a:solidFill>
                <a:latin typeface="MetaNormalLF-Roman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C95DD"/>
                </a:solidFill>
                <a:latin typeface="MetaNormalLF-Roman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C95DD"/>
                </a:solidFill>
                <a:latin typeface="MetaNormalLF-Roman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C95DD"/>
                </a:solidFill>
                <a:latin typeface="MetaNormalLF-Roman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C95DD"/>
                </a:solidFill>
                <a:latin typeface="MetaNormalLF-Roman" pitchFamily="34" charset="0"/>
              </a:defRPr>
            </a:lvl9pPr>
          </a:lstStyle>
          <a:p>
            <a:r>
              <a:rPr lang="en-US" altLang="ru-RU" dirty="0">
                <a:solidFill>
                  <a:schemeClr val="accent1"/>
                </a:solidFill>
              </a:rPr>
              <a:t>Situation &amp; Project Goals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097280" y="173736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C95DD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2C95DD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C95DD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C95DD"/>
              </a:buClr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C95DD"/>
              </a:buClr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887" indent="0" defTabSz="111125" eaLnBrk="0" fontAlgn="auto" hangingPunct="0"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None/>
              <a:defRPr/>
            </a:pPr>
            <a:r>
              <a:rPr lang="en-US" sz="2000" b="1" dirty="0">
                <a:solidFill>
                  <a:schemeClr val="accent1"/>
                </a:solidFill>
              </a:rPr>
              <a:t>Situation </a:t>
            </a:r>
          </a:p>
          <a:p>
            <a:pPr marL="573087" indent="-457200" defTabSz="111125" eaLnBrk="0" fontAlgn="auto" hangingPunct="0"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defRPr/>
            </a:pPr>
            <a:r>
              <a:rPr lang="en-US" sz="1800" dirty="0">
                <a:solidFill>
                  <a:schemeClr val="accent1"/>
                </a:solidFill>
              </a:rPr>
              <a:t>Apply the tools of machine learning to predict which passengers survived the tragedy of Titanic on April 15, 1912</a:t>
            </a:r>
          </a:p>
          <a:p>
            <a:pPr marL="573087" indent="-457200" defTabSz="111125" eaLnBrk="0" fontAlgn="auto" hangingPunct="0"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defRPr/>
            </a:pPr>
            <a:r>
              <a:rPr lang="en-US" sz="1800" dirty="0" smtClean="0">
                <a:solidFill>
                  <a:schemeClr val="accent1"/>
                </a:solidFill>
              </a:rPr>
              <a:t>The survival </a:t>
            </a:r>
            <a:r>
              <a:rPr lang="en-US" sz="1800" dirty="0">
                <a:solidFill>
                  <a:schemeClr val="accent1"/>
                </a:solidFill>
              </a:rPr>
              <a:t>probability of passengers depending on the number of variables can be used by insurance companies in calculation of a </a:t>
            </a:r>
            <a:r>
              <a:rPr lang="en-US" sz="1800" dirty="0" smtClean="0">
                <a:solidFill>
                  <a:schemeClr val="accent1"/>
                </a:solidFill>
              </a:rPr>
              <a:t>insurance</a:t>
            </a:r>
            <a:endParaRPr lang="ru-RU" sz="1800" dirty="0" smtClean="0">
              <a:solidFill>
                <a:schemeClr val="accent1"/>
              </a:solidFill>
            </a:endParaRPr>
          </a:p>
          <a:p>
            <a:pPr marL="573087" indent="-457200" defTabSz="111125" eaLnBrk="0" fontAlgn="auto" hangingPunct="0"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defRPr/>
            </a:pPr>
            <a:r>
              <a:rPr lang="en-US" sz="1800" dirty="0" smtClean="0">
                <a:solidFill>
                  <a:schemeClr val="accent1"/>
                </a:solidFill>
              </a:rPr>
              <a:t>Implication of this research can decrement disasters on water</a:t>
            </a:r>
            <a:endParaRPr lang="en-US" sz="400" dirty="0" smtClean="0">
              <a:solidFill>
                <a:schemeClr val="accent1"/>
              </a:solidFill>
            </a:endParaRPr>
          </a:p>
          <a:p>
            <a:pPr marL="115887" indent="0" defTabSz="111125" eaLnBrk="0" fontAlgn="auto" hangingPunct="0"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buNone/>
              <a:defRPr/>
            </a:pPr>
            <a:r>
              <a:rPr lang="en-US" sz="2000" b="1" dirty="0" smtClean="0">
                <a:solidFill>
                  <a:schemeClr val="accent1"/>
                </a:solidFill>
              </a:rPr>
              <a:t>Project </a:t>
            </a:r>
            <a:r>
              <a:rPr lang="en-US" sz="2000" b="1" dirty="0">
                <a:solidFill>
                  <a:schemeClr val="accent1"/>
                </a:solidFill>
              </a:rPr>
              <a:t>Goals</a:t>
            </a:r>
          </a:p>
          <a:p>
            <a:pPr marL="401637" indent="-285750" defTabSz="111125" eaLnBrk="0" fontAlgn="auto" hangingPunct="0"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defRPr/>
            </a:pPr>
            <a:r>
              <a:rPr lang="en-US" sz="1800" dirty="0">
                <a:solidFill>
                  <a:schemeClr val="accent1"/>
                </a:solidFill>
              </a:rPr>
              <a:t>Research what sorts of people were likely to survive</a:t>
            </a:r>
            <a:r>
              <a:rPr lang="ru-RU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on Titanic</a:t>
            </a:r>
            <a:endParaRPr lang="ru-RU" sz="1800" dirty="0">
              <a:solidFill>
                <a:schemeClr val="accent1"/>
              </a:solidFill>
            </a:endParaRPr>
          </a:p>
          <a:p>
            <a:pPr marL="401637" indent="-285750" defTabSz="111125" eaLnBrk="0" fontAlgn="auto" hangingPunct="0"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defRPr/>
            </a:pPr>
            <a:r>
              <a:rPr lang="en-US" sz="1800" dirty="0">
                <a:solidFill>
                  <a:schemeClr val="accent1"/>
                </a:solidFill>
              </a:rPr>
              <a:t>Compose a picture of the average statistical Titanic </a:t>
            </a:r>
            <a:r>
              <a:rPr lang="en-US" sz="1800" dirty="0" smtClean="0">
                <a:solidFill>
                  <a:schemeClr val="accent1"/>
                </a:solidFill>
              </a:rPr>
              <a:t>passenger</a:t>
            </a:r>
            <a:endParaRPr lang="ru-RU" sz="1800" dirty="0">
              <a:solidFill>
                <a:schemeClr val="accent1"/>
              </a:solidFill>
            </a:endParaRPr>
          </a:p>
          <a:p>
            <a:pPr marL="401637" indent="-285750" defTabSz="111125" eaLnBrk="0" fontAlgn="auto" hangingPunct="0">
              <a:spcBef>
                <a:spcPts val="600"/>
              </a:spcBef>
              <a:spcAft>
                <a:spcPts val="300"/>
              </a:spcAft>
              <a:buClr>
                <a:schemeClr val="accent2"/>
              </a:buClr>
              <a:defRPr/>
            </a:pPr>
            <a:r>
              <a:rPr lang="en-US" sz="1800" dirty="0">
                <a:solidFill>
                  <a:schemeClr val="accent1"/>
                </a:solidFill>
              </a:rPr>
              <a:t>Compare the results of different algorithms</a:t>
            </a:r>
          </a:p>
          <a:p>
            <a:pPr marL="115887" indent="0" defTabSz="111125" eaLnBrk="0" fontAlgn="auto" hangingPunct="0">
              <a:spcBef>
                <a:spcPts val="600"/>
              </a:spcBef>
              <a:spcAft>
                <a:spcPts val="300"/>
              </a:spcAft>
              <a:buNone/>
              <a:defRPr/>
            </a:pPr>
            <a:r>
              <a:rPr lang="en-US" sz="1800" dirty="0"/>
              <a:t> </a:t>
            </a:r>
          </a:p>
          <a:p>
            <a:pPr marL="115887" indent="0" defTabSz="111125" eaLnBrk="0" fontAlgn="auto" hangingPunct="0">
              <a:spcBef>
                <a:spcPts val="600"/>
              </a:spcBef>
              <a:spcAft>
                <a:spcPts val="300"/>
              </a:spcAft>
              <a:buNone/>
              <a:defRPr/>
            </a:pP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440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Executive summary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b="1" dirty="0" smtClean="0">
                <a:solidFill>
                  <a:schemeClr val="accent1"/>
                </a:solidFill>
              </a:rPr>
              <a:t>Research </a:t>
            </a:r>
            <a:r>
              <a:rPr lang="en-US" sz="2700" b="1" dirty="0">
                <a:solidFill>
                  <a:schemeClr val="accent1"/>
                </a:solidFill>
              </a:rPr>
              <a:t>the classification of </a:t>
            </a:r>
            <a:r>
              <a:rPr lang="en-US" sz="2700" b="1" dirty="0" smtClean="0">
                <a:solidFill>
                  <a:schemeClr val="accent1"/>
                </a:solidFill>
              </a:rPr>
              <a:t>survivors</a:t>
            </a:r>
            <a:endParaRPr lang="en-US" sz="2300" dirty="0">
              <a:solidFill>
                <a:schemeClr val="accent1"/>
              </a:solidFill>
            </a:endParaRPr>
          </a:p>
          <a:p>
            <a:r>
              <a:rPr lang="en-US" sz="2300" dirty="0" smtClean="0">
                <a:solidFill>
                  <a:schemeClr val="accent1"/>
                </a:solidFill>
              </a:rPr>
              <a:t>Algorithms </a:t>
            </a:r>
            <a:r>
              <a:rPr lang="en-US" sz="2300" dirty="0">
                <a:solidFill>
                  <a:schemeClr val="accent1"/>
                </a:solidFill>
              </a:rPr>
              <a:t>that have been used</a:t>
            </a:r>
            <a:r>
              <a:rPr lang="ru-RU" sz="2300" dirty="0">
                <a:solidFill>
                  <a:schemeClr val="accent1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1"/>
                </a:solidFill>
              </a:rPr>
              <a:t>Classification by logistic regression</a:t>
            </a:r>
            <a:endParaRPr lang="ru-RU" sz="2300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1"/>
                </a:solidFill>
              </a:rPr>
              <a:t>Basic random forest model</a:t>
            </a:r>
            <a:endParaRPr lang="ru-RU" sz="2300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1"/>
                </a:solidFill>
              </a:rPr>
              <a:t>Neural network</a:t>
            </a:r>
            <a:endParaRPr lang="ru-RU" sz="2300" dirty="0">
              <a:solidFill>
                <a:schemeClr val="accent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063344" y="1981199"/>
            <a:ext cx="3075710" cy="1288473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176654" y="3976254"/>
            <a:ext cx="1482437" cy="858982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 regression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859980" y="3976254"/>
            <a:ext cx="1482437" cy="858982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 forest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501744" y="3976254"/>
            <a:ext cx="1482437" cy="858982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Neural network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176654" y="5403273"/>
            <a:ext cx="4807527" cy="58189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4" idx="2"/>
            <a:endCxn id="7" idx="0"/>
          </p:cNvCxnSpPr>
          <p:nvPr/>
        </p:nvCxnSpPr>
        <p:spPr>
          <a:xfrm flipH="1">
            <a:off x="7917873" y="3269672"/>
            <a:ext cx="1683326" cy="706582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4" idx="2"/>
            <a:endCxn id="8" idx="0"/>
          </p:cNvCxnSpPr>
          <p:nvPr/>
        </p:nvCxnSpPr>
        <p:spPr>
          <a:xfrm>
            <a:off x="9601199" y="3269672"/>
            <a:ext cx="0" cy="706582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4" idx="2"/>
            <a:endCxn id="9" idx="0"/>
          </p:cNvCxnSpPr>
          <p:nvPr/>
        </p:nvCxnSpPr>
        <p:spPr>
          <a:xfrm>
            <a:off x="9601199" y="3269672"/>
            <a:ext cx="1641764" cy="706582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11242962" y="4835236"/>
            <a:ext cx="1" cy="568037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10" idx="0"/>
          </p:cNvCxnSpPr>
          <p:nvPr/>
        </p:nvCxnSpPr>
        <p:spPr>
          <a:xfrm>
            <a:off x="9580416" y="4835236"/>
            <a:ext cx="2" cy="568037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7917872" y="4835236"/>
            <a:ext cx="0" cy="568037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61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i="1" dirty="0">
                <a:solidFill>
                  <a:schemeClr val="tx2"/>
                </a:solidFill>
              </a:rPr>
              <a:t>Use dataset with gender, male, age and fare</a:t>
            </a:r>
            <a:endParaRPr lang="ru-RU" sz="2500" i="1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 i="1" dirty="0">
                <a:solidFill>
                  <a:schemeClr val="tx2"/>
                </a:solidFill>
              </a:rPr>
              <a:t>Estimation values of this variables for survival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ru-RU" sz="2500" i="1" dirty="0">
                <a:solidFill>
                  <a:schemeClr val="tx2"/>
                </a:solidFill>
              </a:rPr>
              <a:t>Developed different models to make </a:t>
            </a:r>
            <a:r>
              <a:rPr lang="en-US" altLang="ru-RU" sz="2500" i="1" dirty="0" smtClean="0">
                <a:solidFill>
                  <a:schemeClr val="tx2"/>
                </a:solidFill>
              </a:rPr>
              <a:t>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i="1" dirty="0" smtClean="0">
                <a:solidFill>
                  <a:schemeClr val="tx2"/>
                </a:solidFill>
              </a:rPr>
              <a:t>Evaluation </a:t>
            </a:r>
            <a:r>
              <a:rPr lang="en-US" sz="2500" i="1" dirty="0">
                <a:solidFill>
                  <a:schemeClr val="tx2"/>
                </a:solidFill>
              </a:rPr>
              <a:t>of the accuracy of </a:t>
            </a:r>
            <a:r>
              <a:rPr lang="en-US" sz="2500" i="1" dirty="0" smtClean="0">
                <a:solidFill>
                  <a:schemeClr val="tx2"/>
                </a:solidFill>
              </a:rPr>
              <a:t>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ru-RU" sz="2500" i="1" dirty="0" smtClean="0">
                <a:solidFill>
                  <a:schemeClr val="tx2"/>
                </a:solidFill>
              </a:rPr>
              <a:t>Made available visualization of results to analyze probability to survive on Titanic according granted parameters</a:t>
            </a:r>
            <a:endParaRPr lang="en-US" altLang="ru-RU" sz="2500" i="1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Title 1"/>
          <p:cNvSpPr>
            <a:spLocks noGrp="1"/>
          </p:cNvSpPr>
          <p:nvPr/>
        </p:nvSpPr>
        <p:spPr bwMode="auto">
          <a:xfrm>
            <a:off x="1615108" y="630981"/>
            <a:ext cx="8458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/>
                </a:solidFill>
                <a:latin typeface="MetaNormalLF-Roman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C95DD"/>
                </a:solidFill>
                <a:latin typeface="MetaNormalLF-Roman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C95DD"/>
                </a:solidFill>
                <a:latin typeface="MetaNormalLF-Roman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C95DD"/>
                </a:solidFill>
                <a:latin typeface="MetaNormalLF-Roman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C95DD"/>
                </a:solidFill>
                <a:latin typeface="MetaNormalLF-Roman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C95DD"/>
                </a:solidFill>
                <a:latin typeface="MetaNormalLF-Roman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C95DD"/>
                </a:solidFill>
                <a:latin typeface="MetaNormalLF-Roman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C95DD"/>
                </a:solidFill>
                <a:latin typeface="MetaNormalLF-Roman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2C95DD"/>
                </a:solidFill>
                <a:latin typeface="MetaNormalLF-Roman" pitchFamily="34" charset="0"/>
              </a:defRPr>
            </a:lvl9pPr>
          </a:lstStyle>
          <a:p>
            <a:r>
              <a:rPr lang="en-US" altLang="ru-RU"/>
              <a:t>Approach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15130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3937" y="258894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Description of models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4772" y="1818024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1"/>
                </a:solidFill>
              </a:rPr>
              <a:t>Basic </a:t>
            </a:r>
            <a:r>
              <a:rPr lang="en-US" dirty="0">
                <a:solidFill>
                  <a:schemeClr val="accent1"/>
                </a:solidFill>
              </a:rPr>
              <a:t>random forest </a:t>
            </a:r>
            <a:r>
              <a:rPr lang="en-US" dirty="0" smtClean="0">
                <a:solidFill>
                  <a:schemeClr val="accent1"/>
                </a:solidFill>
              </a:rPr>
              <a:t>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Accuracy :84%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Using R functions for Decision Tree models 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1"/>
                </a:solidFill>
              </a:rPr>
              <a:t>Classification by logistic regression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Accuracy </a:t>
            </a:r>
            <a:r>
              <a:rPr lang="en-US" dirty="0">
                <a:solidFill>
                  <a:schemeClr val="accent1"/>
                </a:solidFill>
              </a:rPr>
              <a:t>:79.77%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Research </a:t>
            </a:r>
            <a:r>
              <a:rPr lang="en-US" dirty="0">
                <a:solidFill>
                  <a:schemeClr val="accent1"/>
                </a:solidFill>
              </a:rPr>
              <a:t>of depending of influence of various parameters on </a:t>
            </a:r>
            <a:r>
              <a:rPr lang="en-US" dirty="0" smtClean="0">
                <a:solidFill>
                  <a:schemeClr val="accent1"/>
                </a:solidFill>
              </a:rPr>
              <a:t>survival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Using parameters: age, gender, ticket fare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1"/>
                </a:solidFill>
              </a:rPr>
              <a:t>Neural network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Accuracy :</a:t>
            </a:r>
            <a:r>
              <a:rPr lang="en-US" dirty="0" smtClean="0">
                <a:solidFill>
                  <a:schemeClr val="accent1"/>
                </a:solidFill>
              </a:rPr>
              <a:t>72%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Using neural network methods to predict the probability of </a:t>
            </a:r>
          </a:p>
          <a:p>
            <a:pPr marL="201168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surviving </a:t>
            </a:r>
          </a:p>
          <a:p>
            <a:pPr marL="201168" lvl="1" indent="0">
              <a:buNone/>
            </a:pPr>
            <a:r>
              <a:rPr lang="en-US" sz="2100" dirty="0" smtClean="0">
                <a:solidFill>
                  <a:schemeClr val="accent1"/>
                </a:solidFill>
              </a:rPr>
              <a:t>Common information: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altLang="ru-RU" i="1" dirty="0">
                <a:solidFill>
                  <a:schemeClr val="accent1"/>
                </a:solidFill>
              </a:rPr>
              <a:t>891 </a:t>
            </a:r>
            <a:r>
              <a:rPr lang="en-US" altLang="ru-RU" i="1" dirty="0">
                <a:solidFill>
                  <a:schemeClr val="accent1"/>
                </a:solidFill>
              </a:rPr>
              <a:t>Titanic passenger </a:t>
            </a:r>
            <a:endParaRPr lang="en-US" altLang="ru-RU" i="1" dirty="0" smtClean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1"/>
                </a:solidFill>
              </a:rPr>
              <a:t>11 variables</a:t>
            </a:r>
            <a:endParaRPr lang="en-US" dirty="0">
              <a:solidFill>
                <a:schemeClr val="accent1"/>
              </a:solidFill>
            </a:endParaRPr>
          </a:p>
          <a:p>
            <a:pPr marL="384048" lvl="2" indent="0">
              <a:buNone/>
            </a:pPr>
            <a:endParaRPr lang="en-US" sz="25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907" y="3605671"/>
            <a:ext cx="5737093" cy="269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25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3225" y="0"/>
            <a:ext cx="10005753" cy="767542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Key points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D:\final_lab\titanic\titanic\R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907" y="1776267"/>
            <a:ext cx="6899564" cy="443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5"/>
          <p:cNvSpPr>
            <a:spLocks noChangeArrowheads="1"/>
          </p:cNvSpPr>
          <p:nvPr/>
        </p:nvSpPr>
        <p:spPr bwMode="auto">
          <a:xfrm>
            <a:off x="1281545" y="734292"/>
            <a:ext cx="8396288" cy="850034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MetaNormalLF-Roman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etaNormalLF-Roman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etaNormalLF-Roman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etaNormalLF-Roman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etaNormalLF-Roman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taNormalLF-Roman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taNormalLF-Roman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taNormalLF-Roman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taNormalLF-Roman" pitchFamily="34" charset="0"/>
              </a:defRPr>
            </a:lvl9pPr>
          </a:lstStyle>
          <a:p>
            <a:pPr algn="ctr"/>
            <a:r>
              <a:rPr lang="en-US" altLang="ru-RU" dirty="0" smtClean="0">
                <a:solidFill>
                  <a:srgbClr val="020102"/>
                </a:solidFill>
                <a:latin typeface="Arial" charset="0"/>
              </a:rPr>
              <a:t>Basic random forest model has shown more accuracy and its visualization more comfortable for understanding. As </a:t>
            </a:r>
            <a:r>
              <a:rPr lang="en-US" altLang="ru-RU" dirty="0">
                <a:solidFill>
                  <a:srgbClr val="020102"/>
                </a:solidFill>
                <a:latin typeface="Arial" charset="0"/>
              </a:rPr>
              <a:t>seen from the </a:t>
            </a:r>
            <a:r>
              <a:rPr lang="en-US" altLang="ru-RU" dirty="0" smtClean="0">
                <a:solidFill>
                  <a:srgbClr val="020102"/>
                </a:solidFill>
                <a:latin typeface="Arial" charset="0"/>
              </a:rPr>
              <a:t>picture, poor young man and rich woman have </a:t>
            </a:r>
            <a:r>
              <a:rPr lang="en-US" dirty="0"/>
              <a:t>the </a:t>
            </a:r>
            <a:r>
              <a:rPr lang="en-US" dirty="0" smtClean="0"/>
              <a:t>highest </a:t>
            </a:r>
            <a:r>
              <a:rPr lang="en-US" dirty="0"/>
              <a:t>probability of </a:t>
            </a:r>
            <a:r>
              <a:rPr lang="en-US" dirty="0" smtClean="0"/>
              <a:t>survival.</a:t>
            </a:r>
            <a:endParaRPr lang="ru-RU" altLang="ru-RU" dirty="0">
              <a:solidFill>
                <a:srgbClr val="02010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522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3225" y="0"/>
            <a:ext cx="10005753" cy="767542"/>
          </a:xfrm>
        </p:spPr>
        <p:txBody>
          <a:bodyPr/>
          <a:lstStyle/>
          <a:p>
            <a:r>
              <a:rPr lang="en-US" dirty="0" smtClean="0"/>
              <a:t>Key points</a:t>
            </a:r>
            <a:endParaRPr lang="ru-RU" dirty="0"/>
          </a:p>
        </p:txBody>
      </p:sp>
      <p:sp>
        <p:nvSpPr>
          <p:cNvPr id="5" name="Rounded Rectangle 5"/>
          <p:cNvSpPr>
            <a:spLocks noChangeArrowheads="1"/>
          </p:cNvSpPr>
          <p:nvPr/>
        </p:nvSpPr>
        <p:spPr bwMode="auto">
          <a:xfrm>
            <a:off x="1281545" y="833438"/>
            <a:ext cx="8396288" cy="750887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MetaNormalLF-Roman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etaNormalLF-Roman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etaNormalLF-Roman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etaNormalLF-Roman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etaNormalLF-Roman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taNormalLF-Roman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taNormalLF-Roman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taNormalLF-Roman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taNormalLF-Roman" pitchFamily="34" charset="0"/>
              </a:defRPr>
            </a:lvl9pPr>
          </a:lstStyle>
          <a:p>
            <a:pPr algn="ctr"/>
            <a:r>
              <a:rPr lang="en-US" altLang="ru-RU" dirty="0" smtClean="0">
                <a:solidFill>
                  <a:srgbClr val="020102"/>
                </a:solidFill>
                <a:latin typeface="Arial" charset="0"/>
              </a:rPr>
              <a:t>Classification by logistic regression is not so obviously and has less accuracy than random forest model. On graphics red means dead and green – survived. </a:t>
            </a:r>
            <a:endParaRPr lang="ru-RU" altLang="ru-RU" dirty="0">
              <a:solidFill>
                <a:srgbClr val="020102"/>
              </a:solidFill>
              <a:latin typeface="Arial" charset="0"/>
            </a:endParaRPr>
          </a:p>
        </p:txBody>
      </p:sp>
      <p:pic>
        <p:nvPicPr>
          <p:cNvPr id="2050" name="Picture 2" descr="C:\Users\SBT-Fedotov-IA\Desktop\Снимо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36618"/>
            <a:ext cx="4043425" cy="281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BT-Fedotov-IA\Desktop\Снимо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088" y="2036618"/>
            <a:ext cx="4146226" cy="287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BT-Fedotov-IA\Desktop\Снимок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433" y="2036618"/>
            <a:ext cx="4081307" cy="270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837594" y="4745113"/>
            <a:ext cx="9975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Gender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194007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Recommendations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</a:rPr>
              <a:t>Take </a:t>
            </a:r>
            <a:r>
              <a:rPr lang="en-US" dirty="0">
                <a:solidFill>
                  <a:schemeClr val="accent1"/>
                </a:solidFill>
              </a:rPr>
              <a:t>into account that the distribution of the survivors was investigated only </a:t>
            </a:r>
            <a:r>
              <a:rPr lang="en-US" dirty="0" smtClean="0">
                <a:solidFill>
                  <a:schemeClr val="accent1"/>
                </a:solidFill>
              </a:rPr>
              <a:t>for </a:t>
            </a:r>
            <a:r>
              <a:rPr lang="en-US" dirty="0">
                <a:solidFill>
                  <a:schemeClr val="accent1"/>
                </a:solidFill>
              </a:rPr>
              <a:t>the one shipwreck and there is no accurate probability for random </a:t>
            </a:r>
            <a:r>
              <a:rPr lang="en-US" dirty="0" smtClean="0">
                <a:solidFill>
                  <a:schemeClr val="accent1"/>
                </a:solidFill>
              </a:rPr>
              <a:t>cruise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Provide researches on another shipwrecks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en-US" dirty="0" smtClean="0">
                <a:solidFill>
                  <a:schemeClr val="accent1"/>
                </a:solidFill>
              </a:rPr>
              <a:t>onsider </a:t>
            </a:r>
            <a:r>
              <a:rPr lang="en-US" dirty="0">
                <a:solidFill>
                  <a:schemeClr val="accent1"/>
                </a:solidFill>
              </a:rPr>
              <a:t>not historical, but more recent incident for using in nowadays cases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/>
                </a:solidFill>
              </a:rPr>
              <a:t>Not all 11 variables were taken into account in building </a:t>
            </a:r>
            <a:r>
              <a:rPr lang="en-US" dirty="0" smtClean="0">
                <a:solidFill>
                  <a:schemeClr val="accent1"/>
                </a:solidFill>
              </a:rPr>
              <a:t>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Use </a:t>
            </a:r>
            <a:r>
              <a:rPr lang="en-US" dirty="0">
                <a:solidFill>
                  <a:schemeClr val="accent1"/>
                </a:solidFill>
              </a:rPr>
              <a:t>the maximum number of variables in future </a:t>
            </a:r>
            <a:r>
              <a:rPr lang="en-US" dirty="0" smtClean="0">
                <a:solidFill>
                  <a:schemeClr val="accent1"/>
                </a:solidFill>
              </a:rPr>
              <a:t>research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Find more parameters of passengers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</a:rPr>
              <a:t>Information were used not for all passengers because of lack of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Try to find more information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Validation </a:t>
            </a:r>
            <a:r>
              <a:rPr lang="en-US" dirty="0">
                <a:solidFill>
                  <a:schemeClr val="accent1"/>
                </a:solidFill>
              </a:rPr>
              <a:t>of used information may lead to increasing accuracy </a:t>
            </a:r>
            <a:endParaRPr lang="en-US" dirty="0" smtClean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Ideal count of researched passengers – 891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1701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591</TotalTime>
  <Words>445</Words>
  <Application>Microsoft Office PowerPoint</Application>
  <PresentationFormat>Широкоэкранный</PresentationFormat>
  <Paragraphs>67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MetaNormalLF-Roman</vt:lpstr>
      <vt:lpstr>Wingdings</vt:lpstr>
      <vt:lpstr>Ретро</vt:lpstr>
      <vt:lpstr>Презентация PowerPoint</vt:lpstr>
      <vt:lpstr>Project Goals</vt:lpstr>
      <vt:lpstr>Situation &amp; Project Goals</vt:lpstr>
      <vt:lpstr>Executive summary</vt:lpstr>
      <vt:lpstr>Презентация PowerPoint</vt:lpstr>
      <vt:lpstr>Description of models</vt:lpstr>
      <vt:lpstr>Key points</vt:lpstr>
      <vt:lpstr>Key points</vt:lpstr>
      <vt:lpstr>Recommendations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Ivanan</dc:creator>
  <cp:lastModifiedBy>Alexandra Tsvetkova</cp:lastModifiedBy>
  <cp:revision>24</cp:revision>
  <dcterms:created xsi:type="dcterms:W3CDTF">2017-01-18T19:56:47Z</dcterms:created>
  <dcterms:modified xsi:type="dcterms:W3CDTF">2017-01-19T19:32:58Z</dcterms:modified>
</cp:coreProperties>
</file>