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Mono Thin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Bree Serif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Thin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MonoThin-italic.fntdata"/><Relationship Id="rId27" Type="http://schemas.openxmlformats.org/officeDocument/2006/relationships/font" Target="fonts/RobotoMono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reeSerif-regular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edc64e5d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edc64e5d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edc64e5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edc64e5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edc64e5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edc64e5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edc64e5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edc64e5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edc64e5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edc64e5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edc64e5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edc64e5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edc64e5d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edc64e5d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trello.com/b/M0eeDiDO/tedconnect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github.com/sasha-cattaneo/TecnologieCloudMobile" TargetMode="External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80493" y="4588219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677747" y="1323616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766384" y="1451197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832083" y="1568485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586062" y="1190660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-1018731" y="1010745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755890" y="2766507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62357" y="2833765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38895" y="2662297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2322187" y="2080394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868346" y="2034564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201598" y="2075811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201598" y="220723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201598" y="233865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201598" y="26030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201598" y="2734426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201598" y="2997267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201598" y="31286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201598" y="33915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734486" y="2075811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-734486" y="2207232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734486" y="2471585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316199" y="1809923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-231743" y="1809923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-2332889" y="3096582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768127" y="503419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823547" y="246312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1535223" y="2381435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592789" y="1526926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546326" y="2582346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1576509" y="4608855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117839" y="863608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-1098216" y="4311605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-1500071" y="2618290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786228" y="1822160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2180089" y="935857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535624" y="3079786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967031" y="3028485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887697" y="3732486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110185" y="3099510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566194" y="2910165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448010" y="3589944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830547" y="2984358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98773" y="3444150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38401" y="1751855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592789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170421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678194" y="4311609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630824" y="4459013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630824" y="4532365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484124" y="4605744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166741" y="2492988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46055" y="262485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91225" y="341429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1885166" y="2538843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1281548" y="1554736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143802" y="375046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1885166" y="2807779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622957" y="1544034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7061" y="1562366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-1640657" y="266540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653296" y="640934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2048668" y="590497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1225016" y="3706295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1866810" y="590497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1225016" y="2049849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89841" y="4635585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-2150613" y="4765470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-2149519" y="2673311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2109784" y="1724356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2896269" y="3489309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082686" y="3487773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986418" y="3576410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548456" y="3717201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2858069" y="3438871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331469" y="3929605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1315165" y="590497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08219" y="587449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2007397" y="1110060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859180" y="1110060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723176" y="1110060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1481738" y="1110060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-2306941" y="4583636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2126618" y="4484297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482739" y="4186304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type="ctrTitle"/>
          </p:nvPr>
        </p:nvSpPr>
        <p:spPr>
          <a:xfrm>
            <a:off x="4289875" y="1456984"/>
            <a:ext cx="4089900" cy="10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0000"/>
                </a:solidFill>
              </a:rPr>
              <a:t>TED</a:t>
            </a:r>
            <a:r>
              <a:rPr lang="es" sz="4300">
                <a:solidFill>
                  <a:schemeClr val="accent1"/>
                </a:solidFill>
              </a:rPr>
              <a:t>Connect</a:t>
            </a:r>
            <a:endParaRPr sz="4300">
              <a:solidFill>
                <a:schemeClr val="accent1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 rot="-793080">
            <a:off x="5474693" y="2628243"/>
            <a:ext cx="115832" cy="170933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793080">
            <a:off x="5361257" y="2400670"/>
            <a:ext cx="90810" cy="180063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rot="-793080">
            <a:off x="5227385" y="1538088"/>
            <a:ext cx="102371" cy="178482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-793080">
            <a:off x="5356814" y="920191"/>
            <a:ext cx="282438" cy="352419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-793080">
            <a:off x="5291519" y="1304828"/>
            <a:ext cx="115009" cy="164807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793080">
            <a:off x="5636186" y="2799707"/>
            <a:ext cx="293873" cy="372220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640804">
            <a:off x="6899750" y="2575036"/>
            <a:ext cx="168111" cy="9414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6373851" y="1403967"/>
            <a:ext cx="70084" cy="185817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6451849" y="1698035"/>
            <a:ext cx="93916" cy="182556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6310037" y="954555"/>
            <a:ext cx="197709" cy="283697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rot="1640804">
            <a:off x="6711025" y="2367185"/>
            <a:ext cx="168722" cy="114423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1640804">
            <a:off x="7110456" y="2710843"/>
            <a:ext cx="304868" cy="2458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5281123" y="4188263"/>
            <a:ext cx="38373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SASHA CATTANEO  1081300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PAOLO CAPELLI        1081221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ANDREA MILANI       1079678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00" y="2241175"/>
            <a:ext cx="1287425" cy="128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>
            <p:ph idx="6" type="ctrTitle"/>
          </p:nvPr>
        </p:nvSpPr>
        <p:spPr>
          <a:xfrm>
            <a:off x="311700" y="7574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</a:t>
            </a:r>
            <a:r>
              <a:rPr lang="es">
                <a:solidFill>
                  <a:schemeClr val="accent1"/>
                </a:solidFill>
              </a:rPr>
              <a:t>LINKS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76" name="Google Shape;276;p27"/>
          <p:cNvCxnSpPr/>
          <p:nvPr/>
        </p:nvCxnSpPr>
        <p:spPr>
          <a:xfrm>
            <a:off x="311700" y="1244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8031" l="22542" r="23059" t="14560"/>
          <a:stretch/>
        </p:blipFill>
        <p:spPr>
          <a:xfrm>
            <a:off x="5492578" y="2241175"/>
            <a:ext cx="1336445" cy="12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0100" y="2241175"/>
            <a:ext cx="1287425" cy="1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ctrTitle"/>
          </p:nvPr>
        </p:nvSpPr>
        <p:spPr>
          <a:xfrm>
            <a:off x="4678175" y="549800"/>
            <a:ext cx="4012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0000"/>
                </a:solidFill>
              </a:rPr>
              <a:t>WATCH</a:t>
            </a:r>
            <a:r>
              <a:rPr lang="es" sz="2900">
                <a:solidFill>
                  <a:schemeClr val="accent1"/>
                </a:solidFill>
              </a:rPr>
              <a:t>NEXT(pyspark)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4857600" y="1156400"/>
            <a:ext cx="3457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Modifica job per l’aggiunta dei “related_videos” al dataset.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07" name="Google Shape;207;p19"/>
          <p:cNvCxnSpPr/>
          <p:nvPr/>
        </p:nvCxnSpPr>
        <p:spPr>
          <a:xfrm>
            <a:off x="4678175" y="1153800"/>
            <a:ext cx="4928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9"/>
          <p:cNvSpPr txBox="1"/>
          <p:nvPr/>
        </p:nvSpPr>
        <p:spPr>
          <a:xfrm>
            <a:off x="4896925" y="2054400"/>
            <a:ext cx="40122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AutoNum type="arabicPeriod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Aggiunto “internalId” al dataset dei video tedx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AutoNum type="arabicPeriod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Aggiunti i dettagli ai video related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AutoNum type="arabicPeriod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groupBy, e struct per ottenere un array di oggetti, contenenti i dettagli dei related videos, per ogni id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AutoNum type="arabicPeriod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Aggiunti gli array, di related videos, ai video ai quali si riferiscono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6261" r="0" t="0"/>
          <a:stretch/>
        </p:blipFill>
        <p:spPr>
          <a:xfrm>
            <a:off x="215588" y="984675"/>
            <a:ext cx="4377101" cy="8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00" y="1966100"/>
            <a:ext cx="4681325" cy="26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ctrTitle"/>
          </p:nvPr>
        </p:nvSpPr>
        <p:spPr>
          <a:xfrm>
            <a:off x="4701775" y="426525"/>
            <a:ext cx="42873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0000"/>
                </a:solidFill>
              </a:rPr>
              <a:t>WATCH</a:t>
            </a:r>
            <a:r>
              <a:rPr lang="es" sz="2900">
                <a:solidFill>
                  <a:schemeClr val="accent1"/>
                </a:solidFill>
              </a:rPr>
              <a:t>NEXT(MongoDB)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216" name="Google Shape;216;p20"/>
          <p:cNvSpPr txBox="1"/>
          <p:nvPr>
            <p:ph idx="1" type="subTitle"/>
          </p:nvPr>
        </p:nvSpPr>
        <p:spPr>
          <a:xfrm>
            <a:off x="4834775" y="2127000"/>
            <a:ext cx="34575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In MongoDB abbiamo ora un array, per ogni video, contenente tutti i dati dei video related.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>
            <a:off x="4701775" y="11564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5" y="152400"/>
            <a:ext cx="37883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ctrTitle"/>
          </p:nvPr>
        </p:nvSpPr>
        <p:spPr>
          <a:xfrm>
            <a:off x="4826625" y="604300"/>
            <a:ext cx="4055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</a:t>
            </a:r>
            <a:r>
              <a:rPr lang="es">
                <a:solidFill>
                  <a:schemeClr val="accent1"/>
                </a:solidFill>
              </a:rPr>
              <a:t>CONS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1144175" y="1613850"/>
            <a:ext cx="25419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InternalId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Per la struttura del dataset siamo stati costretti a passare per internalId, per trovare gli id principali dei related videos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25" name="Google Shape;225;p21"/>
          <p:cNvCxnSpPr/>
          <p:nvPr/>
        </p:nvCxnSpPr>
        <p:spPr>
          <a:xfrm>
            <a:off x="4695600" y="11421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1"/>
          <p:cNvSpPr txBox="1"/>
          <p:nvPr/>
        </p:nvSpPr>
        <p:spPr>
          <a:xfrm>
            <a:off x="4826625" y="1887450"/>
            <a:ext cx="27372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Staticità dei dati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Necessario aggiornare periodicamente i dati per aggiungere nuovi talks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ctrTitle"/>
          </p:nvPr>
        </p:nvSpPr>
        <p:spPr>
          <a:xfrm>
            <a:off x="3037500" y="5498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OUR</a:t>
            </a:r>
            <a:r>
              <a:rPr lang="es">
                <a:solidFill>
                  <a:schemeClr val="accent1"/>
                </a:solidFill>
              </a:rPr>
              <a:t> IDEA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2923275" y="1156400"/>
            <a:ext cx="6133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Nell’applicazione tedConnect è fondamentale la presenza di utenti, perciò abbiamo deciso di popolare il database.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Abbiamo preso utenti reali utilizzando il video più popolare sul canale Youtube di TEDx Talks.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Andando a prendere gli utenti direttamente dai commenti del video, abbiamo selezionato i primi 30k.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33" name="Google Shape;233;p22"/>
          <p:cNvCxnSpPr/>
          <p:nvPr/>
        </p:nvCxnSpPr>
        <p:spPr>
          <a:xfrm>
            <a:off x="2970400" y="1058850"/>
            <a:ext cx="6225000" cy="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47260"/>
          <a:stretch/>
        </p:blipFill>
        <p:spPr>
          <a:xfrm>
            <a:off x="3315213" y="3424125"/>
            <a:ext cx="5349323" cy="124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25" y="1408875"/>
            <a:ext cx="2402470" cy="20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</a:t>
            </a:r>
            <a:r>
              <a:rPr lang="es">
                <a:solidFill>
                  <a:srgbClr val="FF0000"/>
                </a:solidFill>
              </a:rPr>
              <a:t>HE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REALIZATION (1)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9" y="622674"/>
            <a:ext cx="5525092" cy="44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275" y="668338"/>
            <a:ext cx="6468871" cy="7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/>
          <p:nvPr/>
        </p:nvSpPr>
        <p:spPr>
          <a:xfrm>
            <a:off x="3169200" y="1873675"/>
            <a:ext cx="5663100" cy="2418600"/>
          </a:xfrm>
          <a:prstGeom prst="rect">
            <a:avLst/>
          </a:prstGeom>
          <a:solidFill>
            <a:srgbClr val="051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Utilizzando l'API di Google, abbiamo estratto i commenti del video e, grazie a questo script, creiamo un file JSON contenente username, password, immagine di profilo e una lista di tag (da 2 a 6, scelti casualmente) in cui l'utente ha un score di 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conoscenza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La password viene ricavata prendendo i primi 8 caratteri da una stringa che è l’hash del commento scritto dall’utente.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Search YouTube videos using YouTube API 3.0 - The Debuggers" id="245" name="Google Shape;245;p23"/>
          <p:cNvPicPr preferRelativeResize="0"/>
          <p:nvPr/>
        </p:nvPicPr>
        <p:blipFill rotWithShape="1">
          <a:blip r:embed="rId5">
            <a:alphaModFix/>
          </a:blip>
          <a:srcRect b="4402" l="29701" r="21893" t="4638"/>
          <a:stretch/>
        </p:blipFill>
        <p:spPr>
          <a:xfrm>
            <a:off x="7446250" y="883450"/>
            <a:ext cx="1060800" cy="1101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REALIZATION </a:t>
            </a:r>
            <a:r>
              <a:rPr lang="es">
                <a:solidFill>
                  <a:schemeClr val="accent1"/>
                </a:solidFill>
              </a:rPr>
              <a:t>(2)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1" name="Google Shape;251;p24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4"/>
          <p:cNvSpPr/>
          <p:nvPr/>
        </p:nvSpPr>
        <p:spPr>
          <a:xfrm>
            <a:off x="3383325" y="1306950"/>
            <a:ext cx="56631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Il passo successivo è quello di popolare il database, hostato su MongoDB Atlas, tramite uno Spark job con i dati ottenuti dal file.json.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Per fare questo sono stati impiegati: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-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AWS S3: servizio di storage utilizzato per memorizzare il file.json richiesto dal job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-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AWS Glue: una piattaforma serverless che eseguirà il job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Eseguendo quindi Load_users leggiamo i dati dal file.json e li carichiamo su MongoDB.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5825"/>
            <a:ext cx="6000522" cy="4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5225"/>
            <a:ext cx="3075528" cy="3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FINAL </a:t>
            </a:r>
            <a:r>
              <a:rPr lang="es">
                <a:solidFill>
                  <a:schemeClr val="accent1"/>
                </a:solidFill>
              </a:rPr>
              <a:t>RESULT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60" name="Google Shape;260;p25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5"/>
          <p:cNvSpPr/>
          <p:nvPr/>
        </p:nvSpPr>
        <p:spPr>
          <a:xfrm>
            <a:off x="1740450" y="282925"/>
            <a:ext cx="56631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Su MongoDB otteniamo una tabella con i nostri 30k utenti.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938" y="1232025"/>
            <a:ext cx="4912124" cy="3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6" type="ctrTitle"/>
          </p:nvPr>
        </p:nvSpPr>
        <p:spPr>
          <a:xfrm>
            <a:off x="311700" y="7574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</a:t>
            </a:r>
            <a:r>
              <a:rPr lang="es">
                <a:solidFill>
                  <a:srgbClr val="FF0000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CONS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>
            <a:off x="311700" y="1244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6"/>
          <p:cNvSpPr/>
          <p:nvPr/>
        </p:nvSpPr>
        <p:spPr>
          <a:xfrm>
            <a:off x="1740450" y="1648200"/>
            <a:ext cx="56631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La criticità principale è che potrebbero esserci dei duplicati tra gli utenti, se un utente ha commentato più volte avremo altrettanti duplicati.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Per ovviare parzialmente a questo problema abbiamo creato gli utenti senza utilizzare i commenti di risposta.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