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 Thin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Didact Gothic"/>
      <p:regular r:id="rId22"/>
    </p:embeddedFont>
    <p:embeddedFont>
      <p:font typeface="Roboto Mono Thin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Bree Serif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DidactGothic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Thin-bold.fntdata"/><Relationship Id="rId23" Type="http://schemas.openxmlformats.org/officeDocument/2006/relationships/font" Target="fonts/RobotoMonoTh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Thin-boldItalic.fntdata"/><Relationship Id="rId25" Type="http://schemas.openxmlformats.org/officeDocument/2006/relationships/font" Target="fonts/RobotoMonoThin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reeSerif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RobotoThin-bold.fntdata"/><Relationship Id="rId14" Type="http://schemas.openxmlformats.org/officeDocument/2006/relationships/font" Target="fonts/RobotoThin-regular.fntdata"/><Relationship Id="rId17" Type="http://schemas.openxmlformats.org/officeDocument/2006/relationships/font" Target="fonts/RobotoThin-boldItalic.fntdata"/><Relationship Id="rId16" Type="http://schemas.openxmlformats.org/officeDocument/2006/relationships/font" Target="fonts/RobotoThin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5bc690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5bc690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edc64e5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edc64e5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edc64e5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edc64e5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edc64e5d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edc64e5d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edc64e5d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edc64e5d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edc64e5d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dedc64e5d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ithub.com/sasha-cattaneo/TecnologieCloudMobile/blob/main/lambda_functions/get_watchNext_by_id/handler.js" TargetMode="External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trello.com/b/M0eeDiDO/tedconnect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github.com/sasha-cattaneo/TecnologieCloudMobile" TargetMode="External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-80493" y="4588219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677747" y="1323616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766384" y="1451197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832083" y="1568485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586062" y="1190660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-1018731" y="1010745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-755890" y="2766507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862357" y="2833765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238895" y="2662297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-2322187" y="2080394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868346" y="2034564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201598" y="2075811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201598" y="2207232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201598" y="2338652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201598" y="260300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201598" y="2734426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201598" y="2997267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201598" y="31286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201598" y="339150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-734486" y="2075811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-734486" y="2207232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-734486" y="2471585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1316199" y="1809923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-231743" y="1809923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-2332889" y="3096582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768127" y="503419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823547" y="246312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-1535223" y="2381435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592789" y="1526926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546326" y="2582346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-1576509" y="4608855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117839" y="863608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-1098216" y="4311605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-1500071" y="2618290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786228" y="1822160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2180089" y="935857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535624" y="3079786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967031" y="3028485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887697" y="3732486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110185" y="3099510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566194" y="2910165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448010" y="3589944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830547" y="2984358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398773" y="3444150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38401" y="1751855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1592789" y="697466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2170421" y="697466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678194" y="4311609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630824" y="4459013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630824" y="4532365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484124" y="4605744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166741" y="2492988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46055" y="262485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691225" y="341429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1885166" y="2538843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1281548" y="1554736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3143802" y="375046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1885166" y="2807779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622957" y="1544034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57061" y="1562366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-1640657" y="266540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653296" y="640934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-2048668" y="590497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1225016" y="3706295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1866810" y="590497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1225016" y="2049849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889841" y="4635585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-2150613" y="4765470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-2149519" y="2673311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-2109784" y="1724356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2896269" y="3489309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3082686" y="3487773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2986418" y="3576410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1548456" y="3717201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2858069" y="3438871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1331469" y="3929605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1315165" y="590497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-1208219" y="587449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2007397" y="1110060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1859180" y="1110060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723176" y="1110060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1481738" y="1110060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-2306941" y="4583636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-2126618" y="4484297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1482739" y="4186304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>
            <p:ph type="ctrTitle"/>
          </p:nvPr>
        </p:nvSpPr>
        <p:spPr>
          <a:xfrm>
            <a:off x="4289875" y="1456984"/>
            <a:ext cx="4089900" cy="100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rgbClr val="FF0000"/>
                </a:solidFill>
              </a:rPr>
              <a:t>TED</a:t>
            </a:r>
            <a:r>
              <a:rPr lang="es" sz="4300">
                <a:solidFill>
                  <a:schemeClr val="accent1"/>
                </a:solidFill>
              </a:rPr>
              <a:t>Connect</a:t>
            </a:r>
            <a:endParaRPr sz="4300">
              <a:solidFill>
                <a:schemeClr val="accent1"/>
              </a:solidFill>
            </a:endParaRPr>
          </a:p>
        </p:txBody>
      </p:sp>
      <p:sp>
        <p:nvSpPr>
          <p:cNvPr id="188" name="Google Shape;188;p18"/>
          <p:cNvSpPr/>
          <p:nvPr/>
        </p:nvSpPr>
        <p:spPr>
          <a:xfrm rot="-793080">
            <a:off x="5474693" y="2628243"/>
            <a:ext cx="115832" cy="170933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 rot="-793080">
            <a:off x="5361257" y="2400670"/>
            <a:ext cx="90810" cy="180063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 rot="-793080">
            <a:off x="5227385" y="1538088"/>
            <a:ext cx="102371" cy="178482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rot="-793080">
            <a:off x="5356814" y="920191"/>
            <a:ext cx="282438" cy="352419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-793080">
            <a:off x="5291519" y="1304828"/>
            <a:ext cx="115009" cy="164807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-793080">
            <a:off x="5636186" y="2799707"/>
            <a:ext cx="293873" cy="372220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1640804">
            <a:off x="6899750" y="2575036"/>
            <a:ext cx="168111" cy="94143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6373851" y="1403967"/>
            <a:ext cx="70084" cy="185817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6451849" y="1698035"/>
            <a:ext cx="93916" cy="182556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6310037" y="954555"/>
            <a:ext cx="197709" cy="283697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 rot="1640804">
            <a:off x="6711025" y="2367185"/>
            <a:ext cx="168722" cy="114423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 rot="1640804">
            <a:off x="7110456" y="2710843"/>
            <a:ext cx="304868" cy="2458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5281123" y="4188263"/>
            <a:ext cx="38373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SASHA CATTANEO   1081300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PAOLO CAPELLI        1081221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ANDREA MILANI       1079678</a:t>
            </a:r>
            <a:endParaRPr b="1" i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ctrTitle"/>
          </p:nvPr>
        </p:nvSpPr>
        <p:spPr>
          <a:xfrm>
            <a:off x="4896925" y="549800"/>
            <a:ext cx="40122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solidFill>
                  <a:srgbClr val="FF0000"/>
                </a:solidFill>
              </a:rPr>
              <a:t>WATCH</a:t>
            </a:r>
            <a:r>
              <a:rPr lang="es" sz="2900">
                <a:solidFill>
                  <a:schemeClr val="accent1"/>
                </a:solidFill>
              </a:rPr>
              <a:t>NEXT(pyspark)</a:t>
            </a:r>
            <a:endParaRPr sz="2900">
              <a:solidFill>
                <a:schemeClr val="accent1"/>
              </a:solidFill>
            </a:endParaRPr>
          </a:p>
        </p:txBody>
      </p:sp>
      <p:cxnSp>
        <p:nvCxnSpPr>
          <p:cNvPr id="206" name="Google Shape;206;p19"/>
          <p:cNvCxnSpPr/>
          <p:nvPr/>
        </p:nvCxnSpPr>
        <p:spPr>
          <a:xfrm>
            <a:off x="4678175" y="1153800"/>
            <a:ext cx="4928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1763" r="3413" t="0"/>
          <a:stretch/>
        </p:blipFill>
        <p:spPr>
          <a:xfrm>
            <a:off x="404900" y="3354775"/>
            <a:ext cx="3812775" cy="151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900" y="1156400"/>
            <a:ext cx="3812774" cy="19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5246375" y="2076100"/>
            <a:ext cx="36627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Creazione di una funzione Lambda per la restituzione dei video 'watch next' utilizzando l'ID.</a:t>
            </a:r>
            <a:endParaRPr sz="1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037500" y="5498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OUR</a:t>
            </a:r>
            <a:r>
              <a:rPr lang="es">
                <a:solidFill>
                  <a:schemeClr val="accent1"/>
                </a:solidFill>
              </a:rPr>
              <a:t> IDEA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037500" y="2084600"/>
            <a:ext cx="5530200" cy="15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lt1"/>
                </a:solidFill>
              </a:rPr>
              <a:t>TEDConnect si basa sulla presenza di chat room composte da utenti con interessi comuni. Per questo motivo, abbiamo deciso di creare una funzione che, partendo da tre tag e un livello minimo di interesse, restituisce una lista di utenti idonei per la successiva creazione della chat room.</a:t>
            </a:r>
            <a:endParaRPr sz="1500">
              <a:solidFill>
                <a:schemeClr val="lt1"/>
              </a:solidFill>
            </a:endParaRPr>
          </a:p>
        </p:txBody>
      </p:sp>
      <p:cxnSp>
        <p:nvCxnSpPr>
          <p:cNvPr id="216" name="Google Shape;216;p20"/>
          <p:cNvCxnSpPr/>
          <p:nvPr/>
        </p:nvCxnSpPr>
        <p:spPr>
          <a:xfrm>
            <a:off x="2970400" y="1058850"/>
            <a:ext cx="6225000" cy="5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0"/>
          <p:cNvSpPr txBox="1"/>
          <p:nvPr/>
        </p:nvSpPr>
        <p:spPr>
          <a:xfrm>
            <a:off x="4226575" y="1634600"/>
            <a:ext cx="32643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Create_user_List_by_tags</a:t>
            </a:r>
            <a:endParaRPr sz="2000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8" name="Google Shape;2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0" y="1815048"/>
            <a:ext cx="1820550" cy="18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idx="6" type="ctrTitle"/>
          </p:nvPr>
        </p:nvSpPr>
        <p:spPr>
          <a:xfrm>
            <a:off x="311700" y="61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</a:t>
            </a:r>
            <a:r>
              <a:rPr lang="es">
                <a:solidFill>
                  <a:srgbClr val="FF0000"/>
                </a:solidFill>
              </a:rPr>
              <a:t>HE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>
                <a:solidFill>
                  <a:schemeClr val="accent1"/>
                </a:solidFill>
              </a:rPr>
              <a:t>REALIZATION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24" name="Google Shape;224;p21"/>
          <p:cNvCxnSpPr/>
          <p:nvPr/>
        </p:nvCxnSpPr>
        <p:spPr>
          <a:xfrm>
            <a:off x="311700" y="5490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21"/>
          <p:cNvSpPr txBox="1"/>
          <p:nvPr>
            <p:ph idx="1" type="subTitle"/>
          </p:nvPr>
        </p:nvSpPr>
        <p:spPr>
          <a:xfrm>
            <a:off x="5363425" y="622725"/>
            <a:ext cx="3031200" cy="19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rgbClr val="FBFBFB"/>
                </a:solidFill>
              </a:rPr>
              <a:t>Utilizziamo $elemMatch per eseguire una ricerca all'interno dell'array tags, al fine di individuare i tag desiderati e con uno score superiore a minScore. Successivamente, restituiamo l'elenco degli utenti corrispondenti.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750" y="2375050"/>
            <a:ext cx="3664550" cy="2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75" y="668350"/>
            <a:ext cx="4901675" cy="257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idx="6" type="ctrTitle"/>
          </p:nvPr>
        </p:nvSpPr>
        <p:spPr>
          <a:xfrm>
            <a:off x="311700" y="61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API </a:t>
            </a:r>
            <a:r>
              <a:rPr lang="es">
                <a:solidFill>
                  <a:schemeClr val="accent1"/>
                </a:solidFill>
              </a:rPr>
              <a:t>CALL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33" name="Google Shape;233;p22"/>
          <p:cNvCxnSpPr/>
          <p:nvPr/>
        </p:nvCxnSpPr>
        <p:spPr>
          <a:xfrm>
            <a:off x="311700" y="54902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2"/>
          <p:cNvSpPr/>
          <p:nvPr/>
        </p:nvSpPr>
        <p:spPr>
          <a:xfrm>
            <a:off x="4752600" y="1887125"/>
            <a:ext cx="1335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RESPONSE</a:t>
            </a:r>
            <a:endParaRPr sz="1700">
              <a:solidFill>
                <a:schemeClr val="accen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25" y="1242288"/>
            <a:ext cx="6955301" cy="4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00" y="1766700"/>
            <a:ext cx="2670197" cy="26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 rotWithShape="1">
          <a:blip r:embed="rId5">
            <a:alphaModFix/>
          </a:blip>
          <a:srcRect b="0" l="0" r="54412" t="0"/>
          <a:stretch/>
        </p:blipFill>
        <p:spPr>
          <a:xfrm>
            <a:off x="4141423" y="2368925"/>
            <a:ext cx="2670199" cy="22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903250" y="717763"/>
            <a:ext cx="11673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REQUEST</a:t>
            </a:r>
            <a:endParaRPr sz="1800">
              <a:solidFill>
                <a:schemeClr val="accent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idx="6" type="ctrTitle"/>
          </p:nvPr>
        </p:nvSpPr>
        <p:spPr>
          <a:xfrm>
            <a:off x="311700" y="7574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</a:t>
            </a:r>
            <a:r>
              <a:rPr lang="es">
                <a:solidFill>
                  <a:srgbClr val="FF0000"/>
                </a:solidFill>
              </a:rPr>
              <a:t> </a:t>
            </a:r>
            <a:r>
              <a:rPr lang="es">
                <a:solidFill>
                  <a:schemeClr val="accent1"/>
                </a:solidFill>
              </a:rPr>
              <a:t>CONS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44" name="Google Shape;244;p23"/>
          <p:cNvCxnSpPr/>
          <p:nvPr/>
        </p:nvCxnSpPr>
        <p:spPr>
          <a:xfrm>
            <a:off x="311700" y="1244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3"/>
          <p:cNvSpPr/>
          <p:nvPr/>
        </p:nvSpPr>
        <p:spPr>
          <a:xfrm>
            <a:off x="806438" y="1962025"/>
            <a:ext cx="29424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Il numero di tags da cercare è al massimo 3.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Possibile miglioramento è renderlo completamente dinamico, cioè dipendente dalla lunghezza del campo </a:t>
            </a:r>
            <a:r>
              <a:rPr i="1"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tags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ricevuto nel body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5212150" y="2332075"/>
            <a:ext cx="31254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Non viene controllata la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 relazione </a:t>
            </a: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tra i tre tag.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E’ quindi possibile la creazione di chat tra tag non correlati.</a:t>
            </a:r>
            <a:endParaRPr sz="17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00" y="2241175"/>
            <a:ext cx="1287425" cy="128742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 txBox="1"/>
          <p:nvPr>
            <p:ph idx="6" type="ctrTitle"/>
          </p:nvPr>
        </p:nvSpPr>
        <p:spPr>
          <a:xfrm>
            <a:off x="311700" y="7574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THE </a:t>
            </a:r>
            <a:r>
              <a:rPr lang="es">
                <a:solidFill>
                  <a:schemeClr val="accent1"/>
                </a:solidFill>
              </a:rPr>
              <a:t>LINKS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3" name="Google Shape;253;p24"/>
          <p:cNvCxnSpPr/>
          <p:nvPr/>
        </p:nvCxnSpPr>
        <p:spPr>
          <a:xfrm>
            <a:off x="311700" y="1244675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4" name="Google Shape;254;p2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8031" l="22542" r="23059" t="14560"/>
          <a:stretch/>
        </p:blipFill>
        <p:spPr>
          <a:xfrm>
            <a:off x="5492578" y="2241175"/>
            <a:ext cx="1336445" cy="12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0100" y="2241175"/>
            <a:ext cx="1287425" cy="12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