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Didact Gothic"/>
      <p:regular r:id="rId24"/>
    </p:embeddedFont>
    <p:embeddedFont>
      <p:font typeface="Roboto Mono Thin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Bree Serif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Didact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Thin-bold.fntdata"/><Relationship Id="rId25" Type="http://schemas.openxmlformats.org/officeDocument/2006/relationships/font" Target="fonts/RobotoMonoThin-regular.fntdata"/><Relationship Id="rId28" Type="http://schemas.openxmlformats.org/officeDocument/2006/relationships/font" Target="fonts/RobotoMonoThin-boldItalic.fntdata"/><Relationship Id="rId27" Type="http://schemas.openxmlformats.org/officeDocument/2006/relationships/font" Target="fonts/RobotoMonoTh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5.xml"/><Relationship Id="rId33" Type="http://schemas.openxmlformats.org/officeDocument/2006/relationships/font" Target="fonts/BreeSerif-regular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ec05dc7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aec05dc7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aed5d4729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aed5d4729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aed5d4729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aed5d4729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aec05dc7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aec05dc7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aec05dc7f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aec05dc7f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aec05dc7f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aec05dc7f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aec05dc7f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aec05dc7f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131" name="Google Shape;131;p26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github.com/sasha-cattaneo/TecnologieCloudMobile/tree/main/my_tedx/li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trello.com/b/M0eeDiDO/tedconnect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github.com/sasha-cattaneo/TecnologieCloudMobile" TargetMode="External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/>
          <p:nvPr/>
        </p:nvSpPr>
        <p:spPr>
          <a:xfrm>
            <a:off x="-80493" y="4588219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/>
          <p:nvPr/>
        </p:nvSpPr>
        <p:spPr>
          <a:xfrm>
            <a:off x="2677747" y="1323616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2766384" y="1451197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2832083" y="1568485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2586062" y="1190660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-1018731" y="1010745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-755890" y="2766507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862357" y="2833765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238895" y="2662297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-2322187" y="2080394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-1868346" y="2034564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1201598" y="2075811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1201598" y="2207232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1201598" y="2338652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1201598" y="260300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1201598" y="2734426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1201598" y="2997267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1201598" y="31286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1201598" y="339150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-734486" y="2075811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-734486" y="2207232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-734486" y="2471585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1316199" y="1809923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-231743" y="1809923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-2332889" y="3096582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-768127" y="503419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1823547" y="246312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-1535223" y="2381435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1592789" y="1526926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2546326" y="2582346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-1576509" y="4608855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3117839" y="863608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-1098216" y="4311605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-1500071" y="2618290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2786228" y="1822160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-2180089" y="935857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2535624" y="3079786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2967031" y="3028485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1887697" y="3732486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3110185" y="3099510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2566194" y="2910165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3448010" y="3589944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2830547" y="2984358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3398773" y="3444150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538401" y="1751855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1592789" y="697466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2170421" y="697466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-678194" y="4311609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-630824" y="4459013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-630824" y="4532365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-484124" y="4605744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3166741" y="2492988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546055" y="262485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691225" y="341429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-1885166" y="2538843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-1281548" y="1554736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3143802" y="375046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-1885166" y="2807779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-622957" y="1544034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57061" y="1562366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1640657" y="266540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2653296" y="640934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-2048668" y="590497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-1225016" y="3706295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-1866810" y="590497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-1225016" y="2049849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889841" y="4635585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-2150613" y="4765470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-2149519" y="2673311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-2109784" y="1724356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896269" y="3489309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3082686" y="3487773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2986418" y="3576410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1548456" y="3717201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2858069" y="3438871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1331469" y="3929605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-1315165" y="590497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-1208219" y="587449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-2007397" y="1110060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-1859180" y="1110060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-1723176" y="1110060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-1481738" y="1110060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-2306941" y="4583636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-2126618" y="4484297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1482739" y="4186304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>
            <p:ph type="ctrTitle"/>
          </p:nvPr>
        </p:nvSpPr>
        <p:spPr>
          <a:xfrm>
            <a:off x="4289875" y="1456984"/>
            <a:ext cx="4089900" cy="10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300">
                <a:solidFill>
                  <a:srgbClr val="FF0000"/>
                </a:solidFill>
              </a:rPr>
              <a:t>TED</a:t>
            </a:r>
            <a:r>
              <a:rPr lang="it" sz="4300">
                <a:solidFill>
                  <a:schemeClr val="accent1"/>
                </a:solidFill>
              </a:rPr>
              <a:t>Connect</a:t>
            </a:r>
            <a:endParaRPr sz="4300">
              <a:solidFill>
                <a:schemeClr val="accent1"/>
              </a:solidFill>
            </a:endParaRPr>
          </a:p>
        </p:txBody>
      </p:sp>
      <p:sp>
        <p:nvSpPr>
          <p:cNvPr id="233" name="Google Shape;233;p30"/>
          <p:cNvSpPr/>
          <p:nvPr/>
        </p:nvSpPr>
        <p:spPr>
          <a:xfrm rot="-793080">
            <a:off x="5474693" y="2628243"/>
            <a:ext cx="115832" cy="170933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 rot="-793080">
            <a:off x="5361257" y="2400670"/>
            <a:ext cx="90810" cy="180063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 rot="-793080">
            <a:off x="5227385" y="1538088"/>
            <a:ext cx="102371" cy="178482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 rot="-793080">
            <a:off x="5356814" y="920191"/>
            <a:ext cx="282438" cy="352419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 rot="-793080">
            <a:off x="5291519" y="1304828"/>
            <a:ext cx="115009" cy="164807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 rot="-793080">
            <a:off x="5636186" y="2799707"/>
            <a:ext cx="293873" cy="372220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 rot="1640804">
            <a:off x="6899750" y="2575036"/>
            <a:ext cx="168111" cy="9414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6373851" y="1403967"/>
            <a:ext cx="70084" cy="185817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6451849" y="1698035"/>
            <a:ext cx="93916" cy="182556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6310037" y="954555"/>
            <a:ext cx="197709" cy="283697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 rot="1640804">
            <a:off x="6711025" y="2367185"/>
            <a:ext cx="168722" cy="114423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 rot="1640804">
            <a:off x="7110456" y="2710843"/>
            <a:ext cx="304868" cy="2458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5281123" y="4188263"/>
            <a:ext cx="38373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SASHA CATTANEO   1081300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PAOLO CAPELLI        1081221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ANDREA MILANI       1079678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idx="6" type="ctrTitle"/>
          </p:nvPr>
        </p:nvSpPr>
        <p:spPr>
          <a:xfrm>
            <a:off x="311700" y="61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IN</a:t>
            </a:r>
            <a:r>
              <a:rPr lang="it">
                <a:solidFill>
                  <a:schemeClr val="accent1"/>
                </a:solidFill>
              </a:rPr>
              <a:t>PUT WatchNextByID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1" name="Google Shape;251;p31"/>
          <p:cNvCxnSpPr/>
          <p:nvPr/>
        </p:nvCxnSpPr>
        <p:spPr>
          <a:xfrm>
            <a:off x="311700" y="5490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1"/>
          <p:cNvSpPr txBox="1"/>
          <p:nvPr>
            <p:ph idx="1" type="subTitle"/>
          </p:nvPr>
        </p:nvSpPr>
        <p:spPr>
          <a:xfrm>
            <a:off x="2815338" y="4475175"/>
            <a:ext cx="35133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rgbClr val="FBFBFB"/>
                </a:solidFill>
              </a:rPr>
              <a:t>L’amministratore può inserire l’ID di un talk.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725" y="706188"/>
            <a:ext cx="2510562" cy="373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6" type="ctrTitle"/>
          </p:nvPr>
        </p:nvSpPr>
        <p:spPr>
          <a:xfrm>
            <a:off x="311700" y="61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OUT</a:t>
            </a:r>
            <a:r>
              <a:rPr lang="it">
                <a:solidFill>
                  <a:schemeClr val="accent1"/>
                </a:solidFill>
              </a:rPr>
              <a:t>PUT WatchNextByID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9" name="Google Shape;259;p32"/>
          <p:cNvCxnSpPr/>
          <p:nvPr/>
        </p:nvCxnSpPr>
        <p:spPr>
          <a:xfrm>
            <a:off x="311700" y="5490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1490250" y="4270175"/>
            <a:ext cx="61635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rgbClr val="FBFBFB"/>
                </a:solidFill>
              </a:rPr>
              <a:t>In questa vista l’amministratore visiona la lista di video correlati all’ID inserito.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50" y="761088"/>
            <a:ext cx="2094186" cy="3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886" y="820750"/>
            <a:ext cx="2256676" cy="32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ctrTitle"/>
          </p:nvPr>
        </p:nvSpPr>
        <p:spPr>
          <a:xfrm>
            <a:off x="3037500" y="5498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OUR</a:t>
            </a:r>
            <a:r>
              <a:rPr lang="it">
                <a:solidFill>
                  <a:schemeClr val="accent1"/>
                </a:solidFill>
              </a:rPr>
              <a:t> IDEA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8" name="Google Shape;268;p33"/>
          <p:cNvSpPr txBox="1"/>
          <p:nvPr>
            <p:ph idx="1" type="subTitle"/>
          </p:nvPr>
        </p:nvSpPr>
        <p:spPr>
          <a:xfrm>
            <a:off x="3147150" y="1913300"/>
            <a:ext cx="5530200" cy="15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lt1"/>
                </a:solidFill>
              </a:rPr>
              <a:t>Abbiamo deciso di sviluppare, all'interno di un'applicazione Flutter, una vista dedicata all'amministratore. La nostra intenzione è stata quella di implementare la funzione Lambda precedentemente creata, consentendo così all'amministratore di visualizzare una lista di utenti conforme ai parametri selezionati.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269" name="Google Shape;269;p33"/>
          <p:cNvCxnSpPr/>
          <p:nvPr/>
        </p:nvCxnSpPr>
        <p:spPr>
          <a:xfrm>
            <a:off x="2970400" y="1058850"/>
            <a:ext cx="6225000" cy="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3"/>
          <p:cNvSpPr txBox="1"/>
          <p:nvPr/>
        </p:nvSpPr>
        <p:spPr>
          <a:xfrm>
            <a:off x="4280100" y="1548925"/>
            <a:ext cx="32643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75" y="1634600"/>
            <a:ext cx="2258652" cy="225865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>
            <p:ph idx="1" type="subTitle"/>
          </p:nvPr>
        </p:nvSpPr>
        <p:spPr>
          <a:xfrm>
            <a:off x="3242525" y="3536925"/>
            <a:ext cx="55302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lt1"/>
                </a:solidFill>
              </a:rPr>
              <a:t>Codice su GitHub: </a:t>
            </a:r>
            <a:r>
              <a:rPr lang="it" sz="1500" u="sng">
                <a:solidFill>
                  <a:schemeClr val="hlink"/>
                </a:solidFill>
                <a:hlinkClick r:id="rId4"/>
              </a:rPr>
              <a:t>https://github.com/sasha-cattaneo/TecnologieCloudMobile/tree/main/my_tedx/lib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6" type="ctrTitle"/>
          </p:nvPr>
        </p:nvSpPr>
        <p:spPr>
          <a:xfrm>
            <a:off x="311700" y="61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IN</a:t>
            </a:r>
            <a:r>
              <a:rPr lang="it">
                <a:solidFill>
                  <a:schemeClr val="accent1"/>
                </a:solidFill>
              </a:rPr>
              <a:t>PUT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78" name="Google Shape;278;p34"/>
          <p:cNvCxnSpPr/>
          <p:nvPr/>
        </p:nvCxnSpPr>
        <p:spPr>
          <a:xfrm>
            <a:off x="311700" y="5490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4"/>
          <p:cNvSpPr txBox="1"/>
          <p:nvPr>
            <p:ph idx="1" type="subTitle"/>
          </p:nvPr>
        </p:nvSpPr>
        <p:spPr>
          <a:xfrm>
            <a:off x="1552550" y="4102575"/>
            <a:ext cx="66492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rgbClr val="FBFBFB"/>
                </a:solidFill>
              </a:rPr>
              <a:t>L’amministratore può inserire da uno a tre tags e settare un livello di </a:t>
            </a:r>
            <a:r>
              <a:rPr lang="it" sz="1400">
                <a:solidFill>
                  <a:srgbClr val="FBFBFB"/>
                </a:solidFill>
              </a:rPr>
              <a:t>conoscenza</a:t>
            </a:r>
            <a:r>
              <a:rPr lang="it" sz="1400">
                <a:solidFill>
                  <a:srgbClr val="FBFBFB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013" y="820750"/>
            <a:ext cx="2095986" cy="31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6" type="ctrTitle"/>
          </p:nvPr>
        </p:nvSpPr>
        <p:spPr>
          <a:xfrm>
            <a:off x="311700" y="61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OUT</a:t>
            </a:r>
            <a:r>
              <a:rPr lang="it">
                <a:solidFill>
                  <a:schemeClr val="accent1"/>
                </a:solidFill>
              </a:rPr>
              <a:t>PUT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86" name="Google Shape;286;p35"/>
          <p:cNvCxnSpPr/>
          <p:nvPr/>
        </p:nvCxnSpPr>
        <p:spPr>
          <a:xfrm>
            <a:off x="311700" y="5490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5"/>
          <p:cNvSpPr txBox="1"/>
          <p:nvPr>
            <p:ph idx="1" type="subTitle"/>
          </p:nvPr>
        </p:nvSpPr>
        <p:spPr>
          <a:xfrm>
            <a:off x="544850" y="4270175"/>
            <a:ext cx="82125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rgbClr val="FBFBFB"/>
                </a:solidFill>
              </a:rPr>
              <a:t>In questa vista l’amministratore visona la lista di utenti congrui ai parametri selezionati in precedenza.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75" y="820750"/>
            <a:ext cx="2110668" cy="3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543" y="820750"/>
            <a:ext cx="2073238" cy="32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00" y="2241175"/>
            <a:ext cx="1287425" cy="128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>
            <p:ph idx="6" type="ctrTitle"/>
          </p:nvPr>
        </p:nvSpPr>
        <p:spPr>
          <a:xfrm>
            <a:off x="311700" y="7574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THE </a:t>
            </a:r>
            <a:r>
              <a:rPr lang="it">
                <a:solidFill>
                  <a:schemeClr val="accent1"/>
                </a:solidFill>
              </a:rPr>
              <a:t>LINKS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96" name="Google Shape;296;p36"/>
          <p:cNvCxnSpPr/>
          <p:nvPr/>
        </p:nvCxnSpPr>
        <p:spPr>
          <a:xfrm>
            <a:off x="311700" y="1244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7" name="Google Shape;297;p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8031" l="22542" r="23059" t="14560"/>
          <a:stretch/>
        </p:blipFill>
        <p:spPr>
          <a:xfrm>
            <a:off x="5492578" y="2241175"/>
            <a:ext cx="1336445" cy="12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0100" y="2241175"/>
            <a:ext cx="1287425" cy="12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