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8" r:id="rId2"/>
    <p:sldId id="258" r:id="rId3"/>
    <p:sldId id="259" r:id="rId4"/>
    <p:sldId id="285" r:id="rId5"/>
    <p:sldId id="269" r:id="rId6"/>
    <p:sldId id="270" r:id="rId7"/>
    <p:sldId id="260" r:id="rId8"/>
    <p:sldId id="261" r:id="rId9"/>
    <p:sldId id="272" r:id="rId10"/>
    <p:sldId id="271" r:id="rId11"/>
    <p:sldId id="262" r:id="rId12"/>
    <p:sldId id="274" r:id="rId13"/>
    <p:sldId id="273" r:id="rId14"/>
    <p:sldId id="275" r:id="rId15"/>
    <p:sldId id="276" r:id="rId16"/>
    <p:sldId id="263" r:id="rId17"/>
    <p:sldId id="277" r:id="rId18"/>
    <p:sldId id="279" r:id="rId19"/>
    <p:sldId id="264" r:id="rId20"/>
    <p:sldId id="265" r:id="rId21"/>
    <p:sldId id="266" r:id="rId22"/>
    <p:sldId id="282" r:id="rId23"/>
    <p:sldId id="267" r:id="rId24"/>
    <p:sldId id="281" r:id="rId25"/>
    <p:sldId id="283" r:id="rId26"/>
    <p:sldId id="284" r:id="rId27"/>
    <p:sldId id="28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Индивидуальный проект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048CC-2233-409A-B69F-117DC2E1738F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C0262-7CB8-4B88-A56D-FBB908634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9744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Индивидуальный проект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B38C-9A35-4269-BD10-0D80CF582597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B1AF2-A132-4AEF-A89A-DA1A1610F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550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1AF2-A132-4AEF-A89A-DA1A1610F05C}" type="slidenum">
              <a:rPr lang="ru-RU" smtClean="0"/>
              <a:t>2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Индивидуальный проект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9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1052;&#1072;&#1090;&#1077;&#1088;&#1080;&#1072;&#1083;&#1099;/&#1059;&#1095;&#1077;&#1073;&#1085;&#1099;&#1081;%20&#1087;&#1083;&#1072;&#1085;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1044;&#1083;&#1103;%20&#1089;&#1090;&#1091;&#1076;&#1077;&#1085;&#1090;&#1086;&#1074;/08%20&#1042;&#1080;&#1076;&#1099;%20&#1087;&#1088;&#1086;&#1076;&#1091;&#1082;&#1090;&#1086;&#1074;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1044;&#1083;&#1103;%20&#1089;&#1090;&#1091;&#1076;&#1077;&#1085;&#1090;&#1086;&#1074;/08%20&#1042;&#1080;&#1076;&#1099;%20&#1087;&#1088;&#1086;&#1076;&#1091;&#1082;&#1090;&#1086;&#1074;.doc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&#1044;&#1083;&#1103;%20&#1089;&#1090;&#1091;&#1076;&#1077;&#1085;&#1090;&#1086;&#1074;/08%20&#1042;&#1080;&#1076;&#1099;%20&#1087;&#1088;&#1086;&#1076;&#1091;&#1082;&#1090;&#1086;&#1074;.docx" TargetMode="External"/><Relationship Id="rId3" Type="http://schemas.openxmlformats.org/officeDocument/2006/relationships/hyperlink" Target="&#1044;&#1083;&#1103;%20&#1087;&#1088;&#1077;&#1087;&#1086;&#1076;&#1072;&#1074;&#1072;&#1090;&#1077;&#1083;&#1077;&#1081;/00%20&#1041;%20&#1087;&#1088;&#1080;&#1083;&#1086;&#1078;&#1077;&#1085;&#1080;&#1077;%20&#1058;&#1048;&#1058;&#1059;&#1051;&#1068;&#1053;&#1067;&#1049;%20&#1051;&#1048;&#1057;&#1058;-&#1087;&#1072;&#1089;&#1087;&#1086;&#1088;&#1090;.doc" TargetMode="External"/><Relationship Id="rId7" Type="http://schemas.openxmlformats.org/officeDocument/2006/relationships/hyperlink" Target="&#1044;&#1083;&#1103;%20&#1087;&#1088;&#1077;&#1087;&#1086;&#1076;&#1072;&#1074;&#1072;&#1090;&#1077;&#1083;&#1077;&#1081;/00%20&#1045;%20&#1087;&#1088;&#1080;&#1083;&#1086;&#1078;&#1077;&#1085;&#1080;&#1077;%20&#1042;&#1042;&#1045;&#1044;&#1045;&#1053;&#1048;&#1045;%20&#1054;&#1057;&#1053;%20&#1063;&#1040;&#1057;&#1058;&#1068;%20&#1047;&#1040;&#1050;&#1051;&#1070;&#1063;&#1045;&#1053;&#1048;&#1045;%20&#1057;&#1055;&#1048;&#1057;&#1054;&#1050;%20&#1048;&#1057;&#1058;&#1054;&#1063;&#1053;.doc" TargetMode="External"/><Relationship Id="rId2" Type="http://schemas.openxmlformats.org/officeDocument/2006/relationships/hyperlink" Target="&#1044;&#1083;&#1103;%20&#1087;&#1088;&#1077;&#1087;&#1086;&#1076;&#1072;&#1074;&#1072;&#1090;&#1077;&#1083;&#1077;&#1081;/00%20&#1040;%20&#1087;&#1088;&#1080;&#1083;&#1086;&#1078;&#1077;&#1085;&#1080;&#1077;%20&#1058;&#1048;&#1058;&#1059;&#1051;&#1068;&#1053;&#1067;&#1049;%20&#1051;&#1048;&#1057;&#1058;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1044;&#1083;&#1103;%20&#1087;&#1088;&#1077;&#1087;&#1086;&#1076;&#1072;&#1074;&#1072;&#1090;&#1077;&#1083;&#1077;&#1081;/00%20&#1044;%20&#1087;&#1088;&#1080;&#1083;&#1086;&#1078;&#1077;&#1085;&#1080;&#1077;%20&#1057;&#1054;&#1044;&#1045;&#1056;&#1046;&#1040;&#1053;&#1048;&#1045;.doc" TargetMode="External"/><Relationship Id="rId5" Type="http://schemas.openxmlformats.org/officeDocument/2006/relationships/hyperlink" Target="&#1044;&#1083;&#1103;%20&#1087;&#1088;&#1077;&#1087;&#1086;&#1076;&#1072;&#1074;&#1072;&#1090;&#1077;&#1083;&#1077;&#1081;/00%20&#1043;%20&#1087;&#1088;&#1080;&#1083;&#1086;&#1078;&#1077;&#1085;&#1080;&#1077;%20&#1054;&#1058;&#1047;&#1067;&#1042;.doc" TargetMode="External"/><Relationship Id="rId10" Type="http://schemas.openxmlformats.org/officeDocument/2006/relationships/hyperlink" Target="&#1044;&#1083;&#1103;%20&#1087;&#1088;&#1077;&#1087;&#1086;&#1076;&#1072;&#1074;&#1072;&#1090;&#1077;&#1083;&#1077;&#1081;/03%20&#1055;&#1086;&#1076;&#1075;&#1086;&#1090;&#1086;&#1074;&#1082;&#1072;%20&#1076;&#1086;&#1082;&#1083;&#1072;&#1076;&#1072;%20&#1080;%20&#1087;&#1088;&#1077;&#1079;&#1077;&#1085;&#1090;&#1072;&#1094;&#1080;&#1080;.docx" TargetMode="External"/><Relationship Id="rId4" Type="http://schemas.openxmlformats.org/officeDocument/2006/relationships/hyperlink" Target="&#1044;&#1083;&#1103;%20&#1087;&#1088;&#1077;&#1087;&#1086;&#1076;&#1072;&#1074;&#1072;&#1090;&#1077;&#1083;&#1077;&#1081;/00%20&#1042;%20&#1087;&#1088;&#1080;&#1083;&#1086;&#1078;&#1077;&#1085;&#1080;&#1077;%20&#1047;&#1040;&#1044;&#1040;&#1053;&#1048;&#1045;.doc" TargetMode="External"/><Relationship Id="rId9" Type="http://schemas.openxmlformats.org/officeDocument/2006/relationships/hyperlink" Target="&#1044;&#1083;&#1103;%20&#1087;&#1088;&#1077;&#1087;&#1086;&#1076;&#1072;&#1074;&#1072;&#1090;&#1077;&#1083;&#1077;&#1081;/02%20&#1055;&#1088;&#1077;&#1079;&#1077;&#1085;&#1090;&#1072;&#1094;&#1080;&#1080;-&#1090;&#1088;&#1077;&#1073;&#1086;&#1074;&#1072;&#1085;&#1080;&#1103;.docx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&#1044;&#1083;&#1103;%20&#1087;&#1088;&#1077;&#1087;&#1086;&#1076;&#1072;&#1074;&#1072;&#1090;&#1077;&#1083;&#1077;&#1081;/05%20&#1044;&#1085;&#1077;&#1074;&#1085;&#1080;&#1082;-&#1086;&#1090;&#1095;&#1077;&#1090;.docx" TargetMode="External"/><Relationship Id="rId3" Type="http://schemas.openxmlformats.org/officeDocument/2006/relationships/hyperlink" Target="&#1044;&#1083;&#1103;%20&#1087;&#1088;&#1077;&#1087;&#1086;&#1076;&#1072;&#1074;&#1072;&#1090;&#1077;&#1083;&#1077;&#1081;/00%20&#1043;%20&#1087;&#1088;&#1080;&#1083;&#1086;&#1078;&#1077;&#1085;&#1080;&#1077;%20&#1054;&#1058;&#1047;&#1067;&#1042;.doc" TargetMode="External"/><Relationship Id="rId7" Type="http://schemas.openxmlformats.org/officeDocument/2006/relationships/hyperlink" Target="&#1044;&#1083;&#1103;%20&#1089;&#1090;&#1091;&#1076;&#1077;&#1085;&#1090;&#1086;&#1074;/10%20&#1055;&#1086;&#1076;&#1075;&#1086;&#1090;&#1086;&#1074;&#1082;&#1072;%20&#1076;&#1086;&#1082;&#1083;&#1072;&#1076;&#1072;%20&#1080;%20&#1087;&#1088;&#1077;&#1079;&#1077;&#1085;&#1090;&#1072;&#1094;&#1080;&#1080;.docx" TargetMode="External"/><Relationship Id="rId2" Type="http://schemas.openxmlformats.org/officeDocument/2006/relationships/hyperlink" Target="&#1044;&#1083;&#1103;%20&#1087;&#1088;&#1077;&#1087;&#1086;&#1076;&#1072;&#1074;&#1072;&#1090;&#1077;&#1083;&#1077;&#1081;/00%20&#1042;%20&#1087;&#1088;&#1080;&#1083;&#1086;&#1078;&#1077;&#1085;&#1080;&#1077;%20&#1047;&#1040;&#1044;&#1040;&#1053;&#1048;&#1045;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1044;&#1083;&#1103;%20&#1089;&#1090;&#1091;&#1076;&#1077;&#1085;&#1090;&#1086;&#1074;/09%20&#1058;&#1088;&#1077;&#1073;&#1086;&#1074;&#1072;&#1085;&#1080;&#1103;%20&#1082;%20&#1086;&#1092;&#1086;&#1088;&#1084;&#1083;&#1077;&#1085;&#1080;&#1102;%20&#1087;&#1088;&#1077;&#1079;&#1077;&#1085;&#1090;&#1072;&#1094;&#1080;&#1080;.docx" TargetMode="External"/><Relationship Id="rId11" Type="http://schemas.openxmlformats.org/officeDocument/2006/relationships/hyperlink" Target="https://sites.google.com/site/civilizaciasrednevekova/home" TargetMode="External"/><Relationship Id="rId5" Type="http://schemas.openxmlformats.org/officeDocument/2006/relationships/hyperlink" Target="&#1044;&#1083;&#1103;%20&#1087;&#1088;&#1077;&#1087;&#1086;&#1076;&#1072;&#1074;&#1072;&#1090;&#1077;&#1083;&#1077;&#1081;/04%20&#1044;&#1086;&#1082;&#1083;&#1072;&#1076;%20&#1089;&#1090;&#1091;&#1076;&#1077;&#1085;&#1090;&#1072;.docx" TargetMode="External"/><Relationship Id="rId10" Type="http://schemas.openxmlformats.org/officeDocument/2006/relationships/hyperlink" Target="&#1055;&#1088;&#1086;&#1076;&#1091;&#1082;&#1090;&#1099;%20&#1087;&#1088;&#1086;&#1077;&#1082;&#1090;&#1086;&#1074;/&#1043;&#1077;&#1088;&#1073;&#1099;%20&#1071;&#1088;&#1086;&#1089;&#1083;&#1072;&#1074;&#1083;&#1103;.docx" TargetMode="External"/><Relationship Id="rId4" Type="http://schemas.openxmlformats.org/officeDocument/2006/relationships/hyperlink" Target="&#1044;&#1083;&#1103;%20&#1089;&#1090;&#1091;&#1076;&#1077;&#1085;&#1090;&#1086;&#1074;/08%20&#1042;&#1080;&#1076;&#1099;%20&#1087;&#1088;&#1086;&#1076;&#1091;&#1082;&#1090;&#1086;&#1074;.docx" TargetMode="External"/><Relationship Id="rId9" Type="http://schemas.openxmlformats.org/officeDocument/2006/relationships/hyperlink" Target="&#1055;&#1088;&#1086;&#1076;&#1091;&#1082;&#1090;&#1099;%20&#1087;&#1088;&#1086;&#1077;&#1082;&#1090;&#1086;&#1074;/&#1042;&#1072;&#1075;&#1086;&#1085;&#1099;.do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1044;&#1083;&#1103;%20&#1087;&#1088;&#1077;&#1087;&#1086;&#1076;&#1072;&#1074;&#1072;&#1090;&#1077;&#1083;&#1077;&#1081;/26%20&#1048;&#1085;&#1076;&#1080;&#1074;&#1080;&#1076;&#1091;&#1072;&#1083;&#1100;&#1085;&#1099;&#1081;%20&#1087;&#1088;&#1086;&#1077;&#1082;&#1090;.doc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1044;&#1083;&#1103;%20&#1087;&#1088;&#1077;&#1087;&#1086;&#1076;&#1072;&#1074;&#1072;&#1090;&#1077;&#1083;&#1077;&#1081;/26%20&#1048;&#1085;&#1076;&#1080;&#1074;&#1080;&#1076;&#1091;&#1072;&#1083;&#1100;&#1085;&#1099;&#1081;%20&#1087;&#1088;&#1086;&#1077;&#1082;&#1090;.doc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1044;&#1083;&#1103;%20&#1087;&#1088;&#1077;&#1087;&#1086;&#1076;&#1072;&#1074;&#1072;&#1090;&#1077;&#1083;&#1077;&#1081;/00%20&#1053;&#1054;&#1056;&#1052;&#1054;&#1050;&#1054;&#1053;&#1058;&#1056;&#1054;&#1051;&#1068;%20&#1048;&#1085;&#1076;&#1080;&#1074;&#1080;&#1076;&#1091;&#1072;&#1083;&#1100;&#1085;&#1099;&#1081;%20&#1087;&#1088;&#1086;&#1077;&#1082;&#1090;.do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1041;&#1086;&#1085;&#1091;&#1089;/25%20&#1060;&#1086;&#1088;&#1084;&#1091;&#1083;&#1080;&#1088;&#1086;&#1074;&#1082;&#1080;.do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iit-zamuriinv@rambler.ru" TargetMode="External"/><Relationship Id="rId2" Type="http://schemas.openxmlformats.org/officeDocument/2006/relationships/hyperlink" Target="mailto:lebedev-mixail@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adilov.ilya@gmail.com" TargetMode="External"/><Relationship Id="rId4" Type="http://schemas.openxmlformats.org/officeDocument/2006/relationships/hyperlink" Target="mailto:vapolzikova@mail.ru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&#1052;&#1072;&#1090;&#1077;&#1088;&#1080;&#1072;&#1083;&#1099;/&#1055;&#1080;&#1089;&#1100;&#1084;&#1086;-06-259-&#1086;%20&#1087;&#1077;&#1088;&#1077;&#1093;&#1086;&#1076;&#1077;%20&#1085;&#1072;%20&#1060;&#1043;&#1054;&#1057;%20%20&#1057;&#1054;&#1054;-17.03.2015.rtf" TargetMode="External"/><Relationship Id="rId3" Type="http://schemas.openxmlformats.org/officeDocument/2006/relationships/hyperlink" Target="http://www.consultant.ru/document/cons_doc_LAW_140174/" TargetMode="External"/><Relationship Id="rId7" Type="http://schemas.openxmlformats.org/officeDocument/2006/relationships/hyperlink" Target="http://docs.cntd.ru/document/420335229" TargetMode="External"/><Relationship Id="rId2" Type="http://schemas.openxmlformats.org/officeDocument/2006/relationships/hyperlink" Target="&#1042;&#1077;&#1073;&#1080;&#1085;&#1072;&#1088;-&#1060;&#1043;&#1054;&#1057;%20&#1057;&#1054;&#1054;-&#1060;&#1048;&#1056;&#1054;-&#1056;&#1099;&#1082;&#1086;&#1074;&#1072;/&#1042;&#1077;&#1073;&#1080;&#1085;&#1072;&#1088;-&#1047;&#1072;&#1082;&#1086;&#1085;-&#1060;&#1072;&#1082;&#1090;&#1086;&#1088;&#1086;&#1074;&#1080;&#1095;.m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cntd.ru/document/420248125" TargetMode="External"/><Relationship Id="rId5" Type="http://schemas.openxmlformats.org/officeDocument/2006/relationships/hyperlink" Target="&#1052;&#1072;&#1090;&#1077;&#1088;&#1080;&#1072;&#1083;&#1099;/&#1060;&#1043;&#1054;&#1057;%20&#1057;&#1055;&#1054;%20&#1055;&#1055;&#1057;&#1057;&#1047;-&#1089;&#1090;.7.11.docx" TargetMode="External"/><Relationship Id="rId4" Type="http://schemas.openxmlformats.org/officeDocument/2006/relationships/hyperlink" Target="&#1052;&#1072;&#1090;&#1077;&#1088;&#1080;&#1072;&#1083;&#1099;/&#1047;&#1072;&#1082;&#1086;&#1085;%20&#1086;&#1073;%20&#1086;&#1073;&#1088;&#1072;&#1079;&#1086;&#1074;&#1072;&#1085;&#1080;&#1080;-&#1089;&#1090;&#1072;&#1090;&#1100;&#1103;%2068%20&#1087;.3.docx" TargetMode="External"/><Relationship Id="rId9" Type="http://schemas.openxmlformats.org/officeDocument/2006/relationships/hyperlink" Target="&#1042;&#1077;&#1073;&#1080;&#1085;&#1072;&#1088;-&#1060;&#1043;&#1054;&#1057;%20&#1057;&#1054;&#1054;-&#1060;&#1048;&#1056;&#1054;-&#1056;&#1099;&#1082;&#1086;&#1074;&#1072;/&#1042;&#1077;&#1073;&#1080;&#1085;&#1072;&#1088;-&#1087;&#1088;&#1072;&#1082;&#1090;&#1080;&#1095;.%20&#1080;&#1089;&#1087;&#1086;&#1083;&#1100;&#1079;.%20&#1088;&#1077;&#1082;&#1086;&#1084;&#1077;&#1085;&#1076;.-259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1052;&#1072;&#1090;&#1077;&#1088;&#1080;&#1072;&#1083;&#1099;/&#1059;&#1095;&#1077;&#1073;&#1085;&#1099;&#1081;%20&#1087;&#1083;&#1072;&#1085;.docx" TargetMode="External"/><Relationship Id="rId2" Type="http://schemas.openxmlformats.org/officeDocument/2006/relationships/hyperlink" Target="&#1042;&#1077;&#1073;&#1080;&#1085;&#1072;&#1088;-&#1060;&#1043;&#1054;&#1057;%20&#1057;&#1054;&#1054;-&#1060;&#1048;&#1056;&#1054;-&#1056;&#1099;&#1082;&#1086;&#1074;&#1072;/&#1042;&#1077;&#1073;&#1080;&#1085;&#1072;&#1088;-&#1048;&#1085;&#1076;.%20&#1087;&#1088;&#1086;&#1077;&#1082;&#1090;-&#1056;&#1099;&#1082;&#1086;&#1074;&#1072;.m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06.04.2016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809" t="16191" r="2204" b="69542"/>
          <a:stretch/>
        </p:blipFill>
        <p:spPr bwMode="auto">
          <a:xfrm>
            <a:off x="9770" y="8110"/>
            <a:ext cx="9098733" cy="900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2"/>
          <a:srcRect l="25575" t="37556" r="26826" b="28709"/>
          <a:stretch/>
        </p:blipFill>
        <p:spPr bwMode="auto">
          <a:xfrm>
            <a:off x="9770" y="934754"/>
            <a:ext cx="9134230" cy="4366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75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779912" y="6165304"/>
            <a:ext cx="1828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6015" y="764704"/>
            <a:ext cx="9308513" cy="5112568"/>
          </a:xfrm>
        </p:spPr>
        <p:txBody>
          <a:bodyPr/>
          <a:lstStyle/>
          <a:p>
            <a:r>
              <a:rPr lang="ru-RU" dirty="0" smtClean="0"/>
              <a:t>Обязательное выполнение </a:t>
            </a:r>
            <a:r>
              <a:rPr lang="ru-RU" dirty="0"/>
              <a:t>индивидуального </a:t>
            </a:r>
            <a:r>
              <a:rPr lang="ru-RU" dirty="0" smtClean="0"/>
              <a:t>проекта студентами </a:t>
            </a:r>
            <a:r>
              <a:rPr lang="ru-RU" dirty="0"/>
              <a:t>первого курса, обучающихся на базе основного общего </a:t>
            </a:r>
            <a:r>
              <a:rPr lang="ru-RU" dirty="0" smtClean="0"/>
              <a:t>образования.</a:t>
            </a:r>
          </a:p>
          <a:p>
            <a:r>
              <a:rPr lang="ru-RU" dirty="0"/>
              <a:t>С</a:t>
            </a:r>
            <a:r>
              <a:rPr lang="ru-RU" dirty="0" smtClean="0"/>
              <a:t>туденты </a:t>
            </a:r>
            <a:r>
              <a:rPr lang="ru-RU" dirty="0"/>
              <a:t>выполняют индивидуальные проекты за счёт времени, отведенного на </a:t>
            </a:r>
            <a:r>
              <a:rPr lang="ru-RU" dirty="0">
                <a:hlinkClick r:id="rId2" action="ppaction://hlinkfile"/>
              </a:rPr>
              <a:t>самостоятельную </a:t>
            </a:r>
            <a:r>
              <a:rPr lang="ru-RU" dirty="0" smtClean="0">
                <a:hlinkClick r:id="rId2" action="ppaction://hlinkfile"/>
              </a:rPr>
              <a:t>работу</a:t>
            </a:r>
            <a:r>
              <a:rPr lang="ru-RU" dirty="0" smtClean="0"/>
              <a:t>.</a:t>
            </a:r>
          </a:p>
          <a:p>
            <a:r>
              <a:rPr lang="ru-RU" dirty="0"/>
              <a:t>И</a:t>
            </a:r>
            <a:r>
              <a:rPr lang="ru-RU" dirty="0" smtClean="0"/>
              <a:t>ндивидуальный </a:t>
            </a:r>
            <a:r>
              <a:rPr lang="ru-RU" dirty="0"/>
              <a:t>проект выполняется по определённой дисциплине или дисциплинам и должен иметь связь с будущей профессиональной </a:t>
            </a:r>
            <a:r>
              <a:rPr lang="ru-RU" dirty="0" smtClean="0"/>
              <a:t>деятельностью.</a:t>
            </a:r>
          </a:p>
          <a:p>
            <a:r>
              <a:rPr lang="ru-RU" dirty="0"/>
              <a:t>Р</a:t>
            </a:r>
            <a:r>
              <a:rPr lang="ru-RU" dirty="0" smtClean="0"/>
              <a:t>уководителем </a:t>
            </a:r>
            <a:r>
              <a:rPr lang="ru-RU" dirty="0"/>
              <a:t>проекта является преподаватель, координирующий </a:t>
            </a:r>
            <a:r>
              <a:rPr lang="ru-RU" dirty="0" smtClean="0"/>
              <a:t>проект.</a:t>
            </a:r>
          </a:p>
          <a:p>
            <a:r>
              <a:rPr lang="ru-RU" dirty="0"/>
              <a:t>П</a:t>
            </a:r>
            <a:r>
              <a:rPr lang="ru-RU" dirty="0" smtClean="0"/>
              <a:t>роект </a:t>
            </a:r>
            <a:r>
              <a:rPr lang="ru-RU" dirty="0"/>
              <a:t>должен быть </a:t>
            </a:r>
            <a:r>
              <a:rPr lang="ru-RU" dirty="0" smtClean="0"/>
              <a:t>индивидуальным.</a:t>
            </a:r>
          </a:p>
          <a:p>
            <a:r>
              <a:rPr lang="ru-RU" dirty="0" smtClean="0"/>
              <a:t>Оценка за проект выставляется отдельной строкой в приложении к диплому.</a:t>
            </a:r>
            <a:endParaRPr lang="ru-RU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994260" y="186412"/>
            <a:ext cx="7754204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Резюме: требования ФГОС СОО</a:t>
            </a:r>
            <a:endParaRPr lang="ru-RU" sz="3200" i="1" dirty="0"/>
          </a:p>
        </p:txBody>
      </p:sp>
      <p:sp>
        <p:nvSpPr>
          <p:cNvPr id="10" name="Нижний колонтитул 2"/>
          <p:cNvSpPr txBox="1">
            <a:spLocks/>
          </p:cNvSpPr>
          <p:nvPr/>
        </p:nvSpPr>
        <p:spPr>
          <a:xfrm>
            <a:off x="16015" y="762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9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1440" y="836712"/>
            <a:ext cx="9132560" cy="5256584"/>
          </a:xfrm>
        </p:spPr>
        <p:txBody>
          <a:bodyPr>
            <a:normAutofit/>
          </a:bodyPr>
          <a:lstStyle/>
          <a:p>
            <a:r>
              <a:rPr lang="ru-RU" i="1" dirty="0"/>
              <a:t>Проектная деятельность студентов </a:t>
            </a:r>
            <a:r>
              <a:rPr lang="ru-RU" dirty="0"/>
              <a:t>– это мотивированная самостоятельная деятельность студентов, ориентированная на решение определенной практически или теоретически значимой проблемы, оформленная в виде конечного продукта.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  </a:t>
            </a:r>
            <a:r>
              <a:rPr lang="ru-RU" b="1" dirty="0" smtClean="0">
                <a:solidFill>
                  <a:schemeClr val="tx1"/>
                </a:solidFill>
                <a:hlinkClick r:id="rId2" action="ppaction://hlinkfile"/>
              </a:rPr>
              <a:t>Этот </a:t>
            </a:r>
            <a:r>
              <a:rPr lang="ru-RU" b="1" dirty="0">
                <a:solidFill>
                  <a:schemeClr val="tx1"/>
                </a:solidFill>
                <a:hlinkClick r:id="rId2" action="ppaction://hlinkfile"/>
              </a:rPr>
              <a:t>продукт </a:t>
            </a:r>
            <a:r>
              <a:rPr lang="ru-RU" dirty="0"/>
              <a:t>(результат проектной деятельности) можно увидеть, осмыслить, применить в реальной практической деятельности. </a:t>
            </a:r>
            <a:endParaRPr lang="ru-RU" dirty="0" smtClean="0"/>
          </a:p>
          <a:p>
            <a:r>
              <a:rPr lang="ru-RU" dirty="0"/>
              <a:t>Для </a:t>
            </a:r>
            <a:r>
              <a:rPr lang="ru-RU" dirty="0" smtClean="0"/>
              <a:t>студента учебный проект </a:t>
            </a:r>
            <a:r>
              <a:rPr lang="ru-RU" dirty="0"/>
              <a:t>– это возможность максимального раскрытия своего творческого </a:t>
            </a:r>
            <a:r>
              <a:rPr lang="ru-RU" dirty="0" smtClean="0"/>
              <a:t>потенциала.</a:t>
            </a:r>
          </a:p>
          <a:p>
            <a:r>
              <a:rPr lang="ru-RU" dirty="0"/>
              <a:t>Для преподавателя учебный проект – это </a:t>
            </a:r>
            <a:r>
              <a:rPr lang="ru-RU" dirty="0" smtClean="0"/>
              <a:t>средство </a:t>
            </a:r>
            <a:r>
              <a:rPr lang="ru-RU" dirty="0"/>
              <a:t>развития, обучения и </a:t>
            </a:r>
            <a:r>
              <a:rPr lang="ru-RU" dirty="0" smtClean="0"/>
              <a:t>воспитания студентов, </a:t>
            </a:r>
            <a:r>
              <a:rPr lang="ru-RU" dirty="0"/>
              <a:t>которое позволяет вырабатывать и развивать </a:t>
            </a:r>
            <a:r>
              <a:rPr lang="ru-RU" dirty="0" smtClean="0"/>
              <a:t>у них умения </a:t>
            </a:r>
            <a:r>
              <a:rPr lang="ru-RU" dirty="0"/>
              <a:t>и навыки </a:t>
            </a:r>
            <a:r>
              <a:rPr lang="ru-RU" dirty="0" smtClean="0"/>
              <a:t>проектирования</a:t>
            </a:r>
            <a:r>
              <a:rPr lang="ru-RU" dirty="0"/>
              <a:t>,</a:t>
            </a:r>
            <a:r>
              <a:rPr lang="ru-RU" dirty="0" smtClean="0"/>
              <a:t> планирования и </a:t>
            </a:r>
            <a:r>
              <a:rPr lang="ru-RU" dirty="0" err="1" smtClean="0"/>
              <a:t>самопрезентации</a:t>
            </a:r>
            <a:r>
              <a:rPr lang="ru-RU" dirty="0" smtClean="0"/>
              <a:t>, </a:t>
            </a:r>
            <a:r>
              <a:rPr lang="ru-RU" dirty="0"/>
              <a:t>а также </a:t>
            </a:r>
            <a:r>
              <a:rPr lang="ru-RU" dirty="0" smtClean="0"/>
              <a:t>поиска информации, и самообучения.</a:t>
            </a:r>
            <a:endParaRPr lang="ru-RU" dirty="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6412"/>
            <a:ext cx="91440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000" i="1" dirty="0" smtClean="0"/>
              <a:t>Резюме: проектная </a:t>
            </a:r>
            <a:r>
              <a:rPr lang="ru-RU" sz="3000" i="1" dirty="0"/>
              <a:t>деятельность студентов</a:t>
            </a:r>
            <a:endParaRPr lang="ru-RU" sz="3000" dirty="0"/>
          </a:p>
        </p:txBody>
      </p:sp>
      <p:sp>
        <p:nvSpPr>
          <p:cNvPr id="8" name="Нижний колонтитул 2"/>
          <p:cNvSpPr txBox="1">
            <a:spLocks/>
          </p:cNvSpPr>
          <p:nvPr/>
        </p:nvSpPr>
        <p:spPr>
          <a:xfrm>
            <a:off x="0" y="3429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6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54100" y="1412875"/>
            <a:ext cx="3071813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 smtClean="0">
                <a:cs typeface="Arial" charset="0"/>
              </a:rPr>
              <a:t>Проектная деятельность</a:t>
            </a:r>
            <a:endParaRPr lang="ru-RU" sz="2000" b="1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72125" y="1412875"/>
            <a:ext cx="3286125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 smtClean="0">
                <a:cs typeface="Arial" charset="0"/>
              </a:rPr>
              <a:t>Учебно-исследовательская </a:t>
            </a:r>
            <a:r>
              <a:rPr lang="ru-RU" sz="2000" b="1" dirty="0">
                <a:cs typeface="Arial" charset="0"/>
              </a:rPr>
              <a:t>деятельность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cs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500" y="3214688"/>
            <a:ext cx="4037013" cy="1631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cs typeface="Arial" charset="0"/>
              </a:rPr>
              <a:t>Деятельность направлена на получение конкретного позитивного результата – продукта, который можно реально предъявить.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5750" y="5322888"/>
            <a:ext cx="4934322" cy="1014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cs typeface="Arial" charset="0"/>
              </a:rPr>
              <a:t>Замысел (представление о продукте) и конечный продукт должны совпадать в основных параметрах.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076057" y="3214688"/>
            <a:ext cx="3782194" cy="1631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cs typeface="Arial" charset="0"/>
              </a:rPr>
              <a:t>Деятельность направлена на решение проблемы. Отрицательный результат («проблема нерешаема») – тоже результат.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572125" y="5321300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cs typeface="Arial" charset="0"/>
              </a:rPr>
              <a:t>В основе деятельности лежит формулирование и проверка гипотезы.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501900" y="2274888"/>
            <a:ext cx="176213" cy="939800"/>
          </a:xfrm>
          <a:prstGeom prst="downArrow">
            <a:avLst>
              <a:gd name="adj1" fmla="val 50000"/>
              <a:gd name="adj2" fmla="val 57333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7126288" y="2212975"/>
            <a:ext cx="177800" cy="642938"/>
          </a:xfrm>
          <a:prstGeom prst="downArrow">
            <a:avLst>
              <a:gd name="adj1" fmla="val 50000"/>
              <a:gd name="adj2" fmla="val 56786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178" name="Прямоугольник 17"/>
          <p:cNvSpPr>
            <a:spLocks noChangeArrowheads="1"/>
          </p:cNvSpPr>
          <p:nvPr/>
        </p:nvSpPr>
        <p:spPr bwMode="auto">
          <a:xfrm>
            <a:off x="285750" y="142875"/>
            <a:ext cx="8715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Calibri" pitchFamily="34" charset="0"/>
              </a:rPr>
              <a:t>Основные отличие проекта от исследования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214438" y="1563688"/>
            <a:ext cx="7786687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результаты значимы не только </a:t>
            </a:r>
            <a:r>
              <a:rPr lang="ru-RU" b="1" dirty="0" smtClean="0"/>
              <a:t>для обучающегося, </a:t>
            </a:r>
            <a:r>
              <a:rPr lang="ru-RU" b="1" dirty="0"/>
              <a:t>но и для «внешнего потребителя»</a:t>
            </a:r>
            <a:endParaRPr lang="ru-RU" b="1" dirty="0"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14438" y="2386013"/>
            <a:ext cx="7786687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организация должна включать отработку коммуникативных УУД (даже в индивидуальном проекте)</a:t>
            </a:r>
            <a:endParaRPr lang="ru-RU" b="1" dirty="0">
              <a:cs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14438" y="3201988"/>
            <a:ext cx="7786687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организация должна включать различные виды деятельности</a:t>
            </a:r>
            <a:endParaRPr lang="ru-RU" b="1" dirty="0">
              <a:cs typeface="Arial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57188" y="3792538"/>
            <a:ext cx="4750593" cy="400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/>
              <a:t>При организации </a:t>
            </a:r>
            <a:r>
              <a:rPr lang="ru-RU" sz="2000" b="1" u="sng" dirty="0"/>
              <a:t>важно учитывать</a:t>
            </a:r>
            <a:endParaRPr lang="ru-RU" sz="2000" b="1" u="sng" dirty="0"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98026" y="4192588"/>
            <a:ext cx="785812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тема проекта (исследования) должна быть интересна и </a:t>
            </a:r>
            <a:r>
              <a:rPr lang="ru-RU" b="1" dirty="0" smtClean="0"/>
              <a:t>студентам  </a:t>
            </a:r>
            <a:r>
              <a:rPr lang="ru-RU" b="1" dirty="0"/>
              <a:t>и </a:t>
            </a:r>
            <a:r>
              <a:rPr lang="ru-RU" b="1" dirty="0" smtClean="0"/>
              <a:t>преподавателю</a:t>
            </a:r>
            <a:endParaRPr lang="ru-RU" b="1" dirty="0">
              <a:cs typeface="Arial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02759" y="4985027"/>
            <a:ext cx="78581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суть проблемы должна быть понятна </a:t>
            </a:r>
            <a:r>
              <a:rPr lang="ru-RU" b="1" dirty="0" smtClean="0"/>
              <a:t>обучающимся и руководителю</a:t>
            </a:r>
            <a:endParaRPr lang="ru-RU" b="1" dirty="0">
              <a:cs typeface="Arial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7925" y="5463956"/>
            <a:ext cx="785812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организация работы строится на </a:t>
            </a:r>
            <a:r>
              <a:rPr lang="ru-RU" b="1" dirty="0" err="1"/>
              <a:t>взаимоподдержке</a:t>
            </a:r>
            <a:r>
              <a:rPr lang="ru-RU" b="1" dirty="0"/>
              <a:t> </a:t>
            </a:r>
            <a:r>
              <a:rPr lang="ru-RU" b="1" dirty="0" smtClean="0"/>
              <a:t>преподавателя и студента</a:t>
            </a:r>
            <a:endParaRPr lang="ru-RU" b="1" dirty="0">
              <a:cs typeface="Arial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63177" y="6172993"/>
            <a:ext cx="785812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решение проблемы должно давать «новое» сначала </a:t>
            </a:r>
            <a:r>
              <a:rPr lang="ru-RU" b="1" dirty="0" smtClean="0"/>
              <a:t>студенту, </a:t>
            </a:r>
            <a:r>
              <a:rPr lang="ru-RU" b="1" dirty="0"/>
              <a:t>а потом науке</a:t>
            </a:r>
            <a:endParaRPr lang="ru-RU" b="1" dirty="0">
              <a:cs typeface="Arial" charset="0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 rot="-5400000">
            <a:off x="420688" y="1565275"/>
            <a:ext cx="125412" cy="642938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 rot="-5400000">
            <a:off x="419101" y="2387600"/>
            <a:ext cx="125412" cy="642937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 rot="-5400000">
            <a:off x="420687" y="3065463"/>
            <a:ext cx="125413" cy="642938"/>
          </a:xfrm>
          <a:prstGeom prst="downArrow">
            <a:avLst>
              <a:gd name="adj1" fmla="val 50000"/>
              <a:gd name="adj2" fmla="val 5708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 rot="-5400000">
            <a:off x="419101" y="4346575"/>
            <a:ext cx="125412" cy="642937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 rot="-5400000">
            <a:off x="419101" y="4848225"/>
            <a:ext cx="125412" cy="642937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rot="-5400000">
            <a:off x="419101" y="5349875"/>
            <a:ext cx="125412" cy="642937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 rot="-5400000">
            <a:off x="419101" y="5851525"/>
            <a:ext cx="125412" cy="642937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61" name="Прямоугольник 27"/>
          <p:cNvSpPr>
            <a:spLocks noChangeArrowheads="1"/>
          </p:cNvSpPr>
          <p:nvPr/>
        </p:nvSpPr>
        <p:spPr bwMode="auto">
          <a:xfrm>
            <a:off x="0" y="142875"/>
            <a:ext cx="9036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Calibri" pitchFamily="34" charset="0"/>
              </a:rPr>
              <a:t>Особенности </a:t>
            </a:r>
            <a:r>
              <a:rPr lang="ru-RU" sz="2400" b="1" dirty="0" smtClean="0">
                <a:latin typeface="Calibri" pitchFamily="34" charset="0"/>
              </a:rPr>
              <a:t>организации </a:t>
            </a:r>
            <a:r>
              <a:rPr lang="ru-RU" sz="2400" b="1" u="sng" dirty="0" smtClean="0">
                <a:latin typeface="Calibri" pitchFamily="34" charset="0"/>
              </a:rPr>
              <a:t>учебной</a:t>
            </a:r>
            <a:r>
              <a:rPr lang="ru-RU" sz="2400" b="1" dirty="0" smtClean="0">
                <a:latin typeface="Calibri" pitchFamily="34" charset="0"/>
              </a:rPr>
              <a:t> проектно-исследовательской </a:t>
            </a:r>
            <a:r>
              <a:rPr lang="ru-RU" sz="2400" b="1" dirty="0">
                <a:latin typeface="Calibri" pitchFamily="34" charset="0"/>
              </a:rPr>
              <a:t>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1569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1582" y="800156"/>
            <a:ext cx="7920038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/>
              <a:t>обучающиеся сами выбирают </a:t>
            </a:r>
            <a:r>
              <a:rPr lang="ru-RU" sz="2400" b="1" dirty="0" smtClean="0"/>
              <a:t>образовательную область (дисциплину) и тему </a:t>
            </a:r>
            <a:r>
              <a:rPr lang="ru-RU" sz="2400" b="1" dirty="0"/>
              <a:t>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34" y="1700808"/>
            <a:ext cx="7920038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/>
              <a:t>обучающиеся сами выбирают руководителя проекта </a:t>
            </a:r>
            <a:r>
              <a:rPr lang="ru-RU" sz="2400" b="1" dirty="0" smtClean="0"/>
              <a:t>(преподавателя ведущего дисциплину в его группе, </a:t>
            </a:r>
            <a:r>
              <a:rPr lang="ru-RU" sz="2400" b="1" dirty="0"/>
              <a:t>либо </a:t>
            </a:r>
            <a:r>
              <a:rPr lang="ru-RU" sz="2400" b="1" dirty="0" smtClean="0"/>
              <a:t>любого  другого преподавателя, в том числе из другой образовательной  </a:t>
            </a:r>
            <a:r>
              <a:rPr lang="ru-RU" sz="2400" b="1" dirty="0"/>
              <a:t>организации)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08936" y="3852832"/>
            <a:ext cx="792003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/>
              <a:t>тема проекта должна быть </a:t>
            </a:r>
            <a:r>
              <a:rPr lang="ru-RU" sz="2400" b="1" dirty="0" smtClean="0"/>
              <a:t>утверждена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0275" y="4437112"/>
            <a:ext cx="7920038" cy="830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/>
              <a:t>план реализации проекта разрабатывается </a:t>
            </a:r>
            <a:r>
              <a:rPr lang="ru-RU" sz="2400" b="1" dirty="0" smtClean="0"/>
              <a:t>студентом </a:t>
            </a:r>
            <a:r>
              <a:rPr lang="ru-RU" sz="2400" b="1" dirty="0"/>
              <a:t>совместно с руководителем проекта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22337" y="5459412"/>
            <a:ext cx="7920037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/>
              <a:t>требования, предъявляемые в </a:t>
            </a:r>
            <a:r>
              <a:rPr lang="ru-RU" sz="2400" b="1" dirty="0" smtClean="0"/>
              <a:t>конкретной образовательной  организации, в том числе </a:t>
            </a:r>
            <a:r>
              <a:rPr lang="ru-RU" sz="2400" b="1" dirty="0" err="1" smtClean="0"/>
              <a:t>нормоконтроль</a:t>
            </a:r>
            <a:endParaRPr lang="ru-RU" sz="2400" b="1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464350" y="831478"/>
            <a:ext cx="125413" cy="642938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-5400000">
            <a:off x="436562" y="2132820"/>
            <a:ext cx="125413" cy="642938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-5400000">
            <a:off x="436563" y="3667125"/>
            <a:ext cx="125412" cy="642938"/>
          </a:xfrm>
          <a:prstGeom prst="downArrow">
            <a:avLst>
              <a:gd name="adj1" fmla="val 50000"/>
              <a:gd name="adj2" fmla="val 5708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-5400000">
            <a:off x="436562" y="4468067"/>
            <a:ext cx="125413" cy="642938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-5400000">
            <a:off x="436563" y="5368923"/>
            <a:ext cx="125413" cy="642938"/>
          </a:xfrm>
          <a:prstGeom prst="downArrow">
            <a:avLst>
              <a:gd name="adj1" fmla="val 50000"/>
              <a:gd name="adj2" fmla="val 57081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276" name="Прямоугольник 17"/>
          <p:cNvSpPr>
            <a:spLocks noChangeArrowheads="1"/>
          </p:cNvSpPr>
          <p:nvPr/>
        </p:nvSpPr>
        <p:spPr bwMode="auto">
          <a:xfrm>
            <a:off x="107504" y="142875"/>
            <a:ext cx="8838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Calibri" pitchFamily="34" charset="0"/>
              </a:rPr>
              <a:t>Основные требования к организации проектной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6955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71393" y="854220"/>
            <a:ext cx="8572500" cy="317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dirty="0">
                <a:cs typeface="Arial" charset="0"/>
              </a:rPr>
              <a:t>«</a:t>
            </a:r>
            <a:r>
              <a:rPr lang="ru-RU" sz="2000" b="1" i="1" u="sng" dirty="0">
                <a:cs typeface="Arial" charset="0"/>
              </a:rPr>
              <a:t>Итогами</a:t>
            </a:r>
            <a:r>
              <a:rPr lang="ru-RU" sz="2000" b="1" i="1" dirty="0">
                <a:cs typeface="Arial" charset="0"/>
              </a:rPr>
              <a:t> проектной и учебно-исследовательской деятельности следует считать  не столько предметные </a:t>
            </a:r>
            <a:r>
              <a:rPr lang="ru-RU" sz="2000" b="1" i="1" dirty="0" smtClean="0">
                <a:cs typeface="Arial" charset="0"/>
              </a:rPr>
              <a:t>результаты и представленный продукт , </a:t>
            </a:r>
            <a:r>
              <a:rPr lang="ru-RU" sz="2000" b="1" i="1" dirty="0">
                <a:cs typeface="Arial" charset="0"/>
              </a:rPr>
              <a:t>сколько интеллектуальное, личностное </a:t>
            </a:r>
            <a:r>
              <a:rPr lang="ru-RU" sz="2000" b="1" i="1" u="sng" dirty="0">
                <a:cs typeface="Arial" charset="0"/>
              </a:rPr>
              <a:t>развитие </a:t>
            </a:r>
            <a:r>
              <a:rPr lang="ru-RU" sz="2000" b="1" i="1" u="sng" dirty="0" smtClean="0">
                <a:cs typeface="Arial" charset="0"/>
              </a:rPr>
              <a:t>обучающихся</a:t>
            </a:r>
            <a:r>
              <a:rPr lang="ru-RU" sz="2000" b="1" i="1" dirty="0" smtClean="0">
                <a:cs typeface="Arial" charset="0"/>
              </a:rPr>
              <a:t>, </a:t>
            </a:r>
            <a:r>
              <a:rPr lang="ru-RU" sz="2000" b="1" i="1" dirty="0">
                <a:cs typeface="Arial" charset="0"/>
              </a:rPr>
              <a:t>рост их компетентности в выбранной для исследования или проекта сфере, формирование умения сотрудничать в коллективе и самостоятельно работать, уяснение сущности творческой исследовательской и проектной работы, которая рассматривается как показатель </a:t>
            </a:r>
            <a:r>
              <a:rPr lang="ru-RU" sz="2000" b="1" i="1" dirty="0" smtClean="0">
                <a:cs typeface="Arial" charset="0"/>
              </a:rPr>
              <a:t>успешности  </a:t>
            </a:r>
            <a:r>
              <a:rPr lang="ru-RU" sz="2000" b="1" i="1" dirty="0">
                <a:cs typeface="Arial" charset="0"/>
              </a:rPr>
              <a:t>(неуспешности) исследовательской деятельности».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403648" y="4581525"/>
            <a:ext cx="604867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cs typeface="Arial" charset="0"/>
              </a:rPr>
              <a:t>Главный итог – в самих </a:t>
            </a:r>
            <a:r>
              <a:rPr lang="ru-RU" sz="2400" b="1" dirty="0" smtClean="0">
                <a:cs typeface="Arial" charset="0"/>
              </a:rPr>
              <a:t> обучающихся</a:t>
            </a:r>
            <a:endParaRPr lang="ru-RU" sz="2400" b="1" dirty="0">
              <a:cs typeface="Arial" charset="0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4499755" y="4024319"/>
            <a:ext cx="141287" cy="571500"/>
          </a:xfrm>
          <a:prstGeom prst="downArrow">
            <a:avLst>
              <a:gd name="adj1" fmla="val 50000"/>
              <a:gd name="adj2" fmla="val 56854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87624" y="5595753"/>
            <a:ext cx="6552727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FFC000"/>
                </a:solidFill>
                <a:cs typeface="Arial" charset="0"/>
              </a:rPr>
              <a:t>Оцениваем деятельность</a:t>
            </a:r>
            <a:br>
              <a:rPr lang="ru-RU" sz="2400" b="1" dirty="0">
                <a:solidFill>
                  <a:srgbClr val="FFC000"/>
                </a:solidFill>
                <a:cs typeface="Arial" charset="0"/>
              </a:rPr>
            </a:br>
            <a:r>
              <a:rPr lang="ru-RU" sz="2400" b="1" dirty="0">
                <a:solidFill>
                  <a:srgbClr val="FFC000"/>
                </a:solidFill>
                <a:cs typeface="Arial" charset="0"/>
              </a:rPr>
              <a:t>и изменение в </a:t>
            </a:r>
            <a:r>
              <a:rPr lang="ru-RU" sz="2400" b="1" dirty="0" smtClean="0">
                <a:solidFill>
                  <a:srgbClr val="FFC000"/>
                </a:solidFill>
                <a:cs typeface="Arial" charset="0"/>
              </a:rPr>
              <a:t>студенте, </a:t>
            </a:r>
            <a:r>
              <a:rPr lang="ru-RU" sz="2400" b="1" dirty="0">
                <a:solidFill>
                  <a:srgbClr val="FFC000"/>
                </a:solidFill>
                <a:cs typeface="Arial" charset="0"/>
              </a:rPr>
              <a:t>а не </a:t>
            </a:r>
            <a:r>
              <a:rPr lang="ru-RU" sz="2400" b="1" dirty="0" smtClean="0">
                <a:solidFill>
                  <a:srgbClr val="FFC000"/>
                </a:solidFill>
                <a:cs typeface="Arial" charset="0"/>
              </a:rPr>
              <a:t> продукт</a:t>
            </a:r>
            <a:r>
              <a:rPr lang="ru-RU" sz="2400" b="1" dirty="0">
                <a:solidFill>
                  <a:srgbClr val="FFC000"/>
                </a:solidFill>
                <a:cs typeface="Arial" charset="0"/>
              </a:rPr>
              <a:t>!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509792" y="5024253"/>
            <a:ext cx="141288" cy="571500"/>
          </a:xfrm>
          <a:prstGeom prst="downArrow">
            <a:avLst>
              <a:gd name="adj1" fmla="val 50000"/>
              <a:gd name="adj2" fmla="val 56854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511" name="Прямоугольник 9"/>
          <p:cNvSpPr>
            <a:spLocks noChangeArrowheads="1"/>
          </p:cNvSpPr>
          <p:nvPr/>
        </p:nvSpPr>
        <p:spPr bwMode="auto">
          <a:xfrm>
            <a:off x="107504" y="16597"/>
            <a:ext cx="8876159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Calibri" pitchFamily="34" charset="0"/>
              </a:rPr>
              <a:t>Система оценки проектной</a:t>
            </a:r>
            <a:br>
              <a:rPr lang="ru-RU" sz="2400" b="1" dirty="0">
                <a:latin typeface="Calibri" pitchFamily="34" charset="0"/>
              </a:rPr>
            </a:br>
            <a:r>
              <a:rPr lang="ru-RU" sz="2400" b="1" dirty="0">
                <a:latin typeface="Calibri" pitchFamily="34" charset="0"/>
              </a:rPr>
              <a:t>и исследовательской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9729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0" y="764704"/>
            <a:ext cx="8784976" cy="5616624"/>
          </a:xfrm>
        </p:spPr>
        <p:txBody>
          <a:bodyPr>
            <a:normAutofit lnSpcReduction="10000"/>
          </a:bodyPr>
          <a:lstStyle/>
          <a:p>
            <a:pPr lvl="0"/>
            <a:r>
              <a:rPr lang="ru-RU" i="1" dirty="0" smtClean="0"/>
              <a:t>По типу деятельности:</a:t>
            </a:r>
            <a:r>
              <a:rPr lang="ru-RU" dirty="0" smtClean="0"/>
              <a:t> познавательные</a:t>
            </a:r>
            <a:r>
              <a:rPr lang="ru-RU" dirty="0"/>
              <a:t>, практические, учебно-исследовательские, социальные, художественно-творческие и т.п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i="1" dirty="0" smtClean="0"/>
              <a:t>По предметно-содержательной </a:t>
            </a:r>
            <a:r>
              <a:rPr lang="ru-RU" i="1" dirty="0"/>
              <a:t>области:</a:t>
            </a:r>
            <a:r>
              <a:rPr lang="ru-RU" dirty="0"/>
              <a:t> </a:t>
            </a:r>
            <a:r>
              <a:rPr lang="ru-RU" dirty="0" err="1" smtClean="0"/>
              <a:t>монопредметные</a:t>
            </a:r>
            <a:r>
              <a:rPr lang="ru-RU" dirty="0" smtClean="0"/>
              <a:t>; междисциплинарный; </a:t>
            </a:r>
            <a:r>
              <a:rPr lang="ru-RU" dirty="0" err="1" smtClean="0"/>
              <a:t>надпреметные</a:t>
            </a:r>
            <a:r>
              <a:rPr lang="ru-RU" dirty="0" smtClean="0"/>
              <a:t>; </a:t>
            </a:r>
            <a:r>
              <a:rPr lang="ru-RU" dirty="0" err="1" smtClean="0"/>
              <a:t>метапредметный</a:t>
            </a:r>
            <a:r>
              <a:rPr lang="ru-RU" dirty="0" smtClean="0"/>
              <a:t>. </a:t>
            </a:r>
            <a:endParaRPr lang="ru-RU" dirty="0"/>
          </a:p>
          <a:p>
            <a:pPr lvl="0"/>
            <a:r>
              <a:rPr lang="ru-RU" i="1" dirty="0" smtClean="0"/>
              <a:t>По характеру </a:t>
            </a:r>
            <a:r>
              <a:rPr lang="ru-RU" i="1" dirty="0"/>
              <a:t>координации:</a:t>
            </a:r>
            <a:r>
              <a:rPr lang="ru-RU" dirty="0"/>
              <a:t> с открытой (явной координацией</a:t>
            </a:r>
            <a:r>
              <a:rPr lang="ru-RU" dirty="0" smtClean="0"/>
              <a:t>); </a:t>
            </a:r>
            <a:r>
              <a:rPr lang="ru-RU" dirty="0"/>
              <a:t>со скрытой </a:t>
            </a:r>
            <a:r>
              <a:rPr lang="ru-RU" dirty="0" smtClean="0"/>
              <a:t>координацией.</a:t>
            </a:r>
            <a:endParaRPr lang="ru-RU" dirty="0"/>
          </a:p>
          <a:p>
            <a:pPr lvl="0"/>
            <a:r>
              <a:rPr lang="ru-RU" i="1" dirty="0"/>
              <a:t>П</a:t>
            </a:r>
            <a:r>
              <a:rPr lang="ru-RU" i="1" dirty="0" smtClean="0"/>
              <a:t>о </a:t>
            </a:r>
            <a:r>
              <a:rPr lang="ru-RU" i="1" dirty="0"/>
              <a:t>количеству участников:</a:t>
            </a:r>
            <a:r>
              <a:rPr lang="ru-RU" dirty="0"/>
              <a:t> индивидуальные (личностные), парные (два человека), групповые (до 5 человек), сетевые (в рамках сложившейся партнерской сети, в </a:t>
            </a:r>
            <a:r>
              <a:rPr lang="ru-RU" dirty="0" err="1"/>
              <a:t>т.ч</a:t>
            </a:r>
            <a:r>
              <a:rPr lang="ru-RU" dirty="0"/>
              <a:t>. в Интернет</a:t>
            </a:r>
            <a:r>
              <a:rPr lang="ru-RU" dirty="0" smtClean="0"/>
              <a:t>).</a:t>
            </a:r>
            <a:endParaRPr lang="ru-RU" dirty="0"/>
          </a:p>
          <a:p>
            <a:pPr lvl="0"/>
            <a:r>
              <a:rPr lang="ru-RU" i="1" dirty="0"/>
              <a:t>П</a:t>
            </a:r>
            <a:r>
              <a:rPr lang="ru-RU" i="1" dirty="0" smtClean="0"/>
              <a:t>о </a:t>
            </a:r>
            <a:r>
              <a:rPr lang="ru-RU" i="1" dirty="0"/>
              <a:t>продолжительности исполнения:</a:t>
            </a:r>
            <a:r>
              <a:rPr lang="ru-RU" dirty="0"/>
              <a:t> краткосрочные (до недели), средней продолжительности (от недели до месяца); долгосрочные (от месяца до нескольких месяцев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i="1" dirty="0"/>
              <a:t>Формы (жанры) проекта определяют его продукт. </a:t>
            </a:r>
            <a:r>
              <a:rPr lang="ru-RU" dirty="0">
                <a:hlinkClick r:id="rId2" action="ppaction://hlinkfile"/>
              </a:rPr>
              <a:t>Виды </a:t>
            </a:r>
            <a:r>
              <a:rPr lang="ru-RU" dirty="0" smtClean="0">
                <a:hlinkClick r:id="rId2" action="ppaction://hlinkfile"/>
              </a:rPr>
              <a:t>продуктов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Нижний колонтитул 2"/>
          <p:cNvSpPr txBox="1">
            <a:spLocks/>
          </p:cNvSpPr>
          <p:nvPr/>
        </p:nvSpPr>
        <p:spPr>
          <a:xfrm>
            <a:off x="0" y="3429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395536" y="186412"/>
            <a:ext cx="8136904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Типы проектов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14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0" y="764704"/>
            <a:ext cx="8784976" cy="5616624"/>
          </a:xfrm>
        </p:spPr>
        <p:txBody>
          <a:bodyPr>
            <a:normAutofit/>
          </a:bodyPr>
          <a:lstStyle/>
          <a:p>
            <a:pPr lvl="0"/>
            <a:r>
              <a:rPr lang="ru-RU" sz="2800" dirty="0" smtClean="0"/>
              <a:t>информационный, </a:t>
            </a:r>
          </a:p>
          <a:p>
            <a:pPr lvl="0"/>
            <a:r>
              <a:rPr lang="ru-RU" sz="2800" dirty="0" smtClean="0"/>
              <a:t>творческий, </a:t>
            </a:r>
          </a:p>
          <a:p>
            <a:pPr lvl="0"/>
            <a:r>
              <a:rPr lang="ru-RU" sz="2800" dirty="0" smtClean="0"/>
              <a:t>социальный, </a:t>
            </a:r>
          </a:p>
          <a:p>
            <a:pPr lvl="0"/>
            <a:r>
              <a:rPr lang="ru-RU" sz="2800" dirty="0" smtClean="0"/>
              <a:t>прикладной, </a:t>
            </a:r>
          </a:p>
          <a:p>
            <a:pPr lvl="0"/>
            <a:r>
              <a:rPr lang="ru-RU" sz="2800" dirty="0" smtClean="0"/>
              <a:t>инновационный, </a:t>
            </a:r>
          </a:p>
          <a:p>
            <a:pPr lvl="0"/>
            <a:r>
              <a:rPr lang="ru-RU" sz="2800" dirty="0" smtClean="0"/>
              <a:t>конструкторский, </a:t>
            </a:r>
          </a:p>
          <a:p>
            <a:pPr lvl="0"/>
            <a:r>
              <a:rPr lang="ru-RU" sz="2800" dirty="0" smtClean="0"/>
              <a:t>инженерный. </a:t>
            </a:r>
          </a:p>
        </p:txBody>
      </p:sp>
      <p:sp>
        <p:nvSpPr>
          <p:cNvPr id="8" name="Нижний колонтитул 2"/>
          <p:cNvSpPr txBox="1">
            <a:spLocks/>
          </p:cNvSpPr>
          <p:nvPr/>
        </p:nvSpPr>
        <p:spPr>
          <a:xfrm>
            <a:off x="0" y="3429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395536" y="186412"/>
            <a:ext cx="8136904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Виды проектов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9788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5770" y="7937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395536" y="186412"/>
            <a:ext cx="8136904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Этапы  работы над проектом</a:t>
            </a:r>
            <a:endParaRPr lang="ru-RU" sz="3200" dirty="0"/>
          </a:p>
        </p:txBody>
      </p:sp>
      <p:sp>
        <p:nvSpPr>
          <p:cNvPr id="11" name="Заголовок 4"/>
          <p:cNvSpPr>
            <a:spLocks noGrp="1"/>
          </p:cNvSpPr>
          <p:nvPr>
            <p:ph sz="quarter" idx="13"/>
          </p:nvPr>
        </p:nvSpPr>
        <p:spPr>
          <a:xfrm>
            <a:off x="38944" y="836712"/>
            <a:ext cx="8997552" cy="5256584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/>
              <a:t>Первый этап – подготовительный</a:t>
            </a:r>
            <a:endParaRPr lang="ru-RU" sz="3200" dirty="0"/>
          </a:p>
          <a:p>
            <a:pPr lvl="0"/>
            <a:r>
              <a:rPr lang="ru-RU" sz="3200" dirty="0" smtClean="0"/>
              <a:t>Второй этап – работа по реализации проекта</a:t>
            </a:r>
            <a:endParaRPr lang="ru-RU" sz="3200" dirty="0"/>
          </a:p>
          <a:p>
            <a:pPr lvl="0"/>
            <a:r>
              <a:rPr lang="ru-RU" sz="3200" dirty="0" smtClean="0"/>
              <a:t>Третий этап – рефлексия (обобщение и систематизация)</a:t>
            </a:r>
          </a:p>
          <a:p>
            <a:pPr lvl="0"/>
            <a:r>
              <a:rPr lang="ru-RU" sz="3200" dirty="0" smtClean="0"/>
              <a:t>Четвертый этап – защита проекта</a:t>
            </a:r>
            <a:endParaRPr lang="ru-RU" sz="3200" dirty="0"/>
          </a:p>
          <a:p>
            <a:pPr marL="0" indent="0" algn="ctr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138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5770" y="7937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395536" y="186412"/>
            <a:ext cx="8136904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/>
              <a:t>С</a:t>
            </a:r>
            <a:r>
              <a:rPr lang="ru-RU" sz="3200" i="1" dirty="0" smtClean="0"/>
              <a:t>роки работы над проектом</a:t>
            </a:r>
            <a:endParaRPr lang="ru-RU" sz="3200" dirty="0"/>
          </a:p>
        </p:txBody>
      </p:sp>
      <p:sp>
        <p:nvSpPr>
          <p:cNvPr id="11" name="Заголовок 4"/>
          <p:cNvSpPr>
            <a:spLocks noGrp="1"/>
          </p:cNvSpPr>
          <p:nvPr>
            <p:ph sz="quarter" idx="13"/>
          </p:nvPr>
        </p:nvSpPr>
        <p:spPr>
          <a:xfrm>
            <a:off x="38944" y="836712"/>
            <a:ext cx="8997552" cy="525658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sz="3200" dirty="0"/>
              <a:t>Погружение в проект (сентябрь-октябрь)</a:t>
            </a:r>
          </a:p>
          <a:p>
            <a:pPr lvl="0"/>
            <a:r>
              <a:rPr lang="ru-RU" sz="3200" dirty="0"/>
              <a:t>Планирование </a:t>
            </a:r>
            <a:r>
              <a:rPr lang="ru-RU" sz="3200" dirty="0" smtClean="0"/>
              <a:t>деятельности (ноябрь – декабрь)</a:t>
            </a:r>
            <a:endParaRPr lang="ru-RU" sz="3200" dirty="0"/>
          </a:p>
          <a:p>
            <a:pPr lvl="0"/>
            <a:r>
              <a:rPr lang="ru-RU" sz="3200" dirty="0"/>
              <a:t>Осуществление деятельности по решению проблемы (декабрь-февраль</a:t>
            </a:r>
            <a:r>
              <a:rPr lang="ru-RU" sz="3200" dirty="0" smtClean="0"/>
              <a:t>) </a:t>
            </a:r>
          </a:p>
          <a:p>
            <a:pPr lvl="0"/>
            <a:r>
              <a:rPr lang="ru-RU" sz="3200" dirty="0" smtClean="0"/>
              <a:t>Оформление </a:t>
            </a:r>
            <a:r>
              <a:rPr lang="ru-RU" sz="3200" dirty="0"/>
              <a:t>результатов (февраль - март). Написание работы и сдача на проверку </a:t>
            </a:r>
            <a:r>
              <a:rPr lang="ru-RU" sz="3200" dirty="0" smtClean="0"/>
              <a:t>руководителю</a:t>
            </a:r>
            <a:endParaRPr lang="ru-RU" sz="3200" dirty="0"/>
          </a:p>
          <a:p>
            <a:pPr lvl="0"/>
            <a:r>
              <a:rPr lang="ru-RU" sz="3200" dirty="0"/>
              <a:t>Презентация результатов (апрель). Оформление окончательного варианта проекта в соответствие с предъявляемыми ему требованиями, составление презентации/доклада по нему на </a:t>
            </a:r>
            <a:r>
              <a:rPr lang="ru-RU" sz="3200" dirty="0" smtClean="0"/>
              <a:t>защиту</a:t>
            </a:r>
            <a:endParaRPr lang="ru-RU" sz="3200" dirty="0"/>
          </a:p>
          <a:p>
            <a:pPr lvl="0"/>
            <a:r>
              <a:rPr lang="ru-RU" sz="3200" dirty="0"/>
              <a:t>Оценка результатов и процесса проектной деятельности – защита проекта (апрель-май</a:t>
            </a:r>
            <a:r>
              <a:rPr lang="ru-RU" sz="3200" dirty="0" smtClean="0"/>
              <a:t>)</a:t>
            </a:r>
            <a:endParaRPr lang="ru-RU" sz="3200" dirty="0"/>
          </a:p>
          <a:p>
            <a:pPr marL="0" indent="0" algn="ctr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45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156176" y="6165304"/>
            <a:ext cx="2514600" cy="365125"/>
          </a:xfrm>
        </p:spPr>
        <p:txBody>
          <a:bodyPr/>
          <a:lstStyle/>
          <a:p>
            <a:r>
              <a:rPr lang="ru-RU" dirty="0" smtClean="0"/>
              <a:t>06.04.2016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Заместитель директора филиала по учебно-методической работе Лебедев М.К.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581127"/>
            <a:ext cx="2843808" cy="13681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Заместитель директора филиала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учебно-методической работе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Лебедев Михаил Константинович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8380" y="332656"/>
            <a:ext cx="9060123" cy="1584176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r>
              <a:rPr lang="ru-RU" sz="3200" b="1" dirty="0"/>
              <a:t>Методика планирования и организации работ по  выполнению индивидуального проекта студентами первого курса, обучающихся на базе основного общего образования, при реализации  ФГОС СПО</a:t>
            </a:r>
            <a:endParaRPr lang="ru-RU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13011" t="41816" r="78054" b="41882"/>
          <a:stretch/>
        </p:blipFill>
        <p:spPr bwMode="auto">
          <a:xfrm>
            <a:off x="179512" y="1988840"/>
            <a:ext cx="2232248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17785" t="32577" r="75127" b="52784"/>
          <a:stretch/>
        </p:blipFill>
        <p:spPr bwMode="auto">
          <a:xfrm>
            <a:off x="6660232" y="1916832"/>
            <a:ext cx="1944216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Рисунок 2" descr="Описание: IMG_995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>
            <a:fillRect/>
          </a:stretch>
        </p:blipFill>
        <p:spPr bwMode="auto">
          <a:xfrm>
            <a:off x="3563888" y="1988840"/>
            <a:ext cx="1958877" cy="251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Заголовок 4"/>
          <p:cNvSpPr txBox="1">
            <a:spLocks/>
          </p:cNvSpPr>
          <p:nvPr/>
        </p:nvSpPr>
        <p:spPr>
          <a:xfrm>
            <a:off x="6444665" y="4653135"/>
            <a:ext cx="2555776" cy="129614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Старший методист</a:t>
            </a:r>
            <a:b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Font typeface="Georgia" pitchFamily="18" charset="0"/>
              <a:buNone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Ползикова </a:t>
            </a:r>
          </a:p>
          <a:p>
            <a:pPr marL="0" indent="0" algn="ctr">
              <a:buFont typeface="Georgia" pitchFamily="18" charset="0"/>
              <a:buNone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Валентина Анатольевна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31840" y="4576292"/>
            <a:ext cx="2952328" cy="13729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Заместитель директора техникума по учебно-производственной работе </a:t>
            </a:r>
            <a:b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</a:rPr>
              <a:t>Замурий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Font typeface="Georgia" pitchFamily="18" charset="0"/>
              <a:buNone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Нина Владимировна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8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0" y="1052736"/>
            <a:ext cx="9144000" cy="5112568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dirty="0">
                <a:latin typeface="Times New Roman"/>
                <a:ea typeface="Calibri"/>
                <a:hlinkClick r:id="rId2" action="ppaction://hlinkfile"/>
              </a:rPr>
              <a:t>Титульный </a:t>
            </a:r>
            <a:r>
              <a:rPr lang="ru-RU" sz="2400" b="1" dirty="0" smtClean="0">
                <a:latin typeface="Times New Roman"/>
                <a:ea typeface="Calibri"/>
                <a:hlinkClick r:id="rId2" action="ppaction://hlinkfile"/>
              </a:rPr>
              <a:t>лист</a:t>
            </a:r>
            <a:endParaRPr lang="ru-RU" sz="2400" b="1" dirty="0" smtClean="0">
              <a:latin typeface="Times New Roman"/>
              <a:ea typeface="Calibri"/>
            </a:endParaRPr>
          </a:p>
          <a:p>
            <a:r>
              <a:rPr lang="ru-RU" sz="2400" b="1" dirty="0">
                <a:latin typeface="Times New Roman"/>
                <a:ea typeface="Calibri"/>
                <a:hlinkClick r:id="rId3" action="ppaction://hlinkfile"/>
              </a:rPr>
              <a:t>Паспорт </a:t>
            </a:r>
            <a:r>
              <a:rPr lang="ru-RU" sz="2400" b="1" dirty="0" smtClean="0">
                <a:latin typeface="Times New Roman"/>
                <a:ea typeface="Calibri"/>
                <a:hlinkClick r:id="rId3" action="ppaction://hlinkfile"/>
              </a:rPr>
              <a:t>проекта</a:t>
            </a:r>
            <a:endParaRPr lang="ru-RU" sz="2400" b="1" dirty="0" smtClean="0">
              <a:latin typeface="Times New Roman"/>
              <a:ea typeface="Calibri"/>
            </a:endParaRPr>
          </a:p>
          <a:p>
            <a:r>
              <a:rPr lang="ru-RU" sz="2400" b="1" dirty="0" smtClean="0">
                <a:latin typeface="Times New Roman"/>
                <a:ea typeface="Calibri"/>
                <a:hlinkClick r:id="rId4" action="ppaction://hlinkfile"/>
              </a:rPr>
              <a:t>Задание на проект</a:t>
            </a:r>
            <a:endParaRPr lang="ru-RU" sz="2400" b="1" dirty="0" smtClean="0">
              <a:latin typeface="Times New Roman"/>
              <a:ea typeface="Calibri"/>
            </a:endParaRPr>
          </a:p>
          <a:p>
            <a:r>
              <a:rPr lang="ru-RU" sz="2400" b="1" dirty="0" smtClean="0">
                <a:latin typeface="Times New Roman"/>
                <a:ea typeface="Calibri"/>
                <a:hlinkClick r:id="rId5" action="ppaction://hlinkfile"/>
              </a:rPr>
              <a:t>Отзыв на проект</a:t>
            </a:r>
            <a:endParaRPr lang="ru-RU" sz="2400" b="1" dirty="0" smtClean="0">
              <a:latin typeface="Times New Roman"/>
              <a:ea typeface="Calibri"/>
            </a:endParaRPr>
          </a:p>
          <a:p>
            <a:r>
              <a:rPr lang="ru-RU" sz="2400" b="1" dirty="0" smtClean="0">
                <a:latin typeface="Times New Roman"/>
                <a:ea typeface="Calibri"/>
                <a:hlinkClick r:id="rId6" action="ppaction://hlinkfile"/>
              </a:rPr>
              <a:t>Содержание </a:t>
            </a:r>
            <a:endParaRPr lang="ru-RU" sz="2400" b="1" dirty="0">
              <a:latin typeface="Times New Roman"/>
              <a:ea typeface="Calibri"/>
            </a:endParaRPr>
          </a:p>
          <a:p>
            <a:r>
              <a:rPr lang="ru-RU" sz="2400" b="1" dirty="0" smtClean="0">
                <a:latin typeface="Times New Roman"/>
                <a:ea typeface="Calibri"/>
                <a:hlinkClick r:id="rId7" action="ppaction://hlinkfile"/>
              </a:rPr>
              <a:t>Введение</a:t>
            </a:r>
            <a:endParaRPr lang="ru-RU" sz="2400" b="1" dirty="0" smtClean="0">
              <a:latin typeface="Times New Roman"/>
              <a:ea typeface="Calibri"/>
            </a:endParaRPr>
          </a:p>
          <a:p>
            <a:pPr marL="801688" indent="0">
              <a:buNone/>
            </a:pPr>
            <a:r>
              <a:rPr lang="ru-RU" sz="2400" b="1" dirty="0">
                <a:latin typeface="Times New Roman"/>
                <a:ea typeface="Calibri"/>
              </a:rPr>
              <a:t>Основная часть </a:t>
            </a:r>
            <a:endParaRPr lang="ru-RU" sz="2400" b="1" dirty="0" smtClean="0">
              <a:latin typeface="Times New Roman"/>
              <a:ea typeface="Calibri"/>
            </a:endParaRPr>
          </a:p>
          <a:p>
            <a:pPr marL="801688" indent="0">
              <a:buNone/>
            </a:pPr>
            <a:r>
              <a:rPr lang="ru-RU" sz="2400" b="1" dirty="0" smtClean="0">
                <a:latin typeface="Times New Roman"/>
                <a:ea typeface="Calibri"/>
              </a:rPr>
              <a:t>Заключение</a:t>
            </a:r>
          </a:p>
          <a:p>
            <a:pPr marL="801688" indent="0">
              <a:buNone/>
            </a:pPr>
            <a:r>
              <a:rPr lang="ru-RU" sz="2400" b="1" dirty="0" smtClean="0">
                <a:latin typeface="Times New Roman"/>
                <a:ea typeface="Calibri"/>
              </a:rPr>
              <a:t>Информационные источники</a:t>
            </a:r>
          </a:p>
          <a:p>
            <a:pPr marL="801688" indent="0">
              <a:buNone/>
            </a:pPr>
            <a:r>
              <a:rPr lang="ru-RU" sz="2400" b="1" dirty="0" smtClean="0">
                <a:latin typeface="Times New Roman"/>
                <a:ea typeface="Calibri"/>
              </a:rPr>
              <a:t>Приложения</a:t>
            </a:r>
          </a:p>
          <a:p>
            <a:r>
              <a:rPr lang="ru-RU" sz="2400" b="1" dirty="0" smtClean="0">
                <a:latin typeface="Times New Roman"/>
                <a:hlinkClick r:id="rId8" action="ppaction://hlinkfile"/>
              </a:rPr>
              <a:t>Продукт</a:t>
            </a:r>
            <a:r>
              <a:rPr lang="ru-RU" sz="2400" b="1" dirty="0" smtClean="0">
                <a:latin typeface="Times New Roman"/>
              </a:rPr>
              <a:t> проекта</a:t>
            </a:r>
          </a:p>
          <a:p>
            <a:r>
              <a:rPr lang="ru-RU" sz="2400" b="1" dirty="0" smtClean="0">
                <a:latin typeface="Times New Roman"/>
                <a:hlinkClick r:id="rId9" action="ppaction://hlinkfile"/>
              </a:rPr>
              <a:t>Мультимедийная</a:t>
            </a:r>
            <a:r>
              <a:rPr lang="ru-RU" sz="2400" b="1" dirty="0" smtClean="0">
                <a:latin typeface="Times New Roman"/>
              </a:rPr>
              <a:t> </a:t>
            </a:r>
            <a:r>
              <a:rPr lang="ru-RU" sz="2400" b="1" dirty="0" smtClean="0">
                <a:latin typeface="Times New Roman"/>
                <a:hlinkClick r:id="rId10" action="ppaction://hlinkfile"/>
              </a:rPr>
              <a:t>презентация</a:t>
            </a:r>
            <a:endParaRPr lang="ru-RU" sz="2400" b="1" dirty="0" smtClean="0">
              <a:latin typeface="Times New Roman"/>
            </a:endParaRPr>
          </a:p>
          <a:p>
            <a:r>
              <a:rPr lang="ru-RU" sz="2400" b="1" dirty="0">
                <a:latin typeface="Times New Roman"/>
                <a:ea typeface="Calibri"/>
              </a:rPr>
              <a:t>Электронный </a:t>
            </a:r>
            <a:r>
              <a:rPr lang="ru-RU" sz="2400" b="1" dirty="0" smtClean="0">
                <a:latin typeface="Times New Roman"/>
                <a:ea typeface="Calibri"/>
              </a:rPr>
              <a:t>носитель</a:t>
            </a:r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0" y="12381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95536" y="190499"/>
            <a:ext cx="813690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i="1" dirty="0" smtClean="0"/>
              <a:t>Содержание и структура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413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0" y="853418"/>
            <a:ext cx="9144000" cy="5239877"/>
          </a:xfrm>
        </p:spPr>
        <p:txBody>
          <a:bodyPr>
            <a:normAutofit fontScale="92500"/>
          </a:bodyPr>
          <a:lstStyle/>
          <a:p>
            <a:r>
              <a:rPr lang="ru-RU" dirty="0"/>
              <a:t>Защита проходит перед </a:t>
            </a:r>
            <a:r>
              <a:rPr lang="ru-RU" dirty="0" smtClean="0"/>
              <a:t> </a:t>
            </a:r>
            <a:r>
              <a:rPr lang="ru-RU" dirty="0"/>
              <a:t>комиссией. </a:t>
            </a:r>
            <a:r>
              <a:rPr lang="ru-RU" dirty="0" smtClean="0"/>
              <a:t>Защита носит открытый характер в форме конференции, круглого стола, смотра проектов, онлайн – в сети филиала или через сайт.</a:t>
            </a:r>
          </a:p>
          <a:p>
            <a:r>
              <a:rPr lang="ru-RU" dirty="0" smtClean="0"/>
              <a:t>На защиту необходимо предоставить: </a:t>
            </a:r>
            <a:r>
              <a:rPr lang="ru-RU" dirty="0">
                <a:hlinkClick r:id="rId2" action="ppaction://hlinkfile"/>
              </a:rPr>
              <a:t>задания на проект</a:t>
            </a:r>
            <a:r>
              <a:rPr lang="ru-RU" dirty="0"/>
              <a:t>, </a:t>
            </a:r>
            <a:r>
              <a:rPr lang="ru-RU" dirty="0" smtClean="0">
                <a:hlinkClick r:id="rId3" action="ppaction://hlinkfile"/>
              </a:rPr>
              <a:t>отзыв на проект</a:t>
            </a:r>
            <a:r>
              <a:rPr lang="ru-RU" dirty="0" smtClean="0"/>
              <a:t>, сам проект (пояснительную записку) </a:t>
            </a:r>
            <a:r>
              <a:rPr lang="ru-RU" dirty="0"/>
              <a:t>и 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file"/>
              </a:rPr>
              <a:t>продукт проекта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Результаты </a:t>
            </a:r>
            <a:r>
              <a:rPr lang="ru-RU" dirty="0"/>
              <a:t>выполнения проекта оцениваются </a:t>
            </a:r>
            <a:r>
              <a:rPr lang="ru-RU" dirty="0" smtClean="0"/>
              <a:t>комиссией по </a:t>
            </a:r>
            <a:r>
              <a:rPr lang="ru-RU" dirty="0"/>
              <a:t>итогам </a:t>
            </a:r>
            <a:r>
              <a:rPr lang="ru-RU" dirty="0" smtClean="0"/>
              <a:t>рассмотрения представленных материалов (задания, отзыва, пояснительной записки, </a:t>
            </a:r>
            <a:r>
              <a:rPr lang="ru-RU" dirty="0" smtClean="0">
                <a:hlinkClick r:id="rId5" action="ppaction://hlinkfile"/>
              </a:rPr>
              <a:t>доклада студента </a:t>
            </a:r>
            <a:r>
              <a:rPr lang="ru-RU" dirty="0" smtClean="0"/>
              <a:t>и </a:t>
            </a:r>
            <a:r>
              <a:rPr lang="ru-RU" dirty="0" smtClean="0">
                <a:hlinkClick r:id="rId6" action="ppaction://hlinkfile"/>
              </a:rPr>
              <a:t>презентации </a:t>
            </a:r>
            <a:r>
              <a:rPr lang="ru-RU" dirty="0" smtClean="0">
                <a:hlinkClick r:id="rId7" action="ppaction://hlinkfile"/>
              </a:rPr>
              <a:t>проекта</a:t>
            </a:r>
            <a:r>
              <a:rPr lang="ru-RU" dirty="0" smtClean="0"/>
              <a:t>, представление продукта. Студент может вести </a:t>
            </a:r>
            <a:r>
              <a:rPr lang="ru-RU" dirty="0" smtClean="0">
                <a:hlinkClick r:id="rId8" action="ppaction://hlinkfile"/>
              </a:rPr>
              <a:t>дневник-отчет</a:t>
            </a:r>
            <a:r>
              <a:rPr lang="ru-RU" dirty="0" smtClean="0"/>
              <a:t>. То есть результаты оцениваются по трем позициям: по итогам выступления, по пояснительной записке, по отзыву руководителя.</a:t>
            </a:r>
          </a:p>
          <a:p>
            <a:r>
              <a:rPr lang="ru-RU" dirty="0" smtClean="0"/>
              <a:t>Альбом – </a:t>
            </a:r>
            <a:r>
              <a:rPr lang="ru-RU" dirty="0" smtClean="0">
                <a:hlinkClick r:id="rId9" action="ppaction://hlinkfile"/>
              </a:rPr>
              <a:t>вагоны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file"/>
              </a:rPr>
              <a:t>гербы</a:t>
            </a:r>
            <a:endParaRPr lang="ru-RU" dirty="0" smtClean="0"/>
          </a:p>
          <a:p>
            <a:r>
              <a:rPr lang="ru-RU" dirty="0" smtClean="0"/>
              <a:t>Веб-</a:t>
            </a:r>
            <a:r>
              <a:rPr lang="ru-RU" dirty="0" err="1" smtClean="0"/>
              <a:t>квест</a:t>
            </a:r>
            <a:endParaRPr lang="ru-RU" dirty="0" smtClean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sites.google.com/site/civilizaciasrednevekova/home</a:t>
            </a:r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ru-RU" dirty="0" err="1" smtClean="0"/>
              <a:t>Среневековье</a:t>
            </a:r>
            <a:endParaRPr lang="ru-RU" dirty="0"/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395536" y="190499"/>
            <a:ext cx="813690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i="1" dirty="0" smtClean="0"/>
              <a:t>Защита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48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8065" y="1340768"/>
            <a:ext cx="9144000" cy="5239877"/>
          </a:xfrm>
        </p:spPr>
        <p:txBody>
          <a:bodyPr>
            <a:normAutofit/>
          </a:bodyPr>
          <a:lstStyle/>
          <a:p>
            <a:r>
              <a:rPr lang="ru-RU" dirty="0" smtClean="0"/>
              <a:t>Тема проекта</a:t>
            </a:r>
          </a:p>
          <a:p>
            <a:r>
              <a:rPr lang="ru-RU" dirty="0" smtClean="0"/>
              <a:t>Задание на проект</a:t>
            </a:r>
          </a:p>
          <a:p>
            <a:r>
              <a:rPr lang="ru-RU" dirty="0" smtClean="0"/>
              <a:t>Проект: пояснительная записка и продукт</a:t>
            </a:r>
          </a:p>
          <a:p>
            <a:r>
              <a:rPr lang="ru-RU" dirty="0" smtClean="0"/>
              <a:t>Отзыв на проект</a:t>
            </a:r>
          </a:p>
          <a:p>
            <a:r>
              <a:rPr lang="ru-RU" dirty="0" smtClean="0"/>
              <a:t>Доклад на защиту</a:t>
            </a:r>
          </a:p>
          <a:p>
            <a:r>
              <a:rPr lang="ru-RU" dirty="0" smtClean="0"/>
              <a:t>Презентация на защиту</a:t>
            </a:r>
          </a:p>
          <a:p>
            <a:endParaRPr lang="ru-RU" dirty="0"/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395536" y="190499"/>
            <a:ext cx="8136904" cy="93424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i="1" dirty="0" smtClean="0"/>
              <a:t>Из опыта работы над проектом</a:t>
            </a:r>
          </a:p>
          <a:p>
            <a:pPr marL="0" indent="0" algn="ctr">
              <a:buFont typeface="Georgia" pitchFamily="18" charset="0"/>
              <a:buNone/>
            </a:pPr>
            <a:r>
              <a:rPr lang="ru-RU" sz="2000" i="1" dirty="0">
                <a:solidFill>
                  <a:srgbClr val="7030A0"/>
                </a:solidFill>
              </a:rPr>
              <a:t>п</a:t>
            </a:r>
            <a:r>
              <a:rPr lang="ru-RU" sz="2000" i="1" dirty="0" smtClean="0">
                <a:solidFill>
                  <a:srgbClr val="7030A0"/>
                </a:solidFill>
              </a:rPr>
              <a:t>реподавателя </a:t>
            </a:r>
            <a:r>
              <a:rPr lang="ru-RU" sz="2000" i="1" dirty="0" err="1" smtClean="0">
                <a:solidFill>
                  <a:srgbClr val="7030A0"/>
                </a:solidFill>
              </a:rPr>
              <a:t>Замурий</a:t>
            </a:r>
            <a:r>
              <a:rPr lang="ru-RU" sz="2000" i="1" dirty="0" smtClean="0">
                <a:solidFill>
                  <a:srgbClr val="7030A0"/>
                </a:solidFill>
              </a:rPr>
              <a:t> Нины Владимировны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7612"/>
            <a:ext cx="9144000" cy="1209179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МЕТОДИЧЕСКИЕ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РЕКОМЕНДАЦИИ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 ПО ВЫПОЛНЕНИЮ ИНДИВИДУАЛЬНОГО ПРОЕКТА СТУДЕНТАМИ 1 </a:t>
            </a: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КУРСА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сновная часть)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>
                <a:solidFill>
                  <a:srgbClr val="7030A0"/>
                </a:solidFill>
                <a:effectLst/>
              </a:rPr>
              <a:t/>
            </a:r>
            <a:br>
              <a:rPr lang="ru-RU" dirty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>
                <a:solidFill>
                  <a:srgbClr val="7030A0"/>
                </a:solidFill>
                <a:effectLst/>
              </a:rPr>
              <a:t/>
            </a:r>
            <a:br>
              <a:rPr lang="ru-RU" dirty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26717" y="1628800"/>
            <a:ext cx="9144000" cy="480119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Пояснительная записка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Общие понятия о проекте и проектной деятельности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Требования ФГОС СОО к результатам освоения ООП СОО в части выполнения индивидуального проекта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Цели и задачи проектной деятельности в учебном процессе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Типология проектов	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Этапы и сроки работы над проектом	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Содержание и структура проекта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Презентация проекта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Критерии оценки проектной деятельности (индивидуального проекта)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Защита проекта</a:t>
            </a: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7612"/>
            <a:ext cx="9144000" cy="1137171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МЕТОДИЧЕСКИЕ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РЕКОМЕНДАЦИИ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 ПО ВЫПОЛНЕНИЮ ИНДИВИДУАЛЬНОГО ПРОЕКТА СТУДЕНТАМИ 1 </a:t>
            </a: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КУРСА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(приложения)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>
                <a:solidFill>
                  <a:srgbClr val="7030A0"/>
                </a:solidFill>
                <a:effectLst/>
              </a:rPr>
              <a:t/>
            </a:r>
            <a:br>
              <a:rPr lang="ru-RU" dirty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>
                <a:solidFill>
                  <a:srgbClr val="7030A0"/>
                </a:solidFill>
                <a:effectLst/>
              </a:rPr>
              <a:t/>
            </a:r>
            <a:br>
              <a:rPr lang="ru-RU" dirty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26717" y="1556793"/>
            <a:ext cx="9144000" cy="45365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</a:t>
            </a:r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 Положение об индивидуальном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проекте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2. Оформление мультимедийной индивидуального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3. Рекомендации по подготовке доклада и презентации на защиту индивидуального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4. Примерная структура доклада студента на защит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5. Примерная структура дневника-отчета работы над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проектом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6. Виды продуктов проектной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деятельности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7.  Шкала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оценивания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8.  Типология индивидуальных 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проектов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9.  Содержательное описание критериев оценки индивидуального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10.  Этапы выполнения проекта и деятельность участников образовательных отношений в работе над индивидуальным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проектом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11. Критерии оценки метапредметных планируемых результатов освоения ООП СОО в форме  индивидуального проекта  (уровни сформированности навыков проектной деятельности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ru-RU" sz="17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12. Советы студенту при подготовке к защите проекта	</a:t>
            </a:r>
          </a:p>
          <a:p>
            <a:pPr algn="l"/>
            <a:r>
              <a:rPr lang="ru-RU" sz="1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Приложение 13. Возможный вариант написания </a:t>
            </a:r>
            <a:r>
              <a:rPr lang="ru-RU" sz="1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отзыва</a:t>
            </a: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7613"/>
            <a:ext cx="9144000" cy="561108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effectLst/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НОРМОКОНТРОЛЬ</a:t>
            </a: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>
                <a:solidFill>
                  <a:srgbClr val="7030A0"/>
                </a:solidFill>
                <a:effectLst/>
              </a:rPr>
              <a:t/>
            </a:r>
            <a:br>
              <a:rPr lang="ru-RU" dirty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dirty="0">
                <a:solidFill>
                  <a:srgbClr val="7030A0"/>
                </a:solidFill>
                <a:effectLst/>
              </a:rPr>
              <a:t/>
            </a:r>
            <a:br>
              <a:rPr lang="ru-RU" dirty="0">
                <a:solidFill>
                  <a:srgbClr val="7030A0"/>
                </a:solidFill>
                <a:effectLst/>
              </a:rPr>
            </a:br>
            <a:r>
              <a:rPr lang="ru-RU" dirty="0" smtClean="0">
                <a:solidFill>
                  <a:srgbClr val="7030A0"/>
                </a:solidFill>
                <a:effectLst/>
              </a:rPr>
              <a:t/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107504" y="836712"/>
            <a:ext cx="8856984" cy="55446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ru-RU" sz="1800" dirty="0" smtClean="0">
                <a:effectLst/>
                <a:latin typeface="Times New Roman" pitchFamily="18" charset="0"/>
                <a:cs typeface="Times New Roman" pitchFamily="18" charset="0"/>
              </a:rPr>
              <a:t>         Введение</a:t>
            </a:r>
            <a:endParaRPr lang="ru-RU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1	Основные этапы индивидуального проекта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2	Цели и структура индивидуального проекта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	Общие положения пояснительной записки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3.1	Оформление титульного листа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3.2	Оформление задания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3.3	Оформление отзыва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3.4	Оформление содержания индивидуального </a:t>
            </a:r>
            <a:r>
              <a:rPr lang="ru-RU" sz="1800" dirty="0" smtClean="0">
                <a:effectLst/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3.5	Оформление введения индивидуального проекта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3.6	Оформление основной части индивидуального проекта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3.7	Оформление формул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3.8	Оформление иллюстраций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3.9	Оформление графиков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3.10	Построение таблиц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3.11	</a:t>
            </a:r>
            <a:r>
              <a:rPr lang="ru-RU" sz="1800" cap="all" dirty="0">
                <a:effectLst/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рименение сносок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3.12	Оформление заключения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3.13	Оформление приложений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3.14	Оформление списка использованных источников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	Список использованных источников</a:t>
            </a:r>
          </a:p>
          <a:p>
            <a:pPr marL="0" indent="0" algn="l">
              <a:buNone/>
              <a:tabLst>
                <a:tab pos="534988" algn="l"/>
              </a:tabLst>
            </a:pPr>
            <a:r>
              <a:rPr lang="ru-RU" sz="1800" dirty="0">
                <a:effectLst/>
                <a:latin typeface="Times New Roman" pitchFamily="18" charset="0"/>
                <a:cs typeface="Times New Roman" pitchFamily="18" charset="0"/>
              </a:rPr>
              <a:t>	Приложения</a:t>
            </a:r>
          </a:p>
          <a:p>
            <a:pPr algn="l"/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r>
              <a:rPr lang="ru-RU" sz="2000" dirty="0" smtClean="0">
                <a:solidFill>
                  <a:srgbClr val="7030A0"/>
                </a:solidFill>
                <a:effectLst/>
              </a:rPr>
              <a:t/>
            </a:r>
            <a:br>
              <a:rPr lang="ru-RU" sz="2000" dirty="0" smtClean="0">
                <a:solidFill>
                  <a:srgbClr val="7030A0"/>
                </a:solidFill>
                <a:effectLst/>
              </a:rPr>
            </a:b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90717"/>
            <a:ext cx="7946635" cy="548815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dirty="0" smtClean="0">
                <a:solidFill>
                  <a:srgbClr val="7030A0"/>
                </a:solidFill>
                <a:effectLst/>
              </a:rPr>
              <a:t>Это интересно!</a:t>
            </a:r>
            <a:endParaRPr lang="ru-RU" sz="4000" dirty="0">
              <a:solidFill>
                <a:srgbClr val="7030A0"/>
              </a:solidFill>
            </a:endParaRPr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0" y="764704"/>
            <a:ext cx="8964487" cy="547260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effectLst/>
              </a:rPr>
              <a:t>Серия «Педагогические </a:t>
            </a:r>
            <a:r>
              <a:rPr lang="ru-RU" sz="2000" dirty="0" smtClean="0">
                <a:effectLst/>
              </a:rPr>
              <a:t>технологии»</a:t>
            </a:r>
          </a:p>
          <a:p>
            <a:pPr marL="0" indent="0" algn="just">
              <a:buNone/>
            </a:pPr>
            <a:r>
              <a:rPr lang="ru-RU" sz="2000" dirty="0" smtClean="0">
                <a:effectLst/>
              </a:rPr>
              <a:t>1. Методика </a:t>
            </a:r>
            <a:r>
              <a:rPr lang="ru-RU" sz="2000" dirty="0">
                <a:effectLst/>
              </a:rPr>
              <a:t>паспортизации учебных помещений/объектов необходимых для реализации профессиональных образовательных  программ</a:t>
            </a:r>
          </a:p>
          <a:p>
            <a:pPr marL="0" indent="0" algn="just">
              <a:buNone/>
            </a:pPr>
            <a:r>
              <a:rPr lang="ru-RU" sz="2000" dirty="0" smtClean="0">
                <a:effectLst/>
              </a:rPr>
              <a:t>2. Методика конструирования технологической карты учебного занятия в соответствии с требованиями ФГОС СПО/СОО</a:t>
            </a:r>
          </a:p>
          <a:p>
            <a:pPr marL="0" indent="0" algn="just">
              <a:buNone/>
            </a:pPr>
            <a:r>
              <a:rPr lang="ru-RU" sz="2000" dirty="0" smtClean="0">
                <a:effectLst/>
              </a:rPr>
              <a:t>3. Практическое руководство по разработке методического обеспечения внеаудиторной самостоятельной работы студентов среднего профессионального образования в соответствии с требованиями ФГОС</a:t>
            </a:r>
            <a:endParaRPr lang="ru-RU" sz="2000" dirty="0">
              <a:effectLst/>
            </a:endParaRPr>
          </a:p>
          <a:p>
            <a:pPr marL="0" indent="0" algn="just">
              <a:buNone/>
            </a:pPr>
            <a:r>
              <a:rPr lang="ru-RU" sz="2000" dirty="0" smtClean="0">
                <a:effectLst/>
              </a:rPr>
              <a:t>4. Практическое руководство по разработке методических </a:t>
            </a:r>
            <a:r>
              <a:rPr lang="ru-RU" sz="2000" dirty="0">
                <a:effectLst/>
              </a:rPr>
              <a:t>указаний и контрольных </a:t>
            </a:r>
            <a:r>
              <a:rPr lang="ru-RU" sz="2000" dirty="0" smtClean="0">
                <a:effectLst/>
              </a:rPr>
              <a:t>заданий для </a:t>
            </a:r>
            <a:r>
              <a:rPr lang="ru-RU" sz="2000" dirty="0">
                <a:effectLst/>
              </a:rPr>
              <a:t>студентов среднего профессионального образования, обучающихся по программам подготовки специалистов среднего звена по заочной форме обучения</a:t>
            </a:r>
          </a:p>
          <a:p>
            <a:pPr marL="0" indent="0" algn="just">
              <a:buNone/>
            </a:pPr>
            <a:r>
              <a:rPr lang="ru-RU" sz="2000" dirty="0" smtClean="0">
                <a:effectLst/>
              </a:rPr>
              <a:t>5. Методика разработки  программы текущей и промежуточной аттестации студентов по учебной дисциплине/междисциплинарному курсу</a:t>
            </a:r>
          </a:p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БОНУС</a:t>
            </a:r>
            <a:endParaRPr lang="ru-RU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4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3568" y="476672"/>
            <a:ext cx="7946635" cy="79208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7030A0"/>
                </a:solidFill>
                <a:effectLst/>
              </a:rPr>
              <a:t>СПАСИБО ЗА </a:t>
            </a:r>
            <a:r>
              <a:rPr lang="ru-RU" dirty="0" smtClean="0">
                <a:solidFill>
                  <a:srgbClr val="7030A0"/>
                </a:solidFill>
                <a:effectLst/>
              </a:rPr>
              <a:t>ВНИМАНИЕ!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0" y="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179512" y="1556792"/>
            <a:ext cx="8964487" cy="28803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Координаты кураторов вебинара</a:t>
            </a:r>
          </a:p>
          <a:p>
            <a:pPr marL="0" indent="0" algn="l">
              <a:buNone/>
            </a:pPr>
            <a:r>
              <a:rPr lang="ru-RU" sz="20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Лебедев Михаил Константинович </a:t>
            </a:r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b="0" dirty="0" smtClean="0">
                <a:effectLst/>
                <a:latin typeface="Times New Roman" pitchFamily="18" charset="0"/>
                <a:cs typeface="Times New Roman" pitchFamily="18" charset="0"/>
              </a:rPr>
              <a:t>заместитель </a:t>
            </a:r>
            <a:r>
              <a:rPr lang="ru-RU" sz="2000" b="0" dirty="0">
                <a:effectLst/>
                <a:latin typeface="Times New Roman" pitchFamily="18" charset="0"/>
                <a:cs typeface="Times New Roman" pitchFamily="18" charset="0"/>
              </a:rPr>
              <a:t>директора филиала по учебно-методической работе </a:t>
            </a:r>
            <a:r>
              <a:rPr lang="ru-RU" sz="2000" b="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0" dirty="0">
                <a:effectLst/>
                <a:latin typeface="Times New Roman" pitchFamily="18" charset="0"/>
                <a:cs typeface="Times New Roman" pitchFamily="18" charset="0"/>
              </a:rPr>
              <a:t>4852) </a:t>
            </a:r>
            <a:r>
              <a:rPr lang="ru-RU" sz="2000" b="0" dirty="0" smtClean="0">
                <a:effectLst/>
                <a:latin typeface="Times New Roman" pitchFamily="18" charset="0"/>
                <a:cs typeface="Times New Roman" pitchFamily="18" charset="0"/>
              </a:rPr>
              <a:t>44-99-36, </a:t>
            </a:r>
            <a:r>
              <a:rPr lang="ru-RU" sz="2000" b="0" u="sng" dirty="0" smtClean="0"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lebedev-mixail@mail.ru</a:t>
            </a:r>
            <a:endParaRPr lang="ru-RU" sz="2000" b="0" u="sng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ru-RU" sz="2000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ru-RU" sz="2000" dirty="0" err="1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Замурий</a:t>
            </a:r>
            <a:r>
              <a:rPr lang="ru-RU" sz="20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 Нина Владимировна 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заместитель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директора </a:t>
            </a:r>
            <a:r>
              <a:rPr lang="ru-RU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техникума по учебно-производственной работе </a:t>
            </a: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(4852) 49-56-69, </a:t>
            </a:r>
            <a:r>
              <a:rPr lang="en-US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miit-zamuriinv@rambler.ru</a:t>
            </a:r>
            <a:endParaRPr lang="ru-RU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ru-RU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Ползикова Валентина Анатольевна </a:t>
            </a: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старший методист </a:t>
            </a:r>
            <a:r>
              <a:rPr lang="ru-RU" sz="2000" b="0" dirty="0">
                <a:effectLst/>
                <a:latin typeface="Times New Roman" pitchFamily="18" charset="0"/>
                <a:cs typeface="Times New Roman" pitchFamily="18" charset="0"/>
              </a:rPr>
              <a:t>(4852) 44-99-36</a:t>
            </a:r>
            <a:r>
              <a:rPr lang="ru-RU" sz="2000" b="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0" dirty="0" smtClean="0">
                <a:effectLst/>
                <a:latin typeface="Times New Roman" pitchFamily="18" charset="0"/>
                <a:cs typeface="Times New Roman" pitchFamily="18" charset="0"/>
                <a:hlinkClick r:id="rId4"/>
              </a:rPr>
              <a:t>vapolzikova@mail.ru</a:t>
            </a:r>
            <a:r>
              <a:rPr lang="ru-RU" sz="2000" b="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323528" y="4653136"/>
            <a:ext cx="8712968" cy="129614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Техническое сопровождение вебинара</a:t>
            </a:r>
          </a:p>
          <a:p>
            <a:pPr marL="0" indent="0" algn="l">
              <a:buNone/>
            </a:pPr>
            <a:r>
              <a:rPr lang="ru-RU" sz="20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Садилов Илья Николаевич – 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начальник отдела информационных технологий </a:t>
            </a:r>
            <a:r>
              <a:rPr lang="ru-RU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(4852) </a:t>
            </a: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49-57-67 добавочный 4150, </a:t>
            </a:r>
            <a:r>
              <a:rPr lang="en-US" sz="2000" b="0" dirty="0">
                <a:effectLst/>
                <a:latin typeface="Times New Roman" pitchFamily="18" charset="0"/>
                <a:cs typeface="Times New Roman" pitchFamily="18" charset="0"/>
                <a:hlinkClick r:id="rId5"/>
              </a:rPr>
              <a:t>sadilov.ilya@gmail.com</a:t>
            </a:r>
            <a:endParaRPr lang="ru-RU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61860" y="368935"/>
            <a:ext cx="6512511" cy="611793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Законодательская база</a:t>
            </a:r>
            <a:endParaRPr lang="ru-RU" sz="3200" i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8928992" cy="347472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hlinkClick r:id="rId2" action="ppaction://hlinkfile"/>
              </a:rPr>
              <a:t>Закон </a:t>
            </a:r>
            <a:r>
              <a:rPr lang="ru-RU" b="1" dirty="0" smtClean="0"/>
              <a:t>«Об образовании в Российской федерации» </a:t>
            </a:r>
          </a:p>
          <a:p>
            <a:pPr marL="4572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(</a:t>
            </a:r>
            <a:r>
              <a:rPr lang="ru-RU" dirty="0"/>
              <a:t>от 29 декабря 2012 г. N </a:t>
            </a:r>
            <a:r>
              <a:rPr lang="ru-RU" dirty="0" smtClean="0"/>
              <a:t>273-ФЗ, с изменениями </a:t>
            </a:r>
            <a:r>
              <a:rPr lang="en-US" dirty="0">
                <a:hlinkClick r:id="rId3"/>
              </a:rPr>
              <a:t>http://www.consultant.ru/document/cons_doc_LAW_140174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)</a:t>
            </a:r>
            <a:endParaRPr lang="ru-RU" b="1" dirty="0" smtClean="0"/>
          </a:p>
          <a:p>
            <a:r>
              <a:rPr lang="ru-RU" b="1" dirty="0" smtClean="0"/>
              <a:t>Федеральные государственные образовательные стандарты </a:t>
            </a:r>
            <a:r>
              <a:rPr lang="ru-RU" b="1" dirty="0"/>
              <a:t>среднего профессионального </a:t>
            </a:r>
            <a:r>
              <a:rPr lang="ru-RU" b="1" dirty="0" smtClean="0"/>
              <a:t>образования  </a:t>
            </a:r>
            <a:r>
              <a:rPr lang="ru-RU" b="1" dirty="0" smtClean="0">
                <a:hlinkClick r:id="rId4" action="ppaction://hlinkfile"/>
              </a:rPr>
              <a:t>Закон </a:t>
            </a:r>
            <a:r>
              <a:rPr lang="ru-RU" b="1" dirty="0" smtClean="0"/>
              <a:t> </a:t>
            </a:r>
            <a:r>
              <a:rPr lang="ru-RU" b="1" dirty="0" smtClean="0">
                <a:hlinkClick r:id="rId5" action="ppaction://hlinkfile"/>
              </a:rPr>
              <a:t>ППССЗ </a:t>
            </a:r>
            <a:endParaRPr lang="ru-RU" b="1" dirty="0" smtClean="0"/>
          </a:p>
          <a:p>
            <a:r>
              <a:rPr lang="ru-RU" b="1" dirty="0"/>
              <a:t>Федеральные государственные образовательные стандарты среднего </a:t>
            </a:r>
            <a:r>
              <a:rPr lang="ru-RU" b="1" dirty="0" smtClean="0"/>
              <a:t>общего образования </a:t>
            </a:r>
            <a:r>
              <a:rPr lang="ru-RU" dirty="0" smtClean="0"/>
              <a:t>(</a:t>
            </a:r>
            <a:r>
              <a:rPr lang="ru-RU" dirty="0"/>
              <a:t>от 17 мая 2012 г. N </a:t>
            </a:r>
            <a:r>
              <a:rPr lang="ru-RU" dirty="0" smtClean="0"/>
              <a:t>413, с изменениями </a:t>
            </a:r>
            <a:r>
              <a:rPr lang="ru-RU" dirty="0" smtClean="0">
                <a:hlinkClick r:id="rId6"/>
              </a:rPr>
              <a:t>от </a:t>
            </a:r>
            <a:r>
              <a:rPr lang="ru-RU" dirty="0">
                <a:hlinkClick r:id="rId6"/>
              </a:rPr>
              <a:t>29 декабря 2014 года N </a:t>
            </a:r>
            <a:r>
              <a:rPr lang="ru-RU" dirty="0" smtClean="0">
                <a:hlinkClick r:id="rId6"/>
              </a:rPr>
              <a:t>1645</a:t>
            </a:r>
            <a:r>
              <a:rPr lang="ru-RU" dirty="0" smtClean="0"/>
              <a:t>, </a:t>
            </a:r>
            <a:r>
              <a:rPr lang="ru-RU" u="sng" dirty="0" smtClean="0">
                <a:hlinkClick r:id="rId7"/>
              </a:rPr>
              <a:t>от </a:t>
            </a:r>
            <a:r>
              <a:rPr lang="ru-RU" u="sng" dirty="0">
                <a:hlinkClick r:id="rId7"/>
              </a:rPr>
              <a:t>31 декабря 2015 года N </a:t>
            </a:r>
            <a:r>
              <a:rPr lang="ru-RU" u="sng" dirty="0" smtClean="0">
                <a:hlinkClick r:id="rId7"/>
              </a:rPr>
              <a:t>1578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b="1" dirty="0" smtClean="0">
                <a:hlinkClick r:id="rId8" action="ppaction://hlinkfile"/>
              </a:rPr>
              <a:t>Письмо</a:t>
            </a:r>
            <a:r>
              <a:rPr lang="ru-RU" b="1" dirty="0" smtClean="0"/>
              <a:t> </a:t>
            </a:r>
            <a:r>
              <a:rPr lang="ru-RU" b="1" dirty="0"/>
              <a:t>Минобрнауки России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ru-RU" dirty="0"/>
              <a:t>17.03.2015 N </a:t>
            </a:r>
            <a:r>
              <a:rPr lang="ru-RU" dirty="0" smtClean="0"/>
              <a:t>06-259 (</a:t>
            </a:r>
            <a:r>
              <a:rPr lang="ru-RU" dirty="0" smtClean="0">
                <a:hlinkClick r:id="rId9" action="ppaction://hlinkfile"/>
              </a:rPr>
              <a:t>вебинар ФИРО</a:t>
            </a:r>
            <a:r>
              <a:rPr lang="ru-RU" dirty="0" smtClean="0"/>
              <a:t>)</a:t>
            </a:r>
            <a:endParaRPr lang="ru-RU" dirty="0"/>
          </a:p>
          <a:p>
            <a:endParaRPr lang="ru-RU" b="1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5007" t="4185" r="15989" b="7225"/>
          <a:stretch/>
        </p:blipFill>
        <p:spPr bwMode="auto">
          <a:xfrm>
            <a:off x="0" y="750"/>
            <a:ext cx="9144000" cy="6164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09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4" y="260648"/>
            <a:ext cx="9127985" cy="2088232"/>
          </a:xfrm>
        </p:spPr>
        <p:txBody>
          <a:bodyPr/>
          <a:lstStyle/>
          <a:p>
            <a:pPr marL="0" indent="0" algn="ctr">
              <a:buNone/>
            </a:pP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РЕКОМЕНДАЦИИ</a:t>
            </a: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ПО ОРГАНИЗАЦИИ ПОЛУЧЕНИЯ СРЕДНЕГО ОБЩЕГО ОБРАЗОВАНИЯ</a:t>
            </a:r>
            <a:b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В ПРЕДЕЛАХ ОСВОЕНИЯ ОБРАЗОВАТЕЛЬНЫХ ПРОГРАММ СРЕДНЕГО</a:t>
            </a:r>
            <a:b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ПРОФЕССИОНАЛЬНОГО ОБРАЗОВАНИЯ НА БАЗЕ ОСНОВНОГО ОБЩЕГО</a:t>
            </a:r>
            <a:b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ОБРАЗОВАНИЯ С УЧЕТОМ ТРЕБОВАНИЙ ФЕДЕРАЛЬНЫХ ГОСУДАРСТВЕННЫХ</a:t>
            </a:r>
            <a:b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ОБРАЗОВАТЕЛЬНЫХ СТАНДАРТОВ И ПОЛУЧАЕМОЙ ПРОФЕССИИ</a:t>
            </a:r>
            <a:b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ИЛИ СПЕЦИАЛЬНОСТИ СРЕДНЕГО ПРОФЕССИОНАЛЬНОГО </a:t>
            </a:r>
            <a:r>
              <a:rPr lang="ru-RU" sz="1600" dirty="0" smtClean="0">
                <a:effectLst/>
                <a:latin typeface="Times New Roman" pitchFamily="18" charset="0"/>
                <a:cs typeface="Times New Roman" pitchFamily="18" charset="0"/>
              </a:rPr>
              <a:t>ОБРАЗОВАНИЯ</a:t>
            </a:r>
            <a:br>
              <a:rPr lang="ru-RU" sz="16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от 17.03.2015 N 06-259</a:t>
            </a:r>
            <a:endParaRPr lang="ru-RU" sz="1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07504" y="2276872"/>
            <a:ext cx="8784976" cy="41764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4. … </a:t>
            </a:r>
            <a:r>
              <a:rPr lang="ru-RU" dirty="0" smtClean="0">
                <a:hlinkClick r:id="rId3" action="ppaction://hlinkfile"/>
              </a:rPr>
              <a:t>В </a:t>
            </a:r>
            <a:r>
              <a:rPr lang="ru-RU" dirty="0">
                <a:hlinkClick r:id="rId3" action="ppaction://hlinkfile"/>
              </a:rPr>
              <a:t>учебных планах </a:t>
            </a:r>
            <a:r>
              <a:rPr lang="ru-RU" dirty="0"/>
              <a:t>должно быть предусмотрено выполнение обучающимися индивидуального(</a:t>
            </a:r>
            <a:r>
              <a:rPr lang="ru-RU" dirty="0" err="1"/>
              <a:t>ых</a:t>
            </a:r>
            <a:r>
              <a:rPr lang="ru-RU" dirty="0"/>
              <a:t>) проекта(</a:t>
            </a:r>
            <a:r>
              <a:rPr lang="ru-RU" dirty="0" err="1"/>
              <a:t>ов</a:t>
            </a:r>
            <a:r>
              <a:rPr lang="ru-RU" dirty="0"/>
              <a:t>).</a:t>
            </a:r>
          </a:p>
          <a:p>
            <a:r>
              <a:rPr lang="ru-RU" dirty="0"/>
              <a:t>12. В рабочих программах уточняют содержание обучения, в том числе </a:t>
            </a:r>
            <a:r>
              <a:rPr lang="ru-RU" dirty="0" smtClean="0"/>
              <a:t>… тематику </a:t>
            </a:r>
            <a:r>
              <a:rPr lang="ru-RU" dirty="0"/>
              <a:t>рефератов, самостоятельную внеаудиторную работу обучающихся, включая выполнение индивидуальных проектов, </a:t>
            </a:r>
            <a:r>
              <a:rPr lang="ru-RU" dirty="0" smtClean="0"/>
              <a:t>….</a:t>
            </a:r>
            <a:endParaRPr lang="ru-RU" dirty="0"/>
          </a:p>
          <a:p>
            <a:r>
              <a:rPr lang="ru-RU" dirty="0"/>
              <a:t>Индивидуальный проект - особая форма организации образовательной деятельности обучающихся (учебное исследование или учебный проект).</a:t>
            </a:r>
          </a:p>
          <a:p>
            <a:r>
              <a:rPr lang="ru-RU" dirty="0"/>
              <a:t>Индивидуальный проект выполняется обучающимся самостоятельно под руководством преподавателя по выбранной теме в рамках одного или нескольких изучаемых учебных предметов, курсов в любой избранной области деятельности (познавательной, практической, учебно-исследовательской, социальной, художественно-творческой, иной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86412"/>
            <a:ext cx="91440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2600" i="1" dirty="0" smtClean="0"/>
              <a:t>Общие понятия о проекте проектной деятельности</a:t>
            </a:r>
            <a:endParaRPr lang="ru-RU" sz="2600" i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6" cy="547260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Под учебным проектом</a:t>
            </a:r>
            <a:r>
              <a:rPr lang="ru-RU" i="1" dirty="0"/>
              <a:t> в педагогике понимается </a:t>
            </a:r>
            <a:r>
              <a:rPr lang="ru-RU" i="1" dirty="0" smtClean="0"/>
              <a:t>…</a:t>
            </a:r>
          </a:p>
          <a:p>
            <a:r>
              <a:rPr lang="ru-RU" dirty="0"/>
              <a:t>Для обучающихся учебный проект – это </a:t>
            </a:r>
            <a:r>
              <a:rPr lang="ru-RU" dirty="0" smtClean="0"/>
              <a:t>…</a:t>
            </a:r>
          </a:p>
          <a:p>
            <a:r>
              <a:rPr lang="ru-RU" dirty="0"/>
              <a:t>Для преподавателя учебный проект </a:t>
            </a:r>
            <a:r>
              <a:rPr lang="ru-RU" dirty="0" smtClean="0"/>
              <a:t>– это …</a:t>
            </a:r>
          </a:p>
          <a:p>
            <a:r>
              <a:rPr lang="ru-RU" i="1" dirty="0"/>
              <a:t>Проектная деятельность студентов </a:t>
            </a:r>
            <a:r>
              <a:rPr lang="ru-RU" dirty="0"/>
              <a:t>– это </a:t>
            </a:r>
            <a:r>
              <a:rPr lang="ru-RU" dirty="0" smtClean="0"/>
              <a:t>…</a:t>
            </a:r>
          </a:p>
          <a:p>
            <a:r>
              <a:rPr lang="ru-RU" i="1" dirty="0"/>
              <a:t>Проектная деятельность должна быть направлена на получение конкретного позитивного результата – продукта, который можно реально предъявить.</a:t>
            </a:r>
            <a:endParaRPr lang="ru-RU" dirty="0"/>
          </a:p>
          <a:p>
            <a:r>
              <a:rPr lang="ru-RU" dirty="0"/>
              <a:t>При вовлечении студентов в проектную деятельность преподавателю важно помнить, что </a:t>
            </a:r>
            <a:r>
              <a:rPr lang="ru-RU" i="1" dirty="0"/>
              <a:t>проект – это работа, направленная на решение конкретной проблемы, на достижение оптимальным способом заранее запланированного результата и оформленного в виде некоего конечного продукта. Проект может включать элементы докладов, рефератов, исследований и любых других видов самостоятельной творческой работы обучающихся, но только как способ достижения результата проекта. </a:t>
            </a:r>
            <a:endParaRPr lang="ru-RU" dirty="0"/>
          </a:p>
          <a:p>
            <a:endParaRPr lang="ru-RU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32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94260" y="186412"/>
            <a:ext cx="6512511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Требования ФГОС СОО (п.11)</a:t>
            </a:r>
            <a:endParaRPr lang="ru-RU" sz="3200" i="1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http://u.900igr.net:10/datas/pedagogika/Vvedenie-FGOS-obschego-obrazovanija/0016-016-Trebovanija-k-organizatsi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" y="620688"/>
            <a:ext cx="9127985" cy="561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2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779912" y="6165304"/>
            <a:ext cx="1828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6015" y="764704"/>
            <a:ext cx="9308513" cy="5112568"/>
          </a:xfrm>
        </p:spPr>
        <p:txBody>
          <a:bodyPr/>
          <a:lstStyle/>
          <a:p>
            <a:r>
              <a:rPr lang="ru-RU" dirty="0"/>
              <a:t>18.2.1. Программа развития универсальных учебных действий на ступени среднего  общего образования </a:t>
            </a:r>
            <a:r>
              <a:rPr lang="ru-RU" dirty="0" smtClean="0"/>
              <a:t>должна </a:t>
            </a:r>
            <a:r>
              <a:rPr lang="ru-RU" dirty="0"/>
              <a:t>быть направлена на</a:t>
            </a:r>
            <a:r>
              <a:rPr lang="ru-RU" dirty="0" smtClean="0"/>
              <a:t>:</a:t>
            </a:r>
          </a:p>
          <a:p>
            <a:r>
              <a:rPr lang="ru-RU" dirty="0"/>
              <a:t>формирование навыков разработки, реализации и общественной презентации обучающимися результатов исследования, </a:t>
            </a:r>
            <a:r>
              <a:rPr lang="ru-RU" i="1" dirty="0"/>
              <a:t>индивидуального проекта</a:t>
            </a:r>
            <a:r>
              <a:rPr lang="ru-RU" dirty="0"/>
              <a:t>, направленного на решение научной, личностно и (или) социально значимой проблемы.</a:t>
            </a:r>
          </a:p>
          <a:p>
            <a:r>
              <a:rPr lang="ru-RU" dirty="0"/>
              <a:t>создание условий для интеграции урочных и внеурочных форм учебно-исследовательской и проектной деятельности обучающихся, а также их самостоятельной работы по подготовке и защите </a:t>
            </a:r>
            <a:r>
              <a:rPr lang="ru-RU" i="1" dirty="0"/>
              <a:t>индивидуальных проектов</a:t>
            </a:r>
            <a:r>
              <a:rPr lang="ru-RU" dirty="0"/>
              <a:t>;</a:t>
            </a:r>
          </a:p>
          <a:p>
            <a:r>
              <a:rPr lang="ru-RU" dirty="0"/>
              <a:t>В учебном плане должно быть предусмотрено выполнение обучающимися </a:t>
            </a:r>
            <a:r>
              <a:rPr lang="ru-RU" i="1" dirty="0"/>
              <a:t>индивидуального(</a:t>
            </a:r>
            <a:r>
              <a:rPr lang="ru-RU" i="1" dirty="0" err="1"/>
              <a:t>ых</a:t>
            </a:r>
            <a:r>
              <a:rPr lang="ru-RU" i="1" dirty="0"/>
              <a:t>) проекта(</a:t>
            </a:r>
            <a:r>
              <a:rPr lang="ru-RU" i="1" dirty="0" err="1"/>
              <a:t>ов</a:t>
            </a:r>
            <a:r>
              <a:rPr lang="ru-RU" i="1" dirty="0"/>
              <a:t>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0" y="186412"/>
            <a:ext cx="9180512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Требования ФГОС СОО (п.18)</a:t>
            </a:r>
            <a:endParaRPr lang="ru-RU" sz="3200" i="1" dirty="0"/>
          </a:p>
        </p:txBody>
      </p:sp>
      <p:sp>
        <p:nvSpPr>
          <p:cNvPr id="10" name="Нижний колонтитул 2"/>
          <p:cNvSpPr txBox="1">
            <a:spLocks/>
          </p:cNvSpPr>
          <p:nvPr/>
        </p:nvSpPr>
        <p:spPr>
          <a:xfrm>
            <a:off x="16015" y="762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Заместитель директора филиала по учебно-методической работе Лебедев М.К.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779912" y="6165304"/>
            <a:ext cx="1828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6015" y="764704"/>
            <a:ext cx="9127985" cy="5688632"/>
          </a:xfrm>
        </p:spPr>
        <p:txBody>
          <a:bodyPr>
            <a:normAutofit/>
          </a:bodyPr>
          <a:lstStyle/>
          <a:p>
            <a:r>
              <a:rPr lang="ru-RU" dirty="0"/>
              <a:t>21. Условия реализации основной образовательной программы должны обеспечивать для участников образовательного процесса </a:t>
            </a:r>
            <a:r>
              <a:rPr lang="ru-RU" dirty="0" smtClean="0"/>
              <a:t>возможность:</a:t>
            </a:r>
          </a:p>
          <a:p>
            <a:pPr marL="640080" lvl="2" indent="0">
              <a:buNone/>
            </a:pPr>
            <a:r>
              <a:rPr lang="ru-RU" dirty="0" smtClean="0"/>
              <a:t>выполнения </a:t>
            </a:r>
            <a:r>
              <a:rPr lang="ru-RU" i="1" dirty="0"/>
              <a:t>индивидуального проекта</a:t>
            </a:r>
            <a:r>
              <a:rPr lang="ru-RU" dirty="0"/>
              <a:t> всеми обучающимися в рамках учебного времени, специально отведенного учебным планом;</a:t>
            </a:r>
          </a:p>
          <a:p>
            <a:r>
              <a:rPr lang="ru-RU" dirty="0"/>
              <a:t>22. Требования к кадровым условиям реализации основной образовательной программы включают:</a:t>
            </a:r>
          </a:p>
          <a:p>
            <a:pPr marL="640080" lvl="2" indent="0">
              <a:buNone/>
            </a:pPr>
            <a:r>
              <a:rPr lang="ru-RU" dirty="0"/>
              <a:t>организовывать и сопровождать учебно-исследовательскую и проектную деятельность обучающихся, выполнение ими </a:t>
            </a:r>
            <a:r>
              <a:rPr lang="ru-RU" i="1" dirty="0"/>
              <a:t>индивидуального проекта;</a:t>
            </a:r>
            <a:endParaRPr lang="ru-RU" dirty="0"/>
          </a:p>
          <a:p>
            <a:r>
              <a:rPr lang="ru-RU" dirty="0"/>
              <a:t>23. Финансовые условия реализации основной образовательной программы должны:</a:t>
            </a:r>
          </a:p>
          <a:p>
            <a:pPr marL="640080" lvl="2" indent="0">
              <a:buNone/>
            </a:pPr>
            <a:r>
              <a:rPr lang="ru-RU" dirty="0"/>
              <a:t>обеспечивать реализацию обязательной части основной образовательной программы и части, формируемой участниками образовательного процесса, включая выполнение </a:t>
            </a:r>
            <a:r>
              <a:rPr lang="ru-RU" i="1" dirty="0"/>
              <a:t>индивидуальных проектов</a:t>
            </a:r>
            <a:r>
              <a:rPr lang="ru-RU" dirty="0"/>
              <a:t> и внеурочную деятельность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7" name="Нижний колонтитул 2"/>
          <p:cNvSpPr txBox="1">
            <a:spLocks/>
          </p:cNvSpPr>
          <p:nvPr/>
        </p:nvSpPr>
        <p:spPr>
          <a:xfrm>
            <a:off x="16015" y="381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994260" y="186412"/>
            <a:ext cx="7898220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i="1" dirty="0" smtClean="0"/>
              <a:t>Требования ФГОС СОО (п.21,22,23)</a:t>
            </a:r>
            <a:endParaRPr lang="ru-RU" sz="3200" i="1" dirty="0"/>
          </a:p>
        </p:txBody>
      </p:sp>
      <p:sp>
        <p:nvSpPr>
          <p:cNvPr id="10" name="Нижний колонтитул 2"/>
          <p:cNvSpPr txBox="1">
            <a:spLocks/>
          </p:cNvSpPr>
          <p:nvPr/>
        </p:nvSpPr>
        <p:spPr>
          <a:xfrm>
            <a:off x="16015" y="7620"/>
            <a:ext cx="189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Индивидуальный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8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2037</Words>
  <Application>Microsoft Office PowerPoint</Application>
  <PresentationFormat>Экран (4:3)</PresentationFormat>
  <Paragraphs>291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Воздушный поток</vt:lpstr>
      <vt:lpstr>Презентация PowerPoint</vt:lpstr>
      <vt:lpstr>Заместитель директора филиала по учебно-методической работе  Лебедев Михаил Константинович</vt:lpstr>
      <vt:lpstr>Законодательская база</vt:lpstr>
      <vt:lpstr>Презентация PowerPoint</vt:lpstr>
      <vt:lpstr>РЕКОМЕНДАЦИИ ПО ОРГАНИЗАЦИИ ПОЛУЧЕНИЯ СРЕДНЕГО ОБЩЕГО ОБРАЗОВАНИЯ В ПРЕДЕЛАХ ОСВОЕНИЯ ОБРАЗОВАТЕЛЬНЫХ ПРОГРАММ СРЕДНЕГО ПРОФЕССИОНАЛЬНОГО ОБРАЗОВАНИЯ НА БАЗЕ ОСНОВНОГО ОБЩЕГО ОБРАЗОВАНИЯ С УЧЕТОМ ТРЕБОВАНИЙ ФЕДЕРАЛЬНЫХ ГОСУДАРСТВЕННЫХ ОБРАЗОВАТЕЛЬНЫХ СТАНДАРТОВ И ПОЛУЧАЕМОЙ ПРОФЕССИИ ИЛИ СПЕЦИАЛЬНОСТИ СРЕДНЕГО ПРОФЕССИОНАЛЬНОГО ОБРАЗОВАНИЯ от 17.03.2015 N 06-259</vt:lpstr>
      <vt:lpstr>Общие понятия о проекте проектной деятельности</vt:lpstr>
      <vt:lpstr>Требования ФГОС СОО (п.11)</vt:lpstr>
      <vt:lpstr>Требования ФГОС СОО (п.18)</vt:lpstr>
      <vt:lpstr>Требования ФГОС СОО (п.21,22,23)</vt:lpstr>
      <vt:lpstr>Резюме: требования ФГОС СОО</vt:lpstr>
      <vt:lpstr>Резюме: проектная деятельность студентов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проектов</vt:lpstr>
      <vt:lpstr>Виды проектов</vt:lpstr>
      <vt:lpstr>Этапы  работы над проектом</vt:lpstr>
      <vt:lpstr>Сроки работы над проектом</vt:lpstr>
      <vt:lpstr>Презентация PowerPoint</vt:lpstr>
      <vt:lpstr>Презентация PowerPoint</vt:lpstr>
      <vt:lpstr>Презентация PowerPoint</vt:lpstr>
      <vt:lpstr>МЕТОДИЧЕСКИЕ РЕКОМЕНДАЦИИ ПО ВЫПОЛНЕНИЮ ИНДИВИДУАЛЬНОГО ПРОЕКТА СТУДЕНТАМИ 1 КУРСА (основная часть)       </vt:lpstr>
      <vt:lpstr>МЕТОДИЧЕСКИЕ РЕКОМЕНДАЦИИ ПО ВЫПОЛНЕНИЮ ИНДИВИДУАЛЬНОГО ПРОЕКТА СТУДЕНТАМИ 1 КУРСА (приложения)       </vt:lpstr>
      <vt:lpstr>НОРМОКОНТРОЛЬ      </vt:lpstr>
      <vt:lpstr>Это интересно!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61</cp:revision>
  <dcterms:created xsi:type="dcterms:W3CDTF">2016-01-18T10:30:13Z</dcterms:created>
  <dcterms:modified xsi:type="dcterms:W3CDTF">2016-04-06T05:36:38Z</dcterms:modified>
</cp:coreProperties>
</file>