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2" r:id="rId10"/>
    <p:sldId id="273" r:id="rId11"/>
    <p:sldId id="270" r:id="rId12"/>
    <p:sldId id="269" r:id="rId13"/>
    <p:sldId id="265" r:id="rId14"/>
    <p:sldId id="266" r:id="rId15"/>
    <p:sldId id="277" r:id="rId16"/>
    <p:sldId id="267" r:id="rId17"/>
    <p:sldId id="278" r:id="rId18"/>
    <p:sldId id="259" r:id="rId19"/>
    <p:sldId id="268" r:id="rId20"/>
    <p:sldId id="279" r:id="rId21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2658" y="-85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/>
              <a:t>Фиксированные партии, задача оперативности</a:t>
            </a:r>
          </a:p>
        </c:rich>
      </c:tx>
      <c:layout/>
      <c:overlay val="0"/>
    </c:title>
    <c:autoTitleDeleted val="0"/>
    <c:view3D>
      <c:rotX val="20"/>
      <c:rotY val="14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1117035069411508E-2"/>
          <c:y val="8.8207535501082027E-2"/>
          <c:w val="0.91242446009671885"/>
          <c:h val="0.8090736202310445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16070</c:v>
                </c:pt>
                <c:pt idx="1">
                  <c:v>16116</c:v>
                </c:pt>
                <c:pt idx="2">
                  <c:v>16208</c:v>
                </c:pt>
                <c:pt idx="3">
                  <c:v>16392</c:v>
                </c:pt>
                <c:pt idx="4">
                  <c:v>16760</c:v>
                </c:pt>
              </c:numCache>
            </c:numRef>
          </c:val>
        </c:ser>
        <c:ser>
          <c:idx val="1"/>
          <c:order val="1"/>
          <c:tx>
            <c:strRef>
              <c:f>Лист1!$H$21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7430</c:v>
                </c:pt>
                <c:pt idx="1">
                  <c:v>7476</c:v>
                </c:pt>
                <c:pt idx="2">
                  <c:v>7568</c:v>
                </c:pt>
                <c:pt idx="3">
                  <c:v>7752</c:v>
                </c:pt>
                <c:pt idx="4">
                  <c:v>8120</c:v>
                </c:pt>
              </c:numCache>
            </c:numRef>
          </c:val>
        </c:ser>
        <c:ser>
          <c:idx val="2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3172</c:v>
                </c:pt>
                <c:pt idx="1">
                  <c:v>3214</c:v>
                </c:pt>
                <c:pt idx="2">
                  <c:v>3298</c:v>
                </c:pt>
                <c:pt idx="3">
                  <c:v>3466</c:v>
                </c:pt>
                <c:pt idx="4">
                  <c:v>3802</c:v>
                </c:pt>
              </c:numCache>
            </c:numRef>
          </c:val>
        </c:ser>
        <c:ser>
          <c:idx val="3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1044</c:v>
                </c:pt>
                <c:pt idx="1">
                  <c:v>1086</c:v>
                </c:pt>
                <c:pt idx="2">
                  <c:v>1170</c:v>
                </c:pt>
                <c:pt idx="3">
                  <c:v>1338</c:v>
                </c:pt>
                <c:pt idx="4">
                  <c:v>1674</c:v>
                </c:pt>
              </c:numCache>
            </c:numRef>
          </c:val>
        </c:ser>
        <c:ser>
          <c:idx val="4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220</c:v>
                </c:pt>
                <c:pt idx="1">
                  <c:v>238</c:v>
                </c:pt>
                <c:pt idx="2">
                  <c:v>290</c:v>
                </c:pt>
                <c:pt idx="3">
                  <c:v>410</c:v>
                </c:pt>
                <c:pt idx="4">
                  <c:v>650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699712"/>
        <c:axId val="161714176"/>
        <c:axId val="156166784"/>
      </c:bar3DChart>
      <c:catAx>
        <c:axId val="1616997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max/min </a:t>
                </a:r>
                <a:r>
                  <a:rPr lang="ru-RU" sz="1600"/>
                  <a:t>времени переналадки</a:t>
                </a:r>
                <a:endParaRPr lang="uk-UA" sz="1050"/>
              </a:p>
            </c:rich>
          </c:tx>
          <c:layout>
            <c:manualLayout>
              <c:xMode val="edge"/>
              <c:yMode val="edge"/>
              <c:x val="0.64510046485153216"/>
              <c:y val="0.853367346030043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714176"/>
        <c:crosses val="autoZero"/>
        <c:auto val="1"/>
        <c:lblAlgn val="ctr"/>
        <c:lblOffset val="100"/>
        <c:noMultiLvlLbl val="0"/>
      </c:catAx>
      <c:valAx>
        <c:axId val="161714176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uk-UA" sz="1600"/>
                  <a:t>Среднее время формирования комплекта</a:t>
                </a:r>
              </a:p>
            </c:rich>
          </c:tx>
          <c:layout>
            <c:manualLayout>
              <c:xMode val="edge"/>
              <c:yMode val="edge"/>
              <c:x val="7.157828163045883E-3"/>
              <c:y val="0.264025339327114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699712"/>
        <c:crosses val="autoZero"/>
        <c:crossBetween val="between"/>
      </c:valAx>
      <c:serAx>
        <c:axId val="15616678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/>
                  <a:t>max/min </a:t>
                </a:r>
                <a:r>
                  <a:rPr lang="ru-RU" sz="1600"/>
                  <a:t>времени обработки</a:t>
                </a:r>
                <a:endParaRPr lang="uk-UA" sz="1600"/>
              </a:p>
            </c:rich>
          </c:tx>
          <c:layout>
            <c:manualLayout>
              <c:xMode val="edge"/>
              <c:yMode val="edge"/>
              <c:x val="8.4609176864940072E-2"/>
              <c:y val="0.86010589717228225"/>
            </c:manualLayout>
          </c:layout>
          <c:overlay val="0"/>
        </c:title>
        <c:majorTickMark val="none"/>
        <c:minorTickMark val="none"/>
        <c:tickLblPos val="nextTo"/>
        <c:crossAx val="16171417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uk-UA" sz="1800" b="1" i="0" baseline="0">
                <a:effectLst/>
              </a:rPr>
              <a:t>Оптимизация партий, задача оперативности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076867149196496"/>
          <c:y val="1.6032064128256512E-2"/>
        </c:manualLayout>
      </c:layout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4288142763077788E-2"/>
          <c:y val="0.15346156880690515"/>
          <c:w val="0.93481543626284858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8224</c:v>
                </c:pt>
                <c:pt idx="1">
                  <c:v>8302</c:v>
                </c:pt>
                <c:pt idx="2">
                  <c:v>8458</c:v>
                </c:pt>
                <c:pt idx="3">
                  <c:v>8526</c:v>
                </c:pt>
                <c:pt idx="4">
                  <c:v>11286</c:v>
                </c:pt>
              </c:numCache>
            </c:numRef>
          </c:val>
        </c:ser>
        <c:ser>
          <c:idx val="0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3708</c:v>
                </c:pt>
                <c:pt idx="1">
                  <c:v>3786</c:v>
                </c:pt>
                <c:pt idx="2">
                  <c:v>4822</c:v>
                </c:pt>
                <c:pt idx="3">
                  <c:v>5094</c:v>
                </c:pt>
                <c:pt idx="4">
                  <c:v>5312</c:v>
                </c:pt>
              </c:numCache>
            </c:numRef>
          </c:val>
        </c:ser>
        <c:ser>
          <c:idx val="1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1860</c:v>
                </c:pt>
                <c:pt idx="1">
                  <c:v>1920</c:v>
                </c:pt>
                <c:pt idx="2">
                  <c:v>1936</c:v>
                </c:pt>
                <c:pt idx="3">
                  <c:v>2166</c:v>
                </c:pt>
                <c:pt idx="4">
                  <c:v>2564</c:v>
                </c:pt>
              </c:numCache>
            </c:numRef>
          </c:val>
        </c:ser>
        <c:ser>
          <c:idx val="2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662</c:v>
                </c:pt>
                <c:pt idx="1">
                  <c:v>720</c:v>
                </c:pt>
                <c:pt idx="2">
                  <c:v>792</c:v>
                </c:pt>
                <c:pt idx="3">
                  <c:v>900</c:v>
                </c:pt>
                <c:pt idx="4">
                  <c:v>1140</c:v>
                </c:pt>
              </c:numCache>
            </c:numRef>
          </c:val>
        </c:ser>
        <c:ser>
          <c:idx val="3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150</c:v>
                </c:pt>
                <c:pt idx="1">
                  <c:v>192</c:v>
                </c:pt>
                <c:pt idx="2">
                  <c:v>232</c:v>
                </c:pt>
                <c:pt idx="3">
                  <c:v>328</c:v>
                </c:pt>
                <c:pt idx="4">
                  <c:v>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660288"/>
        <c:axId val="161666560"/>
        <c:axId val="161703680"/>
      </c:bar3DChart>
      <c:catAx>
        <c:axId val="1616602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uk-UA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70443296753315632"/>
              <c:y val="0.847126483939006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666560"/>
        <c:crosses val="autoZero"/>
        <c:auto val="1"/>
        <c:lblAlgn val="ctr"/>
        <c:lblOffset val="100"/>
        <c:noMultiLvlLbl val="0"/>
      </c:catAx>
      <c:valAx>
        <c:axId val="161666560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sz="1600" b="1" i="0" baseline="0">
                    <a:effectLst/>
                  </a:rPr>
                  <a:t>Среднее время формирования комплекта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4.4922310604171572E-4"/>
              <c:y val="0.2616035220046392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660288"/>
        <c:crosses val="autoZero"/>
        <c:crossBetween val="between"/>
      </c:valAx>
      <c:serAx>
        <c:axId val="161703680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uk-UA" sz="900">
                  <a:effectLst/>
                </a:endParaRPr>
              </a:p>
            </c:rich>
          </c:tx>
          <c:layout>
            <c:manualLayout>
              <c:xMode val="edge"/>
              <c:yMode val="edge"/>
              <c:x val="6.7466120932530974E-2"/>
              <c:y val="0.84638526396625269"/>
            </c:manualLayout>
          </c:layout>
          <c:overlay val="0"/>
        </c:title>
        <c:majorTickMark val="none"/>
        <c:minorTickMark val="none"/>
        <c:tickLblPos val="nextTo"/>
        <c:crossAx val="16166656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 sz="1800" b="1" i="0" baseline="0">
                <a:effectLst/>
              </a:rPr>
              <a:t>Фиксированные партии, задача с директивными сроками</a:t>
            </a:r>
            <a:endParaRPr lang="ru-RU">
              <a:effectLst/>
            </a:endParaRPr>
          </a:p>
        </c:rich>
      </c:tx>
      <c:layout/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2937672638219411E-2"/>
          <c:y val="0.15078964972225034"/>
          <c:w val="0.94878284787560019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Лист1!$E$25:$E$29</c:f>
              <c:numCache>
                <c:formatCode>General</c:formatCode>
                <c:ptCount val="5"/>
                <c:pt idx="0">
                  <c:v>2196</c:v>
                </c:pt>
                <c:pt idx="1">
                  <c:v>2202</c:v>
                </c:pt>
                <c:pt idx="2">
                  <c:v>2213</c:v>
                </c:pt>
                <c:pt idx="3">
                  <c:v>2236</c:v>
                </c:pt>
                <c:pt idx="4">
                  <c:v>2282</c:v>
                </c:pt>
              </c:numCache>
            </c:numRef>
          </c:val>
        </c:ser>
        <c:ser>
          <c:idx val="1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Лист1!$E$20:$E$24</c:f>
              <c:numCache>
                <c:formatCode>General</c:formatCode>
                <c:ptCount val="5"/>
                <c:pt idx="0">
                  <c:v>1116</c:v>
                </c:pt>
                <c:pt idx="1">
                  <c:v>1122</c:v>
                </c:pt>
                <c:pt idx="2">
                  <c:v>1133</c:v>
                </c:pt>
                <c:pt idx="3">
                  <c:v>1156</c:v>
                </c:pt>
                <c:pt idx="4">
                  <c:v>1202</c:v>
                </c:pt>
              </c:numCache>
            </c:numRef>
          </c:val>
        </c:ser>
        <c:ser>
          <c:idx val="2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Лист1!$E$15:$E$19</c:f>
              <c:numCache>
                <c:formatCode>General</c:formatCode>
                <c:ptCount val="5"/>
                <c:pt idx="0">
                  <c:v>576</c:v>
                </c:pt>
                <c:pt idx="1">
                  <c:v>582</c:v>
                </c:pt>
                <c:pt idx="2">
                  <c:v>593</c:v>
                </c:pt>
                <c:pt idx="3">
                  <c:v>616</c:v>
                </c:pt>
                <c:pt idx="4">
                  <c:v>662</c:v>
                </c:pt>
              </c:numCache>
            </c:numRef>
          </c:val>
        </c:ser>
        <c:ser>
          <c:idx val="3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Лист1!$E$10:$E$14</c:f>
              <c:numCache>
                <c:formatCode>General</c:formatCode>
                <c:ptCount val="5"/>
                <c:pt idx="0">
                  <c:v>306</c:v>
                </c:pt>
                <c:pt idx="1">
                  <c:v>312</c:v>
                </c:pt>
                <c:pt idx="2">
                  <c:v>323</c:v>
                </c:pt>
                <c:pt idx="3">
                  <c:v>346</c:v>
                </c:pt>
                <c:pt idx="4">
                  <c:v>392</c:v>
                </c:pt>
              </c:numCache>
            </c:numRef>
          </c:val>
        </c:ser>
        <c:ser>
          <c:idx val="4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Лист1!$E$5:$E$9</c:f>
              <c:numCache>
                <c:formatCode>General</c:formatCode>
                <c:ptCount val="5"/>
                <c:pt idx="0">
                  <c:v>171</c:v>
                </c:pt>
                <c:pt idx="1">
                  <c:v>177</c:v>
                </c:pt>
                <c:pt idx="2">
                  <c:v>188</c:v>
                </c:pt>
                <c:pt idx="3">
                  <c:v>211</c:v>
                </c:pt>
                <c:pt idx="4">
                  <c:v>257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79072"/>
        <c:axId val="161785344"/>
        <c:axId val="161661824"/>
      </c:bar3DChart>
      <c:catAx>
        <c:axId val="16177907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74269090437769358"/>
              <c:y val="0.8488969327120116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785344"/>
        <c:crosses val="autoZero"/>
        <c:auto val="1"/>
        <c:lblAlgn val="ctr"/>
        <c:lblOffset val="100"/>
        <c:noMultiLvlLbl val="0"/>
      </c:catAx>
      <c:valAx>
        <c:axId val="161785344"/>
        <c:scaling>
          <c:orientation val="minMax"/>
        </c:scaling>
        <c:delete val="0"/>
        <c:axPos val="r"/>
        <c:majorGridlines/>
        <c:minorGridlines>
          <c:spPr>
            <a:ln>
              <a:noFill/>
            </a:ln>
          </c:spPr>
        </c:min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400"/>
                  <a:t>Суммарное</a:t>
                </a:r>
                <a:r>
                  <a:rPr lang="ru-RU" sz="1400" baseline="0"/>
                  <a:t> з</a:t>
                </a:r>
                <a:r>
                  <a:rPr lang="ru-RU" sz="1400"/>
                  <a:t>апаздывание комплектов относительно директивных сроков</a:t>
                </a:r>
              </a:p>
            </c:rich>
          </c:tx>
          <c:layout>
            <c:manualLayout>
              <c:xMode val="edge"/>
              <c:yMode val="edge"/>
              <c:x val="1.1072494075561407E-2"/>
              <c:y val="0.2604713989062746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779072"/>
        <c:crosses val="autoZero"/>
        <c:crossBetween val="between"/>
      </c:valAx>
      <c:serAx>
        <c:axId val="16166182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6.1599818541200876E-2"/>
              <c:y val="0.85416900463448953"/>
            </c:manualLayout>
          </c:layout>
          <c:overlay val="0"/>
        </c:title>
        <c:majorTickMark val="none"/>
        <c:minorTickMark val="none"/>
        <c:tickLblPos val="nextTo"/>
        <c:crossAx val="16178534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 sz="1800" b="1" i="0" u="none" strike="noStrike" baseline="0">
                <a:effectLst/>
              </a:rPr>
              <a:t>Оптимизация партий</a:t>
            </a:r>
            <a:r>
              <a:rPr lang="uk-UA" sz="1800" b="1" i="0" baseline="0">
                <a:effectLst/>
              </a:rPr>
              <a:t>, задача с директивными сроками</a:t>
            </a:r>
            <a:endParaRPr lang="ru-RU">
              <a:effectLst/>
            </a:endParaRPr>
          </a:p>
        </c:rich>
      </c:tx>
      <c:layout/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Лист1!$F$25:$F$29</c:f>
              <c:numCache>
                <c:formatCode>General</c:formatCode>
                <c:ptCount val="5"/>
                <c:pt idx="0">
                  <c:v>1190</c:v>
                </c:pt>
                <c:pt idx="1">
                  <c:v>1200</c:v>
                </c:pt>
                <c:pt idx="2">
                  <c:v>1219</c:v>
                </c:pt>
                <c:pt idx="3">
                  <c:v>1228</c:v>
                </c:pt>
                <c:pt idx="4">
                  <c:v>1313</c:v>
                </c:pt>
              </c:numCache>
            </c:numRef>
          </c:val>
        </c:ser>
        <c:ser>
          <c:idx val="0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Лист1!$F$20:$F$24</c:f>
              <c:numCache>
                <c:formatCode>General</c:formatCode>
                <c:ptCount val="5"/>
                <c:pt idx="0">
                  <c:v>626</c:v>
                </c:pt>
                <c:pt idx="1">
                  <c:v>635</c:v>
                </c:pt>
                <c:pt idx="2">
                  <c:v>641</c:v>
                </c:pt>
                <c:pt idx="3">
                  <c:v>679</c:v>
                </c:pt>
                <c:pt idx="4">
                  <c:v>851</c:v>
                </c:pt>
              </c:numCache>
            </c:numRef>
          </c:val>
        </c:ser>
        <c:ser>
          <c:idx val="1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Лист1!$F$15:$F$19</c:f>
              <c:numCache>
                <c:formatCode>General</c:formatCode>
                <c:ptCount val="5"/>
                <c:pt idx="0">
                  <c:v>324</c:v>
                </c:pt>
                <c:pt idx="1">
                  <c:v>347</c:v>
                </c:pt>
                <c:pt idx="2">
                  <c:v>362</c:v>
                </c:pt>
                <c:pt idx="3">
                  <c:v>389</c:v>
                </c:pt>
                <c:pt idx="4">
                  <c:v>508</c:v>
                </c:pt>
              </c:numCache>
            </c:numRef>
          </c:val>
        </c:ser>
        <c:ser>
          <c:idx val="2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Лист1!$F$10:$F$14</c:f>
              <c:numCache>
                <c:formatCode>General</c:formatCode>
                <c:ptCount val="5"/>
                <c:pt idx="0">
                  <c:v>225</c:v>
                </c:pt>
                <c:pt idx="1">
                  <c:v>233</c:v>
                </c:pt>
                <c:pt idx="2">
                  <c:v>248</c:v>
                </c:pt>
                <c:pt idx="3">
                  <c:v>276</c:v>
                </c:pt>
                <c:pt idx="4">
                  <c:v>314</c:v>
                </c:pt>
              </c:numCache>
            </c:numRef>
          </c:val>
        </c:ser>
        <c:ser>
          <c:idx val="3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Лист1!$F$5:$F$9</c:f>
              <c:numCache>
                <c:formatCode>General</c:formatCode>
                <c:ptCount val="5"/>
                <c:pt idx="0">
                  <c:v>141</c:v>
                </c:pt>
                <c:pt idx="1">
                  <c:v>148</c:v>
                </c:pt>
                <c:pt idx="2">
                  <c:v>159</c:v>
                </c:pt>
                <c:pt idx="3">
                  <c:v>178</c:v>
                </c:pt>
                <c:pt idx="4">
                  <c:v>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858304"/>
        <c:axId val="161860224"/>
        <c:axId val="161878016"/>
      </c:bar3DChart>
      <c:catAx>
        <c:axId val="16185830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3598817389205664"/>
              <c:y val="0.8440985897735685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860224"/>
        <c:crosses val="autoZero"/>
        <c:auto val="1"/>
        <c:lblAlgn val="ctr"/>
        <c:lblOffset val="100"/>
        <c:noMultiLvlLbl val="0"/>
      </c:catAx>
      <c:valAx>
        <c:axId val="161860224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="1" i="0" baseline="0">
                    <a:effectLst/>
                  </a:rPr>
                  <a:t>Суммарное запаздывание комплектов относительно директивных сроков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5.9912510936133406E-3"/>
              <c:y val="0.2445113021776775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1858304"/>
        <c:crosses val="autoZero"/>
        <c:crossBetween val="between"/>
      </c:valAx>
      <c:serAx>
        <c:axId val="16187801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4.5641898210999489E-2"/>
              <c:y val="0.84288049551350364"/>
            </c:manualLayout>
          </c:layout>
          <c:overlay val="0"/>
        </c:title>
        <c:majorTickMark val="none"/>
        <c:minorTickMark val="none"/>
        <c:tickLblPos val="nextTo"/>
        <c:crossAx val="16186022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4C5F1C2-0C0F-43E3-9330-9F510D5F02E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957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6724853-329F-47F1-93EE-6823254226E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563F933-548C-4391-9066-31DFFA5DA16D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89D5E31-C265-41D0-96A1-881BD065A431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B803507-5920-46A5-8774-F9F7B49B67D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B25D173D-989D-4F7C-9B27-CB18A7E540D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51F9E42B-9A14-40A4-8CEC-45C349634A3D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DD64BA6-92EB-4984-A5AE-1534B58B7BA3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B3CC1704-B446-4C08-8147-CFF56AE065F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C3792BD0-160E-4F53-8032-3909CFC9520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3F254E42-B103-4E71-87E2-922F73EA4AB5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9E83DEB-22CF-4121-86D0-520A8EDDBA3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CFCFB-B15A-400E-BE4D-14BD8C16E6F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83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0C458-B6D3-4CA3-BBD6-27839840620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412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B35C-ECB0-48D3-8B07-8C83B80B9EC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42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A8C8F-DE2D-4FF4-A722-BEFB209B52C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2032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7B8AA-C34E-4F2E-93FC-08E76650C4F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375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1CBB-0B3F-4784-8D4E-27F39302FDA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517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BAD6-07FF-477B-B6F9-8FD6C0AF04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25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CDD1-32A8-4DA1-A096-F7BA24A29A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872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0F670-37AA-45E3-A57E-330300964A4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512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D964-5F82-4153-9AE0-2423CAD7F4F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967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0D93-A0B6-4227-AA06-37624C961E3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2880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uk-UA" altLang="ru-RU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uk-UA" alt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ABE5AB-06C3-4E35-B668-ABF84B1CA02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20953" y="2267669"/>
            <a:ext cx="9577388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2800" dirty="0" smtClean="0">
                <a:solidFill>
                  <a:srgbClr val="000000"/>
                </a:solidFill>
              </a:rPr>
              <a:t>«</a:t>
            </a:r>
            <a:r>
              <a:rPr lang="ru-RU" sz="2800" dirty="0">
                <a:solidFill>
                  <a:schemeClr val="tx1"/>
                </a:solidFill>
              </a:rPr>
              <a:t>Совершенствование методов обработки партий при условии формирования комплектов и задании директивных сроков их выпуска</a:t>
            </a:r>
            <a:r>
              <a:rPr lang="ru-RU" altLang="ru-RU" sz="2800" dirty="0" smtClean="0">
                <a:solidFill>
                  <a:srgbClr val="000000"/>
                </a:solidFill>
              </a:rPr>
              <a:t>»</a:t>
            </a:r>
            <a:endParaRPr lang="ru-RU" altLang="ru-RU" sz="2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7314" y="251445"/>
            <a:ext cx="8694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«СЕВАСТОПОЛЬСКИЙ ГОСУДАРСТВЕННЫЙ УНИВЕРСИТЕТ»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управления в технических системах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5832400" y="4931965"/>
            <a:ext cx="3822192" cy="2021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ст. гр. ИС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м-21о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Лисянский А. И.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Кротов К. 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Формируемое решение:                  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критерия: </a:t>
            </a: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 критерия: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 											</a:t>
            </a:r>
          </a:p>
          <a:p>
            <a:pPr marL="0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       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uk-UA" alt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917789"/>
              </p:ext>
            </p:extLst>
          </p:nvPr>
        </p:nvGraphicFramePr>
        <p:xfrm>
          <a:off x="4824288" y="1691605"/>
          <a:ext cx="1081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" imgW="444240" imgH="215640" progId="Equation.DSMT4">
                  <p:embed/>
                </p:oleObj>
              </mc:Choice>
              <mc:Fallback>
                <p:oleObj name="Equation" r:id="rId3" imgW="444240" imgH="21564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88" y="1691605"/>
                        <a:ext cx="1081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71257"/>
              </p:ext>
            </p:extLst>
          </p:nvPr>
        </p:nvGraphicFramePr>
        <p:xfrm>
          <a:off x="2159992" y="2843733"/>
          <a:ext cx="62103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5" imgW="2628900" imgH="304800" progId="Equation.DSMT4">
                  <p:embed/>
                </p:oleObj>
              </mc:Choice>
              <mc:Fallback>
                <p:oleObj name="Equation" r:id="rId5" imgW="2628900" imgH="304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992" y="2843733"/>
                        <a:ext cx="62103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90185"/>
              </p:ext>
            </p:extLst>
          </p:nvPr>
        </p:nvGraphicFramePr>
        <p:xfrm>
          <a:off x="1727944" y="4715941"/>
          <a:ext cx="632677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7" imgW="3467100" imgH="1104900" progId="Equation.DSMT4">
                  <p:embed/>
                </p:oleObj>
              </mc:Choice>
              <mc:Fallback>
                <p:oleObj name="Equation" r:id="rId7" imgW="3467100" imgH="1104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44" y="4715941"/>
                        <a:ext cx="6326772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6413" y="2843214"/>
            <a:ext cx="9067800" cy="3168872"/>
          </a:xfrm>
        </p:spPr>
        <p:txBody>
          <a:bodyPr/>
          <a:lstStyle/>
          <a:p>
            <a:pPr marL="1428750" indent="36671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уровень: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[М, А]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8750" indent="366713" eaLnBrk="1" hangingPunct="1">
              <a:buFont typeface="Times New Roman" pitchFamily="18" charset="0"/>
              <a:buAutoNum type="arabicParenR"/>
            </a:pP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indent="36671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уровень: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}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3011"/>
              </p:ext>
            </p:extLst>
          </p:nvPr>
        </p:nvGraphicFramePr>
        <p:xfrm>
          <a:off x="5688384" y="4211885"/>
          <a:ext cx="1081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444240" imgH="215640" progId="Equation.DSMT4">
                  <p:embed/>
                </p:oleObj>
              </mc:Choice>
              <mc:Fallback>
                <p:oleObj name="Equation" r:id="rId3" imgW="444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384" y="4211885"/>
                        <a:ext cx="1081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3023666"/>
          </a:xfrm>
        </p:spPr>
        <p:txBody>
          <a:bodyPr/>
          <a:lstStyle/>
          <a:p>
            <a:pPr marL="512763" indent="-51276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уровень:</a:t>
            </a: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уровень:</a:t>
            </a:r>
          </a:p>
          <a:p>
            <a:pPr marL="0" indent="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2892"/>
              </p:ext>
            </p:extLst>
          </p:nvPr>
        </p:nvGraphicFramePr>
        <p:xfrm>
          <a:off x="2232000" y="4715941"/>
          <a:ext cx="63277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3467100" imgH="1104900" progId="Equation.DSMT4">
                  <p:embed/>
                </p:oleObj>
              </mc:Choice>
              <mc:Fallback>
                <p:oleObj name="Equation" r:id="rId3" imgW="3467100" imgH="11049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4715941"/>
                        <a:ext cx="63277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/>
          <p:nvPr/>
        </p:nvPicPr>
        <p:blipFill>
          <a:blip r:embed="rId5"/>
          <a:stretch/>
        </p:blipFill>
        <p:spPr>
          <a:xfrm>
            <a:off x="3384128" y="2195661"/>
            <a:ext cx="3312368" cy="12961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635000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mtClean="0"/>
              <a:t>Метод формирования комплектов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36625"/>
            <a:ext cx="6767512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784715"/>
              </p:ext>
            </p:extLst>
          </p:nvPr>
        </p:nvGraphicFramePr>
        <p:xfrm>
          <a:off x="1223888" y="1907629"/>
          <a:ext cx="7905750" cy="505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6307"/>
              </p:ext>
            </p:extLst>
          </p:nvPr>
        </p:nvGraphicFramePr>
        <p:xfrm>
          <a:off x="1151880" y="1907629"/>
          <a:ext cx="7900306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02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2898"/>
              </p:ext>
            </p:extLst>
          </p:nvPr>
        </p:nvGraphicFramePr>
        <p:xfrm>
          <a:off x="1007864" y="1835621"/>
          <a:ext cx="8245929" cy="504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64193"/>
              </p:ext>
            </p:extLst>
          </p:nvPr>
        </p:nvGraphicFramePr>
        <p:xfrm>
          <a:off x="935856" y="1907629"/>
          <a:ext cx="8286750" cy="464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225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85000" lnSpcReduction="10000"/>
          </a:bodyPr>
          <a:lstStyle/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конвейерной системы обработки изображений может служить система обработки больших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— информация от разных источников которая должна пройти многостадийную обработку.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— сегмент, реализующий выполнение программы для обработки данных разных типов.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— таблицы, картинки, наборы данных, программы.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метод решения задачи упорядочивания в конвейерных системах</a:t>
            </a:r>
          </a:p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находит лучшее решение в окрестности задачи</a:t>
            </a:r>
          </a:p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49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ычислительный процесс обработки партий данных в конвейерных системах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2915741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Благодарю за внимание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315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808" y="899517"/>
            <a:ext cx="9069387" cy="6660158"/>
          </a:xfrm>
        </p:spPr>
        <p:txBody>
          <a:bodyPr/>
          <a:lstStyle/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модели многоуровневой иерархической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вида критериев эффективности на каждом из уровней системы 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метода формирования составов комплектов из результатов обработки</a:t>
            </a: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исследования по выявлению особенностей </a:t>
            </a:r>
            <a:r>
              <a:rPr lang="ru-RU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процесса в конвейерных системах 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Логическая схема системы конвеерной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71960" y="1641206"/>
            <a:ext cx="6969319" cy="56166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92500" lnSpcReduction="10000"/>
          </a:bodyPr>
          <a:lstStyle/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комплектов из результатов обработки партий данных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742" indent="-557155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типов данных,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типа требований (         ),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количество партий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типа,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вектор количества партий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типов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партии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партии,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 составов партий,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Решение, формируемое на первом уровне системы.</a:t>
            </a:r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/>
        </p:nvGraphicFramePr>
        <p:xfrm>
          <a:off x="7127875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198" name="Объект 28"/>
          <p:cNvGraphicFramePr>
            <a:graphicFrameLocks noChangeAspect="1"/>
          </p:cNvGraphicFramePr>
          <p:nvPr/>
        </p:nvGraphicFramePr>
        <p:xfrm>
          <a:off x="538163" y="2555875"/>
          <a:ext cx="398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555875"/>
                        <a:ext cx="398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Объект 30"/>
          <p:cNvGraphicFramePr>
            <a:graphicFrameLocks noChangeAspect="1"/>
          </p:cNvGraphicFramePr>
          <p:nvPr/>
        </p:nvGraphicFramePr>
        <p:xfrm>
          <a:off x="2016125" y="3076575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7" imgW="432363" imgH="241615" progId="Equation.3">
                  <p:embed/>
                </p:oleObj>
              </mc:Choice>
              <mc:Fallback>
                <p:oleObj name="Equation" r:id="rId7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076575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1" name="Объект 32"/>
          <p:cNvGraphicFramePr>
            <a:graphicFrameLocks noChangeAspect="1"/>
          </p:cNvGraphicFramePr>
          <p:nvPr/>
        </p:nvGraphicFramePr>
        <p:xfrm>
          <a:off x="534988" y="471646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8" imgW="215806" imgH="228501" progId="Equation.3">
                  <p:embed/>
                </p:oleObj>
              </mc:Choice>
              <mc:Fallback>
                <p:oleObj name="Equation" r:id="rId8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1646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/>
        </p:nvGraphicFramePr>
        <p:xfrm>
          <a:off x="5327650" y="4217988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17988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5" name="Объект 36"/>
          <p:cNvGraphicFramePr>
            <a:graphicFrameLocks noChangeAspect="1"/>
          </p:cNvGraphicFramePr>
          <p:nvPr/>
        </p:nvGraphicFramePr>
        <p:xfrm>
          <a:off x="6173788" y="5384800"/>
          <a:ext cx="612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2" imgW="215806" imgH="228501" progId="Equation.3">
                  <p:embed/>
                </p:oleObj>
              </mc:Choice>
              <mc:Fallback>
                <p:oleObj name="Equation" r:id="rId12" imgW="215806" imgH="228501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384800"/>
                        <a:ext cx="6127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Объект 1"/>
          <p:cNvGraphicFramePr>
            <a:graphicFrameLocks noChangeAspect="1"/>
          </p:cNvGraphicFramePr>
          <p:nvPr/>
        </p:nvGraphicFramePr>
        <p:xfrm>
          <a:off x="1473200" y="3130550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130550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 fontScale="92500"/>
          </a:bodyPr>
          <a:lstStyle/>
          <a:p>
            <a:pPr marL="0" indent="0" algn="ctr" defTabSz="1007838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defTabSz="1007838" eaLnBrk="1" fontAlgn="auto" hangingPunct="1">
              <a:spcAft>
                <a:spcPts val="0"/>
              </a:spcAft>
              <a:buNone/>
              <a:defRPr/>
            </a:pPr>
            <a:endParaRPr lang="ru-RU" i="1" dirty="0" smtClean="0"/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/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типа в партии    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{    |          },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партии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партии,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1" name="Объект 29"/>
          <p:cNvGraphicFramePr>
            <a:graphicFrameLocks noChangeAspect="1"/>
          </p:cNvGraphicFramePr>
          <p:nvPr/>
        </p:nvGraphicFramePr>
        <p:xfrm>
          <a:off x="1798638" y="3203575"/>
          <a:ext cx="504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203575"/>
                        <a:ext cx="504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Объект 30"/>
          <p:cNvGraphicFramePr>
            <a:graphicFrameLocks noChangeAspect="1"/>
          </p:cNvGraphicFramePr>
          <p:nvPr/>
        </p:nvGraphicFramePr>
        <p:xfrm>
          <a:off x="2376488" y="3290888"/>
          <a:ext cx="1008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290888"/>
                        <a:ext cx="1008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4" name="Объект 32"/>
          <p:cNvGraphicFramePr>
            <a:graphicFrameLocks noChangeAspect="1"/>
          </p:cNvGraphicFramePr>
          <p:nvPr/>
        </p:nvGraphicFramePr>
        <p:xfrm>
          <a:off x="750888" y="443071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3071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6" name="Объект 34"/>
          <p:cNvGraphicFramePr>
            <a:graphicFrameLocks noChangeAspect="1"/>
          </p:cNvGraphicFramePr>
          <p:nvPr/>
        </p:nvGraphicFramePr>
        <p:xfrm>
          <a:off x="4032250" y="385127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51275"/>
                        <a:ext cx="10795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8" name="Объект 36"/>
          <p:cNvGraphicFramePr>
            <a:graphicFrameLocks noChangeAspect="1"/>
          </p:cNvGraphicFramePr>
          <p:nvPr/>
        </p:nvGraphicFramePr>
        <p:xfrm>
          <a:off x="2808288" y="4975225"/>
          <a:ext cx="576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Формула" r:id="rId11" imgW="203112" imgH="241195" progId="Equation.3">
                  <p:embed/>
                </p:oleObj>
              </mc:Choice>
              <mc:Fallback>
                <p:oleObj name="Формула" r:id="rId11" imgW="203112" imgH="241195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75225"/>
                        <a:ext cx="5762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36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74940"/>
              </p:ext>
            </p:extLst>
          </p:nvPr>
        </p:nvGraphicFramePr>
        <p:xfrm>
          <a:off x="598488" y="2611438"/>
          <a:ext cx="612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13" imgW="266400" imgH="266400" progId="Equation.DSMT4">
                  <p:embed/>
                </p:oleObj>
              </mc:Choice>
              <mc:Fallback>
                <p:oleObj name="Equation" r:id="rId13" imgW="266400" imgH="26640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611438"/>
                        <a:ext cx="6127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22014"/>
              </p:ext>
            </p:extLst>
          </p:nvPr>
        </p:nvGraphicFramePr>
        <p:xfrm>
          <a:off x="8323263" y="2743200"/>
          <a:ext cx="4270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15" imgW="190440" imgH="190440" progId="Equation.DSMT4">
                  <p:embed/>
                </p:oleObj>
              </mc:Choice>
              <mc:Fallback>
                <p:oleObj name="Equation" r:id="rId15" imgW="190440" imgH="19044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2743200"/>
                        <a:ext cx="4270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39" name="Объект 13"/>
          <p:cNvGraphicFramePr>
            <a:graphicFrameLocks noChangeAspect="1"/>
          </p:cNvGraphicFramePr>
          <p:nvPr/>
        </p:nvGraphicFramePr>
        <p:xfrm>
          <a:off x="736600" y="3263900"/>
          <a:ext cx="774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7" imgW="305330" imgH="241720" progId="Equation.3">
                  <p:embed/>
                </p:oleObj>
              </mc:Choice>
              <mc:Fallback>
                <p:oleObj name="Equation" r:id="rId17" imgW="305330" imgH="2417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63900"/>
                        <a:ext cx="7747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Формируемое решение: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[М, А],</a:t>
            </a:r>
          </a:p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критерия: </a:t>
            </a:r>
          </a:p>
          <a:p>
            <a:pPr marL="455613" indent="-455613" eaLnBrk="1" hangingPunct="1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 критерия:</a:t>
            </a:r>
            <a:b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min.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uk-UA" altLang="ru-RU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/>
        </p:blipFill>
        <p:spPr>
          <a:xfrm>
            <a:off x="1007864" y="2951745"/>
            <a:ext cx="8064896" cy="792088"/>
          </a:xfrm>
          <a:prstGeom prst="rect">
            <a:avLst/>
          </a:prstGeom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3"/>
          <a:stretch/>
        </p:blipFill>
        <p:spPr>
          <a:xfrm>
            <a:off x="3049091" y="4413086"/>
            <a:ext cx="3312368" cy="12961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578</Words>
  <Application>Microsoft Office PowerPoint</Application>
  <PresentationFormat>Произвольный</PresentationFormat>
  <Paragraphs>115</Paragraphs>
  <Slides>20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Тема Office</vt:lpstr>
      <vt:lpstr>Equation</vt:lpstr>
      <vt:lpstr>Формула</vt:lpstr>
      <vt:lpstr>Презентация PowerPoint</vt:lpstr>
      <vt:lpstr>Презентация PowerPoint</vt:lpstr>
      <vt:lpstr>Задачи решаемые в работе </vt:lpstr>
      <vt:lpstr>Логическая схема системы конвеерной обработки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Первый уровень</vt:lpstr>
      <vt:lpstr>Второй уровень</vt:lpstr>
      <vt:lpstr>Решения формируемые на каждом уровне</vt:lpstr>
      <vt:lpstr>Критерии</vt:lpstr>
      <vt:lpstr>Метод формирования комплектов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  <vt:lpstr>Благодарю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Лисянский</dc:creator>
  <cp:lastModifiedBy>sasha</cp:lastModifiedBy>
  <cp:revision>46</cp:revision>
  <cp:lastPrinted>1601-01-01T00:00:00Z</cp:lastPrinted>
  <dcterms:created xsi:type="dcterms:W3CDTF">2009-04-16T08:32:32Z</dcterms:created>
  <dcterms:modified xsi:type="dcterms:W3CDTF">2018-06-20T21:29:19Z</dcterms:modified>
</cp:coreProperties>
</file>