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2" r:id="rId6"/>
    <p:sldId id="275" r:id="rId7"/>
    <p:sldId id="276" r:id="rId8"/>
    <p:sldId id="269" r:id="rId9"/>
    <p:sldId id="270" r:id="rId10"/>
    <p:sldId id="272" r:id="rId11"/>
    <p:sldId id="273" r:id="rId12"/>
    <p:sldId id="274" r:id="rId13"/>
    <p:sldId id="263" r:id="rId14"/>
    <p:sldId id="266" r:id="rId15"/>
    <p:sldId id="259" r:id="rId16"/>
    <p:sldId id="268" r:id="rId17"/>
    <p:sldId id="277" r:id="rId18"/>
  </p:sldIdLst>
  <p:sldSz cx="10080625" cy="7559675"/>
  <p:notesSz cx="7559675" cy="10691813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60" y="-72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880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53;&#1072;%20&#1079;&#1072;&#1097;&#1080;&#1090;&#1091;\&#1043;&#1088;&#1072;&#1092;&#1080;&#1082;&#108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53;&#1072;%20&#1079;&#1072;&#1097;&#1080;&#1090;&#1091;\&#1043;&#1088;&#1072;&#1092;&#1080;&#1082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/>
              <a:t>t</a:t>
            </a:r>
            <a:r>
              <a:rPr lang="en-US" baseline="30000" dirty="0" err="1"/>
              <a:t>z</a:t>
            </a:r>
            <a:r>
              <a:rPr lang="en-US" dirty="0"/>
              <a:t>=60 </a:t>
            </a:r>
            <a:r>
              <a:rPr lang="ru-RU" dirty="0"/>
              <a:t>оптимизация</a:t>
            </a:r>
            <a:endParaRPr lang="uk-UA" dirty="0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6634149360799389E-2"/>
          <c:y val="0.12143388371726141"/>
          <c:w val="0.85656056222611521"/>
          <c:h val="0.78338723909831265"/>
        </c:manualLayout>
      </c:layout>
      <c:bar3DChart>
        <c:barDir val="col"/>
        <c:grouping val="standard"/>
        <c:varyColors val="0"/>
        <c:ser>
          <c:idx val="0"/>
          <c:order val="0"/>
          <c:tx>
            <c:v>10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Лист1!$B$25:$B$29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ser>
          <c:idx val="1"/>
          <c:order val="1"/>
          <c:tx>
            <c:v>8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Лист1!$B$20:$B$24</c:f>
              <c:numCache>
                <c:formatCode>General</c:formatCode>
                <c:ptCount val="5"/>
                <c:pt idx="0">
                  <c:v>20</c:v>
                </c:pt>
                <c:pt idx="1">
                  <c:v>16</c:v>
                </c:pt>
                <c:pt idx="2">
                  <c:v>12</c:v>
                </c:pt>
                <c:pt idx="3">
                  <c:v>12</c:v>
                </c:pt>
                <c:pt idx="4">
                  <c:v>10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Лист1!$B$15:$B$19</c:f>
              <c:numCache>
                <c:formatCode>General</c:formatCode>
                <c:ptCount val="5"/>
                <c:pt idx="0">
                  <c:v>40</c:v>
                </c:pt>
                <c:pt idx="1">
                  <c:v>36</c:v>
                </c:pt>
                <c:pt idx="2">
                  <c:v>30</c:v>
                </c:pt>
                <c:pt idx="3">
                  <c:v>24</c:v>
                </c:pt>
                <c:pt idx="4">
                  <c:v>20</c:v>
                </c:pt>
              </c:numCache>
            </c:numRef>
          </c:val>
        </c:ser>
        <c:ser>
          <c:idx val="3"/>
          <c:order val="3"/>
          <c:tx>
            <c:v>2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Лист1!$B$10:$B$14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60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</c:ser>
        <c:ser>
          <c:idx val="4"/>
          <c:order val="4"/>
          <c:tx>
            <c:v>1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Лист1!$B$5:$B$9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0490880"/>
        <c:axId val="80492800"/>
        <c:axId val="79014976"/>
      </c:bar3DChart>
      <c:catAx>
        <c:axId val="8049088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400" dirty="0"/>
                  <a:t>max/min </a:t>
                </a:r>
                <a:r>
                  <a:rPr lang="ru-RU" sz="1400" dirty="0"/>
                  <a:t>времени</a:t>
                </a:r>
                <a:br>
                  <a:rPr lang="ru-RU" sz="1400" dirty="0"/>
                </a:br>
                <a:r>
                  <a:rPr lang="ru-RU" sz="1400" dirty="0" smtClean="0"/>
                  <a:t>переналадки</a:t>
                </a:r>
                <a:endParaRPr lang="uk-UA" sz="1000" dirty="0"/>
              </a:p>
            </c:rich>
          </c:tx>
          <c:layout>
            <c:manualLayout>
              <c:xMode val="edge"/>
              <c:yMode val="edge"/>
              <c:x val="7.7559206035236694E-2"/>
              <c:y val="0.834653095165586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0492800"/>
        <c:crosses val="autoZero"/>
        <c:auto val="1"/>
        <c:lblAlgn val="ctr"/>
        <c:lblOffset val="100"/>
        <c:noMultiLvlLbl val="0"/>
      </c:catAx>
      <c:valAx>
        <c:axId val="8049280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ru-RU" sz="1400" noProof="0" dirty="0" smtClean="0"/>
                  <a:t>Количество обработан-</a:t>
                </a:r>
                <a:r>
                  <a:rPr lang="ru-RU" sz="1400" noProof="0" dirty="0" err="1" smtClean="0"/>
                  <a:t>ных</a:t>
                </a:r>
                <a:r>
                  <a:rPr lang="ru-RU" sz="1400" noProof="0" dirty="0" smtClean="0"/>
                  <a:t> партий </a:t>
                </a:r>
                <a:endParaRPr lang="ru-RU" sz="1400" noProof="0" dirty="0"/>
              </a:p>
            </c:rich>
          </c:tx>
          <c:layout>
            <c:manualLayout>
              <c:xMode val="edge"/>
              <c:yMode val="edge"/>
              <c:x val="6.5761611860418123E-2"/>
              <c:y val="6.4084198165951942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0490880"/>
        <c:crosses val="autoZero"/>
        <c:crossBetween val="between"/>
      </c:valAx>
      <c:serAx>
        <c:axId val="79014976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/>
                  <a:t>max/min </a:t>
                </a:r>
                <a:r>
                  <a:rPr lang="ru-RU" sz="1400" dirty="0"/>
                  <a:t>времени </a:t>
                </a:r>
                <a:r>
                  <a:rPr lang="ru-RU" sz="1400" dirty="0" smtClean="0"/>
                  <a:t>обработки</a:t>
                </a:r>
                <a:endParaRPr lang="uk-UA" sz="1400" dirty="0"/>
              </a:p>
            </c:rich>
          </c:tx>
          <c:layout>
            <c:manualLayout>
              <c:xMode val="edge"/>
              <c:yMode val="edge"/>
              <c:x val="0.72533142211695489"/>
              <c:y val="0.80333570664361886"/>
            </c:manualLayout>
          </c:layout>
          <c:overlay val="0"/>
        </c:title>
        <c:majorTickMark val="none"/>
        <c:minorTickMark val="none"/>
        <c:tickLblPos val="nextTo"/>
        <c:crossAx val="80492800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 dirty="0" err="1">
                <a:effectLst/>
              </a:rPr>
              <a:t>t</a:t>
            </a:r>
            <a:r>
              <a:rPr lang="en-US" sz="1800" b="1" i="0" u="none" strike="noStrike" baseline="30000" dirty="0" err="1">
                <a:effectLst/>
              </a:rPr>
              <a:t>z</a:t>
            </a:r>
            <a:r>
              <a:rPr lang="en-US" sz="1800" b="1" i="0" u="none" strike="noStrike" baseline="0" dirty="0">
                <a:effectLst/>
              </a:rPr>
              <a:t>=60 </a:t>
            </a:r>
            <a:r>
              <a:rPr lang="ru-RU" sz="1800" b="1" i="0" u="none" strike="noStrike" baseline="0" dirty="0">
                <a:effectLst/>
              </a:rPr>
              <a:t>фиксированные партии</a:t>
            </a:r>
            <a:endParaRPr lang="uk-UA" dirty="0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5"/>
          <c:order val="0"/>
          <c:tx>
            <c:strRef>
              <c:f>Лист1!$K$25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Лист1!$C$25:$C$29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</c:ser>
        <c:ser>
          <c:idx val="0"/>
          <c:order val="1"/>
          <c:tx>
            <c:strRef>
              <c:f>Лист1!$K$24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Лист1!$C$20:$C$24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</c:ser>
        <c:ser>
          <c:idx val="1"/>
          <c:order val="2"/>
          <c:tx>
            <c:strRef>
              <c:f>Лист1!$K$19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Лист1!$C$15:$C$19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ser>
          <c:idx val="2"/>
          <c:order val="3"/>
          <c:tx>
            <c:strRef>
              <c:f>Лист1!$K$14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Лист1!$C$10:$C$14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50</c:v>
                </c:pt>
                <c:pt idx="3">
                  <c:v>36</c:v>
                </c:pt>
                <c:pt idx="4">
                  <c:v>36</c:v>
                </c:pt>
              </c:numCache>
            </c:numRef>
          </c:val>
        </c:ser>
        <c:ser>
          <c:idx val="3"/>
          <c:order val="4"/>
          <c:tx>
            <c:strRef>
              <c:f>Лист1!$K$9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Лист1!$C$5:$C$9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0539008"/>
        <c:axId val="88217088"/>
        <c:axId val="80496832"/>
      </c:bar3DChart>
      <c:catAx>
        <c:axId val="8053900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="1" i="0" baseline="0">
                    <a:effectLst/>
                  </a:rPr>
                  <a:t>max/min </a:t>
                </a:r>
                <a:r>
                  <a:rPr lang="ru-RU" sz="1400" b="1" i="0" baseline="0">
                    <a:effectLst/>
                  </a:rPr>
                  <a:t>времени</a:t>
                </a:r>
                <a:br>
                  <a:rPr lang="ru-RU" sz="1400" b="1" i="0" baseline="0">
                    <a:effectLst/>
                  </a:rPr>
                </a:br>
                <a:r>
                  <a:rPr lang="ru-RU" sz="1400" b="1" i="0" baseline="0">
                    <a:effectLst/>
                  </a:rPr>
                  <a:t>переналадки</a:t>
                </a:r>
                <a:endParaRPr lang="uk-UA" sz="1400">
                  <a:effectLst/>
                </a:endParaRPr>
              </a:p>
            </c:rich>
          </c:tx>
          <c:layout>
            <c:manualLayout>
              <c:xMode val="edge"/>
              <c:yMode val="edge"/>
              <c:x val="7.7648215537848397E-2"/>
              <c:y val="0.8500618952725673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8217088"/>
        <c:crosses val="autoZero"/>
        <c:auto val="1"/>
        <c:lblAlgn val="ctr"/>
        <c:lblOffset val="100"/>
        <c:noMultiLvlLbl val="0"/>
      </c:catAx>
      <c:valAx>
        <c:axId val="8821708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lang="ru-RU" noProof="0"/>
                </a:pPr>
                <a:r>
                  <a:rPr lang="ru-RU" sz="1400" b="1" i="0" baseline="0" noProof="0" smtClean="0">
                    <a:effectLst/>
                  </a:rPr>
                  <a:t>Количество</a:t>
                </a:r>
                <a:br>
                  <a:rPr lang="ru-RU" sz="1400" b="1" i="0" baseline="0" noProof="0" smtClean="0">
                    <a:effectLst/>
                  </a:rPr>
                </a:br>
                <a:r>
                  <a:rPr lang="ru-RU" sz="1400" b="1" i="0" baseline="0" noProof="0" smtClean="0">
                    <a:effectLst/>
                  </a:rPr>
                  <a:t>обработан-</a:t>
                </a:r>
                <a:r>
                  <a:rPr lang="ru-RU" sz="1400" b="1" i="0" baseline="0" noProof="0">
                    <a:effectLst/>
                  </a:rPr>
                  <a:t/>
                </a:r>
                <a:br>
                  <a:rPr lang="ru-RU" sz="1400" b="1" i="0" baseline="0" noProof="0">
                    <a:effectLst/>
                  </a:rPr>
                </a:br>
                <a:r>
                  <a:rPr lang="ru-RU" sz="1400" b="1" i="0" baseline="0" noProof="0">
                    <a:effectLst/>
                  </a:rPr>
                  <a:t>ных партий </a:t>
                </a:r>
                <a:endParaRPr lang="ru-RU" sz="1400" noProof="0">
                  <a:effectLst/>
                </a:endParaRPr>
              </a:p>
            </c:rich>
          </c:tx>
          <c:layout>
            <c:manualLayout>
              <c:xMode val="edge"/>
              <c:yMode val="edge"/>
              <c:x val="8.2878192725372876E-2"/>
              <c:y val="0.1263203152827220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0539008"/>
        <c:crosses val="autoZero"/>
        <c:crossBetween val="between"/>
      </c:valAx>
      <c:serAx>
        <c:axId val="80496832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 sz="800"/>
                </a:pPr>
                <a:r>
                  <a:rPr lang="en-US" sz="1400" b="1" i="0" baseline="0" dirty="0">
                    <a:effectLst/>
                  </a:rPr>
                  <a:t>max/min </a:t>
                </a:r>
                <a:r>
                  <a:rPr lang="ru-RU" sz="1400" b="1" i="0" baseline="0" dirty="0">
                    <a:effectLst/>
                  </a:rPr>
                  <a:t>времени </a:t>
                </a:r>
                <a:r>
                  <a:rPr lang="ru-RU" sz="1400" b="1" i="0" baseline="0" dirty="0" smtClean="0">
                    <a:effectLst/>
                  </a:rPr>
                  <a:t>обработки</a:t>
                </a:r>
                <a:endParaRPr lang="uk-UA" sz="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73270963655404442"/>
              <c:y val="0.80217937947441975"/>
            </c:manualLayout>
          </c:layout>
          <c:overlay val="0"/>
        </c:title>
        <c:majorTickMark val="none"/>
        <c:minorTickMark val="none"/>
        <c:tickLblPos val="nextTo"/>
        <c:crossAx val="88217088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9216" eaLnBrk="1">
              <a:lnSpc>
                <a:spcPct val="95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EF621DA-1193-4899-9B27-1BE8C4F2A79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10167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180EF3A2-FF19-4294-9CCA-9C1C90B673EF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8898AD8-6221-49B7-91D8-C757EB4CEB2A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2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482AEFE9-882A-4AD2-B485-4A688CE38729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3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77D4F08-C68B-4C82-AAC4-7789552C76B0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4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7B2AFAF6-CE3C-4BC2-AFDF-C25EE816212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5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94719C21-7973-4207-A180-9F38575D280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13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F045D19-14C7-42A2-A6B6-883CE3A91C86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14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A2B31A67-78B6-4842-B1FD-B31EF2E5764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15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5904A0F-7A92-41C4-86DB-811FD3339348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16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38B91-9A43-458A-AF7A-CE3772130F6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7745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E90BA-8E35-44C4-A814-0A3D0720635D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3666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8AAD6-18BD-4836-B221-33D096ECCC8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72848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1301A-ABE9-4141-9C48-E653A9A64E1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480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7DDBE-0B99-426C-9F17-CE3DF10B5A8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75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C50A3-524C-419D-9808-4341FEB9954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5034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053D5-1A88-48EF-A0F9-31D4DE0DF25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644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9DD8D-B205-4452-ABF5-57038C47A33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42456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EF3D1-977F-4067-AF90-D35DCAB95B9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9100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08-91FC-43DB-B6C9-9FCFC3368F2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599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7F720-9B77-43BE-A903-89E6A2A7BFC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4790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uk-UA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defTabSz="449216">
              <a:defRPr sz="13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D8C9F7-E7F1-4281-8C3B-FEA938ADE02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06475" rtl="0" fontAlgn="base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fontAlgn="base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fontAlgn="base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215900" y="301625"/>
            <a:ext cx="9577388" cy="645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indent="1588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3600" dirty="0">
                <a:solidFill>
                  <a:srgbClr val="000000"/>
                </a:solidFill>
              </a:rPr>
              <a:t>Тема выпускной квалификационной работы</a:t>
            </a:r>
            <a:r>
              <a:rPr lang="ru-RU" altLang="ru-RU" sz="3600" dirty="0" smtClean="0">
                <a:solidFill>
                  <a:srgbClr val="000000"/>
                </a:solidFill>
              </a:rPr>
              <a:t>: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 sz="3600" dirty="0">
              <a:solidFill>
                <a:srgbClr val="000000"/>
              </a:solidFill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3200" dirty="0">
                <a:solidFill>
                  <a:srgbClr val="000000"/>
                </a:solidFill>
              </a:rPr>
              <a:t>«Методы построения расписаний обработки </a:t>
            </a:r>
            <a:r>
              <a:rPr lang="ru-RU" altLang="ru-RU" sz="3200" dirty="0" smtClean="0">
                <a:solidFill>
                  <a:srgbClr val="000000"/>
                </a:solidFill>
              </a:rPr>
              <a:t/>
            </a:r>
            <a:br>
              <a:rPr lang="ru-RU" altLang="ru-RU" sz="3200" dirty="0" smtClean="0">
                <a:solidFill>
                  <a:srgbClr val="000000"/>
                </a:solidFill>
              </a:rPr>
            </a:br>
            <a:r>
              <a:rPr lang="ru-RU" altLang="ru-RU" sz="3200" dirty="0" smtClean="0">
                <a:solidFill>
                  <a:srgbClr val="000000"/>
                </a:solidFill>
              </a:rPr>
              <a:t>партий </a:t>
            </a:r>
            <a:r>
              <a:rPr lang="ru-RU" altLang="ru-RU" sz="3200" dirty="0">
                <a:solidFill>
                  <a:srgbClr val="000000"/>
                </a:solidFill>
              </a:rPr>
              <a:t>данных в конвейерной системе. </a:t>
            </a:r>
            <a:r>
              <a:rPr lang="ru-RU" altLang="ru-RU" sz="3200" dirty="0" smtClean="0">
                <a:solidFill>
                  <a:srgbClr val="000000"/>
                </a:solidFill>
              </a:rPr>
              <a:t/>
            </a:r>
            <a:br>
              <a:rPr lang="ru-RU" altLang="ru-RU" sz="3200" dirty="0" smtClean="0">
                <a:solidFill>
                  <a:srgbClr val="000000"/>
                </a:solidFill>
              </a:rPr>
            </a:br>
            <a:r>
              <a:rPr lang="ru-RU" altLang="ru-RU" sz="3200" dirty="0" smtClean="0">
                <a:solidFill>
                  <a:srgbClr val="000000"/>
                </a:solidFill>
              </a:rPr>
              <a:t>Подсистема </a:t>
            </a:r>
            <a:r>
              <a:rPr lang="ru-RU" altLang="ru-RU" sz="3200" dirty="0">
                <a:solidFill>
                  <a:srgbClr val="000000"/>
                </a:solidFill>
              </a:rPr>
              <a:t>формирования составов партий </a:t>
            </a:r>
            <a:r>
              <a:rPr lang="ru-RU" altLang="ru-RU" sz="3200" dirty="0" smtClean="0">
                <a:solidFill>
                  <a:srgbClr val="000000"/>
                </a:solidFill>
              </a:rPr>
              <a:t/>
            </a:r>
            <a:br>
              <a:rPr lang="ru-RU" altLang="ru-RU" sz="3200" dirty="0" smtClean="0">
                <a:solidFill>
                  <a:srgbClr val="000000"/>
                </a:solidFill>
              </a:rPr>
            </a:br>
            <a:r>
              <a:rPr lang="ru-RU" altLang="ru-RU" sz="3200" dirty="0" smtClean="0">
                <a:solidFill>
                  <a:srgbClr val="000000"/>
                </a:solidFill>
              </a:rPr>
              <a:t>и </a:t>
            </a:r>
            <a:r>
              <a:rPr lang="ru-RU" altLang="ru-RU" sz="3200" dirty="0">
                <a:solidFill>
                  <a:srgbClr val="000000"/>
                </a:solidFill>
              </a:rPr>
              <a:t>расписаний их обработки»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Первый уровень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>
          <a:xfrm>
            <a:off x="575816" y="1763613"/>
            <a:ext cx="9074150" cy="4989512"/>
          </a:xfrm>
        </p:spPr>
        <p:txBody>
          <a:bodyPr/>
          <a:lstStyle/>
          <a:p>
            <a:pPr marL="455613" indent="-455613"/>
            <a:r>
              <a:rPr lang="ru-RU" dirty="0" smtClean="0"/>
              <a:t>Формируемое решение: </a:t>
            </a:r>
            <a:r>
              <a:rPr lang="ru-RU" dirty="0">
                <a:latin typeface="Arial Narrow" pitchFamily="34" charset="0"/>
              </a:rPr>
              <a:t>[</a:t>
            </a:r>
            <a:r>
              <a:rPr lang="ru-RU" i="1" dirty="0">
                <a:latin typeface="Arial Narrow" pitchFamily="34" charset="0"/>
              </a:rPr>
              <a:t>М, А</a:t>
            </a:r>
            <a:r>
              <a:rPr lang="ru-RU" dirty="0">
                <a:latin typeface="Arial Narrow" pitchFamily="34" charset="0"/>
              </a:rPr>
              <a:t>]</a:t>
            </a:r>
            <a:r>
              <a:rPr lang="ru-RU" i="1" dirty="0" smtClean="0"/>
              <a:t>,</a:t>
            </a:r>
            <a:endParaRPr lang="ru-RU" i="1" dirty="0" smtClean="0"/>
          </a:p>
          <a:p>
            <a:pPr marL="455613" indent="-455613"/>
            <a:r>
              <a:rPr lang="ru-RU" dirty="0" smtClean="0"/>
              <a:t>Общий вид критерия: </a:t>
            </a:r>
          </a:p>
          <a:p>
            <a:pPr marL="455613" indent="-455613"/>
            <a:endParaRPr lang="ru-RU" dirty="0" smtClean="0"/>
          </a:p>
          <a:p>
            <a:pPr marL="455613" indent="-455613"/>
            <a:r>
              <a:rPr lang="ru-RU" dirty="0" smtClean="0"/>
              <a:t>Конкретизация критерия:</a:t>
            </a:r>
          </a:p>
        </p:txBody>
      </p:sp>
      <p:graphicFrame>
        <p:nvGraphicFramePr>
          <p:cNvPr id="10244" name="Объект 3"/>
          <p:cNvGraphicFramePr>
            <a:graphicFrameLocks noChangeAspect="1"/>
          </p:cNvGraphicFramePr>
          <p:nvPr/>
        </p:nvGraphicFramePr>
        <p:xfrm>
          <a:off x="1511300" y="2916238"/>
          <a:ext cx="66976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3" imgW="2184400" imgH="228600" progId="Equation.3">
                  <p:embed/>
                </p:oleObj>
              </mc:Choice>
              <mc:Fallback>
                <p:oleObj name="Equation" r:id="rId3" imgW="2184400" imgH="2286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916238"/>
                        <a:ext cx="6697663" cy="698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0249" name="Объект 2"/>
          <p:cNvGraphicFramePr>
            <a:graphicFrameLocks noChangeAspect="1"/>
          </p:cNvGraphicFramePr>
          <p:nvPr/>
        </p:nvGraphicFramePr>
        <p:xfrm>
          <a:off x="1584325" y="4211638"/>
          <a:ext cx="5360988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Формула" r:id="rId5" imgW="1739900" imgH="419100" progId="Equation.3">
                  <p:embed/>
                </p:oleObj>
              </mc:Choice>
              <mc:Fallback>
                <p:oleObj name="Формула" r:id="rId5" imgW="1739900" imgH="4191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211638"/>
                        <a:ext cx="5360988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6984528" y="4643933"/>
            <a:ext cx="1223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→ </a:t>
            </a:r>
            <a:r>
              <a:rPr lang="en-US" sz="2800" i="1" dirty="0" smtClean="0">
                <a:solidFill>
                  <a:schemeClr val="tx1"/>
                </a:solidFill>
              </a:rPr>
              <a:t>min</a:t>
            </a:r>
            <a:endParaRPr lang="uk-UA" sz="2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Второй уровень</a:t>
            </a:r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Формируемое решение:                    </a:t>
            </a:r>
            <a:r>
              <a:rPr lang="ru-RU" i="1" dirty="0" smtClean="0"/>
              <a:t>,</a:t>
            </a:r>
          </a:p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Общий вид критерия: </a:t>
            </a:r>
          </a:p>
          <a:p>
            <a:pPr marL="457152" indent="-457152" defTabSz="1007838" fontAlgn="auto">
              <a:spcAft>
                <a:spcPts val="0"/>
              </a:spcAft>
              <a:defRPr/>
            </a:pPr>
            <a:endParaRPr lang="ru-RU" dirty="0" smtClean="0"/>
          </a:p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Конкретизация критерия:			</a:t>
            </a:r>
          </a:p>
          <a:p>
            <a:pPr marL="0" indent="0" defTabSz="1007838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      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pic>
        <p:nvPicPr>
          <p:cNvPr id="11271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1766888"/>
            <a:ext cx="21574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72" name="Объект 11"/>
          <p:cNvGraphicFramePr>
            <a:graphicFrameLocks noChangeAspect="1"/>
          </p:cNvGraphicFramePr>
          <p:nvPr/>
        </p:nvGraphicFramePr>
        <p:xfrm>
          <a:off x="1116013" y="2886075"/>
          <a:ext cx="88566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Equation" r:id="rId4" imgW="3149600" imgH="228600" progId="Equation.3">
                  <p:embed/>
                </p:oleObj>
              </mc:Choice>
              <mc:Fallback>
                <p:oleObj name="Equation" r:id="rId4" imgW="3149600" imgH="2286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86075"/>
                        <a:ext cx="8856662" cy="6445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5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1275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651842"/>
              </p:ext>
            </p:extLst>
          </p:nvPr>
        </p:nvGraphicFramePr>
        <p:xfrm>
          <a:off x="1091381" y="4161234"/>
          <a:ext cx="8053387" cy="3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Формула" r:id="rId6" imgW="4825800" imgH="1866600" progId="Equation.3">
                  <p:embed/>
                </p:oleObj>
              </mc:Choice>
              <mc:Fallback>
                <p:oleObj name="Формула" r:id="rId6" imgW="4825800" imgH="18666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81" y="4161234"/>
                        <a:ext cx="8053387" cy="307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48424" y="644413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→ </a:t>
            </a:r>
            <a:r>
              <a:rPr lang="en-US" sz="3600" i="1" dirty="0" smtClean="0">
                <a:solidFill>
                  <a:schemeClr val="tx1"/>
                </a:solidFill>
                <a:latin typeface="+mn-lt"/>
              </a:rPr>
              <a:t>min</a:t>
            </a:r>
            <a:endParaRPr lang="uk-UA" sz="360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Третий уровень</a:t>
            </a:r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>
          <a:xfrm>
            <a:off x="503238" y="1768475"/>
            <a:ext cx="9361487" cy="4986338"/>
          </a:xfrm>
        </p:spPr>
        <p:txBody>
          <a:bodyPr/>
          <a:lstStyle/>
          <a:p>
            <a:pPr marL="455613" indent="-455613"/>
            <a:r>
              <a:rPr lang="ru-RU" dirty="0" smtClean="0"/>
              <a:t>Формируемое решение:  </a:t>
            </a:r>
            <a:r>
              <a:rPr lang="en-US" dirty="0" smtClean="0"/>
              <a:t>{                  </a:t>
            </a:r>
            <a:r>
              <a:rPr lang="ru-RU" dirty="0" smtClean="0"/>
              <a:t>       </a:t>
            </a:r>
            <a:r>
              <a:rPr lang="en-US" dirty="0" smtClean="0"/>
              <a:t>    </a:t>
            </a:r>
            <a:r>
              <a:rPr lang="ru-RU" dirty="0" smtClean="0"/>
              <a:t>  </a:t>
            </a:r>
            <a:r>
              <a:rPr lang="en-US" dirty="0" smtClean="0"/>
              <a:t>}</a:t>
            </a:r>
            <a:r>
              <a:rPr lang="ru-RU" i="1" dirty="0" smtClean="0"/>
              <a:t>,</a:t>
            </a:r>
          </a:p>
          <a:p>
            <a:pPr marL="455613" indent="-455613"/>
            <a:r>
              <a:rPr lang="ru-RU" dirty="0" smtClean="0"/>
              <a:t>Общий вид критерия: </a:t>
            </a:r>
          </a:p>
          <a:p>
            <a:pPr marL="455613" indent="-455613"/>
            <a:endParaRPr lang="ru-RU" dirty="0" smtClean="0"/>
          </a:p>
          <a:p>
            <a:pPr marL="455613" indent="-455613"/>
            <a:r>
              <a:rPr lang="ru-RU" dirty="0" smtClean="0"/>
              <a:t>Конкретизация критерия:			</a:t>
            </a:r>
          </a:p>
          <a:p>
            <a:pPr marL="455613" indent="-455613"/>
            <a:endParaRPr lang="ru-RU" dirty="0" smtClean="0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12296" name="Объект 13"/>
          <p:cNvGraphicFramePr>
            <a:graphicFrameLocks noChangeAspect="1"/>
          </p:cNvGraphicFramePr>
          <p:nvPr/>
        </p:nvGraphicFramePr>
        <p:xfrm>
          <a:off x="6035675" y="1763713"/>
          <a:ext cx="3181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Equation" r:id="rId3" imgW="1308100" imgH="241300" progId="Equation.3">
                  <p:embed/>
                </p:oleObj>
              </mc:Choice>
              <mc:Fallback>
                <p:oleObj name="Equation" r:id="rId3" imgW="1308100" imgH="24130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675" y="1763713"/>
                        <a:ext cx="31813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Объект 14"/>
          <p:cNvGraphicFramePr>
            <a:graphicFrameLocks noChangeAspect="1"/>
          </p:cNvGraphicFramePr>
          <p:nvPr/>
        </p:nvGraphicFramePr>
        <p:xfrm>
          <a:off x="503238" y="2916238"/>
          <a:ext cx="94218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name="Equation" r:id="rId5" imgW="3060700" imgH="228600" progId="Equation.3">
                  <p:embed/>
                </p:oleObj>
              </mc:Choice>
              <mc:Fallback>
                <p:oleObj name="Equation" r:id="rId5" imgW="3060700" imgH="2286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916238"/>
                        <a:ext cx="9421812" cy="7191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2299" name="Объект 2"/>
          <p:cNvGraphicFramePr>
            <a:graphicFrameLocks noChangeAspect="1"/>
          </p:cNvGraphicFramePr>
          <p:nvPr/>
        </p:nvGraphicFramePr>
        <p:xfrm>
          <a:off x="503238" y="4284663"/>
          <a:ext cx="764222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Формула" r:id="rId7" imgW="3784600" imgH="952500" progId="Equation.3">
                  <p:embed/>
                </p:oleObj>
              </mc:Choice>
              <mc:Fallback>
                <p:oleObj name="Формула" r:id="rId7" imgW="3784600" imgH="9525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284663"/>
                        <a:ext cx="7642225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24488" y="546751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→ </a:t>
            </a:r>
            <a:r>
              <a:rPr lang="en-US" sz="3600" i="1" dirty="0" smtClean="0">
                <a:solidFill>
                  <a:schemeClr val="tx1"/>
                </a:solidFill>
                <a:latin typeface="+mn-lt"/>
              </a:rPr>
              <a:t>min</a:t>
            </a:r>
            <a:endParaRPr lang="uk-UA" sz="360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Метод формирования партий данных. Формирование решения по составу партий фиксированного типа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84" y="1187550"/>
            <a:ext cx="5688632" cy="626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эффективности метода формирования 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887378"/>
              </p:ext>
            </p:extLst>
          </p:nvPr>
        </p:nvGraphicFramePr>
        <p:xfrm>
          <a:off x="4608264" y="1979637"/>
          <a:ext cx="5966183" cy="3677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237756"/>
              </p:ext>
            </p:extLst>
          </p:nvPr>
        </p:nvGraphicFramePr>
        <p:xfrm>
          <a:off x="-432296" y="2051645"/>
          <a:ext cx="5976664" cy="3628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5421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dirty="0" smtClean="0"/>
              <a:t>Применение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287784" y="1403573"/>
            <a:ext cx="9577387" cy="5472608"/>
          </a:xfrm>
        </p:spPr>
        <p:txBody>
          <a:bodyPr rtlCol="0">
            <a:noAutofit/>
          </a:bodyPr>
          <a:lstStyle/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sz="3000" dirty="0" smtClean="0"/>
              <a:t>Примером конвейерной системы обработки изображений может служить</a:t>
            </a:r>
            <a:r>
              <a:rPr lang="en-US" altLang="ru-RU" sz="3000" dirty="0" smtClean="0"/>
              <a:t> </a:t>
            </a:r>
            <a:r>
              <a:rPr lang="ru-RU" altLang="ru-RU" sz="3000" dirty="0" smtClean="0"/>
              <a:t>система обработки снимков со спутника.</a:t>
            </a:r>
            <a:endParaRPr lang="en-US" altLang="ru-RU" sz="3000" dirty="0" smtClean="0"/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endParaRPr lang="ru-RU" altLang="ru-RU" sz="3000" dirty="0" smtClean="0"/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sz="3000" dirty="0" smtClean="0"/>
              <a:t>Данные</a:t>
            </a:r>
            <a:r>
              <a:rPr lang="en-US" altLang="ru-RU" sz="3000" dirty="0" smtClean="0"/>
              <a:t> </a:t>
            </a:r>
            <a:r>
              <a:rPr lang="ru-RU" altLang="ru-RU" sz="3000" dirty="0" smtClean="0"/>
              <a:t>— </a:t>
            </a:r>
            <a:r>
              <a:rPr lang="ru-RU" altLang="ru-RU" sz="3000" dirty="0" smtClean="0"/>
              <a:t>информация от разных типов измерительных устройств, формируемые </a:t>
            </a:r>
            <a:r>
              <a:rPr lang="ru-RU" altLang="ru-RU" sz="3000" dirty="0" smtClean="0"/>
              <a:t>спутнико</a:t>
            </a:r>
            <a:r>
              <a:rPr lang="ru-RU" altLang="ru-RU" sz="3000" dirty="0"/>
              <a:t>м</a:t>
            </a:r>
            <a:r>
              <a:rPr lang="ru-RU" altLang="ru-RU" sz="3000" dirty="0" smtClean="0"/>
              <a:t>.</a:t>
            </a:r>
            <a:endParaRPr lang="ru-RU" altLang="ru-RU" sz="3000" dirty="0" smtClean="0"/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sz="3000" dirty="0" smtClean="0"/>
              <a:t>Устройства — сегмент, реализующий выполнение программы для обработки данных разных типов.</a:t>
            </a:r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sz="3000" dirty="0" smtClean="0"/>
              <a:t>Тип </a:t>
            </a:r>
            <a:r>
              <a:rPr lang="ru-RU" altLang="ru-RU" sz="3000" dirty="0" smtClean="0"/>
              <a:t>данных</a:t>
            </a:r>
            <a:r>
              <a:rPr lang="en-US" altLang="ru-RU" sz="3000" dirty="0" smtClean="0"/>
              <a:t> </a:t>
            </a:r>
            <a:r>
              <a:rPr lang="ru-RU" altLang="ru-RU" sz="3000" dirty="0" smtClean="0"/>
              <a:t>— </a:t>
            </a:r>
            <a:r>
              <a:rPr lang="ru-RU" altLang="ru-RU" sz="3000" dirty="0" smtClean="0"/>
              <a:t>снимок поверхности, геотермальный снимок, спектральный снимок, снимки малого разрешения и т.д.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Выводы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/>
          <a:lstStyle/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Современный метод решения задачи упорядочивания в конвейерных системах</a:t>
            </a:r>
          </a:p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Метод находит лучшее решение в окрестности задачи</a:t>
            </a:r>
          </a:p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Применяется градиентный подход с использованием жадной стратегии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2843733"/>
            <a:ext cx="9074150" cy="1258887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1895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395288"/>
            <a:ext cx="9069387" cy="6361112"/>
          </a:xfrm>
        </p:spPr>
        <p:txBody>
          <a:bodyPr rtlCol="0">
            <a:normAutofit/>
          </a:bodyPr>
          <a:lstStyle/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Цель работы</a:t>
            </a:r>
            <a:r>
              <a:rPr lang="ru-RU" altLang="ru-RU" dirty="0" smtClean="0"/>
              <a:t>:</a:t>
            </a:r>
            <a:endParaRPr lang="en-US" altLang="ru-RU" dirty="0" smtClean="0"/>
          </a:p>
          <a:p>
            <a:pPr marL="6349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447629" algn="l"/>
                <a:tab pos="449216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/>
              <a:t>С</a:t>
            </a:r>
            <a:r>
              <a:rPr lang="ru-RU" altLang="ru-RU" dirty="0" smtClean="0"/>
              <a:t>овершенствование методов построения расписаний для обработки партий данных в конвейерных системах.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Предмет исследования</a:t>
            </a:r>
            <a:r>
              <a:rPr lang="ru-RU" altLang="ru-RU" dirty="0" smtClean="0"/>
              <a:t>: </a:t>
            </a:r>
            <a:endParaRPr lang="en-US" altLang="ru-RU" dirty="0" smtClean="0"/>
          </a:p>
          <a:p>
            <a:pPr marL="0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/>
              <a:t>В</a:t>
            </a:r>
            <a:r>
              <a:rPr lang="ru-RU" altLang="ru-RU" dirty="0" smtClean="0"/>
              <a:t>ычислительный процесс обработки партий данных в конвейерных системах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Объект исследования</a:t>
            </a:r>
            <a:r>
              <a:rPr lang="ru-RU" altLang="ru-RU" dirty="0" smtClean="0"/>
              <a:t>: </a:t>
            </a:r>
            <a:endParaRPr lang="en-US" altLang="ru-RU" dirty="0" smtClean="0"/>
          </a:p>
          <a:p>
            <a:pPr marL="0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Расписания обработки партий данных в конвейерных системах.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0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Задачи решаемые в работе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042988"/>
            <a:ext cx="9069387" cy="5832475"/>
          </a:xfrm>
        </p:spPr>
        <p:txBody>
          <a:bodyPr/>
          <a:lstStyle/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Обоснование модели многоуровневой иерархической</a:t>
            </a:r>
            <a:r>
              <a:rPr lang="en-US" altLang="ru-RU" sz="3200" dirty="0" smtClean="0"/>
              <a:t> </a:t>
            </a:r>
            <a:r>
              <a:rPr lang="ru-RU" altLang="ru-RU" sz="3200" dirty="0" smtClean="0"/>
              <a:t>игры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Обоснование вида критериев эффективности на каждом из уровней системы 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Обоснование методов формирования составов партий данных и расписаний их обработки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Проведение исследования по выявлению особенностей вычислительного процесса в конвейерных системах 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Анализ эффективности используемых методов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6688"/>
            <a:ext cx="10080625" cy="1728787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09113" algn="l"/>
              </a:tabLst>
            </a:pPr>
            <a:r>
              <a:rPr lang="ru-RU" altLang="ru-RU" sz="3600" smtClean="0"/>
              <a:t>Декомпозиция функции системы на иерархические упорядоченные подфункции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612279"/>
            <a:ext cx="8696325" cy="583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dirty="0" smtClean="0"/>
              <a:t>Используемые методы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 rtlCol="0">
            <a:normAutofit lnSpcReduction="10000"/>
          </a:bodyPr>
          <a:lstStyle/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формирования составов партий фиксированного типа данных, реализующий локальную оптимизацию</a:t>
            </a:r>
          </a:p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формирования составов партий данных, реализующий глобальную оптимизацию</a:t>
            </a:r>
          </a:p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поиска локально оптимальных решений построения эффективного расписания обработки партий данных </a:t>
            </a:r>
          </a:p>
          <a:p>
            <a:pPr marL="558742" indent="-557155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endParaRPr lang="ru-RU" altLang="ru-RU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ъект 2"/>
          <p:cNvSpPr>
            <a:spLocks noGrp="1"/>
          </p:cNvSpPr>
          <p:nvPr>
            <p:ph idx="1"/>
          </p:nvPr>
        </p:nvSpPr>
        <p:spPr>
          <a:xfrm>
            <a:off x="144463" y="228600"/>
            <a:ext cx="9283700" cy="6935788"/>
          </a:xfrm>
        </p:spPr>
        <p:txBody>
          <a:bodyPr rtlCol="0">
            <a:normAutofit fontScale="92500"/>
          </a:bodyPr>
          <a:lstStyle/>
          <a:p>
            <a:pPr marL="0" indent="0" algn="ctr" defTabSz="1007838" fontAlgn="auto">
              <a:spcAft>
                <a:spcPts val="0"/>
              </a:spcAft>
              <a:buNone/>
              <a:defRPr/>
            </a:pPr>
            <a:r>
              <a:rPr lang="ru-RU" dirty="0" smtClean="0"/>
              <a:t>Обозначения введенные для формирования решений по составам партий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i="1" dirty="0"/>
              <a:t>n</a:t>
            </a:r>
            <a:r>
              <a:rPr lang="en-US" dirty="0"/>
              <a:t> – </a:t>
            </a:r>
            <a:r>
              <a:rPr lang="ru-RU" dirty="0"/>
              <a:t>количество типов данных,</a:t>
            </a:r>
            <a:endParaRPr lang="uk-UA" dirty="0"/>
          </a:p>
          <a:p>
            <a:pPr lvl="0"/>
            <a:r>
              <a:rPr lang="en-US" i="1" dirty="0" err="1"/>
              <a:t>i</a:t>
            </a:r>
            <a:r>
              <a:rPr lang="en-US" i="1" dirty="0"/>
              <a:t> – </a:t>
            </a:r>
            <a:r>
              <a:rPr lang="ru-RU" dirty="0"/>
              <a:t>идентификатор типа требований (          </a:t>
            </a:r>
            <a:r>
              <a:rPr lang="en-US" dirty="0" smtClean="0"/>
              <a:t> </a:t>
            </a:r>
            <a:r>
              <a:rPr lang="ru-RU" dirty="0" smtClean="0"/>
              <a:t>),</a:t>
            </a:r>
            <a:endParaRPr lang="uk-UA" dirty="0"/>
          </a:p>
          <a:p>
            <a:pPr lvl="0"/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ru-RU" dirty="0"/>
              <a:t>– количество партий </a:t>
            </a:r>
            <a:r>
              <a:rPr lang="en-US" i="1" dirty="0" err="1"/>
              <a:t>i</a:t>
            </a:r>
            <a:r>
              <a:rPr lang="ru-RU" dirty="0"/>
              <a:t>-того типа,</a:t>
            </a:r>
            <a:endParaRPr lang="uk-UA" dirty="0"/>
          </a:p>
          <a:p>
            <a:pPr lvl="0"/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= (    |          ) – вектор количества партий данных </a:t>
            </a:r>
            <a:r>
              <a:rPr lang="en-US" i="1" dirty="0" err="1"/>
              <a:t>i</a:t>
            </a:r>
            <a:r>
              <a:rPr lang="ru-RU" dirty="0"/>
              <a:t>-</a:t>
            </a:r>
            <a:r>
              <a:rPr lang="ru-RU" dirty="0" err="1"/>
              <a:t>тых</a:t>
            </a:r>
            <a:r>
              <a:rPr lang="ru-RU" dirty="0"/>
              <a:t> типов,</a:t>
            </a:r>
            <a:endParaRPr lang="uk-UA" dirty="0"/>
          </a:p>
          <a:p>
            <a:pPr lvl="0"/>
            <a:r>
              <a:rPr lang="en-US" i="1" dirty="0"/>
              <a:t>h</a:t>
            </a:r>
            <a:r>
              <a:rPr lang="en-US" dirty="0"/>
              <a:t> – </a:t>
            </a:r>
            <a:r>
              <a:rPr lang="ru-RU" dirty="0"/>
              <a:t>идентификатор партии</a:t>
            </a:r>
            <a:r>
              <a:rPr lang="en-US" dirty="0"/>
              <a:t> (          </a:t>
            </a:r>
            <a:r>
              <a:rPr lang="en-US" dirty="0" smtClean="0"/>
              <a:t> )</a:t>
            </a:r>
            <a:r>
              <a:rPr lang="ru-RU" dirty="0"/>
              <a:t>,</a:t>
            </a:r>
            <a:endParaRPr lang="uk-UA" dirty="0"/>
          </a:p>
          <a:p>
            <a:pPr lvl="0"/>
            <a:r>
              <a:rPr lang="en-US" i="1" dirty="0" err="1" smtClean="0"/>
              <a:t>a</a:t>
            </a:r>
            <a:r>
              <a:rPr lang="en-US" i="1" baseline="-25000" dirty="0" err="1" smtClean="0"/>
              <a:t>ih</a:t>
            </a:r>
            <a:r>
              <a:rPr lang="en-US" dirty="0" smtClean="0"/>
              <a:t> </a:t>
            </a:r>
            <a:r>
              <a:rPr lang="ru-RU" dirty="0"/>
              <a:t>– количество данных </a:t>
            </a:r>
            <a:r>
              <a:rPr lang="en-US" i="1" dirty="0" err="1"/>
              <a:t>i</a:t>
            </a:r>
            <a:r>
              <a:rPr lang="ru-RU" dirty="0"/>
              <a:t>-го типа в </a:t>
            </a:r>
            <a:r>
              <a:rPr lang="en-US" i="1" dirty="0"/>
              <a:t>h</a:t>
            </a:r>
            <a:r>
              <a:rPr lang="ru-RU" i="1" dirty="0"/>
              <a:t>-</a:t>
            </a:r>
            <a:r>
              <a:rPr lang="ru-RU" dirty="0"/>
              <a:t>ой партии,</a:t>
            </a:r>
            <a:endParaRPr lang="uk-UA" dirty="0"/>
          </a:p>
          <a:p>
            <a:pPr lvl="0"/>
            <a:r>
              <a:rPr lang="en-US" dirty="0"/>
              <a:t>A – </a:t>
            </a:r>
            <a:r>
              <a:rPr lang="ru-RU" dirty="0"/>
              <a:t>матриц составов партий, </a:t>
            </a:r>
            <a:r>
              <a:rPr lang="en-US" i="1" dirty="0" err="1"/>
              <a:t>a</a:t>
            </a:r>
            <a:r>
              <a:rPr lang="en-US" i="1" baseline="-25000" dirty="0" err="1"/>
              <a:t>ih</a:t>
            </a:r>
            <a:endParaRPr lang="uk-UA" dirty="0"/>
          </a:p>
          <a:p>
            <a:pPr lvl="0"/>
            <a:r>
              <a:rPr lang="ru-RU" dirty="0"/>
              <a:t>[</a:t>
            </a:r>
            <a:r>
              <a:rPr lang="ru-RU" i="1" dirty="0"/>
              <a:t>М, А</a:t>
            </a:r>
            <a:r>
              <a:rPr lang="ru-RU" dirty="0"/>
              <a:t>]</a:t>
            </a:r>
            <a:r>
              <a:rPr lang="ru-RU" i="1" dirty="0"/>
              <a:t> </a:t>
            </a:r>
            <a:r>
              <a:rPr lang="ru-RU" dirty="0"/>
              <a:t>–</a:t>
            </a:r>
            <a:r>
              <a:rPr lang="ru-RU" i="1" dirty="0"/>
              <a:t> </a:t>
            </a:r>
            <a:r>
              <a:rPr lang="ru-RU" dirty="0"/>
              <a:t>Решение, формируемое на первом уровне системы.</a:t>
            </a:r>
            <a:endParaRPr lang="uk-UA" dirty="0"/>
          </a:p>
        </p:txBody>
      </p:sp>
      <p:sp>
        <p:nvSpPr>
          <p:cNvPr id="8195" name="Rectangle 24"/>
          <p:cNvSpPr>
            <a:spLocks noChangeArrowheads="1"/>
          </p:cNvSpPr>
          <p:nvPr/>
        </p:nvSpPr>
        <p:spPr bwMode="auto">
          <a:xfrm>
            <a:off x="-360363" y="144463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196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85814"/>
              </p:ext>
            </p:extLst>
          </p:nvPr>
        </p:nvGraphicFramePr>
        <p:xfrm>
          <a:off x="6984528" y="1927225"/>
          <a:ext cx="10080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8" name="Equation" r:id="rId3" imgW="432363" imgH="241615" progId="Equation.3">
                  <p:embed/>
                </p:oleObj>
              </mc:Choice>
              <mc:Fallback>
                <p:oleObj name="Equation" r:id="rId3" imgW="432363" imgH="241615" progId="Equation.3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4528" y="1927225"/>
                        <a:ext cx="10080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199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878322"/>
              </p:ext>
            </p:extLst>
          </p:nvPr>
        </p:nvGraphicFramePr>
        <p:xfrm>
          <a:off x="2015976" y="3077021"/>
          <a:ext cx="10080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" name="Equation" r:id="rId5" imgW="432363" imgH="241615" progId="Equation.3">
                  <p:embed/>
                </p:oleObj>
              </mc:Choice>
              <mc:Fallback>
                <p:oleObj name="Equation" r:id="rId5" imgW="432363" imgH="241615" progId="Equation.3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976" y="3077021"/>
                        <a:ext cx="10080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2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8202" name="Rectangle 3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203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080092"/>
              </p:ext>
            </p:extLst>
          </p:nvPr>
        </p:nvGraphicFramePr>
        <p:xfrm>
          <a:off x="5400352" y="4139877"/>
          <a:ext cx="1079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" name="Equation" r:id="rId6" imgW="431613" imgH="228501" progId="Equation.3">
                  <p:embed/>
                </p:oleObj>
              </mc:Choice>
              <mc:Fallback>
                <p:oleObj name="Equation" r:id="rId6" imgW="431613" imgH="228501" progId="Equation.3">
                  <p:embed/>
                  <p:pic>
                    <p:nvPicPr>
                      <p:cNvPr id="0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352" y="4139877"/>
                        <a:ext cx="10795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0" y="5397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206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25932"/>
              </p:ext>
            </p:extLst>
          </p:nvPr>
        </p:nvGraphicFramePr>
        <p:xfrm>
          <a:off x="1511920" y="3131765"/>
          <a:ext cx="398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1" name="Equation" r:id="rId8" imgW="177646" imgH="228402" progId="Equation.3">
                  <p:embed/>
                </p:oleObj>
              </mc:Choice>
              <mc:Fallback>
                <p:oleObj name="Equation" r:id="rId8" imgW="177646" imgH="228402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920" y="3131765"/>
                        <a:ext cx="398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ъект 2"/>
          <p:cNvSpPr>
            <a:spLocks noGrp="1"/>
          </p:cNvSpPr>
          <p:nvPr>
            <p:ph idx="1"/>
          </p:nvPr>
        </p:nvSpPr>
        <p:spPr>
          <a:xfrm>
            <a:off x="360363" y="406400"/>
            <a:ext cx="9067800" cy="6840538"/>
          </a:xfrm>
        </p:spPr>
        <p:txBody>
          <a:bodyPr rtlCol="0">
            <a:normAutofit/>
          </a:bodyPr>
          <a:lstStyle/>
          <a:p>
            <a:pPr marL="0" indent="0" algn="ctr" defTabSz="1007838" fontAlgn="auto">
              <a:spcAft>
                <a:spcPts val="0"/>
              </a:spcAft>
              <a:buNone/>
              <a:defRPr/>
            </a:pPr>
            <a:r>
              <a:rPr lang="ru-RU" dirty="0" smtClean="0"/>
              <a:t>Обозначения, введенные для формирования расписаний обработки партий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/>
              <a:t>   </a:t>
            </a:r>
            <a:r>
              <a:rPr lang="en-US" i="1" dirty="0" smtClean="0"/>
              <a:t>  – </a:t>
            </a:r>
            <a:r>
              <a:rPr lang="ru-RU" dirty="0" smtClean="0"/>
              <a:t>длительность группы номер </a:t>
            </a:r>
            <a:r>
              <a:rPr lang="en-US" i="1" dirty="0"/>
              <a:t>z</a:t>
            </a:r>
            <a:r>
              <a:rPr lang="ru-RU" dirty="0" smtClean="0"/>
              <a:t>,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/>
              <a:t>N</a:t>
            </a:r>
            <a:r>
              <a:rPr lang="en-US" i="1" baseline="30000" dirty="0" err="1" smtClean="0"/>
              <a:t>z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</a:t>
            </a:r>
            <a:r>
              <a:rPr lang="ru-RU" dirty="0" smtClean="0"/>
              <a:t>группа партий  (          ),</a:t>
            </a:r>
            <a:endParaRPr lang="en-US" dirty="0" smtClean="0"/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/>
              <a:t>P</a:t>
            </a:r>
            <a:r>
              <a:rPr lang="en-US" i="1" baseline="30000" dirty="0" err="1" smtClean="0"/>
              <a:t>z</a:t>
            </a:r>
            <a:r>
              <a:rPr lang="en-US" i="1" baseline="30000" dirty="0"/>
              <a:t> </a:t>
            </a:r>
            <a:r>
              <a:rPr lang="ru-RU" dirty="0" smtClean="0"/>
              <a:t> – матрица определения порядка следования партий в группе,</a:t>
            </a:r>
            <a:endParaRPr lang="en-US" dirty="0" smtClean="0"/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/>
              <a:t>R</a:t>
            </a:r>
            <a:r>
              <a:rPr lang="en-US" i="1" baseline="30000" dirty="0" err="1" smtClean="0"/>
              <a:t>z</a:t>
            </a:r>
            <a:r>
              <a:rPr lang="en-US" dirty="0" smtClean="0"/>
              <a:t> – </a:t>
            </a:r>
            <a:r>
              <a:rPr lang="ru-RU" dirty="0" smtClean="0"/>
              <a:t>матрица определения количества требований в партии,</a:t>
            </a: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cs typeface="Times New Roman" pitchFamily="18" charset="0"/>
              </a:rPr>
              <a:t>[</a:t>
            </a:r>
            <a:r>
              <a:rPr lang="en-US" i="1" dirty="0" err="1"/>
              <a:t>P</a:t>
            </a:r>
            <a:r>
              <a:rPr lang="en-US" i="1" baseline="30000" dirty="0" err="1"/>
              <a:t>z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/>
              <a:t>R</a:t>
            </a:r>
            <a:r>
              <a:rPr lang="en-US" i="1" baseline="30000" dirty="0" err="1"/>
              <a:t>z</a:t>
            </a:r>
            <a:r>
              <a:rPr lang="ru-RU" dirty="0" smtClean="0">
                <a:cs typeface="Times New Roman" pitchFamily="18" charset="0"/>
              </a:rPr>
              <a:t>]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–</a:t>
            </a:r>
            <a:r>
              <a:rPr lang="ru-RU" i="1" dirty="0" smtClean="0"/>
              <a:t> </a:t>
            </a:r>
            <a:r>
              <a:rPr lang="ru-RU" dirty="0"/>
              <a:t>р</a:t>
            </a:r>
            <a:r>
              <a:rPr lang="ru-RU" dirty="0" smtClean="0"/>
              <a:t>ешение, формируемое на первом уровне системы.</a:t>
            </a:r>
          </a:p>
        </p:txBody>
      </p:sp>
      <p:sp>
        <p:nvSpPr>
          <p:cNvPr id="9219" name="Rectangle 2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0" name="Rectangle 2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3" name="Rectangle 2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5" name="Rectangle 3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0" y="5397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9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0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713107"/>
              </p:ext>
            </p:extLst>
          </p:nvPr>
        </p:nvGraphicFramePr>
        <p:xfrm>
          <a:off x="837109" y="1552724"/>
          <a:ext cx="4587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" name="Equation" r:id="rId3" imgW="139882" imgH="203465" progId="Equation.3">
                  <p:embed/>
                </p:oleObj>
              </mc:Choice>
              <mc:Fallback>
                <p:oleObj name="Equation" r:id="rId3" imgW="139882" imgH="203465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109" y="1552724"/>
                        <a:ext cx="45878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2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478146"/>
              </p:ext>
            </p:extLst>
          </p:nvPr>
        </p:nvGraphicFramePr>
        <p:xfrm>
          <a:off x="4896296" y="2267669"/>
          <a:ext cx="10572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3" name="Формула" r:id="rId5" imgW="545760" imgH="253800" progId="Equation.3">
                  <p:embed/>
                </p:oleObj>
              </mc:Choice>
              <mc:Fallback>
                <p:oleObj name="Формула" r:id="rId5" imgW="545760" imgH="2538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296" y="2267669"/>
                        <a:ext cx="10572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38" name="Rectangle 2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</a:t>
            </a:r>
          </a:p>
        </p:txBody>
      </p:sp>
      <p:sp>
        <p:nvSpPr>
          <p:cNvPr id="14339" name="Объект 17"/>
          <p:cNvSpPr>
            <a:spLocks noGrp="1"/>
          </p:cNvSpPr>
          <p:nvPr>
            <p:ph idx="1"/>
          </p:nvPr>
        </p:nvSpPr>
        <p:spPr>
          <a:xfrm>
            <a:off x="471488" y="1692275"/>
            <a:ext cx="9067800" cy="4986338"/>
          </a:xfrm>
        </p:spPr>
        <p:txBody>
          <a:bodyPr/>
          <a:lstStyle/>
          <a:p>
            <a:pPr marL="512763" indent="-512763">
              <a:buFont typeface="Times New Roman" pitchFamily="18" charset="0"/>
              <a:buAutoNum type="arabicParenR"/>
            </a:pPr>
            <a:r>
              <a:rPr lang="ru-RU" dirty="0" smtClean="0"/>
              <a:t>Первый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  <a:p>
            <a:pPr marL="512763" indent="-512763">
              <a:buFont typeface="Times New Roman" pitchFamily="18" charset="0"/>
              <a:buAutoNum type="arabicParenR"/>
            </a:pPr>
            <a:r>
              <a:rPr lang="ru-RU" dirty="0" smtClean="0"/>
              <a:t>Второй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  <a:p>
            <a:pPr marL="512763" indent="-512763">
              <a:buFont typeface="Times New Roman" pitchFamily="18" charset="0"/>
              <a:buAutoNum type="arabicParenR"/>
            </a:pPr>
            <a:r>
              <a:rPr lang="ru-RU" dirty="0" smtClean="0"/>
              <a:t>Третий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  <a:p>
            <a:pPr marL="512763" indent="-512763">
              <a:buFont typeface="Times New Roman" pitchFamily="18" charset="0"/>
              <a:buAutoNum type="arabicParenR"/>
            </a:pPr>
            <a:endParaRPr lang="ru-RU" dirty="0" smtClean="0"/>
          </a:p>
        </p:txBody>
      </p:sp>
      <p:graphicFrame>
        <p:nvGraphicFramePr>
          <p:cNvPr id="14341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717946"/>
              </p:ext>
            </p:extLst>
          </p:nvPr>
        </p:nvGraphicFramePr>
        <p:xfrm>
          <a:off x="431800" y="3561864"/>
          <a:ext cx="9577064" cy="722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Equation" r:id="rId3" imgW="3149600" imgH="228600" progId="Equation.3">
                  <p:embed/>
                </p:oleObj>
              </mc:Choice>
              <mc:Fallback>
                <p:oleObj name="Equation" r:id="rId3" imgW="3149600" imgH="2286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561864"/>
                        <a:ext cx="9577064" cy="72202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981686"/>
              </p:ext>
            </p:extLst>
          </p:nvPr>
        </p:nvGraphicFramePr>
        <p:xfrm>
          <a:off x="456827" y="4931965"/>
          <a:ext cx="9336013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Формула" r:id="rId5" imgW="4356000" imgH="304560" progId="Equation.3">
                  <p:embed/>
                </p:oleObj>
              </mc:Choice>
              <mc:Fallback>
                <p:oleObj name="Формула" r:id="rId5" imgW="4356000" imgH="30456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27" y="4931965"/>
                        <a:ext cx="9336013" cy="6480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3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689734"/>
              </p:ext>
            </p:extLst>
          </p:nvPr>
        </p:nvGraphicFramePr>
        <p:xfrm>
          <a:off x="503808" y="2198688"/>
          <a:ext cx="7904187" cy="64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Формула" r:id="rId7" imgW="3187440" imgH="291960" progId="Equation.3">
                  <p:embed/>
                </p:oleObj>
              </mc:Choice>
              <mc:Fallback>
                <p:oleObj name="Формула" r:id="rId7" imgW="3187440" imgH="29196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08" y="2198688"/>
                        <a:ext cx="7904187" cy="64504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5"/>
          <p:cNvSpPr>
            <a:spLocks noChangeArrowheads="1"/>
          </p:cNvSpPr>
          <p:nvPr/>
        </p:nvSpPr>
        <p:spPr bwMode="auto">
          <a:xfrm>
            <a:off x="152400" y="15240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defRPr/>
            </a:pPr>
            <a:r>
              <a:rPr lang="ru-RU" dirty="0" smtClean="0"/>
              <a:t>Решения формируемые на каждом уровне</a:t>
            </a:r>
          </a:p>
        </p:txBody>
      </p:sp>
      <p:sp>
        <p:nvSpPr>
          <p:cNvPr id="13315" name="Объект 17"/>
          <p:cNvSpPr>
            <a:spLocks noGrp="1"/>
          </p:cNvSpPr>
          <p:nvPr>
            <p:ph idx="1"/>
          </p:nvPr>
        </p:nvSpPr>
        <p:spPr>
          <a:xfrm>
            <a:off x="503808" y="1897755"/>
            <a:ext cx="9067800" cy="4986337"/>
          </a:xfrm>
        </p:spPr>
        <p:txBody>
          <a:bodyPr/>
          <a:lstStyle/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Первый уровень </a:t>
            </a:r>
            <a:r>
              <a:rPr lang="ru-RU" dirty="0" smtClean="0">
                <a:latin typeface="Arial Narrow" pitchFamily="34" charset="0"/>
              </a:rPr>
              <a:t>[</a:t>
            </a:r>
            <a:r>
              <a:rPr lang="ru-RU" i="1" dirty="0" smtClean="0">
                <a:latin typeface="Arial Narrow" pitchFamily="34" charset="0"/>
              </a:rPr>
              <a:t>М, А</a:t>
            </a:r>
            <a:r>
              <a:rPr lang="ru-RU" dirty="0" smtClean="0">
                <a:latin typeface="Arial Narrow" pitchFamily="34" charset="0"/>
              </a:rPr>
              <a:t>]</a:t>
            </a:r>
            <a:endParaRPr lang="ru-RU" i="1" dirty="0" smtClean="0"/>
          </a:p>
          <a:p>
            <a:pPr marL="1428750" indent="366713">
              <a:buFont typeface="Times New Roman" pitchFamily="18" charset="0"/>
              <a:buAutoNum type="arabicParenR"/>
            </a:pPr>
            <a:endParaRPr lang="ru-RU" i="1" dirty="0" smtClean="0"/>
          </a:p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Второй уровень:</a:t>
            </a:r>
          </a:p>
          <a:p>
            <a:pPr marL="1428750" indent="366713">
              <a:buFont typeface="Times New Roman" pitchFamily="18" charset="0"/>
              <a:buAutoNum type="arabicParenR"/>
            </a:pPr>
            <a:endParaRPr lang="ru-RU" dirty="0" smtClean="0"/>
          </a:p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Третий уровень  </a:t>
            </a:r>
            <a:r>
              <a:rPr lang="en-US" dirty="0" smtClean="0"/>
              <a:t>{                            </a:t>
            </a:r>
            <a:r>
              <a:rPr lang="ru-RU" dirty="0" smtClean="0"/>
              <a:t>   </a:t>
            </a:r>
            <a:r>
              <a:rPr lang="en-US" dirty="0" smtClean="0"/>
              <a:t>}</a:t>
            </a:r>
            <a:endParaRPr lang="ru-RU" dirty="0" smtClean="0"/>
          </a:p>
        </p:txBody>
      </p:sp>
      <p:pic>
        <p:nvPicPr>
          <p:cNvPr id="13316" name="Рисунок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563" y="3131765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9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13318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425917"/>
              </p:ext>
            </p:extLst>
          </p:nvPr>
        </p:nvGraphicFramePr>
        <p:xfrm>
          <a:off x="5675386" y="4427909"/>
          <a:ext cx="3181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4" imgW="1308100" imgH="241300" progId="Equation.3">
                  <p:embed/>
                </p:oleObj>
              </mc:Choice>
              <mc:Fallback>
                <p:oleObj name="Equation" r:id="rId4" imgW="1308100" imgH="241300" progId="Equation.3">
                  <p:embed/>
                  <p:pic>
                    <p:nvPicPr>
                      <p:cNvPr id="0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86" y="4427909"/>
                        <a:ext cx="31813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20"/>
          <p:cNvSpPr>
            <a:spLocks noChangeArrowheads="1"/>
          </p:cNvSpPr>
          <p:nvPr/>
        </p:nvSpPr>
        <p:spPr bwMode="auto">
          <a:xfrm>
            <a:off x="0" y="63500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</TotalTime>
  <Words>476</Words>
  <Application>Microsoft Office PowerPoint</Application>
  <PresentationFormat>Произвольный</PresentationFormat>
  <Paragraphs>97</Paragraphs>
  <Slides>17</Slides>
  <Notes>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Тема Office</vt:lpstr>
      <vt:lpstr>Equation</vt:lpstr>
      <vt:lpstr>Формула</vt:lpstr>
      <vt:lpstr>Презентация PowerPoint</vt:lpstr>
      <vt:lpstr>Презентация PowerPoint</vt:lpstr>
      <vt:lpstr>Задачи решаемые в работе </vt:lpstr>
      <vt:lpstr>Декомпозиция функции системы на иерархические упорядоченные подфункции</vt:lpstr>
      <vt:lpstr>Используемые методы</vt:lpstr>
      <vt:lpstr>Презентация PowerPoint</vt:lpstr>
      <vt:lpstr>Презентация PowerPoint</vt:lpstr>
      <vt:lpstr>Критерии</vt:lpstr>
      <vt:lpstr>Решения формируемые на каждом уровне</vt:lpstr>
      <vt:lpstr>Первый уровень</vt:lpstr>
      <vt:lpstr>Второй уровень</vt:lpstr>
      <vt:lpstr>Третий уровень</vt:lpstr>
      <vt:lpstr>Метод формирования партий данных. Формирование решения по составу партий фиксированного типа</vt:lpstr>
      <vt:lpstr>Графики эффективности метода формирования партий данных</vt:lpstr>
      <vt:lpstr>Применение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</dc:creator>
  <cp:lastModifiedBy>x</cp:lastModifiedBy>
  <cp:revision>91</cp:revision>
  <cp:lastPrinted>1601-01-01T00:00:00Z</cp:lastPrinted>
  <dcterms:created xsi:type="dcterms:W3CDTF">2009-04-16T08:32:32Z</dcterms:created>
  <dcterms:modified xsi:type="dcterms:W3CDTF">2016-06-21T14:53:07Z</dcterms:modified>
</cp:coreProperties>
</file>