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72" r:id="rId10"/>
    <p:sldId id="273" r:id="rId11"/>
    <p:sldId id="274" r:id="rId12"/>
    <p:sldId id="270" r:id="rId13"/>
    <p:sldId id="269" r:id="rId14"/>
    <p:sldId id="263" r:id="rId15"/>
    <p:sldId id="264" r:id="rId16"/>
    <p:sldId id="266" r:id="rId17"/>
    <p:sldId id="267" r:id="rId18"/>
    <p:sldId id="259" r:id="rId19"/>
    <p:sldId id="268" r:id="rId20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16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tz=60 </a:t>
            </a:r>
            <a:r>
              <a:rPr lang="ru-RU"/>
              <a:t>оптимизация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v>10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v>8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40</c:v>
                </c:pt>
                <c:pt idx="1">
                  <c:v>36</c:v>
                </c:pt>
                <c:pt idx="2">
                  <c:v>30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v>2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ser>
          <c:idx val="4"/>
          <c:order val="4"/>
          <c:tx>
            <c:v>1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562496"/>
        <c:axId val="41564032"/>
        <c:axId val="41533888"/>
      </c:bar3DChart>
      <c:catAx>
        <c:axId val="4156249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1564032"/>
        <c:crosses val="autoZero"/>
        <c:auto val="1"/>
        <c:lblAlgn val="ctr"/>
        <c:lblOffset val="100"/>
        <c:noMultiLvlLbl val="0"/>
      </c:catAx>
      <c:valAx>
        <c:axId val="415640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1562496"/>
        <c:crosses val="autoZero"/>
        <c:crossBetween val="between"/>
      </c:valAx>
      <c:serAx>
        <c:axId val="41533888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4156403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tz=60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50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466048"/>
        <c:axId val="78578816"/>
        <c:axId val="77756160"/>
      </c:bar3DChart>
      <c:catAx>
        <c:axId val="7846604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78578816"/>
        <c:crosses val="autoZero"/>
        <c:auto val="1"/>
        <c:lblAlgn val="ctr"/>
        <c:lblOffset val="100"/>
        <c:noMultiLvlLbl val="0"/>
      </c:catAx>
      <c:valAx>
        <c:axId val="785788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8466048"/>
        <c:crosses val="autoZero"/>
        <c:crossBetween val="between"/>
      </c:valAx>
      <c:serAx>
        <c:axId val="77756160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78578816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</a:t>
            </a:r>
            <a:r>
              <a:rPr lang="ru-RU"/>
              <a:t>10</a:t>
            </a:r>
            <a:r>
              <a:rPr lang="en-US"/>
              <a:t>0 </a:t>
            </a:r>
            <a:r>
              <a:rPr lang="ru-RU" sz="1800" b="1" i="0" baseline="0">
                <a:effectLst/>
              </a:rPr>
              <a:t>оптимизация</a:t>
            </a:r>
            <a:endParaRPr lang="uk-UA">
              <a:effectLst/>
            </a:endParaRPr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Лист1!$H$25:$H$29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Лист1!$K$20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Лист1!$H$20:$H$24</c:f>
              <c:numCache>
                <c:formatCode>General</c:formatCode>
                <c:ptCount val="5"/>
                <c:pt idx="0">
                  <c:v>36</c:v>
                </c:pt>
                <c:pt idx="1">
                  <c:v>30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</c:numCache>
            </c:numRef>
          </c:val>
        </c:ser>
        <c:ser>
          <c:idx val="2"/>
          <c:order val="2"/>
          <c:tx>
            <c:strRef>
              <c:f>Лист1!$K$15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Лист1!$H$15:$H$19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</c:ser>
        <c:ser>
          <c:idx val="3"/>
          <c:order val="3"/>
          <c:tx>
            <c:strRef>
              <c:f>Лист1!$K$10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Лист1!$H$10:$H$14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4"/>
          <c:order val="4"/>
          <c:tx>
            <c:strRef>
              <c:f>Лист1!$K$5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Лист1!$H$5:$H$9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5141504"/>
        <c:axId val="75143808"/>
        <c:axId val="41989888"/>
      </c:bar3DChart>
      <c:catAx>
        <c:axId val="7514150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75143808"/>
        <c:crosses val="autoZero"/>
        <c:auto val="1"/>
        <c:lblAlgn val="ctr"/>
        <c:lblOffset val="100"/>
        <c:noMultiLvlLbl val="0"/>
      </c:catAx>
      <c:valAx>
        <c:axId val="751438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5141504"/>
        <c:crosses val="autoZero"/>
        <c:crossBetween val="between"/>
      </c:valAx>
      <c:serAx>
        <c:axId val="41989888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7514380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</a:t>
            </a:r>
            <a:r>
              <a:rPr lang="ru-RU" sz="1800" b="1" i="0" u="none" strike="noStrike" baseline="0">
                <a:effectLst/>
              </a:rPr>
              <a:t>10</a:t>
            </a:r>
            <a:r>
              <a:rPr lang="en-US" sz="1800" b="1" i="0" u="none" strike="noStrike" baseline="0">
                <a:effectLst/>
              </a:rPr>
              <a:t>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Лист1!$I$25:$I$29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Лист1!$I$20:$I$24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Лист1!$I$15:$I$19</c:f>
              <c:numCache>
                <c:formatCode>General</c:formatCode>
                <c:ptCount val="5"/>
                <c:pt idx="0">
                  <c:v>50</c:v>
                </c:pt>
                <c:pt idx="1">
                  <c:v>36</c:v>
                </c:pt>
                <c:pt idx="2">
                  <c:v>36</c:v>
                </c:pt>
                <c:pt idx="3">
                  <c:v>30</c:v>
                </c:pt>
                <c:pt idx="4">
                  <c:v>22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Лист1!$I$10:$I$14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Лист1!$I$5:$I$9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219136"/>
        <c:axId val="80225792"/>
        <c:axId val="79362240"/>
      </c:bar3DChart>
      <c:catAx>
        <c:axId val="8021913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0225792"/>
        <c:crosses val="autoZero"/>
        <c:auto val="1"/>
        <c:lblAlgn val="ctr"/>
        <c:lblOffset val="100"/>
        <c:noMultiLvlLbl val="0"/>
      </c:catAx>
      <c:valAx>
        <c:axId val="802257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0219136"/>
        <c:crosses val="autoZero"/>
        <c:crossBetween val="between"/>
      </c:valAx>
      <c:serAx>
        <c:axId val="79362240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8022579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F621DA-1193-4899-9B27-1BE8C4F2A7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0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80EF3A2-FF19-4294-9CCA-9C1C90B673EF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B7D0D0E-E950-481F-8AAD-9FF7A905E16C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17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2B31A67-78B6-4842-B1FD-B31EF2E5764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18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5904A0F-7A92-41C4-86DB-811FD333934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19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8898AD8-6221-49B7-91D8-C757EB4CEB2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482AEFE9-882A-4AD2-B485-4A688CE3872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65342D6-82F3-4E29-8DE9-0FE972DC7EC2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77D4F08-C68B-4C82-AAC4-7789552C76B0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7B2AFAF6-CE3C-4BC2-AFDF-C25EE816212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94719C21-7973-4207-A180-9F38575D280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5EE6DEF-0985-4B33-B744-D703A464335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F045D19-14C7-42A2-A6B6-883CE3A91C86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8B91-9A43-458A-AF7A-CE3772130F6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74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90BA-8E35-44C4-A814-0A3D0720635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66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AAD6-18BD-4836-B221-33D096ECCC8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284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01A-ABE9-4141-9C48-E653A9A64E1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80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DDBE-0B99-426C-9F17-CE3DF10B5A8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50A3-524C-419D-9808-4341FEB995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0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53D5-1A88-48EF-A0F9-31D4DE0DF25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4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DD8D-B205-4452-ABF5-57038C47A3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4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F3D1-977F-4067-AF90-D35DCAB95B9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10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08-91FC-43DB-B6C9-9FCFC3368F2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599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F720-9B77-43BE-A903-89E6A2A7BFC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8C9F7-E7F1-4281-8C3B-FEA938ADE0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15900" y="301625"/>
            <a:ext cx="9577388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>
                <a:solidFill>
                  <a:srgbClr val="000000"/>
                </a:solidFill>
              </a:rPr>
              <a:t>Тема выпускной квалификационной работы: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2800">
                <a:solidFill>
                  <a:srgbClr val="000000"/>
                </a:solidFill>
              </a:rPr>
              <a:t>«Методы построения расписаний обработки партий данных в конвейерной системе. Подсистема формирования составов партий и расписаний их обработки»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Формируемое решение:                    </a:t>
            </a:r>
            <a:r>
              <a:rPr lang="ru-RU" i="1" dirty="0" smtClean="0"/>
              <a:t>,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Общий вид критерия: 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Конкретизация критерия:</a:t>
            </a:r>
            <a:br>
              <a:rPr lang="ru-RU" dirty="0" smtClean="0"/>
            </a:br>
            <a:r>
              <a:rPr lang="ru-RU" dirty="0" smtClean="0"/>
              <a:t>			</a:t>
            </a:r>
            <a:br>
              <a:rPr lang="ru-RU" dirty="0" smtClean="0"/>
            </a:br>
            <a:r>
              <a:rPr lang="ru-RU" dirty="0" smtClean="0"/>
              <a:t> 				 								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i="1" dirty="0"/>
              <a:t>	</a:t>
            </a:r>
            <a:r>
              <a:rPr lang="ru-RU" i="1" dirty="0" smtClean="0"/>
              <a:t>														       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pic>
        <p:nvPicPr>
          <p:cNvPr id="11271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766888"/>
            <a:ext cx="21574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Объект 11"/>
          <p:cNvGraphicFramePr>
            <a:graphicFrameLocks noChangeAspect="1"/>
          </p:cNvGraphicFramePr>
          <p:nvPr/>
        </p:nvGraphicFramePr>
        <p:xfrm>
          <a:off x="1116013" y="28860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1275" name="Объект 2"/>
          <p:cNvGraphicFramePr>
            <a:graphicFrameLocks noChangeAspect="1"/>
          </p:cNvGraphicFramePr>
          <p:nvPr/>
        </p:nvGraphicFramePr>
        <p:xfrm>
          <a:off x="1368425" y="4284663"/>
          <a:ext cx="6761163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Формула" r:id="rId6" imgW="4051300" imgH="1473200" progId="Equation.3">
                  <p:embed/>
                </p:oleObj>
              </mc:Choice>
              <mc:Fallback>
                <p:oleObj name="Формула" r:id="rId6" imgW="4051300" imgH="14732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284663"/>
                        <a:ext cx="6761163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Третий уровень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4986338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 </a:t>
            </a:r>
            <a:r>
              <a:rPr lang="en-US" dirty="0" smtClean="0"/>
              <a:t>{                  </a:t>
            </a:r>
            <a:r>
              <a:rPr lang="ru-RU" dirty="0" smtClean="0"/>
              <a:t>       </a:t>
            </a:r>
            <a:r>
              <a:rPr lang="en-US" dirty="0" smtClean="0"/>
              <a:t>  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  <a:br>
              <a:rPr lang="ru-RU" dirty="0" smtClean="0"/>
            </a:br>
            <a:r>
              <a:rPr lang="ru-RU" dirty="0" smtClean="0"/>
              <a:t>			</a:t>
            </a:r>
            <a:br>
              <a:rPr lang="ru-RU" dirty="0" smtClean="0"/>
            </a:br>
            <a:r>
              <a:rPr lang="ru-RU" dirty="0" smtClean="0"/>
              <a:t> 				 												       </a:t>
            </a:r>
            <a:r>
              <a:rPr lang="ru-RU" i="1" dirty="0" smtClean="0"/>
              <a:t>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</a:t>
            </a:r>
          </a:p>
          <a:p>
            <a:pPr marL="455613" indent="-455613"/>
            <a:endParaRPr lang="ru-RU" dirty="0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2296" name="Объект 13"/>
          <p:cNvGraphicFramePr>
            <a:graphicFrameLocks noChangeAspect="1"/>
          </p:cNvGraphicFramePr>
          <p:nvPr/>
        </p:nvGraphicFramePr>
        <p:xfrm>
          <a:off x="6035675" y="1763713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763713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Объект 14"/>
          <p:cNvGraphicFramePr>
            <a:graphicFrameLocks noChangeAspect="1"/>
          </p:cNvGraphicFramePr>
          <p:nvPr/>
        </p:nvGraphicFramePr>
        <p:xfrm>
          <a:off x="503238" y="2916238"/>
          <a:ext cx="9421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16238"/>
                        <a:ext cx="9421812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Объект 2"/>
          <p:cNvGraphicFramePr>
            <a:graphicFrameLocks noChangeAspect="1"/>
          </p:cNvGraphicFramePr>
          <p:nvPr/>
        </p:nvGraphicFramePr>
        <p:xfrm>
          <a:off x="503238" y="4284663"/>
          <a:ext cx="76422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Формула" r:id="rId7" imgW="3784600" imgH="952500" progId="Equation.3">
                  <p:embed/>
                </p:oleObj>
              </mc:Choice>
              <mc:Fallback>
                <p:oleObj name="Формула" r:id="rId7" imgW="3784600" imgH="9525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84663"/>
                        <a:ext cx="76422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defRPr/>
            </a:pPr>
            <a:r>
              <a:rPr lang="ru-RU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6413" y="2843213"/>
            <a:ext cx="9067800" cy="4986337"/>
          </a:xfrm>
        </p:spPr>
        <p:txBody>
          <a:bodyPr/>
          <a:lstStyle/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  <a:r>
              <a:rPr lang="ru-RU" i="1" dirty="0" smtClean="0"/>
              <a:t>[М, А].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  <a:r>
              <a:rPr lang="en-US" dirty="0" smtClean="0"/>
              <a:t>{                           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13316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4067868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3318" name="Объект 24"/>
          <p:cNvGraphicFramePr>
            <a:graphicFrameLocks noChangeAspect="1"/>
          </p:cNvGraphicFramePr>
          <p:nvPr/>
        </p:nvGraphicFramePr>
        <p:xfrm>
          <a:off x="5603875" y="5430838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4" imgW="1308100" imgH="241300" progId="Equation.3">
                  <p:embed/>
                </p:oleObj>
              </mc:Choice>
              <mc:Fallback>
                <p:oleObj name="Equation" r:id="rId4" imgW="1308100" imgH="2413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5430838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4986338"/>
          </a:xfrm>
        </p:spPr>
        <p:txBody>
          <a:bodyPr/>
          <a:lstStyle/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Первый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Второй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Третий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</p:txBody>
      </p:sp>
      <p:graphicFrame>
        <p:nvGraphicFramePr>
          <p:cNvPr id="14340" name="Объект 10"/>
          <p:cNvGraphicFramePr>
            <a:graphicFrameLocks noChangeAspect="1"/>
          </p:cNvGraphicFramePr>
          <p:nvPr/>
        </p:nvGraphicFramePr>
        <p:xfrm>
          <a:off x="792163" y="2217738"/>
          <a:ext cx="6696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217738"/>
                        <a:ext cx="6696075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Объект 11"/>
          <p:cNvGraphicFramePr>
            <a:graphicFrameLocks noChangeAspect="1"/>
          </p:cNvGraphicFramePr>
          <p:nvPr/>
        </p:nvGraphicFramePr>
        <p:xfrm>
          <a:off x="814388" y="34702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5" imgW="3149600" imgH="228600" progId="Equation.3">
                  <p:embed/>
                </p:oleObj>
              </mc:Choice>
              <mc:Fallback>
                <p:oleObj name="Equation" r:id="rId5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4702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Объект 12"/>
          <p:cNvGraphicFramePr>
            <a:graphicFrameLocks noChangeAspect="1"/>
          </p:cNvGraphicFramePr>
          <p:nvPr/>
        </p:nvGraphicFramePr>
        <p:xfrm>
          <a:off x="531813" y="5035550"/>
          <a:ext cx="9421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7" imgW="3060700" imgH="228600" progId="Equation.3">
                  <p:embed/>
                </p:oleObj>
              </mc:Choice>
              <mc:Fallback>
                <p:oleObj name="Equation" r:id="rId7" imgW="3060700" imgH="2286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035550"/>
                        <a:ext cx="9421812" cy="720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</a:t>
            </a:r>
            <a:r>
              <a:rPr lang="ru-RU" altLang="ru-RU" sz="3200" dirty="0" smtClean="0"/>
              <a:t>партий данных. </a:t>
            </a:r>
            <a:r>
              <a:rPr lang="ru-RU" altLang="ru-RU" sz="3200" dirty="0" smtClean="0"/>
              <a:t>Формирование </a:t>
            </a:r>
            <a:r>
              <a:rPr lang="ru-RU" altLang="ru-RU" sz="3200" dirty="0" smtClean="0"/>
              <a:t>решения по составу партий фиксированного типа</a:t>
            </a:r>
            <a:endParaRPr lang="ru-RU" altLang="ru-RU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579437" y="179437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</a:t>
            </a:r>
            <a:r>
              <a:rPr lang="ru-RU" altLang="ru-RU" sz="3200" dirty="0" smtClean="0"/>
              <a:t>партий данных. </a:t>
            </a:r>
            <a:r>
              <a:rPr lang="ru-RU" altLang="ru-RU" sz="3200" dirty="0" smtClean="0"/>
              <a:t>Формирование </a:t>
            </a:r>
            <a:r>
              <a:rPr lang="ru-RU" altLang="ru-RU" sz="3200" dirty="0" smtClean="0"/>
              <a:t>решения по составу партий данных</a:t>
            </a:r>
            <a:endParaRPr lang="ru-RU" altLang="ru-RU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</a:t>
            </a:r>
            <a:r>
              <a:rPr lang="ru-RU" altLang="ru-RU" dirty="0" smtClean="0"/>
              <a:t>эффективности метода формирования </a:t>
            </a:r>
            <a:r>
              <a:rPr lang="ru-RU" altLang="ru-RU" dirty="0" smtClean="0"/>
              <a:t>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  <a:endParaRPr lang="ru-RU" altLang="ru-RU" dirty="0" smtClean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299683"/>
              </p:ext>
            </p:extLst>
          </p:nvPr>
        </p:nvGraphicFramePr>
        <p:xfrm>
          <a:off x="-720328" y="2771725"/>
          <a:ext cx="655272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900923"/>
              </p:ext>
            </p:extLst>
          </p:nvPr>
        </p:nvGraphicFramePr>
        <p:xfrm>
          <a:off x="4176216" y="2771725"/>
          <a:ext cx="669674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</a:t>
            </a:r>
            <a:r>
              <a:rPr lang="ru-RU" altLang="ru-RU" dirty="0" smtClean="0"/>
              <a:t>эффективности метода формирования </a:t>
            </a:r>
            <a:r>
              <a:rPr lang="ru-RU" altLang="ru-RU" dirty="0" smtClean="0"/>
              <a:t>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  <a:endParaRPr lang="ru-RU" altLang="ru-RU" dirty="0" smtClean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17817"/>
              </p:ext>
            </p:extLst>
          </p:nvPr>
        </p:nvGraphicFramePr>
        <p:xfrm>
          <a:off x="-1008360" y="1979637"/>
          <a:ext cx="698477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170777"/>
              </p:ext>
            </p:extLst>
          </p:nvPr>
        </p:nvGraphicFramePr>
        <p:xfrm>
          <a:off x="3744168" y="1979637"/>
          <a:ext cx="712879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92500"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Примером конвейерной системы обработки изображений может служить.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Производится обработка  сформированных партий снимков спутника. 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Требования — отдельные изображения.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Устройства — функции обработки изображений.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Тип требования — информация от разных измерительных устройств, установленных на спутниках передачи данных.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Современный метод решения задачи упорядочивания в конвейерных системах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Метод находит лучшее решение в окрестности задачи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Цель работы</a:t>
            </a:r>
            <a:r>
              <a:rPr lang="ru-RU" altLang="ru-RU" dirty="0" smtClean="0"/>
              <a:t>:</a:t>
            </a:r>
            <a:endParaRPr lang="en-US" altLang="ru-RU" dirty="0" smtClean="0"/>
          </a:p>
          <a:p>
            <a:pPr marL="6349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С</a:t>
            </a:r>
            <a:r>
              <a:rPr lang="ru-RU" altLang="ru-RU" dirty="0" smtClean="0"/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Предмет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В</a:t>
            </a:r>
            <a:r>
              <a:rPr lang="ru-RU" altLang="ru-RU" dirty="0" smtClean="0"/>
              <a:t>ычислительный процесс обработки партий данных в конвейерных системах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Объект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42988"/>
            <a:ext cx="9069387" cy="5832475"/>
          </a:xfrm>
        </p:spPr>
        <p:txBody>
          <a:bodyPr/>
          <a:lstStyle/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Обоснование модели многоуровневой иерархической</a:t>
            </a:r>
            <a:r>
              <a:rPr lang="en-US" altLang="ru-RU" sz="3200" smtClean="0"/>
              <a:t> </a:t>
            </a:r>
            <a:r>
              <a:rPr lang="ru-RU" altLang="ru-RU" sz="3200" smtClean="0"/>
              <a:t>игры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Обоснование вида критериев эффективности на каждом из уровней системы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Проведение исследования по выявлению особенностей выч. процесса в конвейерных системах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smtClean="0"/>
              <a:t>Логическая схема системы конвеерной обработки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11413"/>
            <a:ext cx="9415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47813"/>
            <a:ext cx="792162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lnSpcReduction="10000"/>
          </a:bodyPr>
          <a:lstStyle/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количество типов данных,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/>
              <a:t>– </a:t>
            </a:r>
            <a:r>
              <a:rPr lang="ru-RU" dirty="0" smtClean="0"/>
              <a:t>идентификатор типа требований (         ),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   - количество партий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-</a:t>
            </a:r>
            <a:r>
              <a:rPr lang="ru-RU" dirty="0" smtClean="0"/>
              <a:t>того типа,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|          </a:t>
            </a:r>
            <a:r>
              <a:rPr lang="ru-RU" dirty="0" smtClean="0"/>
              <a:t>) – вектор количества партий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-</a:t>
            </a:r>
            <a:r>
              <a:rPr lang="ru-RU" dirty="0" err="1" smtClean="0"/>
              <a:t>тых</a:t>
            </a:r>
            <a:r>
              <a:rPr lang="ru-RU" dirty="0" smtClean="0"/>
              <a:t> типов</a:t>
            </a:r>
            <a:r>
              <a:rPr lang="en-US" dirty="0" smtClean="0"/>
              <a:t>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 – </a:t>
            </a:r>
            <a:r>
              <a:rPr lang="ru-RU" dirty="0" smtClean="0"/>
              <a:t>идентификатор партии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        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/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/>
              <a:t>-</a:t>
            </a:r>
            <a:r>
              <a:rPr lang="ru-RU" dirty="0" smtClean="0"/>
              <a:t>ой партии,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/>
              <a:t> – </a:t>
            </a:r>
            <a:r>
              <a:rPr lang="ru-RU" dirty="0" smtClean="0"/>
              <a:t>матриц составов партий,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</a:t>
            </a:r>
            <a:r>
              <a:rPr lang="ru-RU" i="1" dirty="0" smtClean="0"/>
              <a:t>- </a:t>
            </a:r>
            <a:r>
              <a:rPr lang="ru-RU" dirty="0" smtClean="0"/>
              <a:t>Решение, формируемое на первом уровне системы.</a:t>
            </a:r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/>
        </p:nvGraphicFramePr>
        <p:xfrm>
          <a:off x="7127875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8" name="Объект 28"/>
          <p:cNvGraphicFramePr>
            <a:graphicFrameLocks noChangeAspect="1"/>
          </p:cNvGraphicFramePr>
          <p:nvPr/>
        </p:nvGraphicFramePr>
        <p:xfrm>
          <a:off x="538163" y="2555875"/>
          <a:ext cx="398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555875"/>
                        <a:ext cx="398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Объект 30"/>
          <p:cNvGraphicFramePr>
            <a:graphicFrameLocks noChangeAspect="1"/>
          </p:cNvGraphicFramePr>
          <p:nvPr/>
        </p:nvGraphicFramePr>
        <p:xfrm>
          <a:off x="2016125" y="3076575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7" imgW="432363" imgH="241615" progId="Equation.3">
                  <p:embed/>
                </p:oleObj>
              </mc:Choice>
              <mc:Fallback>
                <p:oleObj name="Equation" r:id="rId7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076575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1" name="Объект 32"/>
          <p:cNvGraphicFramePr>
            <a:graphicFrameLocks noChangeAspect="1"/>
          </p:cNvGraphicFramePr>
          <p:nvPr/>
        </p:nvGraphicFramePr>
        <p:xfrm>
          <a:off x="534988" y="4716463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8" imgW="215806" imgH="228501" progId="Equation.3">
                  <p:embed/>
                </p:oleObj>
              </mc:Choice>
              <mc:Fallback>
                <p:oleObj name="Equation" r:id="rId8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716463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/>
        </p:nvGraphicFramePr>
        <p:xfrm>
          <a:off x="5327650" y="4217988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217988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5" name="Объект 36"/>
          <p:cNvGraphicFramePr>
            <a:graphicFrameLocks noChangeAspect="1"/>
          </p:cNvGraphicFramePr>
          <p:nvPr/>
        </p:nvGraphicFramePr>
        <p:xfrm>
          <a:off x="6173788" y="5384800"/>
          <a:ext cx="6127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2" imgW="215806" imgH="228501" progId="Equation.3">
                  <p:embed/>
                </p:oleObj>
              </mc:Choice>
              <mc:Fallback>
                <p:oleObj name="Equation" r:id="rId12" imgW="215806" imgH="228501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384800"/>
                        <a:ext cx="6127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Объект 1"/>
          <p:cNvGraphicFramePr>
            <a:graphicFrameLocks noChangeAspect="1"/>
          </p:cNvGraphicFramePr>
          <p:nvPr/>
        </p:nvGraphicFramePr>
        <p:xfrm>
          <a:off x="1473200" y="3130550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130550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   </a:t>
            </a:r>
            <a:r>
              <a:rPr lang="en-US" i="1" dirty="0" smtClean="0"/>
              <a:t>– </a:t>
            </a:r>
            <a:r>
              <a:rPr lang="ru-RU" dirty="0" smtClean="0"/>
              <a:t>длительность группы номер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dirty="0" smtClean="0"/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ru-RU" dirty="0" smtClean="0"/>
              <a:t>группа партий  (          ),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   - 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-</a:t>
            </a:r>
            <a:r>
              <a:rPr lang="ru-RU" dirty="0" smtClean="0"/>
              <a:t>того типа в партии    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     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{    </a:t>
            </a:r>
            <a:r>
              <a:rPr lang="ru-RU" dirty="0" smtClean="0"/>
              <a:t> </a:t>
            </a:r>
            <a:r>
              <a:rPr lang="en-US" dirty="0" smtClean="0"/>
              <a:t>|          </a:t>
            </a:r>
            <a:r>
              <a:rPr lang="ru-RU" dirty="0" smtClean="0"/>
              <a:t> </a:t>
            </a:r>
            <a:r>
              <a:rPr lang="en-US" dirty="0" smtClean="0"/>
              <a:t>},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 – </a:t>
            </a:r>
            <a:r>
              <a:rPr lang="ru-RU" dirty="0" smtClean="0"/>
              <a:t>номер партии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</a:t>
            </a:r>
            <a:r>
              <a:rPr lang="en-US" dirty="0" smtClean="0"/>
              <a:t>   - </a:t>
            </a:r>
            <a:r>
              <a:rPr lang="ru-RU" dirty="0" smtClean="0"/>
              <a:t>количество данных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/>
              <a:t>-го типа 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i="1" dirty="0" smtClean="0"/>
              <a:t>-</a:t>
            </a:r>
            <a:r>
              <a:rPr lang="ru-RU" dirty="0" smtClean="0"/>
              <a:t>ой партии,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– </a:t>
            </a:r>
            <a:r>
              <a:rPr lang="ru-RU" dirty="0" smtClean="0"/>
              <a:t>массив </a:t>
            </a:r>
            <a:r>
              <a:rPr lang="en-US" dirty="0" smtClean="0"/>
              <a:t> </a:t>
            </a:r>
            <a:r>
              <a:rPr lang="ru-RU" dirty="0" smtClean="0"/>
              <a:t>    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[М, А] </a:t>
            </a:r>
            <a:r>
              <a:rPr lang="ru-RU" i="1" dirty="0" smtClean="0"/>
              <a:t>- </a:t>
            </a:r>
            <a:r>
              <a:rPr lang="ru-RU" dirty="0" smtClean="0"/>
              <a:t>Решение,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1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19490"/>
              </p:ext>
            </p:extLst>
          </p:nvPr>
        </p:nvGraphicFramePr>
        <p:xfrm>
          <a:off x="1871191" y="3285678"/>
          <a:ext cx="504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191" y="3285678"/>
                        <a:ext cx="504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24597"/>
              </p:ext>
            </p:extLst>
          </p:nvPr>
        </p:nvGraphicFramePr>
        <p:xfrm>
          <a:off x="2520082" y="3290888"/>
          <a:ext cx="10080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082" y="3290888"/>
                        <a:ext cx="10080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4" name="Объект 32"/>
          <p:cNvGraphicFramePr>
            <a:graphicFrameLocks noChangeAspect="1"/>
          </p:cNvGraphicFramePr>
          <p:nvPr/>
        </p:nvGraphicFramePr>
        <p:xfrm>
          <a:off x="750888" y="4430713"/>
          <a:ext cx="617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7" imgW="215806" imgH="228501" progId="Equation.3">
                  <p:embed/>
                </p:oleObj>
              </mc:Choice>
              <mc:Fallback>
                <p:oleObj name="Equation" r:id="rId7" imgW="215806" imgH="228501" progId="Equation.3">
                  <p:embed/>
                  <p:pic>
                    <p:nvPicPr>
                      <p:cNvPr id="0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30713"/>
                        <a:ext cx="617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6" name="Объект 34"/>
          <p:cNvGraphicFramePr>
            <a:graphicFrameLocks noChangeAspect="1"/>
          </p:cNvGraphicFramePr>
          <p:nvPr/>
        </p:nvGraphicFramePr>
        <p:xfrm>
          <a:off x="4032250" y="385127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9" imgW="431613" imgH="228501" progId="Equation.3">
                  <p:embed/>
                </p:oleObj>
              </mc:Choice>
              <mc:Fallback>
                <p:oleObj name="Equation" r:id="rId9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851275"/>
                        <a:ext cx="10795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28" name="Объект 36"/>
          <p:cNvGraphicFramePr>
            <a:graphicFrameLocks noChangeAspect="1"/>
          </p:cNvGraphicFramePr>
          <p:nvPr/>
        </p:nvGraphicFramePr>
        <p:xfrm>
          <a:off x="2808288" y="4975225"/>
          <a:ext cx="576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Формула" r:id="rId11" imgW="203040" imgH="241200" progId="Equation.3">
                  <p:embed/>
                </p:oleObj>
              </mc:Choice>
              <mc:Fallback>
                <p:oleObj name="Формула" r:id="rId11" imgW="203040" imgH="241200" progId="Equation.3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975225"/>
                        <a:ext cx="5762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400863"/>
              </p:ext>
            </p:extLst>
          </p:nvPr>
        </p:nvGraphicFramePr>
        <p:xfrm>
          <a:off x="765101" y="1382713"/>
          <a:ext cx="458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13" imgW="139882" imgH="203465" progId="Equation.3">
                  <p:embed/>
                </p:oleObj>
              </mc:Choice>
              <mc:Fallback>
                <p:oleObj name="Equation" r:id="rId13" imgW="139882" imgH="203465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01" y="1382713"/>
                        <a:ext cx="458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2" name="Объект 5"/>
          <p:cNvGraphicFramePr>
            <a:graphicFrameLocks noChangeAspect="1"/>
          </p:cNvGraphicFramePr>
          <p:nvPr/>
        </p:nvGraphicFramePr>
        <p:xfrm>
          <a:off x="4487863" y="2124075"/>
          <a:ext cx="1057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Формула" r:id="rId15" imgW="545760" imgH="253800" progId="Equation.3">
                  <p:embed/>
                </p:oleObj>
              </mc:Choice>
              <mc:Fallback>
                <p:oleObj name="Формула" r:id="rId15" imgW="545760" imgH="253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2124075"/>
                        <a:ext cx="1057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4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76077"/>
              </p:ext>
            </p:extLst>
          </p:nvPr>
        </p:nvGraphicFramePr>
        <p:xfrm>
          <a:off x="711126" y="2122488"/>
          <a:ext cx="512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17" imgW="229097" imgH="203642" progId="Equation.3">
                  <p:embed/>
                </p:oleObj>
              </mc:Choice>
              <mc:Fallback>
                <p:oleObj name="Equation" r:id="rId17" imgW="229097" imgH="203642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26" y="2122488"/>
                        <a:ext cx="5127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6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94145"/>
              </p:ext>
            </p:extLst>
          </p:nvPr>
        </p:nvGraphicFramePr>
        <p:xfrm>
          <a:off x="728588" y="2640013"/>
          <a:ext cx="495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19" imgW="216275" imgH="241720" progId="Equation.3">
                  <p:embed/>
                </p:oleObj>
              </mc:Choice>
              <mc:Fallback>
                <p:oleObj name="Equation" r:id="rId19" imgW="216275" imgH="24172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88" y="2640013"/>
                        <a:ext cx="495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Объект 24"/>
          <p:cNvGraphicFramePr>
            <a:graphicFrameLocks noChangeAspect="1"/>
          </p:cNvGraphicFramePr>
          <p:nvPr/>
        </p:nvGraphicFramePr>
        <p:xfrm>
          <a:off x="8280400" y="2728913"/>
          <a:ext cx="5127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21" imgW="229097" imgH="203642" progId="Equation.3">
                  <p:embed/>
                </p:oleObj>
              </mc:Choice>
              <mc:Fallback>
                <p:oleObj name="Equation" r:id="rId21" imgW="229097" imgH="203642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2728913"/>
                        <a:ext cx="5127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9" name="Объект 13"/>
          <p:cNvGraphicFramePr>
            <a:graphicFrameLocks noChangeAspect="1"/>
          </p:cNvGraphicFramePr>
          <p:nvPr/>
        </p:nvGraphicFramePr>
        <p:xfrm>
          <a:off x="736600" y="3263900"/>
          <a:ext cx="7747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22" imgW="305330" imgH="241720" progId="Equation.3">
                  <p:embed/>
                </p:oleObj>
              </mc:Choice>
              <mc:Fallback>
                <p:oleObj name="Equation" r:id="rId22" imgW="305330" imgH="24172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263900"/>
                        <a:ext cx="7747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3" indent="-455613"/>
            <a:r>
              <a:rPr lang="ru-RU" dirty="0" smtClean="0"/>
              <a:t>Формируемое решение: </a:t>
            </a:r>
            <a:r>
              <a:rPr lang="ru-RU" i="1" dirty="0" smtClean="0"/>
              <a:t>[М, А],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  <a:br>
              <a:rPr lang="ru-RU" dirty="0" smtClean="0"/>
            </a:br>
            <a:r>
              <a:rPr lang="ru-RU" dirty="0" smtClean="0"/>
              <a:t>			</a:t>
            </a:r>
            <a:br>
              <a:rPr lang="ru-RU" dirty="0" smtClean="0"/>
            </a:br>
            <a:r>
              <a:rPr lang="en-US" dirty="0" smtClean="0"/>
              <a:t>							</a:t>
            </a:r>
            <a:r>
              <a:rPr lang="ru-RU" dirty="0" smtClean="0"/>
              <a:t> </a:t>
            </a:r>
            <a:r>
              <a:rPr lang="ru-RU" i="1" dirty="0" smtClean="0"/>
              <a:t>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dirty="0" smtClean="0"/>
              <a:t>.</a:t>
            </a:r>
            <a:endParaRPr lang="ru-RU" dirty="0" smtClean="0"/>
          </a:p>
        </p:txBody>
      </p:sp>
      <p:graphicFrame>
        <p:nvGraphicFramePr>
          <p:cNvPr id="10244" name="Объект 3"/>
          <p:cNvGraphicFramePr>
            <a:graphicFrameLocks noChangeAspect="1"/>
          </p:cNvGraphicFramePr>
          <p:nvPr/>
        </p:nvGraphicFramePr>
        <p:xfrm>
          <a:off x="1511300" y="2916238"/>
          <a:ext cx="6697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16238"/>
                        <a:ext cx="6697663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0249" name="Объект 2"/>
          <p:cNvGraphicFramePr>
            <a:graphicFrameLocks noChangeAspect="1"/>
          </p:cNvGraphicFramePr>
          <p:nvPr/>
        </p:nvGraphicFramePr>
        <p:xfrm>
          <a:off x="1584325" y="4211638"/>
          <a:ext cx="53609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Формула" r:id="rId5" imgW="1739900" imgH="419100" progId="Equation.3">
                  <p:embed/>
                </p:oleObj>
              </mc:Choice>
              <mc:Fallback>
                <p:oleObj name="Формула" r:id="rId5" imgW="1739900" imgH="4191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11638"/>
                        <a:ext cx="53609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508</Words>
  <Application>Microsoft Office PowerPoint</Application>
  <PresentationFormat>Произвольный</PresentationFormat>
  <Paragraphs>100</Paragraphs>
  <Slides>19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Times New Roman</vt:lpstr>
      <vt:lpstr>Wingdings</vt:lpstr>
      <vt:lpstr>Тема Office</vt:lpstr>
      <vt:lpstr>Microsoft Equation 3.0</vt:lpstr>
      <vt:lpstr>Презентация PowerPoint</vt:lpstr>
      <vt:lpstr>Презентация PowerPoint</vt:lpstr>
      <vt:lpstr>Задачи решаемые в работе </vt:lpstr>
      <vt:lpstr>Логическая схема системы конвеерной обработки</vt:lpstr>
      <vt:lpstr>Декомпозиция функции системы на иерархические упорядоченные подфункции</vt:lpstr>
      <vt:lpstr>Используемые методы</vt:lpstr>
      <vt:lpstr>Презентация PowerPoint</vt:lpstr>
      <vt:lpstr>Презентация PowerPoint</vt:lpstr>
      <vt:lpstr>Первый уровень</vt:lpstr>
      <vt:lpstr>Второй уровень</vt:lpstr>
      <vt:lpstr>Третий уровень</vt:lpstr>
      <vt:lpstr>Решения формируемые на каждом уровне</vt:lpstr>
      <vt:lpstr>Критерии</vt:lpstr>
      <vt:lpstr>Метод формирования партий данных. Формирование решения по составу партий фиксированного типа</vt:lpstr>
      <vt:lpstr>Метод формирования партий данных. Формирование решения по составу партий данных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Применение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48</cp:revision>
  <cp:lastPrinted>1601-01-01T00:00:00Z</cp:lastPrinted>
  <dcterms:created xsi:type="dcterms:W3CDTF">2009-04-16T08:32:32Z</dcterms:created>
  <dcterms:modified xsi:type="dcterms:W3CDTF">2016-06-19T19:37:12Z</dcterms:modified>
</cp:coreProperties>
</file>