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6;&#1091;&#1089;&#1083;&#1072;&#1085;\AppData\Roaming\Skype\My%20Skype%20Received%20Files\&#1051;&#1080;&#1089;&#1103;&#1085;&#1089;&#1082;&#1080;&#1081;-&#1088;&#1072;&#1089;&#1089;&#1090;&#1088;&#1077;&#1083;&#1103;&#1090;&#110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39"/>
    </mc:Choice>
    <mc:Fallback>
      <c:style val="39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Фикс. партии</c:v>
          </c:tx>
          <c:cat>
            <c:numRef>
              <c:f>'Для ni = 8'!$B$101:$B$105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'Для ni = 8'!$C$96:$C$100</c:f>
              <c:numCache>
                <c:formatCode>General</c:formatCode>
                <c:ptCount val="5"/>
                <c:pt idx="0">
                  <c:v>502</c:v>
                </c:pt>
                <c:pt idx="1">
                  <c:v>510</c:v>
                </c:pt>
                <c:pt idx="2">
                  <c:v>526</c:v>
                </c:pt>
                <c:pt idx="3">
                  <c:v>558</c:v>
                </c:pt>
                <c:pt idx="4">
                  <c:v>622</c:v>
                </c:pt>
              </c:numCache>
            </c:numRef>
          </c:val>
          <c:smooth val="0"/>
        </c:ser>
        <c:ser>
          <c:idx val="1"/>
          <c:order val="1"/>
          <c:tx>
            <c:v>Метод формир</c:v>
          </c:tx>
          <c:cat>
            <c:numRef>
              <c:f>'Для ni = 8'!$B$101:$B$105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'Для ni = 8'!$E$96:$E$100</c:f>
              <c:numCache>
                <c:formatCode>General</c:formatCode>
                <c:ptCount val="5"/>
                <c:pt idx="0">
                  <c:v>420</c:v>
                </c:pt>
                <c:pt idx="1">
                  <c:v>436</c:v>
                </c:pt>
                <c:pt idx="2">
                  <c:v>468</c:v>
                </c:pt>
                <c:pt idx="3">
                  <c:v>550</c:v>
                </c:pt>
                <c:pt idx="4">
                  <c:v>614</c:v>
                </c:pt>
              </c:numCache>
            </c:numRef>
          </c:val>
          <c:smooth val="0"/>
        </c:ser>
        <c:ser>
          <c:idx val="2"/>
          <c:order val="2"/>
          <c:tx>
            <c:v>Гаа</c:v>
          </c:tx>
          <c:cat>
            <c:numRef>
              <c:f>'Для ni = 8'!$B$101:$B$105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'Для ni = 8'!$G$96:$G$100</c:f>
              <c:numCache>
                <c:formatCode>General</c:formatCode>
                <c:ptCount val="5"/>
                <c:pt idx="0">
                  <c:v>494</c:v>
                </c:pt>
                <c:pt idx="1">
                  <c:v>502</c:v>
                </c:pt>
                <c:pt idx="2">
                  <c:v>518</c:v>
                </c:pt>
                <c:pt idx="3">
                  <c:v>550</c:v>
                </c:pt>
                <c:pt idx="4">
                  <c:v>616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459264"/>
        <c:axId val="78461568"/>
      </c:lineChart>
      <c:catAx>
        <c:axId val="784592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 переналадки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uk-UA"/>
          </a:p>
        </c:txPr>
        <c:crossAx val="78461568"/>
        <c:crosses val="autoZero"/>
        <c:auto val="1"/>
        <c:lblAlgn val="ctr"/>
        <c:lblOffset val="100"/>
        <c:noMultiLvlLbl val="0"/>
      </c:catAx>
      <c:valAx>
        <c:axId val="78461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Время обработки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uk-UA"/>
          </a:p>
        </c:txPr>
        <c:crossAx val="78459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00879516600998"/>
          <c:y val="0.26988641219351694"/>
          <c:w val="0.19024562009179882"/>
          <c:h val="0.52466953458162768"/>
        </c:manualLayout>
      </c:layout>
      <c:overlay val="0"/>
      <c:txPr>
        <a:bodyPr rot="0" vert="horz"/>
        <a:lstStyle/>
        <a:p>
          <a:pPr>
            <a:defRPr/>
          </a:pPr>
          <a:endParaRPr lang="uk-UA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062912" cy="3342233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Технологии проектирования </a:t>
            </a:r>
            <a:r>
              <a:rPr lang="ru-RU" sz="5400" dirty="0" smtClean="0">
                <a:solidFill>
                  <a:schemeClr val="tx1"/>
                </a:solidFill>
              </a:rPr>
              <a:t>системы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ru-RU" sz="5400" dirty="0" smtClean="0">
                <a:solidFill>
                  <a:schemeClr val="tx1"/>
                </a:solidFill>
              </a:rPr>
              <a:t>управления обработкой данных</a:t>
            </a:r>
            <a:endParaRPr lang="uk-UA" sz="5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6400800" cy="1270992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Выполнил: ст. </a:t>
            </a:r>
            <a:r>
              <a:rPr lang="ru-RU" sz="3200" dirty="0">
                <a:solidFill>
                  <a:schemeClr val="tx1"/>
                </a:solidFill>
              </a:rPr>
              <a:t>гр. </a:t>
            </a:r>
            <a:r>
              <a:rPr lang="ru-RU" sz="3200" dirty="0" smtClean="0">
                <a:solidFill>
                  <a:schemeClr val="tx1"/>
                </a:solidFill>
              </a:rPr>
              <a:t>ИСм-1о</a:t>
            </a:r>
            <a:endParaRPr lang="ru-RU" sz="3200" dirty="0">
              <a:solidFill>
                <a:schemeClr val="tx1"/>
              </a:solidFill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Лисянский А. И.</a:t>
            </a:r>
            <a:endParaRPr lang="uk-U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6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Входные данные – наборы данных различной структуры 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Выходные данные – построенное расписание обработки входных данных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Выбранный комплекс технологий удовлетворяет всем критериям, его оценка эффективности высока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Результаты тестирования продемонстрировали высокую достоверность результатов работы ПО а так же эффективность использования блока управления обработкой данных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9360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852936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Спасибо за </a:t>
            </a:r>
            <a:r>
              <a:rPr lang="ru-RU" sz="4800" dirty="0" smtClean="0"/>
              <a:t>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474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32656"/>
            <a:ext cx="82089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курсового проекта</a:t>
            </a:r>
            <a:r>
              <a:rPr lang="ru-RU" sz="2400" dirty="0"/>
              <a:t>: </a:t>
            </a:r>
            <a:r>
              <a:rPr lang="ru-RU" altLang="ru-RU" sz="2400" dirty="0"/>
              <a:t>активизация исследовательской деятельности магистрантов </a:t>
            </a:r>
            <a:r>
              <a:rPr lang="ru-RU" altLang="ru-RU" sz="2400" dirty="0" smtClean="0"/>
              <a:t>в  </a:t>
            </a:r>
            <a:r>
              <a:rPr lang="ru-RU" altLang="ru-RU" sz="2400" dirty="0"/>
              <a:t>рамках  подготовки  выпускной  квалификационной  работы.</a:t>
            </a:r>
          </a:p>
          <a:p>
            <a:endParaRPr lang="ru-RU" altLang="ru-RU" sz="2400" dirty="0"/>
          </a:p>
          <a:p>
            <a:r>
              <a:rPr lang="ru-RU" sz="2400" b="1" dirty="0"/>
              <a:t>Задачи курсового проекта: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altLang="ru-RU" sz="2400" i="1" dirty="0"/>
              <a:t>выявление комплекса технологий проектирования;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altLang="ru-RU" sz="2400" i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altLang="ru-RU" sz="2400" i="1" dirty="0" smtClean="0"/>
              <a:t>формальное </a:t>
            </a:r>
            <a:r>
              <a:rPr lang="ru-RU" altLang="ru-RU" sz="2400" i="1" dirty="0"/>
              <a:t>описание  комплекса технологий проектирования;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altLang="ru-RU" sz="2400" i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altLang="ru-RU" sz="2400" i="1" dirty="0" smtClean="0"/>
              <a:t>оценка </a:t>
            </a:r>
            <a:r>
              <a:rPr lang="ru-RU" altLang="ru-RU" sz="2400" i="1" dirty="0"/>
              <a:t>эффективности выбранного комплекса технологий;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i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i="1" dirty="0" smtClean="0"/>
              <a:t>расчет </a:t>
            </a:r>
            <a:r>
              <a:rPr lang="ru-RU" sz="2400" i="1" dirty="0"/>
              <a:t>эксплуатационных характеристик разрабатываемой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13323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5904656" cy="1944216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32" y="4221088"/>
            <a:ext cx="6746151" cy="2016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545" y="15371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Положение системы «как есть» и «как должно быть»</a:t>
            </a:r>
            <a:endParaRPr lang="uk-UA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9082" y="3358542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Система «как </a:t>
            </a:r>
            <a:r>
              <a:rPr lang="ru-RU" sz="2800" dirty="0"/>
              <a:t>есть» </a:t>
            </a:r>
            <a:endParaRPr lang="uk-UA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58058" y="6237312"/>
            <a:ext cx="5237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Система «как </a:t>
            </a:r>
            <a:r>
              <a:rPr lang="ru-RU" sz="2800" dirty="0"/>
              <a:t>должно быть»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8076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545" y="15371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потоков данных и действий</a:t>
            </a:r>
            <a:endParaRPr lang="uk-UA" sz="3200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35292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4968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545" y="15371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Структура внутренних оперируемых данных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9672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Включение разрабатываемой системы в </a:t>
            </a:r>
            <a:r>
              <a:rPr lang="ru-RU" sz="2800" dirty="0" smtClean="0"/>
              <a:t>ИС по обработке данных</a:t>
            </a:r>
            <a:endParaRPr lang="uk-UA" sz="2800" dirty="0"/>
          </a:p>
        </p:txBody>
      </p:sp>
      <p:pic>
        <p:nvPicPr>
          <p:cNvPr id="3" name="Рисунок 2" descr="диаграмма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704856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3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24482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7658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Комплекс технологий используемый при проектировании системы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683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1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Эффективности комплекса технологий</a:t>
            </a:r>
            <a:endParaRPr lang="uk-UA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52413"/>
              </p:ext>
            </p:extLst>
          </p:nvPr>
        </p:nvGraphicFramePr>
        <p:xfrm>
          <a:off x="539552" y="5445224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Q*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выбранного комплекса технологий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Q*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альтернативного комплекса технологий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0,789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0,687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9590"/>
              </p:ext>
            </p:extLst>
          </p:nvPr>
        </p:nvGraphicFramePr>
        <p:xfrm>
          <a:off x="539552" y="668877"/>
          <a:ext cx="8136903" cy="45850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829"/>
                <a:gridCol w="3823343"/>
                <a:gridCol w="3820731"/>
              </a:tblGrid>
              <a:tr h="16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 dirty="0">
                          <a:effectLst/>
                        </a:rPr>
                        <a:t>№</a:t>
                      </a:r>
                      <a:endParaRPr lang="uk-UA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Критерии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Комментарий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</a:tr>
              <a:tr h="326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Группа критериев доступности технологий, </a:t>
                      </a:r>
                      <a:r>
                        <a:rPr lang="en-US" sz="1100">
                          <a:effectLst/>
                        </a:rPr>
                        <a:t>Q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326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1.1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Лицензирование, </a:t>
                      </a:r>
                      <a:r>
                        <a:rPr lang="en-US" sz="1100">
                          <a:effectLst/>
                        </a:rPr>
                        <a:t>q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Все использованное ПО лицензированное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816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1.2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В свободном доступе</a:t>
                      </a:r>
                      <a:r>
                        <a:rPr lang="en-US" sz="1100">
                          <a:effectLst/>
                        </a:rPr>
                        <a:t>, q2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Является ли выбранное ПО условно бесплатным (существование бесплатных урезанных версий продукта для учебных заведений или триал версии для ознакомления)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Группа критериев применимости, Q2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2.1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Применимо к нескольким этапам, </a:t>
                      </a:r>
                      <a:r>
                        <a:rPr lang="en-US" sz="1100">
                          <a:effectLst/>
                        </a:rPr>
                        <a:t>q</a:t>
                      </a:r>
                      <a:r>
                        <a:rPr lang="ru-RU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Возможность использования функционала ПО на различных этапах разработки ИС (</a:t>
                      </a:r>
                      <a:r>
                        <a:rPr lang="en-US" sz="1100">
                          <a:effectLst/>
                        </a:rPr>
                        <a:t>Excel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Ramus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Aris</a:t>
                      </a:r>
                      <a:r>
                        <a:rPr lang="ru-RU" sz="1100">
                          <a:effectLst/>
                        </a:rPr>
                        <a:t>)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2.2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Автоматизированость этапов проектирования</a:t>
                      </a:r>
                      <a:r>
                        <a:rPr lang="en-US" sz="1100">
                          <a:effectLst/>
                        </a:rPr>
                        <a:t>, q4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100">
                          <a:effectLst/>
                        </a:rPr>
                        <a:t>Ramus Educational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ARIS</a:t>
                      </a:r>
                      <a:r>
                        <a:rPr lang="ru-RU" sz="1100">
                          <a:effectLst/>
                        </a:rPr>
                        <a:t> обладают автоматизацией при создании диаграмм и их описаний, а так же при создании отчетов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Группа критериев использования, </a:t>
                      </a:r>
                      <a:r>
                        <a:rPr lang="en-US" sz="1100">
                          <a:effectLst/>
                        </a:rPr>
                        <a:t>Q3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816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.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Поддержка документирования этапов проектирования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100">
                          <a:effectLst/>
                        </a:rPr>
                        <a:t>Ramus Educational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ARIS</a:t>
                      </a:r>
                      <a:r>
                        <a:rPr lang="ru-RU" sz="1100">
                          <a:effectLst/>
                        </a:rPr>
                        <a:t> имеют возможность автоматического документирования при создании диаграмм а так же формирования отчетов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3.2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 dirty="0">
                          <a:effectLst/>
                        </a:rPr>
                        <a:t>Наличие документации</a:t>
                      </a:r>
                      <a:endParaRPr lang="uk-UA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 dirty="0">
                          <a:effectLst/>
                        </a:rPr>
                        <a:t>Наличие </a:t>
                      </a:r>
                      <a:r>
                        <a:rPr lang="ru-RU" sz="1100" dirty="0" err="1">
                          <a:effectLst/>
                        </a:rPr>
                        <a:t>рускоязычной</a:t>
                      </a:r>
                      <a:r>
                        <a:rPr lang="ru-RU" sz="1100" dirty="0">
                          <a:effectLst/>
                        </a:rPr>
                        <a:t> документации к ПО в свободном доступе и в достаточном количестве для более удобного использования ПО</a:t>
                      </a:r>
                      <a:endParaRPr lang="uk-UA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1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1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Результаты тестирования ПО</a:t>
            </a:r>
            <a:endParaRPr lang="uk-UA" sz="3200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069204982"/>
              </p:ext>
            </p:extLst>
          </p:nvPr>
        </p:nvGraphicFramePr>
        <p:xfrm>
          <a:off x="215516" y="836712"/>
          <a:ext cx="871296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72514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Результаты показывают высокую эффективность использования модуля управления обработкой по отношению к другим способам управления или их отсутствию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6522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125</TotalTime>
  <Words>344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Технологии проектирования системы управления обработкой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15</cp:revision>
  <dcterms:created xsi:type="dcterms:W3CDTF">2017-05-10T03:16:38Z</dcterms:created>
  <dcterms:modified xsi:type="dcterms:W3CDTF">2017-05-16T22:55:14Z</dcterms:modified>
</cp:coreProperties>
</file>