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268" r:id="rId3"/>
    <p:sldId id="257" r:id="rId4"/>
    <p:sldId id="260" r:id="rId5"/>
    <p:sldId id="269" r:id="rId6"/>
    <p:sldId id="270" r:id="rId7"/>
    <p:sldId id="259" r:id="rId8"/>
    <p:sldId id="262" r:id="rId9"/>
    <p:sldId id="261" r:id="rId10"/>
    <p:sldId id="263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2DEC-935C-4FEB-94E8-7FAED69F65BB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1A9F-EA29-44B2-ABC6-4E0D3CF7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FC3389-4D63-4471-9D96-F9E981514302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3ACA5-DCD8-49B6-8A4E-935D3717D35A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8496944" cy="4464496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Курсовой проект</a:t>
            </a:r>
            <a:r>
              <a:rPr lang="ru-RU" sz="4800" dirty="0"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ru-RU" sz="4800" dirty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4800" dirty="0">
                <a:latin typeface="Arial" pitchFamily="34" charset="0"/>
                <a:ea typeface="Tahoma" pitchFamily="34" charset="0"/>
                <a:cs typeface="Arial" pitchFamily="34" charset="0"/>
              </a:rPr>
              <a:t>по </a:t>
            </a:r>
            <a:r>
              <a:rPr lang="ru-RU" sz="4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дисциплине</a:t>
            </a:r>
            <a:r>
              <a:rPr lang="en-US" sz="4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/>
            </a:r>
            <a:br>
              <a:rPr lang="en-US" sz="4800" dirty="0" smtClean="0"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ru-RU" sz="48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«Системная инженерия»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36096" y="4725144"/>
            <a:ext cx="3593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Выполнил: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студент группы ИС/м-21о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Лисянский Александр Игоревич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/>
              <a:t>ИССЛЕДОВАНИЕ ЭФФЕКТИВНОСТИ СИСТЕМЫ НА ОСНОВЕ МЕТОДА ИЕРАРХИЧЕСКОЙ СВЕРТКИ КРИТЕРИЕВ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5589240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Arial" pitchFamily="34" charset="0"/>
                <a:cs typeface="Arial" pitchFamily="34" charset="0"/>
              </a:rPr>
              <a:t>Иерархическая схема критериев оценки комплекса технологий</a:t>
            </a:r>
          </a:p>
        </p:txBody>
      </p:sp>
      <p:pic>
        <p:nvPicPr>
          <p:cNvPr id="28674" name="Рисунок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50517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4581128"/>
            <a:ext cx="81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itchFamily="34" charset="0"/>
                <a:cs typeface="Arial" pitchFamily="34" charset="0"/>
              </a:rPr>
              <a:t>Иерархия используемая при свёртке критериев</a:t>
            </a:r>
          </a:p>
        </p:txBody>
      </p:sp>
      <p:pic>
        <p:nvPicPr>
          <p:cNvPr id="296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32" y="980728"/>
            <a:ext cx="5191856" cy="31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3016957"/>
            <a:ext cx="1390554" cy="792088"/>
          </a:xfrm>
          <a:prstGeom prst="rect">
            <a:avLst/>
          </a:prstGeom>
          <a:noFill/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3949" y="4005064"/>
            <a:ext cx="1008112" cy="93711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683568" y="5157192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Cambria Math" pitchFamily="18" charset="0"/>
                <a:ea typeface="Cambria Math" pitchFamily="18" charset="0"/>
              </a:rPr>
              <a:t>R = </a:t>
            </a:r>
            <a:r>
              <a:rPr lang="ru-RU" sz="2000" dirty="0" err="1">
                <a:latin typeface="Cambria Math" pitchFamily="18" charset="0"/>
                <a:ea typeface="Cambria Math" pitchFamily="18" charset="0"/>
              </a:rPr>
              <a:t>max</a:t>
            </a:r>
            <a:r>
              <a:rPr lang="ru-RU" sz="20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i="1" dirty="0" err="1">
                <a:latin typeface="Cambria Math" pitchFamily="18" charset="0"/>
                <a:ea typeface="Cambria Math" pitchFamily="18" charset="0"/>
              </a:rPr>
              <a:t>a­</a:t>
            </a:r>
            <a:r>
              <a:rPr lang="ru-RU" sz="2000" i="1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000" i="1" dirty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ru-RU" sz="2000" dirty="0" err="1">
                <a:latin typeface="Cambria Math" pitchFamily="18" charset="0"/>
                <a:ea typeface="Cambria Math" pitchFamily="18" charset="0"/>
              </a:rPr>
              <a:t>min</a:t>
            </a:r>
            <a:r>
              <a:rPr lang="ru-RU" sz="20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ru-RU" sz="2000" i="1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ru-RU" sz="2000" i="1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ru-RU" sz="2000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1628800"/>
            <a:ext cx="4211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оценки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точности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формирования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решения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355976" y="2391271"/>
            <a:ext cx="44999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для точности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ε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0,1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04048" y="3767102"/>
            <a:ext cx="4139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оценки скорости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формирования решения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04048" y="4631198"/>
            <a:ext cx="3063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для точности </a:t>
            </a:r>
            <a:r>
              <a:rPr lang="ru-RU" sz="2400" i="1" dirty="0" err="1">
                <a:latin typeface="Arial" pitchFamily="34" charset="0"/>
                <a:cs typeface="Arial" pitchFamily="34" charset="0"/>
              </a:rPr>
              <a:t>ε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= 0,1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Arial" pitchFamily="34" charset="0"/>
                <a:cs typeface="Arial" pitchFamily="34" charset="0"/>
              </a:rPr>
              <a:t>ПЛАН РЕШЕНИЯ НАУЧНОЙ ЗАДАЧИ НА ОСНОВЕ МЕТОДОВ ПЛАНИРОВАНИЯ ЭКСПЕРИМЕНТА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1556792"/>
            <a:ext cx="3993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Формула оценки количества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необходимых опытов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16957"/>
            <a:ext cx="3846254" cy="55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3" y="5199519"/>
            <a:ext cx="425334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708920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latin typeface="Arial" pitchFamily="34" charset="0"/>
                <a:cs typeface="Arial" pitchFamily="34" charset="0"/>
              </a:rPr>
              <a:t>Спасибо за внимание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22544" y="1052736"/>
            <a:ext cx="860444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542925"/>
            <a:r>
              <a:rPr lang="ru-RU" sz="2400" dirty="0"/>
              <a:t>Точные методы позволяют получить гарантировано лучшее решение, но при увеличении размерности входных параметров системы задача становиться </a:t>
            </a:r>
            <a:r>
              <a:rPr lang="ru-RU" sz="2400" dirty="0" smtClean="0"/>
              <a:t>невыполнимой.</a:t>
            </a:r>
            <a:endParaRPr lang="ru-RU" sz="2400" dirty="0"/>
          </a:p>
          <a:p>
            <a:pPr indent="542925"/>
            <a:r>
              <a:rPr lang="ru-RU" sz="2400" dirty="0"/>
              <a:t>Приближенные методы решения задачи оптимизации составов партий данных носят случайный характер и за частую основаны на алгоритмах, использующих случайные события</a:t>
            </a:r>
            <a:r>
              <a:rPr lang="ru-RU" sz="2400" dirty="0" smtClean="0"/>
              <a:t>.</a:t>
            </a:r>
          </a:p>
          <a:p>
            <a:pPr indent="542925"/>
            <a:r>
              <a:rPr lang="ru-RU" sz="2400" dirty="0"/>
              <a:t>Целью работы является совершенствование методов локальной оптимизации решений по составам партий данных, обрабатываемых в конвейерной системе, и решений по порядкам обработки этих партий на сегментах в конвейерной </a:t>
            </a:r>
            <a:r>
              <a:rPr lang="ru-RU" sz="2400" dirty="0" smtClean="0"/>
              <a:t>системе, </a:t>
            </a:r>
            <a:r>
              <a:rPr lang="ru-RU" sz="2400" dirty="0"/>
              <a:t>а так же совершенствование методов локальной оптимизации по составам комплектов.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67744" y="404664"/>
            <a:ext cx="4887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itchFamily="34" charset="0"/>
                <a:cs typeface="Arial" pitchFamily="34" charset="0"/>
              </a:rPr>
              <a:t>ПОСТАНОВКА 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783550" y="3760363"/>
            <a:ext cx="55768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0 диаграмма верхнего уровня технологического процесса системы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188640"/>
            <a:ext cx="7087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СИСТЕМОТЕХНИЧЕСКИЙ АНАЛИЗ</a:t>
            </a:r>
          </a:p>
        </p:txBody>
      </p:sp>
      <p:pic>
        <p:nvPicPr>
          <p:cNvPr id="20482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88" y="836712"/>
            <a:ext cx="6230423" cy="29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943350" y="6237312"/>
            <a:ext cx="55081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Arial" pitchFamily="34" charset="0"/>
                <a:ea typeface="Calibri" pitchFamily="34" charset="0"/>
                <a:cs typeface="Arial" pitchFamily="34" charset="0"/>
              </a:rPr>
              <a:t>С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труктурная схема исследуемой система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8" y="4653136"/>
            <a:ext cx="827674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87624" y="188640"/>
            <a:ext cx="7362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АНАЛИЗ ТРЕБОВАНИЙ К СИСТЕМЕ 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7517"/>
              </p:ext>
            </p:extLst>
          </p:nvPr>
        </p:nvGraphicFramePr>
        <p:xfrm>
          <a:off x="1192546" y="1124744"/>
          <a:ext cx="6907846" cy="44644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7406"/>
                <a:gridCol w="3960440"/>
              </a:tblGrid>
              <a:tr h="225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Вид требования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требования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50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Функциональные требования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Модуль построения расписаний обработки партий данных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7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Модуль построения составов комплектов при условии заданной периодичности выпуска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52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Модуль оптимизации составов партий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35171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Нефункциональные требования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Требование к скорости получения результатов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5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Высокая достоверность полученных результатов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5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Возможность работы с несколькими типами данных на входе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7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Использование различных методов формирования решений в каждом из модулей</a:t>
                      </a:r>
                      <a:endParaRPr lang="ru-RU" sz="14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57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Сравнение результатов при использовании различных методов формирования решения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539" y="1196752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Формализация </a:t>
            </a:r>
            <a:r>
              <a:rPr lang="ru-RU" sz="2800" dirty="0"/>
              <a:t>двухуровневой системы формирования комплектов при ограничениях на директивные сроки выпуска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Arial" pitchFamily="34" charset="0"/>
                <a:cs typeface="Arial" pitchFamily="34" charset="0"/>
              </a:rPr>
              <a:t>ФОРМАЛИЗАЦИЯ ПОСТАНОВКИ ЗАДАЧИ СОЗДАНИЯ СЛОЖНОЙ СИСТЕМЫ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1787"/>
              </p:ext>
            </p:extLst>
          </p:nvPr>
        </p:nvGraphicFramePr>
        <p:xfrm>
          <a:off x="2393950" y="3429000"/>
          <a:ext cx="46656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Формула" r:id="rId3" imgW="2234880" imgH="241200" progId="Equation.3">
                  <p:embed/>
                </p:oleObj>
              </mc:Choice>
              <mc:Fallback>
                <p:oleObj name="Формула" r:id="rId3" imgW="223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429000"/>
                        <a:ext cx="4665663" cy="47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4325"/>
              </p:ext>
            </p:extLst>
          </p:nvPr>
        </p:nvGraphicFramePr>
        <p:xfrm>
          <a:off x="2411760" y="4653136"/>
          <a:ext cx="4782954" cy="49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Формула" r:id="rId5" imgW="2247900" imgH="241300" progId="Equation.3">
                  <p:embed/>
                </p:oleObj>
              </mc:Choice>
              <mc:Fallback>
                <p:oleObj name="Формула" r:id="rId5" imgW="224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653136"/>
                        <a:ext cx="4782954" cy="49693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812966"/>
            <a:ext cx="425962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8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981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1) первые уровень: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981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7544" y="4077072"/>
            <a:ext cx="4976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81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2) второй уровень: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3539" y="1196752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Ф</a:t>
            </a:r>
            <a:r>
              <a:rPr lang="ru-RU" sz="2800" dirty="0" smtClean="0"/>
              <a:t>ункции </a:t>
            </a:r>
            <a:r>
              <a:rPr lang="ru-RU" sz="2800" dirty="0"/>
              <a:t>цели</a:t>
            </a:r>
            <a:r>
              <a:rPr lang="ru-RU" sz="2800" dirty="0" smtClean="0"/>
              <a:t> </a:t>
            </a:r>
            <a:r>
              <a:rPr lang="ru-RU" sz="2800" dirty="0"/>
              <a:t>двухуровневой системы формирования комплектов при ограничениях на директивные сроки выпуска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Arial" pitchFamily="34" charset="0"/>
                <a:cs typeface="Arial" pitchFamily="34" charset="0"/>
              </a:rPr>
              <a:t>ФОРМАЛИЗАЦИЯ ПОСТАНОВКИ ЗАДАЧИ СОЗДАНИЯ СЛОЖНОЙ СИСТЕМЫ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8396" y="2812966"/>
            <a:ext cx="425962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98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981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1) первые уровень: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981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571" y="4221088"/>
            <a:ext cx="4976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81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2) второй уровень: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97824"/>
              </p:ext>
            </p:extLst>
          </p:nvPr>
        </p:nvGraphicFramePr>
        <p:xfrm>
          <a:off x="2235199" y="5003800"/>
          <a:ext cx="6264811" cy="159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Формула" r:id="rId3" imgW="3606480" imgH="1002960" progId="Equation.3">
                  <p:embed/>
                </p:oleObj>
              </mc:Choice>
              <mc:Fallback>
                <p:oleObj name="Формула" r:id="rId3" imgW="3606480" imgH="1002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99" y="5003800"/>
                        <a:ext cx="6264811" cy="1593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04821"/>
              </p:ext>
            </p:extLst>
          </p:nvPr>
        </p:nvGraphicFramePr>
        <p:xfrm>
          <a:off x="3309938" y="3306763"/>
          <a:ext cx="283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Формула" r:id="rId5" imgW="1587240" imgH="507960" progId="Equation.3">
                  <p:embed/>
                </p:oleObj>
              </mc:Choice>
              <mc:Fallback>
                <p:oleObj name="Формула" r:id="rId5" imgW="158724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306763"/>
                        <a:ext cx="2835275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4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Arial" pitchFamily="34" charset="0"/>
                <a:cs typeface="Arial" pitchFamily="34" charset="0"/>
              </a:rPr>
              <a:t>ДЕКОМПОЗИЦИЯ ЗАДАЧИ СОЗДАНИЯ СЛОЖНОЙ СИСТЕМЫ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625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56" y="1077218"/>
            <a:ext cx="6348944" cy="248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84794" y="3563724"/>
            <a:ext cx="5574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Детализация основной цели проекта на первом уровне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628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78811"/>
            <a:ext cx="6730054" cy="23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79561" y="6381328"/>
            <a:ext cx="60164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5.3 – Детализация узла получения новых решений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886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Arial" pitchFamily="34" charset="0"/>
                <a:cs typeface="Arial" pitchFamily="34" charset="0"/>
              </a:rPr>
              <a:t>ВАРИАНТНЫЙ АНАЛИЗ ПОДХОДОВ К РЕШЕНИЮ ЗАДАЧИ СОЗДАНИЯ СЛОЖНОЙ СИСТЕМЫ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204864"/>
            <a:ext cx="6922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Варианты итогового множества технологий: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1115616" y="3068960"/>
            <a:ext cx="701238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2"/>
          <a:stretch/>
        </p:blipFill>
        <p:spPr bwMode="auto">
          <a:xfrm>
            <a:off x="1084888" y="3717032"/>
            <a:ext cx="704311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4"/>
          <a:stretch/>
        </p:blipFill>
        <p:spPr bwMode="auto">
          <a:xfrm>
            <a:off x="1072411" y="4365104"/>
            <a:ext cx="713496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123728" y="6237312"/>
            <a:ext cx="6040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Наилучшим вариантом является первая система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763"/>
            <a:ext cx="7279553" cy="90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1" y="2445206"/>
            <a:ext cx="3868263" cy="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77986"/>
            <a:ext cx="3885155" cy="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5" y="4145989"/>
            <a:ext cx="3885155" cy="7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1019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1" y="5229706"/>
            <a:ext cx="3741787" cy="7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7697"/>
            <a:ext cx="2341164" cy="84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4074208" cy="7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71561"/>
            <a:ext cx="4092000" cy="7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04341"/>
            <a:ext cx="4092000" cy="76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97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539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40" y="5229705"/>
            <a:ext cx="3915699" cy="75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</TotalTime>
  <Words>334</Words>
  <Application>Microsoft Office PowerPoint</Application>
  <PresentationFormat>Экран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Официальная</vt:lpstr>
      <vt:lpstr>Microsoft Equation 3.0</vt:lpstr>
      <vt:lpstr>Курсовой проект по дисциплине «Системная инженерия»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«Системная инженерия»</dc:title>
  <dc:creator>Андрей</dc:creator>
  <cp:lastModifiedBy>sasha</cp:lastModifiedBy>
  <cp:revision>21</cp:revision>
  <dcterms:created xsi:type="dcterms:W3CDTF">2017-12-22T20:19:13Z</dcterms:created>
  <dcterms:modified xsi:type="dcterms:W3CDTF">2017-12-29T06:46:59Z</dcterms:modified>
</cp:coreProperties>
</file>