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4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6;&#1091;&#1089;&#1083;&#1072;&#1085;\AppData\Roaming\Skype\My%20Skype%20Received%20Files\&#1051;&#1080;&#1089;&#1103;&#1085;&#1089;&#1082;&#1080;&#1081;-&#1088;&#1072;&#1089;&#1089;&#1090;&#1088;&#1077;&#1083;&#1103;&#1090;&#1100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39"/>
    </mc:Choice>
    <mc:Fallback>
      <c:style val="39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Фикс. партии</c:v>
          </c:tx>
          <c:cat>
            <c:numRef>
              <c:f>'Для ni = 8'!$B$101:$B$105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'Для ni = 8'!$C$96:$C$100</c:f>
              <c:numCache>
                <c:formatCode>General</c:formatCode>
                <c:ptCount val="5"/>
                <c:pt idx="0">
                  <c:v>502</c:v>
                </c:pt>
                <c:pt idx="1">
                  <c:v>510</c:v>
                </c:pt>
                <c:pt idx="2">
                  <c:v>526</c:v>
                </c:pt>
                <c:pt idx="3">
                  <c:v>558</c:v>
                </c:pt>
                <c:pt idx="4">
                  <c:v>622</c:v>
                </c:pt>
              </c:numCache>
            </c:numRef>
          </c:val>
          <c:smooth val="0"/>
        </c:ser>
        <c:ser>
          <c:idx val="1"/>
          <c:order val="1"/>
          <c:tx>
            <c:v>Метод формир</c:v>
          </c:tx>
          <c:cat>
            <c:numRef>
              <c:f>'Для ni = 8'!$B$101:$B$105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'Для ni = 8'!$E$96:$E$100</c:f>
              <c:numCache>
                <c:formatCode>General</c:formatCode>
                <c:ptCount val="5"/>
                <c:pt idx="0">
                  <c:v>420</c:v>
                </c:pt>
                <c:pt idx="1">
                  <c:v>436</c:v>
                </c:pt>
                <c:pt idx="2">
                  <c:v>468</c:v>
                </c:pt>
                <c:pt idx="3">
                  <c:v>550</c:v>
                </c:pt>
                <c:pt idx="4">
                  <c:v>614</c:v>
                </c:pt>
              </c:numCache>
            </c:numRef>
          </c:val>
          <c:smooth val="0"/>
        </c:ser>
        <c:ser>
          <c:idx val="2"/>
          <c:order val="2"/>
          <c:tx>
            <c:v>Гаа</c:v>
          </c:tx>
          <c:cat>
            <c:numRef>
              <c:f>'Для ni = 8'!$B$101:$B$105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'Для ni = 8'!$G$96:$G$100</c:f>
              <c:numCache>
                <c:formatCode>General</c:formatCode>
                <c:ptCount val="5"/>
                <c:pt idx="0">
                  <c:v>494</c:v>
                </c:pt>
                <c:pt idx="1">
                  <c:v>502</c:v>
                </c:pt>
                <c:pt idx="2">
                  <c:v>518</c:v>
                </c:pt>
                <c:pt idx="3">
                  <c:v>550</c:v>
                </c:pt>
                <c:pt idx="4">
                  <c:v>616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443072"/>
        <c:axId val="79444992"/>
      </c:lineChart>
      <c:catAx>
        <c:axId val="7944307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Время переналадки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uk-UA"/>
          </a:p>
        </c:txPr>
        <c:crossAx val="79444992"/>
        <c:crosses val="autoZero"/>
        <c:auto val="1"/>
        <c:lblAlgn val="ctr"/>
        <c:lblOffset val="100"/>
        <c:noMultiLvlLbl val="0"/>
      </c:catAx>
      <c:valAx>
        <c:axId val="794449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Время обработки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uk-UA"/>
          </a:p>
        </c:txPr>
        <c:crossAx val="794430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100879516600998"/>
          <c:y val="0.26988641219351694"/>
          <c:w val="0.19024562009179882"/>
          <c:h val="0.52466953458162768"/>
        </c:manualLayout>
      </c:layout>
      <c:overlay val="0"/>
      <c:txPr>
        <a:bodyPr rot="0" vert="horz"/>
        <a:lstStyle/>
        <a:p>
          <a:pPr>
            <a:defRPr/>
          </a:pPr>
          <a:endParaRPr lang="uk-UA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uk-UA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8062912" cy="3342233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Технологии проектирования </a:t>
            </a:r>
            <a:r>
              <a:rPr lang="ru-RU" sz="5400" dirty="0" smtClean="0">
                <a:solidFill>
                  <a:schemeClr val="tx1"/>
                </a:solidFill>
              </a:rPr>
              <a:t>системы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ru-RU" sz="5400" dirty="0" smtClean="0">
                <a:solidFill>
                  <a:schemeClr val="tx1"/>
                </a:solidFill>
              </a:rPr>
              <a:t>управления обработкой данных</a:t>
            </a:r>
            <a:endParaRPr lang="uk-UA" sz="5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4293096"/>
            <a:ext cx="6400800" cy="1270992"/>
          </a:xfrm>
        </p:spPr>
        <p:txBody>
          <a:bodyPr>
            <a:norm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</a:rPr>
              <a:t>Выполнил: ст. гр. </a:t>
            </a:r>
            <a:r>
              <a:rPr lang="ru-RU" sz="3200" dirty="0" smtClean="0">
                <a:solidFill>
                  <a:schemeClr val="tx1"/>
                </a:solidFill>
              </a:rPr>
              <a:t>ИСм-1о</a:t>
            </a:r>
            <a:endParaRPr lang="ru-RU" sz="3200" dirty="0">
              <a:solidFill>
                <a:schemeClr val="tx1"/>
              </a:solidFill>
            </a:endParaRPr>
          </a:p>
          <a:p>
            <a:pPr algn="r"/>
            <a:r>
              <a:rPr lang="ru-RU" sz="3200" dirty="0">
                <a:solidFill>
                  <a:schemeClr val="tx1"/>
                </a:solidFill>
              </a:rPr>
              <a:t>Лисянский А. И.</a:t>
            </a:r>
            <a:endParaRPr lang="uk-U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6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4102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Выбор комплекса технологий проектирования ИС</a:t>
            </a:r>
            <a:endParaRPr lang="uk-U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0" y="1202410"/>
                <a:ext cx="9144000" cy="1627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ru-RU" sz="3200" i="1" smtClean="0">
                        <a:latin typeface="Cambria Math"/>
                      </a:rPr>
                      <m:t>𝑇𝐷</m:t>
                    </m:r>
                    <m:r>
                      <a:rPr lang="ru-RU" sz="3200" i="1" smtClean="0">
                        <a:latin typeface="Cambria Math"/>
                      </a:rPr>
                      <m:t>:&lt;&lt;</m:t>
                    </m:r>
                    <m:sSub>
                      <m:sSubPr>
                        <m:ctrlPr>
                          <a:rPr lang="uk-UA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uk-UA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&lt;</m:t>
                        </m:r>
                        <m:r>
                          <a:rPr lang="en-US" sz="3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uk-UA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&gt;&gt;;&lt;</m:t>
                    </m:r>
                    <m:sSub>
                      <m:sSubPr>
                        <m:ctrlPr>
                          <a:rPr lang="uk-UA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uk-UA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&lt;</m:t>
                        </m:r>
                        <m:r>
                          <a:rPr lang="en-US" sz="3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uk-UA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&gt;&gt;;&lt;</m:t>
                    </m:r>
                    <m:sSub>
                      <m:sSubPr>
                        <m:ctrlPr>
                          <a:rPr lang="uk-UA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&lt;</m:t>
                        </m:r>
                        <m:r>
                          <a:rPr lang="ru-RU" sz="32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uk-UA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uk-UA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&gt;,</m:t>
                    </m:r>
                    <m:sSub>
                      <m:sSubPr>
                        <m:ctrlPr>
                          <a:rPr lang="uk-UA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&lt;</m:t>
                        </m:r>
                        <m:r>
                          <a:rPr lang="en-US" sz="3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uk-UA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&gt;&gt;;&lt;</m:t>
                    </m:r>
                    <m:sSub>
                      <m:sSubPr>
                        <m:ctrlPr>
                          <a:rPr lang="uk-UA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uk-UA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&gt;;&lt;</m:t>
                    </m:r>
                    <m:sSub>
                      <m:sSubPr>
                        <m:ctrlPr>
                          <a:rPr lang="uk-UA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ru-RU" sz="32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uk-UA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&lt;</m:t>
                        </m:r>
                        <m:r>
                          <a:rPr lang="en-US" sz="3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uk-UA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3200" i="1">
                            <a:latin typeface="Cambria Math"/>
                          </a:rPr>
                          <m:t>,</m:t>
                        </m:r>
                        <m:r>
                          <a:rPr lang="en-US" sz="3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ru-RU" sz="3200" i="1">
                        <a:latin typeface="Cambria Math"/>
                      </a:rPr>
                      <m:t>&gt;&gt;&gt;</m:t>
                    </m:r>
                  </m:oMath>
                </a14:m>
                <a:r>
                  <a:rPr lang="ru-RU" sz="3200" dirty="0"/>
                  <a:t>.</a:t>
                </a:r>
                <a:endParaRPr lang="uk-UA" sz="32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2410"/>
                <a:ext cx="9144000" cy="1627561"/>
              </a:xfrm>
              <a:prstGeom prst="rect">
                <a:avLst/>
              </a:prstGeom>
              <a:blipFill rotWithShape="1">
                <a:blip r:embed="rId2"/>
                <a:stretch>
                  <a:fillRect b="-973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0" y="3573016"/>
                <a:ext cx="91440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2595563"/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- </a:t>
                </a:r>
                <a:r>
                  <a:rPr lang="ru-RU" sz="2800" dirty="0" smtClean="0"/>
                  <a:t>MS </a:t>
                </a:r>
                <a:r>
                  <a:rPr lang="ru-RU" sz="2800" dirty="0" err="1"/>
                  <a:t>Word</a:t>
                </a:r>
                <a:r>
                  <a:rPr lang="ru-RU" sz="2800" dirty="0"/>
                  <a:t>;</a:t>
                </a:r>
                <a:endParaRPr lang="uk-UA" sz="2800" dirty="0"/>
              </a:p>
              <a:p>
                <a:pPr lvl="0" indent="2595563"/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/>
                  <a:t> - </a:t>
                </a:r>
                <a:r>
                  <a:rPr lang="ru-RU" sz="2800" dirty="0" smtClean="0"/>
                  <a:t>DIA</a:t>
                </a:r>
                <a:r>
                  <a:rPr lang="ru-RU" sz="2800" dirty="0"/>
                  <a:t>;</a:t>
                </a:r>
                <a:endParaRPr lang="uk-UA" sz="2800" dirty="0"/>
              </a:p>
              <a:p>
                <a:pPr lvl="0" indent="2595563"/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- </a:t>
                </a:r>
                <a:r>
                  <a:rPr lang="ru-RU" sz="2800" dirty="0" err="1" smtClean="0"/>
                  <a:t>Ramus</a:t>
                </a:r>
                <a:r>
                  <a:rPr lang="ru-RU" sz="2800" dirty="0" smtClean="0"/>
                  <a:t> </a:t>
                </a:r>
                <a:r>
                  <a:rPr lang="ru-RU" sz="2800" dirty="0" err="1"/>
                  <a:t>Educational</a:t>
                </a:r>
                <a:r>
                  <a:rPr lang="ru-RU" sz="2800" dirty="0"/>
                  <a:t>;</a:t>
                </a:r>
                <a:endParaRPr lang="uk-UA" sz="2800" dirty="0"/>
              </a:p>
              <a:p>
                <a:pPr lvl="0" indent="2595563"/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- </a:t>
                </a:r>
                <a:r>
                  <a:rPr lang="ru-RU" sz="2800" dirty="0" err="1" smtClean="0"/>
                  <a:t>Aris</a:t>
                </a:r>
                <a:r>
                  <a:rPr lang="ru-RU" sz="2800" dirty="0" smtClean="0"/>
                  <a:t> </a:t>
                </a:r>
                <a:r>
                  <a:rPr lang="ru-RU" sz="2800" dirty="0" err="1"/>
                  <a:t>Express</a:t>
                </a:r>
                <a:r>
                  <a:rPr lang="ru-RU" sz="2800" dirty="0"/>
                  <a:t>;</a:t>
                </a:r>
                <a:endParaRPr lang="uk-UA" sz="2800" dirty="0"/>
              </a:p>
              <a:p>
                <a:pPr lvl="0" indent="2595563"/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/>
                  <a:t> - </a:t>
                </a:r>
                <a:r>
                  <a:rPr lang="ru-RU" sz="2800" dirty="0" smtClean="0"/>
                  <a:t>Microsoft </a:t>
                </a:r>
                <a:r>
                  <a:rPr lang="ru-RU" sz="2800" dirty="0" err="1"/>
                  <a:t>Visual</a:t>
                </a:r>
                <a:r>
                  <a:rPr lang="ru-RU" sz="2800" dirty="0"/>
                  <a:t> </a:t>
                </a:r>
                <a:r>
                  <a:rPr lang="ru-RU" sz="2800" dirty="0" err="1"/>
                  <a:t>Studio</a:t>
                </a:r>
                <a:r>
                  <a:rPr lang="ru-RU" sz="2800" dirty="0"/>
                  <a:t>;</a:t>
                </a:r>
                <a:endParaRPr lang="uk-UA" sz="2800" dirty="0"/>
              </a:p>
              <a:p>
                <a:pPr lvl="0" indent="2595563"/>
                <a14:m>
                  <m:oMath xmlns:m="http://schemas.openxmlformats.org/officeDocument/2006/math">
                    <m:sSub>
                      <m:sSubPr>
                        <m:ctrlPr>
                          <a:rPr lang="uk-UA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800" dirty="0" smtClean="0"/>
                  <a:t> - </a:t>
                </a:r>
                <a:r>
                  <a:rPr lang="ru-RU" sz="2800" dirty="0" smtClean="0"/>
                  <a:t>MS </a:t>
                </a:r>
                <a:r>
                  <a:rPr lang="ru-RU" sz="2800" dirty="0" err="1"/>
                  <a:t>Excel</a:t>
                </a:r>
                <a:r>
                  <a:rPr lang="ru-RU" sz="2800" dirty="0"/>
                  <a:t>.</a:t>
                </a:r>
                <a:endParaRPr lang="uk-UA" sz="28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73016"/>
                <a:ext cx="9144000" cy="2677656"/>
              </a:xfrm>
              <a:prstGeom prst="rect">
                <a:avLst/>
              </a:prstGeom>
              <a:blipFill rotWithShape="1">
                <a:blip r:embed="rId3"/>
                <a:stretch>
                  <a:fillRect t="-2278" b="-54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53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632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Заключение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96752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ru-RU" sz="2400" dirty="0" smtClean="0"/>
              <a:t>Входные данные – наборы данных различной структуры </a:t>
            </a:r>
          </a:p>
          <a:p>
            <a:pPr marL="285750" indent="-285750">
              <a:buFont typeface="Wingdings" pitchFamily="2" charset="2"/>
              <a:buChar char="q"/>
            </a:pPr>
            <a:endParaRPr lang="ru-RU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ru-RU" sz="2400" dirty="0" smtClean="0"/>
              <a:t>Выходные данные – построенное расписание обработки входных данных</a:t>
            </a:r>
          </a:p>
          <a:p>
            <a:pPr marL="285750" indent="-285750">
              <a:buFont typeface="Wingdings" pitchFamily="2" charset="2"/>
              <a:buChar char="q"/>
            </a:pPr>
            <a:endParaRPr lang="ru-RU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ru-RU" sz="2400" dirty="0" smtClean="0"/>
              <a:t>Выбранный комплекс технологий удовлетворяет всем критериям, его оценка эффективности высока</a:t>
            </a:r>
          </a:p>
          <a:p>
            <a:pPr marL="285750" indent="-285750">
              <a:buFont typeface="Wingdings" pitchFamily="2" charset="2"/>
              <a:buChar char="q"/>
            </a:pPr>
            <a:endParaRPr lang="ru-RU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ru-RU" sz="2400" dirty="0" smtClean="0"/>
              <a:t>Результаты тестирования продемонстрировали высокую достоверность результатов работы ПО а так же эффективность использования блока управления обработкой данных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89360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852936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/>
              <a:t>Спасибо за </a:t>
            </a:r>
            <a:r>
              <a:rPr lang="ru-RU" sz="4800" dirty="0" smtClean="0"/>
              <a:t>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84741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332656"/>
            <a:ext cx="820891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Цель курсового проекта</a:t>
            </a:r>
            <a:r>
              <a:rPr lang="ru-RU" sz="2400" dirty="0"/>
              <a:t>: </a:t>
            </a:r>
            <a:r>
              <a:rPr lang="ru-RU" altLang="ru-RU" sz="2400" dirty="0"/>
              <a:t>активизация исследовательской деятельности магистрантов </a:t>
            </a:r>
            <a:r>
              <a:rPr lang="ru-RU" altLang="ru-RU" sz="2400" dirty="0" smtClean="0"/>
              <a:t>в  </a:t>
            </a:r>
            <a:r>
              <a:rPr lang="ru-RU" altLang="ru-RU" sz="2400" dirty="0"/>
              <a:t>рамках  подготовки  выпускной  квалификационной  работы.</a:t>
            </a:r>
          </a:p>
          <a:p>
            <a:endParaRPr lang="ru-RU" altLang="ru-RU" sz="2400" dirty="0"/>
          </a:p>
          <a:p>
            <a:r>
              <a:rPr lang="ru-RU" sz="2400" b="1" dirty="0"/>
              <a:t>Задачи курсового проекта: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altLang="ru-RU" sz="2400" i="1" dirty="0"/>
              <a:t>выявление комплекса технологий проектирования;</a:t>
            </a:r>
          </a:p>
          <a:p>
            <a:pPr marL="285750" indent="-285750">
              <a:buFont typeface="Wingdings" pitchFamily="2" charset="2"/>
              <a:buChar char="q"/>
            </a:pPr>
            <a:endParaRPr lang="ru-RU" altLang="ru-RU" sz="2400" i="1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ru-RU" altLang="ru-RU" sz="2400" i="1" dirty="0" smtClean="0"/>
              <a:t>формальное </a:t>
            </a:r>
            <a:r>
              <a:rPr lang="ru-RU" altLang="ru-RU" sz="2400" i="1" dirty="0"/>
              <a:t>описание  комплекса технологий проектирования;</a:t>
            </a:r>
          </a:p>
          <a:p>
            <a:pPr marL="285750" indent="-285750">
              <a:buFont typeface="Wingdings" pitchFamily="2" charset="2"/>
              <a:buChar char="q"/>
            </a:pPr>
            <a:endParaRPr lang="ru-RU" altLang="ru-RU" sz="2400" i="1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ru-RU" altLang="ru-RU" sz="2400" i="1" dirty="0" smtClean="0"/>
              <a:t>оценка </a:t>
            </a:r>
            <a:r>
              <a:rPr lang="ru-RU" altLang="ru-RU" sz="2400" i="1" dirty="0"/>
              <a:t>эффективности выбранного комплекса технологий;</a:t>
            </a:r>
          </a:p>
          <a:p>
            <a:pPr marL="285750" indent="-285750">
              <a:buFont typeface="Wingdings" pitchFamily="2" charset="2"/>
              <a:buChar char="q"/>
            </a:pPr>
            <a:endParaRPr lang="ru-RU" sz="2400" i="1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ru-RU" sz="2400" i="1" dirty="0" smtClean="0"/>
              <a:t>расчет </a:t>
            </a:r>
            <a:r>
              <a:rPr lang="ru-RU" sz="2400" i="1" dirty="0"/>
              <a:t>эксплуатационных характеристик разрабатываемой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13323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0545" y="153715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Положение системы «как есть» и «как должно быть»</a:t>
            </a:r>
            <a:endParaRPr lang="uk-UA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09082" y="3358542"/>
            <a:ext cx="3844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Система «как </a:t>
            </a:r>
            <a:r>
              <a:rPr lang="ru-RU" sz="2800" dirty="0"/>
              <a:t>есть» </a:t>
            </a:r>
            <a:endParaRPr lang="uk-UA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58058" y="6237312"/>
            <a:ext cx="5237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 smtClean="0"/>
              <a:t>Система «как </a:t>
            </a:r>
            <a:r>
              <a:rPr lang="ru-RU" sz="2800" dirty="0"/>
              <a:t>должно быть»</a:t>
            </a:r>
            <a:endParaRPr lang="uk-UA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4262"/>
            <a:ext cx="9144000" cy="8299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48" y="4151337"/>
            <a:ext cx="69151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545" y="153715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Диаграмма потоков данных и действий</a:t>
            </a:r>
            <a:endParaRPr lang="uk-UA" sz="3200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35292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3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49685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0545" y="153715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Структура внутренних оперируемых данных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96720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88640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Включение разрабатываемой системы в </a:t>
            </a:r>
            <a:r>
              <a:rPr lang="ru-RU" sz="2800" dirty="0" smtClean="0"/>
              <a:t>ИС по обработке данных</a:t>
            </a:r>
            <a:endParaRPr lang="uk-UA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68760"/>
            <a:ext cx="558924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44000" cy="24482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7658"/>
            <a:ext cx="9144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Комплекс технологий используемый при проектировании системы</a:t>
            </a:r>
            <a:r>
              <a:rPr lang="ru-RU" dirty="0"/>
              <a:t/>
            </a:r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8683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410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Эффективности комплекса технологий</a:t>
            </a:r>
            <a:endParaRPr lang="uk-UA" sz="3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52413"/>
              </p:ext>
            </p:extLst>
          </p:nvPr>
        </p:nvGraphicFramePr>
        <p:xfrm>
          <a:off x="539552" y="5445224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Q*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выбранного комплекса технологий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Q*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альтернативного комплекса технологий</a:t>
                      </a:r>
                      <a:endParaRPr lang="ru-RU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0,789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0,687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79590"/>
              </p:ext>
            </p:extLst>
          </p:nvPr>
        </p:nvGraphicFramePr>
        <p:xfrm>
          <a:off x="539552" y="668877"/>
          <a:ext cx="8136903" cy="45850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2829"/>
                <a:gridCol w="3823343"/>
                <a:gridCol w="3820731"/>
              </a:tblGrid>
              <a:tr h="163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 dirty="0">
                          <a:effectLst/>
                        </a:rPr>
                        <a:t>№</a:t>
                      </a:r>
                      <a:endParaRPr lang="uk-UA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Критерии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Комментарий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</a:tr>
              <a:tr h="326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Группа критериев доступности технологий, </a:t>
                      </a:r>
                      <a:r>
                        <a:rPr lang="en-US" sz="1100">
                          <a:effectLst/>
                        </a:rPr>
                        <a:t>Q</a:t>
                      </a:r>
                      <a:r>
                        <a:rPr lang="ru-RU" sz="11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  <a:tr h="326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1.1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Лицензирование, </a:t>
                      </a:r>
                      <a:r>
                        <a:rPr lang="en-US" sz="1100">
                          <a:effectLst/>
                        </a:rPr>
                        <a:t>q</a:t>
                      </a:r>
                      <a:r>
                        <a:rPr lang="ru-RU" sz="11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Все использованное ПО лицензированное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  <a:tr h="816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1.2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В свободном доступе</a:t>
                      </a:r>
                      <a:r>
                        <a:rPr lang="en-US" sz="1100">
                          <a:effectLst/>
                        </a:rPr>
                        <a:t>, q2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Является ли выбранное ПО условно бесплатным (существование бесплатных урезанных версий продукта для учебных заведений или триал версии для ознакомления)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Группа критериев применимости, Q2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  <a:tr h="489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2.1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Применимо к нескольким этапам, </a:t>
                      </a:r>
                      <a:r>
                        <a:rPr lang="en-US" sz="1100">
                          <a:effectLst/>
                        </a:rPr>
                        <a:t>q</a:t>
                      </a:r>
                      <a:r>
                        <a:rPr lang="ru-RU" sz="1100">
                          <a:effectLst/>
                        </a:rPr>
                        <a:t>3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Возможность использования функционала ПО на различных этапах разработки ИС (</a:t>
                      </a:r>
                      <a:r>
                        <a:rPr lang="en-US" sz="1100">
                          <a:effectLst/>
                        </a:rPr>
                        <a:t>Excel</a:t>
                      </a:r>
                      <a:r>
                        <a:rPr lang="ru-RU" sz="1100">
                          <a:effectLst/>
                        </a:rPr>
                        <a:t>, </a:t>
                      </a:r>
                      <a:r>
                        <a:rPr lang="en-US" sz="1100">
                          <a:effectLst/>
                        </a:rPr>
                        <a:t>Ramus</a:t>
                      </a:r>
                      <a:r>
                        <a:rPr lang="ru-RU" sz="1100">
                          <a:effectLst/>
                        </a:rPr>
                        <a:t>, </a:t>
                      </a:r>
                      <a:r>
                        <a:rPr lang="en-US" sz="1100">
                          <a:effectLst/>
                        </a:rPr>
                        <a:t>Aris</a:t>
                      </a:r>
                      <a:r>
                        <a:rPr lang="ru-RU" sz="1100">
                          <a:effectLst/>
                        </a:rPr>
                        <a:t>)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  <a:tr h="653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2.2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Автоматизированость этапов проектирования</a:t>
                      </a:r>
                      <a:r>
                        <a:rPr lang="en-US" sz="1100">
                          <a:effectLst/>
                        </a:rPr>
                        <a:t>, q4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en-US" sz="1100">
                          <a:effectLst/>
                        </a:rPr>
                        <a:t>Ramus Educational</a:t>
                      </a:r>
                      <a:r>
                        <a:rPr lang="ru-RU" sz="1100">
                          <a:effectLst/>
                        </a:rPr>
                        <a:t>, </a:t>
                      </a:r>
                      <a:r>
                        <a:rPr lang="en-US" sz="1100">
                          <a:effectLst/>
                        </a:rPr>
                        <a:t>ARIS</a:t>
                      </a:r>
                      <a:r>
                        <a:rPr lang="ru-RU" sz="1100">
                          <a:effectLst/>
                        </a:rPr>
                        <a:t> обладают автоматизацией при создании диаграмм и их описаний, а так же при создании отчетов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Группа критериев использования, </a:t>
                      </a:r>
                      <a:r>
                        <a:rPr lang="en-US" sz="1100">
                          <a:effectLst/>
                        </a:rPr>
                        <a:t>Q3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  <a:tr h="816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r>
                        <a:rPr lang="en-US" sz="1100">
                          <a:effectLst/>
                        </a:rPr>
                        <a:t>.</a:t>
                      </a:r>
                      <a:r>
                        <a:rPr lang="ru-RU" sz="11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Поддержка документирования этапов проектирования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en-US" sz="1100">
                          <a:effectLst/>
                        </a:rPr>
                        <a:t>Ramus Educational</a:t>
                      </a:r>
                      <a:r>
                        <a:rPr lang="ru-RU" sz="1100">
                          <a:effectLst/>
                        </a:rPr>
                        <a:t>, </a:t>
                      </a:r>
                      <a:r>
                        <a:rPr lang="en-US" sz="1100">
                          <a:effectLst/>
                        </a:rPr>
                        <a:t>ARIS</a:t>
                      </a:r>
                      <a:r>
                        <a:rPr lang="ru-RU" sz="1100">
                          <a:effectLst/>
                        </a:rPr>
                        <a:t> имеют возможность автоматического документирования при создании диаграмм а так же формирования отчетов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  <a:tr h="653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>
                          <a:effectLst/>
                        </a:rPr>
                        <a:t>3.2</a:t>
                      </a:r>
                      <a:endParaRPr lang="uk-UA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 dirty="0">
                          <a:effectLst/>
                        </a:rPr>
                        <a:t>Наличие документации</a:t>
                      </a:r>
                      <a:endParaRPr lang="uk-UA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90170" algn="l"/>
                        </a:tabLst>
                      </a:pPr>
                      <a:r>
                        <a:rPr lang="ru-RU" sz="1100" dirty="0">
                          <a:effectLst/>
                        </a:rPr>
                        <a:t>Наличие </a:t>
                      </a:r>
                      <a:r>
                        <a:rPr lang="ru-RU" sz="1100" dirty="0" err="1">
                          <a:effectLst/>
                        </a:rPr>
                        <a:t>рускоязычной</a:t>
                      </a:r>
                      <a:r>
                        <a:rPr lang="ru-RU" sz="1100" dirty="0">
                          <a:effectLst/>
                        </a:rPr>
                        <a:t> документации к ПО в свободном доступе и в достаточном количестве для более удобного использования ПО</a:t>
                      </a:r>
                      <a:endParaRPr lang="uk-UA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232" marR="6123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12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410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Результаты тестирования ПО</a:t>
            </a:r>
            <a:endParaRPr lang="uk-UA" sz="3200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069204982"/>
              </p:ext>
            </p:extLst>
          </p:nvPr>
        </p:nvGraphicFramePr>
        <p:xfrm>
          <a:off x="215516" y="836712"/>
          <a:ext cx="8712968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472514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Результаты показывают высокую эффективность использования модуля управления обработкой по отношению к другим способам управления или их отсутствию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265224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133</TotalTime>
  <Words>495</Words>
  <Application>Microsoft Office PowerPoint</Application>
  <PresentationFormat>Экран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Яркая</vt:lpstr>
      <vt:lpstr>Технологии проектирования системы управления обработкой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</dc:creator>
  <cp:lastModifiedBy>irina</cp:lastModifiedBy>
  <cp:revision>18</cp:revision>
  <dcterms:created xsi:type="dcterms:W3CDTF">2017-05-10T03:16:38Z</dcterms:created>
  <dcterms:modified xsi:type="dcterms:W3CDTF">2017-05-24T05:55:40Z</dcterms:modified>
</cp:coreProperties>
</file>