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85" r:id="rId1"/>
  </p:sldMasterIdLst>
  <p:notesMasterIdLst>
    <p:notesMasterId r:id="rId43"/>
  </p:notesMasterIdLst>
  <p:sldIdLst>
    <p:sldId id="256" r:id="rId2"/>
    <p:sldId id="261" r:id="rId3"/>
    <p:sldId id="365" r:id="rId4"/>
    <p:sldId id="366" r:id="rId5"/>
    <p:sldId id="367" r:id="rId6"/>
    <p:sldId id="368" r:id="rId7"/>
    <p:sldId id="369" r:id="rId8"/>
    <p:sldId id="370" r:id="rId9"/>
    <p:sldId id="312" r:id="rId10"/>
    <p:sldId id="333" r:id="rId11"/>
    <p:sldId id="334" r:id="rId12"/>
    <p:sldId id="313" r:id="rId13"/>
    <p:sldId id="335" r:id="rId14"/>
    <p:sldId id="314" r:id="rId15"/>
    <p:sldId id="338" r:id="rId16"/>
    <p:sldId id="339" r:id="rId17"/>
    <p:sldId id="340" r:id="rId18"/>
    <p:sldId id="341" r:id="rId19"/>
    <p:sldId id="362" r:id="rId20"/>
    <p:sldId id="358" r:id="rId21"/>
    <p:sldId id="359" r:id="rId22"/>
    <p:sldId id="360" r:id="rId23"/>
    <p:sldId id="361" r:id="rId24"/>
    <p:sldId id="371" r:id="rId25"/>
    <p:sldId id="372" r:id="rId26"/>
    <p:sldId id="373" r:id="rId27"/>
    <p:sldId id="348" r:id="rId28"/>
    <p:sldId id="349" r:id="rId29"/>
    <p:sldId id="351" r:id="rId30"/>
    <p:sldId id="315" r:id="rId31"/>
    <p:sldId id="272" r:id="rId32"/>
    <p:sldId id="317" r:id="rId33"/>
    <p:sldId id="318" r:id="rId34"/>
    <p:sldId id="319" r:id="rId35"/>
    <p:sldId id="320" r:id="rId36"/>
    <p:sldId id="316" r:id="rId37"/>
    <p:sldId id="321" r:id="rId38"/>
    <p:sldId id="322" r:id="rId39"/>
    <p:sldId id="323" r:id="rId40"/>
    <p:sldId id="325" r:id="rId41"/>
    <p:sldId id="324" r:id="rId42"/>
  </p:sldIdLst>
  <p:sldSz cx="9144000" cy="5143500" type="screen16x9"/>
  <p:notesSz cx="6858000" cy="9144000"/>
  <p:embeddedFontLst>
    <p:embeddedFont>
      <p:font typeface="Amasis MT Pro Medium" panose="02040604050005020304" pitchFamily="18" charset="0"/>
      <p:regular r:id="rId44"/>
      <p:italic r:id="rId45"/>
    </p:embeddedFont>
    <p:embeddedFont>
      <p:font typeface="Commissioner" panose="020B0604020202020204" charset="0"/>
      <p:regular r:id="rId46"/>
      <p:bold r:id="rId47"/>
    </p:embeddedFont>
    <p:embeddedFont>
      <p:font typeface="Golos Text" panose="020B0604020202020204" charset="0"/>
      <p:regular r:id="rId48"/>
      <p:bold r:id="rId49"/>
    </p:embeddedFont>
    <p:embeddedFont>
      <p:font typeface="Golos Text SemiBold" panose="020B0604020202020204" charset="0"/>
      <p:regular r:id="rId50"/>
      <p:bold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C576B5-9943-4870-BB1F-7D13E51A91FE}">
  <a:tblStyle styleId="{42C576B5-9943-4870-BB1F-7D13E51A91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23" autoAdjust="0"/>
    <p:restoredTop sz="60784" autoAdjust="0"/>
  </p:normalViewPr>
  <p:slideViewPr>
    <p:cSldViewPr snapToGrid="0">
      <p:cViewPr varScale="1">
        <p:scale>
          <a:sx n="89" d="100"/>
          <a:sy n="89" d="100"/>
        </p:scale>
        <p:origin x="1842"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3:38:38.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1,'8661'0,"-8609"0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3:38:42.5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1,'4603'0,"-4576"0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3:39:34.5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1,'4603'0,"-4576"0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29.7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40.0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42.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45.5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51.6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17T12:32:54.6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1,'3343'0,"-3323"0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b="0" i="0" dirty="0">
                <a:effectLst/>
                <a:latin typeface="gg mono"/>
              </a:rPr>
              <a:t>שלום אנחנו קבוצה 3,</a:t>
            </a:r>
          </a:p>
          <a:p>
            <a:pPr marL="0" lvl="0" indent="0" algn="r" rtl="1">
              <a:spcBef>
                <a:spcPts val="0"/>
              </a:spcBef>
              <a:spcAft>
                <a:spcPts val="0"/>
              </a:spcAft>
              <a:buNone/>
            </a:pPr>
            <a:r>
              <a:rPr lang="he-IL" b="0" i="0" dirty="0">
                <a:effectLst/>
                <a:latin typeface="gg mono"/>
              </a:rPr>
              <a:t>חברי הם: אלכסנדרה,ליאור,עידו ואני דניאל.</a:t>
            </a:r>
          </a:p>
          <a:p>
            <a:pPr marL="0" lvl="0" indent="0" algn="r" rtl="1">
              <a:spcBef>
                <a:spcPts val="0"/>
              </a:spcBef>
              <a:spcAft>
                <a:spcPts val="0"/>
              </a:spcAft>
              <a:buNone/>
            </a:pPr>
            <a:r>
              <a:rPr lang="he-IL" b="0" i="0" dirty="0">
                <a:effectLst/>
                <a:latin typeface="gg mono"/>
              </a:rPr>
              <a:t> נושא המאמר שלנו הוא </a:t>
            </a:r>
            <a:r>
              <a:rPr lang="en-GB" b="0" i="0" dirty="0">
                <a:effectLst/>
                <a:latin typeface="gg mono"/>
              </a:rPr>
              <a:t>CLUSTERGAN </a:t>
            </a:r>
            <a:r>
              <a:rPr lang="he-IL" b="0" i="0" dirty="0">
                <a:effectLst/>
                <a:latin typeface="gg mono"/>
              </a:rPr>
              <a:t>ו  </a:t>
            </a:r>
            <a:r>
              <a:rPr lang="en-GB" b="0" i="0" dirty="0">
                <a:effectLst/>
                <a:latin typeface="gg mono"/>
              </a:rPr>
              <a:t>LATENT SPACE </a:t>
            </a:r>
            <a:endParaRPr lang="he-IL" b="0" i="0" dirty="0">
              <a:effectLst/>
              <a:latin typeface="gg mon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GB" dirty="0" err="1"/>
              <a:t>Infogan</a:t>
            </a:r>
            <a:r>
              <a:rPr lang="he-IL" dirty="0"/>
              <a:t>- ניסו להוסיף משתנים דיסקרטיים ולשמר אינפורמציה הדדית בין המרחב הלטנטי לפלא, המודל הזה היה יותר טוב מ</a:t>
            </a:r>
            <a:r>
              <a:rPr lang="en-US" dirty="0"/>
              <a:t>GAN</a:t>
            </a:r>
            <a:r>
              <a:rPr lang="he-IL" dirty="0"/>
              <a:t> רגיל אך עדיין לא הגיע לתוצאות מדויקות מספיק.</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גיש הנוספת היא </a:t>
            </a:r>
            <a:r>
              <a:rPr lang="en-US" dirty="0"/>
              <a:t>GAN</a:t>
            </a:r>
            <a:r>
              <a:rPr lang="he-IL" dirty="0"/>
              <a:t> עם קלאסטרינג אחרי האימון כלומר מאמנים את המודל רגיל ואז מנסים לעשות </a:t>
            </a:r>
            <a:r>
              <a:rPr lang="en-US" dirty="0"/>
              <a:t>CLUSTERING</a:t>
            </a:r>
            <a:r>
              <a:rPr lang="he-IL" dirty="0"/>
              <a:t> על המרחב הלטנטי בעזרת אלגוריתמים כמו </a:t>
            </a:r>
            <a:r>
              <a:rPr lang="en-US" dirty="0"/>
              <a:t>KMEANS</a:t>
            </a:r>
            <a:r>
              <a:rPr lang="he-IL" dirty="0"/>
              <a:t>. ההצלחה הייתה נמוכה מאוד כי המרחב הלטנטי של </a:t>
            </a:r>
            <a:r>
              <a:rPr lang="en-US" dirty="0"/>
              <a:t>GAN</a:t>
            </a:r>
            <a:r>
              <a:rPr lang="he-IL" dirty="0"/>
              <a:t> הוא רציף ואין מבנה של קבוצות.</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הניסיון השלישי הוא שילוב של אינקודר וקלאסטרינג, כלומר שולטים על המרחב הלטנטי עם </a:t>
            </a:r>
            <a:r>
              <a:rPr lang="en-US" dirty="0"/>
              <a:t>AUTOENCODER</a:t>
            </a:r>
            <a:r>
              <a:rPr lang="he-IL" dirty="0"/>
              <a:t> ואז מקבצים. הטכניקות נותנות שיפור אבל גם הן לא מגיעות לדיוק גבוהה כמו שהיינו מצפים.</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לסיכום למרות ניסיונות מגוונים לשלב קלאסטרינג עם </a:t>
            </a:r>
            <a:r>
              <a:rPr lang="en-US" dirty="0"/>
              <a:t>GAN</a:t>
            </a:r>
            <a:r>
              <a:rPr lang="he-IL" dirty="0"/>
              <a:t> אף אחת מהגישות לא הצליחה ליצר מרחב לטנטי שמאפשר סיווג מדויק ומשמעותי.</a:t>
            </a:r>
            <a:endParaRPr dirty="0"/>
          </a:p>
        </p:txBody>
      </p:sp>
    </p:spTree>
    <p:extLst>
      <p:ext uri="{BB962C8B-B14F-4D97-AF65-F5344CB8AC3E}">
        <p14:creationId xmlns:p14="http://schemas.microsoft.com/office/powerpoint/2010/main" val="3387902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וכאן מגיע ה</a:t>
            </a:r>
            <a:r>
              <a:rPr lang="en-US" dirty="0"/>
              <a:t>CLUSTERGAN</a:t>
            </a:r>
            <a:endParaRPr dirty="0"/>
          </a:p>
        </p:txBody>
      </p:sp>
    </p:spTree>
    <p:extLst>
      <p:ext uri="{BB962C8B-B14F-4D97-AF65-F5344CB8AC3E}">
        <p14:creationId xmlns:p14="http://schemas.microsoft.com/office/powerpoint/2010/main" val="1855229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31ff7c0f5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31ff7c0f5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אחרי שהבנו מה זה גן רגיל ולמה הוא לא מתאים לקלאסטרינג , החוקרים הגיעו לפתרון המושלם שהוא הקלאסטרגן.</a:t>
            </a:r>
            <a:br>
              <a:rPr lang="en-US" dirty="0"/>
            </a:br>
            <a:r>
              <a:rPr lang="he-IL" dirty="0"/>
              <a:t>הרעיון המרכזי הוא לשלב שני סוגי מידע בתוך הוקטור הלטנטי מה שיאפשר ליצור הפרדה טבעית בין קבוצות וככה הקלאסטרגן מצליח לא רק לייצר דגימות איכותיות אלא גם לסווג אותן בצורה ברורה לקבוצות וזה בידיוק מה שחיפשנו.</a:t>
            </a:r>
            <a:endParaRPr lang="en-GB" dirty="0"/>
          </a:p>
        </p:txBody>
      </p:sp>
    </p:spTree>
    <p:extLst>
      <p:ext uri="{BB962C8B-B14F-4D97-AF65-F5344CB8AC3E}">
        <p14:creationId xmlns:p14="http://schemas.microsoft.com/office/powerpoint/2010/main" val="14626890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השינויים שנעשו בגן כדי להגיע למצב של קךאסטרינג</a:t>
            </a:r>
            <a:endParaRPr dirty="0"/>
          </a:p>
        </p:txBody>
      </p:sp>
    </p:spTree>
    <p:extLst>
      <p:ext uri="{BB962C8B-B14F-4D97-AF65-F5344CB8AC3E}">
        <p14:creationId xmlns:p14="http://schemas.microsoft.com/office/powerpoint/2010/main" val="2337914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דבר ראשון שינוי במרחב הלטנטי, במודל החדש הוקטור שנדגם בנוי משני חלקים, החלק הרציף שהוא כמו ב</a:t>
            </a:r>
            <a:r>
              <a:rPr lang="en-US" dirty="0"/>
              <a:t>GAN</a:t>
            </a:r>
            <a:r>
              <a:rPr lang="he-IL" dirty="0"/>
              <a:t> הרגיל שמגיע בהתפלגות נורמלית והחלק הבדיד שהוא וקטור </a:t>
            </a:r>
            <a:r>
              <a:rPr lang="en-US" dirty="0"/>
              <a:t>ONE HOT</a:t>
            </a:r>
            <a:r>
              <a:rPr lang="he-IL" dirty="0"/>
              <a:t>.</a:t>
            </a:r>
            <a:br>
              <a:rPr lang="en-US" dirty="0"/>
            </a:br>
            <a:r>
              <a:rPr lang="en-US" dirty="0"/>
              <a:t>ONE HOT</a:t>
            </a:r>
            <a:r>
              <a:rPr lang="he-IL" dirty="0"/>
              <a:t> זאת דרך לייצג קטגוריות (לדוגמא אם נרצה ליצג מספרים אז עבור הספרה אפס יהיו 9 אפסים ו-1 במקום הראש וזה מייצג לנו שהספרה היא אפס).</a:t>
            </a:r>
          </a:p>
          <a:p>
            <a:pPr marL="0" lvl="0" indent="0" algn="r" rtl="1">
              <a:spcBef>
                <a:spcPts val="0"/>
              </a:spcBef>
              <a:spcAft>
                <a:spcPts val="0"/>
              </a:spcAft>
              <a:buNone/>
            </a:pPr>
            <a:r>
              <a:rPr lang="he-IL" dirty="0"/>
              <a:t>כך בעצם אנחנו מכניסים קטגוריה ברורה לתוך המרחב הטלנטי ומאפשר לכל קטגוריה להיות מרוכזת לקלאסטר משלה. התוצאה היא שהגנרטור לומד גם ליצור קבוצות מופרדות.</a:t>
            </a:r>
            <a:endParaRPr dirty="0"/>
          </a:p>
        </p:txBody>
      </p:sp>
    </p:spTree>
    <p:extLst>
      <p:ext uri="{BB962C8B-B14F-4D97-AF65-F5344CB8AC3E}">
        <p14:creationId xmlns:p14="http://schemas.microsoft.com/office/powerpoint/2010/main" val="748657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שינוי נוסף שקורה זה התאמה של פונקציית האיבוד.</a:t>
            </a:r>
          </a:p>
          <a:p>
            <a:pPr marL="0" lvl="0" indent="0" algn="r" rtl="1">
              <a:spcBef>
                <a:spcPts val="0"/>
              </a:spcBef>
              <a:spcAft>
                <a:spcPts val="0"/>
              </a:spcAft>
              <a:buNone/>
            </a:pPr>
            <a:r>
              <a:rPr lang="he-IL" dirty="0"/>
              <a:t>נתחיל בפונקציות לוס שלא משתנות :</a:t>
            </a:r>
          </a:p>
          <a:p>
            <a:pPr marL="0" lvl="0" indent="0" algn="r" rtl="1">
              <a:spcBef>
                <a:spcPts val="0"/>
              </a:spcBef>
              <a:spcAft>
                <a:spcPts val="0"/>
              </a:spcAft>
              <a:buNone/>
            </a:pPr>
            <a:r>
              <a:rPr lang="he-IL" dirty="0"/>
              <a:t>הפוקנצית </a:t>
            </a:r>
            <a:r>
              <a:rPr lang="en-US" dirty="0"/>
              <a:t>LOSS</a:t>
            </a:r>
            <a:r>
              <a:rPr lang="he-IL" dirty="0"/>
              <a:t> של הדיסקרימינטור:</a:t>
            </a:r>
          </a:p>
          <a:p>
            <a:pPr marL="0" lvl="0" indent="0" algn="r" rtl="1">
              <a:spcBef>
                <a:spcPts val="0"/>
              </a:spcBef>
              <a:spcAft>
                <a:spcPts val="0"/>
              </a:spcAft>
              <a:buNone/>
            </a:pPr>
            <a:r>
              <a:rPr lang="he-IL" dirty="0"/>
              <a:t>מקבל שתי דגימות אחת </a:t>
            </a:r>
            <a:r>
              <a:rPr lang="en-GB" dirty="0" err="1"/>
              <a:t>xreal</a:t>
            </a:r>
            <a:r>
              <a:rPr lang="he-IL" dirty="0"/>
              <a:t> דגימה אמיתית מהמאגר ושניה מזויפת שנוצרת ע"י הגנרטור </a:t>
            </a:r>
            <a:r>
              <a:rPr lang="en-GB" dirty="0"/>
              <a:t>G(z)</a:t>
            </a:r>
            <a:br>
              <a:rPr lang="en-US" dirty="0"/>
            </a:br>
            <a:r>
              <a:rPr lang="he-IL" dirty="0"/>
              <a:t>הדיסקרימינטור מחזיר ציון בין 0 ל-1 שאומר 1= אני חושב שהיא אמיתי ו0= אני חושב שהיא מזויפת</a:t>
            </a:r>
          </a:p>
          <a:p>
            <a:pPr marL="0" lvl="0" indent="0" algn="r" rtl="1">
              <a:spcBef>
                <a:spcPts val="0"/>
              </a:spcBef>
              <a:spcAft>
                <a:spcPts val="0"/>
              </a:spcAft>
              <a:buNone/>
            </a:pPr>
            <a:r>
              <a:rPr lang="he-IL" dirty="0"/>
              <a:t>כשאנחנו מכניסים תמונה אמיתי נצפה שנקבל ציון גבוהה ועבור תמונה מזויפת נצפה לציון נמוך</a:t>
            </a:r>
          </a:p>
          <a:p>
            <a:pPr marL="0" lvl="0" indent="0" algn="r" rtl="1">
              <a:spcBef>
                <a:spcPts val="0"/>
              </a:spcBef>
              <a:spcAft>
                <a:spcPts val="0"/>
              </a:spcAft>
              <a:buNone/>
            </a:pPr>
            <a:r>
              <a:rPr lang="he-IL" dirty="0"/>
              <a:t>אם הוא נותן ציון נמוך על תמונה מזויפת בעזרת 1 מינוס ולוג זה הופך לעונש קטן לעומת זאת אם הוא נותן ציון גבוה לתמונה מזויפת 1מינוס והלוג הופכים את העונש לגבוהה יותר.</a:t>
            </a:r>
          </a:p>
          <a:p>
            <a:pPr marL="0" lvl="0" indent="0" algn="r" rtl="1">
              <a:spcBef>
                <a:spcPts val="0"/>
              </a:spcBef>
              <a:spcAft>
                <a:spcPts val="0"/>
              </a:spcAft>
              <a:buNone/>
            </a:pPr>
            <a:r>
              <a:rPr lang="he-IL" dirty="0"/>
              <a:t>פונקצית </a:t>
            </a:r>
            <a:r>
              <a:rPr lang="en-US" dirty="0"/>
              <a:t>LOSS</a:t>
            </a:r>
            <a:r>
              <a:rPr lang="he-IL" dirty="0"/>
              <a:t> של הגנרטור:</a:t>
            </a:r>
          </a:p>
          <a:p>
            <a:pPr marL="0" lvl="0" indent="0" algn="r" rtl="1">
              <a:spcBef>
                <a:spcPts val="0"/>
              </a:spcBef>
              <a:spcAft>
                <a:spcPts val="0"/>
              </a:spcAft>
              <a:buNone/>
            </a:pPr>
            <a:r>
              <a:rPr lang="he-IL" dirty="0"/>
              <a:t>ככל שהציון נמוך יותר ככה זה אומר שהוא מיצר תמונות טובות יותר</a:t>
            </a:r>
          </a:p>
          <a:p>
            <a:pPr marL="0" lvl="0" indent="0" algn="r" rtl="1">
              <a:spcBef>
                <a:spcPts val="0"/>
              </a:spcBef>
              <a:spcAft>
                <a:spcPts val="0"/>
              </a:spcAft>
              <a:buNone/>
            </a:pPr>
            <a:r>
              <a:rPr lang="en-GB" dirty="0"/>
              <a:t>D(G(z)</a:t>
            </a:r>
            <a:r>
              <a:rPr lang="ru-RU" dirty="0"/>
              <a:t>)</a:t>
            </a:r>
            <a:r>
              <a:rPr lang="he-IL" dirty="0"/>
              <a:t> הפלט של </a:t>
            </a:r>
            <a:r>
              <a:rPr lang="en-US" dirty="0"/>
              <a:t>D</a:t>
            </a:r>
            <a:r>
              <a:rPr lang="he-IL" dirty="0"/>
              <a:t> כאשר הוא רואה תמונה ש</a:t>
            </a:r>
            <a:r>
              <a:rPr lang="en-US" dirty="0"/>
              <a:t>G</a:t>
            </a:r>
            <a:r>
              <a:rPr lang="he-IL" dirty="0"/>
              <a:t> יצר</a:t>
            </a:r>
          </a:p>
          <a:p>
            <a:pPr marL="0" lvl="0" indent="0" algn="r" rtl="1">
              <a:spcBef>
                <a:spcPts val="0"/>
              </a:spcBef>
              <a:spcAft>
                <a:spcPts val="0"/>
              </a:spcAft>
              <a:buNone/>
            </a:pPr>
            <a:r>
              <a:rPr lang="he-IL" dirty="0"/>
              <a:t>כלומר אם הוא יתן ציון גבוהה (חשב שהתמונה אמיתית) אז הלוג הופך את הציון לנמוך וזה אומר שהגנרטור הצליח לבלבל.</a:t>
            </a:r>
          </a:p>
          <a:p>
            <a:pPr marL="0" lvl="0" indent="0" algn="r" rtl="1">
              <a:spcBef>
                <a:spcPts val="0"/>
              </a:spcBef>
              <a:spcAft>
                <a:spcPts val="0"/>
              </a:spcAft>
              <a:buNone/>
            </a:pPr>
            <a:r>
              <a:rPr lang="he-IL" dirty="0"/>
              <a:t>פונקציית </a:t>
            </a:r>
            <a:r>
              <a:rPr lang="en-US" dirty="0"/>
              <a:t>LOSS</a:t>
            </a:r>
            <a:r>
              <a:rPr lang="he-IL" dirty="0"/>
              <a:t> חדשה של פונקציית השחזור:</a:t>
            </a:r>
          </a:p>
          <a:p>
            <a:pPr marL="0" lvl="0" indent="0" algn="r" rtl="1">
              <a:spcBef>
                <a:spcPts val="0"/>
              </a:spcBef>
              <a:spcAft>
                <a:spcPts val="0"/>
              </a:spcAft>
              <a:buNone/>
            </a:pPr>
            <a:r>
              <a:rPr lang="en-US" dirty="0"/>
              <a:t>Z</a:t>
            </a:r>
            <a:r>
              <a:rPr lang="he-IL" dirty="0"/>
              <a:t> וקטור מקורי , </a:t>
            </a:r>
            <a:r>
              <a:rPr lang="en-GB" dirty="0"/>
              <a:t>E(G(z))</a:t>
            </a:r>
            <a:r>
              <a:rPr lang="he-IL" dirty="0"/>
              <a:t> הוקטור שהאנקוד יוצר עבור תמונה שהגנרטור יצר</a:t>
            </a:r>
          </a:p>
          <a:p>
            <a:pPr marL="0" lvl="0" indent="0" algn="r" rtl="1">
              <a:spcBef>
                <a:spcPts val="0"/>
              </a:spcBef>
              <a:spcAft>
                <a:spcPts val="0"/>
              </a:spcAft>
              <a:buNone/>
            </a:pPr>
            <a:r>
              <a:rPr lang="he-IL" dirty="0"/>
              <a:t>נחפש מרחק בין שני הוקטורים ע"י חיסור בניהם , עבור מרחק קטן אז המבנה נשמר טוב ומרחק גדול ההפך. למה מעלים בריבוע? כדי שהשגיאה תהיה משמעותית יותר .</a:t>
            </a:r>
          </a:p>
        </p:txBody>
      </p:sp>
    </p:spTree>
    <p:extLst>
      <p:ext uri="{BB962C8B-B14F-4D97-AF65-F5344CB8AC3E}">
        <p14:creationId xmlns:p14="http://schemas.microsoft.com/office/powerpoint/2010/main" val="4082771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הוספה של רשת הפוכה- האינקודר, זאת רשת שמקבלת תמונה שנוצרה ע"י הגנרטור ומנסה לשחזר ממנה את הוקטור הלטנטי שהוביל אליה. המטרה כאן היא כפולה:</a:t>
            </a:r>
            <a:br>
              <a:rPr lang="en-US" dirty="0"/>
            </a:br>
            <a:r>
              <a:rPr lang="he-IL" dirty="0"/>
              <a:t>מצד אחד לבדוק האם המבנה של הקלאסטר נשמר ומצד שני ליצור מנגנון שיכול להפוך תמונה או דגימה למיקום ברור בתוך המרחב הנלטנטי.</a:t>
            </a:r>
            <a:br>
              <a:rPr lang="en-US" dirty="0"/>
            </a:br>
            <a:r>
              <a:rPr lang="he-IL" dirty="0"/>
              <a:t>למה זה חשוב? כי רק ככה אפשר באמת לבדוק האם כל דגימה שייכת לקבוצה מסוים ומה הקבוצה שלה.</a:t>
            </a:r>
            <a:endParaRPr lang="en-IL" dirty="0"/>
          </a:p>
        </p:txBody>
      </p:sp>
    </p:spTree>
    <p:extLst>
      <p:ext uri="{BB962C8B-B14F-4D97-AF65-F5344CB8AC3E}">
        <p14:creationId xmlns:p14="http://schemas.microsoft.com/office/powerpoint/2010/main" val="2148105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זאת הארכיטקטורה של המודל שלנו שבנויה משלוש רשתות נוירונים שעובדות ולומדות ביחד</a:t>
            </a:r>
          </a:p>
          <a:p>
            <a:pPr marL="0" lvl="0" indent="0" algn="r" rtl="1">
              <a:spcBef>
                <a:spcPts val="0"/>
              </a:spcBef>
              <a:spcAft>
                <a:spcPts val="0"/>
              </a:spcAft>
              <a:buNone/>
            </a:pPr>
            <a:r>
              <a:rPr lang="he-IL" dirty="0"/>
              <a:t>אפשר לראות שהיא כוללת את הגנרטור שמקבל וקטור שבנוי גם מהחלק הרציף וגם הבדיד </a:t>
            </a:r>
            <a:br>
              <a:rPr lang="en-US" dirty="0"/>
            </a:br>
            <a:r>
              <a:rPr lang="he-IL" dirty="0"/>
              <a:t>הדיסקרימינטור שמקבל את הדגימה ש </a:t>
            </a:r>
            <a:r>
              <a:rPr lang="en-US" dirty="0"/>
              <a:t>G</a:t>
            </a:r>
            <a:r>
              <a:rPr lang="he-IL" dirty="0"/>
              <a:t> יצר ומנסה להגיד האם הדגימה היא אמיתית או מזויפת</a:t>
            </a:r>
            <a:br>
              <a:rPr lang="en-US" dirty="0"/>
            </a:br>
            <a:r>
              <a:rPr lang="he-IL" dirty="0"/>
              <a:t>עד כה חוץ מהוקטור הכל אותו הדבר</a:t>
            </a:r>
            <a:br>
              <a:rPr lang="en-US" dirty="0"/>
            </a:br>
            <a:r>
              <a:rPr lang="he-IL" dirty="0"/>
              <a:t>בנוסף יש לנו את האנקודר שמקבל גם את התמונה ש</a:t>
            </a:r>
            <a:r>
              <a:rPr lang="en-US" dirty="0"/>
              <a:t>G</a:t>
            </a:r>
            <a:r>
              <a:rPr lang="he-IL" dirty="0"/>
              <a:t> יצר ומנסה לשחזר את הוקטור .</a:t>
            </a:r>
          </a:p>
          <a:p>
            <a:pPr marL="0" lvl="0" indent="0" algn="r" rtl="1">
              <a:spcBef>
                <a:spcPts val="0"/>
              </a:spcBef>
              <a:spcAft>
                <a:spcPts val="0"/>
              </a:spcAft>
              <a:buNone/>
            </a:pPr>
            <a:r>
              <a:rPr lang="he-IL" dirty="0"/>
              <a:t>כל שלושת הרשתות האלה מתאמנות יחד כך שהמערכת לא רק מייצרת באיכות גבוהה אלא גם מארגנת אותן לקבוצות מובהקות ומופרדות היטב.</a:t>
            </a:r>
          </a:p>
          <a:p>
            <a:pPr marL="0" lvl="0" indent="0" algn="r" rtl="1">
              <a:spcBef>
                <a:spcPts val="0"/>
              </a:spcBef>
              <a:spcAft>
                <a:spcPts val="0"/>
              </a:spcAft>
              <a:buNone/>
            </a:pPr>
            <a:endParaRPr dirty="0"/>
          </a:p>
        </p:txBody>
      </p:sp>
    </p:spTree>
    <p:extLst>
      <p:ext uri="{BB962C8B-B14F-4D97-AF65-F5344CB8AC3E}">
        <p14:creationId xmlns:p14="http://schemas.microsoft.com/office/powerpoint/2010/main" val="21611709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he-IL" dirty="0"/>
              <a:t>שלום אני ליאור ובחלק שלי אני הולך לעבור על המרכיבים המרכזיים בקוד – דגימת משתני לטנט, המבנה של הגנרטור, המקודד והדיסקרימינטור, ולולאת האימון – אשר יחד יוצרים מערכת תחרותית ואפקטיבית להפקת תמונות.</a:t>
            </a:r>
            <a:endParaRPr dirty="0"/>
          </a:p>
        </p:txBody>
      </p:sp>
    </p:spTree>
    <p:extLst>
      <p:ext uri="{BB962C8B-B14F-4D97-AF65-F5344CB8AC3E}">
        <p14:creationId xmlns:p14="http://schemas.microsoft.com/office/powerpoint/2010/main" val="3223304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b="0" i="0">
                <a:effectLst/>
                <a:latin typeface="gg mono"/>
              </a:rPr>
              <a:t>אך לפני נתחיל בהקדמה קצרה</a:t>
            </a:r>
            <a:endParaRPr lang="he-IL"/>
          </a:p>
          <a:p>
            <a:pPr marL="0" lvl="0" indent="0" algn="r" rtl="1">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F491D4CD-3C96-1638-C6FC-AE31716B12A6}"/>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0F67D154-2843-EF6E-71B9-EDD7F8BC6A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E499EFDF-57E7-20C6-BF4A-DF3C027BB8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kumimoji="0" lang="en-US" altLang="en-IL" sz="1100" b="1" i="0" u="none" strike="noStrike" cap="none" normalizeH="0" baseline="0" dirty="0">
                <a:ln>
                  <a:noFill/>
                </a:ln>
                <a:solidFill>
                  <a:schemeClr val="tx1"/>
                </a:solidFill>
                <a:effectLst/>
                <a:latin typeface="Arial" panose="020B0604020202020204" pitchFamily="34" charset="0"/>
              </a:rPr>
              <a:t>Creating a latent variable (</a:t>
            </a:r>
            <a:r>
              <a:rPr kumimoji="0" lang="en-US" altLang="en-IL" sz="1100" b="1" i="0" u="none" strike="noStrike" cap="none" normalizeH="0" baseline="0" dirty="0" err="1">
                <a:ln>
                  <a:noFill/>
                </a:ln>
                <a:solidFill>
                  <a:schemeClr val="tx1"/>
                </a:solidFill>
                <a:effectLst/>
                <a:latin typeface="Arial" panose="020B0604020202020204" pitchFamily="34" charset="0"/>
              </a:rPr>
              <a:t>sample_z</a:t>
            </a:r>
            <a:r>
              <a:rPr kumimoji="0" lang="en-US" altLang="en-IL" sz="1100" b="1" i="0" u="none" strike="noStrike" cap="none" normalizeH="0" baseline="0" dirty="0">
                <a:ln>
                  <a:noFill/>
                </a:ln>
                <a:solidFill>
                  <a:schemeClr val="tx1"/>
                </a:solidFill>
                <a:effectLst/>
                <a:latin typeface="Arial" panose="020B0604020202020204" pitchFamily="34" charset="0"/>
              </a:rPr>
              <a:t>):</a:t>
            </a:r>
          </a:p>
          <a:p>
            <a:pPr lvl="0" algn="r" rtl="1">
              <a:buNone/>
            </a:pPr>
            <a:r>
              <a:rPr lang="he-IL" dirty="0"/>
              <a:t>בפונקציה </a:t>
            </a:r>
            <a:r>
              <a:rPr lang="en-US" dirty="0"/>
              <a:t> </a:t>
            </a:r>
            <a:r>
              <a:rPr lang="en-US" dirty="0" err="1"/>
              <a:t>sample_z</a:t>
            </a:r>
            <a:r>
              <a:rPr lang="en-US" dirty="0"/>
              <a:t> </a:t>
            </a:r>
            <a:r>
              <a:rPr lang="he-IL" dirty="0"/>
              <a:t>אנו יוצרים את משתני הלטנט לשני חלקים: &gt; - חלק רציף (</a:t>
            </a:r>
            <a:r>
              <a:rPr lang="en-US" dirty="0"/>
              <a:t> :(</a:t>
            </a:r>
            <a:r>
              <a:rPr lang="en-US" dirty="0" err="1"/>
              <a:t>zn</a:t>
            </a:r>
            <a:r>
              <a:rPr lang="he-IL" dirty="0"/>
              <a:t>מקבל רעש נומרי הנמדד בסקלציה (למשל, 0.75).</a:t>
            </a:r>
            <a:endParaRPr lang="en-US" dirty="0"/>
          </a:p>
          <a:p>
            <a:pPr lvl="0" algn="r" rtl="1">
              <a:buNone/>
            </a:pPr>
            <a:r>
              <a:rPr lang="he-IL" dirty="0"/>
              <a:t> &gt; - חלק קטגורי (</a:t>
            </a:r>
            <a:r>
              <a:rPr lang="en-US" dirty="0"/>
              <a:t> :(</a:t>
            </a:r>
            <a:r>
              <a:rPr lang="en-US" dirty="0" err="1"/>
              <a:t>zc</a:t>
            </a:r>
            <a:r>
              <a:rPr lang="he-IL" dirty="0"/>
              <a:t>מתורגם לווקטור </a:t>
            </a:r>
            <a:r>
              <a:rPr lang="en-US" dirty="0"/>
              <a:t>, one-hot </a:t>
            </a:r>
            <a:r>
              <a:rPr lang="he-IL" dirty="0"/>
              <a:t>כך שכל דוגמה תקבל קטגוריה מסוימת. &gt;</a:t>
            </a:r>
            <a:endParaRPr lang="en-US" dirty="0"/>
          </a:p>
          <a:p>
            <a:pPr lvl="0" algn="r" rtl="1">
              <a:buNone/>
            </a:pPr>
            <a:r>
              <a:rPr lang="he-IL" dirty="0"/>
              <a:t> קטע זה חיוני כדי שהגנרטור ידע לקבל גם מידע רציף וגם מידע קטגורי, דבר שמשפר את יכולת הקלאסטרינג של המודל.</a:t>
            </a:r>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17038070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BA2BAF20-7315-2FF2-E89D-27450C11CC90}"/>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DD77F7E4-505E-F0B7-94E3-8538DB58C2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4112E786-B0EA-288F-B204-CCFC8C218D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dirty="0"/>
              <a:t>Calculating Gradient Penalty:</a:t>
            </a:r>
          </a:p>
          <a:p>
            <a:pPr lvl="0" algn="r" rtl="1">
              <a:buNone/>
            </a:pPr>
            <a:r>
              <a:rPr lang="he-IL" dirty="0"/>
              <a:t>נועדה לוודא שהרשת (בעיקר החלק שמבחין בין תמונות אמיתיות לתמונות שנוצרו) לא תגיב בצורה קיצונית מדי לשינויים קטנים בתמונה. כלומר, שינוי קטן בתמונה לא יוביל לשינוי עצום בפלט של הרשת. אם הגרדיאנטים (השינויים שהתוצאה משתנה בעקבות שינוי קטן בקלט) מדודים ושונים מ־1 – בין אם הם גבוהים מדי או נמוכים מדי – הפונקציה מוסיפה סכום לעיבוד ההפסד שמטרתו "להעניש" את הרשת, כלומר לגרום לעדכון המשקולות כך שהתנהגות הרשת תהיה יציבה ואחידה יותר.</a:t>
            </a:r>
            <a:endParaRPr lang="en-US" sz="1100" b="0" dirty="0"/>
          </a:p>
          <a:p>
            <a:pPr marL="158750" marR="0" lvl="0" indent="0" algn="r" defTabSz="914400" rtl="1" eaLnBrk="1" fontAlgn="auto" latinLnBrk="0" hangingPunct="1">
              <a:lnSpc>
                <a:spcPct val="100000"/>
              </a:lnSpc>
              <a:spcBef>
                <a:spcPts val="0"/>
              </a:spcBef>
              <a:spcAft>
                <a:spcPts val="0"/>
              </a:spcAft>
              <a:buClr>
                <a:srgbClr val="000000"/>
              </a:buClr>
              <a:buSzPts val="1100"/>
              <a:buFont typeface="Arial" panose="020B0604020202020204" pitchFamily="34" charset="0"/>
              <a:buNone/>
              <a:tabLst/>
              <a:defRPr/>
            </a:pPr>
            <a:endParaRPr lang="en-US" sz="1100" b="0" dirty="0"/>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3352464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D11DE3C8-8A8E-7F6A-F5CE-B0ECB7528624}"/>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9D29881F-E4AC-2B18-F2C4-3AEFEC9153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84B9AE90-0FA5-5473-D08B-42EDC30ECF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endParaRPr lang="en-US" sz="1100" b="1" u="sng" dirty="0"/>
          </a:p>
          <a:p>
            <a:pPr lvl="0" algn="r" rtl="1">
              <a:buNone/>
            </a:pPr>
            <a:r>
              <a:rPr lang="en-US" sz="1100" b="1" u="sng" dirty="0"/>
              <a:t>Generator Class:</a:t>
            </a:r>
            <a:endParaRPr lang="en-US" u="sng" dirty="0"/>
          </a:p>
          <a:p>
            <a:pPr marL="0" lvl="0" indent="0" algn="r" rtl="1">
              <a:spcBef>
                <a:spcPts val="0"/>
              </a:spcBef>
              <a:spcAft>
                <a:spcPts val="0"/>
              </a:spcAft>
              <a:buNone/>
            </a:pPr>
            <a:endParaRPr lang="en-US" u="none" dirty="0"/>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u="none" dirty="0"/>
              <a:t>הגנרטור מקבל קוד לטנט קטן שמורכב משני חלקים – חלק רציף, שהוא רעש בסיסי, וחלק קטגורי, שמציין את הקטגוריה של התמונה. הקוד הזה מעובד במספר שלבים: ראשית, הוא 'ממלא' את המידע כדי ללכוד תכונות מורכבות, ואז מעצב אותו מחדש כך שיהיה מתאים לתמונה, ומגדיל בהדרגה את גודלו עד לגודל הרצוי. בסופו של תהליך, הוא עובר עיבוד שמוודא שערכי הפיקסלים יהיו בטווח המתאים (0 עד 1), מה שמאפשר לתמונה להיראות נכונה.</a:t>
            </a:r>
            <a:endParaRPr lang="en-US" u="none" dirty="0"/>
          </a:p>
        </p:txBody>
      </p:sp>
    </p:spTree>
    <p:extLst>
      <p:ext uri="{BB962C8B-B14F-4D97-AF65-F5344CB8AC3E}">
        <p14:creationId xmlns:p14="http://schemas.microsoft.com/office/powerpoint/2010/main" val="1739292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8D998BBA-8C9F-EFA7-C261-82813CA6A6AA}"/>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09134EB0-2AB0-C4DF-F384-B1B6A966AF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803DCD99-A37C-EC5F-449C-AB1A061E1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Encoder Class:</a:t>
            </a:r>
          </a:p>
          <a:p>
            <a:pPr marL="0" lvl="0" indent="0" algn="r" rtl="1">
              <a:spcBef>
                <a:spcPts val="0"/>
              </a:spcBef>
              <a:spcAft>
                <a:spcPts val="0"/>
              </a:spcAft>
              <a:buNone/>
            </a:pPr>
            <a:r>
              <a:rPr lang="he-IL" dirty="0"/>
              <a:t>בהמקודד, תמונה מומרת לוקטור קוד לטנט המורכב מחלק רציף לתכונות חזותיות וחלק קטגורי שעליו מופעל </a:t>
            </a:r>
            <a:r>
              <a:rPr lang="en-US" dirty="0"/>
              <a:t> </a:t>
            </a:r>
            <a:r>
              <a:rPr lang="en-US" dirty="0" err="1"/>
              <a:t>Softmax</a:t>
            </a:r>
            <a:r>
              <a:rPr lang="en-US" dirty="0"/>
              <a:t> </a:t>
            </a:r>
            <a:r>
              <a:rPr lang="he-IL" dirty="0"/>
              <a:t>להמרת הערכים להסתברויות, כך שהתוצאה המשוחזרת תואמת את התמונה – תהליך ההופכי לגנרטור.</a:t>
            </a:r>
            <a:endParaRPr lang="en-US" dirty="0"/>
          </a:p>
          <a:p>
            <a:pPr marL="0" lvl="0" indent="0" algn="r" rtl="1">
              <a:spcBef>
                <a:spcPts val="0"/>
              </a:spcBef>
              <a:spcAft>
                <a:spcPts val="0"/>
              </a:spcAft>
              <a:buNone/>
            </a:pPr>
            <a:endParaRPr lang="en-US" dirty="0"/>
          </a:p>
          <a:p>
            <a:pPr marL="0" lvl="0" indent="0" algn="r" rtl="1">
              <a:spcBef>
                <a:spcPts val="0"/>
              </a:spcBef>
              <a:spcAft>
                <a:spcPts val="0"/>
              </a:spcAft>
              <a:buNone/>
            </a:pPr>
            <a:r>
              <a:rPr lang="he-IL" dirty="0"/>
              <a:t>המקודד מעבד תמונה על ידי מעבר דרך שתי שכבות קונבולוציוניות—עם 64 פילטרים בשכבה הראשונה ולאחריה 128 פילטרים בשכבה השנייה—כאשר כל אחת מהן מלווה בפעולת </a:t>
            </a:r>
            <a:r>
              <a:rPr lang="en-US" dirty="0"/>
              <a:t> </a:t>
            </a:r>
            <a:r>
              <a:rPr lang="en-US" dirty="0" err="1"/>
              <a:t>LeakyReLU</a:t>
            </a:r>
            <a:r>
              <a:rPr lang="en-US" dirty="0"/>
              <a:t> </a:t>
            </a:r>
            <a:r>
              <a:rPr lang="he-IL" dirty="0"/>
              <a:t>עם מקדם של 0.2, ובכך מחלצת תכונות בסיסיות מהתמונה. הפלט מהשכבות הללו הוא מפה בגודל 128×5×5 (כלומר, 3200 ערכים) שמשטיחים אותה לווקטור חד ממדי ואחריו הווקטור הזה יעבור שתי שכבות </a:t>
            </a:r>
            <a:r>
              <a:rPr lang="en-US" dirty="0"/>
              <a:t> :Dense </a:t>
            </a:r>
            <a:r>
              <a:rPr lang="he-IL" dirty="0"/>
              <a:t>הראשונה ממירה את 3200 ל-1024, והשנייה ממירה את 1024 למימד הסופי שהוא סכום של </a:t>
            </a:r>
            <a:r>
              <a:rPr lang="en-US" dirty="0"/>
              <a:t> </a:t>
            </a:r>
            <a:r>
              <a:rPr lang="en-US" dirty="0" err="1"/>
              <a:t>latent_dim</a:t>
            </a:r>
            <a:r>
              <a:rPr lang="en-US" dirty="0"/>
              <a:t> </a:t>
            </a:r>
            <a:r>
              <a:rPr lang="he-IL" dirty="0"/>
              <a:t>ו־</a:t>
            </a:r>
            <a:r>
              <a:rPr lang="en-US" dirty="0"/>
              <a:t> . </a:t>
            </a:r>
            <a:r>
              <a:rPr lang="en-US" dirty="0" err="1"/>
              <a:t>n_c</a:t>
            </a:r>
            <a:r>
              <a:rPr lang="en-US" dirty="0"/>
              <a:t> </a:t>
            </a:r>
            <a:r>
              <a:rPr lang="he-IL" dirty="0"/>
              <a:t>לדוגמה, אם </a:t>
            </a:r>
            <a:r>
              <a:rPr lang="en-US" dirty="0"/>
              <a:t> </a:t>
            </a:r>
            <a:r>
              <a:rPr lang="en-US" dirty="0" err="1"/>
              <a:t>latent_dim</a:t>
            </a:r>
            <a:r>
              <a:rPr lang="en-US" dirty="0"/>
              <a:t> </a:t>
            </a:r>
            <a:r>
              <a:rPr lang="he-IL" dirty="0"/>
              <a:t>הוא 100 ו־</a:t>
            </a:r>
            <a:r>
              <a:rPr lang="en-US" dirty="0"/>
              <a:t> </a:t>
            </a:r>
            <a:r>
              <a:rPr lang="en-US" dirty="0" err="1"/>
              <a:t>n_c</a:t>
            </a:r>
            <a:r>
              <a:rPr lang="en-US" dirty="0"/>
              <a:t> </a:t>
            </a:r>
            <a:r>
              <a:rPr lang="he-IL" dirty="0"/>
              <a:t>הוא 10, הווקטור הסופי מורכב מחלק רציף בת 100 ממדים המתאר את התכונות החזותיות, וחלק של 10 ערכים גולמיים שמתארים את הקטגוריות. על אותם 10 ערכים מופעלת פונקציית </a:t>
            </a:r>
            <a:r>
              <a:rPr lang="en-US" dirty="0"/>
              <a:t> </a:t>
            </a:r>
            <a:r>
              <a:rPr lang="en-US" dirty="0" err="1"/>
              <a:t>Softmax</a:t>
            </a:r>
            <a:r>
              <a:rPr lang="en-US" dirty="0"/>
              <a:t>, </a:t>
            </a:r>
            <a:r>
              <a:rPr lang="he-IL" dirty="0"/>
              <a:t>שהופכת אותם להסתברויות — כלומר, כל ערך יהיה בין 0 ל-1 וסכומם הכולל יהיה 1 — ובכך ניתן לפרש כל ערך כסיכוי שההתמונה שייכת לאותה קטגוריה</a:t>
            </a:r>
            <a:r>
              <a:rPr lang="en-US" dirty="0"/>
              <a:t>.</a:t>
            </a:r>
          </a:p>
          <a:p>
            <a:pPr marL="0" lvl="0" indent="0" algn="r" rtl="1">
              <a:spcBef>
                <a:spcPts val="0"/>
              </a:spcBef>
              <a:spcAft>
                <a:spcPts val="0"/>
              </a:spcAft>
              <a:buNone/>
            </a:pPr>
            <a:endParaRPr lang="en-US" dirty="0"/>
          </a:p>
          <a:p>
            <a:pPr marL="0" lvl="0" indent="0" algn="r" rtl="1">
              <a:spcBef>
                <a:spcPts val="0"/>
              </a:spcBef>
              <a:spcAft>
                <a:spcPts val="0"/>
              </a:spcAft>
              <a:buNone/>
            </a:pPr>
            <a:endParaRPr lang="en-US" dirty="0"/>
          </a:p>
          <a:p>
            <a:pPr marL="0" lvl="0" indent="0" algn="r" rtl="1">
              <a:spcBef>
                <a:spcPts val="0"/>
              </a:spcBef>
              <a:spcAft>
                <a:spcPts val="0"/>
              </a:spcAft>
              <a:buNone/>
            </a:pPr>
            <a:r>
              <a:rPr lang="he-IL" dirty="0"/>
              <a:t>ניתן לציין ש־</a:t>
            </a:r>
            <a:r>
              <a:rPr lang="en-US" dirty="0"/>
              <a:t> </a:t>
            </a:r>
            <a:r>
              <a:rPr lang="en-US" dirty="0" err="1"/>
              <a:t>latent_dim</a:t>
            </a:r>
            <a:r>
              <a:rPr lang="en-US" dirty="0"/>
              <a:t> </a:t>
            </a:r>
            <a:r>
              <a:rPr lang="he-IL" dirty="0"/>
              <a:t>מייצג את מספר הממדים של החלק הרציף של קוד הלטנט</a:t>
            </a:r>
            <a:r>
              <a:rPr lang="en-US" dirty="0"/>
              <a:t> </a:t>
            </a:r>
          </a:p>
          <a:p>
            <a:pPr marL="0" lvl="0" indent="0" algn="r" rtl="1">
              <a:spcBef>
                <a:spcPts val="0"/>
              </a:spcBef>
              <a:spcAft>
                <a:spcPts val="0"/>
              </a:spcAft>
              <a:buNone/>
            </a:pPr>
            <a:r>
              <a:rPr lang="en-US" dirty="0" err="1"/>
              <a:t>n_c</a:t>
            </a:r>
            <a:r>
              <a:rPr lang="en-US" dirty="0"/>
              <a:t> </a:t>
            </a:r>
            <a:r>
              <a:rPr lang="he-IL" dirty="0"/>
              <a:t>מייצג את מספר הקטגוריות, כלומר את מספר הקבוצות שבהן המודל מנסה לסווג את הנתונים בצורה </a:t>
            </a:r>
            <a:r>
              <a:rPr lang="en-US" dirty="0" err="1"/>
              <a:t>UnSupervised</a:t>
            </a:r>
            <a:r>
              <a:rPr lang="he-IL" dirty="0"/>
              <a:t>.</a:t>
            </a:r>
          </a:p>
        </p:txBody>
      </p:sp>
    </p:spTree>
    <p:extLst>
      <p:ext uri="{BB962C8B-B14F-4D97-AF65-F5344CB8AC3E}">
        <p14:creationId xmlns:p14="http://schemas.microsoft.com/office/powerpoint/2010/main" val="2581603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2E600829-5EB0-EDCB-922E-0281943458E1}"/>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3B55C0F8-C37C-165C-CA91-07F56FD5AD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E09FB1DF-EE91-30A3-CF89-7B4F5F8DA6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Discriminator Class:</a:t>
            </a:r>
          </a:p>
          <a:p>
            <a:pPr lvl="0" algn="r" rtl="1">
              <a:buNone/>
            </a:pPr>
            <a:r>
              <a:rPr lang="he-IL" sz="1100" b="0" u="none" dirty="0"/>
              <a:t>מחלקת </a:t>
            </a:r>
            <a:r>
              <a:rPr lang="en-US" sz="1100" b="0" u="none" dirty="0"/>
              <a:t>Discriminator</a:t>
            </a:r>
            <a:r>
              <a:rPr lang="he-IL" sz="1100" b="0" u="none" dirty="0"/>
              <a:t> אחראית להבחין בין תמונות אמיתיות לבין תמונות שנוצרו ע"י הגנרטור. היא עושה זאת בשני שלבים: ראשית, באמצעות שכבות שמסוגלות 'לקרוא' ולהבין את תכונות התמונה, ולאחר מכן מעבירה את המידע דרך שכבות שמאחדות אותו לקבלת החלטה. בסיום, הפעלת פונקציית </a:t>
            </a:r>
            <a:r>
              <a:rPr lang="en-US" sz="1100" b="0" u="none" dirty="0"/>
              <a:t> Sigmoid </a:t>
            </a:r>
            <a:r>
              <a:rPr lang="he-IL" sz="1100" b="0" u="none" dirty="0"/>
              <a:t>מבטיחה שהתוצאה תהיה מספר בין 0 ל-1, שמייצג את ההסתברות שהתמונה היא אמיתית. כלומר, אם המספר קרוב ל-1, המודל סבור שהתמונה אמיתית; ואם הוא קרוב ל-0, סביר שהתמונה מזויפת.</a:t>
            </a:r>
            <a:endParaRPr lang="en-US" sz="1100" b="0" u="none" dirty="0"/>
          </a:p>
        </p:txBody>
      </p:sp>
    </p:spTree>
    <p:extLst>
      <p:ext uri="{BB962C8B-B14F-4D97-AF65-F5344CB8AC3E}">
        <p14:creationId xmlns:p14="http://schemas.microsoft.com/office/powerpoint/2010/main" val="1616846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35343C8A-0BBF-4E08-3DB3-AE261C9441D1}"/>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6FE9A4C0-BB90-C740-E416-167E39DBF2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29EA31AF-46A5-4CD8-7BA7-57244FEAAF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Generate Forward:</a:t>
            </a:r>
            <a:br>
              <a:rPr lang="en-US" sz="1100" b="1" u="sng" dirty="0"/>
            </a:br>
            <a:endParaRPr lang="en-US" sz="1100" b="1" u="sng" dirty="0"/>
          </a:p>
          <a:p>
            <a:pPr lvl="0" algn="r" rtl="1">
              <a:buNone/>
            </a:pPr>
            <a:r>
              <a:rPr lang="he-IL" dirty="0">
                <a:effectLst/>
                <a:latin typeface="inherit"/>
              </a:rPr>
              <a:t>במקטע זה, הגנרטור יוצר תמונות מתוך קוד לטנט קטן. לאחר מכן, מושוות התמונות שהופקו לשני הערכות: אחת מהחלק שמבחין בין תמונות אמיתיות למזויפות, ואחת מהחלק שמנסה לשחזר את הקוד המקורי מהתמונה. אנו מחשבים הפסד על סמך ההבדל בין הווקטור שהוזן לווקטור שהוחזר – עבור החלק הרציף נשתמש ב-</a:t>
            </a:r>
            <a:r>
              <a:rPr lang="en-US" dirty="0">
                <a:effectLst/>
                <a:latin typeface="inherit"/>
              </a:rPr>
              <a:t> MSE  </a:t>
            </a:r>
            <a:r>
              <a:rPr lang="he-IL" dirty="0">
                <a:effectLst/>
                <a:latin typeface="inherit"/>
              </a:rPr>
              <a:t>ועבור החלק הקטגורי ב-</a:t>
            </a:r>
            <a:r>
              <a:rPr lang="en-US" dirty="0">
                <a:effectLst/>
                <a:latin typeface="inherit"/>
              </a:rPr>
              <a:t> .Cross Entropy </a:t>
            </a:r>
            <a:r>
              <a:rPr lang="he-IL" dirty="0">
                <a:effectLst/>
                <a:latin typeface="inherit"/>
              </a:rPr>
              <a:t>בסופו של דבר, אנו משלבים את ההפסדים הללו כדי להדריך את הגנרטור לייצר תמונות איכותיות יותר ושחזור קוד מדויק יותר.</a:t>
            </a:r>
            <a:endParaRPr lang="he-IL" u="none" dirty="0"/>
          </a:p>
        </p:txBody>
      </p:sp>
    </p:spTree>
    <p:extLst>
      <p:ext uri="{BB962C8B-B14F-4D97-AF65-F5344CB8AC3E}">
        <p14:creationId xmlns:p14="http://schemas.microsoft.com/office/powerpoint/2010/main" val="36003315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2CB6E7AA-9ECD-3414-42BF-DBE416C6FF56}"/>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98E7E34B-D31D-862A-6E13-ABC8768869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781FDB12-6B7B-7375-8D4C-D6713A4BD6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lgn="r" rtl="1">
              <a:buNone/>
            </a:pPr>
            <a:r>
              <a:rPr lang="en-US" sz="1100" b="1" u="sng" dirty="0"/>
              <a:t>Training Loop:</a:t>
            </a:r>
          </a:p>
          <a:p>
            <a:pPr lvl="0" algn="r" rtl="1">
              <a:buNone/>
            </a:pPr>
            <a:r>
              <a:rPr lang="he-IL" dirty="0"/>
              <a:t>בלולאת האימון, אנחנו דוגמים קוד לטנט עבור כל תמונה ומזינים אותו לגנרטור, שמייצר תמונות. לאחר מכן, מעדכנים את הגנרטור והמקודד מדי כמה צעדים כדי לשמור על יציבות הלמידה, ואילו הדיסקרימינטור מתעדכן בכל שלב כדי להבחין בין תמונות אמיתיות למזויפות. בצורה זו, המודלים 'מתחרים' זה בזה והתוצאה היא שיפור מתמיד בתהליך הלמידה.</a:t>
            </a:r>
          </a:p>
        </p:txBody>
      </p:sp>
    </p:spTree>
    <p:extLst>
      <p:ext uri="{BB962C8B-B14F-4D97-AF65-F5344CB8AC3E}">
        <p14:creationId xmlns:p14="http://schemas.microsoft.com/office/powerpoint/2010/main" val="3513968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548CB9EC-FF4E-8992-052A-0C00A1310A55}"/>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E3BBFADC-7A08-C0A5-4C31-0EF3036405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B08B60C7-D243-6724-446C-02091A3BF1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endParaRPr lang="en-IL" sz="1100" b="1" dirty="0"/>
          </a:p>
          <a:p>
            <a:pPr algn="r" rtl="1">
              <a:buNone/>
            </a:pPr>
            <a:r>
              <a:rPr lang="en-IL" sz="1100" dirty="0"/>
              <a:t>📌 </a:t>
            </a:r>
            <a:r>
              <a:rPr lang="he-IL" sz="1100" b="1" dirty="0"/>
              <a:t>מה זה?</a:t>
            </a:r>
            <a:r>
              <a:rPr lang="he-IL" sz="1100" dirty="0"/>
              <a:t> אחד ממערכי הנתונים הנפוצים ביותר ב-</a:t>
            </a:r>
            <a:r>
              <a:rPr lang="en-US" sz="1100" dirty="0"/>
              <a:t>ML, </a:t>
            </a:r>
            <a:r>
              <a:rPr lang="he-IL" sz="1100" dirty="0"/>
              <a:t>הכולל </a:t>
            </a:r>
            <a:r>
              <a:rPr lang="he-IL" sz="1100" b="1" dirty="0"/>
              <a:t>70,000 תמונות של ספרות כתובות ביד</a:t>
            </a:r>
            <a:r>
              <a:rPr lang="he-IL" sz="1100" dirty="0"/>
              <a:t> (0-9). הנתונים משמשים למודלי זיהוי תווים, סיווג תמונות ואימון גנרטיבי.</a:t>
            </a:r>
          </a:p>
          <a:p>
            <a:pPr algn="r" rtl="1">
              <a:buNone/>
            </a:pPr>
            <a:r>
              <a:rPr lang="en-IL" sz="1100" dirty="0"/>
              <a:t>🛠 </a:t>
            </a:r>
            <a:r>
              <a:rPr lang="he-IL" sz="1100" b="1" dirty="0"/>
              <a:t>כיצד </a:t>
            </a:r>
            <a:r>
              <a:rPr lang="en-US" sz="1100" b="1" dirty="0"/>
              <a:t> </a:t>
            </a:r>
            <a:r>
              <a:rPr lang="en-US" sz="1100" b="1" dirty="0" err="1"/>
              <a:t>ClusterGAN</a:t>
            </a:r>
            <a:r>
              <a:rPr lang="en-US" sz="1100" b="1" dirty="0"/>
              <a:t> </a:t>
            </a:r>
            <a:r>
              <a:rPr lang="he-IL" sz="1100" b="1" dirty="0"/>
              <a:t>מאומן על </a:t>
            </a:r>
            <a:r>
              <a:rPr lang="en-US" sz="1100" b="1" dirty="0"/>
              <a:t>MNIST?</a:t>
            </a:r>
            <a:endParaRPr lang="en-US" sz="1100" dirty="0"/>
          </a:p>
          <a:p>
            <a:pPr algn="r" rtl="1">
              <a:buFont typeface="Arial" panose="020B0604020202020204" pitchFamily="34" charset="0"/>
              <a:buChar char="•"/>
            </a:pPr>
            <a:r>
              <a:rPr lang="en-US" sz="1100" b="1" dirty="0"/>
              <a:t> </a:t>
            </a:r>
            <a:r>
              <a:rPr lang="en-US" sz="1100" b="1" dirty="0" err="1"/>
              <a:t>Zc</a:t>
            </a:r>
            <a:r>
              <a:rPr lang="en-US" sz="1100" b="1" dirty="0"/>
              <a:t> </a:t>
            </a:r>
            <a:r>
              <a:rPr lang="he-IL" sz="1100" b="1" dirty="0"/>
              <a:t>מייצג ספרה ספציפית (למשל "5")</a:t>
            </a:r>
            <a:r>
              <a:rPr lang="he-IL" sz="1100" dirty="0"/>
              <a:t>, כך שכל מה שהגנרטור ייצור יתאים לספרה זו.</a:t>
            </a:r>
          </a:p>
          <a:p>
            <a:pPr algn="r" rtl="1">
              <a:buFont typeface="Arial" panose="020B0604020202020204" pitchFamily="34" charset="0"/>
              <a:buChar char="•"/>
            </a:pPr>
            <a:r>
              <a:rPr lang="he-IL" sz="1100" dirty="0"/>
              <a:t>המקודד </a:t>
            </a:r>
            <a:r>
              <a:rPr lang="he-IL" sz="1100" b="1" dirty="0"/>
              <a:t>לומד לשחזר את ספרת המקור</a:t>
            </a:r>
            <a:r>
              <a:rPr lang="he-IL" sz="1100" dirty="0"/>
              <a:t> שהגנרטור ייצר, כך שכל הדגימות מקובצות נכון במרחב הלטנטי.</a:t>
            </a:r>
          </a:p>
          <a:p>
            <a:pPr algn="r" rtl="1">
              <a:buFont typeface="Arial" panose="020B0604020202020204" pitchFamily="34" charset="0"/>
              <a:buChar char="•"/>
            </a:pPr>
            <a:r>
              <a:rPr lang="en-US" sz="1100" dirty="0"/>
              <a:t> </a:t>
            </a:r>
            <a:r>
              <a:rPr lang="en-US" sz="1100" dirty="0" err="1"/>
              <a:t>ClusterGAN</a:t>
            </a:r>
            <a:r>
              <a:rPr lang="en-US" sz="1100" dirty="0"/>
              <a:t> </a:t>
            </a:r>
            <a:r>
              <a:rPr lang="he-IL" sz="1100" b="1" dirty="0"/>
              <a:t>מבטיח שאין ערבוב בין הספרות</a:t>
            </a:r>
            <a:r>
              <a:rPr lang="he-IL" sz="1100" dirty="0"/>
              <a:t>, כלומר ספרות '3' לא יתערבבו עם '7'.</a:t>
            </a:r>
          </a:p>
          <a:p>
            <a:pPr algn="r" rtl="1">
              <a:buFont typeface="Arial" panose="020B0604020202020204" pitchFamily="34" charset="0"/>
              <a:buChar char="•"/>
            </a:pPr>
            <a:r>
              <a:rPr lang="he-IL" sz="1100" dirty="0"/>
              <a:t>כל אשכול של ספרות נמצא בנפרד, וניתן לבצע </a:t>
            </a:r>
            <a:r>
              <a:rPr lang="he-IL" sz="1100" b="1" dirty="0"/>
              <a:t>אינטרפולציה</a:t>
            </a:r>
            <a:r>
              <a:rPr lang="he-IL" sz="1100" dirty="0"/>
              <a:t> בין הספרות כדי לראות כיצד הן משתנות באופן חלקי מבלי לאבד את זהותן.</a:t>
            </a:r>
          </a:p>
        </p:txBody>
      </p:sp>
    </p:spTree>
    <p:extLst>
      <p:ext uri="{BB962C8B-B14F-4D97-AF65-F5344CB8AC3E}">
        <p14:creationId xmlns:p14="http://schemas.microsoft.com/office/powerpoint/2010/main" val="1746689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CC9BAF93-F458-EDB9-11E8-4FF9F126183A}"/>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B540F00E-282C-4BB4-6835-05192DD46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66165C07-4B3A-BE33-AA79-EBF3C6C999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endParaRPr lang="en-IL" b="1" dirty="0"/>
          </a:p>
          <a:p>
            <a:pPr algn="r" rtl="1">
              <a:buNone/>
            </a:pPr>
            <a:r>
              <a:rPr lang="en-IL" dirty="0"/>
              <a:t>📌 </a:t>
            </a:r>
            <a:r>
              <a:rPr lang="he-IL" b="1" dirty="0"/>
              <a:t>מה זה?</a:t>
            </a:r>
            <a:r>
              <a:rPr lang="he-IL" dirty="0"/>
              <a:t> דומה ל-</a:t>
            </a:r>
            <a:r>
              <a:rPr lang="en-US" dirty="0"/>
              <a:t> MNIST </a:t>
            </a:r>
            <a:r>
              <a:rPr lang="he-IL" dirty="0"/>
              <a:t>אך כולל </a:t>
            </a:r>
            <a:r>
              <a:rPr lang="he-IL" b="1" dirty="0"/>
              <a:t>תמונות של בגדים ונעליים במקום ספרות</a:t>
            </a:r>
            <a:r>
              <a:rPr lang="he-IL" dirty="0"/>
              <a:t>. קיימות </a:t>
            </a:r>
            <a:r>
              <a:rPr lang="he-IL" b="1" dirty="0"/>
              <a:t>10 קטגוריות שונות</a:t>
            </a:r>
            <a:r>
              <a:rPr lang="he-IL" dirty="0"/>
              <a:t> הכוללות: חולצות, מכנסיים, תיקים, נעליים וכו'.</a:t>
            </a:r>
          </a:p>
          <a:p>
            <a:pPr algn="r" rtl="1">
              <a:buNone/>
            </a:pPr>
            <a:r>
              <a:rPr lang="en-IL" dirty="0"/>
              <a:t>🛠 </a:t>
            </a:r>
            <a:r>
              <a:rPr lang="he-IL" b="1" dirty="0"/>
              <a:t>כיצד </a:t>
            </a:r>
            <a:r>
              <a:rPr lang="en-US" b="1" dirty="0"/>
              <a:t> </a:t>
            </a:r>
            <a:r>
              <a:rPr lang="en-US" b="1" dirty="0" err="1"/>
              <a:t>ClusterGAN</a:t>
            </a:r>
            <a:r>
              <a:rPr lang="en-US" b="1" dirty="0"/>
              <a:t> </a:t>
            </a:r>
            <a:r>
              <a:rPr lang="he-IL" b="1" dirty="0"/>
              <a:t>מאומן על </a:t>
            </a:r>
            <a:r>
              <a:rPr lang="en-US" b="1" dirty="0"/>
              <a:t>Fashion-10?</a:t>
            </a:r>
            <a:endParaRPr lang="en-US" dirty="0"/>
          </a:p>
          <a:p>
            <a:pPr algn="r" rtl="1">
              <a:buFont typeface="Arial" panose="020B0604020202020204" pitchFamily="34" charset="0"/>
              <a:buChar char="•"/>
            </a:pPr>
            <a:r>
              <a:rPr lang="en-US" b="1" dirty="0"/>
              <a:t> </a:t>
            </a:r>
            <a:r>
              <a:rPr lang="en-US" b="1" dirty="0" err="1"/>
              <a:t>Zc</a:t>
            </a:r>
            <a:r>
              <a:rPr lang="en-US" b="1" dirty="0"/>
              <a:t> </a:t>
            </a:r>
            <a:r>
              <a:rPr lang="he-IL" b="1" dirty="0"/>
              <a:t>מייצג קטגוריה ספציפית (למשל "נעליים")</a:t>
            </a:r>
            <a:r>
              <a:rPr lang="he-IL" dirty="0"/>
              <a:t>, כך שכל תמונה שמיוצרת תתאים לאותה קבוצת בגדים.</a:t>
            </a:r>
          </a:p>
          <a:p>
            <a:pPr algn="r" rtl="1">
              <a:buFont typeface="Arial" panose="020B0604020202020204" pitchFamily="34" charset="0"/>
              <a:buChar char="•"/>
            </a:pPr>
            <a:r>
              <a:rPr lang="he-IL" dirty="0"/>
              <a:t>הגנרטור </a:t>
            </a:r>
            <a:r>
              <a:rPr lang="he-IL" b="1" dirty="0"/>
              <a:t>לומד להבחין בין טקסטורות שונות</a:t>
            </a:r>
            <a:r>
              <a:rPr lang="he-IL" dirty="0"/>
              <a:t> כדי לייצר תמונות חדשות שמותאמות לפריטי אופנה ספציפיים.</a:t>
            </a:r>
          </a:p>
          <a:p>
            <a:pPr algn="r" rtl="1">
              <a:buFont typeface="Arial" panose="020B0604020202020204" pitchFamily="34" charset="0"/>
              <a:buChar char="•"/>
            </a:pPr>
            <a:r>
              <a:rPr lang="he-IL" dirty="0"/>
              <a:t>המקודד </a:t>
            </a:r>
            <a:r>
              <a:rPr lang="he-IL" b="1" dirty="0"/>
              <a:t>מאפשר שחזור של פרטי האופנה חזרה למיקום הנכון במרחב הלטנטי</a:t>
            </a:r>
            <a:r>
              <a:rPr lang="he-IL" dirty="0"/>
              <a:t>, כך שתמונות של נעליים לא יתערבבו עם תמונות של חולצות</a:t>
            </a:r>
          </a:p>
          <a:p>
            <a:pPr marL="0" lvl="0" indent="0" algn="r" rtl="1">
              <a:spcBef>
                <a:spcPts val="0"/>
              </a:spcBef>
              <a:spcAft>
                <a:spcPts val="0"/>
              </a:spcAft>
              <a:buNone/>
            </a:pPr>
            <a:endParaRPr dirty="0"/>
          </a:p>
        </p:txBody>
      </p:sp>
    </p:spTree>
    <p:extLst>
      <p:ext uri="{BB962C8B-B14F-4D97-AF65-F5344CB8AC3E}">
        <p14:creationId xmlns:p14="http://schemas.microsoft.com/office/powerpoint/2010/main" val="464312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743B17B9-8E30-E550-26B7-BAEE9B6BBD8E}"/>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0963B201-60EF-36D0-03B5-FCD8B7A8D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AAE2CAD5-878A-436D-6A80-F0F3C9E9FF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r" rtl="1">
              <a:buNone/>
            </a:pPr>
            <a:endParaRPr lang="en-IL" b="1" dirty="0"/>
          </a:p>
          <a:p>
            <a:pPr algn="r" rtl="1">
              <a:buNone/>
            </a:pPr>
            <a:r>
              <a:rPr lang="en-IL" dirty="0"/>
              <a:t>📌 </a:t>
            </a:r>
            <a:r>
              <a:rPr lang="he-IL" b="1" dirty="0"/>
              <a:t>מה זה?</a:t>
            </a:r>
            <a:r>
              <a:rPr lang="he-IL" dirty="0"/>
              <a:t> מאגר נתונים הכולל </a:t>
            </a:r>
            <a:r>
              <a:rPr lang="he-IL" b="1" dirty="0"/>
              <a:t>ביטוי גנטי של 73,233 תאים בודדים</a:t>
            </a:r>
            <a:r>
              <a:rPr lang="he-IL" dirty="0"/>
              <a:t>, המשמש למחקר גנטי ורפואי.</a:t>
            </a:r>
          </a:p>
          <a:p>
            <a:pPr algn="r" rtl="1">
              <a:buNone/>
            </a:pPr>
            <a:r>
              <a:rPr lang="en-IL" dirty="0"/>
              <a:t>🛠 </a:t>
            </a:r>
            <a:r>
              <a:rPr lang="he-IL" b="1" dirty="0"/>
              <a:t>כיצד </a:t>
            </a:r>
            <a:r>
              <a:rPr lang="en-US" b="1" dirty="0"/>
              <a:t> </a:t>
            </a:r>
            <a:r>
              <a:rPr lang="en-US" b="1" dirty="0" err="1"/>
              <a:t>ClusterGAN</a:t>
            </a:r>
            <a:r>
              <a:rPr lang="en-US" b="1" dirty="0"/>
              <a:t> </a:t>
            </a:r>
            <a:r>
              <a:rPr lang="he-IL" b="1" dirty="0"/>
              <a:t>מאומן על 10</a:t>
            </a:r>
            <a:r>
              <a:rPr lang="en-US" b="1" dirty="0"/>
              <a:t>x-73k?</a:t>
            </a:r>
            <a:endParaRPr lang="en-US" dirty="0"/>
          </a:p>
          <a:p>
            <a:pPr algn="r" rtl="1">
              <a:buFont typeface="Arial" panose="020B0604020202020204" pitchFamily="34" charset="0"/>
              <a:buChar char="•"/>
            </a:pPr>
            <a:r>
              <a:rPr lang="en-US" dirty="0"/>
              <a:t> </a:t>
            </a:r>
            <a:r>
              <a:rPr lang="en-US" dirty="0" err="1"/>
              <a:t>ClusterGAN</a:t>
            </a:r>
            <a:r>
              <a:rPr lang="en-US" dirty="0"/>
              <a:t> </a:t>
            </a:r>
            <a:r>
              <a:rPr lang="he-IL" b="1" dirty="0"/>
              <a:t>לומד להפריד בין סוגים שונים של תאים</a:t>
            </a:r>
            <a:r>
              <a:rPr lang="he-IL" dirty="0"/>
              <a:t> על סמך הביטוי הגנטי שלהם.</a:t>
            </a:r>
          </a:p>
          <a:p>
            <a:pPr algn="r" rtl="1">
              <a:buFont typeface="Arial" panose="020B0604020202020204" pitchFamily="34" charset="0"/>
              <a:buChar char="•"/>
            </a:pPr>
            <a:r>
              <a:rPr lang="he-IL" dirty="0"/>
              <a:t>במקום תמונות, הגנרטור </a:t>
            </a:r>
            <a:r>
              <a:rPr lang="he-IL" b="1" dirty="0"/>
              <a:t>יוצר פרופילים גנטיים</a:t>
            </a:r>
            <a:r>
              <a:rPr lang="he-IL" dirty="0"/>
              <a:t> בהתאם לקבוצה הלטנטית.</a:t>
            </a:r>
          </a:p>
          <a:p>
            <a:pPr algn="r" rtl="1">
              <a:buFont typeface="Arial" panose="020B0604020202020204" pitchFamily="34" charset="0"/>
              <a:buChar char="•"/>
            </a:pPr>
            <a:r>
              <a:rPr lang="he-IL" dirty="0"/>
              <a:t>המקודד </a:t>
            </a:r>
            <a:r>
              <a:rPr lang="he-IL" b="1" dirty="0"/>
              <a:t>מאפשר שמירה על מבנה הנתונים</a:t>
            </a:r>
            <a:r>
              <a:rPr lang="he-IL" dirty="0"/>
              <a:t>, כך שכל פרופיל גנטי נופל לתוך אשכול מוגדר היטב במרחב הלטנטי.</a:t>
            </a:r>
            <a:endParaRPr lang="en-US" dirty="0"/>
          </a:p>
          <a:p>
            <a:pPr algn="r" rtl="1">
              <a:buFont typeface="Arial" panose="020B0604020202020204" pitchFamily="34" charset="0"/>
              <a:buChar char="•"/>
            </a:pPr>
            <a:endParaRPr lang="en-US" dirty="0"/>
          </a:p>
          <a:p>
            <a:pPr algn="r" rtl="1">
              <a:buFont typeface="Arial" panose="020B0604020202020204" pitchFamily="34" charset="0"/>
              <a:buChar char="•"/>
            </a:pPr>
            <a:endParaRPr lang="en-US" dirty="0"/>
          </a:p>
          <a:p>
            <a:pPr algn="r" rtl="1">
              <a:buFont typeface="Arial" panose="020B0604020202020204" pitchFamily="34" charset="0"/>
              <a:buChar char="•"/>
            </a:pPr>
            <a:endParaRPr lang="en-US" dirty="0"/>
          </a:p>
          <a:p>
            <a:pPr marL="158750" indent="0" algn="r" rtl="1">
              <a:buFont typeface="Arial" panose="020B0604020202020204" pitchFamily="34" charset="0"/>
              <a:buNone/>
            </a:pPr>
            <a:r>
              <a:rPr lang="he-IL" dirty="0"/>
              <a:t>זה הוא לגבי החלק שלי, עכשיו אני מעביר לעידו שימשיך את החלק הבא במצגת.</a:t>
            </a:r>
          </a:p>
          <a:p>
            <a:pPr marL="0" lvl="0" indent="0" algn="r" rtl="1">
              <a:spcBef>
                <a:spcPts val="0"/>
              </a:spcBef>
              <a:spcAft>
                <a:spcPts val="0"/>
              </a:spcAft>
              <a:buNone/>
            </a:pPr>
            <a:endParaRPr dirty="0"/>
          </a:p>
        </p:txBody>
      </p:sp>
    </p:spTree>
    <p:extLst>
      <p:ext uri="{BB962C8B-B14F-4D97-AF65-F5344CB8AC3E}">
        <p14:creationId xmlns:p14="http://schemas.microsoft.com/office/powerpoint/2010/main" val="11267342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מה זה </a:t>
            </a:r>
            <a:r>
              <a:rPr lang="en-US" sz="1800" dirty="0">
                <a:effectLst/>
                <a:latin typeface="Aptos" panose="020B0004020202020204" pitchFamily="34" charset="0"/>
                <a:ea typeface="Aptos" panose="020B0004020202020204" pitchFamily="34" charset="0"/>
                <a:cs typeface="Arial" panose="020B0604020202020204" pitchFamily="34" charset="0"/>
              </a:rPr>
              <a:t>GAN</a:t>
            </a:r>
            <a:r>
              <a:rPr lang="he-IL" sz="1800" dirty="0">
                <a:effectLst/>
                <a:latin typeface="Aptos" panose="020B0004020202020204" pitchFamily="34" charset="0"/>
                <a:ea typeface="Aptos" panose="020B0004020202020204" pitchFamily="34" charset="0"/>
                <a:cs typeface="Arial" panose="020B0604020202020204" pitchFamily="34" charset="0"/>
              </a:rPr>
              <a:t>,זה ראשי תיבות של </a:t>
            </a:r>
            <a:r>
              <a:rPr lang="en-US" sz="1800" dirty="0">
                <a:effectLst/>
                <a:latin typeface="Aptos" panose="020B0004020202020204" pitchFamily="34" charset="0"/>
                <a:ea typeface="Aptos" panose="020B0004020202020204" pitchFamily="34" charset="0"/>
                <a:cs typeface="Arial" panose="020B0604020202020204" pitchFamily="34" charset="0"/>
              </a:rPr>
              <a:t>Generative Adversarial Network</a:t>
            </a:r>
          </a:p>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a:t>
            </a:r>
            <a:r>
              <a:rPr lang="he-IL" sz="1800" dirty="0">
                <a:effectLst/>
                <a:ea typeface="Aptos" panose="020B0004020202020204" pitchFamily="34" charset="0"/>
                <a:cs typeface="Aptos" panose="020B0004020202020204" pitchFamily="34" charset="0"/>
              </a:rPr>
              <a:t> </a:t>
            </a:r>
            <a:r>
              <a:rPr lang="he-IL" sz="1800" dirty="0">
                <a:effectLst/>
                <a:latin typeface="Aptos" panose="020B0004020202020204" pitchFamily="34" charset="0"/>
                <a:ea typeface="Aptos" panose="020B0004020202020204" pitchFamily="34" charset="0"/>
                <a:cs typeface="Arial" panose="020B0604020202020204" pitchFamily="34" charset="0"/>
              </a:rPr>
              <a:t>זה מודל גנרטיבי ללמידת מכונה</a:t>
            </a:r>
            <a:r>
              <a:rPr lang="en-US" sz="1800" dirty="0">
                <a:effectLst/>
                <a:latin typeface="Aptos" panose="020B0004020202020204" pitchFamily="34" charset="0"/>
                <a:ea typeface="Aptos" panose="020B0004020202020204" pitchFamily="34" charset="0"/>
                <a:cs typeface="Arial" panose="020B0604020202020204" pitchFamily="34" charset="0"/>
              </a:rPr>
              <a:t> </a:t>
            </a:r>
            <a:r>
              <a:rPr lang="he-IL" sz="1800" dirty="0">
                <a:effectLst/>
                <a:latin typeface="Aptos" panose="020B0004020202020204" pitchFamily="34" charset="0"/>
                <a:ea typeface="Aptos" panose="020B0004020202020204" pitchFamily="34" charset="0"/>
                <a:cs typeface="Arial" panose="020B0604020202020204" pitchFamily="34" charset="0"/>
              </a:rPr>
              <a:t>בגישה של </a:t>
            </a:r>
            <a:r>
              <a:rPr lang="en-US" sz="1800" dirty="0">
                <a:effectLst/>
                <a:latin typeface="Aptos" panose="020B0004020202020204" pitchFamily="34" charset="0"/>
                <a:ea typeface="Aptos" panose="020B0004020202020204" pitchFamily="34" charset="0"/>
                <a:cs typeface="Arial" panose="020B0604020202020204" pitchFamily="34" charset="0"/>
              </a:rPr>
              <a:t> unsupervised</a:t>
            </a:r>
            <a:r>
              <a:rPr lang="he-IL" sz="1800" dirty="0">
                <a:effectLst/>
                <a:latin typeface="Aptos" panose="020B0004020202020204" pitchFamily="34" charset="0"/>
                <a:ea typeface="Aptos" panose="020B0004020202020204" pitchFamily="34" charset="0"/>
                <a:cs typeface="Arial" panose="020B0604020202020204" pitchFamily="34" charset="0"/>
              </a:rPr>
              <a:t>,</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ובהינתן סט אימון ניתן להשתמש ב</a:t>
            </a:r>
            <a:r>
              <a:rPr lang="en-US" sz="1800" dirty="0">
                <a:effectLst/>
                <a:latin typeface="Aptos" panose="020B0004020202020204" pitchFamily="34" charset="0"/>
                <a:ea typeface="Aptos" panose="020B0004020202020204" pitchFamily="34" charset="0"/>
                <a:cs typeface="Arial" panose="020B0604020202020204" pitchFamily="34" charset="0"/>
              </a:rPr>
              <a:t>GAN</a:t>
            </a:r>
            <a:r>
              <a:rPr lang="he-IL" sz="1800" dirty="0">
                <a:effectLst/>
                <a:latin typeface="Aptos" panose="020B0004020202020204" pitchFamily="34" charset="0"/>
                <a:ea typeface="Aptos" panose="020B0004020202020204" pitchFamily="34" charset="0"/>
                <a:cs typeface="Arial" panose="020B0604020202020204" pitchFamily="34" charset="0"/>
              </a:rPr>
              <a:t> בשביל ללמוד את ההתפלגות של הנתונים</a:t>
            </a:r>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0" lvl="0" indent="0" algn="r" rtl="1">
              <a:spcBef>
                <a:spcPts val="0"/>
              </a:spcBef>
              <a:spcAft>
                <a:spcPts val="0"/>
              </a:spcAft>
              <a:buNone/>
            </a:pPr>
            <a:r>
              <a:rPr lang="he-IL" sz="1800" dirty="0">
                <a:effectLst/>
                <a:latin typeface="Aptos" panose="020B0004020202020204" pitchFamily="34" charset="0"/>
                <a:ea typeface="Aptos" panose="020B0004020202020204" pitchFamily="34" charset="0"/>
                <a:cs typeface="Arial" panose="020B0604020202020204" pitchFamily="34" charset="0"/>
              </a:rPr>
              <a:t> וכתוצאה מכך ניתן להשתמש בו בשביל ליצור דגימות חדשות שדומות לדגימות במאגר הנתונים</a:t>
            </a:r>
            <a:endParaRPr dirty="0"/>
          </a:p>
        </p:txBody>
      </p:sp>
    </p:spTree>
    <p:extLst>
      <p:ext uri="{BB962C8B-B14F-4D97-AF65-F5344CB8AC3E}">
        <p14:creationId xmlns:p14="http://schemas.microsoft.com/office/powerpoint/2010/main" val="10430929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53740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lvl="0" indent="-342900" algn="r" rtl="1">
              <a:spcBef>
                <a:spcPts val="0"/>
              </a:spcBef>
              <a:spcAft>
                <a:spcPts val="0"/>
              </a:spcAft>
              <a:buAutoNum type="arabicParenR"/>
            </a:pPr>
            <a:r>
              <a:rPr lang="he-IL" sz="800" b="1" dirty="0"/>
              <a:t>יכולות אשכול אמיתית במחרב הלטנטי:</a:t>
            </a:r>
          </a:p>
          <a:p>
            <a:pPr marL="0" lvl="0" indent="0" algn="r" rtl="1">
              <a:spcBef>
                <a:spcPts val="0"/>
              </a:spcBef>
              <a:spcAft>
                <a:spcPts val="0"/>
              </a:spcAft>
              <a:buNone/>
            </a:pPr>
            <a:r>
              <a:rPr lang="he-IL" sz="800" b="1" dirty="0"/>
              <a:t>	</a:t>
            </a:r>
            <a:r>
              <a:rPr lang="en-US" sz="1100" dirty="0"/>
              <a:t>ClusterGAN </a:t>
            </a:r>
            <a:r>
              <a:rPr lang="he-IL" sz="1100" dirty="0"/>
              <a:t> מצליח להטמיע מבנה אשכולות ברור במרחב הלטנטי, בניגוד ל-</a:t>
            </a:r>
            <a:r>
              <a:rPr lang="en-US" sz="1100" dirty="0"/>
              <a:t>GAN </a:t>
            </a:r>
            <a:r>
              <a:rPr lang="he-IL" sz="1100" dirty="0"/>
              <a:t>רגיל שבו הנקודות פזורות באופן אחיד ואקראי.</a:t>
            </a:r>
          </a:p>
          <a:p>
            <a:pPr marL="0" lvl="0" indent="0" algn="r" rtl="1">
              <a:spcBef>
                <a:spcPts val="0"/>
              </a:spcBef>
              <a:spcAft>
                <a:spcPts val="0"/>
              </a:spcAft>
              <a:buNone/>
            </a:pPr>
            <a:r>
              <a:rPr lang="he-IL" sz="1100" b="1" dirty="0"/>
              <a:t>2) שימור איכות דגימה:</a:t>
            </a:r>
          </a:p>
          <a:p>
            <a:pPr marL="0" lvl="0" indent="0" algn="r" rtl="1">
              <a:spcBef>
                <a:spcPts val="0"/>
              </a:spcBef>
              <a:spcAft>
                <a:spcPts val="0"/>
              </a:spcAft>
              <a:buNone/>
            </a:pPr>
            <a:r>
              <a:rPr lang="he-IL" sz="1100" b="1" dirty="0"/>
              <a:t>	</a:t>
            </a:r>
            <a:r>
              <a:rPr lang="he-IL" sz="1100" dirty="0"/>
              <a:t>אף על פי שהמרחב הלטנטי עבר התאמה לאשכולות, איכות הדגימות (תמונות למשל) נותרה גבוהה. לפי מדד  </a:t>
            </a:r>
            <a:r>
              <a:rPr lang="en-US" sz="1100" dirty="0"/>
              <a:t>FID (Frechet Inception Distance), </a:t>
            </a:r>
            <a:r>
              <a:rPr lang="he-IL" sz="1100" dirty="0"/>
              <a:t>	</a:t>
            </a:r>
          </a:p>
          <a:p>
            <a:pPr marL="0" lvl="0" indent="0" algn="r" rtl="1">
              <a:spcBef>
                <a:spcPts val="0"/>
              </a:spcBef>
              <a:spcAft>
                <a:spcPts val="0"/>
              </a:spcAft>
              <a:buNone/>
            </a:pPr>
            <a:r>
              <a:rPr lang="en-US" sz="1100" dirty="0"/>
              <a:t> </a:t>
            </a:r>
            <a:r>
              <a:rPr lang="he-IL" sz="1100" dirty="0"/>
              <a:t>                       </a:t>
            </a:r>
            <a:r>
              <a:rPr lang="en-US" sz="1100" dirty="0"/>
              <a:t>ClusterGAN </a:t>
            </a:r>
            <a:r>
              <a:rPr lang="he-IL" sz="1100" dirty="0"/>
              <a:t> מגיע לתוצאות איכותיות בהשוואה ל-</a:t>
            </a:r>
            <a:r>
              <a:rPr lang="en-US" sz="1100" dirty="0"/>
              <a:t>GAN </a:t>
            </a:r>
            <a:r>
              <a:rPr lang="he-IL" sz="1100" dirty="0"/>
              <a:t>רגיל.</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sz="1100" b="1" dirty="0"/>
              <a:t>3) אינטרפולציה חלקה בין מחלקות:</a:t>
            </a:r>
          </a:p>
          <a:p>
            <a:pPr marL="0" lvl="0" indent="0" algn="r" rtl="1">
              <a:spcBef>
                <a:spcPts val="0"/>
              </a:spcBef>
              <a:spcAft>
                <a:spcPts val="0"/>
              </a:spcAft>
              <a:buNone/>
            </a:pPr>
            <a:r>
              <a:rPr lang="he-IL" sz="1100" b="1" dirty="0"/>
              <a:t>	</a:t>
            </a:r>
            <a:r>
              <a:rPr lang="he-IL" sz="1100" dirty="0"/>
              <a:t>למרות שהמרחב הלטנטי מכיל גם משתנים דיסקרטיים (</a:t>
            </a:r>
            <a:r>
              <a:rPr lang="en-US" sz="1100" dirty="0"/>
              <a:t>one-hot), </a:t>
            </a:r>
            <a:r>
              <a:rPr lang="he-IL" sz="1100" dirty="0"/>
              <a:t>המודל מצליח לבצע אינטרפולציה חלקה (מעבר הדרגתי בין מחלקות), תכונה בולטת של </a:t>
            </a:r>
            <a:r>
              <a:rPr lang="en-US" sz="1100" dirty="0"/>
              <a:t>GAN </a:t>
            </a:r>
            <a:r>
              <a:rPr lang="he-IL" sz="1100" dirty="0"/>
              <a:t> מוצלח.</a:t>
            </a:r>
            <a:endParaRPr lang="he-IL" sz="800" b="1" dirty="0"/>
          </a:p>
          <a:p>
            <a:pPr marL="158750" indent="0" algn="r" rtl="1">
              <a:buNone/>
            </a:pPr>
            <a:r>
              <a:rPr lang="he-IL" dirty="0"/>
              <a:t>4</a:t>
            </a:r>
            <a:r>
              <a:rPr lang="he-IL" b="1" dirty="0"/>
              <a:t>) שימוש במידע דיסקרטי מובנה:</a:t>
            </a:r>
          </a:p>
          <a:p>
            <a:pPr marL="158750" indent="0" algn="r" rtl="1">
              <a:buNone/>
            </a:pPr>
            <a:r>
              <a:rPr lang="he-IL" b="1" dirty="0"/>
              <a:t>	</a:t>
            </a:r>
            <a:r>
              <a:rPr lang="he-IL" dirty="0"/>
              <a:t>הכנסת משתנים </a:t>
            </a:r>
            <a:r>
              <a:rPr lang="en-US" dirty="0"/>
              <a:t>one-hot </a:t>
            </a:r>
            <a:r>
              <a:rPr lang="he-IL" dirty="0"/>
              <a:t>מאפשרת למודל ללמוד מיפוי ברור בין מחלקות לטנטיות למחלקות נתונים, גם בלי פיקוח </a:t>
            </a:r>
            <a:r>
              <a:rPr lang="en-US" dirty="0"/>
              <a:t>labels</a:t>
            </a:r>
            <a:r>
              <a:rPr lang="he-IL" dirty="0"/>
              <a:t> .</a:t>
            </a:r>
          </a:p>
          <a:p>
            <a:pPr marL="158750" indent="0" algn="r" rtl="1">
              <a:buNone/>
            </a:pPr>
            <a:r>
              <a:rPr lang="he-IL" dirty="0"/>
              <a:t>5</a:t>
            </a:r>
            <a:r>
              <a:rPr lang="he-IL" b="1" dirty="0"/>
              <a:t>) 5. סקלאביליות – נבדק גם עם עשרות ומאות אשכולות :</a:t>
            </a:r>
          </a:p>
          <a:p>
            <a:pPr marL="158750" indent="0" algn="r" rtl="1">
              <a:buNone/>
            </a:pPr>
            <a:r>
              <a:rPr lang="he-IL" b="1" dirty="0"/>
              <a:t>	</a:t>
            </a:r>
            <a:r>
              <a:rPr lang="en-US" dirty="0"/>
              <a:t>ClusterGAN </a:t>
            </a:r>
            <a:r>
              <a:rPr lang="he-IL" dirty="0"/>
              <a:t>הצליח לעבוד גם עם 20 ו-100 אשכולות (</a:t>
            </a:r>
            <a:r>
              <a:rPr lang="en-US" dirty="0"/>
              <a:t>Coil-20 </a:t>
            </a:r>
            <a:r>
              <a:rPr lang="he-IL" dirty="0"/>
              <a:t>ו-</a:t>
            </a:r>
            <a:r>
              <a:rPr lang="en-US" dirty="0"/>
              <a:t>Coil-100), </a:t>
            </a:r>
            <a:r>
              <a:rPr lang="he-IL" dirty="0"/>
              <a:t>תוך שימור מבנה אשכולות במרחב הלטנטי. </a:t>
            </a:r>
            <a:endParaRPr lang="he-IL" b="1"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067404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r" rtl="1">
              <a:buNone/>
            </a:pPr>
            <a:r>
              <a:rPr lang="he-IL" dirty="0"/>
              <a:t>כאן ניתן לראות טבלת תוצאות להשווה בין </a:t>
            </a:r>
            <a:r>
              <a:rPr lang="en-US" dirty="0" err="1"/>
              <a:t>clusterGAN</a:t>
            </a:r>
            <a:r>
              <a:rPr lang="he-IL" dirty="0"/>
              <a:t> לבין מודלים אחרים על </a:t>
            </a:r>
            <a:r>
              <a:rPr lang="en-US" dirty="0"/>
              <a:t>data set </a:t>
            </a:r>
            <a:r>
              <a:rPr lang="he-IL" dirty="0"/>
              <a:t> שונים שהם:</a:t>
            </a:r>
          </a:p>
          <a:p>
            <a:pPr marL="158750" indent="0" algn="r" rtl="1">
              <a:buNone/>
            </a:pPr>
            <a:r>
              <a:rPr lang="en-US" dirty="0"/>
              <a:t>Synthetic</a:t>
            </a:r>
            <a:r>
              <a:rPr lang="he-IL" dirty="0"/>
              <a:t> - נתונים מלאכותיים (קל למודל)</a:t>
            </a:r>
          </a:p>
          <a:p>
            <a:pPr marL="158750" indent="0" algn="r" rtl="1">
              <a:buNone/>
            </a:pPr>
            <a:r>
              <a:rPr lang="en-US" dirty="0"/>
              <a:t>MNIST</a:t>
            </a:r>
            <a:r>
              <a:rPr lang="he-IL" dirty="0"/>
              <a:t> – ספרות, נתונים פשוטים יחסית, אשכלות מופרדים בצורה חזקה</a:t>
            </a:r>
          </a:p>
          <a:p>
            <a:pPr marL="158750" indent="0" algn="r" rtl="1">
              <a:buNone/>
            </a:pPr>
            <a:r>
              <a:rPr lang="en-US" dirty="0"/>
              <a:t>Fashion </a:t>
            </a:r>
            <a:r>
              <a:rPr lang="he-IL" dirty="0"/>
              <a:t>– נתונים שדמוים יחסית ל </a:t>
            </a:r>
            <a:r>
              <a:rPr lang="en-US" dirty="0"/>
              <a:t>MINST</a:t>
            </a:r>
            <a:r>
              <a:rPr lang="he-IL" dirty="0"/>
              <a:t> אך פחות נבדלים (כמו סוודר </a:t>
            </a:r>
            <a:r>
              <a:rPr lang="en-US" dirty="0"/>
              <a:t>VS</a:t>
            </a:r>
            <a:r>
              <a:rPr lang="he-IL" dirty="0"/>
              <a:t> חולצה) (10 ו5 זה מספר הקטגוריות)</a:t>
            </a:r>
          </a:p>
          <a:p>
            <a:pPr marL="158750" indent="0" algn="r" rtl="1">
              <a:buNone/>
            </a:pPr>
            <a:r>
              <a:rPr lang="en-US" dirty="0"/>
              <a:t>10x_73k</a:t>
            </a:r>
            <a:r>
              <a:rPr lang="he-IL" dirty="0"/>
              <a:t> – נתונים אמיתיים ביולוגיים, מאוד מורכבים</a:t>
            </a:r>
          </a:p>
          <a:p>
            <a:pPr marL="158750" indent="0" algn="r" rtl="1">
              <a:buNone/>
            </a:pPr>
            <a:r>
              <a:rPr lang="en-US" dirty="0" err="1"/>
              <a:t>Pendigits</a:t>
            </a:r>
            <a:r>
              <a:rPr lang="he-IL" dirty="0"/>
              <a:t>- נתוני כתיבה </a:t>
            </a:r>
            <a:r>
              <a:rPr lang="en-US" dirty="0"/>
              <a:t>time series </a:t>
            </a:r>
            <a:r>
              <a:rPr lang="he-IL" dirty="0"/>
              <a:t> של עט</a:t>
            </a:r>
          </a:p>
          <a:p>
            <a:pPr marL="158750" indent="0" algn="r" rtl="1">
              <a:buNone/>
            </a:pPr>
            <a:endParaRPr lang="he-IL" dirty="0"/>
          </a:p>
          <a:p>
            <a:pPr marL="158750" indent="0" algn="r" rtl="1">
              <a:buNone/>
            </a:pPr>
            <a:r>
              <a:rPr lang="he-IL" dirty="0"/>
              <a:t>מודלים השונים:</a:t>
            </a:r>
          </a:p>
          <a:p>
            <a:pPr marL="158750" indent="0" algn="r" rtl="1">
              <a:buNone/>
            </a:pPr>
            <a:r>
              <a:rPr lang="en-US" b="1" dirty="0"/>
              <a:t>ClusterGAN</a:t>
            </a:r>
            <a:r>
              <a:rPr lang="he-IL" b="1" dirty="0"/>
              <a:t>-</a:t>
            </a:r>
            <a:r>
              <a:rPr lang="he-IL" dirty="0"/>
              <a:t>השיטה שהמאמר מציע. </a:t>
            </a:r>
            <a:r>
              <a:rPr lang="en-US" dirty="0"/>
              <a:t>GAN </a:t>
            </a:r>
            <a:r>
              <a:rPr lang="he-IL" dirty="0"/>
              <a:t>עם מבנה לטנטי הכולל רכיב דיסקרטיורציף, עם </a:t>
            </a:r>
            <a:r>
              <a:rPr lang="en-US" dirty="0"/>
              <a:t>encoder </a:t>
            </a:r>
            <a:r>
              <a:rPr lang="he-IL" dirty="0"/>
              <a:t> שממפה חזרה למרחב הלטנטי, כדי לאפשר </a:t>
            </a:r>
            <a:r>
              <a:rPr lang="en-US" dirty="0"/>
              <a:t>clustering </a:t>
            </a:r>
            <a:r>
              <a:rPr lang="he-IL" dirty="0"/>
              <a:t> אפקטיבי.</a:t>
            </a:r>
          </a:p>
          <a:p>
            <a:pPr marL="158750" indent="0" algn="r" rtl="1">
              <a:buNone/>
            </a:pPr>
            <a:r>
              <a:rPr lang="en-US" b="1" dirty="0"/>
              <a:t>InfoGAN</a:t>
            </a:r>
            <a:r>
              <a:rPr lang="he-IL" dirty="0"/>
              <a:t>- גרסה של </a:t>
            </a:r>
            <a:r>
              <a:rPr lang="en-US" dirty="0"/>
              <a:t>GAN </a:t>
            </a:r>
            <a:r>
              <a:rPr lang="he-IL" dirty="0"/>
              <a:t> שבה נוספת מטרה ללמידה של משתנים לטנטיים "מובחנים" (</a:t>
            </a:r>
            <a:r>
              <a:rPr lang="en-US" dirty="0"/>
              <a:t>disentangled). </a:t>
            </a:r>
            <a:r>
              <a:rPr lang="he-IL" dirty="0"/>
              <a:t>כלומר – המודל מעודד כל רכיב לטנטי לייצג תכונה שונה. אבל אין בו מנגנון מפורש לאשכול.</a:t>
            </a:r>
          </a:p>
          <a:p>
            <a:pPr marL="158750" indent="0" algn="r" rtl="1">
              <a:buNone/>
            </a:pPr>
            <a:r>
              <a:rPr lang="en-US" b="1" dirty="0"/>
              <a:t>GAN with Backpropagation (GAN +BP)</a:t>
            </a:r>
            <a:r>
              <a:rPr lang="he-IL" b="1" dirty="0"/>
              <a:t> </a:t>
            </a:r>
            <a:r>
              <a:rPr lang="he-IL" dirty="0"/>
              <a:t>- שיטה שבה מתבצע </a:t>
            </a:r>
            <a:r>
              <a:rPr lang="en-US" dirty="0"/>
              <a:t>clustering </a:t>
            </a:r>
            <a:r>
              <a:rPr lang="he-IL" dirty="0"/>
              <a:t>ע"י חיפוש וקטור לטנטי עבור כל דוגמה תוך שימוש באופטימיזציה (</a:t>
            </a:r>
            <a:r>
              <a:rPr lang="en-US" dirty="0"/>
              <a:t>backpropagation) </a:t>
            </a:r>
            <a:r>
              <a:rPr lang="he-IL" dirty="0"/>
              <a:t>כדי "לשחזר" את הנתון המקורי.</a:t>
            </a:r>
          </a:p>
          <a:p>
            <a:pPr marL="158750" indent="0" algn="r" rtl="1">
              <a:buNone/>
            </a:pPr>
            <a:r>
              <a:rPr lang="en-US" b="1" dirty="0"/>
              <a:t>Autoencoder (AE)</a:t>
            </a:r>
            <a:r>
              <a:rPr lang="he-IL" b="1" dirty="0"/>
              <a:t>- </a:t>
            </a:r>
            <a:r>
              <a:rPr lang="he-IL" dirty="0"/>
              <a:t>רשת שממפה את הקלט למרחב קומפקטי (</a:t>
            </a:r>
            <a:r>
              <a:rPr lang="en-US" dirty="0"/>
              <a:t>encoding), </a:t>
            </a:r>
            <a:r>
              <a:rPr lang="he-IL" dirty="0"/>
              <a:t>ואז משחזרת ממנו את הקלט. כאן נעשה </a:t>
            </a:r>
            <a:r>
              <a:rPr lang="en-US" dirty="0"/>
              <a:t>clustering </a:t>
            </a:r>
            <a:r>
              <a:rPr lang="he-IL" dirty="0"/>
              <a:t>על ההצגות שבמרחב הלטנטי.</a:t>
            </a:r>
          </a:p>
          <a:p>
            <a:pPr marL="158750" indent="0" algn="r" rtl="1">
              <a:buNone/>
            </a:pPr>
            <a:r>
              <a:rPr lang="en-US" b="1" dirty="0"/>
              <a:t>VAE (Variational Autoencoder)</a:t>
            </a:r>
            <a:r>
              <a:rPr lang="he-IL" dirty="0"/>
              <a:t>- כמו </a:t>
            </a:r>
            <a:r>
              <a:rPr lang="en-US" dirty="0"/>
              <a:t>Autoencoder, </a:t>
            </a:r>
            <a:r>
              <a:rPr lang="he-IL" dirty="0"/>
              <a:t>אך עם גישה הסתברותית. הלמידה כוללת אובדן שכולל מרחק בין התפלגויות, מה שעוזר למודל הכללי אבל לא תמיד מייצר אשכולות מובחנים.</a:t>
            </a:r>
          </a:p>
          <a:p>
            <a:pPr marL="158750" indent="0" algn="r" rtl="1">
              <a:buNone/>
            </a:pPr>
            <a:r>
              <a:rPr lang="en-US" b="1" dirty="0"/>
              <a:t>DCN (Deep Clustering Network</a:t>
            </a:r>
            <a:r>
              <a:rPr lang="en-US" dirty="0"/>
              <a:t>)</a:t>
            </a:r>
            <a:r>
              <a:rPr lang="he-IL" dirty="0"/>
              <a:t>- שילוב של </a:t>
            </a:r>
            <a:r>
              <a:rPr lang="en-US" dirty="0"/>
              <a:t>Autoencoder </a:t>
            </a:r>
            <a:r>
              <a:rPr lang="he-IL" dirty="0"/>
              <a:t>עם </a:t>
            </a:r>
            <a:r>
              <a:rPr lang="en-US" dirty="0"/>
              <a:t>clustering (</a:t>
            </a:r>
            <a:r>
              <a:rPr lang="he-IL" dirty="0"/>
              <a:t>למשל </a:t>
            </a:r>
            <a:r>
              <a:rPr lang="en-US" dirty="0" err="1"/>
              <a:t>KMeans</a:t>
            </a:r>
            <a:r>
              <a:rPr lang="en-US" dirty="0"/>
              <a:t>). </a:t>
            </a:r>
            <a:r>
              <a:rPr lang="he-IL" dirty="0"/>
              <a:t>הרשת לומדת הצגה לטנטית שמותאמת לקיבוץ.</a:t>
            </a:r>
          </a:p>
          <a:p>
            <a:pPr marL="158750" indent="0" algn="r" rtl="1">
              <a:buNone/>
            </a:pPr>
            <a:r>
              <a:rPr lang="en-US" b="1" dirty="0"/>
              <a:t>NMF (Non-negative Matrix Factorization</a:t>
            </a:r>
            <a:r>
              <a:rPr lang="he-IL" dirty="0"/>
              <a:t>- שיטה קלאסית לאשכול של נתונים מטריציוניים, ע"י פירוק מטריצות לגורמים לא-שליליים. עובדת טוב כאשר הנתונים פשוטים.</a:t>
            </a:r>
          </a:p>
          <a:p>
            <a:pPr marL="158750" indent="0" algn="r" rtl="1">
              <a:buNone/>
            </a:pPr>
            <a:r>
              <a:rPr lang="en-US" b="1" dirty="0"/>
              <a:t>AGGLO (Agglomerative Clustering</a:t>
            </a:r>
            <a:r>
              <a:rPr lang="he-IL" dirty="0"/>
              <a:t>- שיטה היררכית לקיבוץ נתונים, שבונה עץ של אשכולות בהתבסס על מרחקים. לא לומדת ייצוגים – פועלת על הקלט הגולמי.</a:t>
            </a:r>
          </a:p>
          <a:p>
            <a:pPr marL="158750" indent="0" algn="r" rtl="1">
              <a:buNone/>
            </a:pPr>
            <a:r>
              <a:rPr lang="en-US" b="1" dirty="0"/>
              <a:t>Spectral Clustering</a:t>
            </a:r>
            <a:r>
              <a:rPr lang="he-IL" b="1" dirty="0"/>
              <a:t>- </a:t>
            </a:r>
            <a:r>
              <a:rPr lang="he-IL" b="0" dirty="0"/>
              <a:t>שיטה</a:t>
            </a:r>
            <a:r>
              <a:rPr lang="he-IL" dirty="0"/>
              <a:t> מתמטית מתקדמת שמשתמשת בתכונות של מטריצות גרף למשל </a:t>
            </a:r>
            <a:r>
              <a:rPr lang="en-US" dirty="0"/>
              <a:t>(Laplacian) </a:t>
            </a:r>
            <a:r>
              <a:rPr lang="he-IL" dirty="0"/>
              <a:t> כדי לגלות מבנה אשכולות.</a:t>
            </a:r>
          </a:p>
          <a:p>
            <a:pPr marL="158750" indent="0" algn="r" rtl="1">
              <a:buNone/>
            </a:pPr>
            <a:endParaRPr lang="he-IL" dirty="0"/>
          </a:p>
          <a:p>
            <a:pPr algn="r" rtl="1">
              <a:buNone/>
            </a:pPr>
            <a:r>
              <a:rPr lang="en-IL" b="1" dirty="0"/>
              <a:t>💬 </a:t>
            </a:r>
            <a:r>
              <a:rPr lang="he-IL" b="1" dirty="0"/>
              <a:t>תובנה חשובה</a:t>
            </a:r>
          </a:p>
          <a:p>
            <a:pPr algn="r" rtl="1">
              <a:buFont typeface="Arial" panose="020B0604020202020204" pitchFamily="34" charset="0"/>
              <a:buChar char="•"/>
            </a:pPr>
            <a:r>
              <a:rPr lang="en-US" b="1" dirty="0"/>
              <a:t>ClusterGAN</a:t>
            </a:r>
            <a:r>
              <a:rPr lang="en-US" dirty="0"/>
              <a:t> </a:t>
            </a:r>
            <a:r>
              <a:rPr lang="he-IL" dirty="0"/>
              <a:t>ו־</a:t>
            </a:r>
            <a:r>
              <a:rPr lang="en-US" b="1" dirty="0"/>
              <a:t>GAN + BP</a:t>
            </a:r>
            <a:r>
              <a:rPr lang="en-US" dirty="0"/>
              <a:t> </a:t>
            </a:r>
            <a:r>
              <a:rPr lang="he-IL" dirty="0"/>
              <a:t>מראים את הביצועים הטובים ביותר במרבית מערכי הנתונים.</a:t>
            </a:r>
          </a:p>
          <a:p>
            <a:pPr algn="r" rtl="1">
              <a:buFont typeface="Arial" panose="020B0604020202020204" pitchFamily="34" charset="0"/>
              <a:buChar char="•"/>
            </a:pPr>
            <a:r>
              <a:rPr lang="en-US" b="1" dirty="0"/>
              <a:t>InfoGAN</a:t>
            </a:r>
            <a:r>
              <a:rPr lang="en-US" dirty="0"/>
              <a:t> </a:t>
            </a:r>
            <a:r>
              <a:rPr lang="he-IL" dirty="0"/>
              <a:t>מצליח אך פחות מדויק – כי הוא לא תוכנן ישירות לאשכולות.</a:t>
            </a:r>
          </a:p>
          <a:p>
            <a:pPr algn="r" rtl="1">
              <a:buFont typeface="Arial" panose="020B0604020202020204" pitchFamily="34" charset="0"/>
              <a:buChar char="•"/>
            </a:pPr>
            <a:r>
              <a:rPr lang="he-IL" dirty="0"/>
              <a:t>שיטות </a:t>
            </a:r>
            <a:r>
              <a:rPr lang="he-IL" b="1" dirty="0"/>
              <a:t>קלאסיות</a:t>
            </a:r>
            <a:r>
              <a:rPr lang="he-IL" dirty="0"/>
              <a:t> כמו </a:t>
            </a:r>
            <a:r>
              <a:rPr lang="en-US" dirty="0"/>
              <a:t>NMF, AGGLO </a:t>
            </a:r>
            <a:r>
              <a:rPr lang="he-IL" dirty="0"/>
              <a:t>ו-</a:t>
            </a:r>
            <a:r>
              <a:rPr lang="en-US" dirty="0"/>
              <a:t>Spectral </a:t>
            </a:r>
            <a:r>
              <a:rPr lang="he-IL" dirty="0"/>
              <a:t>פחות מתמודדות עם נתונים מורכבים או מרובי ממדים.</a:t>
            </a:r>
          </a:p>
          <a:p>
            <a:pPr marL="158750" indent="0" algn="r" rtl="1">
              <a:buNone/>
            </a:pPr>
            <a:endParaRPr lang="he-IL" dirty="0"/>
          </a:p>
          <a:p>
            <a:pPr marL="158750" indent="0" algn="r" rtl="1">
              <a:buNone/>
            </a:pPr>
            <a:endParaRPr lang="he-IL" dirty="0"/>
          </a:p>
          <a:p>
            <a:pPr marL="158750" indent="0" algn="r" rtl="1">
              <a:buNone/>
            </a:pPr>
            <a:endParaRPr lang="he-IL" dirty="0"/>
          </a:p>
          <a:p>
            <a:pPr marL="158750" indent="0" algn="r" rtl="1">
              <a:buNone/>
            </a:pPr>
            <a:endParaRPr lang="he-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7264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b="1" dirty="0"/>
              <a:t>1. תלות במספר אשכולות ידוע מראש:</a:t>
            </a:r>
          </a:p>
          <a:p>
            <a:pPr marL="0" lvl="0" indent="0" algn="r" rtl="1">
              <a:spcBef>
                <a:spcPts val="0"/>
              </a:spcBef>
              <a:spcAft>
                <a:spcPts val="0"/>
              </a:spcAft>
              <a:buNone/>
            </a:pPr>
            <a:r>
              <a:rPr lang="he-IL" dirty="0"/>
              <a:t>	 </a:t>
            </a:r>
            <a:r>
              <a:rPr lang="en-US" dirty="0"/>
              <a:t>ClusterGAN </a:t>
            </a:r>
            <a:r>
              <a:rPr lang="he-IL" dirty="0"/>
              <a:t>דורש לדעת מראש את מספר האשכולות (</a:t>
            </a:r>
            <a:r>
              <a:rPr lang="en-US" dirty="0"/>
              <a:t>K), </a:t>
            </a:r>
            <a:r>
              <a:rPr lang="he-IL" dirty="0"/>
              <a:t>דבר שלא תמיד אפשרי בבעיות אמיתיות.</a:t>
            </a:r>
          </a:p>
          <a:p>
            <a:pPr marL="0" lvl="0" indent="0" algn="r" rtl="1">
              <a:spcBef>
                <a:spcPts val="0"/>
              </a:spcBef>
              <a:spcAft>
                <a:spcPts val="0"/>
              </a:spcAft>
              <a:buNone/>
            </a:pPr>
            <a:r>
              <a:rPr lang="he-IL" dirty="0"/>
              <a:t>2</a:t>
            </a:r>
            <a:r>
              <a:rPr lang="he-IL" b="1" dirty="0"/>
              <a:t>. רגישות לפרמטרים והיפר-פרמטרים:</a:t>
            </a:r>
          </a:p>
          <a:p>
            <a:pPr marL="0" lvl="0" indent="0" algn="r" rtl="1">
              <a:spcBef>
                <a:spcPts val="0"/>
              </a:spcBef>
              <a:spcAft>
                <a:spcPts val="0"/>
              </a:spcAft>
              <a:buNone/>
            </a:pPr>
            <a:r>
              <a:rPr lang="he-IL" b="1" dirty="0"/>
              <a:t>	 </a:t>
            </a:r>
            <a:r>
              <a:rPr lang="he-IL" dirty="0"/>
              <a:t>הצלחת המודל תלויה בבחירה של פרמטרים כמו: גודל הרעש (</a:t>
            </a:r>
            <a:r>
              <a:rPr lang="el-GR" dirty="0"/>
              <a:t>σ) </a:t>
            </a:r>
            <a:r>
              <a:rPr lang="he-IL" dirty="0"/>
              <a:t>משקל פונקציית האיבוד (</a:t>
            </a:r>
            <a:r>
              <a:rPr lang="el-GR" dirty="0"/>
              <a:t>β</a:t>
            </a:r>
            <a:r>
              <a:rPr lang="en-US" dirty="0"/>
              <a:t>n, </a:t>
            </a:r>
            <a:r>
              <a:rPr lang="el-GR" dirty="0"/>
              <a:t>β</a:t>
            </a:r>
            <a:r>
              <a:rPr lang="en-US" dirty="0"/>
              <a:t>c) </a:t>
            </a:r>
            <a:r>
              <a:rPr lang="he-IL" dirty="0"/>
              <a:t>אופן מימוש ה-</a:t>
            </a:r>
            <a:r>
              <a:rPr lang="en-US" dirty="0"/>
              <a:t>Encoder </a:t>
            </a:r>
            <a:endParaRPr lang="he-IL" dirty="0"/>
          </a:p>
          <a:p>
            <a:pPr marL="0" lvl="0" indent="0" algn="r" rtl="1">
              <a:spcBef>
                <a:spcPts val="0"/>
              </a:spcBef>
              <a:spcAft>
                <a:spcPts val="0"/>
              </a:spcAft>
              <a:buNone/>
            </a:pPr>
            <a:endParaRPr lang="en-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857026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3. </a:t>
            </a:r>
            <a:r>
              <a:rPr lang="he-IL" b="1" dirty="0"/>
              <a:t>מוגבלות בהבנת המשמעות הסמנטית של האשכולות:</a:t>
            </a:r>
          </a:p>
          <a:p>
            <a:pPr marL="0" lvl="0" indent="0" algn="r" rtl="1">
              <a:spcBef>
                <a:spcPts val="0"/>
              </a:spcBef>
              <a:spcAft>
                <a:spcPts val="0"/>
              </a:spcAft>
              <a:buNone/>
            </a:pPr>
            <a:r>
              <a:rPr lang="he-IL" b="1" dirty="0"/>
              <a:t>	 </a:t>
            </a:r>
            <a:r>
              <a:rPr lang="he-IL" dirty="0"/>
              <a:t>לפעמים האשכולות שהמודל לומד לא תואמים בהכרח למחלקות האמיתיות (למשל ב-</a:t>
            </a:r>
            <a:r>
              <a:rPr lang="en-US" dirty="0"/>
              <a:t>CIFAR-10, </a:t>
            </a:r>
            <a:r>
              <a:rPr lang="he-IL" dirty="0"/>
              <a:t>שבו אשכולות התבססו על צבע הרקע ולא על התוכן האובייקטיבי של התמונה).</a:t>
            </a:r>
          </a:p>
          <a:p>
            <a:pPr marL="0" lvl="0" indent="0" algn="r" rtl="1">
              <a:spcBef>
                <a:spcPts val="0"/>
              </a:spcBef>
              <a:spcAft>
                <a:spcPts val="0"/>
              </a:spcAft>
              <a:buNone/>
            </a:pPr>
            <a:endParaRPr lang="he-IL" dirty="0"/>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dirty="0"/>
              <a:t>4. קושי בהתמודדות עם נתונים מורכבים וספארסיים מאוד למשל, בנתוני ביטוי גנטי (10</a:t>
            </a:r>
            <a:r>
              <a:rPr lang="en-US" dirty="0"/>
              <a:t>x 73k) </a:t>
            </a:r>
            <a:r>
              <a:rPr lang="he-IL" dirty="0"/>
              <a:t>המודל הצליח פחות מב-</a:t>
            </a:r>
            <a:r>
              <a:rPr lang="en-US" dirty="0"/>
              <a:t>MNIST. </a:t>
            </a:r>
            <a:endParaRPr lang="en-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8806603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71059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4948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b="1" dirty="0"/>
              <a:t>1. תלות במספר אשכולות ידוע מראש:</a:t>
            </a:r>
          </a:p>
          <a:p>
            <a:pPr marL="0" lvl="0" indent="0" algn="r" rtl="1">
              <a:spcBef>
                <a:spcPts val="0"/>
              </a:spcBef>
              <a:spcAft>
                <a:spcPts val="0"/>
              </a:spcAft>
              <a:buNone/>
            </a:pPr>
            <a:r>
              <a:rPr lang="he-IL" dirty="0"/>
              <a:t>	 </a:t>
            </a:r>
            <a:r>
              <a:rPr lang="en-US" dirty="0"/>
              <a:t>ClusterGAN </a:t>
            </a:r>
            <a:r>
              <a:rPr lang="he-IL" dirty="0"/>
              <a:t>דורש לדעת מראש את מספר האשכולות (</a:t>
            </a:r>
            <a:r>
              <a:rPr lang="en-US" dirty="0"/>
              <a:t>K), </a:t>
            </a:r>
            <a:r>
              <a:rPr lang="he-IL" dirty="0"/>
              <a:t>דבר שלא תמיד אפשרי בבעיות אמיתיות.</a:t>
            </a:r>
          </a:p>
          <a:p>
            <a:pPr marL="0" lvl="0" indent="0" algn="r" rtl="1">
              <a:spcBef>
                <a:spcPts val="0"/>
              </a:spcBef>
              <a:spcAft>
                <a:spcPts val="0"/>
              </a:spcAft>
              <a:buNone/>
            </a:pPr>
            <a:r>
              <a:rPr lang="he-IL" dirty="0"/>
              <a:t>2</a:t>
            </a:r>
            <a:r>
              <a:rPr lang="he-IL" b="1" dirty="0"/>
              <a:t>. רגישות לפרמטרים והיפר-פרמטרים:</a:t>
            </a:r>
          </a:p>
          <a:p>
            <a:pPr marL="0" lvl="0" indent="0" algn="r" rtl="1">
              <a:spcBef>
                <a:spcPts val="0"/>
              </a:spcBef>
              <a:spcAft>
                <a:spcPts val="0"/>
              </a:spcAft>
              <a:buNone/>
            </a:pPr>
            <a:r>
              <a:rPr lang="he-IL" b="1" dirty="0"/>
              <a:t>	 </a:t>
            </a:r>
            <a:r>
              <a:rPr lang="he-IL" dirty="0"/>
              <a:t>הצלחת המודל תלויה בבחירה של פרמטרים כמו: גודל הרעש (</a:t>
            </a:r>
            <a:r>
              <a:rPr lang="el-GR" dirty="0"/>
              <a:t>σ) </a:t>
            </a:r>
            <a:r>
              <a:rPr lang="he-IL" dirty="0"/>
              <a:t>משקל פונקציית האיבוד (</a:t>
            </a:r>
            <a:r>
              <a:rPr lang="el-GR" dirty="0"/>
              <a:t>β</a:t>
            </a:r>
            <a:r>
              <a:rPr lang="en-US" dirty="0"/>
              <a:t>n, </a:t>
            </a:r>
            <a:r>
              <a:rPr lang="el-GR" dirty="0"/>
              <a:t>β</a:t>
            </a:r>
            <a:r>
              <a:rPr lang="en-US" dirty="0"/>
              <a:t>c) </a:t>
            </a:r>
            <a:r>
              <a:rPr lang="he-IL" dirty="0"/>
              <a:t>אופן מימוש ה-</a:t>
            </a:r>
            <a:r>
              <a:rPr lang="en-US" dirty="0"/>
              <a:t>Encoder </a:t>
            </a:r>
            <a:endParaRPr lang="he-IL" dirty="0"/>
          </a:p>
          <a:p>
            <a:pPr marL="0" lvl="0" indent="0" algn="r" rtl="1">
              <a:spcBef>
                <a:spcPts val="0"/>
              </a:spcBef>
              <a:spcAft>
                <a:spcPts val="0"/>
              </a:spcAft>
              <a:buNone/>
            </a:pPr>
            <a:r>
              <a:rPr lang="he-IL" dirty="0"/>
              <a:t>3. </a:t>
            </a:r>
            <a:r>
              <a:rPr lang="he-IL" b="1" dirty="0"/>
              <a:t>מוגבלות בהבנת המשמעות הסמנטית של האשכולות:</a:t>
            </a:r>
          </a:p>
          <a:p>
            <a:pPr marL="0" lvl="0" indent="0" algn="r" rtl="1">
              <a:spcBef>
                <a:spcPts val="0"/>
              </a:spcBef>
              <a:spcAft>
                <a:spcPts val="0"/>
              </a:spcAft>
              <a:buNone/>
            </a:pPr>
            <a:r>
              <a:rPr lang="he-IL" b="1" dirty="0"/>
              <a:t>	 </a:t>
            </a:r>
            <a:r>
              <a:rPr lang="he-IL" dirty="0"/>
              <a:t>לפעמים האשכולות שהמודל לומד לא תואמים בהכרח למחלקות האמיתיות (למשל ב-</a:t>
            </a:r>
            <a:r>
              <a:rPr lang="en-US" dirty="0"/>
              <a:t>CIFAR-10, </a:t>
            </a:r>
            <a:r>
              <a:rPr lang="he-IL" dirty="0"/>
              <a:t>שבו אשכולות התבססו על צבע הרקע ולא על התוכן האובייקטיבי של התמונה).</a:t>
            </a:r>
          </a:p>
          <a:p>
            <a:pPr marL="0" lvl="0" indent="0" algn="r" rtl="1">
              <a:spcBef>
                <a:spcPts val="0"/>
              </a:spcBef>
              <a:spcAft>
                <a:spcPts val="0"/>
              </a:spcAft>
              <a:buNone/>
            </a:pPr>
            <a:endParaRPr lang="en-IL"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7240929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865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a:t>
            </a:r>
            <a:r>
              <a:rPr lang="en-US" dirty="0"/>
              <a:t>GAN</a:t>
            </a:r>
            <a:r>
              <a:rPr lang="he-IL" dirty="0"/>
              <a:t> בבנוי מה 2 רשתות ניורינים</a:t>
            </a:r>
            <a:br>
              <a:rPr lang="en-US" dirty="0"/>
            </a:br>
            <a:r>
              <a:rPr lang="he-IL" dirty="0"/>
              <a:t>הראשונה היא ה </a:t>
            </a:r>
            <a:r>
              <a:rPr lang="en-US" dirty="0"/>
              <a:t>Generator</a:t>
            </a:r>
            <a:r>
              <a:rPr lang="he-IL" dirty="0"/>
              <a:t> שמטרתו היא ליצור דגימה מזויפת אך קרובה לתמונה אמיתית</a:t>
            </a:r>
          </a:p>
          <a:p>
            <a:pPr marL="0" lvl="0" indent="0" algn="r" rtl="1">
              <a:spcBef>
                <a:spcPts val="0"/>
              </a:spcBef>
              <a:spcAft>
                <a:spcPts val="0"/>
              </a:spcAft>
              <a:buNone/>
            </a:pPr>
            <a:r>
              <a:rPr lang="he-IL" dirty="0"/>
              <a:t>הקלט של הגנרטור זה רעש אקראי </a:t>
            </a:r>
            <a:r>
              <a:rPr lang="en-US" dirty="0"/>
              <a:t>z </a:t>
            </a:r>
            <a:r>
              <a:rPr lang="he-IL" dirty="0"/>
              <a:t> שמגיע מהמרחב הלטנטי </a:t>
            </a:r>
          </a:p>
          <a:p>
            <a:pPr marL="0" lvl="0" indent="0" algn="r" rtl="1">
              <a:spcBef>
                <a:spcPts val="0"/>
              </a:spcBef>
              <a:spcAft>
                <a:spcPts val="0"/>
              </a:spcAft>
              <a:buNone/>
            </a:pPr>
            <a:r>
              <a:rPr lang="he-IL" dirty="0"/>
              <a:t>והפלט הוא דגימה חדשה </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רשת ניורים השנייה היא ה </a:t>
            </a:r>
            <a:r>
              <a:rPr lang="en-US" dirty="0"/>
              <a:t>Discriminator</a:t>
            </a:r>
            <a:r>
              <a:rPr lang="he-IL" dirty="0"/>
              <a:t> שמטרתו היא להבדיל בין תמונה אמיתית לתמונה מזויפת</a:t>
            </a:r>
          </a:p>
          <a:p>
            <a:pPr marL="0" lvl="0" indent="0" algn="r" rtl="1">
              <a:spcBef>
                <a:spcPts val="0"/>
              </a:spcBef>
              <a:spcAft>
                <a:spcPts val="0"/>
              </a:spcAft>
              <a:buNone/>
            </a:pPr>
            <a:r>
              <a:rPr lang="he-IL" dirty="0"/>
              <a:t>הקלט הוא דגימה או אמיתית מהמאגר או תמונה שיצר ה </a:t>
            </a:r>
            <a:r>
              <a:rPr lang="en-US" dirty="0"/>
              <a:t>generator</a:t>
            </a:r>
            <a:endParaRPr lang="he-IL" dirty="0"/>
          </a:p>
          <a:p>
            <a:pPr marL="0" lvl="0" indent="0" algn="r" rtl="1">
              <a:spcBef>
                <a:spcPts val="0"/>
              </a:spcBef>
              <a:spcAft>
                <a:spcPts val="0"/>
              </a:spcAft>
              <a:buNone/>
            </a:pPr>
            <a:r>
              <a:rPr lang="he-IL" dirty="0"/>
              <a:t>והפלט הסתברות בין 0 ל-1 כמה הוא חושב שהדגימה אמיתית</a:t>
            </a:r>
          </a:p>
          <a:p>
            <a:pPr marL="0" lvl="0" indent="0" algn="r" rtl="1">
              <a:spcBef>
                <a:spcPts val="0"/>
              </a:spcBef>
              <a:spcAft>
                <a:spcPts val="0"/>
              </a:spcAft>
              <a:buNone/>
            </a:pPr>
            <a:r>
              <a:rPr lang="he-IL" dirty="0"/>
              <a:t>כאשר 0 זה כנראה מזויפת ו 1 זה כנראה תמונה אמיתית.</a:t>
            </a:r>
            <a:endParaRPr dirty="0"/>
          </a:p>
        </p:txBody>
      </p:sp>
    </p:spTree>
    <p:extLst>
      <p:ext uri="{BB962C8B-B14F-4D97-AF65-F5344CB8AC3E}">
        <p14:creationId xmlns:p14="http://schemas.microsoft.com/office/powerpoint/2010/main" val="31344617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53625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84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D1EF561F-5B1A-3F7B-C899-A08A4FF4410D}"/>
            </a:ext>
          </a:extLst>
        </p:cNvPr>
        <p:cNvGrpSpPr/>
        <p:nvPr/>
      </p:nvGrpSpPr>
      <p:grpSpPr>
        <a:xfrm>
          <a:off x="0" y="0"/>
          <a:ext cx="0" cy="0"/>
          <a:chOff x="0" y="0"/>
          <a:chExt cx="0" cy="0"/>
        </a:xfrm>
      </p:grpSpPr>
      <p:sp>
        <p:nvSpPr>
          <p:cNvPr id="543" name="Google Shape;543;g13b38366dc1_0_0:notes">
            <a:extLst>
              <a:ext uri="{FF2B5EF4-FFF2-40B4-BE49-F238E27FC236}">
                <a16:creationId xmlns:a16="http://schemas.microsoft.com/office/drawing/2014/main" id="{EC22EF37-5735-EF6C-C154-18DBF7BDA9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a:extLst>
              <a:ext uri="{FF2B5EF4-FFF2-40B4-BE49-F238E27FC236}">
                <a16:creationId xmlns:a16="http://schemas.microsoft.com/office/drawing/2014/main" id="{1CAD5E06-7CCF-FB30-61F0-E6FB0D0368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זה תמונה מופשטת להבנה</a:t>
            </a:r>
          </a:p>
          <a:p>
            <a:pPr marL="0" lvl="0" indent="0" algn="r" rtl="1">
              <a:spcBef>
                <a:spcPts val="0"/>
              </a:spcBef>
              <a:spcAft>
                <a:spcPts val="0"/>
              </a:spcAft>
              <a:buNone/>
            </a:pPr>
            <a:r>
              <a:rPr lang="he-IL" dirty="0"/>
              <a:t>ונעבור למושג שהוזכר קודם אך חשוב מאוד בנושא</a:t>
            </a:r>
            <a:endParaRPr dirty="0"/>
          </a:p>
        </p:txBody>
      </p:sp>
    </p:spTree>
    <p:extLst>
      <p:ext uri="{BB962C8B-B14F-4D97-AF65-F5344CB8AC3E}">
        <p14:creationId xmlns:p14="http://schemas.microsoft.com/office/powerpoint/2010/main" val="3201778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המרחב הלטנטי הוא מרחב מתמטי שבו מיוצגים תכונות נסתרות של המידע בצורה פשוטה מקודדת ודחוסה</a:t>
            </a:r>
          </a:p>
          <a:p>
            <a:pPr marL="0" lvl="0" indent="0" algn="r" rtl="1">
              <a:spcBef>
                <a:spcPts val="0"/>
              </a:spcBef>
              <a:spcAft>
                <a:spcPts val="0"/>
              </a:spcAft>
              <a:buNone/>
            </a:pPr>
            <a:r>
              <a:rPr lang="he-IL" dirty="0"/>
              <a:t>כל דגימה במרחב הוא וקטור לא מתויג  שמייצג תכונות מסוימות</a:t>
            </a:r>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p:txBody>
      </p:sp>
    </p:spTree>
    <p:extLst>
      <p:ext uri="{BB962C8B-B14F-4D97-AF65-F5344CB8AC3E}">
        <p14:creationId xmlns:p14="http://schemas.microsoft.com/office/powerpoint/2010/main" val="3944021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endParaRPr lang="he-IL" dirty="0"/>
          </a:p>
          <a:p>
            <a:pPr marL="0" lvl="0" indent="0" algn="r" rtl="1">
              <a:spcBef>
                <a:spcPts val="0"/>
              </a:spcBef>
              <a:spcAft>
                <a:spcPts val="0"/>
              </a:spcAft>
              <a:buNone/>
            </a:pPr>
            <a:r>
              <a:rPr lang="he-IL" dirty="0"/>
              <a:t>אז למה לעבוד דווקא עם </a:t>
            </a:r>
            <a:r>
              <a:rPr lang="en-US" dirty="0"/>
              <a:t>latent space</a:t>
            </a:r>
            <a:r>
              <a:rPr lang="he-IL" dirty="0"/>
              <a:t> ולא ישירות עם תמונות? </a:t>
            </a:r>
          </a:p>
          <a:p>
            <a:pPr marL="0" lvl="0" indent="0" algn="r" rtl="1">
              <a:spcBef>
                <a:spcPts val="0"/>
              </a:spcBef>
              <a:spcAft>
                <a:spcPts val="0"/>
              </a:spcAft>
              <a:buNone/>
            </a:pPr>
            <a:r>
              <a:rPr lang="he-IL" dirty="0"/>
              <a:t>כי הוא פותח בפנינו המון אפשריות שלא קיימות כשעובדים ישירות עם פיקסלים כי אין לנו שליטה אמיתית על המשמעות של כל שינוי קטן</a:t>
            </a:r>
          </a:p>
          <a:p>
            <a:pPr marL="0" lvl="0" indent="0" algn="r" rtl="1">
              <a:spcBef>
                <a:spcPts val="0"/>
              </a:spcBef>
              <a:spcAft>
                <a:spcPts val="0"/>
              </a:spcAft>
              <a:buNone/>
            </a:pPr>
            <a:endParaRPr lang="he-IL" dirty="0"/>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המרחב הוא רציף ולכן כל שינוי בוקטור ישנה את הפלט</a:t>
            </a:r>
          </a:p>
          <a:p>
            <a:pPr marL="0" lvl="0" indent="0" algn="r" rtl="1">
              <a:spcBef>
                <a:spcPts val="0"/>
              </a:spcBef>
              <a:spcAft>
                <a:spcPts val="0"/>
              </a:spcAft>
              <a:buNone/>
            </a:pPr>
            <a:r>
              <a:rPr lang="he-IL" dirty="0"/>
              <a:t>וזה מאפשר לנו לעשות אינטרפולציה בין 2 דגימות באופן חלק יותר</a:t>
            </a:r>
          </a:p>
          <a:p>
            <a:pPr marL="0" lvl="0" indent="0" algn="r" rtl="1">
              <a:spcBef>
                <a:spcPts val="0"/>
              </a:spcBef>
              <a:spcAft>
                <a:spcPts val="0"/>
              </a:spcAft>
              <a:buNone/>
            </a:pPr>
            <a:r>
              <a:rPr lang="he-IL" dirty="0"/>
              <a:t>למשל פנים שזזות מחיוך ופרצוף עצוב באופן הדרגתי</a:t>
            </a:r>
          </a:p>
          <a:p>
            <a:pPr marL="0" lvl="0" indent="0" algn="r" rtl="1">
              <a:spcBef>
                <a:spcPts val="0"/>
              </a:spcBef>
              <a:spcAft>
                <a:spcPts val="0"/>
              </a:spcAft>
              <a:buNone/>
            </a:pPr>
            <a:endParaRPr lang="he-IL" dirty="0"/>
          </a:p>
          <a:p>
            <a:pPr marL="0" lvl="0" indent="0" algn="r" rtl="1">
              <a:spcBef>
                <a:spcPts val="0"/>
              </a:spcBef>
              <a:spcAft>
                <a:spcPts val="0"/>
              </a:spcAft>
              <a:buNone/>
            </a:pPr>
            <a:r>
              <a:rPr lang="he-IL" dirty="0"/>
              <a:t>בנוסף אפשר ליצור המון וריאציות של אותו סוג דומה רק ע"י שינוי קל ב </a:t>
            </a:r>
            <a:r>
              <a:rPr lang="en-US" dirty="0"/>
              <a:t>Z</a:t>
            </a:r>
            <a:r>
              <a:rPr lang="he-IL" dirty="0"/>
              <a:t> מה שמקל מאוד על העבודה</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37461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13b38366dc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13b38366d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אז בעצם למה ה</a:t>
            </a:r>
            <a:r>
              <a:rPr lang="en-US" sz="1100" b="0" i="0" dirty="0">
                <a:effectLst/>
                <a:latin typeface="inherit"/>
              </a:rPr>
              <a:t>GAN </a:t>
            </a:r>
            <a:r>
              <a:rPr lang="he-IL" sz="1100" b="0" i="0" dirty="0">
                <a:effectLst/>
                <a:latin typeface="inherit"/>
              </a:rPr>
              <a:t> לא מספיק טוב ?</a:t>
            </a: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המטרה של החוקרים למצוא אלגוריתם שיודע גם לעשות </a:t>
            </a:r>
            <a:r>
              <a:rPr lang="en-US" sz="1100" b="0" i="0" dirty="0">
                <a:effectLst/>
                <a:latin typeface="inherit"/>
              </a:rPr>
              <a:t>clustering</a:t>
            </a:r>
            <a:r>
              <a:rPr lang="he-IL" sz="1100" b="0" i="0" dirty="0">
                <a:effectLst/>
                <a:latin typeface="inherit"/>
              </a:rPr>
              <a:t> במרחב הלטנטי.</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lang="he-IL"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a:t>
            </a:r>
            <a:r>
              <a:rPr lang="en-US" sz="1100" b="0" i="0" dirty="0">
                <a:effectLst/>
                <a:latin typeface="inherit"/>
              </a:rPr>
              <a:t>GAN</a:t>
            </a:r>
            <a:r>
              <a:rPr lang="he-IL" sz="1100" b="0" i="0" dirty="0">
                <a:effectLst/>
                <a:latin typeface="inherit"/>
              </a:rPr>
              <a:t> שלנו יודע ליצר דוגמאות חדשות שמדמות נתונים מקוריים אבל לא יודע לעשות מיון לקבוצות למה?</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אין התאמה בין דוגמות קרובות במרחב הלטנטי כלומר נגיד נקודה שמייצגת חתול ונקודה שמייצגת כלב יכולות להופיע אחת לייד השניה במרחב,</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המרחב לא משקף את השוני בין דומגאות. </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קשה לחלק את המידע לקבוצות עם משמעות בגלל שאין הבחנה ברורה בין הקבוצות השונות</a:t>
            </a:r>
            <a:endParaRPr lang="en-US" sz="1100" b="0" i="0" dirty="0">
              <a:effectLst/>
              <a:latin typeface="inherit"/>
            </a:endParaRPr>
          </a:p>
          <a:p>
            <a:pPr marL="0" marR="0" lvl="0" indent="0" algn="r" defTabSz="914400" rtl="1" eaLnBrk="1" fontAlgn="auto" latinLnBrk="0" hangingPunct="1">
              <a:lnSpc>
                <a:spcPct val="100000"/>
              </a:lnSpc>
              <a:spcBef>
                <a:spcPts val="0"/>
              </a:spcBef>
              <a:spcAft>
                <a:spcPts val="0"/>
              </a:spcAft>
              <a:buClr>
                <a:srgbClr val="000000"/>
              </a:buClr>
              <a:buSzPts val="1100"/>
              <a:buFont typeface="Arial"/>
              <a:buNone/>
              <a:tabLst/>
              <a:defRPr/>
            </a:pPr>
            <a:r>
              <a:rPr lang="he-IL" sz="1100" b="0" i="0" dirty="0">
                <a:effectLst/>
                <a:latin typeface="inherit"/>
              </a:rPr>
              <a:t> -המרחב הוא רציף בלבד כלומר אין בו מושג של קטגוריות או מחלקות</a:t>
            </a:r>
          </a:p>
          <a:p>
            <a:pPr marL="0" lvl="0" indent="0" algn="r" rtl="1">
              <a:spcBef>
                <a:spcPts val="0"/>
              </a:spcBef>
              <a:spcAft>
                <a:spcPts val="0"/>
              </a:spcAft>
              <a:buNone/>
            </a:pPr>
            <a:endParaRPr lang="he-IL" sz="800" b="1" dirty="0"/>
          </a:p>
        </p:txBody>
      </p:sp>
    </p:spTree>
    <p:extLst>
      <p:ext uri="{BB962C8B-B14F-4D97-AF65-F5344CB8AC3E}">
        <p14:creationId xmlns:p14="http://schemas.microsoft.com/office/powerpoint/2010/main" val="17906008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13b627a12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13b627a12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he-IL" dirty="0"/>
              <a:t>אז ראינו שהמוטיבציה היא ליצור קלסיפיקציה של הנתונים, נראה מה החוקרים ניסו לעשות עד שהם הגיעו ל</a:t>
            </a:r>
            <a:r>
              <a:rPr lang="en-US" dirty="0"/>
              <a:t>CLUSTERGAN</a:t>
            </a:r>
            <a:endParaRPr dirty="0"/>
          </a:p>
        </p:txBody>
      </p:sp>
    </p:spTree>
    <p:extLst>
      <p:ext uri="{BB962C8B-B14F-4D97-AF65-F5344CB8AC3E}">
        <p14:creationId xmlns:p14="http://schemas.microsoft.com/office/powerpoint/2010/main" val="2380094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4550"/>
            <a:ext cx="5602200" cy="22197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602200" cy="7266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31" name="Google Shape;31;p5"/>
          <p:cNvSpPr txBox="1">
            <a:spLocks noGrp="1"/>
          </p:cNvSpPr>
          <p:nvPr>
            <p:ph type="subTitle" idx="1"/>
          </p:nvPr>
        </p:nvSpPr>
        <p:spPr>
          <a:xfrm>
            <a:off x="2954672" y="2027976"/>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2" name="Google Shape;32;p5"/>
          <p:cNvSpPr txBox="1">
            <a:spLocks noGrp="1"/>
          </p:cNvSpPr>
          <p:nvPr>
            <p:ph type="subTitle" idx="2"/>
          </p:nvPr>
        </p:nvSpPr>
        <p:spPr>
          <a:xfrm>
            <a:off x="2954672" y="1519425"/>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3" name="Google Shape;33;p5"/>
          <p:cNvSpPr txBox="1">
            <a:spLocks noGrp="1"/>
          </p:cNvSpPr>
          <p:nvPr>
            <p:ph type="subTitle" idx="3"/>
          </p:nvPr>
        </p:nvSpPr>
        <p:spPr>
          <a:xfrm>
            <a:off x="2954649" y="3619500"/>
            <a:ext cx="43122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34" name="Google Shape;34;p5"/>
          <p:cNvSpPr txBox="1">
            <a:spLocks noGrp="1"/>
          </p:cNvSpPr>
          <p:nvPr>
            <p:ph type="subTitle" idx="4"/>
          </p:nvPr>
        </p:nvSpPr>
        <p:spPr>
          <a:xfrm>
            <a:off x="2954649" y="3110949"/>
            <a:ext cx="4312200" cy="52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35" name="Google Shape;35;p5"/>
          <p:cNvSpPr/>
          <p:nvPr/>
        </p:nvSpPr>
        <p:spPr>
          <a:xfrm flipH="1">
            <a:off x="0" y="0"/>
            <a:ext cx="283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6" name="Google Shape;36;p5"/>
          <p:cNvCxnSpPr/>
          <p:nvPr/>
        </p:nvCxnSpPr>
        <p:spPr>
          <a:xfrm rot="10800000">
            <a:off x="8864825"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962900" y="829786"/>
            <a:ext cx="5218200" cy="1338600"/>
          </a:xfrm>
          <a:prstGeom prst="rect">
            <a:avLst/>
          </a:prstGeom>
        </p:spPr>
        <p:txBody>
          <a:bodyPr spcFirstLastPara="1" wrap="square" lIns="91425" tIns="91425" rIns="91425" bIns="91425" anchor="b" anchorCtr="0">
            <a:noAutofit/>
          </a:bodyPr>
          <a:lstStyle>
            <a:lvl1pPr lvl="0">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60" name="Google Shape;60;p9"/>
          <p:cNvSpPr txBox="1">
            <a:spLocks noGrp="1"/>
          </p:cNvSpPr>
          <p:nvPr>
            <p:ph type="subTitle" idx="1"/>
          </p:nvPr>
        </p:nvSpPr>
        <p:spPr>
          <a:xfrm>
            <a:off x="1962900" y="2282714"/>
            <a:ext cx="5218200" cy="20310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61" name="Google Shape;61;p9"/>
          <p:cNvSpPr/>
          <p:nvPr/>
        </p:nvSpPr>
        <p:spPr>
          <a:xfrm>
            <a:off x="75" y="4426700"/>
            <a:ext cx="9144000" cy="711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9"/>
          <p:cNvGrpSpPr/>
          <p:nvPr/>
        </p:nvGrpSpPr>
        <p:grpSpPr>
          <a:xfrm>
            <a:off x="712700" y="539500"/>
            <a:ext cx="8431300" cy="4604000"/>
            <a:chOff x="712700" y="539500"/>
            <a:chExt cx="8431300" cy="4604000"/>
          </a:xfrm>
        </p:grpSpPr>
        <p:cxnSp>
          <p:nvCxnSpPr>
            <p:cNvPr id="63" name="Google Shape;63;p9"/>
            <p:cNvCxnSpPr/>
            <p:nvPr/>
          </p:nvCxnSpPr>
          <p:spPr>
            <a:xfrm>
              <a:off x="4572000" y="539500"/>
              <a:ext cx="4572000" cy="0"/>
            </a:xfrm>
            <a:prstGeom prst="straightConnector1">
              <a:avLst/>
            </a:prstGeom>
            <a:noFill/>
            <a:ln w="9525" cap="flat" cmpd="sng">
              <a:solidFill>
                <a:schemeClr val="dk1"/>
              </a:solidFill>
              <a:prstDash val="solid"/>
              <a:round/>
              <a:headEnd type="none" w="med" len="med"/>
              <a:tailEnd type="none" w="med" len="med"/>
            </a:ln>
          </p:spPr>
        </p:cxnSp>
        <p:cxnSp>
          <p:nvCxnSpPr>
            <p:cNvPr id="64" name="Google Shape;64;p9"/>
            <p:cNvCxnSpPr/>
            <p:nvPr/>
          </p:nvCxnSpPr>
          <p:spPr>
            <a:xfrm rot="10800000">
              <a:off x="712700" y="1685400"/>
              <a:ext cx="0" cy="34581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CUSTOM_1">
    <p:spTree>
      <p:nvGrpSpPr>
        <p:cNvPr id="1" name="Shape 92"/>
        <p:cNvGrpSpPr/>
        <p:nvPr/>
      </p:nvGrpSpPr>
      <p:grpSpPr>
        <a:xfrm>
          <a:off x="0" y="0"/>
          <a:ext cx="0" cy="0"/>
          <a:chOff x="0" y="0"/>
          <a:chExt cx="0" cy="0"/>
        </a:xfrm>
      </p:grpSpPr>
      <p:sp>
        <p:nvSpPr>
          <p:cNvPr id="93" name="Google Shape;93;p14"/>
          <p:cNvSpPr txBox="1">
            <a:spLocks noGrp="1"/>
          </p:cNvSpPr>
          <p:nvPr>
            <p:ph type="title"/>
          </p:nvPr>
        </p:nvSpPr>
        <p:spPr>
          <a:xfrm>
            <a:off x="783150" y="3920175"/>
            <a:ext cx="7577700" cy="5541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sz="27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subTitle" idx="1"/>
          </p:nvPr>
        </p:nvSpPr>
        <p:spPr>
          <a:xfrm>
            <a:off x="783150" y="1722374"/>
            <a:ext cx="7577700" cy="2121000"/>
          </a:xfrm>
          <a:prstGeom prst="rect">
            <a:avLst/>
          </a:prstGeom>
        </p:spPr>
        <p:txBody>
          <a:bodyPr spcFirstLastPara="1" wrap="square" lIns="91425" tIns="91425" rIns="91425" bIns="91425" anchor="b" anchorCtr="0">
            <a:noAutofit/>
          </a:bodyPr>
          <a:lstStyle>
            <a:lvl1pPr lvl="0" algn="r" rtl="0">
              <a:lnSpc>
                <a:spcPct val="115000"/>
              </a:lnSpc>
              <a:spcBef>
                <a:spcPts val="0"/>
              </a:spcBef>
              <a:spcAft>
                <a:spcPts val="0"/>
              </a:spcAft>
              <a:buSzPts val="3500"/>
              <a:buNone/>
              <a:defRPr sz="3100"/>
            </a:lvl1pPr>
            <a:lvl2pPr lvl="1" algn="ctr" rtl="0">
              <a:lnSpc>
                <a:spcPct val="115000"/>
              </a:lnSpc>
              <a:spcBef>
                <a:spcPts val="0"/>
              </a:spcBef>
              <a:spcAft>
                <a:spcPts val="0"/>
              </a:spcAft>
              <a:buSzPts val="3500"/>
              <a:buNone/>
              <a:defRPr sz="3500"/>
            </a:lvl2pPr>
            <a:lvl3pPr lvl="2" algn="ctr" rtl="0">
              <a:lnSpc>
                <a:spcPct val="115000"/>
              </a:lnSpc>
              <a:spcBef>
                <a:spcPts val="0"/>
              </a:spcBef>
              <a:spcAft>
                <a:spcPts val="0"/>
              </a:spcAft>
              <a:buSzPts val="3500"/>
              <a:buNone/>
              <a:defRPr sz="3500"/>
            </a:lvl3pPr>
            <a:lvl4pPr lvl="3" algn="ctr" rtl="0">
              <a:lnSpc>
                <a:spcPct val="115000"/>
              </a:lnSpc>
              <a:spcBef>
                <a:spcPts val="0"/>
              </a:spcBef>
              <a:spcAft>
                <a:spcPts val="0"/>
              </a:spcAft>
              <a:buSzPts val="3500"/>
              <a:buNone/>
              <a:defRPr sz="3500"/>
            </a:lvl4pPr>
            <a:lvl5pPr lvl="4" algn="ctr" rtl="0">
              <a:lnSpc>
                <a:spcPct val="115000"/>
              </a:lnSpc>
              <a:spcBef>
                <a:spcPts val="0"/>
              </a:spcBef>
              <a:spcAft>
                <a:spcPts val="0"/>
              </a:spcAft>
              <a:buSzPts val="3500"/>
              <a:buNone/>
              <a:defRPr sz="3500"/>
            </a:lvl5pPr>
            <a:lvl6pPr lvl="5" algn="ctr" rtl="0">
              <a:lnSpc>
                <a:spcPct val="115000"/>
              </a:lnSpc>
              <a:spcBef>
                <a:spcPts val="0"/>
              </a:spcBef>
              <a:spcAft>
                <a:spcPts val="0"/>
              </a:spcAft>
              <a:buSzPts val="3500"/>
              <a:buNone/>
              <a:defRPr sz="3500"/>
            </a:lvl6pPr>
            <a:lvl7pPr lvl="6" algn="ctr" rtl="0">
              <a:lnSpc>
                <a:spcPct val="115000"/>
              </a:lnSpc>
              <a:spcBef>
                <a:spcPts val="0"/>
              </a:spcBef>
              <a:spcAft>
                <a:spcPts val="0"/>
              </a:spcAft>
              <a:buSzPts val="3500"/>
              <a:buNone/>
              <a:defRPr sz="3500"/>
            </a:lvl7pPr>
            <a:lvl8pPr lvl="7" algn="ctr" rtl="0">
              <a:lnSpc>
                <a:spcPct val="115000"/>
              </a:lnSpc>
              <a:spcBef>
                <a:spcPts val="0"/>
              </a:spcBef>
              <a:spcAft>
                <a:spcPts val="0"/>
              </a:spcAft>
              <a:buSzPts val="3500"/>
              <a:buNone/>
              <a:defRPr sz="3500"/>
            </a:lvl8pPr>
            <a:lvl9pPr lvl="8" algn="ctr" rtl="0">
              <a:lnSpc>
                <a:spcPct val="115000"/>
              </a:lnSpc>
              <a:spcBef>
                <a:spcPts val="0"/>
              </a:spcBef>
              <a:spcAft>
                <a:spcPts val="0"/>
              </a:spcAft>
              <a:buSzPts val="3500"/>
              <a:buNone/>
              <a:defRPr sz="3500"/>
            </a:lvl9pPr>
          </a:lstStyle>
          <a:p>
            <a:endParaRPr/>
          </a:p>
        </p:txBody>
      </p:sp>
      <p:cxnSp>
        <p:nvCxnSpPr>
          <p:cNvPr id="95" name="Google Shape;95;p14"/>
          <p:cNvCxnSpPr/>
          <p:nvPr/>
        </p:nvCxnSpPr>
        <p:spPr>
          <a:xfrm rot="10800000">
            <a:off x="75" y="4876025"/>
            <a:ext cx="8257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cxnSp>
        <p:nvCxnSpPr>
          <p:cNvPr id="266" name="Google Shape;266;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7" name="Google Shape;267;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70"/>
        <p:cNvGrpSpPr/>
        <p:nvPr/>
      </p:nvGrpSpPr>
      <p:grpSpPr>
        <a:xfrm>
          <a:off x="0" y="0"/>
          <a:ext cx="0" cy="0"/>
          <a:chOff x="0" y="0"/>
          <a:chExt cx="0" cy="0"/>
        </a:xfrm>
      </p:grpSpPr>
      <p:sp>
        <p:nvSpPr>
          <p:cNvPr id="271" name="Google Shape;271;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4"/>
          <p:cNvGrpSpPr/>
          <p:nvPr/>
        </p:nvGrpSpPr>
        <p:grpSpPr>
          <a:xfrm rot="10800000">
            <a:off x="0" y="363100"/>
            <a:ext cx="8860200" cy="4780400"/>
            <a:chOff x="283800" y="0"/>
            <a:chExt cx="8860200" cy="4780400"/>
          </a:xfrm>
        </p:grpSpPr>
        <p:cxnSp>
          <p:nvCxnSpPr>
            <p:cNvPr id="273" name="Google Shape;273;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0" r:id="rId5"/>
    <p:sldLayoutId id="2147483679" r:id="rId6"/>
    <p:sldLayoutId id="2147483680"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customXml" Target="../ink/ink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16.png"/><Relationship Id="rId7" Type="http://schemas.openxmlformats.org/officeDocument/2006/relationships/customXml" Target="../ink/ink5.xml"/><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60.png"/><Relationship Id="rId11" Type="http://schemas.openxmlformats.org/officeDocument/2006/relationships/customXml" Target="../ink/ink9.xml"/><Relationship Id="rId5" Type="http://schemas.openxmlformats.org/officeDocument/2006/relationships/customXml" Target="../ink/ink4.xml"/><Relationship Id="rId10" Type="http://schemas.openxmlformats.org/officeDocument/2006/relationships/customXml" Target="../ink/ink8.xml"/><Relationship Id="rId4" Type="http://schemas.openxmlformats.org/officeDocument/2006/relationships/image" Target="../media/image17.png"/><Relationship Id="rId9" Type="http://schemas.openxmlformats.org/officeDocument/2006/relationships/customXml" Target="../ink/ink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1"/>
          <p:cNvSpPr txBox="1">
            <a:spLocks noGrp="1"/>
          </p:cNvSpPr>
          <p:nvPr>
            <p:ph type="subTitle" idx="1"/>
          </p:nvPr>
        </p:nvSpPr>
        <p:spPr>
          <a:xfrm>
            <a:off x="2342211" y="4521873"/>
            <a:ext cx="6185209" cy="6216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Amasis MT Pro Medium" panose="02040604050005020304" pitchFamily="18" charset="0"/>
              </a:rPr>
              <a:t>Group 3</a:t>
            </a:r>
          </a:p>
          <a:p>
            <a:pPr marL="0" lvl="0" indent="0" algn="l" rtl="0">
              <a:spcBef>
                <a:spcPts val="0"/>
              </a:spcBef>
              <a:spcAft>
                <a:spcPts val="0"/>
              </a:spcAft>
              <a:buNone/>
            </a:pPr>
            <a:r>
              <a:rPr lang="en" dirty="0">
                <a:latin typeface="Amasis MT Pro Medium" panose="02040604050005020304" pitchFamily="18" charset="0"/>
              </a:rPr>
              <a:t>Alexandra Belkind, Daniel Chernov, Ido Ben Amara, Lior Dagash</a:t>
            </a:r>
          </a:p>
          <a:p>
            <a:pPr marL="0" lvl="0" indent="0" algn="l" rtl="0">
              <a:spcBef>
                <a:spcPts val="0"/>
              </a:spcBef>
              <a:spcAft>
                <a:spcPts val="0"/>
              </a:spcAft>
              <a:buNone/>
            </a:pPr>
            <a:endParaRPr lang="en" dirty="0"/>
          </a:p>
        </p:txBody>
      </p:sp>
      <p:sp>
        <p:nvSpPr>
          <p:cNvPr id="3" name="Title 2">
            <a:extLst>
              <a:ext uri="{FF2B5EF4-FFF2-40B4-BE49-F238E27FC236}">
                <a16:creationId xmlns:a16="http://schemas.microsoft.com/office/drawing/2014/main" id="{F10AE107-F0CB-4161-49B3-3FE33D95486C}"/>
              </a:ext>
            </a:extLst>
          </p:cNvPr>
          <p:cNvSpPr>
            <a:spLocks noGrp="1"/>
          </p:cNvSpPr>
          <p:nvPr>
            <p:ph type="ctrTitle"/>
          </p:nvPr>
        </p:nvSpPr>
        <p:spPr>
          <a:xfrm>
            <a:off x="527370" y="580155"/>
            <a:ext cx="6951381" cy="2494740"/>
          </a:xfrm>
        </p:spPr>
        <p:txBody>
          <a:bodyPr/>
          <a:lstStyle/>
          <a:p>
            <a:r>
              <a:rPr lang="en-GB" sz="4400" b="1" dirty="0">
                <a:latin typeface="+mn-lt"/>
              </a:rPr>
              <a:t>ClusterGAN</a:t>
            </a:r>
            <a:br>
              <a:rPr lang="en-GB" sz="4400" b="1" dirty="0">
                <a:latin typeface="+mn-lt"/>
              </a:rPr>
            </a:br>
            <a:r>
              <a:rPr lang="en-GB" b="1" dirty="0">
                <a:latin typeface="+mn-lt"/>
              </a:rPr>
              <a:t>Latent Space Clustering in Generative Adversarial Networks</a:t>
            </a:r>
            <a:endParaRPr lang="en-GB" sz="4400" b="1" dirty="0">
              <a:latin typeface="+mn-lt"/>
            </a:endParaRPr>
          </a:p>
        </p:txBody>
      </p:sp>
      <p:pic>
        <p:nvPicPr>
          <p:cNvPr id="5" name="Graphic 4" descr="Artificial Intelligence outline">
            <a:extLst>
              <a:ext uri="{FF2B5EF4-FFF2-40B4-BE49-F238E27FC236}">
                <a16:creationId xmlns:a16="http://schemas.microsoft.com/office/drawing/2014/main" id="{77D2905C-7D25-177A-662E-F608CCB550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7744" y="2230244"/>
            <a:ext cx="2435094" cy="243509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9" name="Google Shape;369;p49"/>
          <p:cNvSpPr txBox="1">
            <a:spLocks noGrp="1"/>
          </p:cNvSpPr>
          <p:nvPr>
            <p:ph type="subTitle" idx="3"/>
          </p:nvPr>
        </p:nvSpPr>
        <p:spPr>
          <a:xfrm>
            <a:off x="1015358" y="646326"/>
            <a:ext cx="6690923" cy="385084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GB" sz="2400" b="1" dirty="0">
                <a:latin typeface="+mn-lt"/>
              </a:rPr>
              <a:t>InfoGAN</a:t>
            </a:r>
            <a:r>
              <a:rPr lang="en-GB" sz="2000" dirty="0">
                <a:latin typeface="+mn-lt"/>
              </a:rPr>
              <a:t> </a:t>
            </a:r>
            <a:r>
              <a:rPr lang="en-GB" sz="1800" dirty="0">
                <a:latin typeface="+mn-lt"/>
              </a:rPr>
              <a:t>– Tried to add discrete variables and preserve mutual information, but clustering results were not satisfactory.</a:t>
            </a:r>
          </a:p>
          <a:p>
            <a:pPr marL="0" lvl="0" indent="0" algn="l" rtl="0">
              <a:spcBef>
                <a:spcPts val="0"/>
              </a:spcBef>
              <a:spcAft>
                <a:spcPts val="0"/>
              </a:spcAft>
              <a:buNone/>
            </a:pPr>
            <a:endParaRPr lang="en-GB" sz="2000" dirty="0">
              <a:latin typeface="+mn-lt"/>
            </a:endParaRPr>
          </a:p>
          <a:p>
            <a:pPr marL="285750" lvl="0" indent="-285750" algn="l" rtl="0">
              <a:spcBef>
                <a:spcPts val="0"/>
              </a:spcBef>
              <a:spcAft>
                <a:spcPts val="0"/>
              </a:spcAft>
              <a:buFont typeface="Arial" panose="020B0604020202020204" pitchFamily="34" charset="0"/>
              <a:buChar char="•"/>
            </a:pPr>
            <a:r>
              <a:rPr lang="en-GB" sz="2400" b="1" dirty="0">
                <a:latin typeface="+mn-lt"/>
              </a:rPr>
              <a:t>GAN with post-hoc clustering</a:t>
            </a:r>
            <a:r>
              <a:rPr lang="en-GB" sz="2400" dirty="0">
                <a:latin typeface="+mn-lt"/>
              </a:rPr>
              <a:t> </a:t>
            </a:r>
            <a:r>
              <a:rPr lang="en-GB" sz="1800" dirty="0">
                <a:latin typeface="+mn-lt"/>
              </a:rPr>
              <a:t>– Applying clustering after training the GAN.</a:t>
            </a:r>
          </a:p>
          <a:p>
            <a:pPr marL="0" lvl="0" indent="0" algn="l" rtl="0">
              <a:spcBef>
                <a:spcPts val="0"/>
              </a:spcBef>
              <a:spcAft>
                <a:spcPts val="0"/>
              </a:spcAft>
              <a:buNone/>
            </a:pPr>
            <a:endParaRPr lang="en-GB" sz="2400" dirty="0">
              <a:latin typeface="+mn-lt"/>
            </a:endParaRPr>
          </a:p>
          <a:p>
            <a:pPr marL="285750" lvl="0" indent="-285750" algn="l" rtl="0">
              <a:spcBef>
                <a:spcPts val="0"/>
              </a:spcBef>
              <a:spcAft>
                <a:spcPts val="0"/>
              </a:spcAft>
              <a:buFont typeface="Arial" panose="020B0604020202020204" pitchFamily="34" charset="0"/>
              <a:buChar char="•"/>
            </a:pPr>
            <a:r>
              <a:rPr lang="en-GB" sz="2400" b="1" dirty="0">
                <a:latin typeface="+mn-lt"/>
              </a:rPr>
              <a:t>Combining AutoEncoder with clustering</a:t>
            </a:r>
            <a:r>
              <a:rPr lang="en-GB" sz="2400" dirty="0">
                <a:latin typeface="+mn-lt"/>
              </a:rPr>
              <a:t> </a:t>
            </a:r>
            <a:r>
              <a:rPr lang="en-GB" sz="1800" dirty="0">
                <a:latin typeface="+mn-lt"/>
              </a:rPr>
              <a:t>– Still does not achieve high accuracy.</a:t>
            </a:r>
          </a:p>
          <a:p>
            <a:pPr marL="0" lvl="0" indent="0" algn="l" rtl="0">
              <a:spcBef>
                <a:spcPts val="0"/>
              </a:spcBef>
              <a:spcAft>
                <a:spcPts val="0"/>
              </a:spcAft>
              <a:buNone/>
            </a:pPr>
            <a:endParaRPr lang="en-GB" sz="1600" dirty="0"/>
          </a:p>
          <a:p>
            <a:pPr marL="0" lvl="0" indent="0" algn="l" rtl="0">
              <a:spcBef>
                <a:spcPts val="0"/>
              </a:spcBef>
              <a:spcAft>
                <a:spcPts val="0"/>
              </a:spcAft>
              <a:buNone/>
            </a:pPr>
            <a:endParaRPr lang="en-GB"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968672" y="1358704"/>
            <a:ext cx="8016480" cy="1966617"/>
          </a:xfrm>
          <a:prstGeom prst="rect">
            <a:avLst/>
          </a:prstGeom>
        </p:spPr>
        <p:txBody>
          <a:bodyPr spcFirstLastPara="1" wrap="square" lIns="91425" tIns="91425" rIns="91425" bIns="91425" anchor="b" anchorCtr="0">
            <a:noAutofit/>
          </a:bodyPr>
          <a:lstStyle/>
          <a:p>
            <a:pPr algn="l"/>
            <a:r>
              <a:rPr lang="en-GB" sz="2400" dirty="0">
                <a:latin typeface="+mn-lt"/>
              </a:rPr>
              <a:t>So far, no existing approach has managed to achieve both unsupervised learning and high-quality clustering effectively.</a:t>
            </a:r>
            <a:br>
              <a:rPr lang="en-GB" sz="2800" dirty="0"/>
            </a:br>
            <a:endParaRPr sz="2800" dirty="0"/>
          </a:p>
        </p:txBody>
      </p:sp>
    </p:spTree>
    <p:extLst>
      <p:ext uri="{BB962C8B-B14F-4D97-AF65-F5344CB8AC3E}">
        <p14:creationId xmlns:p14="http://schemas.microsoft.com/office/powerpoint/2010/main" val="274704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51527" y="1237957"/>
            <a:ext cx="5218200" cy="201082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Solution:</a:t>
            </a:r>
            <a:br>
              <a:rPr lang="en" sz="6600" b="1" dirty="0">
                <a:latin typeface="+mn-lt"/>
              </a:rPr>
            </a:br>
            <a:r>
              <a:rPr lang="en" sz="6600" b="1" dirty="0">
                <a:latin typeface="+mn-lt"/>
              </a:rPr>
              <a:t>ClusterGAN</a:t>
            </a:r>
            <a:endParaRPr sz="6600" b="1" dirty="0">
              <a:latin typeface="+mn-lt"/>
            </a:endParaRPr>
          </a:p>
        </p:txBody>
      </p:sp>
    </p:spTree>
    <p:extLst>
      <p:ext uri="{BB962C8B-B14F-4D97-AF65-F5344CB8AC3E}">
        <p14:creationId xmlns:p14="http://schemas.microsoft.com/office/powerpoint/2010/main" val="92437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9" name="Google Shape;369;p49"/>
          <p:cNvSpPr txBox="1">
            <a:spLocks noGrp="1"/>
          </p:cNvSpPr>
          <p:nvPr>
            <p:ph type="subTitle" idx="3"/>
          </p:nvPr>
        </p:nvSpPr>
        <p:spPr>
          <a:xfrm>
            <a:off x="909850" y="590056"/>
            <a:ext cx="7833220" cy="3850847"/>
          </a:xfrm>
          <a:prstGeom prst="rect">
            <a:avLst/>
          </a:prstGeom>
        </p:spPr>
        <p:txBody>
          <a:bodyPr spcFirstLastPara="1" wrap="square" lIns="91425" tIns="91425" rIns="91425" bIns="91425" anchor="t" anchorCtr="0">
            <a:noAutofit/>
          </a:bodyPr>
          <a:lstStyle/>
          <a:p>
            <a:pPr marL="139700" indent="0"/>
            <a:r>
              <a:rPr lang="en-GB" sz="2000" dirty="0"/>
              <a:t>ClusterGAN offers a solution to a problem found in regular GANs: the lack of ability to perform effective clustering in the latent space.</a:t>
            </a:r>
          </a:p>
          <a:p>
            <a:pPr marL="139700" indent="0"/>
            <a:endParaRPr lang="en-GB" sz="2000" dirty="0"/>
          </a:p>
          <a:p>
            <a:pPr marL="139700" indent="0"/>
            <a:r>
              <a:rPr lang="en-GB" sz="2000" b="1" dirty="0"/>
              <a:t>Main idea</a:t>
            </a:r>
            <a:r>
              <a:rPr lang="en-GB" sz="2000" dirty="0"/>
              <a:t>: combining a latent space composed of a continuous part and a discrete (one-hot) part, to naturally enable the formation of clusters.</a:t>
            </a:r>
          </a:p>
          <a:p>
            <a:pPr marL="139700" indent="0"/>
            <a:endParaRPr lang="en-GB" sz="2000" dirty="0"/>
          </a:p>
          <a:p>
            <a:pPr marL="139700" indent="0"/>
            <a:r>
              <a:rPr lang="en-GB" sz="2000" dirty="0"/>
              <a:t>ClusterGAN not only generates realistic samples – it also classifies them well into subgroups.</a:t>
            </a:r>
          </a:p>
          <a:p>
            <a:pPr marL="0" lvl="0" indent="0" algn="l" rtl="0">
              <a:spcBef>
                <a:spcPts val="0"/>
              </a:spcBef>
              <a:spcAft>
                <a:spcPts val="0"/>
              </a:spcAft>
              <a:buNone/>
            </a:pPr>
            <a:endParaRPr lang="en-GB" dirty="0"/>
          </a:p>
          <a:p>
            <a:pPr marL="0" lvl="0" indent="0" algn="l" rtl="0">
              <a:spcBef>
                <a:spcPts val="0"/>
              </a:spcBef>
              <a:spcAft>
                <a:spcPts val="0"/>
              </a:spcAft>
              <a:buNone/>
            </a:pPr>
            <a:endParaRPr lang="en-GB" dirty="0"/>
          </a:p>
        </p:txBody>
      </p:sp>
    </p:spTree>
    <p:extLst>
      <p:ext uri="{BB962C8B-B14F-4D97-AF65-F5344CB8AC3E}">
        <p14:creationId xmlns:p14="http://schemas.microsoft.com/office/powerpoint/2010/main" val="2009443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1439583" y="2120499"/>
            <a:ext cx="6417224" cy="13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6600" b="1" dirty="0">
                <a:latin typeface="+mn-lt"/>
              </a:rPr>
              <a:t>Changes in the Algorithm</a:t>
            </a:r>
            <a:endParaRPr sz="13800" b="1" dirty="0">
              <a:latin typeface="+mn-lt"/>
            </a:endParaRPr>
          </a:p>
        </p:txBody>
      </p:sp>
    </p:spTree>
    <p:extLst>
      <p:ext uri="{BB962C8B-B14F-4D97-AF65-F5344CB8AC3E}">
        <p14:creationId xmlns:p14="http://schemas.microsoft.com/office/powerpoint/2010/main" val="1867550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299"/>
              <a:ext cx="9144000" cy="123391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364041"/>
            <a:ext cx="8470056"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Latent Space Modification</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67600" y="1871239"/>
            <a:ext cx="5657345" cy="2492990"/>
          </a:xfrm>
          <a:prstGeom prst="rect">
            <a:avLst/>
          </a:prstGeom>
          <a:noFill/>
        </p:spPr>
        <p:txBody>
          <a:bodyPr wrap="square" rtlCol="0">
            <a:spAutoFit/>
          </a:bodyPr>
          <a:lstStyle/>
          <a:p>
            <a:pPr lvl="0" algn="l" rtl="0">
              <a:spcBef>
                <a:spcPts val="0"/>
              </a:spcBef>
              <a:spcAft>
                <a:spcPts val="0"/>
              </a:spcAft>
            </a:pPr>
            <a:r>
              <a:rPr lang="en-GB" sz="1600" dirty="0"/>
              <a:t>Instead of regular sampling (only Gaussian noise), sampling is performed as follows</a:t>
            </a:r>
            <a:r>
              <a:rPr lang="en-GB" sz="2000" dirty="0"/>
              <a:t>:</a:t>
            </a:r>
            <a:r>
              <a:rPr lang="en-GB" sz="1600" dirty="0"/>
              <a:t>: </a:t>
            </a:r>
            <a:r>
              <a:rPr lang="en-US" sz="1600" dirty="0"/>
              <a:t>Z=[Zn,Zc]</a:t>
            </a:r>
          </a:p>
          <a:p>
            <a:pPr marL="342900" lvl="0" indent="-342900" algn="l" rtl="0">
              <a:spcBef>
                <a:spcPts val="0"/>
              </a:spcBef>
              <a:spcAft>
                <a:spcPts val="0"/>
              </a:spcAft>
              <a:buFont typeface="Arial" panose="020B0604020202020204" pitchFamily="34" charset="0"/>
              <a:buChar char="•"/>
            </a:pPr>
            <a:r>
              <a:rPr lang="en-US" sz="1600" dirty="0"/>
              <a:t>Zn : continuous variables ~N(0,I)</a:t>
            </a:r>
          </a:p>
          <a:p>
            <a:pPr marL="342900" lvl="0" indent="-342900" algn="l" rtl="0">
              <a:spcBef>
                <a:spcPts val="0"/>
              </a:spcBef>
              <a:spcAft>
                <a:spcPts val="0"/>
              </a:spcAft>
              <a:buFont typeface="Arial" panose="020B0604020202020204" pitchFamily="34" charset="0"/>
              <a:buChar char="•"/>
            </a:pPr>
            <a:r>
              <a:rPr lang="en-US" sz="1600" dirty="0"/>
              <a:t>Zc: categorical variables (one-hot vector)- enable clustering.</a:t>
            </a:r>
          </a:p>
          <a:p>
            <a:pPr lvl="0" algn="l" rtl="0">
              <a:spcBef>
                <a:spcPts val="0"/>
              </a:spcBef>
              <a:spcAft>
                <a:spcPts val="0"/>
              </a:spcAft>
            </a:pPr>
            <a:endParaRPr lang="en-US" sz="2400" dirty="0"/>
          </a:p>
          <a:p>
            <a:r>
              <a:rPr lang="en-GB" sz="1600" dirty="0"/>
              <a:t>In this way, each cluster is formed around a different discrete vector → leading to natural separation between groups.</a:t>
            </a:r>
            <a:endParaRPr lang="en-US" sz="1600" dirty="0"/>
          </a:p>
        </p:txBody>
      </p:sp>
      <p:pic>
        <p:nvPicPr>
          <p:cNvPr id="4" name="Picture 3">
            <a:extLst>
              <a:ext uri="{FF2B5EF4-FFF2-40B4-BE49-F238E27FC236}">
                <a16:creationId xmlns:a16="http://schemas.microsoft.com/office/drawing/2014/main" id="{09F16D9A-4774-5C1E-5D4C-737D4A98EBD7}"/>
              </a:ext>
            </a:extLst>
          </p:cNvPr>
          <p:cNvPicPr>
            <a:picLocks noChangeAspect="1"/>
          </p:cNvPicPr>
          <p:nvPr/>
        </p:nvPicPr>
        <p:blipFill>
          <a:blip r:embed="rId3"/>
          <a:stretch>
            <a:fillRect/>
          </a:stretch>
        </p:blipFill>
        <p:spPr>
          <a:xfrm>
            <a:off x="6422608" y="2015100"/>
            <a:ext cx="2562583" cy="2324424"/>
          </a:xfrm>
          <a:prstGeom prst="rect">
            <a:avLst/>
          </a:prstGeom>
        </p:spPr>
      </p:pic>
    </p:spTree>
    <p:extLst>
      <p:ext uri="{BB962C8B-B14F-4D97-AF65-F5344CB8AC3E}">
        <p14:creationId xmlns:p14="http://schemas.microsoft.com/office/powerpoint/2010/main" val="1355980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769033"/>
            <a:ext cx="9144000" cy="2571600"/>
            <a:chOff x="0" y="0"/>
            <a:chExt cx="9144000" cy="2571600"/>
          </a:xfrm>
        </p:grpSpPr>
        <p:sp>
          <p:nvSpPr>
            <p:cNvPr id="547" name="Google Shape;547;p57"/>
            <p:cNvSpPr/>
            <p:nvPr/>
          </p:nvSpPr>
          <p:spPr>
            <a:xfrm>
              <a:off x="0" y="840299"/>
              <a:ext cx="9144000" cy="123391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316522"/>
            <a:ext cx="8470056" cy="83126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Loss Function Adjustment</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425701" y="1457243"/>
            <a:ext cx="8576398" cy="2739211"/>
          </a:xfrm>
          <a:prstGeom prst="rect">
            <a:avLst/>
          </a:prstGeom>
          <a:noFill/>
        </p:spPr>
        <p:txBody>
          <a:bodyPr wrap="square" rtlCol="0">
            <a:spAutoFit/>
          </a:bodyPr>
          <a:lstStyle/>
          <a:p>
            <a:r>
              <a:rPr lang="en-GB" sz="1600" b="1" dirty="0"/>
              <a:t>Up to now, we have used Adversarial Loss:</a:t>
            </a:r>
            <a:endParaRPr lang="en-GB" sz="1600" dirty="0"/>
          </a:p>
          <a:p>
            <a:pPr>
              <a:buFont typeface="Arial" panose="020B0604020202020204" pitchFamily="34" charset="0"/>
              <a:buChar char="•"/>
            </a:pPr>
            <a:r>
              <a:rPr lang="en-GB" sz="1600" dirty="0"/>
              <a:t>The </a:t>
            </a:r>
            <a:r>
              <a:rPr lang="en-GB" sz="1600" b="1" dirty="0"/>
              <a:t>Discriminator</a:t>
            </a:r>
            <a:r>
              <a:rPr lang="en-GB" sz="1600" dirty="0"/>
              <a:t> tries to determine whether a given sample is real or fake.</a:t>
            </a:r>
          </a:p>
          <a:p>
            <a:endParaRPr lang="en-GB" sz="1600" dirty="0"/>
          </a:p>
          <a:p>
            <a:pPr>
              <a:buFont typeface="Arial" panose="020B0604020202020204" pitchFamily="34" charset="0"/>
              <a:buChar char="•"/>
            </a:pPr>
            <a:r>
              <a:rPr lang="en-GB" sz="1600" dirty="0"/>
              <a:t>The </a:t>
            </a:r>
            <a:r>
              <a:rPr lang="en-GB" sz="1600" b="1" dirty="0"/>
              <a:t>Generator</a:t>
            </a:r>
            <a:r>
              <a:rPr lang="en-GB" sz="1600" dirty="0"/>
              <a:t> tries to produce samples that look real to the Discriminator.</a:t>
            </a:r>
            <a:endParaRPr lang="he-IL" sz="1600" dirty="0"/>
          </a:p>
          <a:p>
            <a:endParaRPr lang="he-IL" dirty="0"/>
          </a:p>
          <a:p>
            <a:endParaRPr lang="en-GB" dirty="0"/>
          </a:p>
          <a:p>
            <a:pPr lvl="0" algn="l" rtl="0">
              <a:spcBef>
                <a:spcPts val="0"/>
              </a:spcBef>
              <a:spcAft>
                <a:spcPts val="0"/>
              </a:spcAft>
            </a:pPr>
            <a:r>
              <a:rPr lang="en-GB" sz="1600" dirty="0"/>
              <a:t>Due to the updated latent space an additional loss was added:</a:t>
            </a:r>
            <a:br>
              <a:rPr lang="en-GB" sz="1600" dirty="0"/>
            </a:br>
            <a:r>
              <a:rPr lang="en-GB" sz="1600" b="1" dirty="0"/>
              <a:t>Reconstruction Loss</a:t>
            </a:r>
            <a:r>
              <a:rPr lang="he-IL" sz="1600" b="1" dirty="0"/>
              <a:t>:</a:t>
            </a:r>
          </a:p>
          <a:p>
            <a:pPr marL="285750" lvl="0" indent="-285750" algn="l" rtl="0">
              <a:spcBef>
                <a:spcPts val="0"/>
              </a:spcBef>
              <a:spcAft>
                <a:spcPts val="0"/>
              </a:spcAft>
              <a:buFont typeface="Arial" panose="020B0604020202020204" pitchFamily="34" charset="0"/>
              <a:buChar char="•"/>
            </a:pPr>
            <a:r>
              <a:rPr lang="en-GB" sz="1600" dirty="0"/>
              <a:t>Enables learning to reconstruct the latent vector from the generated sample.</a:t>
            </a:r>
            <a:endParaRPr lang="he-IL" sz="1600" dirty="0"/>
          </a:p>
          <a:p>
            <a:pPr marL="285750" lvl="0" indent="-285750" algn="l" rtl="0">
              <a:spcBef>
                <a:spcPts val="0"/>
              </a:spcBef>
              <a:spcAft>
                <a:spcPts val="0"/>
              </a:spcAft>
              <a:buFont typeface="Arial" panose="020B0604020202020204" pitchFamily="34" charset="0"/>
              <a:buChar char="•"/>
            </a:pPr>
            <a:r>
              <a:rPr lang="en-GB" sz="1600" dirty="0"/>
              <a:t>Ensures the network learns a meaningful encoding – so that each cluster in the latent space is distinct and well-separated.</a:t>
            </a:r>
            <a:endParaRPr lang="en-US" sz="1200" dirty="0"/>
          </a:p>
        </p:txBody>
      </p:sp>
      <p:sp>
        <p:nvSpPr>
          <p:cNvPr id="8" name="TextBox 7">
            <a:extLst>
              <a:ext uri="{FF2B5EF4-FFF2-40B4-BE49-F238E27FC236}">
                <a16:creationId xmlns:a16="http://schemas.microsoft.com/office/drawing/2014/main" id="{EB7A44DF-F2EB-BD83-CE92-F5FA45B553AA}"/>
              </a:ext>
            </a:extLst>
          </p:cNvPr>
          <p:cNvSpPr txBox="1"/>
          <p:nvPr/>
        </p:nvSpPr>
        <p:spPr>
          <a:xfrm>
            <a:off x="2025747" y="1965932"/>
            <a:ext cx="3432517" cy="307777"/>
          </a:xfrm>
          <a:prstGeom prst="rect">
            <a:avLst/>
          </a:prstGeom>
          <a:noFill/>
        </p:spPr>
        <p:txBody>
          <a:bodyPr wrap="square" rtlCol="0">
            <a:spAutoFit/>
          </a:bodyPr>
          <a:lstStyle/>
          <a:p>
            <a:r>
              <a:rPr lang="en-GB" b="1" dirty="0"/>
              <a:t>L</a:t>
            </a:r>
            <a:r>
              <a:rPr lang="en-GB" b="1" dirty="0">
                <a:effectLst/>
              </a:rPr>
              <a:t>D</a:t>
            </a:r>
            <a:r>
              <a:rPr lang="en-GB" b="1" dirty="0"/>
              <a:t>​=−</a:t>
            </a:r>
            <a:r>
              <a:rPr lang="en-GB" b="1" dirty="0">
                <a:effectLst/>
              </a:rPr>
              <a:t>E</a:t>
            </a:r>
            <a:r>
              <a:rPr lang="en-GB" b="1" dirty="0"/>
              <a:t>[</a:t>
            </a:r>
            <a:r>
              <a:rPr lang="en-GB" b="1" dirty="0" err="1"/>
              <a:t>lo</a:t>
            </a:r>
            <a:r>
              <a:rPr lang="en-GB" b="1" dirty="0" err="1">
                <a:effectLst/>
              </a:rPr>
              <a:t>gD</a:t>
            </a:r>
            <a:r>
              <a:rPr lang="en-GB" b="1" dirty="0"/>
              <a:t>(</a:t>
            </a:r>
            <a:r>
              <a:rPr lang="en-GB" b="1" dirty="0" err="1"/>
              <a:t>x</a:t>
            </a:r>
            <a:r>
              <a:rPr lang="en-GB" sz="1000" b="1" dirty="0" err="1">
                <a:effectLst/>
              </a:rPr>
              <a:t>real</a:t>
            </a:r>
            <a:r>
              <a:rPr lang="en-GB" b="1" dirty="0"/>
              <a:t>​)]−</a:t>
            </a:r>
            <a:r>
              <a:rPr lang="en-GB" b="1" dirty="0">
                <a:effectLst/>
              </a:rPr>
              <a:t>E</a:t>
            </a:r>
            <a:r>
              <a:rPr lang="en-GB" b="1" dirty="0"/>
              <a:t>[lo</a:t>
            </a:r>
            <a:r>
              <a:rPr lang="en-GB" b="1" dirty="0">
                <a:effectLst/>
              </a:rPr>
              <a:t>g</a:t>
            </a:r>
            <a:r>
              <a:rPr lang="en-GB" b="1" dirty="0"/>
              <a:t>(1−</a:t>
            </a:r>
            <a:r>
              <a:rPr lang="en-GB" b="1" dirty="0">
                <a:effectLst/>
              </a:rPr>
              <a:t>D</a:t>
            </a:r>
            <a:r>
              <a:rPr lang="en-GB" b="1" dirty="0"/>
              <a:t>(G(</a:t>
            </a:r>
            <a:r>
              <a:rPr lang="en-GB" b="1" dirty="0">
                <a:effectLst/>
              </a:rPr>
              <a:t>z</a:t>
            </a:r>
            <a:r>
              <a:rPr lang="en-GB" b="1" dirty="0"/>
              <a:t>)))]</a:t>
            </a:r>
          </a:p>
        </p:txBody>
      </p:sp>
      <p:sp>
        <p:nvSpPr>
          <p:cNvPr id="9" name="TextBox 8">
            <a:extLst>
              <a:ext uri="{FF2B5EF4-FFF2-40B4-BE49-F238E27FC236}">
                <a16:creationId xmlns:a16="http://schemas.microsoft.com/office/drawing/2014/main" id="{310EAA2D-A741-FB62-AAAF-36661D4F8D43}"/>
              </a:ext>
            </a:extLst>
          </p:cNvPr>
          <p:cNvSpPr txBox="1"/>
          <p:nvPr/>
        </p:nvSpPr>
        <p:spPr>
          <a:xfrm>
            <a:off x="1929409" y="2457932"/>
            <a:ext cx="1957756" cy="307777"/>
          </a:xfrm>
          <a:prstGeom prst="rect">
            <a:avLst/>
          </a:prstGeom>
          <a:noFill/>
        </p:spPr>
        <p:txBody>
          <a:bodyPr wrap="square" rtlCol="0">
            <a:spAutoFit/>
          </a:bodyPr>
          <a:lstStyle/>
          <a:p>
            <a:r>
              <a:rPr lang="pl-PL" b="1" dirty="0"/>
              <a:t>L</a:t>
            </a:r>
            <a:r>
              <a:rPr lang="pl-PL" b="1" dirty="0">
                <a:effectLst/>
              </a:rPr>
              <a:t>G</a:t>
            </a:r>
            <a:r>
              <a:rPr lang="pl-PL" b="1" dirty="0"/>
              <a:t>​=−</a:t>
            </a:r>
            <a:r>
              <a:rPr lang="pl-PL" b="1" dirty="0">
                <a:effectLst/>
              </a:rPr>
              <a:t>E</a:t>
            </a:r>
            <a:r>
              <a:rPr lang="pl-PL" b="1" dirty="0"/>
              <a:t>[lo</a:t>
            </a:r>
            <a:r>
              <a:rPr lang="pl-PL" b="1" dirty="0">
                <a:effectLst/>
              </a:rPr>
              <a:t>gD</a:t>
            </a:r>
            <a:r>
              <a:rPr lang="pl-PL" b="1" dirty="0"/>
              <a:t>(G(</a:t>
            </a:r>
            <a:r>
              <a:rPr lang="pl-PL" b="1" dirty="0">
                <a:effectLst/>
              </a:rPr>
              <a:t>z</a:t>
            </a:r>
            <a:r>
              <a:rPr lang="pl-PL" b="1" dirty="0"/>
              <a:t>))]</a:t>
            </a:r>
            <a:endParaRPr lang="en-GB" b="1" dirty="0"/>
          </a:p>
        </p:txBody>
      </p:sp>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18507EA5-710D-8987-F992-CC5F5AB8F8F2}"/>
                  </a:ext>
                </a:extLst>
              </p14:cNvPr>
              <p14:cNvContentPartPr/>
              <p14:nvPr/>
            </p14:nvContentPartPr>
            <p14:xfrm>
              <a:off x="2327789" y="2118538"/>
              <a:ext cx="3137510" cy="360"/>
            </p14:xfrm>
          </p:contentPart>
        </mc:Choice>
        <mc:Fallback xmlns="">
          <p:pic>
            <p:nvPicPr>
              <p:cNvPr id="10" name="Ink 9">
                <a:extLst>
                  <a:ext uri="{FF2B5EF4-FFF2-40B4-BE49-F238E27FC236}">
                    <a16:creationId xmlns:a16="http://schemas.microsoft.com/office/drawing/2014/main" id="{18507EA5-710D-8987-F992-CC5F5AB8F8F2}"/>
                  </a:ext>
                </a:extLst>
              </p:cNvPr>
              <p:cNvPicPr/>
              <p:nvPr/>
            </p:nvPicPr>
            <p:blipFill>
              <a:blip r:embed="rId4"/>
              <a:stretch>
                <a:fillRect/>
              </a:stretch>
            </p:blipFill>
            <p:spPr>
              <a:xfrm>
                <a:off x="2273781" y="2010538"/>
                <a:ext cx="3245166"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CF73B776-CCFC-6AE1-FF15-403ADAF2B129}"/>
                  </a:ext>
                </a:extLst>
              </p14:cNvPr>
              <p14:cNvContentPartPr/>
              <p14:nvPr/>
            </p14:nvContentPartPr>
            <p14:xfrm>
              <a:off x="2432971" y="2611820"/>
              <a:ext cx="1667436" cy="360"/>
            </p14:xfrm>
          </p:contentPart>
        </mc:Choice>
        <mc:Fallback xmlns="">
          <p:pic>
            <p:nvPicPr>
              <p:cNvPr id="11" name="Ink 10">
                <a:extLst>
                  <a:ext uri="{FF2B5EF4-FFF2-40B4-BE49-F238E27FC236}">
                    <a16:creationId xmlns:a16="http://schemas.microsoft.com/office/drawing/2014/main" id="{CF73B776-CCFC-6AE1-FF15-403ADAF2B129}"/>
                  </a:ext>
                </a:extLst>
              </p:cNvPr>
              <p:cNvPicPr/>
              <p:nvPr/>
            </p:nvPicPr>
            <p:blipFill>
              <a:blip r:embed="rId6"/>
              <a:stretch>
                <a:fillRect/>
              </a:stretch>
            </p:blipFill>
            <p:spPr>
              <a:xfrm>
                <a:off x="2378962" y="2503820"/>
                <a:ext cx="1775094" cy="216000"/>
              </a:xfrm>
              <a:prstGeom prst="rect">
                <a:avLst/>
              </a:prstGeom>
            </p:spPr>
          </p:pic>
        </mc:Fallback>
      </mc:AlternateContent>
      <p:sp>
        <p:nvSpPr>
          <p:cNvPr id="12" name="TextBox 11">
            <a:extLst>
              <a:ext uri="{FF2B5EF4-FFF2-40B4-BE49-F238E27FC236}">
                <a16:creationId xmlns:a16="http://schemas.microsoft.com/office/drawing/2014/main" id="{A6A6E849-A2DB-A2F8-38F8-7AF4DF916BA2}"/>
              </a:ext>
            </a:extLst>
          </p:cNvPr>
          <p:cNvSpPr txBox="1"/>
          <p:nvPr/>
        </p:nvSpPr>
        <p:spPr>
          <a:xfrm>
            <a:off x="2244006" y="4240558"/>
            <a:ext cx="2032574" cy="307777"/>
          </a:xfrm>
          <a:prstGeom prst="rect">
            <a:avLst/>
          </a:prstGeom>
          <a:noFill/>
        </p:spPr>
        <p:txBody>
          <a:bodyPr wrap="square" rtlCol="0">
            <a:spAutoFit/>
          </a:bodyPr>
          <a:lstStyle/>
          <a:p>
            <a:r>
              <a:rPr lang="en-GB" b="1" dirty="0" err="1"/>
              <a:t>L</a:t>
            </a:r>
            <a:r>
              <a:rPr lang="en-GB" sz="1100" b="1" dirty="0" err="1"/>
              <a:t>recon</a:t>
            </a:r>
            <a:r>
              <a:rPr lang="en-GB" b="1" dirty="0"/>
              <a:t>​=∥z−E(G(z))∥2</a:t>
            </a:r>
          </a:p>
        </p:txBody>
      </p:sp>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38E76CBF-F2C5-225A-0704-7EAA994059C2}"/>
                  </a:ext>
                </a:extLst>
              </p14:cNvPr>
              <p14:cNvContentPartPr/>
              <p14:nvPr/>
            </p14:nvContentPartPr>
            <p14:xfrm>
              <a:off x="2327789" y="4394446"/>
              <a:ext cx="1667436" cy="360"/>
            </p14:xfrm>
          </p:contentPart>
        </mc:Choice>
        <mc:Fallback xmlns="">
          <p:pic>
            <p:nvPicPr>
              <p:cNvPr id="13" name="Ink 12">
                <a:extLst>
                  <a:ext uri="{FF2B5EF4-FFF2-40B4-BE49-F238E27FC236}">
                    <a16:creationId xmlns:a16="http://schemas.microsoft.com/office/drawing/2014/main" id="{38E76CBF-F2C5-225A-0704-7EAA994059C2}"/>
                  </a:ext>
                </a:extLst>
              </p:cNvPr>
              <p:cNvPicPr/>
              <p:nvPr/>
            </p:nvPicPr>
            <p:blipFill>
              <a:blip r:embed="rId8"/>
              <a:stretch>
                <a:fillRect/>
              </a:stretch>
            </p:blipFill>
            <p:spPr>
              <a:xfrm>
                <a:off x="2273780" y="4286446"/>
                <a:ext cx="1775094" cy="216000"/>
              </a:xfrm>
              <a:prstGeom prst="rect">
                <a:avLst/>
              </a:prstGeom>
            </p:spPr>
          </p:pic>
        </mc:Fallback>
      </mc:AlternateContent>
    </p:spTree>
    <p:extLst>
      <p:ext uri="{BB962C8B-B14F-4D97-AF65-F5344CB8AC3E}">
        <p14:creationId xmlns:p14="http://schemas.microsoft.com/office/powerpoint/2010/main" val="14126040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548641"/>
              <a:ext cx="9144000" cy="1525576"/>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586410"/>
            <a:ext cx="8470056"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Inverse Network- Adding an Encoder</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730500" y="2106854"/>
            <a:ext cx="7966800" cy="2246769"/>
          </a:xfrm>
          <a:prstGeom prst="rect">
            <a:avLst/>
          </a:prstGeom>
          <a:noFill/>
        </p:spPr>
        <p:txBody>
          <a:bodyPr wrap="square" rtlCol="0">
            <a:spAutoFit/>
          </a:bodyPr>
          <a:lstStyle/>
          <a:p>
            <a:pPr lvl="0" algn="l" rtl="0">
              <a:spcBef>
                <a:spcPts val="0"/>
              </a:spcBef>
              <a:spcAft>
                <a:spcPts val="0"/>
              </a:spcAft>
            </a:pPr>
            <a:r>
              <a:rPr lang="en-US" sz="2400" b="1" dirty="0"/>
              <a:t>Purpose</a:t>
            </a:r>
          </a:p>
          <a:p>
            <a:pPr marL="0" lvl="0" indent="0" algn="l" rtl="0">
              <a:spcBef>
                <a:spcPts val="0"/>
              </a:spcBef>
              <a:spcAft>
                <a:spcPts val="0"/>
              </a:spcAft>
            </a:pPr>
            <a:r>
              <a:rPr lang="en-GB" sz="1800" dirty="0"/>
              <a:t>map generated data back to the latent space and ensure that each sample corresponds to a meaningful latent vector.</a:t>
            </a:r>
          </a:p>
          <a:p>
            <a:endParaRPr lang="en-GB" sz="1600" dirty="0"/>
          </a:p>
          <a:p>
            <a:pPr lvl="0" algn="l" rtl="0">
              <a:spcBef>
                <a:spcPts val="0"/>
              </a:spcBef>
              <a:spcAft>
                <a:spcPts val="0"/>
              </a:spcAft>
            </a:pPr>
            <a:r>
              <a:rPr lang="en-US" sz="2400" b="1" dirty="0"/>
              <a:t>How?</a:t>
            </a:r>
          </a:p>
          <a:p>
            <a:r>
              <a:rPr lang="en-GB" sz="1800" dirty="0"/>
              <a:t>It takes a generated sample G(z) and tries to reconstruct the original latent vector: z~ E(G(z))-z^ .</a:t>
            </a:r>
          </a:p>
        </p:txBody>
      </p:sp>
    </p:spTree>
    <p:extLst>
      <p:ext uri="{BB962C8B-B14F-4D97-AF65-F5344CB8AC3E}">
        <p14:creationId xmlns:p14="http://schemas.microsoft.com/office/powerpoint/2010/main" val="1179331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ClusterGAN </a:t>
            </a:r>
            <a:r>
              <a:rPr lang="en-GB" sz="4400" b="1" dirty="0">
                <a:latin typeface="+mn-lt"/>
              </a:rPr>
              <a:t>Architecture</a:t>
            </a:r>
          </a:p>
        </p:txBody>
      </p:sp>
      <p:pic>
        <p:nvPicPr>
          <p:cNvPr id="5" name="Picture 4">
            <a:extLst>
              <a:ext uri="{FF2B5EF4-FFF2-40B4-BE49-F238E27FC236}">
                <a16:creationId xmlns:a16="http://schemas.microsoft.com/office/drawing/2014/main" id="{23B6060D-AE9C-067F-80F0-444929A9BADA}"/>
              </a:ext>
            </a:extLst>
          </p:cNvPr>
          <p:cNvPicPr>
            <a:picLocks noChangeAspect="1"/>
          </p:cNvPicPr>
          <p:nvPr/>
        </p:nvPicPr>
        <p:blipFill>
          <a:blip r:embed="rId3"/>
          <a:stretch>
            <a:fillRect/>
          </a:stretch>
        </p:blipFill>
        <p:spPr>
          <a:xfrm>
            <a:off x="1866004" y="1641452"/>
            <a:ext cx="5041234" cy="2966548"/>
          </a:xfrm>
          <a:prstGeom prst="rect">
            <a:avLst/>
          </a:prstGeom>
        </p:spPr>
      </p:pic>
    </p:spTree>
    <p:extLst>
      <p:ext uri="{BB962C8B-B14F-4D97-AF65-F5344CB8AC3E}">
        <p14:creationId xmlns:p14="http://schemas.microsoft.com/office/powerpoint/2010/main" val="3768822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905009" y="1308295"/>
            <a:ext cx="7704417" cy="2087500"/>
          </a:xfrm>
          <a:prstGeom prst="rect">
            <a:avLst/>
          </a:prstGeom>
        </p:spPr>
        <p:txBody>
          <a:bodyPr spcFirstLastPara="1" wrap="square" lIns="91425" tIns="91425" rIns="91425" bIns="91425" anchor="b" anchorCtr="0">
            <a:noAutofit/>
          </a:bodyPr>
          <a:lstStyle/>
          <a:p>
            <a:r>
              <a:rPr lang="en-US" sz="6600" b="1" dirty="0"/>
              <a:t>Important parts in the code</a:t>
            </a:r>
          </a:p>
        </p:txBody>
      </p:sp>
    </p:spTree>
    <p:extLst>
      <p:ext uri="{BB962C8B-B14F-4D97-AF65-F5344CB8AC3E}">
        <p14:creationId xmlns:p14="http://schemas.microsoft.com/office/powerpoint/2010/main" val="1971296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72628" y="1671034"/>
            <a:ext cx="5218200" cy="13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Introduction</a:t>
            </a:r>
            <a:endParaRPr sz="6600" b="1" dirty="0">
              <a:latin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F89E001C-BAD0-3D2C-AA23-75B2C384D169}"/>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28CA7A7-658A-9BC3-6391-2E36D37F743C}"/>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4A6BEA02-5115-78DB-FCA8-D8198CBCD5B9}"/>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E9650F5A-C2AE-E2D9-B62B-13AE0D639ACC}"/>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8B51495F-F5F6-69B5-6A99-378B28900133}"/>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44068542-B198-EA88-E9F5-FE00F9F00323}"/>
              </a:ext>
            </a:extLst>
          </p:cNvPr>
          <p:cNvSpPr>
            <a:spLocks noGrp="1" noChangeArrowheads="1"/>
          </p:cNvSpPr>
          <p:nvPr>
            <p:ph type="ctrTitle"/>
          </p:nvPr>
        </p:nvSpPr>
        <p:spPr bwMode="auto">
          <a:xfrm>
            <a:off x="432631" y="564158"/>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IL" sz="2400" b="1" i="0" u="none" strike="noStrike" cap="none" normalizeH="0" baseline="0" dirty="0">
                <a:ln>
                  <a:noFill/>
                </a:ln>
                <a:solidFill>
                  <a:schemeClr val="tx1"/>
                </a:solidFill>
                <a:effectLst/>
                <a:latin typeface="Arial" panose="020B0604020202020204" pitchFamily="34" charset="0"/>
              </a:rPr>
              <a:t>Creating a latent variable (</a:t>
            </a:r>
            <a:r>
              <a:rPr kumimoji="0" lang="en-US" altLang="en-IL" sz="2400" b="1" i="0" u="none" strike="noStrike" cap="none" normalizeH="0" baseline="0" dirty="0" err="1">
                <a:ln>
                  <a:noFill/>
                </a:ln>
                <a:solidFill>
                  <a:schemeClr val="tx1"/>
                </a:solidFill>
                <a:effectLst/>
                <a:latin typeface="Arial" panose="020B0604020202020204" pitchFamily="34" charset="0"/>
              </a:rPr>
              <a:t>sample_z</a:t>
            </a:r>
            <a:r>
              <a:rPr kumimoji="0" lang="en-US" altLang="en-IL" sz="2400" b="1" i="0" u="none" strike="noStrike" cap="none" normalizeH="0" baseline="0" dirty="0">
                <a:ln>
                  <a:noFill/>
                </a:ln>
                <a:solidFill>
                  <a:schemeClr val="tx1"/>
                </a:solidFill>
                <a:effectLst/>
                <a:latin typeface="Arial" panose="020B0604020202020204" pitchFamily="34" charset="0"/>
              </a:rPr>
              <a:t>):</a:t>
            </a:r>
            <a:endParaRPr kumimoji="0" lang="en-IL" altLang="en-IL" sz="2400" b="1"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7303CDBB-2155-91E2-201E-B7F83C466BA2}"/>
              </a:ext>
            </a:extLst>
          </p:cNvPr>
          <p:cNvSpPr txBox="1">
            <a:spLocks noChangeArrowheads="1"/>
          </p:cNvSpPr>
          <p:nvPr/>
        </p:nvSpPr>
        <p:spPr bwMode="auto">
          <a:xfrm>
            <a:off x="432630" y="3107377"/>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700"/>
              <a:buFont typeface="Golos Text"/>
              <a:buNone/>
              <a:defRPr sz="3600" b="0" i="0" u="none" strike="noStrike" cap="none">
                <a:solidFill>
                  <a:schemeClr val="dk1"/>
                </a:solidFill>
                <a:latin typeface="Golos Text"/>
                <a:ea typeface="Golos Text"/>
                <a:cs typeface="Golos Text"/>
                <a:sym typeface="Golos Text"/>
              </a:defRPr>
            </a:lvl1pPr>
            <a:lvl2pPr marR="0" lvl="1"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2pPr>
            <a:lvl3pPr marR="0" lvl="2"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3pPr>
            <a:lvl4pPr marR="0" lvl="3"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4pPr>
            <a:lvl5pPr marR="0" lvl="4"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5pPr>
            <a:lvl6pPr marR="0" lvl="5"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6pPr>
            <a:lvl7pPr marR="0" lvl="6"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7pPr>
            <a:lvl8pPr marR="0" lvl="7"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8pPr>
            <a:lvl9pPr marR="0" lvl="8"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9pPr>
          </a:lstStyle>
          <a:p>
            <a:pPr eaLnBrk="0" fontAlgn="base" hangingPunct="0">
              <a:spcBef>
                <a:spcPct val="0"/>
              </a:spcBef>
              <a:spcAft>
                <a:spcPct val="0"/>
              </a:spcAft>
              <a:buClrTx/>
              <a:buSzTx/>
            </a:pPr>
            <a:r>
              <a:rPr lang="en-US" altLang="en-IL" sz="2400" b="1" dirty="0">
                <a:solidFill>
                  <a:schemeClr val="tx1"/>
                </a:solidFill>
                <a:latin typeface="Arial" panose="020B0604020202020204" pitchFamily="34" charset="0"/>
              </a:rPr>
              <a:t>Discriminator Outputs:</a:t>
            </a:r>
            <a:endParaRPr lang="en-IL" altLang="en-IL" sz="2400" b="1" dirty="0">
              <a:solidFill>
                <a:schemeClr val="tx1"/>
              </a:solidFill>
              <a:latin typeface="Arial" panose="020B0604020202020204" pitchFamily="34" charset="0"/>
            </a:endParaRPr>
          </a:p>
        </p:txBody>
      </p:sp>
      <p:pic>
        <p:nvPicPr>
          <p:cNvPr id="4" name="Picture 3">
            <a:extLst>
              <a:ext uri="{FF2B5EF4-FFF2-40B4-BE49-F238E27FC236}">
                <a16:creationId xmlns:a16="http://schemas.microsoft.com/office/drawing/2014/main" id="{BB8C22F6-0751-655C-B5DF-A72ABC2F6A66}"/>
              </a:ext>
            </a:extLst>
          </p:cNvPr>
          <p:cNvPicPr>
            <a:picLocks noChangeAspect="1"/>
          </p:cNvPicPr>
          <p:nvPr/>
        </p:nvPicPr>
        <p:blipFill>
          <a:blip r:embed="rId3"/>
          <a:stretch>
            <a:fillRect/>
          </a:stretch>
        </p:blipFill>
        <p:spPr>
          <a:xfrm>
            <a:off x="330034" y="1330422"/>
            <a:ext cx="7640116" cy="2734057"/>
          </a:xfrm>
          <a:prstGeom prst="rect">
            <a:avLst/>
          </a:prstGeom>
        </p:spPr>
      </p:pic>
    </p:spTree>
    <p:extLst>
      <p:ext uri="{BB962C8B-B14F-4D97-AF65-F5344CB8AC3E}">
        <p14:creationId xmlns:p14="http://schemas.microsoft.com/office/powerpoint/2010/main" val="23181287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71448A07-36EE-781A-B22F-8CF1D1ADC5DB}"/>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A06381B-22B9-2BC7-7707-4531C4994E55}"/>
              </a:ext>
            </a:extLst>
          </p:cNvPr>
          <p:cNvGrpSpPr/>
          <p:nvPr/>
        </p:nvGrpSpPr>
        <p:grpSpPr>
          <a:xfrm>
            <a:off x="0" y="-304800"/>
            <a:ext cx="9144000" cy="1879577"/>
            <a:chOff x="0" y="0"/>
            <a:chExt cx="9144000" cy="2571600"/>
          </a:xfrm>
        </p:grpSpPr>
        <p:sp>
          <p:nvSpPr>
            <p:cNvPr id="547" name="Google Shape;547;p57">
              <a:extLst>
                <a:ext uri="{FF2B5EF4-FFF2-40B4-BE49-F238E27FC236}">
                  <a16:creationId xmlns:a16="http://schemas.microsoft.com/office/drawing/2014/main" id="{CFD09A6E-5ABC-653D-5F0D-6E67AA8F0542}"/>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17262C32-2C64-EF5B-0B98-CC46F08D8B75}"/>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F764866F-813A-904B-B4FF-70499D6F77B0}"/>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DB179E16-70FD-C53E-CEEE-1CF26DC4CAF4}"/>
              </a:ext>
            </a:extLst>
          </p:cNvPr>
          <p:cNvSpPr>
            <a:spLocks noGrp="1" noChangeArrowheads="1"/>
          </p:cNvSpPr>
          <p:nvPr>
            <p:ph type="ctrTitle"/>
          </p:nvPr>
        </p:nvSpPr>
        <p:spPr bwMode="auto">
          <a:xfrm>
            <a:off x="495175" y="362572"/>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SzTx/>
            </a:pPr>
            <a:r>
              <a:rPr lang="en-US" sz="2400" b="1" dirty="0"/>
              <a:t>Calculating Gradient Penalty:</a:t>
            </a:r>
            <a:endParaRPr kumimoji="0" lang="en-IL" altLang="en-IL" sz="2400" b="1"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7DEF3004-653B-5086-64A8-E5EDD9C58035}"/>
              </a:ext>
            </a:extLst>
          </p:cNvPr>
          <p:cNvPicPr>
            <a:picLocks noChangeAspect="1"/>
          </p:cNvPicPr>
          <p:nvPr/>
        </p:nvPicPr>
        <p:blipFill>
          <a:blip r:embed="rId3"/>
          <a:stretch>
            <a:fillRect/>
          </a:stretch>
        </p:blipFill>
        <p:spPr>
          <a:xfrm>
            <a:off x="495175" y="1099932"/>
            <a:ext cx="6173061" cy="2943636"/>
          </a:xfrm>
          <a:prstGeom prst="rect">
            <a:avLst/>
          </a:prstGeom>
        </p:spPr>
      </p:pic>
    </p:spTree>
    <p:extLst>
      <p:ext uri="{BB962C8B-B14F-4D97-AF65-F5344CB8AC3E}">
        <p14:creationId xmlns:p14="http://schemas.microsoft.com/office/powerpoint/2010/main" val="2434322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D1B3A250-FB42-E4A1-E8BE-7D38A31B3B6A}"/>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48BC7BE-96E6-5D7B-8DA0-80C196ADE829}"/>
              </a:ext>
            </a:extLst>
          </p:cNvPr>
          <p:cNvGrpSpPr/>
          <p:nvPr/>
        </p:nvGrpSpPr>
        <p:grpSpPr>
          <a:xfrm>
            <a:off x="0" y="-688905"/>
            <a:ext cx="9144000" cy="2571600"/>
            <a:chOff x="0" y="0"/>
            <a:chExt cx="9144000" cy="2571600"/>
          </a:xfrm>
        </p:grpSpPr>
        <p:sp>
          <p:nvSpPr>
            <p:cNvPr id="547" name="Google Shape;547;p57">
              <a:extLst>
                <a:ext uri="{FF2B5EF4-FFF2-40B4-BE49-F238E27FC236}">
                  <a16:creationId xmlns:a16="http://schemas.microsoft.com/office/drawing/2014/main" id="{D0F71E61-71FD-A821-B798-F18469A7BBC6}"/>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F671D38B-0096-BE21-0C6C-7C725177C9F3}"/>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A7635B5C-73BF-E973-8B9A-B4228BF9BBF8}"/>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0F325FE6-FA0A-9AA9-A20E-0B1D4F83987A}"/>
              </a:ext>
            </a:extLst>
          </p:cNvPr>
          <p:cNvSpPr>
            <a:spLocks noGrp="1" noChangeArrowheads="1"/>
          </p:cNvSpPr>
          <p:nvPr>
            <p:ph type="ctrTitle"/>
          </p:nvPr>
        </p:nvSpPr>
        <p:spPr bwMode="auto">
          <a:xfrm>
            <a:off x="389601" y="370290"/>
            <a:ext cx="7741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Generator Class:</a:t>
            </a:r>
            <a:endParaRPr lang="en-US" sz="2400" dirty="0"/>
          </a:p>
        </p:txBody>
      </p:sp>
      <p:pic>
        <p:nvPicPr>
          <p:cNvPr id="3" name="Picture 2">
            <a:extLst>
              <a:ext uri="{FF2B5EF4-FFF2-40B4-BE49-F238E27FC236}">
                <a16:creationId xmlns:a16="http://schemas.microsoft.com/office/drawing/2014/main" id="{4020B61A-77E4-718C-A335-FA357F87FD86}"/>
              </a:ext>
            </a:extLst>
          </p:cNvPr>
          <p:cNvPicPr>
            <a:picLocks noChangeAspect="1"/>
          </p:cNvPicPr>
          <p:nvPr/>
        </p:nvPicPr>
        <p:blipFill>
          <a:blip r:embed="rId3"/>
          <a:stretch>
            <a:fillRect/>
          </a:stretch>
        </p:blipFill>
        <p:spPr>
          <a:xfrm>
            <a:off x="389602" y="1041882"/>
            <a:ext cx="6183320" cy="3958246"/>
          </a:xfrm>
          <a:prstGeom prst="rect">
            <a:avLst/>
          </a:prstGeom>
        </p:spPr>
      </p:pic>
    </p:spTree>
    <p:extLst>
      <p:ext uri="{BB962C8B-B14F-4D97-AF65-F5344CB8AC3E}">
        <p14:creationId xmlns:p14="http://schemas.microsoft.com/office/powerpoint/2010/main" val="2569883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874909CA-FA9B-8F22-93B8-7A77066C1D34}"/>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D9982890-A176-8542-6F21-7F38C3E7E8D9}"/>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C51B51EF-676B-274C-C7C6-37AB8E1F3ABE}"/>
                </a:ext>
              </a:extLst>
            </p:cNvPr>
            <p:cNvSpPr/>
            <p:nvPr/>
          </p:nvSpPr>
          <p:spPr>
            <a:xfrm>
              <a:off x="0" y="5065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56A20E7B-31EB-F658-2DE8-9BEE6324A481}"/>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9F3C8576-0027-D6D6-4599-3926A384DBE6}"/>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5FEB1282-7099-B02E-DF4E-D96B220923C7}"/>
              </a:ext>
            </a:extLst>
          </p:cNvPr>
          <p:cNvSpPr>
            <a:spLocks noGrp="1" noChangeArrowheads="1"/>
          </p:cNvSpPr>
          <p:nvPr>
            <p:ph type="ctrTitle"/>
          </p:nvPr>
        </p:nvSpPr>
        <p:spPr bwMode="auto">
          <a:xfrm>
            <a:off x="432632" y="40289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Encoder Class:</a:t>
            </a:r>
            <a:endParaRPr lang="en-US" sz="2800" dirty="0"/>
          </a:p>
        </p:txBody>
      </p:sp>
      <p:pic>
        <p:nvPicPr>
          <p:cNvPr id="4" name="Picture 3">
            <a:extLst>
              <a:ext uri="{FF2B5EF4-FFF2-40B4-BE49-F238E27FC236}">
                <a16:creationId xmlns:a16="http://schemas.microsoft.com/office/drawing/2014/main" id="{2000A568-7E7A-2573-1D77-6E8BF874BBF2}"/>
              </a:ext>
            </a:extLst>
          </p:cNvPr>
          <p:cNvPicPr>
            <a:picLocks noChangeAspect="1"/>
          </p:cNvPicPr>
          <p:nvPr/>
        </p:nvPicPr>
        <p:blipFill>
          <a:blip r:embed="rId3"/>
          <a:stretch>
            <a:fillRect/>
          </a:stretch>
        </p:blipFill>
        <p:spPr>
          <a:xfrm>
            <a:off x="432632" y="1175787"/>
            <a:ext cx="7030431" cy="3867690"/>
          </a:xfrm>
          <a:prstGeom prst="rect">
            <a:avLst/>
          </a:prstGeom>
        </p:spPr>
      </p:pic>
    </p:spTree>
    <p:extLst>
      <p:ext uri="{BB962C8B-B14F-4D97-AF65-F5344CB8AC3E}">
        <p14:creationId xmlns:p14="http://schemas.microsoft.com/office/powerpoint/2010/main" val="2499448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0E357D2E-80A7-92A2-5395-108A3C1F1C46}"/>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C044BFDF-7E15-D293-7570-31E286D8B977}"/>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62546FFA-8EAB-DD5D-F2B6-75DA6F89AD75}"/>
                </a:ext>
              </a:extLst>
            </p:cNvPr>
            <p:cNvSpPr/>
            <p:nvPr/>
          </p:nvSpPr>
          <p:spPr>
            <a:xfrm>
              <a:off x="0" y="3048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CB86A83B-AB11-EB20-6F7B-FF95A2DE51B7}"/>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487F049A-3759-5D9A-AFE8-27549617B7DE}"/>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C993DFCE-9AFA-DF2D-328C-B2D9C04A56EB}"/>
              </a:ext>
            </a:extLst>
          </p:cNvPr>
          <p:cNvSpPr>
            <a:spLocks noGrp="1" noChangeArrowheads="1"/>
          </p:cNvSpPr>
          <p:nvPr>
            <p:ph type="ctrTitle"/>
          </p:nvPr>
        </p:nvSpPr>
        <p:spPr bwMode="auto">
          <a:xfrm>
            <a:off x="432632" y="18602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Discriminator Class:</a:t>
            </a:r>
            <a:endParaRPr lang="en-US" sz="2800" dirty="0"/>
          </a:p>
        </p:txBody>
      </p:sp>
      <p:pic>
        <p:nvPicPr>
          <p:cNvPr id="3" name="Picture 2">
            <a:extLst>
              <a:ext uri="{FF2B5EF4-FFF2-40B4-BE49-F238E27FC236}">
                <a16:creationId xmlns:a16="http://schemas.microsoft.com/office/drawing/2014/main" id="{DD5DC2C6-804A-137A-C2C2-E838CCA38099}"/>
              </a:ext>
            </a:extLst>
          </p:cNvPr>
          <p:cNvPicPr>
            <a:picLocks noChangeAspect="1"/>
          </p:cNvPicPr>
          <p:nvPr/>
        </p:nvPicPr>
        <p:blipFill>
          <a:blip r:embed="rId3"/>
          <a:stretch>
            <a:fillRect/>
          </a:stretch>
        </p:blipFill>
        <p:spPr>
          <a:xfrm>
            <a:off x="432632" y="926110"/>
            <a:ext cx="5824727" cy="4131363"/>
          </a:xfrm>
          <a:prstGeom prst="rect">
            <a:avLst/>
          </a:prstGeom>
        </p:spPr>
      </p:pic>
    </p:spTree>
    <p:extLst>
      <p:ext uri="{BB962C8B-B14F-4D97-AF65-F5344CB8AC3E}">
        <p14:creationId xmlns:p14="http://schemas.microsoft.com/office/powerpoint/2010/main" val="3323861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AC767926-7A0F-6991-A871-30A91FBEBF59}"/>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72478E10-B8A4-13EB-819D-B33D0D5E7D26}"/>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7E787E9D-DCA4-B67A-8F85-52E7AEFDFC1D}"/>
                </a:ext>
              </a:extLst>
            </p:cNvPr>
            <p:cNvSpPr/>
            <p:nvPr/>
          </p:nvSpPr>
          <p:spPr>
            <a:xfrm>
              <a:off x="0" y="5065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E87846E3-DB0D-ABFA-6180-6FA991AB017E}"/>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7E2A4C4A-EC18-5FFA-A44A-62314375F74D}"/>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896CE889-3AD2-27B1-2F02-5D0452E51C79}"/>
              </a:ext>
            </a:extLst>
          </p:cNvPr>
          <p:cNvSpPr>
            <a:spLocks noGrp="1" noChangeArrowheads="1"/>
          </p:cNvSpPr>
          <p:nvPr>
            <p:ph type="ctrTitle"/>
          </p:nvPr>
        </p:nvSpPr>
        <p:spPr bwMode="auto">
          <a:xfrm>
            <a:off x="432632" y="40289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Generate Forward:</a:t>
            </a:r>
            <a:endParaRPr lang="en-US" sz="2800" dirty="0"/>
          </a:p>
        </p:txBody>
      </p:sp>
      <p:pic>
        <p:nvPicPr>
          <p:cNvPr id="3" name="Picture 2">
            <a:extLst>
              <a:ext uri="{FF2B5EF4-FFF2-40B4-BE49-F238E27FC236}">
                <a16:creationId xmlns:a16="http://schemas.microsoft.com/office/drawing/2014/main" id="{DE9735D7-A27E-A4BB-5BFF-6B91AF980138}"/>
              </a:ext>
            </a:extLst>
          </p:cNvPr>
          <p:cNvPicPr>
            <a:picLocks noChangeAspect="1"/>
          </p:cNvPicPr>
          <p:nvPr/>
        </p:nvPicPr>
        <p:blipFill>
          <a:blip r:embed="rId3"/>
          <a:stretch>
            <a:fillRect/>
          </a:stretch>
        </p:blipFill>
        <p:spPr>
          <a:xfrm>
            <a:off x="432632" y="1127300"/>
            <a:ext cx="6211167" cy="2924583"/>
          </a:xfrm>
          <a:prstGeom prst="rect">
            <a:avLst/>
          </a:prstGeom>
        </p:spPr>
      </p:pic>
    </p:spTree>
    <p:extLst>
      <p:ext uri="{BB962C8B-B14F-4D97-AF65-F5344CB8AC3E}">
        <p14:creationId xmlns:p14="http://schemas.microsoft.com/office/powerpoint/2010/main" val="440252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2ABDCE3D-C89D-38C4-872B-C875CBE554D1}"/>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8023DE90-D922-C8C3-1139-2D044CAE1AC3}"/>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2479EADB-690D-8D97-BADF-AB17ECB2CE1F}"/>
                </a:ext>
              </a:extLst>
            </p:cNvPr>
            <p:cNvSpPr/>
            <p:nvPr/>
          </p:nvSpPr>
          <p:spPr>
            <a:xfrm>
              <a:off x="0" y="5065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D325FBEE-85E5-DCFF-9D8A-33ABF2500919}"/>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68F48128-32D1-8286-9463-69E002181B80}"/>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7" name="Rectangle 3">
            <a:extLst>
              <a:ext uri="{FF2B5EF4-FFF2-40B4-BE49-F238E27FC236}">
                <a16:creationId xmlns:a16="http://schemas.microsoft.com/office/drawing/2014/main" id="{37222BF0-0DDD-63B9-C540-D87B0B138282}"/>
              </a:ext>
            </a:extLst>
          </p:cNvPr>
          <p:cNvSpPr>
            <a:spLocks noGrp="1" noChangeArrowheads="1"/>
          </p:cNvSpPr>
          <p:nvPr>
            <p:ph type="ctrTitle"/>
          </p:nvPr>
        </p:nvSpPr>
        <p:spPr bwMode="auto">
          <a:xfrm>
            <a:off x="432632" y="402890"/>
            <a:ext cx="7741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t>Training Loop:</a:t>
            </a:r>
            <a:endParaRPr lang="en-US" sz="2800" dirty="0"/>
          </a:p>
        </p:txBody>
      </p:sp>
      <p:pic>
        <p:nvPicPr>
          <p:cNvPr id="3" name="Picture 2">
            <a:extLst>
              <a:ext uri="{FF2B5EF4-FFF2-40B4-BE49-F238E27FC236}">
                <a16:creationId xmlns:a16="http://schemas.microsoft.com/office/drawing/2014/main" id="{7B6E245E-8E1C-8094-3D7C-8C990200D06E}"/>
              </a:ext>
            </a:extLst>
          </p:cNvPr>
          <p:cNvPicPr>
            <a:picLocks noChangeAspect="1"/>
          </p:cNvPicPr>
          <p:nvPr/>
        </p:nvPicPr>
        <p:blipFill>
          <a:blip r:embed="rId3"/>
          <a:stretch>
            <a:fillRect/>
          </a:stretch>
        </p:blipFill>
        <p:spPr>
          <a:xfrm>
            <a:off x="432632" y="1478900"/>
            <a:ext cx="6973273" cy="2048161"/>
          </a:xfrm>
          <a:prstGeom prst="rect">
            <a:avLst/>
          </a:prstGeom>
        </p:spPr>
      </p:pic>
    </p:spTree>
    <p:extLst>
      <p:ext uri="{BB962C8B-B14F-4D97-AF65-F5344CB8AC3E}">
        <p14:creationId xmlns:p14="http://schemas.microsoft.com/office/powerpoint/2010/main" val="4188370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451E6994-CC1C-11EF-80B4-3708E3A24565}"/>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893CCF62-6627-3CCA-7C0B-EF2761587B37}"/>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7D6E3972-79D5-74C5-C79C-0FA17CD2822F}"/>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D244C921-2C44-48E4-75AE-D2FDEADEAC0C}"/>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2358506D-7FAF-4D57-51DE-7A9B9E4BE8CA}"/>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639C9C56-5BB3-5B6C-B44E-0D57F39CB788}"/>
              </a:ext>
            </a:extLst>
          </p:cNvPr>
          <p:cNvSpPr txBox="1">
            <a:spLocks/>
          </p:cNvSpPr>
          <p:nvPr/>
        </p:nvSpPr>
        <p:spPr>
          <a:xfrm>
            <a:off x="228047" y="186642"/>
            <a:ext cx="8452399"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l"/>
            <a:r>
              <a:rPr lang="en-US" sz="4800" b="1" dirty="0">
                <a:latin typeface="+mn-lt"/>
              </a:rPr>
              <a:t>MNIST</a:t>
            </a:r>
            <a:r>
              <a:rPr lang="en-US" sz="4400" b="1" dirty="0">
                <a:latin typeface="+mn-lt"/>
              </a:rPr>
              <a:t> </a:t>
            </a:r>
            <a:r>
              <a:rPr lang="en-US" sz="4000" b="1" dirty="0">
                <a:latin typeface="+mn-lt"/>
              </a:rPr>
              <a:t>(Handwritten Digits 0-9)</a:t>
            </a:r>
            <a:endParaRPr lang="en-US" sz="4400" b="1" dirty="0">
              <a:latin typeface="+mn-lt"/>
            </a:endParaRPr>
          </a:p>
        </p:txBody>
      </p:sp>
      <p:sp>
        <p:nvSpPr>
          <p:cNvPr id="3" name="Rectangle 1">
            <a:extLst>
              <a:ext uri="{FF2B5EF4-FFF2-40B4-BE49-F238E27FC236}">
                <a16:creationId xmlns:a16="http://schemas.microsoft.com/office/drawing/2014/main" id="{2CED3A6D-423E-80EF-39BE-53763BD5D4BD}"/>
              </a:ext>
            </a:extLst>
          </p:cNvPr>
          <p:cNvSpPr>
            <a:spLocks noGrp="1" noChangeArrowheads="1"/>
          </p:cNvSpPr>
          <p:nvPr>
            <p:ph type="ctrTitle"/>
          </p:nvPr>
        </p:nvSpPr>
        <p:spPr bwMode="auto">
          <a:xfrm>
            <a:off x="283800" y="1478900"/>
            <a:ext cx="795259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What it is:</a:t>
            </a:r>
            <a:r>
              <a:rPr kumimoji="0" lang="en-IL" altLang="en-IL" sz="1800" b="0" i="0" u="none" strike="noStrike" cap="none" normalizeH="0" baseline="0" dirty="0">
                <a:ln>
                  <a:noFill/>
                </a:ln>
                <a:solidFill>
                  <a:schemeClr val="tx1"/>
                </a:solidFill>
                <a:effectLst/>
                <a:latin typeface="Arial" panose="020B0604020202020204" pitchFamily="34" charset="0"/>
              </a:rPr>
              <a:t> A dataset of </a:t>
            </a:r>
            <a:r>
              <a:rPr kumimoji="0" lang="en-IL" altLang="en-IL" sz="1800" b="1" i="0" u="none" strike="noStrike" cap="none" normalizeH="0" baseline="0" dirty="0">
                <a:ln>
                  <a:noFill/>
                </a:ln>
                <a:solidFill>
                  <a:schemeClr val="tx1"/>
                </a:solidFill>
                <a:effectLst/>
                <a:latin typeface="Arial" panose="020B0604020202020204" pitchFamily="34" charset="0"/>
              </a:rPr>
              <a:t>70,000 grayscale images</a:t>
            </a:r>
            <a:r>
              <a:rPr kumimoji="0" lang="en-IL" altLang="en-IL" sz="1800" b="0" i="0" u="none" strike="noStrike" cap="none" normalizeH="0" baseline="0" dirty="0">
                <a:ln>
                  <a:noFill/>
                </a:ln>
                <a:solidFill>
                  <a:schemeClr val="tx1"/>
                </a:solidFill>
                <a:effectLst/>
                <a:latin typeface="Arial" panose="020B0604020202020204" pitchFamily="34" charset="0"/>
              </a:rPr>
              <a:t> of handwritten digits (0-9), commonly used for classification and generative </a:t>
            </a:r>
            <a:r>
              <a:rPr kumimoji="0" lang="en-IL" altLang="en-IL" sz="1800" b="0" i="0" u="none" strike="noStrike" cap="none" normalizeH="0" baseline="0" dirty="0" err="1">
                <a:ln>
                  <a:noFill/>
                </a:ln>
                <a:solidFill>
                  <a:schemeClr val="tx1"/>
                </a:solidFill>
                <a:effectLst/>
                <a:latin typeface="Arial" panose="020B0604020202020204" pitchFamily="34" charset="0"/>
              </a:rPr>
              <a:t>modeling</a:t>
            </a:r>
            <a:r>
              <a:rPr kumimoji="0" lang="en-IL" altLang="en-IL" sz="1800" b="0" i="0" u="none" strike="noStrike" cap="none" normalizeH="0" baseline="0" dirty="0">
                <a:ln>
                  <a:noFill/>
                </a:ln>
                <a:solidFill>
                  <a:schemeClr val="tx1"/>
                </a:solidFill>
                <a:effectLst/>
                <a:latin typeface="Arial" panose="020B0604020202020204" pitchFamily="34" charset="0"/>
              </a:rPr>
              <a:t>.</a:t>
            </a:r>
            <a:br>
              <a:rPr kumimoji="0" lang="en-US" altLang="en-IL" sz="1800" b="0" i="0" u="none" strike="noStrike" cap="none" normalizeH="0" baseline="0" dirty="0">
                <a:ln>
                  <a:noFill/>
                </a:ln>
                <a:solidFill>
                  <a:schemeClr val="tx1"/>
                </a:solidFill>
                <a:effectLst/>
                <a:latin typeface="Arial" panose="020B0604020202020204" pitchFamily="34" charset="0"/>
              </a:rPr>
            </a:b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Training Process:</a:t>
            </a: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err="1">
                <a:ln>
                  <a:noFill/>
                </a:ln>
                <a:solidFill>
                  <a:schemeClr val="tx1"/>
                </a:solidFill>
                <a:effectLst/>
                <a:latin typeface="Arial" panose="020B0604020202020204" pitchFamily="34" charset="0"/>
              </a:rPr>
              <a:t>ClusterGAN</a:t>
            </a:r>
            <a:r>
              <a:rPr kumimoji="0" lang="en-IL" altLang="en-IL" sz="1800" b="0" i="0" u="none" strike="noStrike" cap="none" normalizeH="0" baseline="0" dirty="0">
                <a:ln>
                  <a:noFill/>
                </a:ln>
                <a:solidFill>
                  <a:schemeClr val="tx1"/>
                </a:solidFill>
                <a:effectLst/>
                <a:latin typeface="Arial" panose="020B0604020202020204" pitchFamily="34" charset="0"/>
              </a:rPr>
              <a:t> is trained to </a:t>
            </a:r>
            <a:r>
              <a:rPr kumimoji="0" lang="en-IL" altLang="en-IL" sz="1800" b="1" i="0" u="none" strike="noStrike" cap="none" normalizeH="0" baseline="0" dirty="0">
                <a:ln>
                  <a:noFill/>
                </a:ln>
                <a:solidFill>
                  <a:schemeClr val="tx1"/>
                </a:solidFill>
                <a:effectLst/>
                <a:latin typeface="Arial" panose="020B0604020202020204" pitchFamily="34" charset="0"/>
              </a:rPr>
              <a:t>generate digits while preserving cluster separation</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Each </a:t>
            </a:r>
            <a:r>
              <a:rPr kumimoji="0" lang="en-IL" altLang="en-IL" sz="1800" b="1" i="0" u="none" strike="noStrike" cap="none" normalizeH="0" baseline="0" dirty="0" err="1">
                <a:ln>
                  <a:noFill/>
                </a:ln>
                <a:solidFill>
                  <a:schemeClr val="tx1"/>
                </a:solidFill>
                <a:effectLst/>
                <a:latin typeface="Arial" panose="020B0604020202020204" pitchFamily="34" charset="0"/>
              </a:rPr>
              <a:t>Zc</a:t>
            </a:r>
            <a:r>
              <a:rPr kumimoji="0" lang="en-IL" altLang="en-IL" sz="1800" b="1" i="0" u="none" strike="noStrike" cap="none" normalizeH="0" baseline="0" dirty="0">
                <a:ln>
                  <a:noFill/>
                </a:ln>
                <a:solidFill>
                  <a:schemeClr val="tx1"/>
                </a:solidFill>
                <a:effectLst/>
                <a:latin typeface="Arial" panose="020B0604020202020204" pitchFamily="34" charset="0"/>
              </a:rPr>
              <a:t> value corresponds to a different digit</a:t>
            </a:r>
            <a:r>
              <a:rPr kumimoji="0" lang="en-IL" altLang="en-IL" sz="1800" b="0" i="0" u="none" strike="noStrike" cap="none" normalizeH="0" baseline="0" dirty="0">
                <a:ln>
                  <a:noFill/>
                </a:ln>
                <a:solidFill>
                  <a:schemeClr val="tx1"/>
                </a:solidFill>
                <a:effectLst/>
                <a:latin typeface="Arial" panose="020B0604020202020204" pitchFamily="34" charset="0"/>
              </a:rPr>
              <a:t>, ensuring that the latent space clusters match the digit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encoder helps </a:t>
            </a:r>
            <a:r>
              <a:rPr kumimoji="0" lang="en-IL" altLang="en-IL" sz="1800" b="1" i="0" u="none" strike="noStrike" cap="none" normalizeH="0" baseline="0" dirty="0">
                <a:ln>
                  <a:noFill/>
                </a:ln>
                <a:solidFill>
                  <a:schemeClr val="tx1"/>
                </a:solidFill>
                <a:effectLst/>
                <a:latin typeface="Arial" panose="020B0604020202020204" pitchFamily="34" charset="0"/>
              </a:rPr>
              <a:t>recover the correct latent representation</a:t>
            </a:r>
            <a:r>
              <a:rPr kumimoji="0" lang="en-IL" altLang="en-IL" sz="1800" b="0" i="0" u="none" strike="noStrike" cap="none" normalizeH="0" baseline="0" dirty="0">
                <a:ln>
                  <a:noFill/>
                </a:ln>
                <a:solidFill>
                  <a:schemeClr val="tx1"/>
                </a:solidFill>
                <a:effectLst/>
                <a:latin typeface="Arial" panose="020B0604020202020204" pitchFamily="34" charset="0"/>
              </a:rPr>
              <a:t> for each generated digit.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25093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3787A571-65C0-D386-2DB5-03FF4F0B81E1}"/>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3D66A53C-0E4C-398C-0AF0-4FAEF048CD4A}"/>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D66928C9-DC5A-75F5-5223-A12B342DE174}"/>
                </a:ext>
              </a:extLst>
            </p:cNvPr>
            <p:cNvSpPr/>
            <p:nvPr/>
          </p:nvSpPr>
          <p:spPr>
            <a:xfrm>
              <a:off x="0" y="476383"/>
              <a:ext cx="9144000" cy="138367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5A3CCD04-FECE-9ECB-014D-F4F61749BD0C}"/>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3E7EB3D2-78C0-6CBD-7C0A-32F45A1AD576}"/>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CE78470C-0D35-B196-BCB5-D13D41D4D3EA}"/>
              </a:ext>
            </a:extLst>
          </p:cNvPr>
          <p:cNvSpPr txBox="1">
            <a:spLocks/>
          </p:cNvSpPr>
          <p:nvPr/>
        </p:nvSpPr>
        <p:spPr>
          <a:xfrm>
            <a:off x="283800" y="364041"/>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l"/>
            <a:r>
              <a:rPr lang="en-US" sz="4800" b="1" dirty="0">
                <a:latin typeface="+mn-lt"/>
              </a:rPr>
              <a:t>Fashion-10</a:t>
            </a:r>
            <a:r>
              <a:rPr lang="en-US" sz="2500" b="1" dirty="0">
                <a:latin typeface="+mn-lt"/>
              </a:rPr>
              <a:t> </a:t>
            </a:r>
            <a:r>
              <a:rPr lang="en-US" sz="4000" b="1" dirty="0">
                <a:latin typeface="+mn-lt"/>
              </a:rPr>
              <a:t>(Fashion-MNIST with 10 categories)</a:t>
            </a:r>
            <a:endParaRPr lang="en-US" sz="2500" b="1" dirty="0">
              <a:latin typeface="+mn-lt"/>
            </a:endParaRPr>
          </a:p>
        </p:txBody>
      </p:sp>
      <p:sp>
        <p:nvSpPr>
          <p:cNvPr id="5" name="Rectangle 2">
            <a:extLst>
              <a:ext uri="{FF2B5EF4-FFF2-40B4-BE49-F238E27FC236}">
                <a16:creationId xmlns:a16="http://schemas.microsoft.com/office/drawing/2014/main" id="{8F323DFA-7BF3-947C-3AAD-94B5C55AA6F2}"/>
              </a:ext>
            </a:extLst>
          </p:cNvPr>
          <p:cNvSpPr>
            <a:spLocks noGrp="1" noChangeArrowheads="1"/>
          </p:cNvSpPr>
          <p:nvPr>
            <p:ph type="ctrTitle"/>
          </p:nvPr>
        </p:nvSpPr>
        <p:spPr bwMode="auto">
          <a:xfrm>
            <a:off x="283800" y="1726117"/>
            <a:ext cx="7952599"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What it is:</a:t>
            </a:r>
            <a:r>
              <a:rPr kumimoji="0" lang="en-IL" altLang="en-IL" sz="1800" b="0" i="0" u="none" strike="noStrike" cap="none" normalizeH="0" baseline="0" dirty="0">
                <a:ln>
                  <a:noFill/>
                </a:ln>
                <a:solidFill>
                  <a:schemeClr val="tx1"/>
                </a:solidFill>
                <a:effectLst/>
                <a:latin typeface="Arial" panose="020B0604020202020204" pitchFamily="34" charset="0"/>
              </a:rPr>
              <a:t> A dataset similar to MNIST but with </a:t>
            </a:r>
            <a:r>
              <a:rPr kumimoji="0" lang="en-IL" altLang="en-IL" sz="1800" b="1" i="0" u="none" strike="noStrike" cap="none" normalizeH="0" baseline="0" dirty="0">
                <a:ln>
                  <a:noFill/>
                </a:ln>
                <a:solidFill>
                  <a:schemeClr val="tx1"/>
                </a:solidFill>
                <a:effectLst/>
                <a:latin typeface="Arial" panose="020B0604020202020204" pitchFamily="34" charset="0"/>
              </a:rPr>
              <a:t>fashion items</a:t>
            </a:r>
            <a:r>
              <a:rPr kumimoji="0" lang="en-IL" altLang="en-IL" sz="1800" b="0" i="0" u="none" strike="noStrike" cap="none" normalizeH="0" baseline="0" dirty="0">
                <a:ln>
                  <a:noFill/>
                </a:ln>
                <a:solidFill>
                  <a:schemeClr val="tx1"/>
                </a:solidFill>
                <a:effectLst/>
                <a:latin typeface="Arial" panose="020B0604020202020204" pitchFamily="34" charset="0"/>
              </a:rPr>
              <a:t> (shirts, shoes, bags, etc.), making clustering more challenging due to complex textures.</a:t>
            </a:r>
            <a:br>
              <a:rPr kumimoji="0" lang="en-US" altLang="en-IL" sz="1800" b="0" i="0" u="none" strike="noStrike" cap="none" normalizeH="0" baseline="0" dirty="0">
                <a:ln>
                  <a:noFill/>
                </a:ln>
                <a:solidFill>
                  <a:schemeClr val="tx1"/>
                </a:solidFill>
                <a:effectLst/>
                <a:latin typeface="Arial" panose="020B0604020202020204" pitchFamily="34" charset="0"/>
              </a:rPr>
            </a:b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Training Process:</a:t>
            </a: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err="1">
                <a:ln>
                  <a:noFill/>
                </a:ln>
                <a:solidFill>
                  <a:schemeClr val="tx1"/>
                </a:solidFill>
                <a:effectLst/>
                <a:latin typeface="Arial" panose="020B0604020202020204" pitchFamily="34" charset="0"/>
              </a:rPr>
              <a:t>ClusterGAN</a:t>
            </a:r>
            <a:r>
              <a:rPr kumimoji="0" lang="en-IL" altLang="en-IL" sz="1800" b="0" i="0" u="none" strike="noStrike" cap="none" normalizeH="0" baseline="0" dirty="0">
                <a:ln>
                  <a:noFill/>
                </a:ln>
                <a:solidFill>
                  <a:schemeClr val="tx1"/>
                </a:solidFill>
                <a:effectLst/>
                <a:latin typeface="Arial" panose="020B0604020202020204" pitchFamily="34" charset="0"/>
              </a:rPr>
              <a:t> is trained to </a:t>
            </a:r>
            <a:r>
              <a:rPr kumimoji="0" lang="en-IL" altLang="en-IL" sz="1800" b="1" i="0" u="none" strike="noStrike" cap="none" normalizeH="0" baseline="0" dirty="0">
                <a:ln>
                  <a:noFill/>
                </a:ln>
                <a:solidFill>
                  <a:schemeClr val="tx1"/>
                </a:solidFill>
                <a:effectLst/>
                <a:latin typeface="Arial" panose="020B0604020202020204" pitchFamily="34" charset="0"/>
              </a:rPr>
              <a:t>separate clothing categories into distinct clusters</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generator learns </a:t>
            </a:r>
            <a:r>
              <a:rPr kumimoji="0" lang="en-IL" altLang="en-IL" sz="1800" b="1" i="0" u="none" strike="noStrike" cap="none" normalizeH="0" baseline="0" dirty="0">
                <a:ln>
                  <a:noFill/>
                </a:ln>
                <a:solidFill>
                  <a:schemeClr val="tx1"/>
                </a:solidFill>
                <a:effectLst/>
                <a:latin typeface="Arial" panose="020B0604020202020204" pitchFamily="34" charset="0"/>
              </a:rPr>
              <a:t>fine-grained details</a:t>
            </a:r>
            <a:r>
              <a:rPr kumimoji="0" lang="en-IL" altLang="en-IL" sz="1800" b="0" i="0" u="none" strike="noStrike" cap="none" normalizeH="0" baseline="0" dirty="0">
                <a:ln>
                  <a:noFill/>
                </a:ln>
                <a:solidFill>
                  <a:schemeClr val="tx1"/>
                </a:solidFill>
                <a:effectLst/>
                <a:latin typeface="Arial" panose="020B0604020202020204" pitchFamily="34" charset="0"/>
              </a:rPr>
              <a:t> like fabric texture and shape.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encoder ensures that each generated item </a:t>
            </a:r>
            <a:r>
              <a:rPr kumimoji="0" lang="en-IL" altLang="en-IL" sz="1800" b="1" i="0" u="none" strike="noStrike" cap="none" normalizeH="0" baseline="0" dirty="0">
                <a:ln>
                  <a:noFill/>
                </a:ln>
                <a:solidFill>
                  <a:schemeClr val="tx1"/>
                </a:solidFill>
                <a:effectLst/>
                <a:latin typeface="Arial" panose="020B0604020202020204" pitchFamily="34" charset="0"/>
              </a:rPr>
              <a:t>maps back to the correct fashion category</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82397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D9101611-F68C-4A6C-ABAF-C558EC0384D2}"/>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51824166-EFA8-6B2E-3A91-89B4913EFF6D}"/>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D0860F52-D3D9-FF99-C863-42F2CAC5007F}"/>
                </a:ext>
              </a:extLst>
            </p:cNvPr>
            <p:cNvSpPr/>
            <p:nvPr/>
          </p:nvSpPr>
          <p:spPr>
            <a:xfrm>
              <a:off x="0" y="561326"/>
              <a:ext cx="9144000" cy="138762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C13BF839-B038-C69A-8C58-8A27DE96CB69}"/>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C73D1E1C-3EB2-7B86-6EDB-F864511F9F0E}"/>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8A2B1A89-DCBD-E006-EF78-18FD7C25D219}"/>
              </a:ext>
            </a:extLst>
          </p:cNvPr>
          <p:cNvSpPr txBox="1">
            <a:spLocks/>
          </p:cNvSpPr>
          <p:nvPr/>
        </p:nvSpPr>
        <p:spPr>
          <a:xfrm>
            <a:off x="283800" y="1071700"/>
            <a:ext cx="9071216" cy="57245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l"/>
            <a:r>
              <a:rPr lang="en-US" sz="4800" b="1" dirty="0">
                <a:latin typeface="+mn-lt"/>
              </a:rPr>
              <a:t>10x-73k</a:t>
            </a:r>
            <a:r>
              <a:rPr lang="en-US" sz="2500" b="1" dirty="0">
                <a:latin typeface="+mn-lt"/>
              </a:rPr>
              <a:t> </a:t>
            </a:r>
            <a:r>
              <a:rPr lang="en-US" sz="4000" b="1" dirty="0">
                <a:latin typeface="+mn-lt"/>
              </a:rPr>
              <a:t>(Single-Cell RNA Sequencing Data)</a:t>
            </a:r>
            <a:endParaRPr lang="en-US" sz="2500" b="1" dirty="0">
              <a:latin typeface="+mn-lt"/>
            </a:endParaRPr>
          </a:p>
        </p:txBody>
      </p:sp>
      <p:sp>
        <p:nvSpPr>
          <p:cNvPr id="4" name="Rectangle 1">
            <a:extLst>
              <a:ext uri="{FF2B5EF4-FFF2-40B4-BE49-F238E27FC236}">
                <a16:creationId xmlns:a16="http://schemas.microsoft.com/office/drawing/2014/main" id="{5D611297-00BE-6608-188E-E73FE787B30C}"/>
              </a:ext>
            </a:extLst>
          </p:cNvPr>
          <p:cNvSpPr>
            <a:spLocks noGrp="1" noChangeArrowheads="1"/>
          </p:cNvSpPr>
          <p:nvPr>
            <p:ph type="ctrTitle"/>
          </p:nvPr>
        </p:nvSpPr>
        <p:spPr bwMode="auto">
          <a:xfrm>
            <a:off x="283799" y="1644153"/>
            <a:ext cx="773643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What it is:</a:t>
            </a:r>
            <a:r>
              <a:rPr kumimoji="0" lang="en-IL" altLang="en-IL" sz="1800" b="0" i="0" u="none" strike="noStrike" cap="none" normalizeH="0" baseline="0" dirty="0">
                <a:ln>
                  <a:noFill/>
                </a:ln>
                <a:solidFill>
                  <a:schemeClr val="tx1"/>
                </a:solidFill>
                <a:effectLst/>
                <a:latin typeface="Arial" panose="020B0604020202020204" pitchFamily="34" charset="0"/>
              </a:rPr>
              <a:t> A dataset containing </a:t>
            </a:r>
            <a:r>
              <a:rPr kumimoji="0" lang="en-IL" altLang="en-IL" sz="1800" b="1" i="0" u="none" strike="noStrike" cap="none" normalizeH="0" baseline="0" dirty="0">
                <a:ln>
                  <a:noFill/>
                </a:ln>
                <a:solidFill>
                  <a:schemeClr val="tx1"/>
                </a:solidFill>
                <a:effectLst/>
                <a:latin typeface="Arial" panose="020B0604020202020204" pitchFamily="34" charset="0"/>
              </a:rPr>
              <a:t>gene expression profiles</a:t>
            </a:r>
            <a:r>
              <a:rPr kumimoji="0" lang="en-IL" altLang="en-IL" sz="1800" b="0" i="0" u="none" strike="noStrike" cap="none" normalizeH="0" baseline="0" dirty="0">
                <a:ln>
                  <a:noFill/>
                </a:ln>
                <a:solidFill>
                  <a:schemeClr val="tx1"/>
                </a:solidFill>
                <a:effectLst/>
                <a:latin typeface="Arial" panose="020B0604020202020204" pitchFamily="34" charset="0"/>
              </a:rPr>
              <a:t> from </a:t>
            </a:r>
            <a:r>
              <a:rPr kumimoji="0" lang="en-IL" altLang="en-IL" sz="1800" b="1" i="0" u="none" strike="noStrike" cap="none" normalizeH="0" baseline="0" dirty="0">
                <a:ln>
                  <a:noFill/>
                </a:ln>
                <a:solidFill>
                  <a:schemeClr val="tx1"/>
                </a:solidFill>
                <a:effectLst/>
                <a:latin typeface="Arial" panose="020B0604020202020204" pitchFamily="34" charset="0"/>
              </a:rPr>
              <a:t>73,233 single cells</a:t>
            </a:r>
            <a:r>
              <a:rPr kumimoji="0" lang="en-IL" altLang="en-IL" sz="1800" b="0" i="0" u="none" strike="noStrike" cap="none" normalizeH="0" baseline="0" dirty="0">
                <a:ln>
                  <a:noFill/>
                </a:ln>
                <a:solidFill>
                  <a:schemeClr val="tx1"/>
                </a:solidFill>
                <a:effectLst/>
                <a:latin typeface="Arial" panose="020B0604020202020204" pitchFamily="34" charset="0"/>
              </a:rPr>
              <a:t>, used in genomics research.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1" i="0" u="none" strike="noStrike" cap="none" normalizeH="0" baseline="0" dirty="0">
                <a:ln>
                  <a:noFill/>
                </a:ln>
                <a:solidFill>
                  <a:schemeClr val="tx1"/>
                </a:solidFill>
                <a:effectLst/>
                <a:latin typeface="Arial" panose="020B0604020202020204" pitchFamily="34" charset="0"/>
              </a:rPr>
              <a:t>Training Process:</a:t>
            </a:r>
            <a:br>
              <a:rPr kumimoji="0" lang="en-US" altLang="en-IL" sz="1800" b="1" i="0" u="none" strike="noStrike" cap="none" normalizeH="0" baseline="0" dirty="0">
                <a:ln>
                  <a:noFill/>
                </a:ln>
                <a:solidFill>
                  <a:schemeClr val="tx1"/>
                </a:solidFill>
                <a:effectLst/>
                <a:latin typeface="Arial" panose="020B0604020202020204" pitchFamily="34" charset="0"/>
              </a:rPr>
            </a:br>
            <a:endParaRPr kumimoji="0" lang="en-IL" altLang="en-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err="1">
                <a:ln>
                  <a:noFill/>
                </a:ln>
                <a:solidFill>
                  <a:schemeClr val="tx1"/>
                </a:solidFill>
                <a:effectLst/>
                <a:latin typeface="Arial" panose="020B0604020202020204" pitchFamily="34" charset="0"/>
              </a:rPr>
              <a:t>ClusterGAN</a:t>
            </a:r>
            <a:r>
              <a:rPr kumimoji="0" lang="en-IL" altLang="en-IL" sz="1800" b="0" i="0" u="none" strike="noStrike" cap="none" normalizeH="0" baseline="0" dirty="0">
                <a:ln>
                  <a:noFill/>
                </a:ln>
                <a:solidFill>
                  <a:schemeClr val="tx1"/>
                </a:solidFill>
                <a:effectLst/>
                <a:latin typeface="Arial" panose="020B0604020202020204" pitchFamily="34" charset="0"/>
              </a:rPr>
              <a:t> is trained to </a:t>
            </a:r>
            <a:r>
              <a:rPr kumimoji="0" lang="en-IL" altLang="en-IL" sz="1800" b="1" i="0" u="none" strike="noStrike" cap="none" normalizeH="0" baseline="0" dirty="0">
                <a:ln>
                  <a:noFill/>
                </a:ln>
                <a:solidFill>
                  <a:schemeClr val="tx1"/>
                </a:solidFill>
                <a:effectLst/>
                <a:latin typeface="Arial" panose="020B0604020202020204" pitchFamily="34" charset="0"/>
              </a:rPr>
              <a:t>cluster cell types</a:t>
            </a:r>
            <a:r>
              <a:rPr kumimoji="0" lang="en-IL" altLang="en-IL" sz="1800" b="0" i="0" u="none" strike="noStrike" cap="none" normalizeH="0" baseline="0" dirty="0">
                <a:ln>
                  <a:noFill/>
                </a:ln>
                <a:solidFill>
                  <a:schemeClr val="tx1"/>
                </a:solidFill>
                <a:effectLst/>
                <a:latin typeface="Arial" panose="020B0604020202020204" pitchFamily="34" charset="0"/>
              </a:rPr>
              <a:t> based on gene expression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Instead of images, the generator produces </a:t>
            </a:r>
            <a:r>
              <a:rPr kumimoji="0" lang="en-IL" altLang="en-IL" sz="1800" b="1" i="0" u="none" strike="noStrike" cap="none" normalizeH="0" baseline="0" dirty="0">
                <a:ln>
                  <a:noFill/>
                </a:ln>
                <a:solidFill>
                  <a:schemeClr val="tx1"/>
                </a:solidFill>
                <a:effectLst/>
                <a:latin typeface="Arial" panose="020B0604020202020204" pitchFamily="34" charset="0"/>
              </a:rPr>
              <a:t>synthetic gene expression profiles</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L" altLang="en-IL" sz="1800" b="0" i="0" u="none" strike="noStrike" cap="none" normalizeH="0" baseline="0" dirty="0">
                <a:ln>
                  <a:noFill/>
                </a:ln>
                <a:solidFill>
                  <a:schemeClr val="tx1"/>
                </a:solidFill>
                <a:effectLst/>
                <a:latin typeface="Arial" panose="020B0604020202020204" pitchFamily="34" charset="0"/>
              </a:rPr>
              <a:t>The encoder ensures that each generated profile </a:t>
            </a:r>
            <a:r>
              <a:rPr kumimoji="0" lang="en-IL" altLang="en-IL" sz="1800" b="1" i="0" u="none" strike="noStrike" cap="none" normalizeH="0" baseline="0" dirty="0">
                <a:ln>
                  <a:noFill/>
                </a:ln>
                <a:solidFill>
                  <a:schemeClr val="tx1"/>
                </a:solidFill>
                <a:effectLst/>
                <a:latin typeface="Arial" panose="020B0604020202020204" pitchFamily="34" charset="0"/>
              </a:rPr>
              <a:t>maps back to the correct cell type cluster</a:t>
            </a:r>
            <a:r>
              <a:rPr kumimoji="0" lang="en-IL" altLang="en-IL"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L" altLang="en-IL"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2232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17341"/>
              <a:ext cx="9144000" cy="1463047"/>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147711" y="-434585"/>
            <a:ext cx="9087728" cy="209521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US" sz="4800" b="1" cap="none" spc="0" dirty="0">
                <a:ln w="0"/>
                <a:solidFill>
                  <a:schemeClr val="tx1"/>
                </a:solidFill>
              </a:rPr>
              <a:t>GAN</a:t>
            </a:r>
            <a:endParaRPr lang="he-IL" sz="4800" b="1" cap="none" spc="0" dirty="0">
              <a:ln w="0"/>
              <a:solidFill>
                <a:schemeClr val="tx1"/>
              </a:solidFill>
            </a:endParaRPr>
          </a:p>
          <a:p>
            <a:pPr algn="ctr"/>
            <a:r>
              <a:rPr lang="en-US" sz="4400" b="1" cap="none" spc="0" dirty="0">
                <a:ln w="0"/>
                <a:solidFill>
                  <a:schemeClr val="tx1"/>
                </a:solidFill>
              </a:rPr>
              <a:t>Generative Adversarial Network</a:t>
            </a:r>
          </a:p>
        </p:txBody>
      </p:sp>
      <p:sp>
        <p:nvSpPr>
          <p:cNvPr id="5" name="TextBox 4">
            <a:extLst>
              <a:ext uri="{FF2B5EF4-FFF2-40B4-BE49-F238E27FC236}">
                <a16:creationId xmlns:a16="http://schemas.microsoft.com/office/drawing/2014/main" id="{77C6F4A8-4575-6307-3FC0-63132A2E027E}"/>
              </a:ext>
            </a:extLst>
          </p:cNvPr>
          <p:cNvSpPr txBox="1"/>
          <p:nvPr/>
        </p:nvSpPr>
        <p:spPr>
          <a:xfrm>
            <a:off x="530887" y="1745678"/>
            <a:ext cx="7939668" cy="2800767"/>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mn-lt"/>
              </a:rPr>
              <a:t>GAN stands for Generative Adversarial Network – a generative model used mainly for unsupervised learning</a:t>
            </a:r>
          </a:p>
          <a:p>
            <a:endParaRPr lang="en-US" sz="2200" dirty="0">
              <a:latin typeface="+mn-lt"/>
            </a:endParaRPr>
          </a:p>
          <a:p>
            <a:pPr marL="342900" indent="-342900">
              <a:buFont typeface="Arial" panose="020B0604020202020204" pitchFamily="34" charset="0"/>
              <a:buChar char="•"/>
            </a:pPr>
            <a:r>
              <a:rPr lang="en-US" sz="2200" dirty="0">
                <a:latin typeface="+mn-lt"/>
              </a:rPr>
              <a:t>It learns the distribution of the input data, capturing the underlying patterns in the dataset.</a:t>
            </a:r>
          </a:p>
          <a:p>
            <a:endParaRPr lang="en-US" sz="2200" dirty="0">
              <a:latin typeface="+mn-lt"/>
            </a:endParaRPr>
          </a:p>
          <a:p>
            <a:pPr marL="342900" indent="-342900">
              <a:buFont typeface="Arial" panose="020B0604020202020204" pitchFamily="34" charset="0"/>
              <a:buChar char="•"/>
            </a:pPr>
            <a:r>
              <a:rPr lang="en-US" sz="2200" dirty="0">
                <a:latin typeface="+mn-lt"/>
              </a:rPr>
              <a:t>Once trained, it can generate new data samples that resemble the original dataset.</a:t>
            </a:r>
            <a:endParaRPr lang="en-GB" sz="2200" dirty="0">
              <a:latin typeface="+mn-lt"/>
            </a:endParaRPr>
          </a:p>
        </p:txBody>
      </p:sp>
    </p:spTree>
    <p:extLst>
      <p:ext uri="{BB962C8B-B14F-4D97-AF65-F5344CB8AC3E}">
        <p14:creationId xmlns:p14="http://schemas.microsoft.com/office/powerpoint/2010/main" val="973155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72628" y="1671034"/>
            <a:ext cx="5218200" cy="1338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Pros &amp; Cons</a:t>
            </a:r>
            <a:endParaRPr sz="6600" b="1" dirty="0">
              <a:latin typeface="+mn-lt"/>
            </a:endParaRPr>
          </a:p>
        </p:txBody>
      </p:sp>
    </p:spTree>
    <p:extLst>
      <p:ext uri="{BB962C8B-B14F-4D97-AF65-F5344CB8AC3E}">
        <p14:creationId xmlns:p14="http://schemas.microsoft.com/office/powerpoint/2010/main" val="632827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Advantages of ClusterGAN </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02166" y="1745678"/>
            <a:ext cx="7939668" cy="2862322"/>
          </a:xfrm>
          <a:prstGeom prst="rect">
            <a:avLst/>
          </a:prstGeom>
          <a:noFill/>
        </p:spPr>
        <p:txBody>
          <a:bodyPr wrap="square" rtlCol="0">
            <a:spAutoFit/>
          </a:bodyPr>
          <a:lstStyle/>
          <a:p>
            <a:r>
              <a:rPr lang="en-GB" sz="2400" b="1" dirty="0"/>
              <a:t>1.True Clustering in Latent Space</a:t>
            </a:r>
          </a:p>
          <a:p>
            <a:r>
              <a:rPr lang="en-GB" sz="1600" dirty="0"/>
              <a:t>ClusterGAN successfully embeds a clear cluster structure in the latent space, unlike standard GANs where points are spread randomly and uniformly.</a:t>
            </a:r>
          </a:p>
          <a:p>
            <a:endParaRPr lang="en-GB" dirty="0"/>
          </a:p>
          <a:p>
            <a:endParaRPr lang="en-GB" dirty="0"/>
          </a:p>
          <a:p>
            <a:r>
              <a:rPr lang="en-GB" sz="2400" b="1" dirty="0"/>
              <a:t>2.Preservation of Sample Quality </a:t>
            </a:r>
          </a:p>
          <a:p>
            <a:r>
              <a:rPr lang="en-US" sz="1800" dirty="0"/>
              <a:t>Despite modifications to the latent space for clustering, the quality of generated samples (e.g., images) remains high. According to the FID (Frechet Inception Distance) metric, ClusterGAN outperforms standard GANs in generation quality.</a:t>
            </a:r>
            <a:endParaRPr lang="en-GB"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12954" y="415692"/>
            <a:ext cx="7939668" cy="3908762"/>
          </a:xfrm>
          <a:prstGeom prst="rect">
            <a:avLst/>
          </a:prstGeom>
          <a:noFill/>
        </p:spPr>
        <p:txBody>
          <a:bodyPr wrap="square" rtlCol="0">
            <a:spAutoFit/>
          </a:bodyPr>
          <a:lstStyle/>
          <a:p>
            <a:r>
              <a:rPr lang="en-US" sz="2400" b="1" dirty="0"/>
              <a:t>3. Smooth Interpolation Between Classes</a:t>
            </a:r>
            <a:br>
              <a:rPr lang="en-US" sz="2000" dirty="0"/>
            </a:br>
            <a:r>
              <a:rPr lang="en-US" sz="1600" dirty="0"/>
              <a:t>Even with discrete (one-hot) variables in the latent space, ClusterGAN supports smooth interpolation across class boundaries – a hallmark of high-quality GANs.</a:t>
            </a:r>
          </a:p>
          <a:p>
            <a:endParaRPr lang="en-US" sz="2000" dirty="0"/>
          </a:p>
          <a:p>
            <a:endParaRPr lang="en-US" sz="2000" dirty="0"/>
          </a:p>
          <a:p>
            <a:r>
              <a:rPr lang="en-US" sz="2400" b="1" dirty="0"/>
              <a:t>4. Use of Structured Discrete Information</a:t>
            </a:r>
            <a:br>
              <a:rPr lang="en-US" sz="2000" dirty="0"/>
            </a:br>
            <a:r>
              <a:rPr lang="en-US" sz="1600" dirty="0"/>
              <a:t>The use of one-hot vectors enables the model to learn a clear mapping between latent clusters and data categories, even without supervision (labels).</a:t>
            </a:r>
          </a:p>
          <a:p>
            <a:endParaRPr lang="en-US" sz="1600" dirty="0"/>
          </a:p>
          <a:p>
            <a:endParaRPr lang="en-US" sz="2000" dirty="0"/>
          </a:p>
          <a:p>
            <a:r>
              <a:rPr lang="en-US" sz="2400" b="1" dirty="0"/>
              <a:t>5. Scalability</a:t>
            </a:r>
          </a:p>
          <a:p>
            <a:r>
              <a:rPr lang="en-US" sz="1600" dirty="0"/>
              <a:t>ClusterGAN was successfully applied to datasets with 20 and 100 clusters (e.g., Coil-20, Coil-100), preserving the cluster structure in the latent space.</a:t>
            </a:r>
            <a:endParaRPr lang="en-GB" sz="1600" dirty="0"/>
          </a:p>
        </p:txBody>
      </p:sp>
    </p:spTree>
    <p:extLst>
      <p:ext uri="{BB962C8B-B14F-4D97-AF65-F5344CB8AC3E}">
        <p14:creationId xmlns:p14="http://schemas.microsoft.com/office/powerpoint/2010/main" val="591986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210937"/>
            <a:ext cx="9144000" cy="2571600"/>
            <a:chOff x="0" y="0"/>
            <a:chExt cx="9144000" cy="2571600"/>
          </a:xfrm>
        </p:grpSpPr>
        <p:sp>
          <p:nvSpPr>
            <p:cNvPr id="547" name="Google Shape;547;p57"/>
            <p:cNvSpPr/>
            <p:nvPr/>
          </p:nvSpPr>
          <p:spPr>
            <a:xfrm>
              <a:off x="0" y="379141"/>
              <a:ext cx="9144000" cy="1331159"/>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773973"/>
            <a:ext cx="8156460" cy="22528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Comparison </a:t>
            </a:r>
          </a:p>
          <a:p>
            <a:pPr algn="ctr"/>
            <a:r>
              <a:rPr lang="en-GB" sz="3200" b="1" dirty="0">
                <a:latin typeface="+mn-lt"/>
              </a:rPr>
              <a:t>of clustering metrics across datasets</a:t>
            </a:r>
            <a:endParaRPr lang="en-GB" sz="2800" b="1" dirty="0">
              <a:latin typeface="+mn-lt"/>
            </a:endParaRPr>
          </a:p>
        </p:txBody>
      </p:sp>
      <p:pic>
        <p:nvPicPr>
          <p:cNvPr id="3" name="Picture 2">
            <a:extLst>
              <a:ext uri="{FF2B5EF4-FFF2-40B4-BE49-F238E27FC236}">
                <a16:creationId xmlns:a16="http://schemas.microsoft.com/office/drawing/2014/main" id="{8FD6BF9D-A444-2446-A3C9-11E8ED035DC9}"/>
              </a:ext>
            </a:extLst>
          </p:cNvPr>
          <p:cNvPicPr>
            <a:picLocks noChangeAspect="1"/>
          </p:cNvPicPr>
          <p:nvPr/>
        </p:nvPicPr>
        <p:blipFill>
          <a:blip r:embed="rId3"/>
          <a:stretch>
            <a:fillRect/>
          </a:stretch>
        </p:blipFill>
        <p:spPr>
          <a:xfrm>
            <a:off x="703740" y="1533519"/>
            <a:ext cx="3357630" cy="3349065"/>
          </a:xfrm>
          <a:prstGeom prst="rect">
            <a:avLst/>
          </a:prstGeom>
        </p:spPr>
      </p:pic>
      <p:pic>
        <p:nvPicPr>
          <p:cNvPr id="4" name="Picture 3">
            <a:extLst>
              <a:ext uri="{FF2B5EF4-FFF2-40B4-BE49-F238E27FC236}">
                <a16:creationId xmlns:a16="http://schemas.microsoft.com/office/drawing/2014/main" id="{06B7D0BA-7C53-7056-C864-774E628DF8F6}"/>
              </a:ext>
            </a:extLst>
          </p:cNvPr>
          <p:cNvPicPr>
            <a:picLocks noChangeAspect="1"/>
          </p:cNvPicPr>
          <p:nvPr/>
        </p:nvPicPr>
        <p:blipFill>
          <a:blip r:embed="rId4"/>
          <a:stretch>
            <a:fillRect/>
          </a:stretch>
        </p:blipFill>
        <p:spPr>
          <a:xfrm>
            <a:off x="4928839" y="1476438"/>
            <a:ext cx="3511421" cy="3440303"/>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938C8754-20D5-99DE-376E-59E8E7B989EA}"/>
                  </a:ext>
                </a:extLst>
              </p14:cNvPr>
              <p14:cNvContentPartPr/>
              <p14:nvPr/>
            </p14:nvContentPartPr>
            <p14:xfrm>
              <a:off x="1525930" y="1837588"/>
              <a:ext cx="1211040" cy="360"/>
            </p14:xfrm>
          </p:contentPart>
        </mc:Choice>
        <mc:Fallback xmlns="">
          <p:pic>
            <p:nvPicPr>
              <p:cNvPr id="6" name="Ink 5">
                <a:extLst>
                  <a:ext uri="{FF2B5EF4-FFF2-40B4-BE49-F238E27FC236}">
                    <a16:creationId xmlns:a16="http://schemas.microsoft.com/office/drawing/2014/main" id="{938C8754-20D5-99DE-376E-59E8E7B989EA}"/>
                  </a:ext>
                </a:extLst>
              </p:cNvPr>
              <p:cNvPicPr/>
              <p:nvPr/>
            </p:nvPicPr>
            <p:blipFill>
              <a:blip r:embed="rId6"/>
              <a:stretch>
                <a:fillRect/>
              </a:stretch>
            </p:blipFill>
            <p:spPr>
              <a:xfrm>
                <a:off x="1471930" y="1729588"/>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C05C91C-57F9-7255-8D50-84B3C09E7F56}"/>
                  </a:ext>
                </a:extLst>
              </p14:cNvPr>
              <p14:cNvContentPartPr/>
              <p14:nvPr/>
            </p14:nvContentPartPr>
            <p14:xfrm>
              <a:off x="1473891" y="2946131"/>
              <a:ext cx="1211040" cy="360"/>
            </p14:xfrm>
          </p:contentPart>
        </mc:Choice>
        <mc:Fallback xmlns="">
          <p:pic>
            <p:nvPicPr>
              <p:cNvPr id="7" name="Ink 6">
                <a:extLst>
                  <a:ext uri="{FF2B5EF4-FFF2-40B4-BE49-F238E27FC236}">
                    <a16:creationId xmlns:a16="http://schemas.microsoft.com/office/drawing/2014/main" id="{BC05C91C-57F9-7255-8D50-84B3C09E7F56}"/>
                  </a:ext>
                </a:extLst>
              </p:cNvPr>
              <p:cNvPicPr/>
              <p:nvPr/>
            </p:nvPicPr>
            <p:blipFill>
              <a:blip r:embed="rId6"/>
              <a:stretch>
                <a:fillRect/>
              </a:stretch>
            </p:blipFill>
            <p:spPr>
              <a:xfrm>
                <a:off x="1419891" y="2838131"/>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A7875933-3675-51DA-5351-73F5C32725E8}"/>
                  </a:ext>
                </a:extLst>
              </p14:cNvPr>
              <p14:cNvContentPartPr/>
              <p14:nvPr/>
            </p14:nvContentPartPr>
            <p14:xfrm>
              <a:off x="1473891" y="4009215"/>
              <a:ext cx="1211040" cy="360"/>
            </p14:xfrm>
          </p:contentPart>
        </mc:Choice>
        <mc:Fallback xmlns="">
          <p:pic>
            <p:nvPicPr>
              <p:cNvPr id="8" name="Ink 7">
                <a:extLst>
                  <a:ext uri="{FF2B5EF4-FFF2-40B4-BE49-F238E27FC236}">
                    <a16:creationId xmlns:a16="http://schemas.microsoft.com/office/drawing/2014/main" id="{A7875933-3675-51DA-5351-73F5C32725E8}"/>
                  </a:ext>
                </a:extLst>
              </p:cNvPr>
              <p:cNvPicPr/>
              <p:nvPr/>
            </p:nvPicPr>
            <p:blipFill>
              <a:blip r:embed="rId6"/>
              <a:stretch>
                <a:fillRect/>
              </a:stretch>
            </p:blipFill>
            <p:spPr>
              <a:xfrm>
                <a:off x="1419891" y="3901215"/>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47E2ACF-DABD-DF48-03F8-C80B411D1BFF}"/>
                  </a:ext>
                </a:extLst>
              </p14:cNvPr>
              <p14:cNvContentPartPr/>
              <p14:nvPr/>
            </p14:nvContentPartPr>
            <p14:xfrm>
              <a:off x="5718789" y="1557664"/>
              <a:ext cx="1211040" cy="360"/>
            </p14:xfrm>
          </p:contentPart>
        </mc:Choice>
        <mc:Fallback xmlns="">
          <p:pic>
            <p:nvPicPr>
              <p:cNvPr id="9" name="Ink 8">
                <a:extLst>
                  <a:ext uri="{FF2B5EF4-FFF2-40B4-BE49-F238E27FC236}">
                    <a16:creationId xmlns:a16="http://schemas.microsoft.com/office/drawing/2014/main" id="{947E2ACF-DABD-DF48-03F8-C80B411D1BFF}"/>
                  </a:ext>
                </a:extLst>
              </p:cNvPr>
              <p:cNvPicPr/>
              <p:nvPr/>
            </p:nvPicPr>
            <p:blipFill>
              <a:blip r:embed="rId6"/>
              <a:stretch>
                <a:fillRect/>
              </a:stretch>
            </p:blipFill>
            <p:spPr>
              <a:xfrm>
                <a:off x="5664789" y="1449664"/>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B904C936-80BD-3EA4-2DFE-6808B982C74B}"/>
                  </a:ext>
                </a:extLst>
              </p14:cNvPr>
              <p14:cNvContentPartPr/>
              <p14:nvPr/>
            </p14:nvContentPartPr>
            <p14:xfrm>
              <a:off x="5800564" y="2571390"/>
              <a:ext cx="1211040" cy="360"/>
            </p14:xfrm>
          </p:contentPart>
        </mc:Choice>
        <mc:Fallback xmlns="">
          <p:pic>
            <p:nvPicPr>
              <p:cNvPr id="10" name="Ink 9">
                <a:extLst>
                  <a:ext uri="{FF2B5EF4-FFF2-40B4-BE49-F238E27FC236}">
                    <a16:creationId xmlns:a16="http://schemas.microsoft.com/office/drawing/2014/main" id="{B904C936-80BD-3EA4-2DFE-6808B982C74B}"/>
                  </a:ext>
                </a:extLst>
              </p:cNvPr>
              <p:cNvPicPr/>
              <p:nvPr/>
            </p:nvPicPr>
            <p:blipFill>
              <a:blip r:embed="rId6"/>
              <a:stretch>
                <a:fillRect/>
              </a:stretch>
            </p:blipFill>
            <p:spPr>
              <a:xfrm>
                <a:off x="5746564" y="2463390"/>
                <a:ext cx="13186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0CCD944B-898E-F371-1C53-1E166D46F7E0}"/>
                  </a:ext>
                </a:extLst>
              </p14:cNvPr>
              <p14:cNvContentPartPr/>
              <p14:nvPr/>
            </p14:nvContentPartPr>
            <p14:xfrm>
              <a:off x="5800564" y="3743705"/>
              <a:ext cx="1211040" cy="360"/>
            </p14:xfrm>
          </p:contentPart>
        </mc:Choice>
        <mc:Fallback xmlns="">
          <p:pic>
            <p:nvPicPr>
              <p:cNvPr id="11" name="Ink 10">
                <a:extLst>
                  <a:ext uri="{FF2B5EF4-FFF2-40B4-BE49-F238E27FC236}">
                    <a16:creationId xmlns:a16="http://schemas.microsoft.com/office/drawing/2014/main" id="{0CCD944B-898E-F371-1C53-1E166D46F7E0}"/>
                  </a:ext>
                </a:extLst>
              </p:cNvPr>
              <p:cNvPicPr/>
              <p:nvPr/>
            </p:nvPicPr>
            <p:blipFill>
              <a:blip r:embed="rId6"/>
              <a:stretch>
                <a:fillRect/>
              </a:stretch>
            </p:blipFill>
            <p:spPr>
              <a:xfrm>
                <a:off x="5746564" y="3635705"/>
                <a:ext cx="1318680" cy="216000"/>
              </a:xfrm>
              <a:prstGeom prst="rect">
                <a:avLst/>
              </a:prstGeom>
            </p:spPr>
          </p:pic>
        </mc:Fallback>
      </mc:AlternateContent>
    </p:spTree>
    <p:extLst>
      <p:ext uri="{BB962C8B-B14F-4D97-AF65-F5344CB8AC3E}">
        <p14:creationId xmlns:p14="http://schemas.microsoft.com/office/powerpoint/2010/main" val="41619570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Limitations of ClusterGAN</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31901" y="1843048"/>
            <a:ext cx="7939668" cy="2492990"/>
          </a:xfrm>
          <a:prstGeom prst="rect">
            <a:avLst/>
          </a:prstGeom>
          <a:noFill/>
        </p:spPr>
        <p:txBody>
          <a:bodyPr wrap="square" rtlCol="0">
            <a:spAutoFit/>
          </a:bodyPr>
          <a:lstStyle/>
          <a:p>
            <a:pPr lvl="0" algn="l" rtl="0">
              <a:spcBef>
                <a:spcPts val="0"/>
              </a:spcBef>
              <a:spcAft>
                <a:spcPts val="0"/>
              </a:spcAft>
            </a:pPr>
            <a:r>
              <a:rPr lang="en-US" sz="2400" b="1" dirty="0"/>
              <a:t>1.Dependency on Known Number of Clusters</a:t>
            </a:r>
          </a:p>
          <a:p>
            <a:pPr marL="0" lvl="0" indent="0" algn="l" rtl="0">
              <a:spcBef>
                <a:spcPts val="0"/>
              </a:spcBef>
              <a:spcAft>
                <a:spcPts val="0"/>
              </a:spcAft>
            </a:pPr>
            <a:r>
              <a:rPr lang="en-US" sz="1600" dirty="0"/>
              <a:t>ClusterGAN requires the number of clusters (K) to be specified in advance, which is not always feasible in real-world applications.</a:t>
            </a:r>
          </a:p>
          <a:p>
            <a:endParaRPr lang="en-GB" dirty="0"/>
          </a:p>
          <a:p>
            <a:endParaRPr lang="en-GB" dirty="0"/>
          </a:p>
          <a:p>
            <a:pPr lvl="0" algn="l" rtl="0">
              <a:spcBef>
                <a:spcPts val="0"/>
              </a:spcBef>
              <a:spcAft>
                <a:spcPts val="0"/>
              </a:spcAft>
            </a:pPr>
            <a:r>
              <a:rPr lang="en-US" sz="2400" b="1" dirty="0"/>
              <a:t>2.Sensitivity to Parameters and Hyperparameters</a:t>
            </a:r>
          </a:p>
          <a:p>
            <a:pPr marL="0" lvl="0" indent="0" algn="l" rtl="0">
              <a:spcBef>
                <a:spcPts val="0"/>
              </a:spcBef>
              <a:spcAft>
                <a:spcPts val="0"/>
              </a:spcAft>
            </a:pPr>
            <a:r>
              <a:rPr lang="en-US" sz="1600" dirty="0"/>
              <a:t>The model's performance depends heavily on the correct tuning of several parameters, such as: Noise variance(</a:t>
            </a:r>
            <a:r>
              <a:rPr lang="el-GR" sz="1600" dirty="0"/>
              <a:t>σ</a:t>
            </a:r>
            <a:r>
              <a:rPr lang="en-US" sz="1600" dirty="0"/>
              <a:t>), Loss function weights (</a:t>
            </a:r>
            <a:r>
              <a:rPr lang="el-GR" sz="1600" dirty="0"/>
              <a:t>β</a:t>
            </a:r>
            <a:r>
              <a:rPr lang="en-US" sz="1600" dirty="0"/>
              <a:t>n, </a:t>
            </a:r>
            <a:r>
              <a:rPr lang="el-GR" sz="1600" dirty="0"/>
              <a:t>β</a:t>
            </a:r>
            <a:r>
              <a:rPr lang="en-US" sz="1600" dirty="0"/>
              <a:t>c), Encoder architecture and training strategy.</a:t>
            </a:r>
          </a:p>
        </p:txBody>
      </p:sp>
    </p:spTree>
    <p:extLst>
      <p:ext uri="{BB962C8B-B14F-4D97-AF65-F5344CB8AC3E}">
        <p14:creationId xmlns:p14="http://schemas.microsoft.com/office/powerpoint/2010/main" val="2403041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12954" y="620195"/>
            <a:ext cx="7939668" cy="3293209"/>
          </a:xfrm>
          <a:prstGeom prst="rect">
            <a:avLst/>
          </a:prstGeom>
          <a:noFill/>
        </p:spPr>
        <p:txBody>
          <a:bodyPr wrap="square" rtlCol="0">
            <a:spAutoFit/>
          </a:bodyPr>
          <a:lstStyle/>
          <a:p>
            <a:pPr marL="0" lvl="0" indent="0" algn="l" rtl="0">
              <a:spcBef>
                <a:spcPts val="0"/>
              </a:spcBef>
              <a:spcAft>
                <a:spcPts val="0"/>
              </a:spcAft>
            </a:pPr>
            <a:r>
              <a:rPr lang="en-US" sz="2400" b="1" dirty="0"/>
              <a:t>3.Limited Semantic Interpretability of Clusters</a:t>
            </a:r>
          </a:p>
          <a:p>
            <a:pPr marL="0" lvl="0" indent="0" algn="l" rtl="0">
              <a:spcBef>
                <a:spcPts val="0"/>
              </a:spcBef>
              <a:spcAft>
                <a:spcPts val="0"/>
              </a:spcAft>
            </a:pPr>
            <a:r>
              <a:rPr lang="en-US" sz="1600" dirty="0"/>
              <a:t>Sometimes, the clusters learned by the model do not correspond to meaningful or true categories. For example, in CIFAR-10, clusters may form based on background color rather than object type.</a:t>
            </a:r>
          </a:p>
          <a:p>
            <a:pPr algn="l"/>
            <a:endParaRPr lang="en-US" sz="2400" dirty="0"/>
          </a:p>
          <a:p>
            <a:pPr algn="l"/>
            <a:endParaRPr lang="en-US" sz="2400" dirty="0"/>
          </a:p>
          <a:p>
            <a:pPr algn="l"/>
            <a:r>
              <a:rPr lang="en-US" sz="2400" b="1" dirty="0"/>
              <a:t>4.Difficulty with Complex and Sparse Data</a:t>
            </a:r>
          </a:p>
          <a:p>
            <a:pPr algn="l"/>
            <a:r>
              <a:rPr lang="en-US" sz="1600" dirty="0"/>
              <a:t>While ClusterGAN outperforms all competing methods on sparse datasets like 10x 73k (gene expression), its performance is still relatively lower compared to simpler and well-structured datasets such as MNIST. This highlights room for improvement in handling complex domain.</a:t>
            </a:r>
            <a:endParaRPr lang="en-GB" sz="1600" dirty="0"/>
          </a:p>
        </p:txBody>
      </p:sp>
    </p:spTree>
    <p:extLst>
      <p:ext uri="{BB962C8B-B14F-4D97-AF65-F5344CB8AC3E}">
        <p14:creationId xmlns:p14="http://schemas.microsoft.com/office/powerpoint/2010/main" val="2088477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72628" y="1353312"/>
            <a:ext cx="5218200" cy="2119618"/>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Symmary &amp; Conclusion</a:t>
            </a:r>
            <a:endParaRPr sz="6600" b="1" dirty="0">
              <a:latin typeface="+mn-lt"/>
            </a:endParaRPr>
          </a:p>
        </p:txBody>
      </p:sp>
    </p:spTree>
    <p:extLst>
      <p:ext uri="{BB962C8B-B14F-4D97-AF65-F5344CB8AC3E}">
        <p14:creationId xmlns:p14="http://schemas.microsoft.com/office/powerpoint/2010/main" val="1734581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02166" y="478869"/>
            <a:ext cx="7939668" cy="4185761"/>
          </a:xfrm>
          <a:prstGeom prst="rect">
            <a:avLst/>
          </a:prstGeom>
          <a:noFill/>
        </p:spPr>
        <p:txBody>
          <a:bodyPr wrap="square" rtlCol="0">
            <a:spAutoFit/>
          </a:bodyPr>
          <a:lstStyle/>
          <a:p>
            <a:pPr marL="342900" indent="-342900" algn="l">
              <a:buFont typeface="Arial" panose="020B0604020202020204" pitchFamily="34" charset="0"/>
              <a:buChar char="•"/>
            </a:pPr>
            <a:r>
              <a:rPr lang="en-US" sz="2200" dirty="0"/>
              <a:t>ClusterGAN introduces a novel method for performing unsupervised clustering within GANs by using a hybrid latent space (continuous + discrete one-hot vectors). </a:t>
            </a:r>
            <a:br>
              <a:rPr lang="en-US" sz="2200" dirty="0"/>
            </a:br>
            <a:endParaRPr lang="en-US" sz="2200" dirty="0"/>
          </a:p>
          <a:p>
            <a:pPr marL="342900" indent="-342900" algn="l">
              <a:buFont typeface="Arial" panose="020B0604020202020204" pitchFamily="34" charset="0"/>
              <a:buChar char="•"/>
            </a:pPr>
            <a:r>
              <a:rPr lang="en-US" sz="2200" dirty="0"/>
              <a:t>An encoder is added to map data samples back to the latent space, allowing the model to evaluate and preserve cluster structures. </a:t>
            </a:r>
          </a:p>
          <a:p>
            <a:pPr marL="342900" indent="-342900" algn="l">
              <a:buFont typeface="Arial" panose="020B0604020202020204" pitchFamily="34" charset="0"/>
              <a:buChar char="•"/>
            </a:pPr>
            <a:endParaRPr lang="en-US" sz="2200" dirty="0"/>
          </a:p>
          <a:p>
            <a:pPr marL="342900" indent="-342900" algn="l">
              <a:buFont typeface="Arial" panose="020B0604020202020204" pitchFamily="34" charset="0"/>
              <a:buChar char="•"/>
            </a:pPr>
            <a:r>
              <a:rPr lang="en-US" sz="2200" dirty="0"/>
              <a:t>The model achieves high clustering accuracy, smooth interpolation, and scalable performance across various datasets.</a:t>
            </a:r>
          </a:p>
          <a:p>
            <a:endParaRPr lang="en-IL" sz="2400" dirty="0"/>
          </a:p>
        </p:txBody>
      </p:sp>
    </p:spTree>
    <p:extLst>
      <p:ext uri="{BB962C8B-B14F-4D97-AF65-F5344CB8AC3E}">
        <p14:creationId xmlns:p14="http://schemas.microsoft.com/office/powerpoint/2010/main" val="2031463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86758"/>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62217"/>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Key Conclusion</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703740" y="1275300"/>
            <a:ext cx="7939668" cy="3477875"/>
          </a:xfrm>
          <a:prstGeom prst="rect">
            <a:avLst/>
          </a:prstGeom>
          <a:noFill/>
        </p:spPr>
        <p:txBody>
          <a:bodyPr wrap="square" rtlCol="0">
            <a:spAutoFit/>
          </a:bodyPr>
          <a:lstStyle/>
          <a:p>
            <a:pPr marL="285750" indent="-285750" algn="l">
              <a:buFont typeface="Arial" panose="020B0604020202020204" pitchFamily="34" charset="0"/>
              <a:buChar char="•"/>
            </a:pPr>
            <a:r>
              <a:rPr lang="en-US" sz="2000" dirty="0"/>
              <a:t>Clustering and GANs can co-exist: GANs can both generate realistic samples and learn meaningful latent clusters.</a:t>
            </a:r>
          </a:p>
          <a:p>
            <a:pPr algn="l"/>
            <a:endParaRPr lang="en-US" sz="2000" dirty="0"/>
          </a:p>
          <a:p>
            <a:pPr marL="285750" indent="-285750" algn="l">
              <a:buFont typeface="Arial" panose="020B0604020202020204" pitchFamily="34" charset="0"/>
              <a:buChar char="•"/>
            </a:pPr>
            <a:r>
              <a:rPr lang="en-US" sz="2000" dirty="0"/>
              <a:t>Latent design is critical: Combining discrete (categorical) and continuous components enables better structure.</a:t>
            </a:r>
          </a:p>
          <a:p>
            <a:pPr algn="l"/>
            <a:endParaRPr lang="en-US" sz="2000" dirty="0"/>
          </a:p>
          <a:p>
            <a:pPr marL="285750" indent="-285750" algn="l">
              <a:buFont typeface="Arial" panose="020B0604020202020204" pitchFamily="34" charset="0"/>
              <a:buChar char="•"/>
            </a:pPr>
            <a:r>
              <a:rPr lang="en-US" sz="2000" dirty="0"/>
              <a:t>Inverse mapping enables evaluation: Using an encoder helps verify cluster preservation.</a:t>
            </a:r>
          </a:p>
          <a:p>
            <a:pPr algn="l"/>
            <a:endParaRPr lang="en-US" sz="2000" dirty="0"/>
          </a:p>
          <a:p>
            <a:pPr marL="285750" indent="-285750" algn="l">
              <a:buFont typeface="Arial" panose="020B0604020202020204" pitchFamily="34" charset="0"/>
              <a:buChar char="•"/>
            </a:pPr>
            <a:r>
              <a:rPr lang="en-US" sz="2000" dirty="0"/>
              <a:t>Outperforms existing methods: ClusterGAN achieves higher accuracy than InfoGAN, AE, and classical clustering techniques.</a:t>
            </a:r>
          </a:p>
        </p:txBody>
      </p:sp>
    </p:spTree>
    <p:extLst>
      <p:ext uri="{BB962C8B-B14F-4D97-AF65-F5344CB8AC3E}">
        <p14:creationId xmlns:p14="http://schemas.microsoft.com/office/powerpoint/2010/main" val="3737542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35458" y="1821365"/>
            <a:ext cx="5218200" cy="11014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The Future</a:t>
            </a:r>
            <a:endParaRPr sz="6600" b="1" dirty="0">
              <a:latin typeface="+mn-lt"/>
            </a:endParaRPr>
          </a:p>
        </p:txBody>
      </p:sp>
    </p:spTree>
    <p:extLst>
      <p:ext uri="{BB962C8B-B14F-4D97-AF65-F5344CB8AC3E}">
        <p14:creationId xmlns:p14="http://schemas.microsoft.com/office/powerpoint/2010/main" val="240780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GAN Architecture</a:t>
            </a:r>
          </a:p>
        </p:txBody>
      </p:sp>
      <p:sp>
        <p:nvSpPr>
          <p:cNvPr id="5" name="TextBox 4">
            <a:extLst>
              <a:ext uri="{FF2B5EF4-FFF2-40B4-BE49-F238E27FC236}">
                <a16:creationId xmlns:a16="http://schemas.microsoft.com/office/drawing/2014/main" id="{1A816568-8036-B9D8-A573-F7724F847589}"/>
              </a:ext>
            </a:extLst>
          </p:cNvPr>
          <p:cNvSpPr txBox="1"/>
          <p:nvPr/>
        </p:nvSpPr>
        <p:spPr>
          <a:xfrm>
            <a:off x="535578" y="1622941"/>
            <a:ext cx="7904680" cy="2462213"/>
          </a:xfrm>
          <a:prstGeom prst="rect">
            <a:avLst/>
          </a:prstGeom>
          <a:noFill/>
        </p:spPr>
        <p:txBody>
          <a:bodyPr wrap="square">
            <a:spAutoFit/>
          </a:bodyPr>
          <a:lstStyle/>
          <a:p>
            <a:r>
              <a:rPr lang="en-GB" sz="2200" dirty="0">
                <a:latin typeface="+mn-lt"/>
              </a:rPr>
              <a:t>Consists of two separate neural networks:</a:t>
            </a:r>
          </a:p>
          <a:p>
            <a:r>
              <a:rPr lang="en-GB" sz="2200" dirty="0">
                <a:latin typeface="+mn-lt"/>
              </a:rPr>
              <a:t>-Generator: Produces fake samples</a:t>
            </a:r>
          </a:p>
          <a:p>
            <a:r>
              <a:rPr lang="en-GB" sz="2200" dirty="0">
                <a:latin typeface="+mn-lt"/>
              </a:rPr>
              <a:t>-Discriminator: Tries to distinguish between real and fake samples</a:t>
            </a:r>
            <a:endParaRPr lang="he-IL" sz="2200" dirty="0">
              <a:latin typeface="+mn-lt"/>
            </a:endParaRPr>
          </a:p>
          <a:p>
            <a:endParaRPr lang="en-GB" sz="2200" dirty="0">
              <a:latin typeface="+mn-lt"/>
            </a:endParaRPr>
          </a:p>
          <a:p>
            <a:r>
              <a:rPr lang="en-GB" sz="2200" dirty="0">
                <a:latin typeface="+mn-lt"/>
              </a:rPr>
              <a:t>They are trained against each other until the Generator</a:t>
            </a:r>
          </a:p>
          <a:p>
            <a:r>
              <a:rPr lang="en-GB" sz="2200" dirty="0">
                <a:latin typeface="+mn-lt"/>
              </a:rPr>
              <a:t> successfully "fools" the Discriminator.</a:t>
            </a:r>
          </a:p>
        </p:txBody>
      </p:sp>
    </p:spTree>
    <p:extLst>
      <p:ext uri="{BB962C8B-B14F-4D97-AF65-F5344CB8AC3E}">
        <p14:creationId xmlns:p14="http://schemas.microsoft.com/office/powerpoint/2010/main" val="3728293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cxnSp>
        <p:nvCxnSpPr>
          <p:cNvPr id="548" name="Google Shape;548;p57"/>
          <p:cNvCxnSpPr/>
          <p:nvPr/>
        </p:nvCxnSpPr>
        <p:spPr>
          <a:xfrm>
            <a:off x="283800" y="-304800"/>
            <a:ext cx="0" cy="2571600"/>
          </a:xfrm>
          <a:prstGeom prst="straightConnector1">
            <a:avLst/>
          </a:prstGeom>
          <a:noFill/>
          <a:ln w="9525" cap="flat" cmpd="sng">
            <a:solidFill>
              <a:schemeClr val="dk1"/>
            </a:solidFill>
            <a:prstDash val="solid"/>
            <a:round/>
            <a:headEnd type="none" w="med" len="med"/>
            <a:tailEnd type="none" w="med" len="med"/>
          </a:ln>
        </p:spPr>
      </p:cxn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661640" y="572122"/>
            <a:ext cx="7969406" cy="3816429"/>
          </a:xfrm>
          <a:prstGeom prst="rect">
            <a:avLst/>
          </a:prstGeom>
          <a:noFill/>
        </p:spPr>
        <p:txBody>
          <a:bodyPr wrap="square" rtlCol="0">
            <a:spAutoFit/>
          </a:bodyPr>
          <a:lstStyle/>
          <a:p>
            <a:pPr marL="482600" indent="-342900" algn="l">
              <a:buFont typeface="Arial" panose="020B0604020202020204" pitchFamily="34" charset="0"/>
              <a:buChar char="•"/>
            </a:pPr>
            <a:r>
              <a:rPr lang="en-US" sz="2200" dirty="0"/>
              <a:t>Learn data-driven latent priors instead of fixed noise + one-hot.</a:t>
            </a:r>
          </a:p>
          <a:p>
            <a:pPr marL="139700" algn="l"/>
            <a:endParaRPr lang="en-US" sz="2200" dirty="0"/>
          </a:p>
          <a:p>
            <a:pPr marL="482600" indent="-342900" algn="l">
              <a:buFont typeface="Arial" panose="020B0604020202020204" pitchFamily="34" charset="0"/>
              <a:buChar char="•"/>
            </a:pPr>
            <a:r>
              <a:rPr lang="en-US" sz="2200" dirty="0"/>
              <a:t>Improve performance on sparse and high-dimensional datasets (e.g., gene expression).</a:t>
            </a:r>
          </a:p>
          <a:p>
            <a:pPr marL="139700" algn="l"/>
            <a:endParaRPr lang="en-US" sz="2200" dirty="0"/>
          </a:p>
          <a:p>
            <a:pPr marL="482600" indent="-342900" algn="l">
              <a:buFont typeface="Arial" panose="020B0604020202020204" pitchFamily="34" charset="0"/>
              <a:buChar char="•"/>
            </a:pPr>
            <a:r>
              <a:rPr lang="en-US" sz="2200" dirty="0"/>
              <a:t>Incorporate semantic or domain-specific guidance for clustering accuracy.</a:t>
            </a:r>
          </a:p>
          <a:p>
            <a:pPr marL="139700" algn="l"/>
            <a:endParaRPr lang="en-US" sz="2200" dirty="0"/>
          </a:p>
          <a:p>
            <a:pPr marL="482600" indent="-342900" algn="l">
              <a:buFont typeface="Arial" panose="020B0604020202020204" pitchFamily="34" charset="0"/>
              <a:buChar char="•"/>
            </a:pPr>
            <a:r>
              <a:rPr lang="en-US" sz="2200" dirty="0"/>
              <a:t>Design interpretable and semantically meaningful latent spaces.</a:t>
            </a:r>
          </a:p>
        </p:txBody>
      </p:sp>
    </p:spTree>
    <p:extLst>
      <p:ext uri="{BB962C8B-B14F-4D97-AF65-F5344CB8AC3E}">
        <p14:creationId xmlns:p14="http://schemas.microsoft.com/office/powerpoint/2010/main" val="978247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2035458" y="1821365"/>
            <a:ext cx="5218200" cy="110143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Thank You!</a:t>
            </a:r>
            <a:endParaRPr sz="6600" b="1" dirty="0">
              <a:latin typeface="+mn-lt"/>
            </a:endParaRPr>
          </a:p>
        </p:txBody>
      </p:sp>
      <p:sp>
        <p:nvSpPr>
          <p:cNvPr id="2" name="Google Shape;292;p41">
            <a:extLst>
              <a:ext uri="{FF2B5EF4-FFF2-40B4-BE49-F238E27FC236}">
                <a16:creationId xmlns:a16="http://schemas.microsoft.com/office/drawing/2014/main" id="{1CC4A7B9-3FD8-A244-3EEF-BDC7DBEEEBF2}"/>
              </a:ext>
            </a:extLst>
          </p:cNvPr>
          <p:cNvSpPr txBox="1">
            <a:spLocks/>
          </p:cNvSpPr>
          <p:nvPr/>
        </p:nvSpPr>
        <p:spPr>
          <a:xfrm>
            <a:off x="737582" y="4359165"/>
            <a:ext cx="8132956" cy="62162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2000" b="1" dirty="0">
                <a:latin typeface="+mn-lt"/>
              </a:rPr>
              <a:t>Group 3</a:t>
            </a:r>
          </a:p>
          <a:p>
            <a:r>
              <a:rPr lang="en" sz="2000" dirty="0">
                <a:latin typeface="+mn-lt"/>
              </a:rPr>
              <a:t>Alexandra Belkind, Daniel Chernov, Ido Ben Amara, Lior Dagash</a:t>
            </a:r>
          </a:p>
          <a:p>
            <a:endParaRPr lang="en" sz="2000" dirty="0">
              <a:latin typeface="+mn-lt"/>
            </a:endParaRPr>
          </a:p>
        </p:txBody>
      </p:sp>
    </p:spTree>
    <p:extLst>
      <p:ext uri="{BB962C8B-B14F-4D97-AF65-F5344CB8AC3E}">
        <p14:creationId xmlns:p14="http://schemas.microsoft.com/office/powerpoint/2010/main" val="2103923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7355AEDE-A5B4-8969-D514-A17335A9EA8E}"/>
            </a:ext>
          </a:extLst>
        </p:cNvPr>
        <p:cNvGrpSpPr/>
        <p:nvPr/>
      </p:nvGrpSpPr>
      <p:grpSpPr>
        <a:xfrm>
          <a:off x="0" y="0"/>
          <a:ext cx="0" cy="0"/>
          <a:chOff x="0" y="0"/>
          <a:chExt cx="0" cy="0"/>
        </a:xfrm>
      </p:grpSpPr>
      <p:grpSp>
        <p:nvGrpSpPr>
          <p:cNvPr id="546" name="Google Shape;546;p57">
            <a:extLst>
              <a:ext uri="{FF2B5EF4-FFF2-40B4-BE49-F238E27FC236}">
                <a16:creationId xmlns:a16="http://schemas.microsoft.com/office/drawing/2014/main" id="{F3683748-824A-DC5D-402A-B35F66DF82A1}"/>
              </a:ext>
            </a:extLst>
          </p:cNvPr>
          <p:cNvGrpSpPr/>
          <p:nvPr/>
        </p:nvGrpSpPr>
        <p:grpSpPr>
          <a:xfrm>
            <a:off x="0" y="-304800"/>
            <a:ext cx="9144000" cy="2571600"/>
            <a:chOff x="0" y="0"/>
            <a:chExt cx="9144000" cy="2571600"/>
          </a:xfrm>
        </p:grpSpPr>
        <p:sp>
          <p:nvSpPr>
            <p:cNvPr id="547" name="Google Shape;547;p57">
              <a:extLst>
                <a:ext uri="{FF2B5EF4-FFF2-40B4-BE49-F238E27FC236}">
                  <a16:creationId xmlns:a16="http://schemas.microsoft.com/office/drawing/2014/main" id="{B4D9363A-18C0-9DB3-B1C4-DD44A0B15C61}"/>
                </a:ext>
              </a:extLst>
            </p:cNvPr>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a:extLst>
                <a:ext uri="{FF2B5EF4-FFF2-40B4-BE49-F238E27FC236}">
                  <a16:creationId xmlns:a16="http://schemas.microsoft.com/office/drawing/2014/main" id="{4F204BA7-DBE4-AC14-743E-EC823D27DEAE}"/>
                </a:ext>
              </a:extLst>
            </p:cNvPr>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a:extLst>
              <a:ext uri="{FF2B5EF4-FFF2-40B4-BE49-F238E27FC236}">
                <a16:creationId xmlns:a16="http://schemas.microsoft.com/office/drawing/2014/main" id="{99126F2D-DE94-B70E-5E22-D343A1991EFE}"/>
              </a:ext>
            </a:extLst>
          </p:cNvPr>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37B19F59-75A0-023B-5E1C-F7747E8A9A1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GAN Architecture</a:t>
            </a:r>
          </a:p>
        </p:txBody>
      </p:sp>
      <p:pic>
        <p:nvPicPr>
          <p:cNvPr id="3" name="Picture 2">
            <a:extLst>
              <a:ext uri="{FF2B5EF4-FFF2-40B4-BE49-F238E27FC236}">
                <a16:creationId xmlns:a16="http://schemas.microsoft.com/office/drawing/2014/main" id="{E669D1A5-CEB7-9C68-1B99-27FAB08A0032}"/>
              </a:ext>
            </a:extLst>
          </p:cNvPr>
          <p:cNvPicPr>
            <a:picLocks noChangeAspect="1"/>
          </p:cNvPicPr>
          <p:nvPr/>
        </p:nvPicPr>
        <p:blipFill rotWithShape="1">
          <a:blip r:embed="rId3"/>
          <a:srcRect r="1067"/>
          <a:stretch/>
        </p:blipFill>
        <p:spPr>
          <a:xfrm>
            <a:off x="1853308" y="1769417"/>
            <a:ext cx="5178598" cy="2688750"/>
          </a:xfrm>
          <a:prstGeom prst="rect">
            <a:avLst/>
          </a:prstGeom>
        </p:spPr>
      </p:pic>
    </p:spTree>
    <p:extLst>
      <p:ext uri="{BB962C8B-B14F-4D97-AF65-F5344CB8AC3E}">
        <p14:creationId xmlns:p14="http://schemas.microsoft.com/office/powerpoint/2010/main" val="3735202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840300"/>
              <a:ext cx="91440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123391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Latent Space</a:t>
            </a: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454455" y="1769417"/>
            <a:ext cx="5306254" cy="2462213"/>
          </a:xfrm>
          <a:prstGeom prst="rect">
            <a:avLst/>
          </a:prstGeom>
          <a:noFill/>
        </p:spPr>
        <p:txBody>
          <a:bodyPr wrap="square" rtlCol="0">
            <a:spAutoFit/>
          </a:bodyPr>
          <a:lstStyle/>
          <a:p>
            <a:pPr marL="342900" lvl="0" indent="-342900" rtl="0">
              <a:spcBef>
                <a:spcPts val="0"/>
              </a:spcBef>
              <a:spcAft>
                <a:spcPts val="0"/>
              </a:spcAft>
              <a:buFont typeface="Arial" panose="020B0604020202020204" pitchFamily="34" charset="0"/>
              <a:buChar char="•"/>
            </a:pPr>
            <a:r>
              <a:rPr lang="en-GB" sz="2200" dirty="0"/>
              <a:t>A hidden, compressed space representing abstract features of the data.</a:t>
            </a:r>
          </a:p>
          <a:p>
            <a:pPr marL="342900" lvl="0" indent="-342900" rtl="0">
              <a:spcBef>
                <a:spcPts val="0"/>
              </a:spcBef>
              <a:spcAft>
                <a:spcPts val="0"/>
              </a:spcAft>
              <a:buFont typeface="Arial" panose="020B0604020202020204" pitchFamily="34" charset="0"/>
              <a:buChar char="•"/>
            </a:pPr>
            <a:endParaRPr lang="en-GB" sz="2200" dirty="0"/>
          </a:p>
          <a:p>
            <a:pPr marL="342900" indent="-342900">
              <a:buFont typeface="Arial" panose="020B0604020202020204" pitchFamily="34" charset="0"/>
              <a:buChar char="•"/>
            </a:pPr>
            <a:r>
              <a:rPr lang="en-GB" sz="2200" dirty="0"/>
              <a:t>Each point (vector) in this space corresponds to a unique data sample generated by the mode</a:t>
            </a:r>
          </a:p>
        </p:txBody>
      </p:sp>
      <p:pic>
        <p:nvPicPr>
          <p:cNvPr id="3" name="Picture 2">
            <a:extLst>
              <a:ext uri="{FF2B5EF4-FFF2-40B4-BE49-F238E27FC236}">
                <a16:creationId xmlns:a16="http://schemas.microsoft.com/office/drawing/2014/main" id="{8D05A8CC-2BC1-1877-339C-A7349F57C4F4}"/>
              </a:ext>
            </a:extLst>
          </p:cNvPr>
          <p:cNvPicPr>
            <a:picLocks noChangeAspect="1"/>
          </p:cNvPicPr>
          <p:nvPr/>
        </p:nvPicPr>
        <p:blipFill>
          <a:blip r:embed="rId3"/>
          <a:stretch>
            <a:fillRect/>
          </a:stretch>
        </p:blipFill>
        <p:spPr>
          <a:xfrm>
            <a:off x="5640178" y="1769417"/>
            <a:ext cx="3220022" cy="2582092"/>
          </a:xfrm>
          <a:prstGeom prst="rect">
            <a:avLst/>
          </a:prstGeom>
        </p:spPr>
      </p:pic>
    </p:spTree>
    <p:extLst>
      <p:ext uri="{BB962C8B-B14F-4D97-AF65-F5344CB8AC3E}">
        <p14:creationId xmlns:p14="http://schemas.microsoft.com/office/powerpoint/2010/main" val="27577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76383"/>
              <a:ext cx="9144000" cy="15961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22691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How Does It works?</a:t>
            </a:r>
            <a:br>
              <a:rPr lang="en-GB" sz="4800" b="1" dirty="0">
                <a:latin typeface="+mn-lt"/>
              </a:rPr>
            </a:br>
            <a:r>
              <a:rPr lang="en-GB" sz="4800" b="1" dirty="0">
                <a:latin typeface="+mn-lt"/>
              </a:rPr>
              <a:t>And Why Is It Useful?</a:t>
            </a:r>
          </a:p>
          <a:p>
            <a:pPr algn="ct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03692" y="1941700"/>
            <a:ext cx="8541834" cy="3508653"/>
          </a:xfrm>
          <a:prstGeom prst="rect">
            <a:avLst/>
          </a:prstGeom>
          <a:noFill/>
        </p:spPr>
        <p:txBody>
          <a:bodyPr wrap="square" rtlCol="0">
            <a:spAutoFit/>
          </a:bodyPr>
          <a:lstStyle/>
          <a:p>
            <a:pPr lvl="0" algn="l" rtl="0">
              <a:spcBef>
                <a:spcPts val="0"/>
              </a:spcBef>
              <a:spcAft>
                <a:spcPts val="0"/>
              </a:spcAft>
            </a:pPr>
            <a:r>
              <a:rPr lang="en-GB" sz="2400" b="1" dirty="0"/>
              <a:t>How?</a:t>
            </a:r>
          </a:p>
          <a:p>
            <a:pPr marL="285750" lvl="0" indent="-285750" algn="l" rtl="0">
              <a:spcBef>
                <a:spcPts val="0"/>
              </a:spcBef>
              <a:spcAft>
                <a:spcPts val="0"/>
              </a:spcAft>
              <a:buFont typeface="Arial" panose="020B0604020202020204" pitchFamily="34" charset="0"/>
              <a:buChar char="•"/>
            </a:pPr>
            <a:r>
              <a:rPr lang="en-GB" sz="1800" dirty="0"/>
              <a:t>The Generator takes a random vector </a:t>
            </a:r>
            <a:r>
              <a:rPr lang="en-GB" sz="1800" b="1" dirty="0"/>
              <a:t>z</a:t>
            </a:r>
            <a:r>
              <a:rPr lang="en-GB" sz="1800" dirty="0"/>
              <a:t> from the latent space (usually sampled from a normal distribution.</a:t>
            </a:r>
          </a:p>
          <a:p>
            <a:pPr marL="285750" lvl="0" indent="-285750" algn="l" rtl="0">
              <a:spcBef>
                <a:spcPts val="0"/>
              </a:spcBef>
              <a:spcAft>
                <a:spcPts val="0"/>
              </a:spcAft>
              <a:buFont typeface="Arial" panose="020B0604020202020204" pitchFamily="34" charset="0"/>
              <a:buChar char="•"/>
            </a:pPr>
            <a:r>
              <a:rPr lang="en-GB" sz="1800" dirty="0"/>
              <a:t>It transforms </a:t>
            </a:r>
            <a:r>
              <a:rPr lang="en-GB" sz="1800" b="1" dirty="0"/>
              <a:t>z</a:t>
            </a:r>
            <a:r>
              <a:rPr lang="en-GB" sz="1800" dirty="0"/>
              <a:t> into a meaningful output, like an image or text.</a:t>
            </a:r>
          </a:p>
          <a:p>
            <a:pPr lvl="0" algn="l" rtl="0">
              <a:spcBef>
                <a:spcPts val="0"/>
              </a:spcBef>
              <a:spcAft>
                <a:spcPts val="0"/>
              </a:spcAft>
            </a:pPr>
            <a:endParaRPr lang="en-GB" sz="1800" dirty="0"/>
          </a:p>
          <a:p>
            <a:pPr lvl="0" algn="l" rtl="0">
              <a:spcBef>
                <a:spcPts val="0"/>
              </a:spcBef>
              <a:spcAft>
                <a:spcPts val="0"/>
              </a:spcAft>
            </a:pPr>
            <a:r>
              <a:rPr lang="en-GB" sz="2400" b="1" dirty="0"/>
              <a:t>Why?</a:t>
            </a:r>
          </a:p>
          <a:p>
            <a:pPr marL="285750" indent="-285750" algn="l">
              <a:buFont typeface="Arial" panose="020B0604020202020204" pitchFamily="34" charset="0"/>
              <a:buChar char="•"/>
            </a:pPr>
            <a:r>
              <a:rPr lang="en-GB" sz="1800" dirty="0"/>
              <a:t>Enables smooth interpolation between samples.</a:t>
            </a:r>
          </a:p>
          <a:p>
            <a:pPr marL="285750" indent="-285750" algn="l">
              <a:buFont typeface="Arial" panose="020B0604020202020204" pitchFamily="34" charset="0"/>
              <a:buChar char="•"/>
            </a:pPr>
            <a:r>
              <a:rPr lang="en-GB" sz="1800" dirty="0"/>
              <a:t>Can be used to explore different variations and control features of generated outputs.</a:t>
            </a:r>
          </a:p>
          <a:p>
            <a:pPr marL="0" indent="0" algn="l"/>
            <a:endParaRPr lang="en-GB" sz="2400" dirty="0"/>
          </a:p>
          <a:p>
            <a:pPr lvl="0" algn="l" rtl="0">
              <a:spcBef>
                <a:spcPts val="0"/>
              </a:spcBef>
              <a:spcAft>
                <a:spcPts val="0"/>
              </a:spcAft>
            </a:pPr>
            <a:endParaRPr lang="en-GB" sz="2400" b="1" dirty="0"/>
          </a:p>
        </p:txBody>
      </p:sp>
    </p:spTree>
    <p:extLst>
      <p:ext uri="{BB962C8B-B14F-4D97-AF65-F5344CB8AC3E}">
        <p14:creationId xmlns:p14="http://schemas.microsoft.com/office/powerpoint/2010/main" val="7680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grpSp>
        <p:nvGrpSpPr>
          <p:cNvPr id="546" name="Google Shape;546;p57"/>
          <p:cNvGrpSpPr/>
          <p:nvPr/>
        </p:nvGrpSpPr>
        <p:grpSpPr>
          <a:xfrm>
            <a:off x="0" y="-304800"/>
            <a:ext cx="9144000" cy="2571600"/>
            <a:chOff x="0" y="0"/>
            <a:chExt cx="9144000" cy="2571600"/>
          </a:xfrm>
        </p:grpSpPr>
        <p:sp>
          <p:nvSpPr>
            <p:cNvPr id="547" name="Google Shape;547;p57"/>
            <p:cNvSpPr/>
            <p:nvPr/>
          </p:nvSpPr>
          <p:spPr>
            <a:xfrm>
              <a:off x="0" y="476383"/>
              <a:ext cx="9144000" cy="1596172"/>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8" name="Google Shape;548;p57"/>
            <p:cNvCxnSpPr/>
            <p:nvPr/>
          </p:nvCxnSpPr>
          <p:spPr>
            <a:xfrm>
              <a:off x="283800" y="0"/>
              <a:ext cx="0" cy="2571600"/>
            </a:xfrm>
            <a:prstGeom prst="straightConnector1">
              <a:avLst/>
            </a:prstGeom>
            <a:noFill/>
            <a:ln w="9525" cap="flat" cmpd="sng">
              <a:solidFill>
                <a:schemeClr val="dk1"/>
              </a:solidFill>
              <a:prstDash val="solid"/>
              <a:round/>
              <a:headEnd type="none" w="med" len="med"/>
              <a:tailEnd type="none" w="med" len="med"/>
            </a:ln>
          </p:spPr>
        </p:cxnSp>
      </p:grpSp>
      <p:sp>
        <p:nvSpPr>
          <p:cNvPr id="551" name="Google Shape;551;p57"/>
          <p:cNvSpPr/>
          <p:nvPr/>
        </p:nvSpPr>
        <p:spPr>
          <a:xfrm>
            <a:off x="7703900" y="1071700"/>
            <a:ext cx="532500" cy="407200"/>
          </a:xfrm>
          <a:prstGeom prst="rect">
            <a:avLst/>
          </a:prstGeom>
        </p:spPr>
        <p:txBody>
          <a:bodyPr>
            <a:prstTxWarp prst="textPlain">
              <a:avLst/>
            </a:prstTxWarp>
          </a:bodyPr>
          <a:lstStyle/>
          <a:p>
            <a:pPr lvl="0" algn="ctr"/>
            <a:endParaRPr b="0" i="0" dirty="0">
              <a:ln w="19050" cap="flat" cmpd="sng">
                <a:solidFill>
                  <a:schemeClr val="dk1"/>
                </a:solidFill>
                <a:prstDash val="solid"/>
                <a:round/>
                <a:headEnd type="none" w="sm" len="sm"/>
                <a:tailEnd type="none" w="sm" len="sm"/>
              </a:ln>
              <a:noFill/>
              <a:latin typeface="Golos Text"/>
            </a:endParaRPr>
          </a:p>
        </p:txBody>
      </p:sp>
      <p:sp>
        <p:nvSpPr>
          <p:cNvPr id="2" name="Google Shape;344;p46">
            <a:extLst>
              <a:ext uri="{FF2B5EF4-FFF2-40B4-BE49-F238E27FC236}">
                <a16:creationId xmlns:a16="http://schemas.microsoft.com/office/drawing/2014/main" id="{0F8E5C96-C218-0274-F216-3DC937863A00}"/>
              </a:ext>
            </a:extLst>
          </p:cNvPr>
          <p:cNvSpPr txBox="1">
            <a:spLocks/>
          </p:cNvSpPr>
          <p:nvPr/>
        </p:nvSpPr>
        <p:spPr>
          <a:xfrm>
            <a:off x="283800" y="171583"/>
            <a:ext cx="8156460" cy="226916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Golos Text"/>
              <a:buNone/>
              <a:defRPr sz="27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2400"/>
              <a:buFont typeface="Golos Text"/>
              <a:buNone/>
              <a:defRPr sz="2400" b="0" i="0" u="none" strike="noStrike" cap="none">
                <a:solidFill>
                  <a:schemeClr val="dk1"/>
                </a:solidFill>
                <a:latin typeface="Golos Text"/>
                <a:ea typeface="Golos Text"/>
                <a:cs typeface="Golos Text"/>
                <a:sym typeface="Golos Text"/>
              </a:defRPr>
            </a:lvl9pPr>
          </a:lstStyle>
          <a:p>
            <a:pPr algn="ctr"/>
            <a:r>
              <a:rPr lang="en-GB" sz="4800" b="1" dirty="0">
                <a:latin typeface="+mn-lt"/>
              </a:rPr>
              <a:t>Why GAN not Good for Clustering?</a:t>
            </a:r>
            <a:endParaRPr lang="en-GB" sz="4000" b="1" dirty="0">
              <a:latin typeface="+mn-lt"/>
            </a:endParaRPr>
          </a:p>
          <a:p>
            <a:pPr algn="ctr"/>
            <a:endParaRPr lang="en-GB" sz="4400" b="1" dirty="0">
              <a:latin typeface="+mn-lt"/>
            </a:endParaRPr>
          </a:p>
        </p:txBody>
      </p:sp>
      <p:sp>
        <p:nvSpPr>
          <p:cNvPr id="5" name="TextBox 4">
            <a:extLst>
              <a:ext uri="{FF2B5EF4-FFF2-40B4-BE49-F238E27FC236}">
                <a16:creationId xmlns:a16="http://schemas.microsoft.com/office/drawing/2014/main" id="{77C6F4A8-4575-6307-3FC0-63132A2E027E}"/>
              </a:ext>
            </a:extLst>
          </p:cNvPr>
          <p:cNvSpPr txBox="1"/>
          <p:nvPr/>
        </p:nvSpPr>
        <p:spPr>
          <a:xfrm>
            <a:off x="503692" y="1941700"/>
            <a:ext cx="8541834" cy="2862322"/>
          </a:xfrm>
          <a:prstGeom prst="rect">
            <a:avLst/>
          </a:prstGeom>
          <a:noFill/>
        </p:spPr>
        <p:txBody>
          <a:bodyPr wrap="square" rtlCol="0">
            <a:spAutoFit/>
          </a:bodyPr>
          <a:lstStyle/>
          <a:p>
            <a:pPr marL="342900" indent="-342900">
              <a:buAutoNum type="arabicPeriod"/>
            </a:pPr>
            <a:r>
              <a:rPr lang="en-GB" sz="2000" dirty="0"/>
              <a:t>There is no alignment between similar data and nearby points in the latent space.</a:t>
            </a:r>
          </a:p>
          <a:p>
            <a:pPr marL="342900" indent="-342900">
              <a:buAutoNum type="arabicPeriod"/>
            </a:pPr>
            <a:endParaRPr lang="en-GB" sz="2000" dirty="0"/>
          </a:p>
          <a:p>
            <a:pPr marL="342900" indent="-342900">
              <a:buAutoNum type="arabicPeriod"/>
            </a:pPr>
            <a:r>
              <a:rPr lang="en-GB" sz="2000" dirty="0"/>
              <a:t>Semantic features are not always preserved.</a:t>
            </a:r>
          </a:p>
          <a:p>
            <a:pPr marL="342900" indent="-342900">
              <a:buAutoNum type="arabicPeriod"/>
            </a:pPr>
            <a:endParaRPr lang="en-GB" sz="2000" dirty="0"/>
          </a:p>
          <a:p>
            <a:pPr marL="342900" indent="-342900">
              <a:buAutoNum type="arabicPeriod"/>
            </a:pPr>
            <a:r>
              <a:rPr lang="en-GB" sz="2000" dirty="0"/>
              <a:t>it is difficult to assign samples to meaningful groups </a:t>
            </a:r>
          </a:p>
          <a:p>
            <a:pPr marL="342900" indent="-342900">
              <a:buAutoNum type="arabicPeriod"/>
            </a:pPr>
            <a:endParaRPr lang="en-GB" sz="2000" dirty="0"/>
          </a:p>
          <a:p>
            <a:pPr marL="342900" indent="-342900">
              <a:buAutoNum type="arabicPeriod"/>
            </a:pPr>
            <a:r>
              <a:rPr lang="en-GB" sz="2000" dirty="0"/>
              <a:t>The latent space is continuous only, with no representation of discrete categories.</a:t>
            </a:r>
          </a:p>
        </p:txBody>
      </p:sp>
    </p:spTree>
    <p:extLst>
      <p:ext uri="{BB962C8B-B14F-4D97-AF65-F5344CB8AC3E}">
        <p14:creationId xmlns:p14="http://schemas.microsoft.com/office/powerpoint/2010/main" val="399467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6"/>
          <p:cNvSpPr txBox="1">
            <a:spLocks noGrp="1"/>
          </p:cNvSpPr>
          <p:nvPr>
            <p:ph type="title"/>
          </p:nvPr>
        </p:nvSpPr>
        <p:spPr>
          <a:xfrm>
            <a:off x="693538" y="1394577"/>
            <a:ext cx="8095488" cy="19922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b="1" dirty="0">
                <a:latin typeface="+mn-lt"/>
              </a:rPr>
              <a:t>Motivation-</a:t>
            </a:r>
            <a:br>
              <a:rPr lang="en" sz="6600" b="1" dirty="0">
                <a:latin typeface="+mn-lt"/>
              </a:rPr>
            </a:br>
            <a:r>
              <a:rPr lang="en" sz="4800" b="1" dirty="0">
                <a:latin typeface="+mn-lt"/>
              </a:rPr>
              <a:t>what has been tried so far</a:t>
            </a:r>
            <a:endParaRPr sz="6600" b="1" dirty="0">
              <a:latin typeface="+mn-lt"/>
            </a:endParaRPr>
          </a:p>
        </p:txBody>
      </p:sp>
    </p:spTree>
    <p:extLst>
      <p:ext uri="{BB962C8B-B14F-4D97-AF65-F5344CB8AC3E}">
        <p14:creationId xmlns:p14="http://schemas.microsoft.com/office/powerpoint/2010/main" val="3777803223"/>
      </p:ext>
    </p:extLst>
  </p:cSld>
  <p:clrMapOvr>
    <a:masterClrMapping/>
  </p:clrMapOvr>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770</TotalTime>
  <Words>4406</Words>
  <Application>Microsoft Office PowerPoint</Application>
  <PresentationFormat>On-screen Show (16:9)</PresentationFormat>
  <Paragraphs>329</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Aptos</vt:lpstr>
      <vt:lpstr>Commissioner</vt:lpstr>
      <vt:lpstr>Golos Text SemiBold</vt:lpstr>
      <vt:lpstr>Amasis MT Pro Medium</vt:lpstr>
      <vt:lpstr>inherit</vt:lpstr>
      <vt:lpstr>gg mono</vt:lpstr>
      <vt:lpstr>Golos Text</vt:lpstr>
      <vt:lpstr>Formulating a Research Problem for University Students by Slidesgo</vt:lpstr>
      <vt:lpstr>ClusterGAN Latent Space Clustering in Generative Adversarial Networks</vt:lpstr>
      <vt:lpstr>Introduction</vt:lpstr>
      <vt:lpstr>PowerPoint Presentation</vt:lpstr>
      <vt:lpstr>PowerPoint Presentation</vt:lpstr>
      <vt:lpstr>PowerPoint Presentation</vt:lpstr>
      <vt:lpstr>PowerPoint Presentation</vt:lpstr>
      <vt:lpstr>PowerPoint Presentation</vt:lpstr>
      <vt:lpstr>PowerPoint Presentation</vt:lpstr>
      <vt:lpstr>Motivation- what has been tried so far</vt:lpstr>
      <vt:lpstr>PowerPoint Presentation</vt:lpstr>
      <vt:lpstr>So far, no existing approach has managed to achieve both unsupervised learning and high-quality clustering effectively. </vt:lpstr>
      <vt:lpstr>Solution: ClusterGAN</vt:lpstr>
      <vt:lpstr>PowerPoint Presentation</vt:lpstr>
      <vt:lpstr>Changes in the Algorithm</vt:lpstr>
      <vt:lpstr>PowerPoint Presentation</vt:lpstr>
      <vt:lpstr>PowerPoint Presentation</vt:lpstr>
      <vt:lpstr>PowerPoint Presentation</vt:lpstr>
      <vt:lpstr>PowerPoint Presentation</vt:lpstr>
      <vt:lpstr>Important parts in the code</vt:lpstr>
      <vt:lpstr>Creating a latent variable (sample_z):</vt:lpstr>
      <vt:lpstr>Calculating Gradient Penalty:</vt:lpstr>
      <vt:lpstr>Generator Class:</vt:lpstr>
      <vt:lpstr>Encoder Class:</vt:lpstr>
      <vt:lpstr>Discriminator Class:</vt:lpstr>
      <vt:lpstr>Generate Forward:</vt:lpstr>
      <vt:lpstr>Training Loop:</vt:lpstr>
      <vt:lpstr>What it is: A dataset of 70,000 grayscale images of handwritten digits (0-9), commonly used for classification and generative modeling.  Training Process: ClusterGAN is trained to generate digits while preserving cluster separation. Each Zc value corresponds to a different digit, ensuring that the latent space clusters match the digit categories. The encoder helps recover the correct latent representation for each generated digit. </vt:lpstr>
      <vt:lpstr>What it is: A dataset similar to MNIST but with fashion items (shirts, shoes, bags, etc.), making clustering more challenging due to complex textures.  Training Process: ClusterGAN is trained to separate clothing categories into distinct clusters. The generator learns fine-grained details like fabric texture and shape. The encoder ensures that each generated item maps back to the correct fashion category. </vt:lpstr>
      <vt:lpstr>What it is: A dataset containing gene expression profiles from 73,233 single cells, used in genomics research. Training Process:  ClusterGAN is trained to cluster cell types based on gene expression patterns. Instead of images, the generator produces synthetic gene expression profiles. The encoder ensures that each generated profile maps back to the correct cell type cluster. </vt:lpstr>
      <vt:lpstr>Pros &amp; Cons</vt:lpstr>
      <vt:lpstr>PowerPoint Presentation</vt:lpstr>
      <vt:lpstr>PowerPoint Presentation</vt:lpstr>
      <vt:lpstr>PowerPoint Presentation</vt:lpstr>
      <vt:lpstr>PowerPoint Presentation</vt:lpstr>
      <vt:lpstr>PowerPoint Presentation</vt:lpstr>
      <vt:lpstr>Symmary &amp; Conclusion</vt:lpstr>
      <vt:lpstr>PowerPoint Presentation</vt:lpstr>
      <vt:lpstr>PowerPoint Presentation</vt:lpstr>
      <vt:lpstr>The Future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ClusterGAN Latent Space Clustering in Generative Adversarial Networks</dc:title>
  <dc:creator>Sasha Belkind</dc:creator>
  <cp:lastModifiedBy>ליאור דגש</cp:lastModifiedBy>
  <cp:revision>49</cp:revision>
  <dcterms:modified xsi:type="dcterms:W3CDTF">2025-06-23T16:40:36Z</dcterms:modified>
</cp:coreProperties>
</file>