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C88BA-BC67-4318-A944-135BBAC69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05AB98-CFA5-43E7-876E-4595FA02C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C2564-F858-4CF7-ADBA-5B74BF2E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611F-7397-4EF6-A9A3-E3F7099F776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17B130-5130-4EEE-8B84-0140CD62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21B3DA-9569-4314-BB1D-2E61EC7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DA8F-8A74-4637-B087-53CBE807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4F155-0973-48D6-90F8-2C96A6AC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39E59C-1E65-441E-B07B-A01928858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7A0B3-757E-43EF-944E-033A5E46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611F-7397-4EF6-A9A3-E3F7099F776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CF4E2-5ECB-428A-A67F-FF4DE460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5CCC23-D111-47B5-A572-F5E8E4A7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DA8F-8A74-4637-B087-53CBE807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61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BF9DA6-F482-4C6F-B392-3DB4FA858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7E161F-A4B6-4AE5-97E2-6E945C5D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53385D-71CC-4ADC-B8CD-D132CEB6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611F-7397-4EF6-A9A3-E3F7099F776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2FEDD-BDC0-44C1-8533-09FFA300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002D47-0BD6-4E73-A479-386CCE3D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DA8F-8A74-4637-B087-53CBE807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0F782-2B93-4BF4-949A-902293E1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FCF25-E518-4178-9C9B-C456CBFDF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284923-977F-4C8E-A1C2-39E79A8C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611F-7397-4EF6-A9A3-E3F7099F776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50A35A-A00F-4107-9E21-BF84F35E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D36C31-99B6-4B12-86A7-371F28F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DA8F-8A74-4637-B087-53CBE807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5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4D29D-124B-4994-9F8A-84F89A48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FC3869-2E01-42CF-A1BB-0F1AA1DE4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9646A4-2901-46BA-BEBC-4CB708E0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611F-7397-4EF6-A9A3-E3F7099F776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01B21-431A-4A9C-9BFA-AC002EEC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20BB3-8EF6-4540-A816-ACCE8C46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DA8F-8A74-4637-B087-53CBE807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0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4CC13-9309-46B1-A1B4-A5CF187A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ED308-D4A5-4437-8D1F-F07A2D2A5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63D78D-B25E-4267-9F5D-065405D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2EB2E2-C486-4E44-9C67-92654805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611F-7397-4EF6-A9A3-E3F7099F776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A0CA24-6594-4688-8BCD-2616FAF0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6A7092-7EF3-4F8C-BAF3-1C72AD85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DA8F-8A74-4637-B087-53CBE807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53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E7655-26D1-4B95-8CC0-B7AFEB5F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BF03A-08DB-4FDA-871F-A729EC09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2364FF-41F3-4D68-BF76-ED153882C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315D5E-F228-469D-AB32-9F201EFEE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69CD83-018E-4FD0-BBA8-BB1B98E41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4A5B21-480C-473A-9C45-67F5021D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611F-7397-4EF6-A9A3-E3F7099F776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CDAAF9-86C5-43CD-88D5-2FA1544D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4728BE-D031-45B4-AFEE-3999BE8B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DA8F-8A74-4637-B087-53CBE807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50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2D00B-0E39-43D6-8BF6-BC294767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E1CE92-F12D-43D4-9D36-CA8D5B60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611F-7397-4EF6-A9A3-E3F7099F776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60B27-E1BD-4830-AFDC-623EA849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421AF6-6E93-4EFB-B9F2-5741963B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DA8F-8A74-4637-B087-53CBE807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6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B97048-10A8-42D5-8222-DE8204AC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611F-7397-4EF6-A9A3-E3F7099F776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177A99-9009-4590-A1D0-194B9083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603B5A-A155-49FF-948A-7EB8649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DA8F-8A74-4637-B087-53CBE807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5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F29C2-B109-432A-A507-AF469E59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8738E-2CB0-4378-936B-DB735D7B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C72AA9-D596-4B44-AA5B-3FA9AD018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858451-75AA-4104-9553-21914262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611F-7397-4EF6-A9A3-E3F7099F776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33750-107C-4E32-B2AA-80A0DC85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211106-BF3F-41DE-903A-A58CD6E7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DA8F-8A74-4637-B087-53CBE807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33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868E8-AE90-4F13-9A3F-FA376A53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AD648B-F615-4C6A-B92D-8D9ACF1CC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6B2D7C-5533-4FF1-9B56-43C836C6A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449D66-B69E-4F83-B806-CDB6485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611F-7397-4EF6-A9A3-E3F7099F776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F71640-6961-42CD-8B35-6835BDB2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E204BA-F54A-4122-B352-4EDABDDA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DA8F-8A74-4637-B087-53CBE807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00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F1025-D395-4F2F-A4F9-0BB9FE67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0709B1-869C-46B5-9683-8209AEB4E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54ED0B-7845-438A-9AAC-DE3A7E41E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D611F-7397-4EF6-A9A3-E3F7099F776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A8EC55-E76C-4CDE-82F6-CD4500386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B9F93-D266-4B60-9CCA-3817BACBB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DA8F-8A74-4637-B087-53CBE807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31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D6BFA-C1CF-42A5-AD91-BCAAAFD92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880" y="-604837"/>
            <a:ext cx="9144000" cy="2387600"/>
          </a:xfrm>
        </p:spPr>
        <p:txBody>
          <a:bodyPr/>
          <a:lstStyle/>
          <a:p>
            <a:r>
              <a:rPr lang="ru-RU" dirty="0"/>
              <a:t>Практика 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42CDED-F205-4DCC-A6DE-2B11468B7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6880" y="2174399"/>
            <a:ext cx="9144000" cy="1655762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Методика расчета мощности помехи в здании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EFF04-38B2-4094-9B56-7241E4965322}"/>
              </a:ext>
            </a:extLst>
          </p:cNvPr>
          <p:cNvSpPr txBox="1"/>
          <p:nvPr/>
        </p:nvSpPr>
        <p:spPr>
          <a:xfrm>
            <a:off x="2113280" y="5740400"/>
            <a:ext cx="873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Барабанова Елизавета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259412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0D73D-2BED-4FFE-A87F-33163090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Линия прямой видимости касается вершин обоих препятствий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C87539-2762-459B-A7A6-1EF5807AB931}"/>
                  </a:ext>
                </a:extLst>
              </p:cNvPr>
              <p:cNvSpPr txBox="1"/>
              <p:nvPr/>
            </p:nvSpPr>
            <p:spPr>
              <a:xfrm>
                <a:off x="1209040" y="1995668"/>
                <a:ext cx="10353040" cy="20604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Если на трассе имеется два препятствия, для которых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(т.е. линия прямой видимости касается вершин обоих препятствий), то величина модуля множителя ослабления определяется формулой </a:t>
                </a:r>
                <a:endParaRPr lang="ru-RU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arctg</m:t>
                          </m:r>
                          <m:rad>
                            <m:radPr>
                              <m:degHide m:val="on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C87539-2762-459B-A7A6-1EF5807AB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40" y="1995668"/>
                <a:ext cx="10353040" cy="2060436"/>
              </a:xfrm>
              <a:prstGeom prst="rect">
                <a:avLst/>
              </a:prstGeom>
              <a:blipFill>
                <a:blip r:embed="rId2"/>
                <a:stretch>
                  <a:fillRect l="-471" t="-592" r="-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4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33D425CC-954B-4C8D-8E15-6630B00438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Если просветы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4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4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4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отрицательны</a:t>
                </a:r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33D425CC-954B-4C8D-8E15-6630B0043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777B87-3A5E-4DDE-9A2F-AE8514A872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996440"/>
            <a:ext cx="5521960" cy="4861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CD826B-B318-44E8-9923-6CEC14C50213}"/>
                  </a:ext>
                </a:extLst>
              </p:cNvPr>
              <p:cNvSpPr txBox="1"/>
              <p:nvPr/>
            </p:nvSpPr>
            <p:spPr>
              <a:xfrm>
                <a:off x="7101840" y="2086367"/>
                <a:ext cx="4511040" cy="4223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Если просветы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отрицательны и велики по абсолютной величине, то величина модуля ослабления определяется как</a:t>
                </a:r>
                <a:endParaRPr lang="ru-RU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дБ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дБ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дБ</m:t>
                          </m:r>
                        </m:sub>
                      </m:sSub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endParaRPr lang="ru-RU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CD826B-B318-44E8-9923-6CEC14C50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40" y="2086367"/>
                <a:ext cx="4511040" cy="4223016"/>
              </a:xfrm>
              <a:prstGeom prst="rect">
                <a:avLst/>
              </a:prstGeom>
              <a:blipFill>
                <a:blip r:embed="rId4"/>
                <a:stretch>
                  <a:fillRect l="-1081" t="-289" r="-1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04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16378-1A1C-4305-A336-EB15024A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Задача 2 (домашнее задание)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1BA29-36EA-406E-A220-52A210D84DBF}"/>
              </a:ext>
            </a:extLst>
          </p:cNvPr>
          <p:cNvSpPr txBox="1"/>
          <p:nvPr/>
        </p:nvSpPr>
        <p:spPr>
          <a:xfrm>
            <a:off x="477520" y="1367522"/>
            <a:ext cx="115214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Рассчитать мощность сигнала на входе приемника РРЛ для трех типов препятствий, аппроксимируемых клином: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Одно препятствие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H&gt;0, R1=R/2</a:t>
            </a:r>
          </a:p>
          <a:p>
            <a:pPr marL="342900" indent="-342900">
              <a:buFontTx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Два препятствия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=0, H2=0 R1=R2=0,3R R3=0,4R.</a:t>
            </a:r>
          </a:p>
          <a:p>
            <a:pPr marL="342900" indent="-342900">
              <a:buFontTx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Два препятствия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&lt;0, H2&lt;0 R1=R2=0,4R R3=0,2R.</a:t>
            </a:r>
          </a:p>
          <a:p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4B6D4A0-260A-420F-864D-8107D62EF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814"/>
              </p:ext>
            </p:extLst>
          </p:nvPr>
        </p:nvGraphicFramePr>
        <p:xfrm>
          <a:off x="1041400" y="2779211"/>
          <a:ext cx="9494519" cy="3635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1096">
                  <a:extLst>
                    <a:ext uri="{9D8B030D-6E8A-4147-A177-3AD203B41FA5}">
                      <a16:colId xmlns:a16="http://schemas.microsoft.com/office/drawing/2014/main" val="2176119181"/>
                    </a:ext>
                  </a:extLst>
                </a:gridCol>
                <a:gridCol w="597179">
                  <a:extLst>
                    <a:ext uri="{9D8B030D-6E8A-4147-A177-3AD203B41FA5}">
                      <a16:colId xmlns:a16="http://schemas.microsoft.com/office/drawing/2014/main" val="4243589511"/>
                    </a:ext>
                  </a:extLst>
                </a:gridCol>
                <a:gridCol w="671975">
                  <a:extLst>
                    <a:ext uri="{9D8B030D-6E8A-4147-A177-3AD203B41FA5}">
                      <a16:colId xmlns:a16="http://schemas.microsoft.com/office/drawing/2014/main" val="2195936953"/>
                    </a:ext>
                  </a:extLst>
                </a:gridCol>
                <a:gridCol w="773049">
                  <a:extLst>
                    <a:ext uri="{9D8B030D-6E8A-4147-A177-3AD203B41FA5}">
                      <a16:colId xmlns:a16="http://schemas.microsoft.com/office/drawing/2014/main" val="1143558505"/>
                    </a:ext>
                  </a:extLst>
                </a:gridCol>
                <a:gridCol w="773049">
                  <a:extLst>
                    <a:ext uri="{9D8B030D-6E8A-4147-A177-3AD203B41FA5}">
                      <a16:colId xmlns:a16="http://schemas.microsoft.com/office/drawing/2014/main" val="5089346"/>
                    </a:ext>
                  </a:extLst>
                </a:gridCol>
                <a:gridCol w="773049">
                  <a:extLst>
                    <a:ext uri="{9D8B030D-6E8A-4147-A177-3AD203B41FA5}">
                      <a16:colId xmlns:a16="http://schemas.microsoft.com/office/drawing/2014/main" val="328714867"/>
                    </a:ext>
                  </a:extLst>
                </a:gridCol>
                <a:gridCol w="771959">
                  <a:extLst>
                    <a:ext uri="{9D8B030D-6E8A-4147-A177-3AD203B41FA5}">
                      <a16:colId xmlns:a16="http://schemas.microsoft.com/office/drawing/2014/main" val="417320247"/>
                    </a:ext>
                  </a:extLst>
                </a:gridCol>
                <a:gridCol w="605725">
                  <a:extLst>
                    <a:ext uri="{9D8B030D-6E8A-4147-A177-3AD203B41FA5}">
                      <a16:colId xmlns:a16="http://schemas.microsoft.com/office/drawing/2014/main" val="1235927772"/>
                    </a:ext>
                  </a:extLst>
                </a:gridCol>
                <a:gridCol w="632275">
                  <a:extLst>
                    <a:ext uri="{9D8B030D-6E8A-4147-A177-3AD203B41FA5}">
                      <a16:colId xmlns:a16="http://schemas.microsoft.com/office/drawing/2014/main" val="1968828522"/>
                    </a:ext>
                  </a:extLst>
                </a:gridCol>
                <a:gridCol w="540170">
                  <a:extLst>
                    <a:ext uri="{9D8B030D-6E8A-4147-A177-3AD203B41FA5}">
                      <a16:colId xmlns:a16="http://schemas.microsoft.com/office/drawing/2014/main" val="2182112684"/>
                    </a:ext>
                  </a:extLst>
                </a:gridCol>
                <a:gridCol w="540978">
                  <a:extLst>
                    <a:ext uri="{9D8B030D-6E8A-4147-A177-3AD203B41FA5}">
                      <a16:colId xmlns:a16="http://schemas.microsoft.com/office/drawing/2014/main" val="3660831106"/>
                    </a:ext>
                  </a:extLst>
                </a:gridCol>
                <a:gridCol w="664015">
                  <a:extLst>
                    <a:ext uri="{9D8B030D-6E8A-4147-A177-3AD203B41FA5}">
                      <a16:colId xmlns:a16="http://schemas.microsoft.com/office/drawing/2014/main" val="3097855925"/>
                    </a:ext>
                  </a:extLst>
                </a:gridCol>
              </a:tblGrid>
              <a:tr h="4004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Мощность на выходе передатчика, Вт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 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 1,5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1,5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62912336"/>
                  </a:ext>
                </a:extLst>
              </a:tr>
              <a:tr h="5784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Коэффициент усиления антенны передатчика, дБ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45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45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38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2913328457"/>
                  </a:ext>
                </a:extLst>
              </a:tr>
              <a:tr h="4004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Длина пролета</a:t>
                      </a:r>
                      <a:r>
                        <a:rPr lang="en-GB" sz="1400" dirty="0">
                          <a:effectLst/>
                        </a:rPr>
                        <a:t> R</a:t>
                      </a:r>
                      <a:r>
                        <a:rPr lang="ru-RU" sz="1400" dirty="0">
                          <a:effectLst/>
                        </a:rPr>
                        <a:t>, км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1653237620"/>
                  </a:ext>
                </a:extLst>
              </a:tr>
              <a:tr h="4004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Рабочая частота, ГГц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3,4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3,9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3,7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5,8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8,2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3,8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7,9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8,3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3635735351"/>
                  </a:ext>
                </a:extLst>
              </a:tr>
              <a:tr h="605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Коэффициент усиления антенны приемника, дБ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41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43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3020281586"/>
                  </a:ext>
                </a:extLst>
              </a:tr>
              <a:tr h="6020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КПД передающего и приемного антенно-фидерного тракта</a:t>
                      </a: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дБ 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-3,4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-3,5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-3,7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-3,4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-3,5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-3,7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-3,6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-3,7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-3,6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-3,7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-3,8</a:t>
                      </a: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1443093393"/>
                  </a:ext>
                </a:extLst>
              </a:tr>
              <a:tr h="4004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Номер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варианта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9732" marR="597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32" marR="59732" marT="0" marB="0"/>
                </a:tc>
                <a:extLst>
                  <a:ext uri="{0D108BD9-81ED-4DB2-BD59-A6C34878D82A}">
                    <a16:rowId xmlns:a16="http://schemas.microsoft.com/office/drawing/2014/main" val="65025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22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A0E0D-81DF-4A65-92BD-FFC0D0A9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160" y="2315845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4399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CB174-8C9F-438D-9274-6FE535E0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Задача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5C567E-995C-40FE-9BA6-62B3F2AFA6E3}"/>
                  </a:ext>
                </a:extLst>
              </p:cNvPr>
              <p:cNvSpPr txBox="1"/>
              <p:nvPr/>
            </p:nvSpPr>
            <p:spPr>
              <a:xfrm>
                <a:off x="725009" y="1562470"/>
                <a:ext cx="10741981" cy="180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sz="1800" b="1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Дано: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Передатчик помех находится на расстоянии 500м от здания, в котором находится рецептор помех. Рельеф местности задан в таблице. Высота подъема антенны передатчика помех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м, высота рецептора помех 30м. Мощность первой гармоники на выходе передатчика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пер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дБ. Коэффициент усиления передающей антенны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пер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=20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дБ. Длина волны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см. Толщина бетонной стены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м. Для бетона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отн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отн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=4.5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5C567E-995C-40FE-9BA6-62B3F2AFA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9" y="1562470"/>
                <a:ext cx="10741981" cy="1804084"/>
              </a:xfrm>
              <a:prstGeom prst="rect">
                <a:avLst/>
              </a:prstGeom>
              <a:blipFill>
                <a:blip r:embed="rId2"/>
                <a:stretch>
                  <a:fillRect l="-511" t="-1689" r="-454" b="-4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60037C-DB88-4166-A705-B3D5537928B8}"/>
              </a:ext>
            </a:extLst>
          </p:cNvPr>
          <p:cNvSpPr txBox="1"/>
          <p:nvPr/>
        </p:nvSpPr>
        <p:spPr>
          <a:xfrm>
            <a:off x="725009" y="342900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Найти: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Мощность помехи на входе рецептора помех в здании.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387D17-FC6F-408D-8063-98EFB06CC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30638"/>
              </p:ext>
            </p:extLst>
          </p:nvPr>
        </p:nvGraphicFramePr>
        <p:xfrm>
          <a:off x="838200" y="4634276"/>
          <a:ext cx="8821115" cy="940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104">
                  <a:extLst>
                    <a:ext uri="{9D8B030D-6E8A-4147-A177-3AD203B41FA5}">
                      <a16:colId xmlns:a16="http://schemas.microsoft.com/office/drawing/2014/main" val="2007160744"/>
                    </a:ext>
                  </a:extLst>
                </a:gridCol>
                <a:gridCol w="706906">
                  <a:extLst>
                    <a:ext uri="{9D8B030D-6E8A-4147-A177-3AD203B41FA5}">
                      <a16:colId xmlns:a16="http://schemas.microsoft.com/office/drawing/2014/main" val="1220933115"/>
                    </a:ext>
                  </a:extLst>
                </a:gridCol>
                <a:gridCol w="745615">
                  <a:extLst>
                    <a:ext uri="{9D8B030D-6E8A-4147-A177-3AD203B41FA5}">
                      <a16:colId xmlns:a16="http://schemas.microsoft.com/office/drawing/2014/main" val="1924604818"/>
                    </a:ext>
                  </a:extLst>
                </a:gridCol>
                <a:gridCol w="738242">
                  <a:extLst>
                    <a:ext uri="{9D8B030D-6E8A-4147-A177-3AD203B41FA5}">
                      <a16:colId xmlns:a16="http://schemas.microsoft.com/office/drawing/2014/main" val="3014302547"/>
                    </a:ext>
                  </a:extLst>
                </a:gridCol>
                <a:gridCol w="745615">
                  <a:extLst>
                    <a:ext uri="{9D8B030D-6E8A-4147-A177-3AD203B41FA5}">
                      <a16:colId xmlns:a16="http://schemas.microsoft.com/office/drawing/2014/main" val="2771889908"/>
                    </a:ext>
                  </a:extLst>
                </a:gridCol>
                <a:gridCol w="738242">
                  <a:extLst>
                    <a:ext uri="{9D8B030D-6E8A-4147-A177-3AD203B41FA5}">
                      <a16:colId xmlns:a16="http://schemas.microsoft.com/office/drawing/2014/main" val="2077317492"/>
                    </a:ext>
                  </a:extLst>
                </a:gridCol>
                <a:gridCol w="745615">
                  <a:extLst>
                    <a:ext uri="{9D8B030D-6E8A-4147-A177-3AD203B41FA5}">
                      <a16:colId xmlns:a16="http://schemas.microsoft.com/office/drawing/2014/main" val="2332197005"/>
                    </a:ext>
                  </a:extLst>
                </a:gridCol>
                <a:gridCol w="721652">
                  <a:extLst>
                    <a:ext uri="{9D8B030D-6E8A-4147-A177-3AD203B41FA5}">
                      <a16:colId xmlns:a16="http://schemas.microsoft.com/office/drawing/2014/main" val="941968346"/>
                    </a:ext>
                  </a:extLst>
                </a:gridCol>
                <a:gridCol w="745615">
                  <a:extLst>
                    <a:ext uri="{9D8B030D-6E8A-4147-A177-3AD203B41FA5}">
                      <a16:colId xmlns:a16="http://schemas.microsoft.com/office/drawing/2014/main" val="1683003020"/>
                    </a:ext>
                  </a:extLst>
                </a:gridCol>
                <a:gridCol w="721652">
                  <a:extLst>
                    <a:ext uri="{9D8B030D-6E8A-4147-A177-3AD203B41FA5}">
                      <a16:colId xmlns:a16="http://schemas.microsoft.com/office/drawing/2014/main" val="1691777294"/>
                    </a:ext>
                  </a:extLst>
                </a:gridCol>
                <a:gridCol w="745615">
                  <a:extLst>
                    <a:ext uri="{9D8B030D-6E8A-4147-A177-3AD203B41FA5}">
                      <a16:colId xmlns:a16="http://schemas.microsoft.com/office/drawing/2014/main" val="408913546"/>
                    </a:ext>
                  </a:extLst>
                </a:gridCol>
                <a:gridCol w="738242">
                  <a:extLst>
                    <a:ext uri="{9D8B030D-6E8A-4147-A177-3AD203B41FA5}">
                      <a16:colId xmlns:a16="http://schemas.microsoft.com/office/drawing/2014/main" val="2067806706"/>
                    </a:ext>
                  </a:extLst>
                </a:gridCol>
              </a:tblGrid>
              <a:tr h="4700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</a:t>
                      </a:r>
                      <a:r>
                        <a:rPr lang="ru-RU" sz="1800" dirty="0">
                          <a:effectLst/>
                        </a:rPr>
                        <a:t>, м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</a:t>
                      </a:r>
                      <a:r>
                        <a:rPr lang="ru-RU" sz="1800" dirty="0">
                          <a:effectLst/>
                        </a:rPr>
                        <a:t>05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</a:t>
                      </a:r>
                      <a:r>
                        <a:rPr lang="en-US" sz="1800" dirty="0">
                          <a:effectLst/>
                        </a:rPr>
                        <a:t>15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</a:t>
                      </a:r>
                      <a:r>
                        <a:rPr lang="en-US" sz="1800" dirty="0">
                          <a:effectLst/>
                        </a:rPr>
                        <a:t>25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</a:t>
                      </a:r>
                      <a:r>
                        <a:rPr lang="en-US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</a:t>
                      </a:r>
                      <a:r>
                        <a:rPr lang="en-US" sz="1800" dirty="0">
                          <a:effectLst/>
                        </a:rPr>
                        <a:t>35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</a:t>
                      </a:r>
                      <a:r>
                        <a:rPr lang="en-US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</a:t>
                      </a:r>
                      <a:r>
                        <a:rPr lang="en-US" sz="1800" dirty="0">
                          <a:effectLst/>
                        </a:rPr>
                        <a:t>45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3863454"/>
                  </a:ext>
                </a:extLst>
              </a:tr>
              <a:tr h="4700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</a:t>
                      </a:r>
                      <a:r>
                        <a:rPr lang="ru-RU" sz="1800" dirty="0">
                          <a:effectLst/>
                        </a:rPr>
                        <a:t>, м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30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80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B387C-3B63-43E2-831A-3A4680FD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местности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3F57FF-7A6C-45DE-8ABA-BF6FF7F5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9627"/>
            <a:ext cx="16129282" cy="5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0CEB265-6B3E-4A23-9B01-D4E4FC5B8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003445"/>
              </p:ext>
            </p:extLst>
          </p:nvPr>
        </p:nvGraphicFramePr>
        <p:xfrm>
          <a:off x="582168" y="2940234"/>
          <a:ext cx="10875264" cy="353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Точечный рисунок" r:id="rId3" imgW="11662747" imgH="3793039" progId="Paint.Picture">
                  <p:embed/>
                </p:oleObj>
              </mc:Choice>
              <mc:Fallback>
                <p:oleObj name="Точечный рисунок" r:id="rId3" imgW="11662747" imgH="379303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68" y="2940234"/>
                        <a:ext cx="10875264" cy="3531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E6A350-C9F2-4582-B6EE-062908D8E0BF}"/>
              </a:ext>
            </a:extLst>
          </p:cNvPr>
          <p:cNvSpPr txBox="1"/>
          <p:nvPr/>
        </p:nvSpPr>
        <p:spPr>
          <a:xfrm>
            <a:off x="838200" y="1690688"/>
            <a:ext cx="848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Построим профиль местности, здание, линию прямой видимости и линию прохождения луча, отраженного от препятствия.</a:t>
            </a:r>
          </a:p>
        </p:txBody>
      </p:sp>
    </p:spTree>
    <p:extLst>
      <p:ext uri="{BB962C8B-B14F-4D97-AF65-F5344CB8AC3E}">
        <p14:creationId xmlns:p14="http://schemas.microsoft.com/office/powerpoint/2010/main" val="27439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C79EB-D655-4687-B2B0-956D64D4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Мощность сигнала на внешней стороне стены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D453E-28A5-4539-9171-083B91FF1EF8}"/>
              </a:ext>
            </a:extLst>
          </p:cNvPr>
          <p:cNvSpPr txBox="1"/>
          <p:nvPr/>
        </p:nvSpPr>
        <p:spPr>
          <a:xfrm>
            <a:off x="838200" y="1769690"/>
            <a:ext cx="9379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Мощность падающей волны на внешней стороне стены равна: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43F69D-364E-44B9-9A8F-50BE899715F3}"/>
                  </a:ext>
                </a:extLst>
              </p:cNvPr>
              <p:cNvSpPr txBox="1"/>
              <p:nvPr/>
            </p:nvSpPr>
            <p:spPr>
              <a:xfrm>
                <a:off x="3435116" y="2155527"/>
                <a:ext cx="609452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стена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дБ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пер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43F69D-364E-44B9-9A8F-50BE89971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116" y="2155527"/>
                <a:ext cx="6094520" cy="394210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FE52C02-978A-4A1E-A548-D4BA8DAD49DA}"/>
              </a:ext>
            </a:extLst>
          </p:cNvPr>
          <p:cNvSpPr txBox="1"/>
          <p:nvPr/>
        </p:nvSpPr>
        <p:spPr>
          <a:xfrm>
            <a:off x="838200" y="25456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Затухание сигнала в свободном пространстве равно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3AC5D-9F34-4D28-8132-1A6BEEA8A4AE}"/>
              </a:ext>
            </a:extLst>
          </p:cNvPr>
          <p:cNvSpPr txBox="1"/>
          <p:nvPr/>
        </p:nvSpPr>
        <p:spPr>
          <a:xfrm>
            <a:off x="838200" y="3383340"/>
            <a:ext cx="10251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Затухание, за счет отражения от препятствия вычисляется по известной методике и равно: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3192A0-40CD-432C-BCE7-553895AB0A08}"/>
                  </a:ext>
                </a:extLst>
              </p:cNvPr>
              <p:cNvSpPr txBox="1"/>
              <p:nvPr/>
            </p:nvSpPr>
            <p:spPr>
              <a:xfrm>
                <a:off x="3128440" y="3779136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=0.76 (дБ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3192A0-40CD-432C-BCE7-553895AB0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440" y="3779136"/>
                <a:ext cx="6094520" cy="369332"/>
              </a:xfrm>
              <a:prstGeom prst="rect">
                <a:avLst/>
              </a:prstGeom>
              <a:blipFill>
                <a:blip r:embed="rId3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59A242-15D4-4764-9BAA-0A4E148488B9}"/>
                  </a:ext>
                </a:extLst>
              </p:cNvPr>
              <p:cNvSpPr txBox="1"/>
              <p:nvPr/>
            </p:nvSpPr>
            <p:spPr>
              <a:xfrm>
                <a:off x="3048740" y="2861780"/>
                <a:ext cx="609452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=20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𝑙𝑔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=−95.96 (дБ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59A242-15D4-4764-9BAA-0A4E14848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40" y="2861780"/>
                <a:ext cx="609452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115E677-3706-421F-915D-6118BDB92BC4}"/>
              </a:ext>
            </a:extLst>
          </p:cNvPr>
          <p:cNvSpPr txBox="1"/>
          <p:nvPr/>
        </p:nvSpPr>
        <p:spPr>
          <a:xfrm>
            <a:off x="838201" y="4237517"/>
            <a:ext cx="10251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Тогда мощность падающей волны на внешней стороне стены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58EC22-43AB-48AA-A178-3F92193643C7}"/>
                  </a:ext>
                </a:extLst>
              </p:cNvPr>
              <p:cNvSpPr txBox="1"/>
              <p:nvPr/>
            </p:nvSpPr>
            <p:spPr>
              <a:xfrm>
                <a:off x="3047260" y="472310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стена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дБ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=−75.2(дБ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58EC22-43AB-48AA-A178-3F921936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0" y="472310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21667" b="-1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280BAC-3DA6-4C70-A9C1-CD914C599174}"/>
                  </a:ext>
                </a:extLst>
              </p:cNvPr>
              <p:cNvSpPr txBox="1"/>
              <p:nvPr/>
            </p:nvSpPr>
            <p:spPr>
              <a:xfrm>
                <a:off x="838200" y="4908814"/>
                <a:ext cx="10515600" cy="1795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соотношения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стена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дБ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=10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lg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стена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Вт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−3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Вт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выразим мощность падающей волны на внешней стороне стены в ватах</a:t>
                </a:r>
              </a:p>
              <a:p>
                <a:pPr>
                  <a:spcAft>
                    <a:spcPts val="0"/>
                  </a:spcAft>
                </a:pPr>
                <a:endParaRPr lang="ru-RU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стена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Вт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0.1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стена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(дБ)</m:t>
                              </m:r>
                            </m:e>
                          </m:d>
                        </m:sup>
                      </m:s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=3∙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−7</m:t>
                          </m:r>
                        </m:sup>
                      </m:s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(Вт)</m:t>
                      </m: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280BAC-3DA6-4C70-A9C1-CD914C59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8814"/>
                <a:ext cx="10515600" cy="1795684"/>
              </a:xfrm>
              <a:prstGeom prst="rect">
                <a:avLst/>
              </a:prstGeom>
              <a:blipFill>
                <a:blip r:embed="rId6"/>
                <a:stretch>
                  <a:fillRect l="-522" t="-1695" b="-2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34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5EB82-C7A9-4A5C-9C56-2BEBBA26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1080" cy="1325563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Коэффициенты отражения и прохождения 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A891FE-9BFA-4ECB-8B86-DBB1C4D4B90E}"/>
                  </a:ext>
                </a:extLst>
              </p:cNvPr>
              <p:cNvSpPr txBox="1"/>
              <p:nvPr/>
            </p:nvSpPr>
            <p:spPr>
              <a:xfrm>
                <a:off x="2296160" y="1541732"/>
                <a:ext cx="6096000" cy="2690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𝑅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𝑇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𝑀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𝑛𝑑</m:t>
                                        </m:r>
                                        <m:func>
                                          <m:func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ru-RU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u-RU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𝑛𝑑</m:t>
                                        </m:r>
                                        <m:func>
                                          <m:func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ru-RU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u-RU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𝑗𝑝</m:t>
                                </m:r>
                                <m:func>
                                  <m:func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𝑛𝑑</m:t>
                                        </m:r>
                                        <m:func>
                                          <m:func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ru-RU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u-RU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𝑛𝑑</m:t>
                                        </m:r>
                                        <m:func>
                                          <m:func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ru-RU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u-RU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A891FE-9BFA-4ECB-8B86-DBB1C4D4B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60" y="1541732"/>
                <a:ext cx="6096000" cy="2690095"/>
              </a:xfrm>
              <a:prstGeom prst="rect">
                <a:avLst/>
              </a:prstGeo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D7A263-301B-4ED2-994E-07B77C4E9120}"/>
                  </a:ext>
                </a:extLst>
              </p:cNvPr>
              <p:cNvSpPr txBox="1"/>
              <p:nvPr/>
            </p:nvSpPr>
            <p:spPr>
              <a:xfrm>
                <a:off x="6522720" y="2557127"/>
                <a:ext cx="6096000" cy="1743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отн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𝛼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≈0°</m:t>
                      </m: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𝑝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отн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отн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D7A263-301B-4ED2-994E-07B77C4E9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2557127"/>
                <a:ext cx="6096000" cy="1743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C863BD-081C-41F7-9CB0-376D45486051}"/>
                  </a:ext>
                </a:extLst>
              </p:cNvPr>
              <p:cNvSpPr txBox="1"/>
              <p:nvPr/>
            </p:nvSpPr>
            <p:spPr>
              <a:xfrm>
                <a:off x="1386840" y="4581199"/>
                <a:ext cx="6309360" cy="1820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Тогда 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𝑇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=0.62+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𝑗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0.64=0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.89 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45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Коэффициент прохождения по мощности равен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мощность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024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𝑗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0.79</m:t>
                      </m: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Тогда мощность помехи внутри помещения равна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помещение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стена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Вт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мощность</m:t>
                              </m:r>
                            </m:sub>
                          </m:sSub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=2.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4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−7</m:t>
                          </m:r>
                        </m:sup>
                      </m:s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(Вт)</m:t>
                      </m: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C863BD-081C-41F7-9CB0-376D45486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" y="4581199"/>
                <a:ext cx="6309360" cy="1820563"/>
              </a:xfrm>
              <a:prstGeom prst="rect">
                <a:avLst/>
              </a:prstGeom>
              <a:blipFill>
                <a:blip r:embed="rId4"/>
                <a:stretch>
                  <a:fillRect l="-870" t="-2013" b="-13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DBBBAF-326E-4134-993D-64107E741396}"/>
                  </a:ext>
                </a:extLst>
              </p:cNvPr>
              <p:cNvSpPr txBox="1"/>
              <p:nvPr/>
            </p:nvSpPr>
            <p:spPr>
              <a:xfrm>
                <a:off x="8676640" y="4840853"/>
                <a:ext cx="1747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=8.84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DBBBAF-326E-4134-993D-64107E741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40" y="4840853"/>
                <a:ext cx="1747914" cy="276999"/>
              </a:xfrm>
              <a:prstGeom prst="rect">
                <a:avLst/>
              </a:prstGeom>
              <a:blipFill>
                <a:blip r:embed="rId5"/>
                <a:stretch>
                  <a:fillRect l="-1394" t="-4348" r="-1045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AD706-F369-49E4-9CFC-F8FD4D6C2FDB}"/>
                  </a:ext>
                </a:extLst>
              </p:cNvPr>
              <p:cNvSpPr txBox="1"/>
              <p:nvPr/>
            </p:nvSpPr>
            <p:spPr>
              <a:xfrm>
                <a:off x="8676640" y="5342124"/>
                <a:ext cx="1803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=1.257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AD706-F369-49E4-9CFC-F8FD4D6C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40" y="5342124"/>
                <a:ext cx="1803251" cy="276999"/>
              </a:xfrm>
              <a:prstGeom prst="rect">
                <a:avLst/>
              </a:prstGeom>
              <a:blipFill>
                <a:blip r:embed="rId6"/>
                <a:stretch>
                  <a:fillRect l="-2365" t="-4348" r="-1014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540A90-E8B2-4299-8B20-CBF431E28906}"/>
                  </a:ext>
                </a:extLst>
              </p:cNvPr>
              <p:cNvSpPr txBox="1"/>
              <p:nvPr/>
            </p:nvSpPr>
            <p:spPr>
              <a:xfrm>
                <a:off x="6096000" y="5656186"/>
                <a:ext cx="63093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540A90-E8B2-4299-8B20-CBF431E28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56186"/>
                <a:ext cx="63093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0E206A-184E-41A3-8364-A35744AA1A9B}"/>
                  </a:ext>
                </a:extLst>
              </p:cNvPr>
              <p:cNvSpPr txBox="1"/>
              <p:nvPr/>
            </p:nvSpPr>
            <p:spPr>
              <a:xfrm>
                <a:off x="8676640" y="6124178"/>
                <a:ext cx="63093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отн</m:t>
                        </m:r>
                      </m:sub>
                    </m:sSub>
                  </m:oMath>
                </a14:m>
                <a:r>
                  <a:rPr lang="ru-RU" dirty="0"/>
                  <a:t>=1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0E206A-184E-41A3-8364-A35744AA1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40" y="6124178"/>
                <a:ext cx="630936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8EDFD8-D6D9-4DC9-B63A-5419F030C6C5}"/>
                  </a:ext>
                </a:extLst>
              </p:cNvPr>
              <p:cNvSpPr txBox="1"/>
              <p:nvPr/>
            </p:nvSpPr>
            <p:spPr>
              <a:xfrm>
                <a:off x="10479891" y="4654766"/>
                <a:ext cx="1178560" cy="522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Кл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Н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8EDFD8-D6D9-4DC9-B63A-5419F030C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891" y="4654766"/>
                <a:ext cx="1178560" cy="522707"/>
              </a:xfrm>
              <a:prstGeom prst="rect">
                <a:avLst/>
              </a:prstGeom>
              <a:blipFill>
                <a:blip r:embed="rId9"/>
                <a:stretch>
                  <a:fillRect l="-4145" b="-8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9B6A1A-9B39-42AE-8E3F-08063FBCB12A}"/>
                  </a:ext>
                </a:extLst>
              </p:cNvPr>
              <p:cNvSpPr txBox="1"/>
              <p:nvPr/>
            </p:nvSpPr>
            <p:spPr>
              <a:xfrm>
                <a:off x="10479891" y="5155476"/>
                <a:ext cx="1178560" cy="48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Г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н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den>
                    </m:f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9B6A1A-9B39-42AE-8E3F-08063FBC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891" y="5155476"/>
                <a:ext cx="1178560" cy="489814"/>
              </a:xfrm>
              <a:prstGeom prst="rect">
                <a:avLst/>
              </a:prstGeom>
              <a:blipFill>
                <a:blip r:embed="rId10"/>
                <a:stretch>
                  <a:fillRect l="-4145" b="-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33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6273A-628E-48A6-BD3C-60B12B81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Задача 1 (домашнее задание)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D462D2-E2D5-4B12-A7EA-793440686206}"/>
                  </a:ext>
                </a:extLst>
              </p:cNvPr>
              <p:cNvSpPr txBox="1"/>
              <p:nvPr/>
            </p:nvSpPr>
            <p:spPr>
              <a:xfrm>
                <a:off x="308449" y="1349110"/>
                <a:ext cx="10741981" cy="1527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sz="1800" b="1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Дано: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Передатчик помех находится на расстоянии 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от здания, в котором находится рецептор помех. Рельеф местности задается произвольно. Высота подъема антенны передатчика помех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высота рецептора помех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Мощность первой гармоники на выходе передатчика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пер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Коэффициент усиления передающей антенны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пер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Р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абочая частота </m:t>
                    </m:r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Толщина бетонной стены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Для бетона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отн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отн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=4.5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D462D2-E2D5-4B12-A7EA-79344068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49" y="1349110"/>
                <a:ext cx="10741981" cy="1527085"/>
              </a:xfrm>
              <a:prstGeom prst="rect">
                <a:avLst/>
              </a:prstGeom>
              <a:blipFill>
                <a:blip r:embed="rId2"/>
                <a:stretch>
                  <a:fillRect l="-511" t="-1992" r="-454" b="-3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484416B-52CD-4C9D-A46D-3E70279AFCBF}"/>
              </a:ext>
            </a:extLst>
          </p:cNvPr>
          <p:cNvSpPr txBox="1"/>
          <p:nvPr/>
        </p:nvSpPr>
        <p:spPr>
          <a:xfrm>
            <a:off x="308449" y="321564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Найти: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Мощность помехи на входе рецептора помех в здании.</a:t>
            </a:r>
          </a:p>
        </p:txBody>
      </p:sp>
    </p:spTree>
    <p:extLst>
      <p:ext uri="{BB962C8B-B14F-4D97-AF65-F5344CB8AC3E}">
        <p14:creationId xmlns:p14="http://schemas.microsoft.com/office/powerpoint/2010/main" val="120073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8FB07-0DE6-44A4-B096-DCA92C79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00" y="0"/>
            <a:ext cx="10515600" cy="1325563"/>
          </a:xfrm>
        </p:spPr>
        <p:txBody>
          <a:bodyPr/>
          <a:lstStyle/>
          <a:p>
            <a:r>
              <a:rPr lang="ru-RU" dirty="0"/>
              <a:t>Исходные данные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188E095E-924B-4487-A730-4777FEAD73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7105115"/>
                  </p:ext>
                </p:extLst>
              </p:nvPr>
            </p:nvGraphicFramePr>
            <p:xfrm>
              <a:off x="477520" y="1325562"/>
              <a:ext cx="11450320" cy="467536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94206">
                      <a:extLst>
                        <a:ext uri="{9D8B030D-6E8A-4147-A177-3AD203B41FA5}">
                          <a16:colId xmlns:a16="http://schemas.microsoft.com/office/drawing/2014/main" val="915694043"/>
                        </a:ext>
                      </a:extLst>
                    </a:gridCol>
                    <a:gridCol w="720193">
                      <a:extLst>
                        <a:ext uri="{9D8B030D-6E8A-4147-A177-3AD203B41FA5}">
                          <a16:colId xmlns:a16="http://schemas.microsoft.com/office/drawing/2014/main" val="2475181287"/>
                        </a:ext>
                      </a:extLst>
                    </a:gridCol>
                    <a:gridCol w="810397">
                      <a:extLst>
                        <a:ext uri="{9D8B030D-6E8A-4147-A177-3AD203B41FA5}">
                          <a16:colId xmlns:a16="http://schemas.microsoft.com/office/drawing/2014/main" val="3140677669"/>
                        </a:ext>
                      </a:extLst>
                    </a:gridCol>
                    <a:gridCol w="932292">
                      <a:extLst>
                        <a:ext uri="{9D8B030D-6E8A-4147-A177-3AD203B41FA5}">
                          <a16:colId xmlns:a16="http://schemas.microsoft.com/office/drawing/2014/main" val="3701447680"/>
                        </a:ext>
                      </a:extLst>
                    </a:gridCol>
                    <a:gridCol w="932292">
                      <a:extLst>
                        <a:ext uri="{9D8B030D-6E8A-4147-A177-3AD203B41FA5}">
                          <a16:colId xmlns:a16="http://schemas.microsoft.com/office/drawing/2014/main" val="1636792302"/>
                        </a:ext>
                      </a:extLst>
                    </a:gridCol>
                    <a:gridCol w="932292">
                      <a:extLst>
                        <a:ext uri="{9D8B030D-6E8A-4147-A177-3AD203B41FA5}">
                          <a16:colId xmlns:a16="http://schemas.microsoft.com/office/drawing/2014/main" val="2449682520"/>
                        </a:ext>
                      </a:extLst>
                    </a:gridCol>
                    <a:gridCol w="930976">
                      <a:extLst>
                        <a:ext uri="{9D8B030D-6E8A-4147-A177-3AD203B41FA5}">
                          <a16:colId xmlns:a16="http://schemas.microsoft.com/office/drawing/2014/main" val="3257955367"/>
                        </a:ext>
                      </a:extLst>
                    </a:gridCol>
                    <a:gridCol w="730501">
                      <a:extLst>
                        <a:ext uri="{9D8B030D-6E8A-4147-A177-3AD203B41FA5}">
                          <a16:colId xmlns:a16="http://schemas.microsoft.com/office/drawing/2014/main" val="2472593947"/>
                        </a:ext>
                      </a:extLst>
                    </a:gridCol>
                    <a:gridCol w="762519">
                      <a:extLst>
                        <a:ext uri="{9D8B030D-6E8A-4147-A177-3AD203B41FA5}">
                          <a16:colId xmlns:a16="http://schemas.microsoft.com/office/drawing/2014/main" val="1782895112"/>
                        </a:ext>
                      </a:extLst>
                    </a:gridCol>
                    <a:gridCol w="651440">
                      <a:extLst>
                        <a:ext uri="{9D8B030D-6E8A-4147-A177-3AD203B41FA5}">
                          <a16:colId xmlns:a16="http://schemas.microsoft.com/office/drawing/2014/main" val="196787640"/>
                        </a:ext>
                      </a:extLst>
                    </a:gridCol>
                    <a:gridCol w="652416">
                      <a:extLst>
                        <a:ext uri="{9D8B030D-6E8A-4147-A177-3AD203B41FA5}">
                          <a16:colId xmlns:a16="http://schemas.microsoft.com/office/drawing/2014/main" val="2194143184"/>
                        </a:ext>
                      </a:extLst>
                    </a:gridCol>
                    <a:gridCol w="800796">
                      <a:extLst>
                        <a:ext uri="{9D8B030D-6E8A-4147-A177-3AD203B41FA5}">
                          <a16:colId xmlns:a16="http://schemas.microsoft.com/office/drawing/2014/main" val="1298510354"/>
                        </a:ext>
                      </a:extLst>
                    </a:gridCol>
                  </a:tblGrid>
                  <a:tr h="65199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Мощность первой гармоники на выходе передатчика </a:t>
                          </a:r>
                          <a:r>
                            <a:rPr lang="ru-RU" sz="1400" dirty="0">
                              <a:effectLst/>
                            </a:rPr>
                            <a:t>, Вт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 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 1,5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1984574770"/>
                      </a:ext>
                    </a:extLst>
                  </a:tr>
                  <a:tr h="81778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Коэффициент усиления антенны передатчика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пер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дБ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38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3802887239"/>
                      </a:ext>
                    </a:extLst>
                  </a:tr>
                  <a:tr h="48986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Расстояние между приемником и передатчиком</a:t>
                          </a:r>
                          <a:r>
                            <a:rPr lang="en-GB" sz="1400" dirty="0">
                              <a:effectLst/>
                            </a:rPr>
                            <a:t> R</a:t>
                          </a:r>
                          <a:r>
                            <a:rPr lang="ru-RU" sz="1400" dirty="0">
                              <a:effectLst/>
                            </a:rPr>
                            <a:t>, км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2740058439"/>
                      </a:ext>
                    </a:extLst>
                  </a:tr>
                  <a:tr h="48986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Рабочая частота</a:t>
                          </a:r>
                          <a:r>
                            <a:rPr lang="en-GB" sz="1400" dirty="0">
                              <a:effectLst/>
                            </a:rPr>
                            <a:t> </a:t>
                          </a:r>
                          <a:r>
                            <a:rPr lang="en-GB" sz="1400" i="1" dirty="0">
                              <a:effectLst/>
                            </a:rPr>
                            <a:t>f</a:t>
                          </a:r>
                          <a:r>
                            <a:rPr lang="ru-RU" sz="1400" i="1" dirty="0">
                              <a:effectLst/>
                            </a:rPr>
                            <a:t>,</a:t>
                          </a:r>
                          <a:r>
                            <a:rPr lang="ru-RU" sz="1400" dirty="0">
                              <a:effectLst/>
                            </a:rPr>
                            <a:t> ГГц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3,9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5,8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3,7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6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5,8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8,2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7,9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8,3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179147402"/>
                      </a:ext>
                    </a:extLst>
                  </a:tr>
                  <a:tr h="6242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Высота подъема антенны передатчика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м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3667476472"/>
                      </a:ext>
                    </a:extLst>
                  </a:tr>
                  <a:tr h="48986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Высота  подъема антенны рецептора помех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ru-RU" sz="14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м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2981145503"/>
                      </a:ext>
                    </a:extLst>
                  </a:tr>
                  <a:tr h="42453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Толщина бетонной стенки</a:t>
                          </a:r>
                          <a:r>
                            <a:rPr lang="en-GB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</a:t>
                          </a: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1658070960"/>
                      </a:ext>
                    </a:extLst>
                  </a:tr>
                  <a:tr h="68724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Номер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варианта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5103108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188E095E-924B-4487-A730-4777FEAD73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7105115"/>
                  </p:ext>
                </p:extLst>
              </p:nvPr>
            </p:nvGraphicFramePr>
            <p:xfrm>
              <a:off x="477520" y="1325562"/>
              <a:ext cx="11450320" cy="467536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94206">
                      <a:extLst>
                        <a:ext uri="{9D8B030D-6E8A-4147-A177-3AD203B41FA5}">
                          <a16:colId xmlns:a16="http://schemas.microsoft.com/office/drawing/2014/main" val="915694043"/>
                        </a:ext>
                      </a:extLst>
                    </a:gridCol>
                    <a:gridCol w="720193">
                      <a:extLst>
                        <a:ext uri="{9D8B030D-6E8A-4147-A177-3AD203B41FA5}">
                          <a16:colId xmlns:a16="http://schemas.microsoft.com/office/drawing/2014/main" val="2475181287"/>
                        </a:ext>
                      </a:extLst>
                    </a:gridCol>
                    <a:gridCol w="810397">
                      <a:extLst>
                        <a:ext uri="{9D8B030D-6E8A-4147-A177-3AD203B41FA5}">
                          <a16:colId xmlns:a16="http://schemas.microsoft.com/office/drawing/2014/main" val="3140677669"/>
                        </a:ext>
                      </a:extLst>
                    </a:gridCol>
                    <a:gridCol w="932292">
                      <a:extLst>
                        <a:ext uri="{9D8B030D-6E8A-4147-A177-3AD203B41FA5}">
                          <a16:colId xmlns:a16="http://schemas.microsoft.com/office/drawing/2014/main" val="3701447680"/>
                        </a:ext>
                      </a:extLst>
                    </a:gridCol>
                    <a:gridCol w="932292">
                      <a:extLst>
                        <a:ext uri="{9D8B030D-6E8A-4147-A177-3AD203B41FA5}">
                          <a16:colId xmlns:a16="http://schemas.microsoft.com/office/drawing/2014/main" val="1636792302"/>
                        </a:ext>
                      </a:extLst>
                    </a:gridCol>
                    <a:gridCol w="932292">
                      <a:extLst>
                        <a:ext uri="{9D8B030D-6E8A-4147-A177-3AD203B41FA5}">
                          <a16:colId xmlns:a16="http://schemas.microsoft.com/office/drawing/2014/main" val="2449682520"/>
                        </a:ext>
                      </a:extLst>
                    </a:gridCol>
                    <a:gridCol w="930976">
                      <a:extLst>
                        <a:ext uri="{9D8B030D-6E8A-4147-A177-3AD203B41FA5}">
                          <a16:colId xmlns:a16="http://schemas.microsoft.com/office/drawing/2014/main" val="3257955367"/>
                        </a:ext>
                      </a:extLst>
                    </a:gridCol>
                    <a:gridCol w="730501">
                      <a:extLst>
                        <a:ext uri="{9D8B030D-6E8A-4147-A177-3AD203B41FA5}">
                          <a16:colId xmlns:a16="http://schemas.microsoft.com/office/drawing/2014/main" val="2472593947"/>
                        </a:ext>
                      </a:extLst>
                    </a:gridCol>
                    <a:gridCol w="762519">
                      <a:extLst>
                        <a:ext uri="{9D8B030D-6E8A-4147-A177-3AD203B41FA5}">
                          <a16:colId xmlns:a16="http://schemas.microsoft.com/office/drawing/2014/main" val="1782895112"/>
                        </a:ext>
                      </a:extLst>
                    </a:gridCol>
                    <a:gridCol w="651440">
                      <a:extLst>
                        <a:ext uri="{9D8B030D-6E8A-4147-A177-3AD203B41FA5}">
                          <a16:colId xmlns:a16="http://schemas.microsoft.com/office/drawing/2014/main" val="196787640"/>
                        </a:ext>
                      </a:extLst>
                    </a:gridCol>
                    <a:gridCol w="652416">
                      <a:extLst>
                        <a:ext uri="{9D8B030D-6E8A-4147-A177-3AD203B41FA5}">
                          <a16:colId xmlns:a16="http://schemas.microsoft.com/office/drawing/2014/main" val="2194143184"/>
                        </a:ext>
                      </a:extLst>
                    </a:gridCol>
                    <a:gridCol w="800796">
                      <a:extLst>
                        <a:ext uri="{9D8B030D-6E8A-4147-A177-3AD203B41FA5}">
                          <a16:colId xmlns:a16="http://schemas.microsoft.com/office/drawing/2014/main" val="1298510354"/>
                        </a:ext>
                      </a:extLst>
                    </a:gridCol>
                  </a:tblGrid>
                  <a:tr h="65199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Мощность первой гармоники на выходе передатчика </a:t>
                          </a:r>
                          <a:r>
                            <a:rPr lang="ru-RU" sz="1400" dirty="0">
                              <a:effectLst/>
                            </a:rPr>
                            <a:t>, Вт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 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 1,5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1,5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1984574770"/>
                      </a:ext>
                    </a:extLst>
                  </a:tr>
                  <a:tr h="81778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9732" marR="59732" marT="0" marB="0">
                        <a:blipFill>
                          <a:blip r:embed="rId2"/>
                          <a:stretch>
                            <a:fillRect l="-235" t="-86567" r="-341549" b="-394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38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3802887239"/>
                      </a:ext>
                    </a:extLst>
                  </a:tr>
                  <a:tr h="48986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Расстояние между приемником и передатчиком</a:t>
                          </a:r>
                          <a:r>
                            <a:rPr lang="en-GB" sz="1400" dirty="0">
                              <a:effectLst/>
                            </a:rPr>
                            <a:t> R</a:t>
                          </a:r>
                          <a:r>
                            <a:rPr lang="ru-RU" sz="1400" dirty="0">
                              <a:effectLst/>
                            </a:rPr>
                            <a:t>, км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2740058439"/>
                      </a:ext>
                    </a:extLst>
                  </a:tr>
                  <a:tr h="48986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Рабочая частота</a:t>
                          </a:r>
                          <a:r>
                            <a:rPr lang="en-GB" sz="1400" dirty="0">
                              <a:effectLst/>
                            </a:rPr>
                            <a:t> </a:t>
                          </a:r>
                          <a:r>
                            <a:rPr lang="en-GB" sz="1400" i="1" dirty="0">
                              <a:effectLst/>
                            </a:rPr>
                            <a:t>f</a:t>
                          </a:r>
                          <a:r>
                            <a:rPr lang="ru-RU" sz="1400" i="1" dirty="0">
                              <a:effectLst/>
                            </a:rPr>
                            <a:t>,</a:t>
                          </a:r>
                          <a:r>
                            <a:rPr lang="ru-RU" sz="1400" dirty="0">
                              <a:effectLst/>
                            </a:rPr>
                            <a:t> ГГц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3,9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5,8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3,7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6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5,8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8,2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7,9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8,3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179147402"/>
                      </a:ext>
                    </a:extLst>
                  </a:tr>
                  <a:tr h="62420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9732" marR="59732" marT="0" marB="0">
                        <a:blipFill>
                          <a:blip r:embed="rId2"/>
                          <a:stretch>
                            <a:fillRect l="-235" t="-399029" r="-341549" b="-257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3667476472"/>
                      </a:ext>
                    </a:extLst>
                  </a:tr>
                  <a:tr h="4898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9732" marR="59732" marT="0" marB="0">
                        <a:blipFill>
                          <a:blip r:embed="rId2"/>
                          <a:stretch>
                            <a:fillRect l="-235" t="-642500" r="-341549" b="-2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2981145503"/>
                      </a:ext>
                    </a:extLst>
                  </a:tr>
                  <a:tr h="42453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Толщина бетонной стенки</a:t>
                          </a:r>
                          <a:r>
                            <a:rPr lang="en-GB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</a:t>
                          </a: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м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0,5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</a:t>
                          </a: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1658070960"/>
                      </a:ext>
                    </a:extLst>
                  </a:tr>
                  <a:tr h="68724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Номер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варианта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59732" marR="59732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11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732" marR="59732" marT="0" marB="0"/>
                    </a:tc>
                    <a:extLst>
                      <a:ext uri="{0D108BD9-81ED-4DB2-BD59-A6C34878D82A}">
                        <a16:rowId xmlns:a16="http://schemas.microsoft.com/office/drawing/2014/main" val="5103108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92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D9191-AA52-4A7B-89EB-AE38B9BF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Аппроксимация реальных препятствий клиновидными препятствиями</a:t>
            </a:r>
            <a:b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465676-4E85-453E-9B57-9C5DF5C228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49290" y="1420618"/>
            <a:ext cx="5204460" cy="3159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BA7B2B-A4AF-41AE-BBEE-806137E87ED2}"/>
                  </a:ext>
                </a:extLst>
              </p:cNvPr>
              <p:cNvSpPr txBox="1"/>
              <p:nvPr/>
            </p:nvSpPr>
            <p:spPr>
              <a:xfrm>
                <a:off x="-345440" y="4714452"/>
                <a:ext cx="6096000" cy="1069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𝑢</m:t>
                      </m:r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i="1"/>
                              </m:ctrlPr>
                            </m:radPr>
                            <m:deg/>
                            <m:e>
                              <m:r>
                                <a:rPr lang="ru-RU" i="1"/>
                                <m:t>2</m:t>
                              </m:r>
                            </m:e>
                          </m:rad>
                          <m:r>
                            <a:rPr lang="en-US" i="1"/>
                            <m:t>𝐻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/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𝑅</m:t>
                                  </m:r>
                                </m:e>
                                <m:sub>
                                  <m:r>
                                    <a:rPr lang="ru-RU" i="1"/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ym typeface="Symbol" panose="05050102010706020507" pitchFamily="18" charset="2"/>
                                </a:rPr>
                                <m:t></m:t>
                              </m:r>
                              <m:r>
                                <a:rPr lang="ru-RU" i="1"/>
                                <m:t>(1−</m:t>
                              </m:r>
                              <m:r>
                                <a:rPr lang="en-US" i="1">
                                  <a:sym typeface="Symbol" panose="05050102010706020507" pitchFamily="18" charset="2"/>
                                </a:rPr>
                                <m:t></m:t>
                              </m:r>
                              <m:r>
                                <a:rPr lang="ru-RU" i="1"/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  <a:p>
                <a:pPr/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BA7B2B-A4AF-41AE-BBEE-806137E8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5440" y="4714452"/>
                <a:ext cx="6096000" cy="1069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325DE8-F063-455E-8197-B7E04F658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38398" y="5774869"/>
            <a:ext cx="11789918" cy="7438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986A-2A90-4993-BC9B-C9DFFA6CBF2B}"/>
              </a:ext>
            </a:extLst>
          </p:cNvPr>
          <p:cNvSpPr txBox="1"/>
          <p:nvPr/>
        </p:nvSpPr>
        <p:spPr>
          <a:xfrm>
            <a:off x="4058920" y="4925920"/>
            <a:ext cx="781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Нормированный просвет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17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9ABE6-93CA-480E-AFCD-36502A94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График зависимости множителя ослабления </a:t>
            </a:r>
            <a:endParaRPr lang="ru-RU" sz="4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8C8F32-B1F9-4FA2-AD4E-9574422D47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424" y="1823085"/>
            <a:ext cx="4356735" cy="43853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6B4D89-54D4-4834-AAEF-931167214841}"/>
                  </a:ext>
                </a:extLst>
              </p:cNvPr>
              <p:cNvSpPr txBox="1"/>
              <p:nvPr/>
            </p:nvSpPr>
            <p:spPr>
              <a:xfrm>
                <a:off x="351471" y="6297533"/>
                <a:ext cx="6096000" cy="390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Зависимость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(дБ) от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endParaRPr lang="ru-RU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6B4D89-54D4-4834-AAEF-931167214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1" y="6297533"/>
                <a:ext cx="6096000" cy="390684"/>
              </a:xfrm>
              <a:prstGeom prst="rect">
                <a:avLst/>
              </a:prstGeom>
              <a:blipFill>
                <a:blip r:embed="rId3"/>
                <a:stretch>
                  <a:fillRect t="-3125" b="-23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16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974</Words>
  <Application>Microsoft Office PowerPoint</Application>
  <PresentationFormat>Широкоэкранный</PresentationFormat>
  <Paragraphs>391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Изображение Paintbrush</vt:lpstr>
      <vt:lpstr>Практика 3</vt:lpstr>
      <vt:lpstr>Задача</vt:lpstr>
      <vt:lpstr>Профиль местности</vt:lpstr>
      <vt:lpstr>Мощность сигнала на внешней стороне стены</vt:lpstr>
      <vt:lpstr>Коэффициенты отражения и прохождения </vt:lpstr>
      <vt:lpstr>Задача 1 (домашнее задание)</vt:lpstr>
      <vt:lpstr>Исходные данные</vt:lpstr>
      <vt:lpstr>Аппроксимация реальных препятствий клиновидными препятствиями </vt:lpstr>
      <vt:lpstr>График зависимости множителя ослабления </vt:lpstr>
      <vt:lpstr>Линия прямой видимости касается вершин обоих препятствий</vt:lpstr>
      <vt:lpstr>Если просветы H_1 и H_2 отрицательны</vt:lpstr>
      <vt:lpstr>Задача 2 (домашнее задание)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Елизавета Барабанова</dc:creator>
  <cp:lastModifiedBy>Елизавета Барабанова</cp:lastModifiedBy>
  <cp:revision>14</cp:revision>
  <dcterms:created xsi:type="dcterms:W3CDTF">2022-03-21T02:58:22Z</dcterms:created>
  <dcterms:modified xsi:type="dcterms:W3CDTF">2022-03-22T22:06:53Z</dcterms:modified>
</cp:coreProperties>
</file>