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4" r:id="rId4"/>
    <p:sldId id="285" r:id="rId5"/>
    <p:sldId id="286" r:id="rId6"/>
    <p:sldId id="291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8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4660"/>
  </p:normalViewPr>
  <p:slideViewPr>
    <p:cSldViewPr>
      <p:cViewPr varScale="1">
        <p:scale>
          <a:sx n="82" d="100"/>
          <a:sy n="82" d="100"/>
        </p:scale>
        <p:origin x="17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Электромагнитные волны, электромагнитное излучение, распространение электромагнитных волн">
            <a:extLst>
              <a:ext uri="{FF2B5EF4-FFF2-40B4-BE49-F238E27FC236}">
                <a16:creationId xmlns:a16="http://schemas.microsoft.com/office/drawing/2014/main" id="{0C4B15F9-7899-47C8-ADF0-B7CB204B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70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68952" cy="4968552"/>
          </a:xfrm>
        </p:spPr>
        <p:txBody>
          <a:bodyPr>
            <a:noAutofit/>
          </a:bodyPr>
          <a:lstStyle/>
          <a:p>
            <a:r>
              <a:rPr lang="ru-RU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Расчет коэффициентов отражения и прохождения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467672"/>
            <a:ext cx="6400800" cy="913656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Практика 1</a:t>
            </a:r>
          </a:p>
          <a:p>
            <a:r>
              <a:rPr lang="ru-RU" i="1" dirty="0">
                <a:solidFill>
                  <a:srgbClr val="FFFF00"/>
                </a:solidFill>
              </a:rPr>
              <a:t>Барабанова Елизавета Александровна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7075C-2D85-4405-940B-20CECBBA0CF1}"/>
                  </a:ext>
                </a:extLst>
              </p:cNvPr>
              <p:cNvSpPr txBox="1"/>
              <p:nvPr/>
            </p:nvSpPr>
            <p:spPr>
              <a:xfrm>
                <a:off x="482151" y="1124744"/>
                <a:ext cx="6970170" cy="885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7075C-2D85-4405-940B-20CECBBA0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1" y="1124744"/>
                <a:ext cx="6970170" cy="885179"/>
              </a:xfrm>
              <a:prstGeom prst="rect">
                <a:avLst/>
              </a:prstGeom>
              <a:blipFill>
                <a:blip r:embed="rId2"/>
                <a:stretch>
                  <a:fillRect b="-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95F435A3-0CDD-4580-9D4C-8395D956E82D}"/>
              </a:ext>
            </a:extLst>
          </p:cNvPr>
          <p:cNvSpPr/>
          <p:nvPr/>
        </p:nvSpPr>
        <p:spPr>
          <a:xfrm>
            <a:off x="1110444" y="1340768"/>
            <a:ext cx="154360" cy="6067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5E144A-B92A-4298-A5B4-98191523509D}"/>
                  </a:ext>
                </a:extLst>
              </p:cNvPr>
              <p:cNvSpPr txBox="1"/>
              <p:nvPr/>
            </p:nvSpPr>
            <p:spPr>
              <a:xfrm>
                <a:off x="7366689" y="2738644"/>
                <a:ext cx="9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5E144A-B92A-4298-A5B4-981915235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689" y="2738644"/>
                <a:ext cx="916085" cy="276999"/>
              </a:xfrm>
              <a:prstGeom prst="rect">
                <a:avLst/>
              </a:prstGeom>
              <a:blipFill>
                <a:blip r:embed="rId3"/>
                <a:stretch>
                  <a:fillRect l="-5298" r="-5298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4AF03C-0894-4CBD-B36B-CAAC549FDCED}"/>
                  </a:ext>
                </a:extLst>
              </p:cNvPr>
              <p:cNvSpPr txBox="1"/>
              <p:nvPr/>
            </p:nvSpPr>
            <p:spPr>
              <a:xfrm>
                <a:off x="5436096" y="847987"/>
                <a:ext cx="477727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4AF03C-0894-4CBD-B36B-CAAC549FD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847987"/>
                <a:ext cx="4777272" cy="693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970B6B-0855-43A7-9BF7-D822FF333B49}"/>
                  </a:ext>
                </a:extLst>
              </p:cNvPr>
              <p:cNvSpPr txBox="1"/>
              <p:nvPr/>
            </p:nvSpPr>
            <p:spPr>
              <a:xfrm>
                <a:off x="5436096" y="1768746"/>
                <a:ext cx="477727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970B6B-0855-43A7-9BF7-D822FF333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768746"/>
                <a:ext cx="4777272" cy="693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F79C1-A168-439E-A1E0-6DA5EF5B4A3D}"/>
                  </a:ext>
                </a:extLst>
              </p:cNvPr>
              <p:cNvSpPr txBox="1"/>
              <p:nvPr/>
            </p:nvSpPr>
            <p:spPr>
              <a:xfrm>
                <a:off x="496349" y="2420888"/>
                <a:ext cx="6970170" cy="86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BF79C1-A168-439E-A1E0-6DA5EF5B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49" y="2420888"/>
                <a:ext cx="6970170" cy="865430"/>
              </a:xfrm>
              <a:prstGeom prst="rect">
                <a:avLst/>
              </a:prstGeom>
              <a:blipFill>
                <a:blip r:embed="rId6"/>
                <a:stretch>
                  <a:fillRect b="-7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Левая фигурная скобка 20">
            <a:extLst>
              <a:ext uri="{FF2B5EF4-FFF2-40B4-BE49-F238E27FC236}">
                <a16:creationId xmlns:a16="http://schemas.microsoft.com/office/drawing/2014/main" id="{0440B363-8D04-4EEC-BDFD-41E5FB43ABA3}"/>
              </a:ext>
            </a:extLst>
          </p:cNvPr>
          <p:cNvSpPr/>
          <p:nvPr/>
        </p:nvSpPr>
        <p:spPr>
          <a:xfrm>
            <a:off x="1479338" y="2604588"/>
            <a:ext cx="154360" cy="6067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243A34-BA45-4C31-9A6A-C4CC2B5D2B1E}"/>
                  </a:ext>
                </a:extLst>
              </p:cNvPr>
              <p:cNvSpPr txBox="1"/>
              <p:nvPr/>
            </p:nvSpPr>
            <p:spPr>
              <a:xfrm>
                <a:off x="611560" y="3747694"/>
                <a:ext cx="6970170" cy="844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243A34-BA45-4C31-9A6A-C4CC2B5D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47694"/>
                <a:ext cx="6970170" cy="844270"/>
              </a:xfrm>
              <a:prstGeom prst="rect">
                <a:avLst/>
              </a:prstGeom>
              <a:blipFill>
                <a:blip r:embed="rId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Левая фигурная скобка 26">
            <a:extLst>
              <a:ext uri="{FF2B5EF4-FFF2-40B4-BE49-F238E27FC236}">
                <a16:creationId xmlns:a16="http://schemas.microsoft.com/office/drawing/2014/main" id="{6EDCE97F-006F-43C1-98AC-FEE8E0DFA71D}"/>
              </a:ext>
            </a:extLst>
          </p:cNvPr>
          <p:cNvSpPr/>
          <p:nvPr/>
        </p:nvSpPr>
        <p:spPr>
          <a:xfrm>
            <a:off x="1556518" y="3985238"/>
            <a:ext cx="154360" cy="6067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2DD8E5-17DC-4215-BCA9-039F134A5D98}"/>
                  </a:ext>
                </a:extLst>
              </p:cNvPr>
              <p:cNvSpPr txBox="1"/>
              <p:nvPr/>
            </p:nvSpPr>
            <p:spPr>
              <a:xfrm>
                <a:off x="1240058" y="4857161"/>
                <a:ext cx="6970170" cy="703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GB" b="0" dirty="0"/>
                  <a:t>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GB" b="0" dirty="0"/>
                  <a:t>=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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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2DD8E5-17DC-4215-BCA9-039F134A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58" y="4857161"/>
                <a:ext cx="6970170" cy="703334"/>
              </a:xfrm>
              <a:prstGeom prst="rect">
                <a:avLst/>
              </a:prstGeom>
              <a:blipFill>
                <a:blip r:embed="rId8"/>
                <a:stretch>
                  <a:fillRect l="-1224" t="-2609" b="-19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BCF220-2669-47D1-99EF-4711D5B9024B}"/>
                  </a:ext>
                </a:extLst>
              </p:cNvPr>
              <p:cNvSpPr txBox="1"/>
              <p:nvPr/>
            </p:nvSpPr>
            <p:spPr>
              <a:xfrm>
                <a:off x="1187624" y="5721086"/>
                <a:ext cx="6970170" cy="1042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𝑐𝑜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BCF220-2669-47D1-99EF-4711D5B90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21086"/>
                <a:ext cx="6970170" cy="10426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448A9C-A837-4F8F-B04C-7DF30E4261A8}"/>
              </a:ext>
            </a:extLst>
          </p:cNvPr>
          <p:cNvSpPr/>
          <p:nvPr/>
        </p:nvSpPr>
        <p:spPr>
          <a:xfrm>
            <a:off x="2001313" y="5733256"/>
            <a:ext cx="5342791" cy="107099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14C96-AE3D-4275-B4FC-CA29442272A1}"/>
              </a:ext>
            </a:extLst>
          </p:cNvPr>
          <p:cNvSpPr txBox="1"/>
          <p:nvPr/>
        </p:nvSpPr>
        <p:spPr>
          <a:xfrm>
            <a:off x="6660232" y="1412776"/>
            <a:ext cx="68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(22)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A998F-CE92-4E89-99F6-D19B88F17917}"/>
              </a:ext>
            </a:extLst>
          </p:cNvPr>
          <p:cNvSpPr txBox="1"/>
          <p:nvPr/>
        </p:nvSpPr>
        <p:spPr>
          <a:xfrm>
            <a:off x="6372200" y="2680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(23)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866E4-0A87-4B19-9CD7-BE64A00AC3F7}"/>
              </a:ext>
            </a:extLst>
          </p:cNvPr>
          <p:cNvSpPr txBox="1"/>
          <p:nvPr/>
        </p:nvSpPr>
        <p:spPr>
          <a:xfrm>
            <a:off x="6804248" y="39852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(24)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7411C-995C-4E3C-9F7D-E79C7C27D8FA}"/>
              </a:ext>
            </a:extLst>
          </p:cNvPr>
          <p:cNvSpPr txBox="1"/>
          <p:nvPr/>
        </p:nvSpPr>
        <p:spPr>
          <a:xfrm>
            <a:off x="7020272" y="4941168"/>
            <a:ext cx="56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(25)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8D939-6798-4502-94A6-D0A12962E768}"/>
              </a:ext>
            </a:extLst>
          </p:cNvPr>
          <p:cNvSpPr txBox="1"/>
          <p:nvPr/>
        </p:nvSpPr>
        <p:spPr>
          <a:xfrm>
            <a:off x="7581730" y="5949280"/>
            <a:ext cx="70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(26)</a:t>
            </a:r>
            <a:endParaRPr lang="ru-RU" dirty="0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206B2A2-CB08-4DEE-971D-09B61319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12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9A5F9-5AD1-4546-ADCA-74C4FCE7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Задача </a:t>
            </a:r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. Численный пример. Исходные данные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C18E59-137C-485C-81A5-A55281F01206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1747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=8.84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C18E59-137C-485C-81A5-A55281F0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747914" cy="276999"/>
              </a:xfrm>
              <a:prstGeom prst="rect">
                <a:avLst/>
              </a:prstGeom>
              <a:blipFill>
                <a:blip r:embed="rId2"/>
                <a:stretch>
                  <a:fillRect l="-1399" t="-4444" r="-1049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A0D83D-4505-4C81-877C-DB18DF279E57}"/>
                  </a:ext>
                </a:extLst>
              </p:cNvPr>
              <p:cNvSpPr txBox="1"/>
              <p:nvPr/>
            </p:nvSpPr>
            <p:spPr>
              <a:xfrm>
                <a:off x="794724" y="1916832"/>
                <a:ext cx="1803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A0D83D-4505-4C81-877C-DB18DF27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4" y="1916832"/>
                <a:ext cx="1803251" cy="276999"/>
              </a:xfrm>
              <a:prstGeom prst="rect">
                <a:avLst/>
              </a:prstGeom>
              <a:blipFill>
                <a:blip r:embed="rId3"/>
                <a:stretch>
                  <a:fillRect l="-2365" t="-4348" r="-1014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A0D54C9-3571-4920-B1DF-57B7D363A1C4}"/>
              </a:ext>
            </a:extLst>
          </p:cNvPr>
          <p:cNvSpPr txBox="1"/>
          <p:nvPr/>
        </p:nvSpPr>
        <p:spPr>
          <a:xfrm>
            <a:off x="2771800" y="14176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Ф/м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A7680-A108-480F-9110-3ECAB2BBE13D}"/>
              </a:ext>
            </a:extLst>
          </p:cNvPr>
          <p:cNvSpPr txBox="1"/>
          <p:nvPr/>
        </p:nvSpPr>
        <p:spPr>
          <a:xfrm>
            <a:off x="2758007" y="18706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Гн/м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3172E-9C5A-4414-87FE-B4DC60479EC7}"/>
                  </a:ext>
                </a:extLst>
              </p:cNvPr>
              <p:cNvSpPr txBox="1"/>
              <p:nvPr/>
            </p:nvSpPr>
            <p:spPr>
              <a:xfrm>
                <a:off x="794724" y="2395046"/>
                <a:ext cx="1221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=2.4 ГГц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3172E-9C5A-4414-87FE-B4DC60479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4" y="2395046"/>
                <a:ext cx="1221809" cy="276999"/>
              </a:xfrm>
              <a:prstGeom prst="rect">
                <a:avLst/>
              </a:prstGeom>
              <a:blipFill>
                <a:blip r:embed="rId4"/>
                <a:stretch>
                  <a:fillRect l="-6468" t="-2222" r="-597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F2ABA3-8D50-44C9-939D-635299D5C083}"/>
              </a:ext>
            </a:extLst>
          </p:cNvPr>
          <p:cNvSpPr txBox="1"/>
          <p:nvPr/>
        </p:nvSpPr>
        <p:spPr>
          <a:xfrm>
            <a:off x="683568" y="287326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Толщина бетонной стенки 30 см.</a:t>
            </a:r>
          </a:p>
        </p:txBody>
      </p:sp>
    </p:spTree>
    <p:extLst>
      <p:ext uri="{BB962C8B-B14F-4D97-AF65-F5344CB8AC3E}">
        <p14:creationId xmlns:p14="http://schemas.microsoft.com/office/powerpoint/2010/main" val="165377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9745E-D00F-47D0-92CF-602FC702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DA9741-07D1-4ED1-8576-4CB60A83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577"/>
            <a:ext cx="5103825" cy="64302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C26F15-FEF4-45B7-8A21-2DB882882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462" y="1630507"/>
            <a:ext cx="3038475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87DBB-D284-498A-BE06-D37AE4BCBDE6}"/>
              </a:ext>
            </a:extLst>
          </p:cNvPr>
          <p:cNvSpPr txBox="1"/>
          <p:nvPr/>
        </p:nvSpPr>
        <p:spPr>
          <a:xfrm>
            <a:off x="2302559" y="54527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Модуль коэффициента прохождения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50E50-DC07-426C-9D40-F4C85B41077C}"/>
              </a:ext>
            </a:extLst>
          </p:cNvPr>
          <p:cNvSpPr txBox="1"/>
          <p:nvPr/>
        </p:nvSpPr>
        <p:spPr>
          <a:xfrm>
            <a:off x="2411760" y="47667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Аргумент коэффициента отражения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DE07A-6C2B-49B9-84F5-6E663D23F5F0}"/>
              </a:ext>
            </a:extLst>
          </p:cNvPr>
          <p:cNvSpPr txBox="1"/>
          <p:nvPr/>
        </p:nvSpPr>
        <p:spPr>
          <a:xfrm>
            <a:off x="2580574" y="449069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Модуль коэффициента отражения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CED33-1AD9-4958-8C9A-9723833D0F45}"/>
              </a:ext>
            </a:extLst>
          </p:cNvPr>
          <p:cNvSpPr txBox="1"/>
          <p:nvPr/>
        </p:nvSpPr>
        <p:spPr>
          <a:xfrm>
            <a:off x="2302559" y="565918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Аргумент коэффициента прохождения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BA0F7-75D6-410D-AD4C-B89C5C503196}"/>
              </a:ext>
            </a:extLst>
          </p:cNvPr>
          <p:cNvSpPr txBox="1"/>
          <p:nvPr/>
        </p:nvSpPr>
        <p:spPr>
          <a:xfrm>
            <a:off x="5489462" y="3573016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6F281-C221-48C4-85B0-3A775CF42A1C}"/>
              </a:ext>
            </a:extLst>
          </p:cNvPr>
          <p:cNvSpPr txBox="1"/>
          <p:nvPr/>
        </p:nvSpPr>
        <p:spPr>
          <a:xfrm>
            <a:off x="3538432" y="408873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26C2B-9FF7-444A-B9CC-A37F0EE3109B}"/>
              </a:ext>
            </a:extLst>
          </p:cNvPr>
          <p:cNvSpPr txBox="1"/>
          <p:nvPr/>
        </p:nvSpPr>
        <p:spPr>
          <a:xfrm>
            <a:off x="2042399" y="4493915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089DA-ED6A-4779-8863-6137DE196E25}"/>
              </a:ext>
            </a:extLst>
          </p:cNvPr>
          <p:cNvSpPr txBox="1"/>
          <p:nvPr/>
        </p:nvSpPr>
        <p:spPr>
          <a:xfrm>
            <a:off x="5946308" y="4739787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E15A2-CF81-48A4-A091-DA21917343F2}"/>
              </a:ext>
            </a:extLst>
          </p:cNvPr>
          <p:cNvSpPr txBox="1"/>
          <p:nvPr/>
        </p:nvSpPr>
        <p:spPr>
          <a:xfrm>
            <a:off x="7567886" y="5101710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2206B-2CEB-4686-846E-2EE4ADEC1A17}"/>
              </a:ext>
            </a:extLst>
          </p:cNvPr>
          <p:cNvSpPr txBox="1"/>
          <p:nvPr/>
        </p:nvSpPr>
        <p:spPr>
          <a:xfrm>
            <a:off x="1763688" y="5441515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1302A9-85E7-4D5D-A709-F29B8903C536}"/>
              </a:ext>
            </a:extLst>
          </p:cNvPr>
          <p:cNvSpPr txBox="1"/>
          <p:nvPr/>
        </p:nvSpPr>
        <p:spPr>
          <a:xfrm>
            <a:off x="6215171" y="5637370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298716-2609-4407-86DD-ABF81310A319}"/>
              </a:ext>
            </a:extLst>
          </p:cNvPr>
          <p:cNvSpPr txBox="1"/>
          <p:nvPr/>
        </p:nvSpPr>
        <p:spPr>
          <a:xfrm>
            <a:off x="7813719" y="5992997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ED60E-26F2-45D8-B160-74868A177B47}"/>
              </a:ext>
            </a:extLst>
          </p:cNvPr>
          <p:cNvSpPr txBox="1"/>
          <p:nvPr/>
        </p:nvSpPr>
        <p:spPr>
          <a:xfrm>
            <a:off x="8552441" y="1630507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(27)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D366F-7EF7-42FB-A345-6D877EEB867F}"/>
              </a:ext>
            </a:extLst>
          </p:cNvPr>
          <p:cNvSpPr txBox="1"/>
          <p:nvPr/>
        </p:nvSpPr>
        <p:spPr>
          <a:xfrm>
            <a:off x="8509830" y="195320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(28)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93789-2CA5-4A18-8048-A7CCE2AEDBA2}"/>
              </a:ext>
            </a:extLst>
          </p:cNvPr>
          <p:cNvSpPr txBox="1"/>
          <p:nvPr/>
        </p:nvSpPr>
        <p:spPr>
          <a:xfrm>
            <a:off x="7591833" y="2212461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(29)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8723D0-0E2C-4485-9479-4CD3FF4C303A}"/>
              </a:ext>
            </a:extLst>
          </p:cNvPr>
          <p:cNvSpPr txBox="1"/>
          <p:nvPr/>
        </p:nvSpPr>
        <p:spPr>
          <a:xfrm>
            <a:off x="7629175" y="2563129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7F6034-C719-48C5-9829-ED06E8FFD924}"/>
              </a:ext>
            </a:extLst>
          </p:cNvPr>
          <p:cNvSpPr txBox="1"/>
          <p:nvPr/>
        </p:nvSpPr>
        <p:spPr>
          <a:xfrm>
            <a:off x="7666517" y="2856200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F9785E-1762-45C9-91D0-11223EC04619}"/>
              </a:ext>
            </a:extLst>
          </p:cNvPr>
          <p:cNvSpPr txBox="1"/>
          <p:nvPr/>
        </p:nvSpPr>
        <p:spPr>
          <a:xfrm>
            <a:off x="7666517" y="3161352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5C091B-2158-4366-94AC-97E34B201979}"/>
              </a:ext>
            </a:extLst>
          </p:cNvPr>
          <p:cNvSpPr txBox="1"/>
          <p:nvPr/>
        </p:nvSpPr>
        <p:spPr>
          <a:xfrm>
            <a:off x="7678769" y="3495751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22E8CC-AE29-4C89-965A-2A61A946A275}"/>
              </a:ext>
            </a:extLst>
          </p:cNvPr>
          <p:cNvSpPr txBox="1"/>
          <p:nvPr/>
        </p:nvSpPr>
        <p:spPr>
          <a:xfrm>
            <a:off x="7696621" y="3774703"/>
            <a:ext cx="73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(34)</a:t>
            </a:r>
          </a:p>
        </p:txBody>
      </p:sp>
    </p:spTree>
    <p:extLst>
      <p:ext uri="{BB962C8B-B14F-4D97-AF65-F5344CB8AC3E}">
        <p14:creationId xmlns:p14="http://schemas.microsoft.com/office/powerpoint/2010/main" val="81594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668E1-4BD6-423E-8F7F-A12E6040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Задача 3. 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ADB5B-B977-4790-8244-54294D4E352C}"/>
              </a:ext>
            </a:extLst>
          </p:cNvPr>
          <p:cNvSpPr txBox="1"/>
          <p:nvPr/>
        </p:nvSpPr>
        <p:spPr>
          <a:xfrm>
            <a:off x="457199" y="1417638"/>
            <a:ext cx="839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Рассчитать коэффициент отражения и прохождения через оконное стекло, представляющее собой стеклопакет, состоящий из двух стекол толщинами по 5 мм и воздушной камеры толщиной </a:t>
            </a:r>
            <a:r>
              <a:rPr lang="en-US" dirty="0"/>
              <a:t>1</a:t>
            </a:r>
            <a:r>
              <a:rPr lang="ru-RU" dirty="0"/>
              <a:t> см.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5FDD26-0EC2-4C86-A06C-55C4B64F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6" y="2358008"/>
            <a:ext cx="8562975" cy="162877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BF336B-9AFF-4E16-8B5F-98709D5130EA}"/>
              </a:ext>
            </a:extLst>
          </p:cNvPr>
          <p:cNvSpPr/>
          <p:nvPr/>
        </p:nvSpPr>
        <p:spPr>
          <a:xfrm>
            <a:off x="312620" y="2992375"/>
            <a:ext cx="8562975" cy="3600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91B17-4969-40B4-90B6-C63409FE28FA}"/>
              </a:ext>
            </a:extLst>
          </p:cNvPr>
          <p:cNvSpPr txBox="1"/>
          <p:nvPr/>
        </p:nvSpPr>
        <p:spPr>
          <a:xfrm>
            <a:off x="337975" y="4077072"/>
            <a:ext cx="5530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случае, прохождение электромагнитной волны можно рассматривать как прохождение через многослойную структуру. Для данного случая матрица фундаментальных решений будет равна произведению трех матриц</a:t>
            </a:r>
            <a:r>
              <a:rPr lang="en-US" dirty="0"/>
              <a:t> M1, M2 </a:t>
            </a:r>
            <a:r>
              <a:rPr lang="ru-RU" dirty="0"/>
              <a:t>и </a:t>
            </a:r>
            <a:r>
              <a:rPr lang="en-GB" dirty="0"/>
              <a:t>M1.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148D65-3319-498F-AABF-9FCA15D6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4049695"/>
            <a:ext cx="1504950" cy="2657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FB063F-325C-45E0-AEF8-CBE27BB22881}"/>
                  </a:ext>
                </a:extLst>
              </p:cNvPr>
              <p:cNvSpPr txBox="1"/>
              <p:nvPr/>
            </p:nvSpPr>
            <p:spPr>
              <a:xfrm>
                <a:off x="611560" y="5949280"/>
                <a:ext cx="1757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FB063F-325C-45E0-AEF8-CBE27BB2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949280"/>
                <a:ext cx="1757725" cy="276999"/>
              </a:xfrm>
              <a:prstGeom prst="rect">
                <a:avLst/>
              </a:prstGeom>
              <a:blipFill>
                <a:blip r:embed="rId4"/>
                <a:stretch>
                  <a:fillRect l="-2422" r="-276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8E05418-F980-4EB0-A9BD-8C610F23A858}"/>
              </a:ext>
            </a:extLst>
          </p:cNvPr>
          <p:cNvCxnSpPr>
            <a:cxnSpLocks/>
          </p:cNvCxnSpPr>
          <p:nvPr/>
        </p:nvCxnSpPr>
        <p:spPr>
          <a:xfrm>
            <a:off x="6588224" y="4437112"/>
            <a:ext cx="86409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9920E89-95BE-4FEA-84A3-885111451EAB}"/>
              </a:ext>
            </a:extLst>
          </p:cNvPr>
          <p:cNvCxnSpPr>
            <a:cxnSpLocks/>
          </p:cNvCxnSpPr>
          <p:nvPr/>
        </p:nvCxnSpPr>
        <p:spPr>
          <a:xfrm flipV="1">
            <a:off x="6372200" y="5157192"/>
            <a:ext cx="1328539" cy="45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B09F6DB-1A04-443F-AB6F-0E00DC311A6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7812360" y="5378433"/>
            <a:ext cx="640854" cy="17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259D1B-496B-40B6-B612-6B9EC2A72100}"/>
              </a:ext>
            </a:extLst>
          </p:cNvPr>
          <p:cNvSpPr txBox="1"/>
          <p:nvPr/>
        </p:nvSpPr>
        <p:spPr>
          <a:xfrm>
            <a:off x="6616622" y="420265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M1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3A7A9A-2B8D-4B89-B656-AA430E67497C}"/>
              </a:ext>
            </a:extLst>
          </p:cNvPr>
          <p:cNvSpPr txBox="1"/>
          <p:nvPr/>
        </p:nvSpPr>
        <p:spPr>
          <a:xfrm>
            <a:off x="6012160" y="55941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M2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75AF07-9ACB-47AF-939F-2C6B1BF90E35}"/>
              </a:ext>
            </a:extLst>
          </p:cNvPr>
          <p:cNvSpPr txBox="1"/>
          <p:nvPr/>
        </p:nvSpPr>
        <p:spPr>
          <a:xfrm>
            <a:off x="8298517" y="50091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1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ED2D7-2A1A-4505-9F80-D6ECC527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D81FFB-C009-4CF8-93F6-0B89829E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7" y="111162"/>
            <a:ext cx="4330824" cy="6635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412EAB-A6C7-4016-9E09-609F6DCC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36" y="338244"/>
            <a:ext cx="3490542" cy="12924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826360-8907-4DAF-92ED-EF1A0398C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534" y="2420888"/>
            <a:ext cx="3190875" cy="2543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6223A6-BF7F-4D0E-BFCE-417265F55955}"/>
              </a:ext>
            </a:extLst>
          </p:cNvPr>
          <p:cNvSpPr txBox="1"/>
          <p:nvPr/>
        </p:nvSpPr>
        <p:spPr>
          <a:xfrm>
            <a:off x="2732753" y="248825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Элементы матрицы М1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4D822-5FB7-46C6-99AF-269D8CF87778}"/>
              </a:ext>
            </a:extLst>
          </p:cNvPr>
          <p:cNvSpPr txBox="1"/>
          <p:nvPr/>
        </p:nvSpPr>
        <p:spPr>
          <a:xfrm>
            <a:off x="2744923" y="37934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Элементы матрицы М2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451EFC58-1B25-4014-868F-BD65F9846EB2}"/>
              </a:ext>
            </a:extLst>
          </p:cNvPr>
          <p:cNvSpPr/>
          <p:nvPr/>
        </p:nvSpPr>
        <p:spPr>
          <a:xfrm>
            <a:off x="2431943" y="3580396"/>
            <a:ext cx="308215" cy="856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BDFD9485-C69E-44FA-9C42-AE2379C0F802}"/>
              </a:ext>
            </a:extLst>
          </p:cNvPr>
          <p:cNvSpPr/>
          <p:nvPr/>
        </p:nvSpPr>
        <p:spPr>
          <a:xfrm>
            <a:off x="2414499" y="2204864"/>
            <a:ext cx="308215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1CBF9C-7D4B-405B-81AD-44A8C28ECDD5}"/>
                  </a:ext>
                </a:extLst>
              </p:cNvPr>
              <p:cNvSpPr txBox="1"/>
              <p:nvPr/>
            </p:nvSpPr>
            <p:spPr>
              <a:xfrm>
                <a:off x="2870259" y="4650729"/>
                <a:ext cx="1757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1CBF9C-7D4B-405B-81AD-44A8C28E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59" y="4650729"/>
                <a:ext cx="1757725" cy="276999"/>
              </a:xfrm>
              <a:prstGeom prst="rect">
                <a:avLst/>
              </a:prstGeom>
              <a:blipFill>
                <a:blip r:embed="rId5"/>
                <a:stretch>
                  <a:fillRect l="-2778" r="-277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08B39A0F-3755-4767-ACC5-B36CC4B0C344}"/>
              </a:ext>
            </a:extLst>
          </p:cNvPr>
          <p:cNvSpPr/>
          <p:nvPr/>
        </p:nvSpPr>
        <p:spPr>
          <a:xfrm>
            <a:off x="1835696" y="4922049"/>
            <a:ext cx="308215" cy="6671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6AAAC-F557-4019-84D6-51ED6A2BDC17}"/>
              </a:ext>
            </a:extLst>
          </p:cNvPr>
          <p:cNvSpPr txBox="1"/>
          <p:nvPr/>
        </p:nvSpPr>
        <p:spPr>
          <a:xfrm>
            <a:off x="2306935" y="508548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Элементы матрицы 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EB49A-EC4E-4895-8D81-288374745547}"/>
              </a:ext>
            </a:extLst>
          </p:cNvPr>
          <p:cNvSpPr txBox="1"/>
          <p:nvPr/>
        </p:nvSpPr>
        <p:spPr>
          <a:xfrm>
            <a:off x="4899223" y="5589240"/>
            <a:ext cx="312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Коэффициент отражения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656AF-51CC-47C3-B132-6003518123A2}"/>
              </a:ext>
            </a:extLst>
          </p:cNvPr>
          <p:cNvSpPr txBox="1"/>
          <p:nvPr/>
        </p:nvSpPr>
        <p:spPr>
          <a:xfrm>
            <a:off x="3275856" y="6085163"/>
            <a:ext cx="312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Коэффициент прохождения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32B9A-D011-4644-9015-D28253AA78A8}"/>
              </a:ext>
            </a:extLst>
          </p:cNvPr>
          <p:cNvSpPr txBox="1"/>
          <p:nvPr/>
        </p:nvSpPr>
        <p:spPr>
          <a:xfrm>
            <a:off x="8460432" y="2420888"/>
            <a:ext cx="53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endParaRPr lang="ru-RU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4FB3D-97DC-4450-836D-DFE65B54320A}"/>
              </a:ext>
            </a:extLst>
          </p:cNvPr>
          <p:cNvSpPr txBox="1"/>
          <p:nvPr/>
        </p:nvSpPr>
        <p:spPr>
          <a:xfrm>
            <a:off x="8460432" y="2790220"/>
            <a:ext cx="43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</a:t>
            </a:r>
            <a:endParaRPr lang="ru-RU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9BA436-4295-4359-A4F0-19000D2221FA}"/>
                  </a:ext>
                </a:extLst>
              </p:cNvPr>
              <p:cNvSpPr txBox="1"/>
              <p:nvPr/>
            </p:nvSpPr>
            <p:spPr>
              <a:xfrm>
                <a:off x="7705839" y="3057150"/>
                <a:ext cx="353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9BA436-4295-4359-A4F0-19000D22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839" y="3057150"/>
                <a:ext cx="353174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48C0E3-8BB4-4601-B6C1-55E36CBE3745}"/>
                  </a:ext>
                </a:extLst>
              </p:cNvPr>
              <p:cNvSpPr txBox="1"/>
              <p:nvPr/>
            </p:nvSpPr>
            <p:spPr>
              <a:xfrm>
                <a:off x="7655161" y="3985825"/>
                <a:ext cx="341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48C0E3-8BB4-4601-B6C1-55E36CBE3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61" y="3985825"/>
                <a:ext cx="341888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1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/>
          </a:bodyPr>
          <a:lstStyle/>
          <a:p>
            <a:r>
              <a:rPr lang="ru-RU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</a:t>
            </a:r>
            <a:br>
              <a:rPr lang="ru-RU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</a:t>
            </a:r>
            <a:br>
              <a:rPr lang="ru-RU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95333"/>
            <a:ext cx="8686800" cy="566936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 Расчет коэффициента отражения и прохождения через заданное препятствие 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855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1254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855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1254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0" y="842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0" y="163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562526" y="3370037"/>
                <a:ext cx="137556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6" y="3370037"/>
                <a:ext cx="1375569" cy="394210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F9BA3A-8BAD-4052-B7E2-D015CE46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" y="1134012"/>
            <a:ext cx="5329559" cy="42157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46226E-450F-4804-A2C1-0BCECEAA1FB2}"/>
                  </a:ext>
                </a:extLst>
              </p:cNvPr>
              <p:cNvSpPr txBox="1"/>
              <p:nvPr/>
            </p:nvSpPr>
            <p:spPr>
              <a:xfrm>
                <a:off x="5594439" y="1216997"/>
                <a:ext cx="1857881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46226E-450F-4804-A2C1-0BCECEAA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9" y="1216997"/>
                <a:ext cx="1857881" cy="301878"/>
              </a:xfrm>
              <a:prstGeom prst="rect">
                <a:avLst/>
              </a:prstGeom>
              <a:blipFill>
                <a:blip r:embed="rId4"/>
                <a:stretch>
                  <a:fillRect l="-2632" r="-1316" b="-2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00BE67-55CB-4C8A-9D1B-B9AC56FD9045}"/>
                  </a:ext>
                </a:extLst>
              </p:cNvPr>
              <p:cNvSpPr txBox="1"/>
              <p:nvPr/>
            </p:nvSpPr>
            <p:spPr>
              <a:xfrm>
                <a:off x="5552583" y="1649187"/>
                <a:ext cx="2050946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пад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00BE67-55CB-4C8A-9D1B-B9AC56FD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583" y="1649187"/>
                <a:ext cx="2050946" cy="301878"/>
              </a:xfrm>
              <a:prstGeom prst="rect">
                <a:avLst/>
              </a:prstGeom>
              <a:blipFill>
                <a:blip r:embed="rId5"/>
                <a:stretch>
                  <a:fillRect l="-2381" b="-2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2AE0D5-F376-40C3-8354-668897D18270}"/>
                  </a:ext>
                </a:extLst>
              </p:cNvPr>
              <p:cNvSpPr txBox="1"/>
              <p:nvPr/>
            </p:nvSpPr>
            <p:spPr>
              <a:xfrm>
                <a:off x="4237379" y="2125340"/>
                <a:ext cx="4572000" cy="1143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пад 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𝜏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пад</m:t>
                          </m:r>
                        </m:sub>
                      </m:sSub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пад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отр 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𝜏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отр</m:t>
                          </m:r>
                        </m:sub>
                      </m:sSub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отр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пр 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пр</m:t>
                          </m:r>
                        </m:sub>
                      </m:sSub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пр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2AE0D5-F376-40C3-8354-668897D1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379" y="2125340"/>
                <a:ext cx="4572000" cy="1143198"/>
              </a:xfrm>
              <a:prstGeom prst="rect">
                <a:avLst/>
              </a:prstGeom>
              <a:blipFill>
                <a:blip r:embed="rId6"/>
                <a:stretch>
                  <a:fillRect b="-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F1B73-3345-432B-9F41-CF219B782D63}"/>
                  </a:ext>
                </a:extLst>
              </p:cNvPr>
              <p:cNvSpPr txBox="1"/>
              <p:nvPr/>
            </p:nvSpPr>
            <p:spPr>
              <a:xfrm>
                <a:off x="5493102" y="3922294"/>
                <a:ext cx="2247250" cy="393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/>
                  <a:t>k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𝜀𝜇</m:t>
                        </m:r>
                      </m:e>
                    </m:ra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EF1B73-3345-432B-9F41-CF219B782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102" y="3922294"/>
                <a:ext cx="2247250" cy="393185"/>
              </a:xfrm>
              <a:prstGeom prst="rect">
                <a:avLst/>
              </a:prstGeom>
              <a:blipFill>
                <a:blip r:embed="rId7"/>
                <a:stretch>
                  <a:fillRect l="-6233" t="-4615" b="-2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460486-2D52-4955-8E06-A5D72EFDA55D}"/>
                  </a:ext>
                </a:extLst>
              </p:cNvPr>
              <p:cNvSpPr txBox="1"/>
              <p:nvPr/>
            </p:nvSpPr>
            <p:spPr>
              <a:xfrm>
                <a:off x="755576" y="5240955"/>
                <a:ext cx="191077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460486-2D52-4955-8E06-A5D72EFDA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240955"/>
                <a:ext cx="1910779" cy="301878"/>
              </a:xfrm>
              <a:prstGeom prst="rect">
                <a:avLst/>
              </a:prstGeom>
              <a:blipFill>
                <a:blip r:embed="rId8"/>
                <a:stretch>
                  <a:fillRect l="-1278" b="-2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66B514-354D-45B9-BF71-90186C0459A1}"/>
                  </a:ext>
                </a:extLst>
              </p:cNvPr>
              <p:cNvSpPr txBox="1"/>
              <p:nvPr/>
            </p:nvSpPr>
            <p:spPr>
              <a:xfrm>
                <a:off x="539552" y="5631509"/>
                <a:ext cx="457200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66B514-354D-45B9-BF71-90186C04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631509"/>
                <a:ext cx="4572000" cy="394210"/>
              </a:xfrm>
              <a:prstGeom prst="rect">
                <a:avLst/>
              </a:prstGeom>
              <a:blipFill>
                <a:blip r:embed="rId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C572770E-D664-4A83-97F1-7B96F38DA6AB}"/>
              </a:ext>
            </a:extLst>
          </p:cNvPr>
          <p:cNvSpPr/>
          <p:nvPr/>
        </p:nvSpPr>
        <p:spPr>
          <a:xfrm>
            <a:off x="539552" y="5240955"/>
            <a:ext cx="216024" cy="761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3D398B-AB28-46E7-AC6A-C98819865967}"/>
                  </a:ext>
                </a:extLst>
              </p:cNvPr>
              <p:cNvSpPr txBox="1"/>
              <p:nvPr/>
            </p:nvSpPr>
            <p:spPr>
              <a:xfrm>
                <a:off x="657763" y="6384108"/>
                <a:ext cx="812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3D398B-AB28-46E7-AC6A-C98819865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3" y="6384108"/>
                <a:ext cx="812467" cy="276999"/>
              </a:xfrm>
              <a:prstGeom prst="rect">
                <a:avLst/>
              </a:prstGeom>
              <a:blipFill>
                <a:blip r:embed="rId10"/>
                <a:stretch>
                  <a:fillRect l="-6767" r="-9023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CDE96-B42B-4069-BD24-815EAABC4A28}"/>
                  </a:ext>
                </a:extLst>
              </p:cNvPr>
              <p:cNvSpPr txBox="1"/>
              <p:nvPr/>
            </p:nvSpPr>
            <p:spPr>
              <a:xfrm>
                <a:off x="2123728" y="6386787"/>
                <a:ext cx="101816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CDE96-B42B-4069-BD24-815EAABC4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6386787"/>
                <a:ext cx="1018164" cy="335413"/>
              </a:xfrm>
              <a:prstGeom prst="rect">
                <a:avLst/>
              </a:prstGeom>
              <a:blipFill>
                <a:blip r:embed="rId11"/>
                <a:stretch>
                  <a:fillRect l="-5389" r="-2395" b="-25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C8187B-78C1-4FD3-95EA-A90B150FE227}"/>
              </a:ext>
            </a:extLst>
          </p:cNvPr>
          <p:cNvSpPr txBox="1"/>
          <p:nvPr/>
        </p:nvSpPr>
        <p:spPr>
          <a:xfrm>
            <a:off x="3460452" y="6384108"/>
            <a:ext cx="330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волновое сопротивление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39AA5-5332-4EF6-9845-83C079D5B2D0}"/>
              </a:ext>
            </a:extLst>
          </p:cNvPr>
          <p:cNvSpPr txBox="1"/>
          <p:nvPr/>
        </p:nvSpPr>
        <p:spPr>
          <a:xfrm>
            <a:off x="6012160" y="4437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Волновое число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EF3AD-FFB7-4D54-A2C0-8F47BCCCFEA3}"/>
              </a:ext>
            </a:extLst>
          </p:cNvPr>
          <p:cNvSpPr txBox="1"/>
          <p:nvPr/>
        </p:nvSpPr>
        <p:spPr>
          <a:xfrm>
            <a:off x="8028384" y="1216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7A706-F769-492F-BE81-2A5767534B8E}"/>
              </a:ext>
            </a:extLst>
          </p:cNvPr>
          <p:cNvSpPr txBox="1"/>
          <p:nvPr/>
        </p:nvSpPr>
        <p:spPr>
          <a:xfrm>
            <a:off x="8028384" y="163988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46B6D-FF2E-4534-9FF9-1E753679FB53}"/>
              </a:ext>
            </a:extLst>
          </p:cNvPr>
          <p:cNvSpPr txBox="1"/>
          <p:nvPr/>
        </p:nvSpPr>
        <p:spPr>
          <a:xfrm>
            <a:off x="8028384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8DFA76-8E47-4D5F-98EE-B0B8FFE48F64}"/>
              </a:ext>
            </a:extLst>
          </p:cNvPr>
          <p:cNvSpPr txBox="1"/>
          <p:nvPr/>
        </p:nvSpPr>
        <p:spPr>
          <a:xfrm>
            <a:off x="8028384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72D21F-FD77-4E69-9265-E1A8F600A5E1}"/>
              </a:ext>
            </a:extLst>
          </p:cNvPr>
          <p:cNvSpPr txBox="1"/>
          <p:nvPr/>
        </p:nvSpPr>
        <p:spPr>
          <a:xfrm>
            <a:off x="8028384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1639C-BC5B-42A8-ABC1-590653A53128}"/>
              </a:ext>
            </a:extLst>
          </p:cNvPr>
          <p:cNvSpPr txBox="1"/>
          <p:nvPr/>
        </p:nvSpPr>
        <p:spPr>
          <a:xfrm>
            <a:off x="5004048" y="5349794"/>
            <a:ext cx="6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(6)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855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1254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855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1254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0" y="842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0" y="163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F9BA3A-8BAD-4052-B7E2-D015CE46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" y="1137443"/>
            <a:ext cx="4825504" cy="38170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460486-2D52-4955-8E06-A5D72EFDA55D}"/>
                  </a:ext>
                </a:extLst>
              </p:cNvPr>
              <p:cNvSpPr txBox="1"/>
              <p:nvPr/>
            </p:nvSpPr>
            <p:spPr>
              <a:xfrm>
                <a:off x="4948770" y="1587277"/>
                <a:ext cx="191077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460486-2D52-4955-8E06-A5D72EFDA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770" y="1587277"/>
                <a:ext cx="1910779" cy="301878"/>
              </a:xfrm>
              <a:prstGeom prst="rect">
                <a:avLst/>
              </a:prstGeom>
              <a:blipFill>
                <a:blip r:embed="rId3"/>
                <a:stretch>
                  <a:fillRect l="-1278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66B514-354D-45B9-BF71-90186C0459A1}"/>
                  </a:ext>
                </a:extLst>
              </p:cNvPr>
              <p:cNvSpPr txBox="1"/>
              <p:nvPr/>
            </p:nvSpPr>
            <p:spPr>
              <a:xfrm>
                <a:off x="4733473" y="2070345"/>
                <a:ext cx="457200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66B514-354D-45B9-BF71-90186C04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73" y="2070345"/>
                <a:ext cx="4572000" cy="394210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C572770E-D664-4A83-97F1-7B96F38DA6AB}"/>
              </a:ext>
            </a:extLst>
          </p:cNvPr>
          <p:cNvSpPr/>
          <p:nvPr/>
        </p:nvSpPr>
        <p:spPr>
          <a:xfrm>
            <a:off x="4756754" y="1578043"/>
            <a:ext cx="216024" cy="761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3D398B-AB28-46E7-AC6A-C98819865967}"/>
                  </a:ext>
                </a:extLst>
              </p:cNvPr>
              <p:cNvSpPr txBox="1"/>
              <p:nvPr/>
            </p:nvSpPr>
            <p:spPr>
              <a:xfrm>
                <a:off x="5220072" y="2768976"/>
                <a:ext cx="812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3D398B-AB28-46E7-AC6A-C98819865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768976"/>
                <a:ext cx="812467" cy="276999"/>
              </a:xfrm>
              <a:prstGeom prst="rect">
                <a:avLst/>
              </a:prstGeom>
              <a:blipFill>
                <a:blip r:embed="rId5"/>
                <a:stretch>
                  <a:fillRect l="-5970" r="-8955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A86008-378B-49BA-A2F1-477D01FA2B7E}"/>
                  </a:ext>
                </a:extLst>
              </p:cNvPr>
              <p:cNvSpPr txBox="1"/>
              <p:nvPr/>
            </p:nvSpPr>
            <p:spPr>
              <a:xfrm>
                <a:off x="4355976" y="3515994"/>
                <a:ext cx="191077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A86008-378B-49BA-A2F1-477D01FA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15994"/>
                <a:ext cx="1910779" cy="301878"/>
              </a:xfrm>
              <a:prstGeom prst="rect">
                <a:avLst/>
              </a:prstGeom>
              <a:blipFill>
                <a:blip r:embed="rId6"/>
                <a:stretch>
                  <a:fillRect l="-1278" b="-22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B764D-C5CD-4E03-8BA7-63140E0F9C2B}"/>
                  </a:ext>
                </a:extLst>
              </p:cNvPr>
              <p:cNvSpPr txBox="1"/>
              <p:nvPr/>
            </p:nvSpPr>
            <p:spPr>
              <a:xfrm>
                <a:off x="4355976" y="3854883"/>
                <a:ext cx="457200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B764D-C5CD-4E03-8BA7-63140E0F9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854883"/>
                <a:ext cx="4572000" cy="394210"/>
              </a:xfrm>
              <a:prstGeom prst="rect">
                <a:avLst/>
              </a:prstGeom>
              <a:blipFill>
                <a:blip r:embed="rId7"/>
                <a:stretch>
                  <a:fillRect r="-5467"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383A64-54E8-4007-9AE3-D511CAAD8F3D}"/>
                  </a:ext>
                </a:extLst>
              </p:cNvPr>
              <p:cNvSpPr txBox="1"/>
              <p:nvPr/>
            </p:nvSpPr>
            <p:spPr>
              <a:xfrm>
                <a:off x="2894417" y="4600847"/>
                <a:ext cx="4651310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383A64-54E8-4007-9AE3-D511CAAD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17" y="4600847"/>
                <a:ext cx="4651310" cy="6934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6CBFD7-AD90-4E6D-9CB9-DCDDCA349D58}"/>
                  </a:ext>
                </a:extLst>
              </p:cNvPr>
              <p:cNvSpPr txBox="1"/>
              <p:nvPr/>
            </p:nvSpPr>
            <p:spPr>
              <a:xfrm>
                <a:off x="343579" y="5783891"/>
                <a:ext cx="457200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6CBFD7-AD90-4E6D-9CB9-DCDDCA34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9" y="5783891"/>
                <a:ext cx="4572000" cy="394210"/>
              </a:xfrm>
              <a:prstGeom prst="rect">
                <a:avLst/>
              </a:prstGeom>
              <a:blipFill>
                <a:blip r:embed="rId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AA722DEC-2AE8-43ED-A90D-FA96C44D1F29}"/>
              </a:ext>
            </a:extLst>
          </p:cNvPr>
          <p:cNvSpPr/>
          <p:nvPr/>
        </p:nvSpPr>
        <p:spPr>
          <a:xfrm>
            <a:off x="371467" y="5430331"/>
            <a:ext cx="216024" cy="761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B1585-61BA-4A94-9EC2-0831992B13F5}"/>
                  </a:ext>
                </a:extLst>
              </p:cNvPr>
              <p:cNvSpPr txBox="1"/>
              <p:nvPr/>
            </p:nvSpPr>
            <p:spPr>
              <a:xfrm>
                <a:off x="755576" y="5465375"/>
                <a:ext cx="1055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B1585-61BA-4A94-9EC2-0831992B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65375"/>
                <a:ext cx="1055354" cy="276999"/>
              </a:xfrm>
              <a:prstGeom prst="rect">
                <a:avLst/>
              </a:prstGeom>
              <a:blipFill>
                <a:blip r:embed="rId10"/>
                <a:stretch>
                  <a:fillRect l="-5202" r="-462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Левая фигурная скобка 32">
            <a:extLst>
              <a:ext uri="{FF2B5EF4-FFF2-40B4-BE49-F238E27FC236}">
                <a16:creationId xmlns:a16="http://schemas.microsoft.com/office/drawing/2014/main" id="{AEA221D5-1AE9-42FF-8D72-0328D61A4926}"/>
              </a:ext>
            </a:extLst>
          </p:cNvPr>
          <p:cNvSpPr/>
          <p:nvPr/>
        </p:nvSpPr>
        <p:spPr>
          <a:xfrm>
            <a:off x="4122688" y="3499666"/>
            <a:ext cx="216024" cy="761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B24B8C-B054-4293-B7C1-61EAD81664F4}"/>
                  </a:ext>
                </a:extLst>
              </p:cNvPr>
              <p:cNvSpPr txBox="1"/>
              <p:nvPr/>
            </p:nvSpPr>
            <p:spPr>
              <a:xfrm>
                <a:off x="288033" y="6298841"/>
                <a:ext cx="457200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B24B8C-B054-4293-B7C1-61EAD8166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3" y="6298841"/>
                <a:ext cx="4572000" cy="394210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4F67AC8B-DCC4-45F1-9279-D08770AE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Составим систему уравнений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80CDA-2C52-47DB-95E8-F5C93D3AA35F}"/>
              </a:ext>
            </a:extLst>
          </p:cNvPr>
          <p:cNvSpPr txBox="1"/>
          <p:nvPr/>
        </p:nvSpPr>
        <p:spPr>
          <a:xfrm>
            <a:off x="8244408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6A56A-DEC9-4506-836D-160E8DBBC266}"/>
              </a:ext>
            </a:extLst>
          </p:cNvPr>
          <p:cNvSpPr txBox="1"/>
          <p:nvPr/>
        </p:nvSpPr>
        <p:spPr>
          <a:xfrm>
            <a:off x="4948770" y="5465375"/>
            <a:ext cx="7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3D73A-6CB8-4E86-A8FE-A4275EFE32C2}"/>
              </a:ext>
            </a:extLst>
          </p:cNvPr>
          <p:cNvSpPr txBox="1"/>
          <p:nvPr/>
        </p:nvSpPr>
        <p:spPr>
          <a:xfrm>
            <a:off x="4948770" y="6381328"/>
            <a:ext cx="5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1606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566936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Расчет коэффициента отражения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855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1254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855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1254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0" y="842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0" y="163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F9BA3A-8BAD-4052-B7E2-D015CE46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" y="1137443"/>
            <a:ext cx="4825504" cy="3817065"/>
          </a:xfrm>
          <a:prstGeom prst="rect">
            <a:avLst/>
          </a:prstGeom>
        </p:spPr>
      </p:pic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AA722DEC-2AE8-43ED-A90D-FA96C44D1F29}"/>
              </a:ext>
            </a:extLst>
          </p:cNvPr>
          <p:cNvSpPr/>
          <p:nvPr/>
        </p:nvSpPr>
        <p:spPr>
          <a:xfrm>
            <a:off x="3698370" y="1330635"/>
            <a:ext cx="216024" cy="761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B24B8C-B054-4293-B7C1-61EAD81664F4}"/>
                  </a:ext>
                </a:extLst>
              </p:cNvPr>
              <p:cNvSpPr txBox="1"/>
              <p:nvPr/>
            </p:nvSpPr>
            <p:spPr>
              <a:xfrm>
                <a:off x="4427984" y="1190015"/>
                <a:ext cx="457200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B24B8C-B054-4293-B7C1-61EAD8166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90015"/>
                <a:ext cx="4572000" cy="3942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A1BF1-705A-4539-8ADD-0BBF0613742C}"/>
                  </a:ext>
                </a:extLst>
              </p:cNvPr>
              <p:cNvSpPr txBox="1"/>
              <p:nvPr/>
            </p:nvSpPr>
            <p:spPr>
              <a:xfrm>
                <a:off x="4067944" y="1670387"/>
                <a:ext cx="6336704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пад</m:t>
                            </m:r>
                          </m:sub>
                        </m:sSub>
                        <m:r>
                          <a:rPr lang="ru-RU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пр</m:t>
                            </m:r>
                          </m:sub>
                        </m:sSub>
                        <m:r>
                          <a:rPr lang="ru-RU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пр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i="1" dirty="0"/>
                  <a:t>cos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отр</m:t>
                        </m:r>
                      </m:sub>
                    </m:sSub>
                  </m:oMath>
                </a14:m>
                <a:endParaRPr lang="ru-RU" i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A1BF1-705A-4539-8ADD-0BBF06137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70387"/>
                <a:ext cx="6336704" cy="394210"/>
              </a:xfrm>
              <a:prstGeom prst="rect">
                <a:avLst/>
              </a:prstGeom>
              <a:blipFill>
                <a:blip r:embed="rId4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283A91-8D3F-4255-81AF-D9D98A77BECF}"/>
                  </a:ext>
                </a:extLst>
              </p:cNvPr>
              <p:cNvSpPr txBox="1"/>
              <p:nvPr/>
            </p:nvSpPr>
            <p:spPr>
              <a:xfrm>
                <a:off x="5076056" y="2953547"/>
                <a:ext cx="3096344" cy="565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283A91-8D3F-4255-81AF-D9D98A77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953547"/>
                <a:ext cx="3096344" cy="565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D80AAB-8B3E-442C-8221-A9AA2F24615E}"/>
                  </a:ext>
                </a:extLst>
              </p:cNvPr>
              <p:cNvSpPr txBox="1"/>
              <p:nvPr/>
            </p:nvSpPr>
            <p:spPr>
              <a:xfrm>
                <a:off x="3775856" y="4294878"/>
                <a:ext cx="5201816" cy="849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пад</m:t>
                          </m:r>
                        </m:sub>
                      </m:sSub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пад</m:t>
                              </m:r>
                            </m:sub>
                          </m:sSub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отр</m:t>
                          </m:r>
                        </m:sub>
                      </m:sSub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отр</m:t>
                              </m:r>
                            </m:sub>
                          </m:sSub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пр</m:t>
                          </m:r>
                        </m:sub>
                      </m:sSub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пр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ru-RU" sz="10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D80AAB-8B3E-442C-8221-A9AA2F246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56" y="4294878"/>
                <a:ext cx="5201816" cy="849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6C3BB2-2CF2-46B4-BCDE-F1F728ACCFD5}"/>
              </a:ext>
            </a:extLst>
          </p:cNvPr>
          <p:cNvSpPr txBox="1"/>
          <p:nvPr/>
        </p:nvSpPr>
        <p:spPr>
          <a:xfrm>
            <a:off x="5687616" y="514485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Закон </a:t>
            </a:r>
            <a:r>
              <a:rPr lang="ru-RU" dirty="0" err="1"/>
              <a:t>Снеллиуса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395EE0-94D6-4D4C-A45B-37C86E73C630}"/>
                  </a:ext>
                </a:extLst>
              </p:cNvPr>
              <p:cNvSpPr txBox="1"/>
              <p:nvPr/>
            </p:nvSpPr>
            <p:spPr>
              <a:xfrm>
                <a:off x="323528" y="5650195"/>
                <a:ext cx="2669577" cy="608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arcsin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395EE0-94D6-4D4C-A45B-37C86E73C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50195"/>
                <a:ext cx="2669577" cy="6085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5F5127B-F157-4408-AB07-A47427E03190}"/>
              </a:ext>
            </a:extLst>
          </p:cNvPr>
          <p:cNvSpPr/>
          <p:nvPr/>
        </p:nvSpPr>
        <p:spPr>
          <a:xfrm>
            <a:off x="5076056" y="2708920"/>
            <a:ext cx="3528392" cy="116125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C35AA-AFAE-449D-B983-0865C8E9DD45}"/>
              </a:ext>
            </a:extLst>
          </p:cNvPr>
          <p:cNvSpPr txBox="1"/>
          <p:nvPr/>
        </p:nvSpPr>
        <p:spPr>
          <a:xfrm>
            <a:off x="3131840" y="5733256"/>
            <a:ext cx="78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97824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855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1254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855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1254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0" y="842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0" y="163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F9BA3A-8BAD-4052-B7E2-D015CE46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6" y="404996"/>
            <a:ext cx="4825504" cy="38170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6F479-8D43-4EE0-AF3E-C05884FB987D}"/>
                  </a:ext>
                </a:extLst>
              </p:cNvPr>
              <p:cNvSpPr txBox="1"/>
              <p:nvPr/>
            </p:nvSpPr>
            <p:spPr>
              <a:xfrm>
                <a:off x="5591424" y="1031509"/>
                <a:ext cx="2162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=8,84∙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6F479-8D43-4EE0-AF3E-C05884FB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24" y="1031509"/>
                <a:ext cx="2162387" cy="276999"/>
              </a:xfrm>
              <a:prstGeom prst="rect">
                <a:avLst/>
              </a:prstGeom>
              <a:blipFill>
                <a:blip r:embed="rId3"/>
                <a:stretch>
                  <a:fillRect l="-1127" t="-4348" r="-845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058D3A-C768-4F07-9423-C453D8445E4E}"/>
                  </a:ext>
                </a:extLst>
              </p:cNvPr>
              <p:cNvSpPr txBox="1"/>
              <p:nvPr/>
            </p:nvSpPr>
            <p:spPr>
              <a:xfrm>
                <a:off x="5591423" y="1429970"/>
                <a:ext cx="2237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058D3A-C768-4F07-9423-C453D8445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23" y="1429970"/>
                <a:ext cx="2237472" cy="276999"/>
              </a:xfrm>
              <a:prstGeom prst="rect">
                <a:avLst/>
              </a:prstGeom>
              <a:blipFill>
                <a:blip r:embed="rId4"/>
                <a:stretch>
                  <a:fillRect l="-1907" t="-4444" r="-817" b="-2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27A13C-047A-4842-B5D1-C19F9B24E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49" y="3963183"/>
            <a:ext cx="4802820" cy="280739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E4706C-4028-465C-8FFD-BDC7096E95AE}"/>
              </a:ext>
            </a:extLst>
          </p:cNvPr>
          <p:cNvSpPr/>
          <p:nvPr/>
        </p:nvSpPr>
        <p:spPr>
          <a:xfrm>
            <a:off x="4308748" y="5877272"/>
            <a:ext cx="4835251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3E7C77-0B89-4E2E-9D5B-0B85D7E7147A}"/>
                  </a:ext>
                </a:extLst>
              </p:cNvPr>
              <p:cNvSpPr txBox="1"/>
              <p:nvPr/>
            </p:nvSpPr>
            <p:spPr>
              <a:xfrm>
                <a:off x="5591423" y="1964556"/>
                <a:ext cx="902427" cy="293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3E7C77-0B89-4E2E-9D5B-0B85D7E7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23" y="1964556"/>
                <a:ext cx="902427" cy="293222"/>
              </a:xfrm>
              <a:prstGeom prst="rect">
                <a:avLst/>
              </a:prstGeom>
              <a:blipFill>
                <a:blip r:embed="rId6"/>
                <a:stretch>
                  <a:fillRect l="-3378" r="-6081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D4E15-0804-4D0C-A360-84CB30199D36}"/>
                  </a:ext>
                </a:extLst>
              </p:cNvPr>
              <p:cNvSpPr txBox="1"/>
              <p:nvPr/>
            </p:nvSpPr>
            <p:spPr>
              <a:xfrm>
                <a:off x="-532465" y="5007166"/>
                <a:ext cx="3312368" cy="7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4,5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D4E15-0804-4D0C-A360-84CB30199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2465" y="5007166"/>
                <a:ext cx="3312368" cy="719428"/>
              </a:xfrm>
              <a:prstGeom prst="rect">
                <a:avLst/>
              </a:prstGeom>
              <a:blipFill>
                <a:blip r:embed="rId7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EDFE80-F364-46B1-BEA1-2685A2438908}"/>
                  </a:ext>
                </a:extLst>
              </p:cNvPr>
              <p:cNvSpPr txBox="1"/>
              <p:nvPr/>
            </p:nvSpPr>
            <p:spPr>
              <a:xfrm>
                <a:off x="40342" y="3940599"/>
                <a:ext cx="3312368" cy="1167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EDFE80-F364-46B1-BEA1-2685A243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" y="3940599"/>
                <a:ext cx="3312368" cy="11671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F5A6B7-271C-4217-B987-EFA05CC27336}"/>
                  </a:ext>
                </a:extLst>
              </p:cNvPr>
              <p:cNvSpPr txBox="1"/>
              <p:nvPr/>
            </p:nvSpPr>
            <p:spPr>
              <a:xfrm>
                <a:off x="2007847" y="5228380"/>
                <a:ext cx="1024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=−0,359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F5A6B7-271C-4217-B987-EFA05CC2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47" y="5228380"/>
                <a:ext cx="1024319" cy="276999"/>
              </a:xfrm>
              <a:prstGeom prst="rect">
                <a:avLst/>
              </a:prstGeom>
              <a:blipFill>
                <a:blip r:embed="rId9"/>
                <a:stretch>
                  <a:fillRect l="-1786" r="-5952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0B0547-D646-4639-B574-767D7BF9E321}"/>
                  </a:ext>
                </a:extLst>
              </p:cNvPr>
              <p:cNvSpPr txBox="1"/>
              <p:nvPr/>
            </p:nvSpPr>
            <p:spPr>
              <a:xfrm>
                <a:off x="312938" y="5991823"/>
                <a:ext cx="1277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0B0547-D646-4639-B574-767D7BF9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8" y="5991823"/>
                <a:ext cx="1277337" cy="276999"/>
              </a:xfrm>
              <a:prstGeom prst="rect">
                <a:avLst/>
              </a:prstGeom>
              <a:blipFill>
                <a:blip r:embed="rId10"/>
                <a:stretch>
                  <a:fillRect l="-3810" t="-4444" r="-381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89587A-E2D7-44C7-A587-F1B1144E89C8}"/>
                  </a:ext>
                </a:extLst>
              </p:cNvPr>
              <p:cNvSpPr txBox="1"/>
              <p:nvPr/>
            </p:nvSpPr>
            <p:spPr>
              <a:xfrm>
                <a:off x="312938" y="6422405"/>
                <a:ext cx="2196563" cy="346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=0,933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89587A-E2D7-44C7-A587-F1B1144E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8" y="6422405"/>
                <a:ext cx="2196563" cy="346313"/>
              </a:xfrm>
              <a:prstGeom prst="rect">
                <a:avLst/>
              </a:prstGeom>
              <a:blipFill>
                <a:blip r:embed="rId11"/>
                <a:stretch>
                  <a:fillRect l="-1939" r="-2216" b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CA81-9519-40B7-94EB-420509339CA4}"/>
                  </a:ext>
                </a:extLst>
              </p:cNvPr>
              <p:cNvSpPr txBox="1"/>
              <p:nvPr/>
            </p:nvSpPr>
            <p:spPr>
              <a:xfrm>
                <a:off x="5408617" y="2679429"/>
                <a:ext cx="528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BCA81-9519-40B7-94EB-420509339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17" y="2679429"/>
                <a:ext cx="528286" cy="276999"/>
              </a:xfrm>
              <a:prstGeom prst="rect">
                <a:avLst/>
              </a:prstGeom>
              <a:blipFill>
                <a:blip r:embed="rId12"/>
                <a:stretch>
                  <a:fillRect l="-11494" t="-28889" r="-8046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412C43-618A-4AB6-BEC9-5B04C46DC287}"/>
                  </a:ext>
                </a:extLst>
              </p:cNvPr>
              <p:cNvSpPr txBox="1"/>
              <p:nvPr/>
            </p:nvSpPr>
            <p:spPr>
              <a:xfrm>
                <a:off x="5408617" y="3220746"/>
                <a:ext cx="825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=4.5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412C43-618A-4AB6-BEC9-5B04C46D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17" y="3220746"/>
                <a:ext cx="825354" cy="276999"/>
              </a:xfrm>
              <a:prstGeom prst="rect">
                <a:avLst/>
              </a:prstGeom>
              <a:blipFill>
                <a:blip r:embed="rId13"/>
                <a:stretch>
                  <a:fillRect l="-7353" t="-28261" r="-5147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9768043C-4B63-473E-BF64-4A5BCB03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28" y="-222799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Расчет коэффициента отражения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06394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380F1-BDA0-4B08-898D-6580B27D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Задача (Д/з)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B9431-4791-4E9F-9762-ACC62C39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Рассчитать коэффициент прохождения и отражения электромагнитной волны с частотой 5,1 ГГц через деревянное препятствие</a:t>
            </a:r>
          </a:p>
        </p:txBody>
      </p:sp>
    </p:spTree>
    <p:extLst>
      <p:ext uri="{BB962C8B-B14F-4D97-AF65-F5344CB8AC3E}">
        <p14:creationId xmlns:p14="http://schemas.microsoft.com/office/powerpoint/2010/main" val="314411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C2A850-C41E-4337-84A0-6E3377825241}"/>
                  </a:ext>
                </a:extLst>
              </p:cNvPr>
              <p:cNvSpPr txBox="1"/>
              <p:nvPr/>
            </p:nvSpPr>
            <p:spPr>
              <a:xfrm>
                <a:off x="755576" y="834647"/>
                <a:ext cx="4680520" cy="1652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8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𝜀𝜇</m:t>
                    </m:r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800" b="0" dirty="0">
                  <a:ea typeface="Cambria Math" panose="02040503050406030204" pitchFamily="18" charset="0"/>
                </a:endParaRPr>
              </a:p>
              <a:p>
                <a:pPr/>
                <a:endParaRPr lang="en-GB" sz="2800" dirty="0"/>
              </a:p>
              <a:p>
                <a:pPr/>
                <a:r>
                  <a:rPr lang="en-GB" sz="2800" i="1" dirty="0"/>
                  <a:t>E=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ru-RU" sz="2800" i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C2A850-C41E-4337-84A0-6E337782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34647"/>
                <a:ext cx="4680520" cy="1652119"/>
              </a:xfrm>
              <a:prstGeom prst="rect">
                <a:avLst/>
              </a:prstGeom>
              <a:blipFill>
                <a:blip r:embed="rId2"/>
                <a:stretch>
                  <a:fillRect l="-2734" b="-9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5B635-E59B-4F87-A163-F7B74E76352F}"/>
                  </a:ext>
                </a:extLst>
              </p:cNvPr>
              <p:cNvSpPr txBox="1"/>
              <p:nvPr/>
            </p:nvSpPr>
            <p:spPr>
              <a:xfrm>
                <a:off x="-540568" y="2780928"/>
                <a:ext cx="4680520" cy="990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800" i="1" dirty="0"/>
                  <a:t>              H=A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sz="2800" b="0" i="1" dirty="0" smtClean="0"/>
                      <m:t>B</m:t>
                    </m:r>
                    <m:sSup>
                      <m:sSup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GB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i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5B635-E59B-4F87-A163-F7B74E76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0568" y="2780928"/>
                <a:ext cx="4680520" cy="990977"/>
              </a:xfrm>
              <a:prstGeom prst="rect">
                <a:avLst/>
              </a:prstGeom>
              <a:blipFill>
                <a:blip r:embed="rId3"/>
                <a:stretch>
                  <a:fillRect t="-5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0C55CB-9319-4F9D-B879-EE8307708A22}"/>
                  </a:ext>
                </a:extLst>
              </p:cNvPr>
              <p:cNvSpPr txBox="1"/>
              <p:nvPr/>
            </p:nvSpPr>
            <p:spPr>
              <a:xfrm>
                <a:off x="683568" y="3818126"/>
                <a:ext cx="2633226" cy="385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GB" sz="2400" dirty="0"/>
                  <a:t>=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𝜀𝜇</m:t>
                        </m:r>
                      </m:e>
                    </m:rad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0C55CB-9319-4F9D-B879-EE830770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818126"/>
                <a:ext cx="2633226" cy="385555"/>
              </a:xfrm>
              <a:prstGeom prst="rect">
                <a:avLst/>
              </a:prstGeom>
              <a:blipFill>
                <a:blip r:embed="rId4"/>
                <a:stretch>
                  <a:fillRect l="-3935" t="-21875" b="-4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CBE8F8-63EE-4F3B-B8D5-457689607B28}"/>
                  </a:ext>
                </a:extLst>
              </p:cNvPr>
              <p:cNvSpPr txBox="1"/>
              <p:nvPr/>
            </p:nvSpPr>
            <p:spPr>
              <a:xfrm>
                <a:off x="-612576" y="4581128"/>
                <a:ext cx="7416824" cy="988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800" i="1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2800" i="1" dirty="0"/>
                  <a:t>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sz="2800" b="0" i="1" dirty="0" smtClean="0"/>
                      <m:t>B</m:t>
                    </m:r>
                    <m:sSup>
                      <m:sSup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GB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GB" sz="28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GB" sz="2800" i="1" dirty="0"/>
                      <m:t>=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lang="en-GB" sz="2800" i="1" dirty="0"/>
                      <m:t>A</m:t>
                    </m:r>
                    <m:sSup>
                      <m:sSup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GB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lang="en-GB" sz="2800" i="1" dirty="0"/>
                      <m:t>B</m:t>
                    </m:r>
                    <m:sSup>
                      <m:sSup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ru-RU" sz="2800" i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CBE8F8-63EE-4F3B-B8D5-457689607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576" y="4581128"/>
                <a:ext cx="7416824" cy="988091"/>
              </a:xfrm>
              <a:prstGeom prst="rect">
                <a:avLst/>
              </a:prstGeom>
              <a:blipFill>
                <a:blip r:embed="rId5"/>
                <a:stretch>
                  <a:fillRect t="-4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C6EA0C10-C1E1-4F51-9B65-E00B6D914D28}"/>
              </a:ext>
            </a:extLst>
          </p:cNvPr>
          <p:cNvSpPr/>
          <p:nvPr/>
        </p:nvSpPr>
        <p:spPr>
          <a:xfrm>
            <a:off x="241176" y="4694482"/>
            <a:ext cx="216024" cy="761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A140F0-AF79-4BDC-80A4-9F34FD2065CE}"/>
                  </a:ext>
                </a:extLst>
              </p:cNvPr>
              <p:cNvSpPr txBox="1"/>
              <p:nvPr/>
            </p:nvSpPr>
            <p:spPr>
              <a:xfrm>
                <a:off x="457200" y="5884853"/>
                <a:ext cx="144667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;</a:t>
                </a:r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A140F0-AF79-4BDC-80A4-9F34FD206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84853"/>
                <a:ext cx="1446678" cy="622350"/>
              </a:xfrm>
              <a:prstGeom prst="rect">
                <a:avLst/>
              </a:prstGeom>
              <a:blipFill>
                <a:blip r:embed="rId6"/>
                <a:stretch>
                  <a:fillRect r="-8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611EA5-D271-4C0E-B5F6-27794B8E96E5}"/>
                  </a:ext>
                </a:extLst>
              </p:cNvPr>
              <p:cNvSpPr txBox="1"/>
              <p:nvPr/>
            </p:nvSpPr>
            <p:spPr>
              <a:xfrm>
                <a:off x="3078595" y="5717739"/>
                <a:ext cx="7416824" cy="988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800" i="1" dirty="0"/>
                  <a:t>             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GB" sz="2800" dirty="0"/>
                  <a:t>         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800" i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611EA5-D271-4C0E-B5F6-27794B8E9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595" y="5717739"/>
                <a:ext cx="7416824" cy="988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Левая фигурная скобка 35">
            <a:extLst>
              <a:ext uri="{FF2B5EF4-FFF2-40B4-BE49-F238E27FC236}">
                <a16:creationId xmlns:a16="http://schemas.microsoft.com/office/drawing/2014/main" id="{8C7EEA02-244A-4C9C-9ABC-0FAD5C37FAA6}"/>
              </a:ext>
            </a:extLst>
          </p:cNvPr>
          <p:cNvSpPr/>
          <p:nvPr/>
        </p:nvSpPr>
        <p:spPr>
          <a:xfrm>
            <a:off x="3779912" y="5865470"/>
            <a:ext cx="216024" cy="761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0616AF-CBDC-48EF-A626-C1A4C739CB01}"/>
                  </a:ext>
                </a:extLst>
              </p:cNvPr>
              <p:cNvSpPr txBox="1"/>
              <p:nvPr/>
            </p:nvSpPr>
            <p:spPr>
              <a:xfrm>
                <a:off x="5328848" y="5703439"/>
                <a:ext cx="5509726" cy="1016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GB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B=A=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0616AF-CBDC-48EF-A626-C1A4C739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848" y="5703439"/>
                <a:ext cx="5509726" cy="1016689"/>
              </a:xfrm>
              <a:prstGeom prst="rect">
                <a:avLst/>
              </a:prstGeom>
              <a:blipFill>
                <a:blip r:embed="rId8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EE213D6-CB43-4C35-A12A-6738E915A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1502" y="998135"/>
            <a:ext cx="4440932" cy="2098239"/>
          </a:xfrm>
          <a:prstGeom prst="rect">
            <a:avLst/>
          </a:prstGeom>
        </p:spPr>
      </p:pic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798480C3-380B-45F4-970D-FFEDAD9C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46" y="-74837"/>
            <a:ext cx="8229600" cy="114300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Расчет коэффициента отражения через препятствие (бетонная стена)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018DA9-7FBB-4399-9E98-745D738CADD1}"/>
              </a:ext>
            </a:extLst>
          </p:cNvPr>
          <p:cNvSpPr txBox="1"/>
          <p:nvPr/>
        </p:nvSpPr>
        <p:spPr>
          <a:xfrm>
            <a:off x="3995936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F22F07-C191-42C7-BE8D-5293EFC35D79}"/>
              </a:ext>
            </a:extLst>
          </p:cNvPr>
          <p:cNvSpPr txBox="1"/>
          <p:nvPr/>
        </p:nvSpPr>
        <p:spPr>
          <a:xfrm>
            <a:off x="3484983" y="28436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EAECC7-DA99-484B-8D52-5BC158BFD87D}"/>
              </a:ext>
            </a:extLst>
          </p:cNvPr>
          <p:cNvSpPr txBox="1"/>
          <p:nvPr/>
        </p:nvSpPr>
        <p:spPr>
          <a:xfrm>
            <a:off x="3455876" y="33176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(13)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B28592-DC6F-4B25-AF75-02149F8AF706}"/>
              </a:ext>
            </a:extLst>
          </p:cNvPr>
          <p:cNvSpPr txBox="1"/>
          <p:nvPr/>
        </p:nvSpPr>
        <p:spPr>
          <a:xfrm>
            <a:off x="2920750" y="38375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994C4-D50F-43CC-A5EC-59EE2E74B477}"/>
              </a:ext>
            </a:extLst>
          </p:cNvPr>
          <p:cNvSpPr txBox="1"/>
          <p:nvPr/>
        </p:nvSpPr>
        <p:spPr>
          <a:xfrm>
            <a:off x="3602359" y="4634088"/>
            <a:ext cx="5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(15)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A1B06-4BFC-469D-83A6-5A376B912328}"/>
              </a:ext>
            </a:extLst>
          </p:cNvPr>
          <p:cNvSpPr txBox="1"/>
          <p:nvPr/>
        </p:nvSpPr>
        <p:spPr>
          <a:xfrm>
            <a:off x="3712838" y="5157192"/>
            <a:ext cx="79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(16)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01E166-ED98-4C9A-A4DC-5BBA1FD419F1}"/>
              </a:ext>
            </a:extLst>
          </p:cNvPr>
          <p:cNvSpPr txBox="1"/>
          <p:nvPr/>
        </p:nvSpPr>
        <p:spPr>
          <a:xfrm>
            <a:off x="2033007" y="599576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(17)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7B91DB-7913-4E05-93E6-7CC00BDB12EB}"/>
              </a:ext>
            </a:extLst>
          </p:cNvPr>
          <p:cNvSpPr txBox="1"/>
          <p:nvPr/>
        </p:nvSpPr>
        <p:spPr>
          <a:xfrm>
            <a:off x="6300192" y="58848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(17)</a:t>
            </a:r>
          </a:p>
        </p:txBody>
      </p:sp>
    </p:spTree>
    <p:extLst>
      <p:ext uri="{BB962C8B-B14F-4D97-AF65-F5344CB8AC3E}">
        <p14:creationId xmlns:p14="http://schemas.microsoft.com/office/powerpoint/2010/main" val="6521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611EA5-D271-4C0E-B5F6-27794B8E96E5}"/>
                  </a:ext>
                </a:extLst>
              </p:cNvPr>
              <p:cNvSpPr txBox="1"/>
              <p:nvPr/>
            </p:nvSpPr>
            <p:spPr>
              <a:xfrm>
                <a:off x="-324544" y="980728"/>
                <a:ext cx="7416824" cy="1874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800" i="1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GB" sz="2800" i="1" dirty="0"/>
                  <a:t>=cos(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i="1" dirty="0"/>
                  <a:t>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GB" sz="2800" i="1" dirty="0"/>
                  <a:t>=j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GB" sz="2800" i="1" dirty="0"/>
                  <a:t>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i="1" dirty="0"/>
                  <a:t>)</a:t>
                </a:r>
              </a:p>
              <a:p>
                <a:pPr/>
                <a:endParaRPr lang="ru-RU" sz="2800" i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611EA5-D271-4C0E-B5F6-27794B8E9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544" y="980728"/>
                <a:ext cx="7416824" cy="1874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64A995-9139-4F26-98EB-E32D0E9CC0D6}"/>
                  </a:ext>
                </a:extLst>
              </p:cNvPr>
              <p:cNvSpPr txBox="1"/>
              <p:nvPr/>
            </p:nvSpPr>
            <p:spPr>
              <a:xfrm>
                <a:off x="539552" y="2871860"/>
                <a:ext cx="4777272" cy="62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i="1" dirty="0"/>
                  <a:t>-1-</a:t>
                </a:r>
                <a:r>
                  <a:rPr lang="ru-RU" i="1" dirty="0"/>
                  <a:t>й столбец</a:t>
                </a:r>
                <a:endParaRPr lang="en-GB" sz="1800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64A995-9139-4F26-98EB-E32D0E9CC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71860"/>
                <a:ext cx="4777272" cy="627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6801B6-01DC-4A4F-B91F-DAD8F5FA3EE9}"/>
                  </a:ext>
                </a:extLst>
              </p:cNvPr>
              <p:cNvSpPr txBox="1"/>
              <p:nvPr/>
            </p:nvSpPr>
            <p:spPr>
              <a:xfrm>
                <a:off x="755576" y="3861048"/>
                <a:ext cx="144667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;</a:t>
                </a:r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6801B6-01DC-4A4F-B91F-DAD8F5FA3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61048"/>
                <a:ext cx="1446678" cy="622350"/>
              </a:xfrm>
              <a:prstGeom prst="rect">
                <a:avLst/>
              </a:prstGeom>
              <a:blipFill>
                <a:blip r:embed="rId4"/>
                <a:stretch>
                  <a:fillRect r="-8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53C28-F587-427E-8A90-2288E799E902}"/>
                  </a:ext>
                </a:extLst>
              </p:cNvPr>
              <p:cNvSpPr txBox="1"/>
              <p:nvPr/>
            </p:nvSpPr>
            <p:spPr>
              <a:xfrm>
                <a:off x="-1476672" y="5709266"/>
                <a:ext cx="5509726" cy="1030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GB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GB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B=-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GB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53C28-F587-427E-8A90-2288E799E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6672" y="5709266"/>
                <a:ext cx="5509726" cy="1030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9B267-E6F6-456A-8B4E-C54B61982F2A}"/>
                  </a:ext>
                </a:extLst>
              </p:cNvPr>
              <p:cNvSpPr txBox="1"/>
              <p:nvPr/>
            </p:nvSpPr>
            <p:spPr>
              <a:xfrm>
                <a:off x="-391821" y="4725144"/>
                <a:ext cx="741682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800" i="1" dirty="0"/>
                  <a:t>             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800" b="0" i="1" dirty="0"/>
              </a:p>
              <a:p>
                <a:pPr/>
                <a:r>
                  <a:rPr lang="en-GB" sz="2800" dirty="0"/>
                  <a:t>            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800" i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9B267-E6F6-456A-8B4E-C54B61982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1821" y="4725144"/>
                <a:ext cx="7416824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C39FD4-0482-4843-BB93-AD4BDE161B3D}"/>
                  </a:ext>
                </a:extLst>
              </p:cNvPr>
              <p:cNvSpPr txBox="1"/>
              <p:nvPr/>
            </p:nvSpPr>
            <p:spPr>
              <a:xfrm>
                <a:off x="2339752" y="5246267"/>
                <a:ext cx="7416824" cy="1658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800" i="1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GB" sz="2800" i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GB" sz="2800" i="1" dirty="0"/>
                  <a:t>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i="1" dirty="0"/>
                  <a:t>)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𝑜𝑠</m:t>
                    </m:r>
                  </m:oMath>
                </a14:m>
                <a:r>
                  <a:rPr lang="en-GB" sz="2800" i="1" dirty="0"/>
                  <a:t>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i="1" dirty="0"/>
                  <a:t>)</a:t>
                </a:r>
              </a:p>
              <a:p>
                <a:pPr/>
                <a:endParaRPr lang="ru-RU" sz="2800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C39FD4-0482-4843-BB93-AD4BDE161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246267"/>
                <a:ext cx="7416824" cy="1658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4FDAC55-EEB1-493D-B422-5737BFBAA00F}"/>
              </a:ext>
            </a:extLst>
          </p:cNvPr>
          <p:cNvSpPr txBox="1"/>
          <p:nvPr/>
        </p:nvSpPr>
        <p:spPr>
          <a:xfrm>
            <a:off x="7849478" y="603967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2-</a:t>
            </a:r>
            <a:r>
              <a:rPr lang="ru-RU" dirty="0"/>
              <a:t>й столбец</a:t>
            </a:r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95449491-F919-4F87-BA20-E6C39C658053}"/>
              </a:ext>
            </a:extLst>
          </p:cNvPr>
          <p:cNvSpPr/>
          <p:nvPr/>
        </p:nvSpPr>
        <p:spPr>
          <a:xfrm>
            <a:off x="431540" y="4782185"/>
            <a:ext cx="216024" cy="7613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C20A389-F156-45E0-A080-7ACA628C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3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566936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Расчет коэффициента отражения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39E05-5317-442A-9142-9260457DBE8C}"/>
                  </a:ext>
                </a:extLst>
              </p:cNvPr>
              <p:cNvSpPr txBox="1"/>
              <p:nvPr/>
            </p:nvSpPr>
            <p:spPr>
              <a:xfrm>
                <a:off x="683568" y="1196752"/>
                <a:ext cx="4147674" cy="724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GB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39E05-5317-442A-9142-9260457DB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96752"/>
                <a:ext cx="4147674" cy="724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15FBE9-C6D5-4126-BF48-7A38DDF61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668" y="1577849"/>
            <a:ext cx="4299545" cy="3195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4AEFA-0D92-461C-92B1-6780FEA75C89}"/>
              </a:ext>
            </a:extLst>
          </p:cNvPr>
          <p:cNvSpPr txBox="1"/>
          <p:nvPr/>
        </p:nvSpPr>
        <p:spPr>
          <a:xfrm>
            <a:off x="6470083" y="340940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бетон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C0451-7119-40BA-8D83-8A6E5676263C}"/>
                  </a:ext>
                </a:extLst>
              </p:cNvPr>
              <p:cNvSpPr txBox="1"/>
              <p:nvPr/>
            </p:nvSpPr>
            <p:spPr>
              <a:xfrm>
                <a:off x="5076056" y="2636912"/>
                <a:ext cx="282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C0451-7119-40BA-8D83-8A6E56762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636912"/>
                <a:ext cx="282770" cy="276999"/>
              </a:xfrm>
              <a:prstGeom prst="rect">
                <a:avLst/>
              </a:prstGeom>
              <a:blipFill>
                <a:blip r:embed="rId4"/>
                <a:stretch>
                  <a:fillRect l="-19565" r="-8696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18F743-A405-49A5-8404-CA4D92E7005B}"/>
                  </a:ext>
                </a:extLst>
              </p:cNvPr>
              <p:cNvSpPr txBox="1"/>
              <p:nvPr/>
            </p:nvSpPr>
            <p:spPr>
              <a:xfrm>
                <a:off x="6284519" y="2636911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18F743-A405-49A5-8404-CA4D92E70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519" y="2636911"/>
                <a:ext cx="185564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FF6AFE-83F8-4D12-ACAB-22CA2B681434}"/>
                  </a:ext>
                </a:extLst>
              </p:cNvPr>
              <p:cNvSpPr txBox="1"/>
              <p:nvPr/>
            </p:nvSpPr>
            <p:spPr>
              <a:xfrm>
                <a:off x="7740352" y="2636910"/>
                <a:ext cx="2299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FF6AFE-83F8-4D12-ACAB-22CA2B681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2636910"/>
                <a:ext cx="229952" cy="276999"/>
              </a:xfrm>
              <a:prstGeom prst="rect">
                <a:avLst/>
              </a:prstGeom>
              <a:blipFill>
                <a:blip r:embed="rId6"/>
                <a:stretch>
                  <a:fillRect l="-37838" r="-21622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42763D6-EA60-4431-B049-8AAC28840122}"/>
              </a:ext>
            </a:extLst>
          </p:cNvPr>
          <p:cNvSpPr txBox="1"/>
          <p:nvPr/>
        </p:nvSpPr>
        <p:spPr>
          <a:xfrm>
            <a:off x="5073419" y="474296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воздух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5CCB9-788F-49EF-9CE0-BDC2B0E3E167}"/>
              </a:ext>
            </a:extLst>
          </p:cNvPr>
          <p:cNvSpPr txBox="1"/>
          <p:nvPr/>
        </p:nvSpPr>
        <p:spPr>
          <a:xfrm>
            <a:off x="7822704" y="376988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воздух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E97D6D-5104-4EB0-B275-DB1ED5F48B0A}"/>
                  </a:ext>
                </a:extLst>
              </p:cNvPr>
              <p:cNvSpPr txBox="1"/>
              <p:nvPr/>
            </p:nvSpPr>
            <p:spPr>
              <a:xfrm>
                <a:off x="697755" y="2414917"/>
                <a:ext cx="2173031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пр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пр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=</a:t>
                </a:r>
                <a:r>
                  <a:rPr lang="en-US" i="1" dirty="0"/>
                  <a:t>M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пад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отр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пад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отр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E97D6D-5104-4EB0-B275-DB1ED5F48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5" y="2414917"/>
                <a:ext cx="2173031" cy="616259"/>
              </a:xfrm>
              <a:prstGeom prst="rect">
                <a:avLst/>
              </a:prstGeom>
              <a:blipFill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7075C-2D85-4405-940B-20CECBBA0CF1}"/>
                  </a:ext>
                </a:extLst>
              </p:cNvPr>
              <p:cNvSpPr txBox="1"/>
              <p:nvPr/>
            </p:nvSpPr>
            <p:spPr>
              <a:xfrm>
                <a:off x="697755" y="5157192"/>
                <a:ext cx="7042597" cy="885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пад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отр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7075C-2D85-4405-940B-20CECBBA0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5" y="5157192"/>
                <a:ext cx="7042597" cy="885179"/>
              </a:xfrm>
              <a:prstGeom prst="rect">
                <a:avLst/>
              </a:prstGeom>
              <a:blipFill>
                <a:blip r:embed="rId8"/>
                <a:stretch>
                  <a:fillRect b="-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95F435A3-0CDD-4580-9D4C-8395D956E82D}"/>
              </a:ext>
            </a:extLst>
          </p:cNvPr>
          <p:cNvSpPr/>
          <p:nvPr/>
        </p:nvSpPr>
        <p:spPr>
          <a:xfrm>
            <a:off x="1326468" y="5357885"/>
            <a:ext cx="154360" cy="6067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5E144A-B92A-4298-A5B4-98191523509D}"/>
                  </a:ext>
                </a:extLst>
              </p:cNvPr>
              <p:cNvSpPr txBox="1"/>
              <p:nvPr/>
            </p:nvSpPr>
            <p:spPr>
              <a:xfrm>
                <a:off x="1187624" y="6318865"/>
                <a:ext cx="9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5E144A-B92A-4298-A5B4-981915235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318865"/>
                <a:ext cx="916085" cy="276999"/>
              </a:xfrm>
              <a:prstGeom prst="rect">
                <a:avLst/>
              </a:prstGeom>
              <a:blipFill>
                <a:blip r:embed="rId9"/>
                <a:stretch>
                  <a:fillRect l="-6000" r="-5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4AF03C-0894-4CBD-B36B-CAAC549FDCED}"/>
                  </a:ext>
                </a:extLst>
              </p:cNvPr>
              <p:cNvSpPr txBox="1"/>
              <p:nvPr/>
            </p:nvSpPr>
            <p:spPr>
              <a:xfrm>
                <a:off x="482150" y="6128916"/>
                <a:ext cx="477727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4AF03C-0894-4CBD-B36B-CAAC549FD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50" y="6128916"/>
                <a:ext cx="4777272" cy="6934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970B6B-0855-43A7-9BF7-D822FF333B49}"/>
                  </a:ext>
                </a:extLst>
              </p:cNvPr>
              <p:cNvSpPr txBox="1"/>
              <p:nvPr/>
            </p:nvSpPr>
            <p:spPr>
              <a:xfrm>
                <a:off x="1817333" y="6125997"/>
                <a:ext cx="477727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пад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970B6B-0855-43A7-9BF7-D822FF333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333" y="6125997"/>
                <a:ext cx="4777272" cy="6934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D543E4-BFA5-443C-9AE1-421E90C9D1F6}"/>
                  </a:ext>
                </a:extLst>
              </p:cNvPr>
              <p:cNvSpPr txBox="1"/>
              <p:nvPr/>
            </p:nvSpPr>
            <p:spPr>
              <a:xfrm>
                <a:off x="457200" y="3188173"/>
                <a:ext cx="275831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dirty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dirty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GB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GB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GB" dirty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D543E4-BFA5-443C-9AE1-421E90C9D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8173"/>
                <a:ext cx="2758319" cy="8803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B881159-B2D2-4A4C-AA65-62D77362A053}"/>
              </a:ext>
            </a:extLst>
          </p:cNvPr>
          <p:cNvSpPr txBox="1"/>
          <p:nvPr/>
        </p:nvSpPr>
        <p:spPr>
          <a:xfrm>
            <a:off x="5073419" y="1340768"/>
            <a:ext cx="93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45C7EE-8C01-4C78-BB11-DE9BF4E4EB35}"/>
              </a:ext>
            </a:extLst>
          </p:cNvPr>
          <p:cNvSpPr txBox="1"/>
          <p:nvPr/>
        </p:nvSpPr>
        <p:spPr>
          <a:xfrm>
            <a:off x="3119020" y="2435301"/>
            <a:ext cx="86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(19)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783E4A-B53B-47DC-8E3B-DA92AFC0043E}"/>
              </a:ext>
            </a:extLst>
          </p:cNvPr>
          <p:cNvSpPr txBox="1"/>
          <p:nvPr/>
        </p:nvSpPr>
        <p:spPr>
          <a:xfrm>
            <a:off x="3320733" y="3409405"/>
            <a:ext cx="614881" cy="37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652FB9-6B45-4820-9E82-23CC54E2475F}"/>
              </a:ext>
            </a:extLst>
          </p:cNvPr>
          <p:cNvSpPr txBox="1"/>
          <p:nvPr/>
        </p:nvSpPr>
        <p:spPr>
          <a:xfrm>
            <a:off x="7092280" y="55172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(21)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C50B1D-AFA2-4A42-A211-8EE47429654E}"/>
              </a:ext>
            </a:extLst>
          </p:cNvPr>
          <p:cNvSpPr txBox="1"/>
          <p:nvPr/>
        </p:nvSpPr>
        <p:spPr>
          <a:xfrm>
            <a:off x="5073419" y="6318865"/>
            <a:ext cx="57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(22)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92D6E-3818-458A-B747-CB6BCA869E7E}"/>
                  </a:ext>
                </a:extLst>
              </p:cNvPr>
              <p:cNvSpPr txBox="1"/>
              <p:nvPr/>
            </p:nvSpPr>
            <p:spPr>
              <a:xfrm>
                <a:off x="-984988" y="4329297"/>
                <a:ext cx="4777272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92D6E-3818-458A-B747-CB6BCA86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4988" y="4329297"/>
                <a:ext cx="4777272" cy="5535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60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846</Words>
  <Application>Microsoft Office PowerPoint</Application>
  <PresentationFormat>Экран (4:3)</PresentationFormat>
  <Paragraphs>174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Тема Office</vt:lpstr>
      <vt:lpstr>Расчет коэффициентов отражения и прохождения</vt:lpstr>
      <vt:lpstr>Задача 1 Расчет коэффициента отражения и прохождения через заданное препятствие </vt:lpstr>
      <vt:lpstr>Составим систему уравнений</vt:lpstr>
      <vt:lpstr>Расчет коэффициента отражения</vt:lpstr>
      <vt:lpstr>Расчет коэффициента отражения</vt:lpstr>
      <vt:lpstr>Задача (Д/з) </vt:lpstr>
      <vt:lpstr>Задача 2. Расчет коэффициента отражения через препятствие (бетонная стена)</vt:lpstr>
      <vt:lpstr>Презентация PowerPoint</vt:lpstr>
      <vt:lpstr>Расчет коэффициента отражения</vt:lpstr>
      <vt:lpstr>Презентация PowerPoint</vt:lpstr>
      <vt:lpstr>Задача 2. Численный пример. Исходные данные</vt:lpstr>
      <vt:lpstr>Презентация PowerPoint</vt:lpstr>
      <vt:lpstr>Задача 3. Постановка задачи</vt:lpstr>
      <vt:lpstr>Презентация PowerPoint</vt:lpstr>
      <vt:lpstr>Спасибо  за 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Вводная лекция</dc:title>
  <dc:creator>Вытовтов</dc:creator>
  <cp:lastModifiedBy>Елизавета Барабанова</cp:lastModifiedBy>
  <cp:revision>160</cp:revision>
  <dcterms:created xsi:type="dcterms:W3CDTF">2017-02-27T19:55:43Z</dcterms:created>
  <dcterms:modified xsi:type="dcterms:W3CDTF">2022-02-16T07:28:54Z</dcterms:modified>
</cp:coreProperties>
</file>