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8" r:id="rId6"/>
    <p:sldId id="269" r:id="rId7"/>
    <p:sldId id="261" r:id="rId8"/>
    <p:sldId id="262" r:id="rId9"/>
    <p:sldId id="264" r:id="rId10"/>
    <p:sldId id="270" r:id="rId11"/>
    <p:sldId id="272" r:id="rId12"/>
    <p:sldId id="273" r:id="rId13"/>
    <p:sldId id="274" r:id="rId14"/>
    <p:sldId id="275" r:id="rId15"/>
    <p:sldId id="259" r:id="rId16"/>
    <p:sldId id="260" r:id="rId17"/>
    <p:sldId id="276" r:id="rId18"/>
    <p:sldId id="277" r:id="rId19"/>
    <p:sldId id="278" r:id="rId20"/>
    <p:sldId id="280" r:id="rId21"/>
    <p:sldId id="281" r:id="rId22"/>
    <p:sldId id="27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F1773-714B-4FD6-B3C7-7EE527F4C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74E8D5-65A1-4B17-A0A5-DAED12A1C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5CCA88-CE85-45DD-B7C8-62E15E8B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F481-433F-44C6-A462-A88CF0577F9C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BAB513-96E6-40E7-889A-CE1EF456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109BA3-DDFB-47CF-955D-D2A476EE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E9B3-A3F7-4B61-AE1A-EDC3A493BE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04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B8DC2-B4BE-482C-99F3-F7FAB7A9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BA2A1C-BF77-486F-B36E-41A746E54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75B47B-97B5-4167-B1C1-3A73CFAB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F481-433F-44C6-A462-A88CF0577F9C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C73A55-9282-40FC-9332-A3328881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6C4241-76BC-43CC-A80A-7AAB5C70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E9B3-A3F7-4B61-AE1A-EDC3A493BE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4E082B-6F31-4466-8A37-0FE373A38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DD2800-ED39-41F9-AE6F-9AE1ADFD6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8BAF4-9E0E-4FCA-8756-48B788EB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F481-433F-44C6-A462-A88CF0577F9C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B52D40-91D6-46B8-80B6-10866B8B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A8B561-4FD9-4205-A3B9-A47751AC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E9B3-A3F7-4B61-AE1A-EDC3A493BE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99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D1BF5-93A1-4448-A00A-48074575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47B03-BF3A-4873-9F5E-D3372FE5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4365B7-5C3E-4F87-B165-2AB93F69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F481-433F-44C6-A462-A88CF0577F9C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816575-D5C7-40A4-91D6-A6F95D85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D6506C-1D08-4AFC-A93C-E4E981D8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E9B3-A3F7-4B61-AE1A-EDC3A493BE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13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A8857-B8AB-4E62-8196-27C95F0D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81B0EF-53E0-4E57-8B7E-02B452F8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A67F26-34C5-4401-B69F-53C88569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F481-433F-44C6-A462-A88CF0577F9C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7EBDF9-E69A-4788-8BB9-6739F3F6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CA55F2-D7CD-4F72-8ABD-85955E8A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E9B3-A3F7-4B61-AE1A-EDC3A493BE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38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ED4C9-A63F-4917-9700-056FB9A0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4ACC7-B99F-4BA3-B4C9-200BBE67A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1C4E1B-2956-4F28-9F2D-C13C377D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804769-8E6C-4F20-B189-C0D42BC0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F481-433F-44C6-A462-A88CF0577F9C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2676C8-460C-4964-82AF-3AFB4E18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7E1150-C664-44D5-AC50-6B9DC4D7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E9B3-A3F7-4B61-AE1A-EDC3A493BE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51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EE6F4-8A82-474F-A239-2D1F2C02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19804-5069-4CEA-8E55-32D201B94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075F8C-4FCC-4146-A7A3-F7183648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53AD31-87DC-4A09-86A7-1411AF8CD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3E875B-C9A1-412A-B005-B2086ED17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297052-2574-45A6-9523-2DE978DB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F481-433F-44C6-A462-A88CF0577F9C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C05A3A-1991-4BB0-A0E3-B3B02CC3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95473F-4273-48D6-B670-E3DD2090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E9B3-A3F7-4B61-AE1A-EDC3A493BE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51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793F-6AF5-473C-B7F5-E1E2DA60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B5A98A-2C8A-461C-BF59-E9BC9B63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F481-433F-44C6-A462-A88CF0577F9C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63F638-ACF6-4FEE-8264-E9CC20E8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325611-66CE-4AD3-80EF-D5E38A2F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E9B3-A3F7-4B61-AE1A-EDC3A493BE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1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C87C0D-AFCB-40DB-8432-45488375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F481-433F-44C6-A462-A88CF0577F9C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C4557A-0D1C-4CB3-95B7-16BAC2D8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9E473E-6248-47C4-88F1-0C6B469D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E9B3-A3F7-4B61-AE1A-EDC3A493BE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86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5B917-1A05-4F35-9682-59ACB955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9F9E5B-5146-4643-8755-D1DAA7F50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EADA69-ACEC-4F05-89F3-3F612A777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CD2326-FCA0-44A6-B09B-FCC978EE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F481-433F-44C6-A462-A88CF0577F9C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264B3E-AB9E-4371-9B3B-BFA01082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A92D70-EDEB-40D0-970B-BA2F2D24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E9B3-A3F7-4B61-AE1A-EDC3A493BE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00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226E2-2E91-41F6-9333-01A10805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387CC3-F57B-4864-8A4D-145C88FBE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F15979-8226-4478-BC60-05BFFC095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26B024-CDC3-4076-8645-AB928579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F481-433F-44C6-A462-A88CF0577F9C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12CF34-87C1-4EDE-A432-0B9A50E4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798C59-66A5-4F03-A33F-898A371F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E9B3-A3F7-4B61-AE1A-EDC3A493BE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90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DD87-68FF-4E20-9E9C-54BA0024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9163A9-96B7-4A75-8171-DBEBE65A4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FAE56-D363-427F-B75A-EA4430EF6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6F481-433F-44C6-A462-A88CF0577F9C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15550A-9896-4C22-BF97-079058DC1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A44784-D2D0-4CAD-94A5-AA9F65532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E9B3-A3F7-4B61-AE1A-EDC3A493BE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5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0CAC2-0F40-4331-A67E-B81DD115F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b="1" dirty="0"/>
              <a:t>Расчет трасс радиорелейных линий прямой видимости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CDB4D2-C8A5-4F97-8545-4A634C46D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280" y="4907756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i="1" dirty="0"/>
              <a:t>Барабанова Елизавета Александровна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39E6B-AA6B-4F3A-BCD9-8C19D2C821BD}"/>
              </a:ext>
            </a:extLst>
          </p:cNvPr>
          <p:cNvSpPr txBox="1"/>
          <p:nvPr/>
        </p:nvSpPr>
        <p:spPr>
          <a:xfrm>
            <a:off x="3388360" y="3517017"/>
            <a:ext cx="541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Практика 2</a:t>
            </a:r>
          </a:p>
        </p:txBody>
      </p:sp>
    </p:spTree>
    <p:extLst>
      <p:ext uri="{BB962C8B-B14F-4D97-AF65-F5344CB8AC3E}">
        <p14:creationId xmlns:p14="http://schemas.microsoft.com/office/powerpoint/2010/main" val="380452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D40A7-9161-4CA4-84BF-48163740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Просвет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28013B-1720-4383-8428-C2DFA2B5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843" y="1746478"/>
            <a:ext cx="153199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7810361-00AD-4BB0-94B9-47F4AE403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98415"/>
              </p:ext>
            </p:extLst>
          </p:nvPr>
        </p:nvGraphicFramePr>
        <p:xfrm>
          <a:off x="17784" y="1665582"/>
          <a:ext cx="7664221" cy="4259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Точечный рисунок" r:id="rId3" imgW="3424741" imgH="1905210" progId="Paint.Picture">
                  <p:embed/>
                </p:oleObj>
              </mc:Choice>
              <mc:Fallback>
                <p:oleObj name="Точечный рисунок" r:id="rId3" imgW="3424741" imgH="190521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4" y="1665582"/>
                        <a:ext cx="7664221" cy="4259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C2C943-CBA6-4A37-A691-8E279D7F3C19}"/>
              </a:ext>
            </a:extLst>
          </p:cNvPr>
          <p:cNvSpPr txBox="1"/>
          <p:nvPr/>
        </p:nvSpPr>
        <p:spPr>
          <a:xfrm>
            <a:off x="7926709" y="435518"/>
            <a:ext cx="3827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Просветом </a:t>
            </a:r>
            <a:r>
              <a:rPr lang="ru-RU" b="1" i="1" dirty="0"/>
              <a:t>Н</a:t>
            </a:r>
            <a:r>
              <a:rPr lang="ru-RU" b="1" dirty="0"/>
              <a:t> </a:t>
            </a:r>
            <a:r>
              <a:rPr lang="ru-RU" dirty="0"/>
              <a:t>называют расстояние между линией АВ и профилем трассы. Просвет определяют графически в наиболее высокой точке профиля.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669A57-DCBF-45A5-BBBC-CEE352B04780}"/>
                  </a:ext>
                </a:extLst>
              </p:cNvPr>
              <p:cNvSpPr txBox="1"/>
              <p:nvPr/>
            </p:nvSpPr>
            <p:spPr>
              <a:xfrm>
                <a:off x="8029551" y="1955492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669A57-DCBF-45A5-BBBC-CEE352B0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1" y="1955492"/>
                <a:ext cx="189474" cy="276999"/>
              </a:xfrm>
              <a:prstGeom prst="rect">
                <a:avLst/>
              </a:prstGeom>
              <a:blipFill>
                <a:blip r:embed="rId5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82CD471-F54C-4082-9434-A9075B791475}"/>
              </a:ext>
            </a:extLst>
          </p:cNvPr>
          <p:cNvSpPr txBox="1"/>
          <p:nvPr/>
        </p:nvSpPr>
        <p:spPr>
          <a:xfrm>
            <a:off x="8420702" y="1904274"/>
            <a:ext cx="3011078" cy="37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-угол скольжения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D8B11-12CD-4AD5-8414-0B4074BFC8AB}"/>
              </a:ext>
            </a:extLst>
          </p:cNvPr>
          <p:cNvSpPr txBox="1"/>
          <p:nvPr/>
        </p:nvSpPr>
        <p:spPr>
          <a:xfrm>
            <a:off x="7926708" y="2387215"/>
            <a:ext cx="38272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424242"/>
                </a:solidFill>
                <a:effectLst/>
                <a:latin typeface="Tahoma" panose="020B0604030504040204" pitchFamily="34" charset="0"/>
              </a:rPr>
              <a:t>Точка отражения</a:t>
            </a:r>
            <a:r>
              <a:rPr lang="ru-RU" b="0" i="0" dirty="0">
                <a:solidFill>
                  <a:srgbClr val="424242"/>
                </a:solidFill>
                <a:effectLst/>
                <a:latin typeface="Tahoma" panose="020B0604030504040204" pitchFamily="34" charset="0"/>
              </a:rPr>
              <a:t>– это точка, в которой равны углы скольжения между касательной к профилю в данной точке и прямыми, проведенными из этой точки в пункты передачи и приема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21FFE-449A-4791-89EA-6DFA68176A3C}"/>
              </a:ext>
            </a:extLst>
          </p:cNvPr>
          <p:cNvSpPr txBox="1"/>
          <p:nvPr/>
        </p:nvSpPr>
        <p:spPr>
          <a:xfrm>
            <a:off x="7805209" y="4596860"/>
            <a:ext cx="42420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424242"/>
                </a:solidFill>
                <a:effectLst/>
                <a:latin typeface="Tahoma" panose="020B0604030504040204" pitchFamily="34" charset="0"/>
              </a:rPr>
              <a:t>Просвет считается: – </a:t>
            </a:r>
            <a:r>
              <a:rPr lang="ru-RU" b="1" i="1" dirty="0">
                <a:solidFill>
                  <a:srgbClr val="424242"/>
                </a:solidFill>
                <a:effectLst/>
                <a:latin typeface="Tahoma" panose="020B0604030504040204" pitchFamily="34" charset="0"/>
              </a:rPr>
              <a:t>положительным</a:t>
            </a:r>
            <a:r>
              <a:rPr lang="ru-RU" b="0" i="1" dirty="0">
                <a:solidFill>
                  <a:srgbClr val="424242"/>
                </a:solidFill>
                <a:effectLst/>
                <a:latin typeface="Tahoma" panose="020B0604030504040204" pitchFamily="34" charset="0"/>
              </a:rPr>
              <a:t>, </a:t>
            </a:r>
            <a:r>
              <a:rPr lang="ru-RU" b="0" i="0" dirty="0">
                <a:solidFill>
                  <a:srgbClr val="424242"/>
                </a:solidFill>
                <a:effectLst/>
                <a:latin typeface="Tahoma" panose="020B0604030504040204" pitchFamily="34" charset="0"/>
              </a:rPr>
              <a:t>когда линия – </a:t>
            </a:r>
            <a:r>
              <a:rPr lang="ru-RU" b="0" i="1" dirty="0">
                <a:solidFill>
                  <a:srgbClr val="424242"/>
                </a:solidFill>
                <a:effectLst/>
                <a:latin typeface="Tahoma" panose="020B0604030504040204" pitchFamily="34" charset="0"/>
              </a:rPr>
              <a:t>АВ </a:t>
            </a:r>
            <a:r>
              <a:rPr lang="ru-RU" b="0" i="0" dirty="0">
                <a:solidFill>
                  <a:srgbClr val="424242"/>
                </a:solidFill>
                <a:effectLst/>
                <a:latin typeface="Tahoma" panose="020B0604030504040204" pitchFamily="34" charset="0"/>
              </a:rPr>
              <a:t>проходит выше наибо­лее высокой точки; </a:t>
            </a:r>
            <a:r>
              <a:rPr lang="ru-RU" b="1" i="1" dirty="0">
                <a:solidFill>
                  <a:srgbClr val="424242"/>
                </a:solidFill>
                <a:effectLst/>
                <a:latin typeface="Tahoma" panose="020B0604030504040204" pitchFamily="34" charset="0"/>
              </a:rPr>
              <a:t>отрицательным</a:t>
            </a:r>
            <a:r>
              <a:rPr lang="ru-RU" b="0" i="0" dirty="0">
                <a:solidFill>
                  <a:srgbClr val="424242"/>
                </a:solidFill>
                <a:effectLst/>
                <a:latin typeface="Tahoma" panose="020B0604030504040204" pitchFamily="34" charset="0"/>
              </a:rPr>
              <a:t>– когда эта линия пересекает профиль трассы.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27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EF5B6-307B-40D9-AA09-39EAD511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Просвет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08DD72-DA7B-4ACD-8C13-3D1EBABA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13" y="2282759"/>
            <a:ext cx="5762625" cy="2914650"/>
          </a:xfrm>
          <a:prstGeom prst="rect">
            <a:avLst/>
          </a:prstGeom>
        </p:spPr>
      </p:pic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079941-543D-40BF-90EE-3B3D904392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95239"/>
              </p:ext>
            </p:extLst>
          </p:nvPr>
        </p:nvGraphicFramePr>
        <p:xfrm>
          <a:off x="413856" y="2110771"/>
          <a:ext cx="5553457" cy="308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Точечный рисунок" r:id="rId4" imgW="3424741" imgH="1905210" progId="Paint.Picture">
                  <p:embed/>
                </p:oleObj>
              </mc:Choice>
              <mc:Fallback>
                <p:oleObj name="Точечный рисунок" r:id="rId4" imgW="3424741" imgH="1905210" progId="Paint.Picture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77810361-00AD-4BB0-94B9-47F4AE4039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56" y="2110771"/>
                        <a:ext cx="5553457" cy="3086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8A38F1-C124-4C3F-9CA6-326B1933960D}"/>
              </a:ext>
            </a:extLst>
          </p:cNvPr>
          <p:cNvSpPr txBox="1"/>
          <p:nvPr/>
        </p:nvSpPr>
        <p:spPr>
          <a:xfrm>
            <a:off x="1809946" y="5476973"/>
            <a:ext cx="376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Положительный просвет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193F0-67DF-4F85-9F2F-8AAD66744880}"/>
              </a:ext>
            </a:extLst>
          </p:cNvPr>
          <p:cNvSpPr txBox="1"/>
          <p:nvPr/>
        </p:nvSpPr>
        <p:spPr>
          <a:xfrm>
            <a:off x="7769257" y="5476973"/>
            <a:ext cx="376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Отрицательный просвет</a:t>
            </a:r>
          </a:p>
        </p:txBody>
      </p:sp>
    </p:spTree>
    <p:extLst>
      <p:ext uri="{BB962C8B-B14F-4D97-AF65-F5344CB8AC3E}">
        <p14:creationId xmlns:p14="http://schemas.microsoft.com/office/powerpoint/2010/main" val="83411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003F4-63CB-4449-9B4A-37B5FA00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Просвет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E152DE-F579-4DCB-A0D0-65CB3163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219275"/>
            <a:ext cx="73056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10A29-29B9-4D24-9B58-21B1A08B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0"/>
            <a:ext cx="10515600" cy="1325563"/>
          </a:xfrm>
        </p:spPr>
        <p:txBody>
          <a:bodyPr/>
          <a:lstStyle/>
          <a:p>
            <a:r>
              <a:rPr lang="ru-RU" b="1" dirty="0"/>
              <a:t>Модуль множителя ослабления </a:t>
            </a:r>
            <a:r>
              <a:rPr lang="en-US" b="1" i="1" dirty="0"/>
              <a:t>V </a:t>
            </a:r>
            <a:r>
              <a:rPr lang="en-US" sz="2800" b="1" dirty="0"/>
              <a:t>(</a:t>
            </a:r>
            <a:r>
              <a:rPr lang="ru-RU" sz="2800" b="1" dirty="0"/>
              <a:t>интерференционный характер</a:t>
            </a:r>
            <a:r>
              <a:rPr lang="en-US" sz="2800" b="1" dirty="0"/>
              <a:t>)</a:t>
            </a:r>
            <a:endParaRPr lang="ru-RU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8CB6B-F499-4E6D-B05F-834224BCAC04}"/>
                  </a:ext>
                </a:extLst>
              </p:cNvPr>
              <p:cNvSpPr txBox="1"/>
              <p:nvPr/>
            </p:nvSpPr>
            <p:spPr>
              <a:xfrm>
                <a:off x="821635" y="1325563"/>
                <a:ext cx="9369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При малых углах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8CB6B-F499-4E6D-B05F-834224BCA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5" y="1325563"/>
                <a:ext cx="9369287" cy="369332"/>
              </a:xfrm>
              <a:prstGeom prst="rect">
                <a:avLst/>
              </a:prstGeom>
              <a:blipFill>
                <a:blip r:embed="rId2"/>
                <a:stretch>
                  <a:fillRect l="-586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7373F8-C7EA-4C2E-9D7F-D6874852C96A}"/>
                  </a:ext>
                </a:extLst>
              </p:cNvPr>
              <p:cNvSpPr txBox="1"/>
              <p:nvPr/>
            </p:nvSpPr>
            <p:spPr>
              <a:xfrm>
                <a:off x="1794978" y="1850666"/>
                <a:ext cx="3731179" cy="33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)/3]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7373F8-C7EA-4C2E-9D7F-D6874852C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978" y="1850666"/>
                <a:ext cx="3731179" cy="335413"/>
              </a:xfrm>
              <a:prstGeom prst="rect">
                <a:avLst/>
              </a:prstGeom>
              <a:blipFill>
                <a:blip r:embed="rId3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D0DBA-A4AE-4755-92FD-51FDBE6CDDC3}"/>
                  </a:ext>
                </a:extLst>
              </p:cNvPr>
              <p:cNvSpPr txBox="1"/>
              <p:nvPr/>
            </p:nvSpPr>
            <p:spPr>
              <a:xfrm>
                <a:off x="821634" y="2651126"/>
                <a:ext cx="7103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GB" dirty="0"/>
                  <a:t> - </a:t>
                </a:r>
                <a:r>
                  <a:rPr lang="ru-RU" dirty="0"/>
                  <a:t>относительный просвет на трассе при заданном значении </a:t>
                </a:r>
                <a:r>
                  <a:rPr lang="en-GB" i="1" dirty="0"/>
                  <a:t>g</a:t>
                </a:r>
                <a:endParaRPr lang="ru-RU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D0DBA-A4AE-4755-92FD-51FDBE6CD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4" y="2651126"/>
                <a:ext cx="7103165" cy="369332"/>
              </a:xfrm>
              <a:prstGeom prst="rect">
                <a:avLst/>
              </a:prstGeom>
              <a:blipFill>
                <a:blip r:embed="rId4"/>
                <a:stretch>
                  <a:fillRect l="-773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650485-AD55-4BD6-B9D6-6E20014BE2EF}"/>
                  </a:ext>
                </a:extLst>
              </p:cNvPr>
              <p:cNvSpPr txBox="1"/>
              <p:nvPr/>
            </p:nvSpPr>
            <p:spPr>
              <a:xfrm>
                <a:off x="989773" y="3292751"/>
                <a:ext cx="1585626" cy="567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650485-AD55-4BD6-B9D6-6E20014BE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73" y="3292751"/>
                <a:ext cx="1585626" cy="567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1095A2-C91C-4CFE-9F3D-35E383D7B4B1}"/>
                  </a:ext>
                </a:extLst>
              </p:cNvPr>
              <p:cNvSpPr txBox="1"/>
              <p:nvPr/>
            </p:nvSpPr>
            <p:spPr>
              <a:xfrm>
                <a:off x="989773" y="3936838"/>
                <a:ext cx="219374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1095A2-C91C-4CFE-9F3D-35E383D7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73" y="3936838"/>
                <a:ext cx="2193742" cy="818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33FC9C-C611-427C-9E46-EC0A4CFAB68C}"/>
                  </a:ext>
                </a:extLst>
              </p:cNvPr>
              <p:cNvSpPr txBox="1"/>
              <p:nvPr/>
            </p:nvSpPr>
            <p:spPr>
              <a:xfrm>
                <a:off x="901146" y="4765078"/>
                <a:ext cx="11026693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просвет на трассе, при котором напряженность поля в точке приема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r>
                  <a:rPr lang="ru-RU" dirty="0"/>
                  <a:t> равна напряженности поля свободного пространства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. Для открытых трасс 𝐻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33FC9C-C611-427C-9E46-EC0A4CFAB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46" y="4765078"/>
                <a:ext cx="11026693" cy="671209"/>
              </a:xfrm>
              <a:prstGeom prst="rect">
                <a:avLst/>
              </a:prstGeom>
              <a:blipFill>
                <a:blip r:embed="rId7"/>
                <a:stretch>
                  <a:fillRect l="-498" t="-4545"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CD1C23-DBE0-43B6-A525-05A651E62A4F}"/>
                  </a:ext>
                </a:extLst>
              </p:cNvPr>
              <p:cNvSpPr txBox="1"/>
              <p:nvPr/>
            </p:nvSpPr>
            <p:spPr>
              <a:xfrm>
                <a:off x="989772" y="5671583"/>
                <a:ext cx="2535747" cy="436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i="1" dirty="0"/>
                  <a:t>gk</a:t>
                </a:r>
                <a:r>
                  <a:rPr lang="en-US" i="1" dirty="0">
                    <a:sym typeface="Symbol" panose="05050102010706020507" pitchFamily="18" charset="2"/>
                  </a:rPr>
                  <a:t></a:t>
                </a:r>
                <a:r>
                  <a:rPr lang="en-US" i="1" dirty="0"/>
                  <a:t>(1-k)</a:t>
                </a:r>
                <a:endParaRPr lang="ru-RU" i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CD1C23-DBE0-43B6-A525-05A651E62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72" y="5671583"/>
                <a:ext cx="2535747" cy="436658"/>
              </a:xfrm>
              <a:prstGeom prst="rect">
                <a:avLst/>
              </a:prstGeom>
              <a:blipFill>
                <a:blip r:embed="rId8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08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95D3E-922C-4678-8571-5FB854BA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-17324"/>
            <a:ext cx="10515600" cy="1325563"/>
          </a:xfrm>
        </p:spPr>
        <p:txBody>
          <a:bodyPr/>
          <a:lstStyle/>
          <a:p>
            <a:r>
              <a:rPr lang="ru-RU" dirty="0"/>
              <a:t>Для заданных исходных данных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A83BBE-95D7-4060-8399-A008222D7386}"/>
                  </a:ext>
                </a:extLst>
              </p:cNvPr>
              <p:cNvSpPr txBox="1"/>
              <p:nvPr/>
            </p:nvSpPr>
            <p:spPr>
              <a:xfrm>
                <a:off x="838200" y="1473200"/>
                <a:ext cx="2280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=7 км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A83BBE-95D7-4060-8399-A008222D7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3200"/>
                <a:ext cx="22809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DA33B2-A013-4C7B-B348-1FA11B350BC1}"/>
                  </a:ext>
                </a:extLst>
              </p:cNvPr>
              <p:cNvSpPr txBox="1"/>
              <p:nvPr/>
            </p:nvSpPr>
            <p:spPr>
              <a:xfrm>
                <a:off x="1422400" y="1935480"/>
                <a:ext cx="1042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DA33B2-A013-4C7B-B348-1FA11B350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0" y="1935480"/>
                <a:ext cx="1042721" cy="276999"/>
              </a:xfrm>
              <a:prstGeom prst="rect">
                <a:avLst/>
              </a:prstGeom>
              <a:blipFill>
                <a:blip r:embed="rId3"/>
                <a:stretch>
                  <a:fillRect l="-5263" r="-3509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55CA4BB-253B-4A27-852B-E88FBE5FAFF6}"/>
              </a:ext>
            </a:extLst>
          </p:cNvPr>
          <p:cNvSpPr txBox="1"/>
          <p:nvPr/>
        </p:nvSpPr>
        <p:spPr>
          <a:xfrm>
            <a:off x="2521001" y="1889313"/>
            <a:ext cx="37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длина волны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9BADED-75D2-4E14-8EF1-BB76E51007E5}"/>
                  </a:ext>
                </a:extLst>
              </p:cNvPr>
              <p:cNvSpPr txBox="1"/>
              <p:nvPr/>
            </p:nvSpPr>
            <p:spPr>
              <a:xfrm>
                <a:off x="1422400" y="2377440"/>
                <a:ext cx="408445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/>
                  <a:t>f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9BADED-75D2-4E14-8EF1-BB76E5100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0" y="2377440"/>
                <a:ext cx="408445" cy="370614"/>
              </a:xfrm>
              <a:prstGeom prst="rect">
                <a:avLst/>
              </a:prstGeom>
              <a:blipFill>
                <a:blip r:embed="rId4"/>
                <a:stretch>
                  <a:fillRect l="-34328" t="-11475" r="-16418" b="-213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EAF775-CCCA-460E-8780-B98963428E3B}"/>
                  </a:ext>
                </a:extLst>
              </p:cNvPr>
              <p:cNvSpPr txBox="1"/>
              <p:nvPr/>
            </p:nvSpPr>
            <p:spPr>
              <a:xfrm>
                <a:off x="1381760" y="2913015"/>
                <a:ext cx="792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EAF775-CCCA-460E-8780-B98963428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60" y="2913015"/>
                <a:ext cx="792205" cy="276999"/>
              </a:xfrm>
              <a:prstGeom prst="rect">
                <a:avLst/>
              </a:prstGeom>
              <a:blipFill>
                <a:blip r:embed="rId5"/>
                <a:stretch>
                  <a:fillRect l="-6923" r="-7692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258477-85BD-4576-ADF6-E4B18BF7F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5342" y="1473200"/>
            <a:ext cx="6924675" cy="2124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4F4193-0292-44E4-8D97-CEEA2A6D3143}"/>
                  </a:ext>
                </a:extLst>
              </p:cNvPr>
              <p:cNvSpPr txBox="1"/>
              <p:nvPr/>
            </p:nvSpPr>
            <p:spPr>
              <a:xfrm>
                <a:off x="1381760" y="3396250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dirty="0"/>
                  <a:t>Ф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4F4193-0292-44E4-8D97-CEEA2A6D3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60" y="3396250"/>
                <a:ext cx="702115" cy="276999"/>
              </a:xfrm>
              <a:prstGeom prst="rect">
                <a:avLst/>
              </a:prstGeom>
              <a:blipFill>
                <a:blip r:embed="rId7"/>
                <a:stretch>
                  <a:fillRect l="-20870" t="-28261" r="-12174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4CA1CC-966C-4DA3-A697-E41DF44DD9A1}"/>
                  </a:ext>
                </a:extLst>
              </p:cNvPr>
              <p:cNvSpPr txBox="1"/>
              <p:nvPr/>
            </p:nvSpPr>
            <p:spPr>
              <a:xfrm>
                <a:off x="1348404" y="3818537"/>
                <a:ext cx="145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=−8∙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4CA1CC-966C-4DA3-A697-E41DF44DD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404" y="3818537"/>
                <a:ext cx="1454629" cy="276999"/>
              </a:xfrm>
              <a:prstGeom prst="rect">
                <a:avLst/>
              </a:prstGeom>
              <a:blipFill>
                <a:blip r:embed="rId8"/>
                <a:stretch>
                  <a:fillRect l="-3766" t="-4348" r="-1255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AF4264-A401-439F-A2EB-C4702922985F}"/>
                  </a:ext>
                </a:extLst>
              </p:cNvPr>
              <p:cNvSpPr txBox="1"/>
              <p:nvPr/>
            </p:nvSpPr>
            <p:spPr>
              <a:xfrm>
                <a:off x="1253530" y="4500051"/>
                <a:ext cx="5563830" cy="33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)/3]</m:t>
                        </m:r>
                      </m:e>
                    </m:rad>
                  </m:oMath>
                </a14:m>
                <a:r>
                  <a:rPr lang="en-US" dirty="0"/>
                  <a:t> =0.96</a:t>
                </a:r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AF4264-A401-439F-A2EB-C47029229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530" y="4500051"/>
                <a:ext cx="5563830" cy="335413"/>
              </a:xfrm>
              <a:prstGeom prst="rect">
                <a:avLst/>
              </a:prstGeom>
              <a:blipFill>
                <a:blip r:embed="rId9"/>
                <a:stretch>
                  <a:fillRect l="-1535" t="-7273" b="-4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2400FA-6317-4451-8A41-A3C648769184}"/>
                  </a:ext>
                </a:extLst>
              </p:cNvPr>
              <p:cNvSpPr txBox="1"/>
              <p:nvPr/>
            </p:nvSpPr>
            <p:spPr>
              <a:xfrm>
                <a:off x="1212188" y="4989460"/>
                <a:ext cx="2544927" cy="442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lg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=-115 </a:t>
                </a:r>
                <a:r>
                  <a:rPr lang="ru-RU" dirty="0"/>
                  <a:t>дБ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2400FA-6317-4451-8A41-A3C648769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188" y="4989460"/>
                <a:ext cx="2544927" cy="442044"/>
              </a:xfrm>
              <a:prstGeom prst="rect">
                <a:avLst/>
              </a:prstGeom>
              <a:blipFill>
                <a:blip r:embed="rId10"/>
                <a:stretch>
                  <a:fillRect l="-3357" t="-1370" r="-4796" b="-109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46E9CB4-AE9B-4F8E-AB4A-267AA132CFDF}"/>
              </a:ext>
            </a:extLst>
          </p:cNvPr>
          <p:cNvSpPr txBox="1"/>
          <p:nvPr/>
        </p:nvSpPr>
        <p:spPr>
          <a:xfrm>
            <a:off x="5283200" y="4500051"/>
            <a:ext cx="97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дБ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CC5796C-BF3D-4024-9C64-5A4DEC9F6885}"/>
              </a:ext>
            </a:extLst>
          </p:cNvPr>
          <p:cNvCxnSpPr/>
          <p:nvPr/>
        </p:nvCxnSpPr>
        <p:spPr>
          <a:xfrm>
            <a:off x="2286000" y="3078480"/>
            <a:ext cx="5212080" cy="175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6020AB-BF70-49DF-8C80-ABCCF38678E1}"/>
              </a:ext>
            </a:extLst>
          </p:cNvPr>
          <p:cNvSpPr txBox="1"/>
          <p:nvPr/>
        </p:nvSpPr>
        <p:spPr>
          <a:xfrm>
            <a:off x="7500167" y="4583642"/>
            <a:ext cx="399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Относительная координата точки отражения (см. таблицу 1)</a:t>
            </a:r>
          </a:p>
        </p:txBody>
      </p:sp>
    </p:spTree>
    <p:extLst>
      <p:ext uri="{BB962C8B-B14F-4D97-AF65-F5344CB8AC3E}">
        <p14:creationId xmlns:p14="http://schemas.microsoft.com/office/powerpoint/2010/main" val="227230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539B8-D71B-4DAC-AE59-CB2BA356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Учет атмосферных потерь</a:t>
            </a:r>
            <a:r>
              <a:rPr lang="en-US" dirty="0"/>
              <a:t> </a:t>
            </a:r>
            <a:r>
              <a:rPr lang="ru-RU" dirty="0"/>
              <a:t>из-за гидрометеоров</a:t>
            </a:r>
            <a:br>
              <a:rPr lang="en-US" dirty="0"/>
            </a:br>
            <a:br>
              <a:rPr lang="ru-RU" dirty="0"/>
            </a:br>
            <a:endParaRPr lang="ru-RU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A0EA15-53FA-43A3-A509-1B8F30DB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2" y="2828925"/>
            <a:ext cx="4333875" cy="1200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0B7FAD-DFAF-4EBE-9D6C-6FE95C0B5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32" y="4462303"/>
            <a:ext cx="4991100" cy="704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C999C-309F-450F-BA4F-E24EB9C1A9C9}"/>
              </a:ext>
            </a:extLst>
          </p:cNvPr>
          <p:cNvSpPr txBox="1"/>
          <p:nvPr/>
        </p:nvSpPr>
        <p:spPr>
          <a:xfrm>
            <a:off x="902885" y="4204750"/>
            <a:ext cx="48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вертикальной поляризации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95005-02E5-469B-8E81-1B419CE143CC}"/>
              </a:ext>
            </a:extLst>
          </p:cNvPr>
          <p:cNvSpPr txBox="1"/>
          <p:nvPr/>
        </p:nvSpPr>
        <p:spPr>
          <a:xfrm>
            <a:off x="927901" y="5359735"/>
            <a:ext cx="48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горизонтальной поляризации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8CA148-00A4-43ED-AC40-71061D726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82" y="5796952"/>
            <a:ext cx="4562475" cy="628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1C28FA-FBD3-4724-B18B-E7B6109D36C8}"/>
              </a:ext>
            </a:extLst>
          </p:cNvPr>
          <p:cNvSpPr txBox="1"/>
          <p:nvPr/>
        </p:nvSpPr>
        <p:spPr>
          <a:xfrm>
            <a:off x="927901" y="2651760"/>
            <a:ext cx="453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Коэффициент ослабления в дождях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46389-4571-4C7C-BB18-DE9C6539BE51}"/>
              </a:ext>
            </a:extLst>
          </p:cNvPr>
          <p:cNvSpPr txBox="1"/>
          <p:nvPr/>
        </p:nvSpPr>
        <p:spPr>
          <a:xfrm>
            <a:off x="902885" y="1026160"/>
            <a:ext cx="10262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Атмосферные потери, в основном, состоят из потерь в атомах кислорода и в молекулах воды. Практически полная непрозрачность атмосферы для радиоволн наблюдается на частоте 118.74 ГГц (резонансное поглощение в атомах кислорода),а на частотах более 60 ГГц погонное затухание превышает 15 дБ/км.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CF0B-D02B-4E2E-A4CF-917F9600814A}"/>
              </a:ext>
            </a:extLst>
          </p:cNvPr>
          <p:cNvSpPr txBox="1"/>
          <p:nvPr/>
        </p:nvSpPr>
        <p:spPr>
          <a:xfrm>
            <a:off x="5862320" y="30210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П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риродные и индустриальные помехи, имеют в основном вертикальную поляризацию.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063772-3552-425B-99E5-443945DC4BED}"/>
              </a:ext>
            </a:extLst>
          </p:cNvPr>
          <p:cNvSpPr/>
          <p:nvPr/>
        </p:nvSpPr>
        <p:spPr>
          <a:xfrm>
            <a:off x="477520" y="4104640"/>
            <a:ext cx="5384800" cy="1255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2FB222-8B49-4480-A586-5F5E61AF40A3}"/>
                  </a:ext>
                </a:extLst>
              </p:cNvPr>
              <p:cNvSpPr txBox="1"/>
              <p:nvPr/>
            </p:nvSpPr>
            <p:spPr>
              <a:xfrm>
                <a:off x="927901" y="6476330"/>
                <a:ext cx="575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2FB222-8B49-4480-A586-5F5E61AF4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01" y="6476330"/>
                <a:ext cx="575157" cy="276999"/>
              </a:xfrm>
              <a:prstGeom prst="rect">
                <a:avLst/>
              </a:prstGeom>
              <a:blipFill>
                <a:blip r:embed="rId5"/>
                <a:stretch>
                  <a:fillRect l="-12632" r="-9474" b="-28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3B57D6-5F80-43AB-9AF4-C81177D282B7}"/>
                  </a:ext>
                </a:extLst>
              </p:cNvPr>
              <p:cNvSpPr txBox="1"/>
              <p:nvPr/>
            </p:nvSpPr>
            <p:spPr>
              <a:xfrm>
                <a:off x="7178453" y="6436655"/>
                <a:ext cx="1632050" cy="298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1.48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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−27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3B57D6-5F80-43AB-9AF4-C81177D28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453" y="6436655"/>
                <a:ext cx="1632050" cy="298736"/>
              </a:xfrm>
              <a:prstGeom prst="rect">
                <a:avLst/>
              </a:prstGeom>
              <a:blipFill>
                <a:blip r:embed="rId6"/>
                <a:stretch>
                  <a:fillRect l="-2996" r="-1498" b="-18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FD0A40E-C63F-4CA0-BE79-5E227A691EEB}"/>
              </a:ext>
            </a:extLst>
          </p:cNvPr>
          <p:cNvSpPr txBox="1"/>
          <p:nvPr/>
        </p:nvSpPr>
        <p:spPr>
          <a:xfrm>
            <a:off x="8810503" y="643665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дБ</a:t>
            </a:r>
            <a:r>
              <a:rPr lang="en-GB" dirty="0"/>
              <a:t>/</a:t>
            </a:r>
            <a:r>
              <a:rPr lang="ru-RU" dirty="0"/>
              <a:t>км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0ED33-09A4-4626-BDB5-84C66258871C}"/>
              </a:ext>
            </a:extLst>
          </p:cNvPr>
          <p:cNvSpPr txBox="1"/>
          <p:nvPr/>
        </p:nvSpPr>
        <p:spPr>
          <a:xfrm>
            <a:off x="1503058" y="6401357"/>
            <a:ext cx="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мм</a:t>
            </a:r>
            <a:r>
              <a:rPr lang="en-GB" dirty="0"/>
              <a:t>/</a:t>
            </a:r>
            <a:r>
              <a:rPr lang="ru-RU" dirty="0"/>
              <a:t>ч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9A5F98-E157-49AD-BDDF-62A4F8DE8530}"/>
              </a:ext>
            </a:extLst>
          </p:cNvPr>
          <p:cNvSpPr txBox="1"/>
          <p:nvPr/>
        </p:nvSpPr>
        <p:spPr>
          <a:xfrm>
            <a:off x="5884948" y="3705909"/>
            <a:ext cx="5618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Коэффициент ослабления в дожде различной интенсивности оценивается в мм/ч:</a:t>
            </a:r>
            <a:br>
              <a:rPr lang="ru-RU" dirty="0"/>
            </a:br>
            <a:r>
              <a:rPr lang="ru-RU" dirty="0"/>
              <a:t>-слабый дождь – осадки с интенсивностью (1-5) мм/ч,</a:t>
            </a:r>
          </a:p>
          <a:p>
            <a:r>
              <a:rPr lang="ru-RU" dirty="0"/>
              <a:t>-умеренный дождь – (5-</a:t>
            </a:r>
            <a:r>
              <a:rPr lang="en-GB" dirty="0"/>
              <a:t>2</a:t>
            </a:r>
            <a:r>
              <a:rPr lang="ru-RU" dirty="0"/>
              <a:t>0) мм/ч</a:t>
            </a:r>
            <a:r>
              <a:rPr lang="en-GB" dirty="0"/>
              <a:t>;</a:t>
            </a:r>
          </a:p>
          <a:p>
            <a:r>
              <a:rPr lang="en-GB" dirty="0"/>
              <a:t>-</a:t>
            </a:r>
            <a:r>
              <a:rPr lang="ru-RU" dirty="0"/>
              <a:t>сильный дождь – (20-40) мм/ч</a:t>
            </a:r>
            <a:r>
              <a:rPr lang="en-GB" dirty="0"/>
              <a:t>;</a:t>
            </a:r>
            <a:br>
              <a:rPr lang="en-GB" dirty="0"/>
            </a:br>
            <a:r>
              <a:rPr lang="ru-RU" dirty="0"/>
              <a:t>-ливни – более 40 мм/ч.</a:t>
            </a:r>
          </a:p>
        </p:txBody>
      </p:sp>
    </p:spTree>
    <p:extLst>
      <p:ext uri="{BB962C8B-B14F-4D97-AF65-F5344CB8AC3E}">
        <p14:creationId xmlns:p14="http://schemas.microsoft.com/office/powerpoint/2010/main" val="283410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75FCA-BEE1-493B-A52D-AB3784B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-56073"/>
            <a:ext cx="10515600" cy="1325563"/>
          </a:xfrm>
        </p:spPr>
        <p:txBody>
          <a:bodyPr/>
          <a:lstStyle/>
          <a:p>
            <a:r>
              <a:rPr lang="ru-RU" dirty="0"/>
              <a:t>Эффективная длина дождя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49F699-1694-468D-9983-854363B7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81" y="1367208"/>
            <a:ext cx="1190625" cy="438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E59AA5-AED3-4333-AD4D-69DFB224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81" y="3736591"/>
            <a:ext cx="1609725" cy="466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2FEF3E-7ED5-429E-9EFF-96DCBB2EE5F1}"/>
              </a:ext>
            </a:extLst>
          </p:cNvPr>
          <p:cNvSpPr txBox="1"/>
          <p:nvPr/>
        </p:nvSpPr>
        <p:spPr>
          <a:xfrm>
            <a:off x="1410875" y="2543946"/>
            <a:ext cx="407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коэффициент пространственной неравномерности дождя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77BE34-4243-45BC-9A41-7A9A284F4810}"/>
                  </a:ext>
                </a:extLst>
              </p:cNvPr>
              <p:cNvSpPr txBox="1"/>
              <p:nvPr/>
            </p:nvSpPr>
            <p:spPr>
              <a:xfrm>
                <a:off x="668957" y="2702427"/>
                <a:ext cx="533736" cy="293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д</m:t>
                        </m:r>
                      </m:sub>
                    </m:sSub>
                  </m:oMath>
                </a14:m>
                <a:r>
                  <a:rPr lang="ru-RU" dirty="0"/>
                  <a:t>=1-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77BE34-4243-45BC-9A41-7A9A284F4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57" y="2702427"/>
                <a:ext cx="533736" cy="293222"/>
              </a:xfrm>
              <a:prstGeom prst="rect">
                <a:avLst/>
              </a:prstGeom>
              <a:blipFill>
                <a:blip r:embed="rId4"/>
                <a:stretch>
                  <a:fillRect l="-16092" t="-25000" r="-26437" b="-45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B67D99A-4828-4A5C-BF53-D0AD4FCA4406}"/>
              </a:ext>
            </a:extLst>
          </p:cNvPr>
          <p:cNvSpPr txBox="1"/>
          <p:nvPr/>
        </p:nvSpPr>
        <p:spPr>
          <a:xfrm>
            <a:off x="566012" y="3384906"/>
            <a:ext cx="453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Ослабление в дождях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6C59DB3-07C0-4A7A-89DA-F9590CEEB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594" y="1140595"/>
            <a:ext cx="7093406" cy="56064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AE496-1247-4DE1-90FE-73541D45B8F8}"/>
                  </a:ext>
                </a:extLst>
              </p:cNvPr>
              <p:cNvSpPr txBox="1"/>
              <p:nvPr/>
            </p:nvSpPr>
            <p:spPr>
              <a:xfrm>
                <a:off x="1798006" y="1385432"/>
                <a:ext cx="3267251" cy="121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Эффективная длина трассы, на которой коэффициент ослабления примерно постоянен и равен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д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AE496-1247-4DE1-90FE-73541D45B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006" y="1385432"/>
                <a:ext cx="3267251" cy="1216551"/>
              </a:xfrm>
              <a:prstGeom prst="rect">
                <a:avLst/>
              </a:prstGeom>
              <a:blipFill>
                <a:blip r:embed="rId6"/>
                <a:stretch>
                  <a:fillRect l="-1679" t="-2500" r="-560" b="-6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E4C9B90-E2C5-4827-8705-71F97D1F3140}"/>
              </a:ext>
            </a:extLst>
          </p:cNvPr>
          <p:cNvSpPr txBox="1"/>
          <p:nvPr/>
        </p:nvSpPr>
        <p:spPr>
          <a:xfrm>
            <a:off x="2619880" y="4636920"/>
            <a:ext cx="78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E2FA46-8D40-4E9A-A3CB-E51180541252}"/>
                  </a:ext>
                </a:extLst>
              </p:cNvPr>
              <p:cNvSpPr txBox="1"/>
              <p:nvPr/>
            </p:nvSpPr>
            <p:spPr>
              <a:xfrm>
                <a:off x="668957" y="4685786"/>
                <a:ext cx="1733103" cy="298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д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=7.38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−24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E2FA46-8D40-4E9A-A3CB-E51180541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57" y="4685786"/>
                <a:ext cx="1733103" cy="298736"/>
              </a:xfrm>
              <a:prstGeom prst="rect">
                <a:avLst/>
              </a:prstGeom>
              <a:blipFill>
                <a:blip r:embed="rId7"/>
                <a:stretch>
                  <a:fillRect l="-2817" r="-1056" b="-18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64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ABFF-D7F6-4031-B943-25076E63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Атмосферные потери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1D5A40-7C64-46F9-8C7C-5890B1544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5122"/>
            <a:ext cx="5895975" cy="9048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AFA425-3E3E-4CB2-B6BD-B762B02FB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149601"/>
            <a:ext cx="5857875" cy="1247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710602-16D6-413D-8CC9-26FF6C408DDF}"/>
                  </a:ext>
                </a:extLst>
              </p:cNvPr>
              <p:cNvSpPr txBox="1"/>
              <p:nvPr/>
            </p:nvSpPr>
            <p:spPr>
              <a:xfrm>
                <a:off x="511388" y="4552236"/>
                <a:ext cx="353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−рабо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чая частота в ГГц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710602-16D6-413D-8CC9-26FF6C408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" y="4552236"/>
                <a:ext cx="353229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6736A1-8F19-4991-AF6E-39901CB3F1F4}"/>
                  </a:ext>
                </a:extLst>
              </p:cNvPr>
              <p:cNvSpPr txBox="1"/>
              <p:nvPr/>
            </p:nvSpPr>
            <p:spPr>
              <a:xfrm>
                <a:off x="762000" y="4935974"/>
                <a:ext cx="703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ym typeface="Symbol" panose="05050102010706020507" pitchFamily="18" charset="2"/>
                  </a:rPr>
                  <a:t></a:t>
                </a:r>
                <a:r>
                  <a:rPr lang="en-US" dirty="0">
                    <a:sym typeface="Symbol" panose="05050102010706020507" pitchFamily="18" charset="2"/>
                  </a:rPr>
                  <a:t>- </a:t>
                </a:r>
                <a:r>
                  <a:rPr lang="ru-RU" dirty="0">
                    <a:sym typeface="Symbol" panose="05050102010706020507" pitchFamily="18" charset="2"/>
                  </a:rPr>
                  <a:t>содержание водяного пара в атмосфере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=7,5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/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см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6736A1-8F19-4991-AF6E-39901CB3F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935974"/>
                <a:ext cx="7030720" cy="369332"/>
              </a:xfrm>
              <a:prstGeom prst="rect">
                <a:avLst/>
              </a:prstGeom>
              <a:blipFill>
                <a:blip r:embed="rId5"/>
                <a:stretch>
                  <a:fillRect l="-694" t="-13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D80A324-190B-4E18-903A-B812A9466485}"/>
              </a:ext>
            </a:extLst>
          </p:cNvPr>
          <p:cNvSpPr txBox="1"/>
          <p:nvPr/>
        </p:nvSpPr>
        <p:spPr>
          <a:xfrm>
            <a:off x="985520" y="1300480"/>
            <a:ext cx="61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Потери в атомах кислорода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E7940-062F-4FCE-8121-F039BB349B10}"/>
              </a:ext>
            </a:extLst>
          </p:cNvPr>
          <p:cNvSpPr txBox="1"/>
          <p:nvPr/>
        </p:nvSpPr>
        <p:spPr>
          <a:xfrm>
            <a:off x="892175" y="2796459"/>
            <a:ext cx="61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Потери в молекулах воды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5676E8-59F1-4ED8-B79C-87C1164FCD67}"/>
                  </a:ext>
                </a:extLst>
              </p:cNvPr>
              <p:cNvSpPr txBox="1"/>
              <p:nvPr/>
            </p:nvSpPr>
            <p:spPr>
              <a:xfrm>
                <a:off x="821690" y="5566905"/>
                <a:ext cx="1319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кис</m:t>
                        </m:r>
                      </m:sub>
                    </m:sSub>
                  </m:oMath>
                </a14:m>
                <a:r>
                  <a:rPr lang="ru-RU" dirty="0"/>
                  <a:t>=0.006 дБ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5676E8-59F1-4ED8-B79C-87C1164FC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90" y="5566905"/>
                <a:ext cx="1319528" cy="276999"/>
              </a:xfrm>
              <a:prstGeom prst="rect">
                <a:avLst/>
              </a:prstGeom>
              <a:blipFill>
                <a:blip r:embed="rId6"/>
                <a:stretch>
                  <a:fillRect l="-6481" t="-28261" r="-10185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EC7F44-3438-4C73-86F3-745BFFDB69E5}"/>
                  </a:ext>
                </a:extLst>
              </p:cNvPr>
              <p:cNvSpPr txBox="1"/>
              <p:nvPr/>
            </p:nvSpPr>
            <p:spPr>
              <a:xfrm>
                <a:off x="762000" y="6029059"/>
                <a:ext cx="1643335" cy="293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вода</m:t>
                        </m:r>
                      </m:sub>
                    </m:sSub>
                  </m:oMath>
                </a14:m>
                <a:r>
                  <a:rPr lang="ru-RU" dirty="0"/>
                  <a:t>=0.00051 дБ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EC7F44-3438-4C73-86F3-745BFFDB6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029059"/>
                <a:ext cx="1643335" cy="293222"/>
              </a:xfrm>
              <a:prstGeom prst="rect">
                <a:avLst/>
              </a:prstGeom>
              <a:blipFill>
                <a:blip r:embed="rId7"/>
                <a:stretch>
                  <a:fillRect l="-4815" t="-25000" r="-7407" b="-45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33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41B9-1A74-4270-8D9C-A77B3D57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Суммарные погонные потери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A89B1A-4E99-4792-B6A3-0249B3EFE030}"/>
                  </a:ext>
                </a:extLst>
              </p:cNvPr>
              <p:cNvSpPr txBox="1"/>
              <p:nvPr/>
            </p:nvSpPr>
            <p:spPr>
              <a:xfrm>
                <a:off x="965200" y="2720201"/>
                <a:ext cx="1385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п</m:t>
                        </m:r>
                      </m:sub>
                    </m:sSub>
                  </m:oMath>
                </a14:m>
                <a:r>
                  <a:rPr lang="ru-RU" dirty="0"/>
                  <a:t>=0.00653 дБ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A89B1A-4E99-4792-B6A3-0249B3EFE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2720201"/>
                <a:ext cx="1385251" cy="276999"/>
              </a:xfrm>
              <a:prstGeom prst="rect">
                <a:avLst/>
              </a:prstGeom>
              <a:blipFill>
                <a:blip r:embed="rId2"/>
                <a:stretch>
                  <a:fillRect l="-5702" t="-28261" r="-9211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DF3B30-AEA6-4725-A716-4B9B2926F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6350"/>
            <a:ext cx="5419725" cy="809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2ED32D-DCF7-47F3-8235-6633D7BA6C3A}"/>
                  </a:ext>
                </a:extLst>
              </p:cNvPr>
              <p:cNvSpPr txBox="1"/>
              <p:nvPr/>
            </p:nvSpPr>
            <p:spPr>
              <a:xfrm>
                <a:off x="838200" y="2264588"/>
                <a:ext cx="4194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−темп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ература в градусах по Цельсию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2ED32D-DCF7-47F3-8235-6633D7BA6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4588"/>
                <a:ext cx="4194290" cy="276999"/>
              </a:xfrm>
              <a:prstGeom prst="rect">
                <a:avLst/>
              </a:prstGeom>
              <a:blipFill>
                <a:blip r:embed="rId4"/>
                <a:stretch>
                  <a:fillRect l="-727" r="-1308" b="-28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BB509B-FB1A-4ABA-8329-94FCCE3E224E}"/>
              </a:ext>
            </a:extLst>
          </p:cNvPr>
          <p:cNvSpPr txBox="1"/>
          <p:nvPr/>
        </p:nvSpPr>
        <p:spPr>
          <a:xfrm>
            <a:off x="2698303" y="3059668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7354B2-CE9D-4136-B90D-355BB960FFAD}"/>
                  </a:ext>
                </a:extLst>
              </p:cNvPr>
              <p:cNvSpPr txBox="1"/>
              <p:nvPr/>
            </p:nvSpPr>
            <p:spPr>
              <a:xfrm>
                <a:off x="965200" y="3130264"/>
                <a:ext cx="1636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53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7354B2-CE9D-4136-B90D-355BB960F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3130264"/>
                <a:ext cx="1636922" cy="276999"/>
              </a:xfrm>
              <a:prstGeom prst="rect">
                <a:avLst/>
              </a:prstGeom>
              <a:blipFill>
                <a:blip r:embed="rId5"/>
                <a:stretch>
                  <a:fillRect l="-2602" t="-4348" r="-1115"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49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56A6E-0450-4F5E-8FF8-62F78987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уровня сигнала на входе приемника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89534E-F3EB-47F7-8204-DCC122DF9670}"/>
                  </a:ext>
                </a:extLst>
              </p:cNvPr>
              <p:cNvSpPr txBox="1"/>
              <p:nvPr/>
            </p:nvSpPr>
            <p:spPr>
              <a:xfrm>
                <a:off x="339280" y="1388810"/>
                <a:ext cx="4103880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</m:oMath>
                </a14:m>
                <a:r>
                  <a:rPr lang="ru-RU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r>
                  <a:rPr lang="en-GB" dirty="0"/>
                  <a:t>+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89534E-F3EB-47F7-8204-DCC122DF9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0" y="1388810"/>
                <a:ext cx="4103880" cy="301878"/>
              </a:xfrm>
              <a:prstGeom prst="rect">
                <a:avLst/>
              </a:prstGeom>
              <a:blipFill>
                <a:blip r:embed="rId2"/>
                <a:stretch>
                  <a:fillRect l="-2080" t="-24490" b="-408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F98BA5-6C83-42CB-9171-94A7D41F1FCD}"/>
                  </a:ext>
                </a:extLst>
              </p:cNvPr>
              <p:cNvSpPr txBox="1"/>
              <p:nvPr/>
            </p:nvSpPr>
            <p:spPr>
              <a:xfrm>
                <a:off x="339280" y="2592490"/>
                <a:ext cx="190693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lg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F98BA5-6C83-42CB-9171-94A7D41F1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0" y="2592490"/>
                <a:ext cx="1906932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D691B0-62B6-4AA6-B1FD-451F1782DCC6}"/>
                  </a:ext>
                </a:extLst>
              </p:cNvPr>
              <p:cNvSpPr txBox="1"/>
              <p:nvPr/>
            </p:nvSpPr>
            <p:spPr>
              <a:xfrm>
                <a:off x="339280" y="3251985"/>
                <a:ext cx="5563830" cy="33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)/3]</m:t>
                        </m:r>
                      </m:e>
                    </m:rad>
                  </m:oMath>
                </a14:m>
                <a:r>
                  <a:rPr lang="en-US" dirty="0"/>
                  <a:t> =0.96</a:t>
                </a:r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D691B0-62B6-4AA6-B1FD-451F1782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0" y="3251985"/>
                <a:ext cx="5563830" cy="335413"/>
              </a:xfrm>
              <a:prstGeom prst="rect">
                <a:avLst/>
              </a:prstGeom>
              <a:blipFill>
                <a:blip r:embed="rId4"/>
                <a:stretch>
                  <a:fillRect l="-1535" t="-7273" b="-4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2587686-9E13-4E0E-B8A9-C597949BFDE3}"/>
              </a:ext>
            </a:extLst>
          </p:cNvPr>
          <p:cNvSpPr txBox="1"/>
          <p:nvPr/>
        </p:nvSpPr>
        <p:spPr>
          <a:xfrm>
            <a:off x="2072383" y="3870127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E6D2F-BECD-488D-AB30-1901735ABE5C}"/>
              </a:ext>
            </a:extLst>
          </p:cNvPr>
          <p:cNvSpPr txBox="1"/>
          <p:nvPr/>
        </p:nvSpPr>
        <p:spPr>
          <a:xfrm>
            <a:off x="4205983" y="3251985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2BF094-9085-45BF-8D54-91F3D44BADA8}"/>
                  </a:ext>
                </a:extLst>
              </p:cNvPr>
              <p:cNvSpPr txBox="1"/>
              <p:nvPr/>
            </p:nvSpPr>
            <p:spPr>
              <a:xfrm>
                <a:off x="303407" y="3905425"/>
                <a:ext cx="1636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53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2BF094-9085-45BF-8D54-91F3D44BA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07" y="3905425"/>
                <a:ext cx="1636922" cy="276999"/>
              </a:xfrm>
              <a:prstGeom prst="rect">
                <a:avLst/>
              </a:prstGeom>
              <a:blipFill>
                <a:blip r:embed="rId5"/>
                <a:stretch>
                  <a:fillRect l="-2985" t="-4444" r="-1119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9675708-69E7-489F-8A26-D47FFDF0DA3E}"/>
              </a:ext>
            </a:extLst>
          </p:cNvPr>
          <p:cNvSpPr txBox="1"/>
          <p:nvPr/>
        </p:nvSpPr>
        <p:spPr>
          <a:xfrm>
            <a:off x="2233753" y="4406805"/>
            <a:ext cx="78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139561-F842-4E34-9EE5-1A81A9F5F0D8}"/>
                  </a:ext>
                </a:extLst>
              </p:cNvPr>
              <p:cNvSpPr txBox="1"/>
              <p:nvPr/>
            </p:nvSpPr>
            <p:spPr>
              <a:xfrm>
                <a:off x="282830" y="4455671"/>
                <a:ext cx="1733103" cy="298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д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=7.38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−24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139561-F842-4E34-9EE5-1A81A9F5F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30" y="4455671"/>
                <a:ext cx="1733103" cy="298736"/>
              </a:xfrm>
              <a:prstGeom prst="rect">
                <a:avLst/>
              </a:prstGeom>
              <a:blipFill>
                <a:blip r:embed="rId6"/>
                <a:stretch>
                  <a:fillRect l="-2456" r="-1053" b="-18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636EE90-F8C7-4C0C-929C-52E20DA7C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446" y="1388810"/>
            <a:ext cx="6790297" cy="510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3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FF5B-2C59-4AB7-B6CB-80F627CC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Частотные диапазоны радиорелейных линий РРЛ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F8270D-D5F7-41D2-8D24-90B9029E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8681720" cy="19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7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688EF-8233-4658-94C6-F285B7DB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Запас на замирание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71D2A0-205C-4D79-9B8A-EED5B25D0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93" y="1592104"/>
            <a:ext cx="1030724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Arial" panose="020B0604020202020204" pitchFamily="34" charset="0"/>
                <a:ea typeface="Times New Roman" panose="02020603050405020304" pitchFamily="18" charset="0"/>
              </a:rPr>
              <a:t>Р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асчет запаса на замирания можно провести по следующей формуле: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Рисунок 9" descr="https://studbooks.net/imag_/39/240769/image021.png">
            <a:extLst>
              <a:ext uri="{FF2B5EF4-FFF2-40B4-BE49-F238E27FC236}">
                <a16:creationId xmlns:a16="http://schemas.microsoft.com/office/drawing/2014/main" id="{791EAD25-5348-4DF9-9CE0-CE36D486F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7600"/>
            <a:ext cx="2487152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D3E33E-59EC-4C06-A637-ABF3D155E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75" y="2967652"/>
            <a:ext cx="1138831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где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</a:t>
            </a:r>
            <a:r>
              <a:rPr kumimoji="0" lang="ru-RU" altLang="ru-RU" sz="16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</a:t>
            </a:r>
            <a:r>
              <a:rPr kumimoji="0" lang="ru-RU" altLang="ru-RU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пор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- минимально-допустимый уровень мощности сигнала на входе приемника (чувствительность приемника).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AAEA75-B4F8-4349-85C2-0E61E67F8F84}"/>
                  </a:ext>
                </a:extLst>
              </p:cNvPr>
              <p:cNvSpPr txBox="1"/>
              <p:nvPr/>
            </p:nvSpPr>
            <p:spPr>
              <a:xfrm>
                <a:off x="909179" y="4049284"/>
                <a:ext cx="4556901" cy="301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прпор</m:t>
                        </m:r>
                      </m:sub>
                    </m:sSub>
                  </m:oMath>
                </a14:m>
                <a:r>
                  <a:rPr lang="ru-RU" dirty="0"/>
                  <a:t>=-37+115=78 дБ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AAEA75-B4F8-4349-85C2-0E61E67F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79" y="4049284"/>
                <a:ext cx="4556901" cy="301878"/>
              </a:xfrm>
              <a:prstGeom prst="rect">
                <a:avLst/>
              </a:prstGeom>
              <a:blipFill>
                <a:blip r:embed="rId3"/>
                <a:stretch>
                  <a:fillRect l="-1738" t="-24000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27E597A-0691-4D57-ACF9-45BDA5B6568D}"/>
              </a:ext>
            </a:extLst>
          </p:cNvPr>
          <p:cNvSpPr txBox="1"/>
          <p:nvPr/>
        </p:nvSpPr>
        <p:spPr>
          <a:xfrm>
            <a:off x="1016000" y="4846320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заданной чувствительности приемника -115дБ</a:t>
            </a:r>
          </a:p>
        </p:txBody>
      </p:sp>
    </p:spTree>
    <p:extLst>
      <p:ext uri="{BB962C8B-B14F-4D97-AF65-F5344CB8AC3E}">
        <p14:creationId xmlns:p14="http://schemas.microsoft.com/office/powerpoint/2010/main" val="333655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857E28-342C-4090-A87A-C21BFA20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7" y="1275629"/>
            <a:ext cx="9267825" cy="51149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7E584-5D2D-4E8C-8914-66A2A1B4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Профиль пролета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5B2086-0FF6-42E3-8040-C5998A60F9D5}"/>
                  </a:ext>
                </a:extLst>
              </p:cNvPr>
              <p:cNvSpPr txBox="1"/>
              <p:nvPr/>
            </p:nvSpPr>
            <p:spPr>
              <a:xfrm>
                <a:off x="5609299" y="4405430"/>
                <a:ext cx="1402080" cy="293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д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5B2086-0FF6-42E3-8040-C5998A60F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299" y="4405430"/>
                <a:ext cx="1402080" cy="293222"/>
              </a:xfrm>
              <a:prstGeom prst="rect">
                <a:avLst/>
              </a:prstGeom>
              <a:blipFill>
                <a:blip r:embed="rId3"/>
                <a:stretch>
                  <a:fillRect l="-5652" t="-25000" b="-43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461A04E-13C6-4639-924C-D1A117596233}"/>
              </a:ext>
            </a:extLst>
          </p:cNvPr>
          <p:cNvSpPr txBox="1"/>
          <p:nvPr/>
        </p:nvSpPr>
        <p:spPr>
          <a:xfrm>
            <a:off x="5476294" y="3734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979DC5-C1C1-46C7-B58C-BC5789B9451B}"/>
                  </a:ext>
                </a:extLst>
              </p:cNvPr>
              <p:cNvSpPr txBox="1"/>
              <p:nvPr/>
            </p:nvSpPr>
            <p:spPr>
              <a:xfrm>
                <a:off x="92473" y="1443280"/>
                <a:ext cx="6096000" cy="494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пер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979DC5-C1C1-46C7-B58C-BC5789B94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3" y="1443280"/>
                <a:ext cx="6096000" cy="494815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63C39D-6AAD-42B0-846F-BDCFDC7737B6}"/>
                  </a:ext>
                </a:extLst>
              </p:cNvPr>
              <p:cNvSpPr txBox="1"/>
              <p:nvPr/>
            </p:nvSpPr>
            <p:spPr>
              <a:xfrm>
                <a:off x="4176793" y="1485716"/>
                <a:ext cx="6096000" cy="494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63C39D-6AAD-42B0-846F-BDCFDC773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793" y="1485716"/>
                <a:ext cx="6096000" cy="494815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622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754BF-BDF0-4D67-BB07-1F58509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0" y="646149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Исходные данные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F7D6D3A-693A-457F-B5C9-27873FA5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07740"/>
              </p:ext>
            </p:extLst>
          </p:nvPr>
        </p:nvGraphicFramePr>
        <p:xfrm>
          <a:off x="690880" y="1557591"/>
          <a:ext cx="10972799" cy="4807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6018">
                  <a:extLst>
                    <a:ext uri="{9D8B030D-6E8A-4147-A177-3AD203B41FA5}">
                      <a16:colId xmlns:a16="http://schemas.microsoft.com/office/drawing/2014/main" val="1430962101"/>
                    </a:ext>
                  </a:extLst>
                </a:gridCol>
                <a:gridCol w="690158">
                  <a:extLst>
                    <a:ext uri="{9D8B030D-6E8A-4147-A177-3AD203B41FA5}">
                      <a16:colId xmlns:a16="http://schemas.microsoft.com/office/drawing/2014/main" val="933046040"/>
                    </a:ext>
                  </a:extLst>
                </a:gridCol>
                <a:gridCol w="776600">
                  <a:extLst>
                    <a:ext uri="{9D8B030D-6E8A-4147-A177-3AD203B41FA5}">
                      <a16:colId xmlns:a16="http://schemas.microsoft.com/office/drawing/2014/main" val="3055467095"/>
                    </a:ext>
                  </a:extLst>
                </a:gridCol>
                <a:gridCol w="893412">
                  <a:extLst>
                    <a:ext uri="{9D8B030D-6E8A-4147-A177-3AD203B41FA5}">
                      <a16:colId xmlns:a16="http://schemas.microsoft.com/office/drawing/2014/main" val="2668521979"/>
                    </a:ext>
                  </a:extLst>
                </a:gridCol>
                <a:gridCol w="893412">
                  <a:extLst>
                    <a:ext uri="{9D8B030D-6E8A-4147-A177-3AD203B41FA5}">
                      <a16:colId xmlns:a16="http://schemas.microsoft.com/office/drawing/2014/main" val="1234767354"/>
                    </a:ext>
                  </a:extLst>
                </a:gridCol>
                <a:gridCol w="893412">
                  <a:extLst>
                    <a:ext uri="{9D8B030D-6E8A-4147-A177-3AD203B41FA5}">
                      <a16:colId xmlns:a16="http://schemas.microsoft.com/office/drawing/2014/main" val="3725179331"/>
                    </a:ext>
                  </a:extLst>
                </a:gridCol>
                <a:gridCol w="892151">
                  <a:extLst>
                    <a:ext uri="{9D8B030D-6E8A-4147-A177-3AD203B41FA5}">
                      <a16:colId xmlns:a16="http://schemas.microsoft.com/office/drawing/2014/main" val="1408256175"/>
                    </a:ext>
                  </a:extLst>
                </a:gridCol>
                <a:gridCol w="700036">
                  <a:extLst>
                    <a:ext uri="{9D8B030D-6E8A-4147-A177-3AD203B41FA5}">
                      <a16:colId xmlns:a16="http://schemas.microsoft.com/office/drawing/2014/main" val="1787459269"/>
                    </a:ext>
                  </a:extLst>
                </a:gridCol>
                <a:gridCol w="730719">
                  <a:extLst>
                    <a:ext uri="{9D8B030D-6E8A-4147-A177-3AD203B41FA5}">
                      <a16:colId xmlns:a16="http://schemas.microsoft.com/office/drawing/2014/main" val="2175432650"/>
                    </a:ext>
                  </a:extLst>
                </a:gridCol>
                <a:gridCol w="624273">
                  <a:extLst>
                    <a:ext uri="{9D8B030D-6E8A-4147-A177-3AD203B41FA5}">
                      <a16:colId xmlns:a16="http://schemas.microsoft.com/office/drawing/2014/main" val="2946199539"/>
                    </a:ext>
                  </a:extLst>
                </a:gridCol>
                <a:gridCol w="625208">
                  <a:extLst>
                    <a:ext uri="{9D8B030D-6E8A-4147-A177-3AD203B41FA5}">
                      <a16:colId xmlns:a16="http://schemas.microsoft.com/office/drawing/2014/main" val="3828784427"/>
                    </a:ext>
                  </a:extLst>
                </a:gridCol>
                <a:gridCol w="767400">
                  <a:extLst>
                    <a:ext uri="{9D8B030D-6E8A-4147-A177-3AD203B41FA5}">
                      <a16:colId xmlns:a16="http://schemas.microsoft.com/office/drawing/2014/main" val="3370117946"/>
                    </a:ext>
                  </a:extLst>
                </a:gridCol>
              </a:tblGrid>
              <a:tr h="5927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Мощность на выходе передатчика, Вт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 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 1,5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2,5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1,5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2,5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extLst>
                  <a:ext uri="{0D108BD9-81ED-4DB2-BD59-A6C34878D82A}">
                    <a16:rowId xmlns:a16="http://schemas.microsoft.com/office/drawing/2014/main" val="1613378140"/>
                  </a:ext>
                </a:extLst>
              </a:tr>
              <a:tr h="7434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Коэффициент усиления антенны передатчика, дБ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38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extLst>
                  <a:ext uri="{0D108BD9-81ED-4DB2-BD59-A6C34878D82A}">
                    <a16:rowId xmlns:a16="http://schemas.microsoft.com/office/drawing/2014/main" val="3221840331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Длина пролета, км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9732" marR="59732" marT="0" marB="0"/>
                </a:tc>
                <a:extLst>
                  <a:ext uri="{0D108BD9-81ED-4DB2-BD59-A6C34878D82A}">
                    <a16:rowId xmlns:a16="http://schemas.microsoft.com/office/drawing/2014/main" val="3152708294"/>
                  </a:ext>
                </a:extLst>
              </a:tr>
              <a:tr h="4419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Рабочая частота, ГГц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3,4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3,9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5,8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3,7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5,8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8,2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3,8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7,9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extLst>
                  <a:ext uri="{0D108BD9-81ED-4DB2-BD59-A6C34878D82A}">
                    <a16:rowId xmlns:a16="http://schemas.microsoft.com/office/drawing/2014/main" val="2395307633"/>
                  </a:ext>
                </a:extLst>
              </a:tr>
              <a:tr h="8285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Коэффициент усиления антенны приемника, дБ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extLst>
                  <a:ext uri="{0D108BD9-81ED-4DB2-BD59-A6C34878D82A}">
                    <a16:rowId xmlns:a16="http://schemas.microsoft.com/office/drawing/2014/main" val="1974390189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Чувствительность приемника, дБ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-125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-130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-135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-120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-125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-130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-135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-120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-125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-130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extLst>
                  <a:ext uri="{0D108BD9-81ED-4DB2-BD59-A6C34878D82A}">
                    <a16:rowId xmlns:a16="http://schemas.microsoft.com/office/drawing/2014/main" val="1742441339"/>
                  </a:ext>
                </a:extLst>
              </a:tr>
              <a:tr h="6823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КПД передающего и приемного антенно-фидерного тракта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дБ 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-3,4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-3,5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-3,7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-3,4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-3,5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-3,7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-3,6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-3,7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-3,6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-3,7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-3,8</a:t>
                      </a:r>
                    </a:p>
                  </a:txBody>
                  <a:tcPr marL="59732" marR="59732" marT="0" marB="0"/>
                </a:tc>
                <a:extLst>
                  <a:ext uri="{0D108BD9-81ED-4DB2-BD59-A6C34878D82A}">
                    <a16:rowId xmlns:a16="http://schemas.microsoft.com/office/drawing/2014/main" val="534182473"/>
                  </a:ext>
                </a:extLst>
              </a:tr>
              <a:tr h="6247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Номер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варианта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extLst>
                  <a:ext uri="{0D108BD9-81ED-4DB2-BD59-A6C34878D82A}">
                    <a16:rowId xmlns:a16="http://schemas.microsoft.com/office/drawing/2014/main" val="39203831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2C5848-FFBD-4A4C-9354-765B501CF477}"/>
              </a:ext>
            </a:extLst>
          </p:cNvPr>
          <p:cNvSpPr txBox="1"/>
          <p:nvPr/>
        </p:nvSpPr>
        <p:spPr>
          <a:xfrm>
            <a:off x="833120" y="522300"/>
            <a:ext cx="1036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Рассчитать мощность сигнала на входе приемника РРЛ и запас на замирания, построить диаграмму уровней сигнала на пролете и профиль трассы.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EA19F-6515-4BFF-AAF4-692F50AF26E0}"/>
              </a:ext>
            </a:extLst>
          </p:cNvPr>
          <p:cNvSpPr txBox="1"/>
          <p:nvPr/>
        </p:nvSpPr>
        <p:spPr>
          <a:xfrm>
            <a:off x="3677920" y="-61737"/>
            <a:ext cx="527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99290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FF108-0381-4F8E-BD2A-01151CA6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880"/>
            <a:ext cx="10515600" cy="1325563"/>
          </a:xfrm>
        </p:spPr>
        <p:txBody>
          <a:bodyPr/>
          <a:lstStyle/>
          <a:p>
            <a:r>
              <a:rPr lang="ru-RU" b="1" dirty="0"/>
              <a:t>Распространение радиоволн в условиях свободного пространства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071F5-A9DB-42E9-973E-6B7E04866E3D}"/>
              </a:ext>
            </a:extLst>
          </p:cNvPr>
          <p:cNvSpPr txBox="1"/>
          <p:nvPr/>
        </p:nvSpPr>
        <p:spPr>
          <a:xfrm>
            <a:off x="838200" y="1413624"/>
            <a:ext cx="825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Мощность сигнала на входе приемника в ваттах: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277A3-AEDD-470F-B370-A0242B99C339}"/>
                  </a:ext>
                </a:extLst>
              </p:cNvPr>
              <p:cNvSpPr txBox="1"/>
              <p:nvPr/>
            </p:nvSpPr>
            <p:spPr>
              <a:xfrm>
                <a:off x="1140319" y="1792411"/>
                <a:ext cx="3937425" cy="31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/16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277A3-AEDD-470F-B370-A0242B99C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19" y="1792411"/>
                <a:ext cx="3937425" cy="311752"/>
              </a:xfrm>
              <a:prstGeom prst="rect">
                <a:avLst/>
              </a:prstGeom>
              <a:blipFill>
                <a:blip r:embed="rId2"/>
                <a:stretch>
                  <a:fillRect l="-2012" b="-23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215F523-9965-4552-9AB1-C80AC709D918}"/>
              </a:ext>
            </a:extLst>
          </p:cNvPr>
          <p:cNvSpPr txBox="1"/>
          <p:nvPr/>
        </p:nvSpPr>
        <p:spPr>
          <a:xfrm>
            <a:off x="1069004" y="2119936"/>
            <a:ext cx="825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3F531E-EF1B-4712-803D-EFD4069BF5DC}"/>
                  </a:ext>
                </a:extLst>
              </p:cNvPr>
              <p:cNvSpPr txBox="1"/>
              <p:nvPr/>
            </p:nvSpPr>
            <p:spPr>
              <a:xfrm>
                <a:off x="1049652" y="2433729"/>
                <a:ext cx="3383234" cy="31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3F531E-EF1B-4712-803D-EFD4069BF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2" y="2433729"/>
                <a:ext cx="3383234" cy="311752"/>
              </a:xfrm>
              <a:prstGeom prst="rect">
                <a:avLst/>
              </a:prstGeom>
              <a:blipFill>
                <a:blip r:embed="rId3"/>
                <a:stretch>
                  <a:fillRect l="-2342" b="-23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D6884B-443A-4264-9BE8-910DBC16A30B}"/>
                  </a:ext>
                </a:extLst>
              </p:cNvPr>
              <p:cNvSpPr txBox="1"/>
              <p:nvPr/>
            </p:nvSpPr>
            <p:spPr>
              <a:xfrm>
                <a:off x="-1661634" y="2836472"/>
                <a:ext cx="609452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п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е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D6884B-443A-4264-9BE8-910DBC16A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1634" y="2836472"/>
                <a:ext cx="6094520" cy="3942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BBE86FA-E1D9-4039-A438-98A61F2B3B43}"/>
              </a:ext>
            </a:extLst>
          </p:cNvPr>
          <p:cNvSpPr txBox="1"/>
          <p:nvPr/>
        </p:nvSpPr>
        <p:spPr>
          <a:xfrm>
            <a:off x="1537728" y="5270396"/>
            <a:ext cx="584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-расстояние между точками передачи и приема, 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DEBF7C-136B-41C4-9006-AB3DA2C82630}"/>
              </a:ext>
            </a:extLst>
          </p:cNvPr>
          <p:cNvSpPr txBox="1"/>
          <p:nvPr/>
        </p:nvSpPr>
        <p:spPr>
          <a:xfrm>
            <a:off x="1631359" y="3165355"/>
            <a:ext cx="1036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-коэффициент усиления передающей антенны (по мощности), Вт.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B4F36B-6C3D-41A9-BB1C-BD6BE5CAB03F}"/>
                  </a:ext>
                </a:extLst>
              </p:cNvPr>
              <p:cNvSpPr txBox="1"/>
              <p:nvPr/>
            </p:nvSpPr>
            <p:spPr>
              <a:xfrm>
                <a:off x="-1692604" y="3221782"/>
                <a:ext cx="609452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п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е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B4F36B-6C3D-41A9-BB1C-BD6BE5CAB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2604" y="3221782"/>
                <a:ext cx="6094520" cy="394210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E4EEEE-449C-4CDF-B88A-E485BCFAF801}"/>
                  </a:ext>
                </a:extLst>
              </p:cNvPr>
              <p:cNvSpPr txBox="1"/>
              <p:nvPr/>
            </p:nvSpPr>
            <p:spPr>
              <a:xfrm>
                <a:off x="1091115" y="3587912"/>
                <a:ext cx="6924582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пер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E4EEEE-449C-4CDF-B88A-E485BCFA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15" y="3587912"/>
                <a:ext cx="6924582" cy="394210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EF9F726-3085-4507-8640-9460CF1521EC}"/>
              </a:ext>
            </a:extLst>
          </p:cNvPr>
          <p:cNvSpPr txBox="1"/>
          <p:nvPr/>
        </p:nvSpPr>
        <p:spPr>
          <a:xfrm>
            <a:off x="1686931" y="3555342"/>
            <a:ext cx="1036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-коэффициент полезного действия передающего антенно-фидерного тракта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DC0FA5-F325-4D67-BF70-949F881D1D9E}"/>
                  </a:ext>
                </a:extLst>
              </p:cNvPr>
              <p:cNvSpPr txBox="1"/>
              <p:nvPr/>
            </p:nvSpPr>
            <p:spPr>
              <a:xfrm>
                <a:off x="-1692604" y="3994202"/>
                <a:ext cx="609452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DC0FA5-F325-4D67-BF70-949F881D1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2604" y="3994202"/>
                <a:ext cx="6094520" cy="3942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4555A82-94A9-4493-B2D2-AB17B6F4F3C0}"/>
              </a:ext>
            </a:extLst>
          </p:cNvPr>
          <p:cNvSpPr txBox="1"/>
          <p:nvPr/>
        </p:nvSpPr>
        <p:spPr>
          <a:xfrm>
            <a:off x="1695415" y="3974409"/>
            <a:ext cx="1036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-коэффициент усиления (по мощности) приемной антенны, Вт.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CC11FF-299E-4807-8474-399EDB350B03}"/>
                  </a:ext>
                </a:extLst>
              </p:cNvPr>
              <p:cNvSpPr txBox="1"/>
              <p:nvPr/>
            </p:nvSpPr>
            <p:spPr>
              <a:xfrm>
                <a:off x="-1718051" y="4589963"/>
                <a:ext cx="609452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CC11FF-299E-4807-8474-399EDB350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8051" y="4589963"/>
                <a:ext cx="6094520" cy="3942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E362B52-C2DD-431B-B894-99488749C5E7}"/>
              </a:ext>
            </a:extLst>
          </p:cNvPr>
          <p:cNvSpPr txBox="1"/>
          <p:nvPr/>
        </p:nvSpPr>
        <p:spPr>
          <a:xfrm>
            <a:off x="1517531" y="4633124"/>
            <a:ext cx="1036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-коэффициент полезного действия приемного антенно-фидерного тракта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7201B-6FB8-4545-A053-0128A0DFFFA2}"/>
              </a:ext>
            </a:extLst>
          </p:cNvPr>
          <p:cNvSpPr txBox="1"/>
          <p:nvPr/>
        </p:nvSpPr>
        <p:spPr>
          <a:xfrm>
            <a:off x="1571592" y="4924349"/>
            <a:ext cx="1036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-длина волны, 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AC87A2-2D26-482A-86A9-88E905C6970D}"/>
                  </a:ext>
                </a:extLst>
              </p:cNvPr>
              <p:cNvSpPr txBox="1"/>
              <p:nvPr/>
            </p:nvSpPr>
            <p:spPr>
              <a:xfrm>
                <a:off x="1227878" y="4992361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AC87A2-2D26-482A-86A9-88E905C6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78" y="4992361"/>
                <a:ext cx="177100" cy="276999"/>
              </a:xfrm>
              <a:prstGeom prst="rect">
                <a:avLst/>
              </a:prstGeom>
              <a:blipFill>
                <a:blip r:embed="rId9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4702E9-5D39-48F3-9EE4-585BAD54B240}"/>
                  </a:ext>
                </a:extLst>
              </p:cNvPr>
              <p:cNvSpPr txBox="1"/>
              <p:nvPr/>
            </p:nvSpPr>
            <p:spPr>
              <a:xfrm>
                <a:off x="-1718051" y="5330220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4702E9-5D39-48F3-9EE4-585BAD54B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8051" y="5330220"/>
                <a:ext cx="609452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FBE6D56-FEFD-4FD2-94F2-D85C40665B70}"/>
              </a:ext>
            </a:extLst>
          </p:cNvPr>
          <p:cNvSpPr txBox="1"/>
          <p:nvPr/>
        </p:nvSpPr>
        <p:spPr>
          <a:xfrm>
            <a:off x="1695415" y="2844461"/>
            <a:ext cx="364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-мощность передатчика, Вт.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ABC97D-B941-4968-8B30-9916E27DAEEF}"/>
                  </a:ext>
                </a:extLst>
              </p:cNvPr>
              <p:cNvSpPr txBox="1"/>
              <p:nvPr/>
            </p:nvSpPr>
            <p:spPr>
              <a:xfrm>
                <a:off x="1140319" y="1782956"/>
                <a:ext cx="3937425" cy="31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/16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ABC97D-B941-4968-8B30-9916E27D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19" y="1782956"/>
                <a:ext cx="3937425" cy="311752"/>
              </a:xfrm>
              <a:prstGeom prst="rect">
                <a:avLst/>
              </a:prstGeom>
              <a:blipFill>
                <a:blip r:embed="rId11"/>
                <a:stretch>
                  <a:fillRect l="-2012" b="-21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5C1CE2-E47A-478F-A4E3-A43AD1CDB2E4}"/>
                  </a:ext>
                </a:extLst>
              </p:cNvPr>
              <p:cNvSpPr txBox="1"/>
              <p:nvPr/>
            </p:nvSpPr>
            <p:spPr>
              <a:xfrm>
                <a:off x="1140319" y="5759460"/>
                <a:ext cx="4103880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</m:oMath>
                </a14:m>
                <a:r>
                  <a:rPr lang="ru-RU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r>
                  <a:rPr lang="en-GB" dirty="0"/>
                  <a:t>+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5C1CE2-E47A-478F-A4E3-A43AD1CDB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19" y="5759460"/>
                <a:ext cx="4103880" cy="301878"/>
              </a:xfrm>
              <a:prstGeom prst="rect">
                <a:avLst/>
              </a:prstGeom>
              <a:blipFill>
                <a:blip r:embed="rId12"/>
                <a:stretch>
                  <a:fillRect l="-1932" t="-24490" b="-408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C90875-ACAF-41FA-B311-77DDD694B4C3}"/>
                  </a:ext>
                </a:extLst>
              </p:cNvPr>
              <p:cNvSpPr txBox="1"/>
              <p:nvPr/>
            </p:nvSpPr>
            <p:spPr>
              <a:xfrm>
                <a:off x="1069004" y="6138330"/>
                <a:ext cx="190693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lg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C90875-ACAF-41FA-B311-77DDD694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04" y="6138330"/>
                <a:ext cx="1906932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3277BF1-C9F5-43C4-AF49-109A6581F03F}"/>
              </a:ext>
            </a:extLst>
          </p:cNvPr>
          <p:cNvSpPr txBox="1"/>
          <p:nvPr/>
        </p:nvSpPr>
        <p:spPr>
          <a:xfrm>
            <a:off x="3192259" y="6264839"/>
            <a:ext cx="816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Ослабление в свободном пространстве между ненаправленными антеннами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87CA42-334E-4D6F-9349-4242ADC8D88D}"/>
              </a:ext>
            </a:extLst>
          </p:cNvPr>
          <p:cNvSpPr txBox="1"/>
          <p:nvPr/>
        </p:nvSpPr>
        <p:spPr>
          <a:xfrm>
            <a:off x="5077744" y="1745442"/>
            <a:ext cx="85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Вт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74D6E3-CE0C-49EA-B890-32E821ED6C92}"/>
              </a:ext>
            </a:extLst>
          </p:cNvPr>
          <p:cNvSpPr txBox="1"/>
          <p:nvPr/>
        </p:nvSpPr>
        <p:spPr>
          <a:xfrm>
            <a:off x="5197120" y="5699552"/>
            <a:ext cx="585408" cy="37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дБ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8E3472-99EA-440B-AD8B-C275C76C0669}"/>
              </a:ext>
            </a:extLst>
          </p:cNvPr>
          <p:cNvSpPr txBox="1"/>
          <p:nvPr/>
        </p:nvSpPr>
        <p:spPr>
          <a:xfrm>
            <a:off x="4401916" y="2427467"/>
            <a:ext cx="85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Вт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EC7D277-6039-4104-8060-0C9384EC21F2}"/>
              </a:ext>
            </a:extLst>
          </p:cNvPr>
          <p:cNvSpPr/>
          <p:nvPr/>
        </p:nvSpPr>
        <p:spPr>
          <a:xfrm>
            <a:off x="731520" y="5639728"/>
            <a:ext cx="5198025" cy="49860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59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13626F-03B0-4543-A843-D220D984E60D}"/>
                  </a:ext>
                </a:extLst>
              </p:cNvPr>
              <p:cNvSpPr txBox="1"/>
              <p:nvPr/>
            </p:nvSpPr>
            <p:spPr>
              <a:xfrm>
                <a:off x="838199" y="1845050"/>
                <a:ext cx="109170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Иногда в литературе вместо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ru-RU" dirty="0"/>
                  <a:t>применяется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называемая «основными потерями  передачи в свободном пространстве»</m:t>
                    </m:r>
                  </m:oMath>
                </a14:m>
              </a:p>
              <a:p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13626F-03B0-4543-A843-D220D984E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45050"/>
                <a:ext cx="10917026" cy="923330"/>
              </a:xfrm>
              <a:prstGeom prst="rect">
                <a:avLst/>
              </a:prstGeom>
              <a:blipFill>
                <a:blip r:embed="rId2"/>
                <a:stretch>
                  <a:fillRect l="-447" t="-3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48AFB0-4289-42B3-985C-F0CEFDEDA557}"/>
                  </a:ext>
                </a:extLst>
              </p:cNvPr>
              <p:cNvSpPr txBox="1"/>
              <p:nvPr/>
            </p:nvSpPr>
            <p:spPr>
              <a:xfrm>
                <a:off x="932467" y="2583714"/>
                <a:ext cx="2323649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lg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48AFB0-4289-42B3-985C-F0CEFDEDA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67" y="2583714"/>
                <a:ext cx="2323649" cy="414537"/>
              </a:xfrm>
              <a:prstGeom prst="rect">
                <a:avLst/>
              </a:prstGeom>
              <a:blipFill>
                <a:blip r:embed="rId3"/>
                <a:stretch>
                  <a:fillRect l="-3675" t="-1471" r="-1050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D2D03B3-09DD-4362-BC4C-DE3B613C8874}"/>
              </a:ext>
            </a:extLst>
          </p:cNvPr>
          <p:cNvSpPr txBox="1"/>
          <p:nvPr/>
        </p:nvSpPr>
        <p:spPr>
          <a:xfrm>
            <a:off x="480767" y="3110845"/>
            <a:ext cx="1153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Ослабление при передаче энергии в свободном пространстве (между выходом передатчика и входом приемника)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2B36BD-B94D-4A84-AF8D-B63A15B4B834}"/>
                  </a:ext>
                </a:extLst>
              </p:cNvPr>
              <p:cNvSpPr txBox="1"/>
              <p:nvPr/>
            </p:nvSpPr>
            <p:spPr>
              <a:xfrm>
                <a:off x="1291472" y="3661056"/>
                <a:ext cx="5674936" cy="4718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пр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пер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пер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пер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2B36BD-B94D-4A84-AF8D-B63A15B4B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72" y="3661056"/>
                <a:ext cx="5674936" cy="471860"/>
              </a:xfrm>
              <a:prstGeom prst="rect">
                <a:avLst/>
              </a:prstGeom>
              <a:blipFill>
                <a:blip r:embed="rId4"/>
                <a:stretch>
                  <a:fillRect l="-1074" t="-1299" b="-103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FD7F90F-E92B-4D89-AA34-92202677DDEE}"/>
              </a:ext>
            </a:extLst>
          </p:cNvPr>
          <p:cNvSpPr txBox="1"/>
          <p:nvPr/>
        </p:nvSpPr>
        <p:spPr>
          <a:xfrm>
            <a:off x="595165" y="4132916"/>
            <a:ext cx="1087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все величины даны в децибелах. Близкое понятие – «потери передачи в свободном пространстве»: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DD8371-59BA-4AD2-BAB2-67246E009174}"/>
                  </a:ext>
                </a:extLst>
              </p:cNvPr>
              <p:cNvSpPr txBox="1"/>
              <p:nvPr/>
            </p:nvSpPr>
            <p:spPr>
              <a:xfrm>
                <a:off x="838199" y="4672230"/>
                <a:ext cx="5674936" cy="301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пер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пер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DD8371-59BA-4AD2-BAB2-67246E00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672230"/>
                <a:ext cx="5674936" cy="301878"/>
              </a:xfrm>
              <a:prstGeom prst="rect">
                <a:avLst/>
              </a:prstGeom>
              <a:blipFill>
                <a:blip r:embed="rId5"/>
                <a:stretch>
                  <a:fillRect l="-1396" t="-24000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58684F1-D0AD-4DA2-B58F-C9F2A445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/>
              <a:t>Распространение радиоволн в условиях свободного пространства</a:t>
            </a:r>
          </a:p>
        </p:txBody>
      </p:sp>
    </p:spTree>
    <p:extLst>
      <p:ext uri="{BB962C8B-B14F-4D97-AF65-F5344CB8AC3E}">
        <p14:creationId xmlns:p14="http://schemas.microsoft.com/office/powerpoint/2010/main" val="185626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68B40-EE71-41AF-9BB8-FF210C63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75" y="118687"/>
            <a:ext cx="10515600" cy="1325563"/>
          </a:xfrm>
        </p:spPr>
        <p:txBody>
          <a:bodyPr/>
          <a:lstStyle/>
          <a:p>
            <a:r>
              <a:rPr lang="ru-RU" b="1" dirty="0"/>
              <a:t>Распространение радиоволн в реальных условиях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27261F-EFB7-4646-B1D2-427C9820D79E}"/>
                  </a:ext>
                </a:extLst>
              </p:cNvPr>
              <p:cNvSpPr txBox="1"/>
              <p:nvPr/>
            </p:nvSpPr>
            <p:spPr>
              <a:xfrm>
                <a:off x="3336100" y="1874992"/>
                <a:ext cx="1377300" cy="307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27261F-EFB7-4646-B1D2-427C9820D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100" y="1874992"/>
                <a:ext cx="1377300" cy="307392"/>
              </a:xfrm>
              <a:prstGeom prst="rect">
                <a:avLst/>
              </a:prstGeom>
              <a:blipFill>
                <a:blip r:embed="rId2"/>
                <a:stretch>
                  <a:fillRect l="-3540" b="-2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DC1865-D7F4-419B-8E9B-0A8CE296E613}"/>
              </a:ext>
            </a:extLst>
          </p:cNvPr>
          <p:cNvSpPr txBox="1"/>
          <p:nvPr/>
        </p:nvSpPr>
        <p:spPr>
          <a:xfrm>
            <a:off x="4842764" y="1897053"/>
            <a:ext cx="667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где </a:t>
            </a:r>
            <a:r>
              <a:rPr lang="en-GB" i="1" dirty="0"/>
              <a:t>V</a:t>
            </a:r>
            <a:r>
              <a:rPr lang="en-GB" dirty="0"/>
              <a:t>-</a:t>
            </a:r>
            <a:r>
              <a:rPr lang="ru-RU" dirty="0"/>
              <a:t>множитель ослабления свободного пространства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B7AC3-42FD-4105-BCA8-82674D966724}"/>
                  </a:ext>
                </a:extLst>
              </p:cNvPr>
              <p:cNvSpPr txBox="1"/>
              <p:nvPr/>
            </p:nvSpPr>
            <p:spPr>
              <a:xfrm>
                <a:off x="913543" y="4614695"/>
                <a:ext cx="5674936" cy="301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пер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пер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B7AC3-42FD-4105-BCA8-82674D966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43" y="4614695"/>
                <a:ext cx="5674936" cy="301878"/>
              </a:xfrm>
              <a:prstGeom prst="rect">
                <a:avLst/>
              </a:prstGeom>
              <a:blipFill>
                <a:blip r:embed="rId3"/>
                <a:stretch>
                  <a:fillRect l="-1504" t="-24000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BF80612-A815-4B48-9F8F-9EE5BDC8154A}"/>
              </a:ext>
            </a:extLst>
          </p:cNvPr>
          <p:cNvSpPr txBox="1"/>
          <p:nvPr/>
        </p:nvSpPr>
        <p:spPr>
          <a:xfrm>
            <a:off x="989813" y="1445038"/>
            <a:ext cx="989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общем случае формула для расчета мощности сигнала на входе приемника имеет вид: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9CF1B-1FC1-4E78-A6FD-7CAF73B89436}"/>
              </a:ext>
            </a:extLst>
          </p:cNvPr>
          <p:cNvSpPr txBox="1"/>
          <p:nvPr/>
        </p:nvSpPr>
        <p:spPr>
          <a:xfrm>
            <a:off x="1338604" y="2256986"/>
            <a:ext cx="920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практике величину </a:t>
            </a:r>
            <a:r>
              <a:rPr lang="en-GB" i="1" dirty="0"/>
              <a:t>V</a:t>
            </a:r>
            <a:r>
              <a:rPr lang="en-US" i="1" dirty="0"/>
              <a:t> </a:t>
            </a:r>
            <a:r>
              <a:rPr lang="ru-RU" dirty="0"/>
              <a:t>удобно выражать в децибелах: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A1073E-3540-45A8-B525-9DBF6F345E27}"/>
                  </a:ext>
                </a:extLst>
              </p:cNvPr>
              <p:cNvSpPr txBox="1"/>
              <p:nvPr/>
            </p:nvSpPr>
            <p:spPr>
              <a:xfrm>
                <a:off x="5135512" y="2638231"/>
                <a:ext cx="3045256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дБ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𝑙𝑔𝑉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A1073E-3540-45A8-B525-9DBF6F345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512" y="2638231"/>
                <a:ext cx="3045256" cy="301878"/>
              </a:xfrm>
              <a:prstGeom prst="rect">
                <a:avLst/>
              </a:prstGeom>
              <a:blipFill>
                <a:blip r:embed="rId4"/>
                <a:stretch>
                  <a:fillRect l="-1200" r="-2400" b="-26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6FE1431-B09D-4079-98B8-33ED39532081}"/>
              </a:ext>
            </a:extLst>
          </p:cNvPr>
          <p:cNvSpPr txBox="1"/>
          <p:nvPr/>
        </p:nvSpPr>
        <p:spPr>
          <a:xfrm>
            <a:off x="845123" y="3105336"/>
            <a:ext cx="1086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Ослабление при передаче энергии в реальных условиях (между выходом передатчика и входом приемника)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528CC3-D5DE-4916-A577-C199F6DC1E4C}"/>
                  </a:ext>
                </a:extLst>
              </p:cNvPr>
              <p:cNvSpPr txBox="1"/>
              <p:nvPr/>
            </p:nvSpPr>
            <p:spPr>
              <a:xfrm>
                <a:off x="913543" y="3639895"/>
                <a:ext cx="3876126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пер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пер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r>
                  <a:rPr lang="ru-RU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пер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r>
                  <a:rPr lang="ru-RU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528CC3-D5DE-4916-A577-C199F6DC1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43" y="3639895"/>
                <a:ext cx="3876126" cy="301878"/>
              </a:xfrm>
              <a:prstGeom prst="rect">
                <a:avLst/>
              </a:prstGeom>
              <a:blipFill>
                <a:blip r:embed="rId5"/>
                <a:stretch>
                  <a:fillRect l="-2201" t="-24000" r="-1101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9EE1A90-2A2C-4BEA-ADFF-AFE65598F5F1}"/>
              </a:ext>
            </a:extLst>
          </p:cNvPr>
          <p:cNvSpPr txBox="1"/>
          <p:nvPr/>
        </p:nvSpPr>
        <p:spPr>
          <a:xfrm>
            <a:off x="845123" y="4128953"/>
            <a:ext cx="372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Потери передачи (в децибелах):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D214D9-5E0E-4D92-BF8B-63683BC63900}"/>
                  </a:ext>
                </a:extLst>
              </p:cNvPr>
              <p:cNvSpPr txBox="1"/>
              <p:nvPr/>
            </p:nvSpPr>
            <p:spPr>
              <a:xfrm>
                <a:off x="266799" y="4960108"/>
                <a:ext cx="11799509" cy="1502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Множитель ослабления </a:t>
                </a:r>
                <a:r>
                  <a:rPr lang="en-GB" dirty="0"/>
                  <a:t>V</a:t>
                </a:r>
                <a:r>
                  <a:rPr lang="en-US" dirty="0"/>
                  <a:t> </a:t>
                </a:r>
                <a:r>
                  <a:rPr lang="ru-RU" dirty="0"/>
                  <a:t>зависит от протяженности трассы, высот антенн, рельефа местности, метеорологических параметров тропосферы. Значение </a:t>
                </a:r>
                <a:r>
                  <a:rPr lang="en-GB" i="1" dirty="0"/>
                  <a:t>V</a:t>
                </a:r>
                <a:r>
                  <a:rPr lang="en-US" dirty="0"/>
                  <a:t> </a:t>
                </a:r>
                <a:r>
                  <a:rPr lang="ru-RU" dirty="0"/>
                  <a:t>можно определить как теоретически, так и экспериментально путем измерения мощности сигнала на входе приемника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Из-за сложности и многообразия реальных природных условий практически невозможно создавать строгие методы расчета </a:t>
                </a:r>
                <a:r>
                  <a:rPr lang="en-GB" dirty="0"/>
                  <a:t>V. </a:t>
                </a:r>
                <a:r>
                  <a:rPr lang="ru-RU" dirty="0"/>
                  <a:t>С удовлетворительной для практики точностью пользуются приближенными методами, учитывающими влияние рефракции и рельефа местности.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D214D9-5E0E-4D92-BF8B-63683BC63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99" y="4960108"/>
                <a:ext cx="11799509" cy="1502206"/>
              </a:xfrm>
              <a:prstGeom prst="rect">
                <a:avLst/>
              </a:prstGeom>
              <a:blipFill>
                <a:blip r:embed="rId6"/>
                <a:stretch>
                  <a:fillRect l="-465" t="-2439" r="-413" b="-5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79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C3F22-E1C8-497E-A6C3-AFBD14C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045" y="0"/>
            <a:ext cx="10515600" cy="1325563"/>
          </a:xfrm>
        </p:spPr>
        <p:txBody>
          <a:bodyPr/>
          <a:lstStyle/>
          <a:p>
            <a:r>
              <a:rPr lang="ru-RU" b="1" dirty="0"/>
              <a:t>Рефракция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F5B1FB-4F04-4D1C-91E9-DC783BEF7660}"/>
                  </a:ext>
                </a:extLst>
              </p:cNvPr>
              <p:cNvSpPr txBox="1"/>
              <p:nvPr/>
            </p:nvSpPr>
            <p:spPr>
              <a:xfrm>
                <a:off x="584462" y="952107"/>
                <a:ext cx="109162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Рефракцией называется искривление траектории волн, обусловленное неоднородным строением тропосферы. Основное влияние на рефракцию оказывают вертикальные неоднородности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 которые характеризуются вертикальным градиентом диэлектрической проницаемости: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F5B1FB-4F04-4D1C-91E9-DC783BEF7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2" y="952107"/>
                <a:ext cx="10916239" cy="923330"/>
              </a:xfrm>
              <a:prstGeom prst="rect">
                <a:avLst/>
              </a:prstGeom>
              <a:blipFill>
                <a:blip r:embed="rId2"/>
                <a:stretch>
                  <a:fillRect l="-503" t="-3289" r="-447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A53315-91E7-496B-AA06-762A6F2A52F5}"/>
                  </a:ext>
                </a:extLst>
              </p:cNvPr>
              <p:cNvSpPr txBox="1"/>
              <p:nvPr/>
            </p:nvSpPr>
            <p:spPr>
              <a:xfrm>
                <a:off x="5729329" y="1981543"/>
                <a:ext cx="73334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A53315-91E7-496B-AA06-762A6F2A5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329" y="1981543"/>
                <a:ext cx="733342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4A05B63-8696-4B5A-B71C-B8543D64C1E7}"/>
              </a:ext>
            </a:extLst>
          </p:cNvPr>
          <p:cNvSpPr txBox="1"/>
          <p:nvPr/>
        </p:nvSpPr>
        <p:spPr>
          <a:xfrm>
            <a:off x="4713402" y="2662230"/>
            <a:ext cx="939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Эквивалентный радиус земли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E2CDA7-A8FA-4278-933F-5A7B9B5BA9DE}"/>
                  </a:ext>
                </a:extLst>
              </p:cNvPr>
              <p:cNvSpPr txBox="1"/>
              <p:nvPr/>
            </p:nvSpPr>
            <p:spPr>
              <a:xfrm>
                <a:off x="838986" y="3101419"/>
                <a:ext cx="1035063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Для приближенного учета рефракции вводят понятие эквивалентного радиуса Земли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Э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GB" dirty="0"/>
                  <a:t>.</a:t>
                </a:r>
                <a:r>
                  <a:rPr lang="ru-RU" dirty="0"/>
                  <a:t> Под величиной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Э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кв</m:t>
                        </m:r>
                      </m:sub>
                    </m:sSub>
                  </m:oMath>
                </a14:m>
                <a:r>
                  <a:rPr lang="ru-RU" dirty="0"/>
                  <a:t> принимают такое значение радиуса Земли, при котором траектории радиоволн можно считать прямолинейными:</a:t>
                </a:r>
                <a:r>
                  <a:rPr lang="en-GB" dirty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E2CDA7-A8FA-4278-933F-5A7B9B5BA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86" y="3101419"/>
                <a:ext cx="10350630" cy="923330"/>
              </a:xfrm>
              <a:prstGeom prst="rect">
                <a:avLst/>
              </a:prstGeom>
              <a:blipFill>
                <a:blip r:embed="rId4"/>
                <a:stretch>
                  <a:fillRect l="-530" t="-3974" r="-530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CC464C-C9B6-4528-8F5C-FE1A9DB87F8E}"/>
                  </a:ext>
                </a:extLst>
              </p:cNvPr>
              <p:cNvSpPr txBox="1"/>
              <p:nvPr/>
            </p:nvSpPr>
            <p:spPr>
              <a:xfrm>
                <a:off x="4015818" y="4257544"/>
                <a:ext cx="1669431" cy="522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экв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CC464C-C9B6-4528-8F5C-FE1A9DB87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818" y="4257544"/>
                <a:ext cx="1669431" cy="522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5D75DC-6BC1-4664-BF46-BB9768E43494}"/>
                  </a:ext>
                </a:extLst>
              </p:cNvPr>
              <p:cNvSpPr txBox="1"/>
              <p:nvPr/>
            </p:nvSpPr>
            <p:spPr>
              <a:xfrm>
                <a:off x="999241" y="4958499"/>
                <a:ext cx="946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- </a:t>
                </a:r>
                <a:r>
                  <a:rPr lang="ru-RU" dirty="0"/>
                  <a:t>геометрический радиус земли, </a:t>
                </a:r>
                <a:r>
                  <a:rPr lang="en-GB" i="1" dirty="0"/>
                  <a:t>a</a:t>
                </a:r>
                <a:r>
                  <a:rPr lang="en-GB" dirty="0"/>
                  <a:t> = 6370 </a:t>
                </a:r>
                <a:r>
                  <a:rPr lang="ru-RU" dirty="0"/>
                  <a:t>км</a:t>
                </a:r>
                <a:r>
                  <a:rPr lang="en-GB" dirty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5D75DC-6BC1-4664-BF46-BB9768E43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41" y="4958499"/>
                <a:ext cx="9464512" cy="369332"/>
              </a:xfrm>
              <a:prstGeom prst="rect">
                <a:avLst/>
              </a:prstGeom>
              <a:blipFill>
                <a:blip r:embed="rId6"/>
                <a:stretch>
                  <a:fillRect l="-580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02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8E908-79E0-4E44-AC2A-A8923F1B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34" y="0"/>
            <a:ext cx="10515600" cy="1325563"/>
          </a:xfrm>
        </p:spPr>
        <p:txBody>
          <a:bodyPr/>
          <a:lstStyle/>
          <a:p>
            <a:r>
              <a:rPr lang="ru-RU" b="1" dirty="0"/>
              <a:t>Пример. Расчет РРЛ.</a:t>
            </a:r>
            <a:br>
              <a:rPr lang="ru-RU" b="1" dirty="0"/>
            </a:b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22253D6F-299B-4B3B-ACFB-7CA9331E45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6343674"/>
                  </p:ext>
                </p:extLst>
              </p:nvPr>
            </p:nvGraphicFramePr>
            <p:xfrm>
              <a:off x="85603" y="2554017"/>
              <a:ext cx="6927936" cy="9151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1839">
                      <a:extLst>
                        <a:ext uri="{9D8B030D-6E8A-4147-A177-3AD203B41FA5}">
                          <a16:colId xmlns:a16="http://schemas.microsoft.com/office/drawing/2014/main" val="2007160744"/>
                        </a:ext>
                      </a:extLst>
                    </a:gridCol>
                    <a:gridCol w="555190">
                      <a:extLst>
                        <a:ext uri="{9D8B030D-6E8A-4147-A177-3AD203B41FA5}">
                          <a16:colId xmlns:a16="http://schemas.microsoft.com/office/drawing/2014/main" val="1220933115"/>
                        </a:ext>
                      </a:extLst>
                    </a:gridCol>
                    <a:gridCol w="585592">
                      <a:extLst>
                        <a:ext uri="{9D8B030D-6E8A-4147-A177-3AD203B41FA5}">
                          <a16:colId xmlns:a16="http://schemas.microsoft.com/office/drawing/2014/main" val="1924604818"/>
                        </a:ext>
                      </a:extLst>
                    </a:gridCol>
                    <a:gridCol w="579801">
                      <a:extLst>
                        <a:ext uri="{9D8B030D-6E8A-4147-A177-3AD203B41FA5}">
                          <a16:colId xmlns:a16="http://schemas.microsoft.com/office/drawing/2014/main" val="3014302547"/>
                        </a:ext>
                      </a:extLst>
                    </a:gridCol>
                    <a:gridCol w="585592">
                      <a:extLst>
                        <a:ext uri="{9D8B030D-6E8A-4147-A177-3AD203B41FA5}">
                          <a16:colId xmlns:a16="http://schemas.microsoft.com/office/drawing/2014/main" val="2771889908"/>
                        </a:ext>
                      </a:extLst>
                    </a:gridCol>
                    <a:gridCol w="579801">
                      <a:extLst>
                        <a:ext uri="{9D8B030D-6E8A-4147-A177-3AD203B41FA5}">
                          <a16:colId xmlns:a16="http://schemas.microsoft.com/office/drawing/2014/main" val="2077317492"/>
                        </a:ext>
                      </a:extLst>
                    </a:gridCol>
                    <a:gridCol w="585592">
                      <a:extLst>
                        <a:ext uri="{9D8B030D-6E8A-4147-A177-3AD203B41FA5}">
                          <a16:colId xmlns:a16="http://schemas.microsoft.com/office/drawing/2014/main" val="2332197005"/>
                        </a:ext>
                      </a:extLst>
                    </a:gridCol>
                    <a:gridCol w="566772">
                      <a:extLst>
                        <a:ext uri="{9D8B030D-6E8A-4147-A177-3AD203B41FA5}">
                          <a16:colId xmlns:a16="http://schemas.microsoft.com/office/drawing/2014/main" val="941968346"/>
                        </a:ext>
                      </a:extLst>
                    </a:gridCol>
                    <a:gridCol w="585592">
                      <a:extLst>
                        <a:ext uri="{9D8B030D-6E8A-4147-A177-3AD203B41FA5}">
                          <a16:colId xmlns:a16="http://schemas.microsoft.com/office/drawing/2014/main" val="1683003020"/>
                        </a:ext>
                      </a:extLst>
                    </a:gridCol>
                    <a:gridCol w="566772">
                      <a:extLst>
                        <a:ext uri="{9D8B030D-6E8A-4147-A177-3AD203B41FA5}">
                          <a16:colId xmlns:a16="http://schemas.microsoft.com/office/drawing/2014/main" val="1691777294"/>
                        </a:ext>
                      </a:extLst>
                    </a:gridCol>
                    <a:gridCol w="585592">
                      <a:extLst>
                        <a:ext uri="{9D8B030D-6E8A-4147-A177-3AD203B41FA5}">
                          <a16:colId xmlns:a16="http://schemas.microsoft.com/office/drawing/2014/main" val="408913546"/>
                        </a:ext>
                      </a:extLst>
                    </a:gridCol>
                    <a:gridCol w="579801">
                      <a:extLst>
                        <a:ext uri="{9D8B030D-6E8A-4147-A177-3AD203B41FA5}">
                          <a16:colId xmlns:a16="http://schemas.microsoft.com/office/drawing/2014/main" val="2067806706"/>
                        </a:ext>
                      </a:extLst>
                    </a:gridCol>
                  </a:tblGrid>
                  <a:tr h="36654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4.5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03863454"/>
                      </a:ext>
                    </a:extLst>
                  </a:tr>
                  <a:tr h="36654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    </a:t>
                          </a:r>
                          <a:r>
                            <a:rPr lang="en-US" sz="1800" i="1" dirty="0">
                              <a:effectLst/>
                            </a:rPr>
                            <a:t>h, </a:t>
                          </a:r>
                          <a:r>
                            <a:rPr lang="ru-RU" sz="1800" i="1" dirty="0">
                              <a:effectLst/>
                            </a:rPr>
                            <a:t>м</a:t>
                          </a:r>
                          <a:endParaRPr lang="ru-RU" sz="1800" i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33093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22253D6F-299B-4B3B-ACFB-7CA9331E45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6343674"/>
                  </p:ext>
                </p:extLst>
              </p:nvPr>
            </p:nvGraphicFramePr>
            <p:xfrm>
              <a:off x="85603" y="2554017"/>
              <a:ext cx="6927936" cy="9151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1839">
                      <a:extLst>
                        <a:ext uri="{9D8B030D-6E8A-4147-A177-3AD203B41FA5}">
                          <a16:colId xmlns:a16="http://schemas.microsoft.com/office/drawing/2014/main" val="2007160744"/>
                        </a:ext>
                      </a:extLst>
                    </a:gridCol>
                    <a:gridCol w="555190">
                      <a:extLst>
                        <a:ext uri="{9D8B030D-6E8A-4147-A177-3AD203B41FA5}">
                          <a16:colId xmlns:a16="http://schemas.microsoft.com/office/drawing/2014/main" val="1220933115"/>
                        </a:ext>
                      </a:extLst>
                    </a:gridCol>
                    <a:gridCol w="585592">
                      <a:extLst>
                        <a:ext uri="{9D8B030D-6E8A-4147-A177-3AD203B41FA5}">
                          <a16:colId xmlns:a16="http://schemas.microsoft.com/office/drawing/2014/main" val="1924604818"/>
                        </a:ext>
                      </a:extLst>
                    </a:gridCol>
                    <a:gridCol w="579801">
                      <a:extLst>
                        <a:ext uri="{9D8B030D-6E8A-4147-A177-3AD203B41FA5}">
                          <a16:colId xmlns:a16="http://schemas.microsoft.com/office/drawing/2014/main" val="3014302547"/>
                        </a:ext>
                      </a:extLst>
                    </a:gridCol>
                    <a:gridCol w="585592">
                      <a:extLst>
                        <a:ext uri="{9D8B030D-6E8A-4147-A177-3AD203B41FA5}">
                          <a16:colId xmlns:a16="http://schemas.microsoft.com/office/drawing/2014/main" val="2771889908"/>
                        </a:ext>
                      </a:extLst>
                    </a:gridCol>
                    <a:gridCol w="579801">
                      <a:extLst>
                        <a:ext uri="{9D8B030D-6E8A-4147-A177-3AD203B41FA5}">
                          <a16:colId xmlns:a16="http://schemas.microsoft.com/office/drawing/2014/main" val="2077317492"/>
                        </a:ext>
                      </a:extLst>
                    </a:gridCol>
                    <a:gridCol w="585592">
                      <a:extLst>
                        <a:ext uri="{9D8B030D-6E8A-4147-A177-3AD203B41FA5}">
                          <a16:colId xmlns:a16="http://schemas.microsoft.com/office/drawing/2014/main" val="2332197005"/>
                        </a:ext>
                      </a:extLst>
                    </a:gridCol>
                    <a:gridCol w="566772">
                      <a:extLst>
                        <a:ext uri="{9D8B030D-6E8A-4147-A177-3AD203B41FA5}">
                          <a16:colId xmlns:a16="http://schemas.microsoft.com/office/drawing/2014/main" val="941968346"/>
                        </a:ext>
                      </a:extLst>
                    </a:gridCol>
                    <a:gridCol w="585592">
                      <a:extLst>
                        <a:ext uri="{9D8B030D-6E8A-4147-A177-3AD203B41FA5}">
                          <a16:colId xmlns:a16="http://schemas.microsoft.com/office/drawing/2014/main" val="1683003020"/>
                        </a:ext>
                      </a:extLst>
                    </a:gridCol>
                    <a:gridCol w="566772">
                      <a:extLst>
                        <a:ext uri="{9D8B030D-6E8A-4147-A177-3AD203B41FA5}">
                          <a16:colId xmlns:a16="http://schemas.microsoft.com/office/drawing/2014/main" val="1691777294"/>
                        </a:ext>
                      </a:extLst>
                    </a:gridCol>
                    <a:gridCol w="585592">
                      <a:extLst>
                        <a:ext uri="{9D8B030D-6E8A-4147-A177-3AD203B41FA5}">
                          <a16:colId xmlns:a16="http://schemas.microsoft.com/office/drawing/2014/main" val="408913546"/>
                        </a:ext>
                      </a:extLst>
                    </a:gridCol>
                    <a:gridCol w="579801">
                      <a:extLst>
                        <a:ext uri="{9D8B030D-6E8A-4147-A177-3AD203B41FA5}">
                          <a16:colId xmlns:a16="http://schemas.microsoft.com/office/drawing/2014/main" val="2067806706"/>
                        </a:ext>
                      </a:extLst>
                    </a:gridCol>
                  </a:tblGrid>
                  <a:tr h="3665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64" t="-19672" r="-1113830" b="-1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4.5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0386345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    </a:t>
                          </a:r>
                          <a:r>
                            <a:rPr lang="en-US" sz="1800" i="1" dirty="0">
                              <a:effectLst/>
                            </a:rPr>
                            <a:t>h, </a:t>
                          </a:r>
                          <a:r>
                            <a:rPr lang="ru-RU" sz="1800" i="1" dirty="0">
                              <a:effectLst/>
                            </a:rPr>
                            <a:t>м</a:t>
                          </a:r>
                          <a:endParaRPr lang="ru-RU" sz="1800" i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330934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3ACE3B-59D0-490C-ABFA-F03CD049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0" y="5782186"/>
            <a:ext cx="1552575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D15A16-53E1-47B5-82D3-A3C06E0058F8}"/>
              </a:ext>
            </a:extLst>
          </p:cNvPr>
          <p:cNvSpPr txBox="1"/>
          <p:nvPr/>
        </p:nvSpPr>
        <p:spPr>
          <a:xfrm>
            <a:off x="1601599" y="4067427"/>
            <a:ext cx="7155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– радиус Земли  (6800км);</a:t>
            </a:r>
            <a:endParaRPr lang="en-GB" dirty="0"/>
          </a:p>
          <a:p>
            <a:endParaRPr lang="ru-RU" dirty="0"/>
          </a:p>
          <a:p>
            <a:r>
              <a:rPr lang="ru-RU" dirty="0"/>
              <a:t>– относительная координата заданной точки.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AEDE1-8667-4DCB-A29B-0DC27C6AF731}"/>
              </a:ext>
            </a:extLst>
          </p:cNvPr>
          <p:cNvSpPr txBox="1"/>
          <p:nvPr/>
        </p:nvSpPr>
        <p:spPr>
          <a:xfrm>
            <a:off x="1119545" y="4074533"/>
            <a:ext cx="38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a</a:t>
            </a:r>
            <a:endParaRPr lang="ru-RU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F863AA-867E-4E2D-A702-B286E3B5296D}"/>
                  </a:ext>
                </a:extLst>
              </p:cNvPr>
              <p:cNvSpPr txBox="1"/>
              <p:nvPr/>
            </p:nvSpPr>
            <p:spPr>
              <a:xfrm>
                <a:off x="-136646" y="4401759"/>
                <a:ext cx="2512382" cy="65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i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F863AA-867E-4E2D-A702-B286E3B52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646" y="4401759"/>
                <a:ext cx="2512382" cy="656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AE183C-9598-4E7B-A227-24F51E05717B}"/>
              </a:ext>
            </a:extLst>
          </p:cNvPr>
          <p:cNvSpPr txBox="1"/>
          <p:nvPr/>
        </p:nvSpPr>
        <p:spPr>
          <a:xfrm>
            <a:off x="426513" y="5392296"/>
            <a:ext cx="749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расчетах принимается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9512E8-5353-427C-AF98-239BFAD4CDE8}"/>
              </a:ext>
            </a:extLst>
          </p:cNvPr>
          <p:cNvSpPr txBox="1"/>
          <p:nvPr/>
        </p:nvSpPr>
        <p:spPr>
          <a:xfrm>
            <a:off x="3042672" y="5382771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</a:t>
            </a:r>
            <a:r>
              <a:rPr lang="ru-RU" i="1" dirty="0"/>
              <a:t>=</a:t>
            </a:r>
            <a:r>
              <a:rPr lang="en-GB" i="1" dirty="0"/>
              <a:t>6800 </a:t>
            </a:r>
            <a:r>
              <a:rPr lang="ru-RU" i="1" dirty="0"/>
              <a:t>км !!! </a:t>
            </a:r>
            <a:r>
              <a:rPr lang="ru-RU" dirty="0"/>
              <a:t>с учетом рефракции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1E55F-0D4E-42E4-930F-E52922447393}"/>
              </a:ext>
            </a:extLst>
          </p:cNvPr>
          <p:cNvSpPr txBox="1"/>
          <p:nvPr/>
        </p:nvSpPr>
        <p:spPr>
          <a:xfrm>
            <a:off x="502123" y="1931414"/>
            <a:ext cx="815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1. Построение профиля трассы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3BAEDE-8C58-49C7-8E16-1EEE79C513FC}"/>
                  </a:ext>
                </a:extLst>
              </p:cNvPr>
              <p:cNvSpPr txBox="1"/>
              <p:nvPr/>
            </p:nvSpPr>
            <p:spPr>
              <a:xfrm>
                <a:off x="588165" y="855260"/>
                <a:ext cx="1065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км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3BAEDE-8C58-49C7-8E16-1EEE79C51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5" y="855260"/>
                <a:ext cx="1065163" cy="276999"/>
              </a:xfrm>
              <a:prstGeom prst="rect">
                <a:avLst/>
              </a:prstGeom>
              <a:blipFill>
                <a:blip r:embed="rId5"/>
                <a:stretch>
                  <a:fillRect l="-4571" r="-285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E4A4A06-DE9B-447B-9822-B5124BACFE77}"/>
              </a:ext>
            </a:extLst>
          </p:cNvPr>
          <p:cNvSpPr txBox="1"/>
          <p:nvPr/>
        </p:nvSpPr>
        <p:spPr>
          <a:xfrm>
            <a:off x="1803997" y="790517"/>
            <a:ext cx="6113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- расстояние между антенными мачтами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581125-F720-44FB-BE26-ABF0A715A805}"/>
              </a:ext>
            </a:extLst>
          </p:cNvPr>
          <p:cNvSpPr txBox="1"/>
          <p:nvPr/>
        </p:nvSpPr>
        <p:spPr>
          <a:xfrm>
            <a:off x="1843629" y="1143995"/>
            <a:ext cx="643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-высота подвеса первой антенны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C3B504-6BFA-46E2-94C2-8E04F3A11610}"/>
              </a:ext>
            </a:extLst>
          </p:cNvPr>
          <p:cNvSpPr txBox="1"/>
          <p:nvPr/>
        </p:nvSpPr>
        <p:spPr>
          <a:xfrm>
            <a:off x="1843629" y="1475229"/>
            <a:ext cx="643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-высота подвеса второй антенны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EDAA69-A82B-4646-A1AC-7199A44FD83F}"/>
                  </a:ext>
                </a:extLst>
              </p:cNvPr>
              <p:cNvSpPr txBox="1"/>
              <p:nvPr/>
            </p:nvSpPr>
            <p:spPr>
              <a:xfrm>
                <a:off x="1284857" y="1187063"/>
                <a:ext cx="3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EDAA69-A82B-4646-A1AC-7199A44F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857" y="1187063"/>
                <a:ext cx="309700" cy="276999"/>
              </a:xfrm>
              <a:prstGeom prst="rect">
                <a:avLst/>
              </a:prstGeom>
              <a:blipFill>
                <a:blip r:embed="rId6"/>
                <a:stretch>
                  <a:fillRect l="-17647" r="-7843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663274-A12D-4499-A41E-8515CD336FC0}"/>
                  </a:ext>
                </a:extLst>
              </p:cNvPr>
              <p:cNvSpPr txBox="1"/>
              <p:nvPr/>
            </p:nvSpPr>
            <p:spPr>
              <a:xfrm>
                <a:off x="1286427" y="1518576"/>
                <a:ext cx="31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663274-A12D-4499-A41E-8515CD33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427" y="1518576"/>
                <a:ext cx="315022" cy="276999"/>
              </a:xfrm>
              <a:prstGeom prst="rect">
                <a:avLst/>
              </a:prstGeom>
              <a:blipFill>
                <a:blip r:embed="rId7"/>
                <a:stretch>
                  <a:fillRect l="-17308" r="-769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C2BBDE8-9549-4473-8F90-0542ED20BA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8399" y="790517"/>
            <a:ext cx="5162550" cy="5391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18C58D-F9BB-476B-810A-854825EAE78B}"/>
                  </a:ext>
                </a:extLst>
              </p:cNvPr>
              <p:cNvSpPr txBox="1"/>
              <p:nvPr/>
            </p:nvSpPr>
            <p:spPr>
              <a:xfrm>
                <a:off x="1014442" y="5116464"/>
                <a:ext cx="271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18C58D-F9BB-476B-810A-854825EA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42" y="5116464"/>
                <a:ext cx="271036" cy="276999"/>
              </a:xfrm>
              <a:prstGeom prst="rect">
                <a:avLst/>
              </a:prstGeom>
              <a:blipFill>
                <a:blip r:embed="rId9"/>
                <a:stretch>
                  <a:fillRect l="-20000" r="-6667" b="-17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33CD930-16C3-427C-AD69-BAE1818AB08D}"/>
              </a:ext>
            </a:extLst>
          </p:cNvPr>
          <p:cNvSpPr txBox="1"/>
          <p:nvPr/>
        </p:nvSpPr>
        <p:spPr>
          <a:xfrm>
            <a:off x="1284857" y="5057964"/>
            <a:ext cx="379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ru-RU" dirty="0"/>
              <a:t> расстояние до текущей точки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1ACEDD-5D2E-4554-9549-8E8FE41A3D99}"/>
              </a:ext>
            </a:extLst>
          </p:cNvPr>
          <p:cNvSpPr txBox="1"/>
          <p:nvPr/>
        </p:nvSpPr>
        <p:spPr>
          <a:xfrm>
            <a:off x="2375736" y="5938887"/>
            <a:ext cx="390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Координаты </a:t>
            </a:r>
            <a:r>
              <a:rPr lang="en-GB" i="1" dirty="0"/>
              <a:t>y</a:t>
            </a:r>
            <a:r>
              <a:rPr lang="en-GB" dirty="0"/>
              <a:t> </a:t>
            </a:r>
            <a:r>
              <a:rPr lang="ru-RU" dirty="0"/>
              <a:t>точек условного нулевого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336453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ABC59CFB-E019-4543-B12A-50726034CD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312845"/>
                  </p:ext>
                </p:extLst>
              </p:nvPr>
            </p:nvGraphicFramePr>
            <p:xfrm>
              <a:off x="1082394" y="2252898"/>
              <a:ext cx="7728751" cy="4047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61739">
                      <a:extLst>
                        <a:ext uri="{9D8B030D-6E8A-4147-A177-3AD203B41FA5}">
                          <a16:colId xmlns:a16="http://schemas.microsoft.com/office/drawing/2014/main" val="3442142680"/>
                        </a:ext>
                      </a:extLst>
                    </a:gridCol>
                    <a:gridCol w="1551241">
                      <a:extLst>
                        <a:ext uri="{9D8B030D-6E8A-4147-A177-3AD203B41FA5}">
                          <a16:colId xmlns:a16="http://schemas.microsoft.com/office/drawing/2014/main" val="2614168836"/>
                        </a:ext>
                      </a:extLst>
                    </a:gridCol>
                    <a:gridCol w="1547204">
                      <a:extLst>
                        <a:ext uri="{9D8B030D-6E8A-4147-A177-3AD203B41FA5}">
                          <a16:colId xmlns:a16="http://schemas.microsoft.com/office/drawing/2014/main" val="1637686953"/>
                        </a:ext>
                      </a:extLst>
                    </a:gridCol>
                    <a:gridCol w="1543974">
                      <a:extLst>
                        <a:ext uri="{9D8B030D-6E8A-4147-A177-3AD203B41FA5}">
                          <a16:colId xmlns:a16="http://schemas.microsoft.com/office/drawing/2014/main" val="2816432466"/>
                        </a:ext>
                      </a:extLst>
                    </a:gridCol>
                    <a:gridCol w="1524593">
                      <a:extLst>
                        <a:ext uri="{9D8B030D-6E8A-4147-A177-3AD203B41FA5}">
                          <a16:colId xmlns:a16="http://schemas.microsoft.com/office/drawing/2014/main" val="1515354585"/>
                        </a:ext>
                      </a:extLst>
                    </a:gridCol>
                  </a:tblGrid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№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R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𝜅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y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𝑦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+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8522919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10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80338425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0.165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</a:t>
                          </a:r>
                          <a:r>
                            <a:rPr lang="en-US" sz="1600">
                              <a:effectLst/>
                            </a:rPr>
                            <a:t>.165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30344317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0.294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1.294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5940834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1.5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0.3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0.386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r>
                            <a:rPr lang="en-US" sz="1600">
                              <a:effectLst/>
                            </a:rPr>
                            <a:t>.386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4412512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0.4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0.441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10.441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5538557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2.5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0.46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12</a:t>
                          </a:r>
                          <a:r>
                            <a:rPr lang="en-US" sz="1600" dirty="0">
                              <a:effectLst/>
                            </a:rPr>
                            <a:t>.46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67957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6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0.6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0.441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10</a:t>
                          </a:r>
                          <a:r>
                            <a:rPr lang="en-US" sz="1600" dirty="0">
                              <a:effectLst/>
                            </a:rPr>
                            <a:t>.441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54260338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3.5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0.7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0.386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7</a:t>
                          </a:r>
                          <a:r>
                            <a:rPr lang="en-US" sz="1600" dirty="0">
                              <a:effectLst/>
                            </a:rPr>
                            <a:t>.386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9217138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8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0.8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0.294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r>
                            <a:rPr lang="en-US" sz="1600" dirty="0">
                              <a:effectLst/>
                            </a:rPr>
                            <a:t>.294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5515956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9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4.5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0.9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0.165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r>
                            <a:rPr lang="en-US" sz="1600" dirty="0">
                              <a:effectLst/>
                            </a:rPr>
                            <a:t>.165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18941856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10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8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285585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ABC59CFB-E019-4543-B12A-50726034CD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312845"/>
                  </p:ext>
                </p:extLst>
              </p:nvPr>
            </p:nvGraphicFramePr>
            <p:xfrm>
              <a:off x="1082394" y="2252898"/>
              <a:ext cx="7728751" cy="4047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61739">
                      <a:extLst>
                        <a:ext uri="{9D8B030D-6E8A-4147-A177-3AD203B41FA5}">
                          <a16:colId xmlns:a16="http://schemas.microsoft.com/office/drawing/2014/main" val="3442142680"/>
                        </a:ext>
                      </a:extLst>
                    </a:gridCol>
                    <a:gridCol w="1551241">
                      <a:extLst>
                        <a:ext uri="{9D8B030D-6E8A-4147-A177-3AD203B41FA5}">
                          <a16:colId xmlns:a16="http://schemas.microsoft.com/office/drawing/2014/main" val="2614168836"/>
                        </a:ext>
                      </a:extLst>
                    </a:gridCol>
                    <a:gridCol w="1547204">
                      <a:extLst>
                        <a:ext uri="{9D8B030D-6E8A-4147-A177-3AD203B41FA5}">
                          <a16:colId xmlns:a16="http://schemas.microsoft.com/office/drawing/2014/main" val="1637686953"/>
                        </a:ext>
                      </a:extLst>
                    </a:gridCol>
                    <a:gridCol w="1543974">
                      <a:extLst>
                        <a:ext uri="{9D8B030D-6E8A-4147-A177-3AD203B41FA5}">
                          <a16:colId xmlns:a16="http://schemas.microsoft.com/office/drawing/2014/main" val="2816432466"/>
                        </a:ext>
                      </a:extLst>
                    </a:gridCol>
                    <a:gridCol w="1524593">
                      <a:extLst>
                        <a:ext uri="{9D8B030D-6E8A-4147-A177-3AD203B41FA5}">
                          <a16:colId xmlns:a16="http://schemas.microsoft.com/office/drawing/2014/main" val="1515354585"/>
                        </a:ext>
                      </a:extLst>
                    </a:gridCol>
                  </a:tblGrid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№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R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1575" t="-18182" r="-200000" b="-11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y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8000" t="-18182" r="-1600" b="-11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8522919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10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80338425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0.165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</a:t>
                          </a:r>
                          <a:r>
                            <a:rPr lang="en-US" sz="1600">
                              <a:effectLst/>
                            </a:rPr>
                            <a:t>.165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30344317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0.294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1.294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5940834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1.5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0.3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0.386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r>
                            <a:rPr lang="en-US" sz="1600">
                              <a:effectLst/>
                            </a:rPr>
                            <a:t>.386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4412512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0.4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0.441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10.441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5538557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2.5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0.46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12</a:t>
                          </a:r>
                          <a:r>
                            <a:rPr lang="en-US" sz="1600" dirty="0">
                              <a:effectLst/>
                            </a:rPr>
                            <a:t>.46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67957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6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0.6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0.441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10</a:t>
                          </a:r>
                          <a:r>
                            <a:rPr lang="en-US" sz="1600" dirty="0">
                              <a:effectLst/>
                            </a:rPr>
                            <a:t>.441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54260338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3.5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0.7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0.386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7</a:t>
                          </a:r>
                          <a:r>
                            <a:rPr lang="en-US" sz="1600" dirty="0">
                              <a:effectLst/>
                            </a:rPr>
                            <a:t>.386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9217138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8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0.8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0.294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r>
                            <a:rPr lang="en-US" sz="1600" dirty="0">
                              <a:effectLst/>
                            </a:rPr>
                            <a:t>.294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5515956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9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4.5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0.9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0.165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r>
                            <a:rPr lang="en-US" sz="1600" dirty="0">
                              <a:effectLst/>
                            </a:rPr>
                            <a:t>.165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18941856"/>
                      </a:ext>
                    </a:extLst>
                  </a:tr>
                  <a:tr h="3372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10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8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2855859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66EF26C-3AD6-4F27-8BC1-418223C0C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03987"/>
              </p:ext>
            </p:extLst>
          </p:nvPr>
        </p:nvGraphicFramePr>
        <p:xfrm>
          <a:off x="958477" y="950043"/>
          <a:ext cx="8821115" cy="940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104">
                  <a:extLst>
                    <a:ext uri="{9D8B030D-6E8A-4147-A177-3AD203B41FA5}">
                      <a16:colId xmlns:a16="http://schemas.microsoft.com/office/drawing/2014/main" val="2007160744"/>
                    </a:ext>
                  </a:extLst>
                </a:gridCol>
                <a:gridCol w="706906">
                  <a:extLst>
                    <a:ext uri="{9D8B030D-6E8A-4147-A177-3AD203B41FA5}">
                      <a16:colId xmlns:a16="http://schemas.microsoft.com/office/drawing/2014/main" val="1220933115"/>
                    </a:ext>
                  </a:extLst>
                </a:gridCol>
                <a:gridCol w="745615">
                  <a:extLst>
                    <a:ext uri="{9D8B030D-6E8A-4147-A177-3AD203B41FA5}">
                      <a16:colId xmlns:a16="http://schemas.microsoft.com/office/drawing/2014/main" val="1924604818"/>
                    </a:ext>
                  </a:extLst>
                </a:gridCol>
                <a:gridCol w="738242">
                  <a:extLst>
                    <a:ext uri="{9D8B030D-6E8A-4147-A177-3AD203B41FA5}">
                      <a16:colId xmlns:a16="http://schemas.microsoft.com/office/drawing/2014/main" val="3014302547"/>
                    </a:ext>
                  </a:extLst>
                </a:gridCol>
                <a:gridCol w="745615">
                  <a:extLst>
                    <a:ext uri="{9D8B030D-6E8A-4147-A177-3AD203B41FA5}">
                      <a16:colId xmlns:a16="http://schemas.microsoft.com/office/drawing/2014/main" val="2771889908"/>
                    </a:ext>
                  </a:extLst>
                </a:gridCol>
                <a:gridCol w="738242">
                  <a:extLst>
                    <a:ext uri="{9D8B030D-6E8A-4147-A177-3AD203B41FA5}">
                      <a16:colId xmlns:a16="http://schemas.microsoft.com/office/drawing/2014/main" val="2077317492"/>
                    </a:ext>
                  </a:extLst>
                </a:gridCol>
                <a:gridCol w="745615">
                  <a:extLst>
                    <a:ext uri="{9D8B030D-6E8A-4147-A177-3AD203B41FA5}">
                      <a16:colId xmlns:a16="http://schemas.microsoft.com/office/drawing/2014/main" val="2332197005"/>
                    </a:ext>
                  </a:extLst>
                </a:gridCol>
                <a:gridCol w="721652">
                  <a:extLst>
                    <a:ext uri="{9D8B030D-6E8A-4147-A177-3AD203B41FA5}">
                      <a16:colId xmlns:a16="http://schemas.microsoft.com/office/drawing/2014/main" val="941968346"/>
                    </a:ext>
                  </a:extLst>
                </a:gridCol>
                <a:gridCol w="745615">
                  <a:extLst>
                    <a:ext uri="{9D8B030D-6E8A-4147-A177-3AD203B41FA5}">
                      <a16:colId xmlns:a16="http://schemas.microsoft.com/office/drawing/2014/main" val="1683003020"/>
                    </a:ext>
                  </a:extLst>
                </a:gridCol>
                <a:gridCol w="721652">
                  <a:extLst>
                    <a:ext uri="{9D8B030D-6E8A-4147-A177-3AD203B41FA5}">
                      <a16:colId xmlns:a16="http://schemas.microsoft.com/office/drawing/2014/main" val="1691777294"/>
                    </a:ext>
                  </a:extLst>
                </a:gridCol>
                <a:gridCol w="745615">
                  <a:extLst>
                    <a:ext uri="{9D8B030D-6E8A-4147-A177-3AD203B41FA5}">
                      <a16:colId xmlns:a16="http://schemas.microsoft.com/office/drawing/2014/main" val="408913546"/>
                    </a:ext>
                  </a:extLst>
                </a:gridCol>
                <a:gridCol w="738242">
                  <a:extLst>
                    <a:ext uri="{9D8B030D-6E8A-4147-A177-3AD203B41FA5}">
                      <a16:colId xmlns:a16="http://schemas.microsoft.com/office/drawing/2014/main" val="2067806706"/>
                    </a:ext>
                  </a:extLst>
                </a:gridCol>
              </a:tblGrid>
              <a:tr h="4700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3863454"/>
                  </a:ext>
                </a:extLst>
              </a:tr>
              <a:tr h="4700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3093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63F382-20C4-4AEE-B1B7-C39C93818198}"/>
              </a:ext>
            </a:extLst>
          </p:cNvPr>
          <p:cNvSpPr txBox="1"/>
          <p:nvPr/>
        </p:nvSpPr>
        <p:spPr>
          <a:xfrm>
            <a:off x="2912882" y="113122"/>
            <a:ext cx="738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Расчет нулевого уровня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FA784-C779-4D8A-B13D-B4CC15FC8E44}"/>
              </a:ext>
            </a:extLst>
          </p:cNvPr>
          <p:cNvSpPr txBox="1"/>
          <p:nvPr/>
        </p:nvSpPr>
        <p:spPr>
          <a:xfrm>
            <a:off x="9898144" y="1339124"/>
            <a:ext cx="197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на уровнем моря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58787-74D9-4068-B1AF-2F84B228CE01}"/>
              </a:ext>
            </a:extLst>
          </p:cNvPr>
          <p:cNvSpPr txBox="1"/>
          <p:nvPr/>
        </p:nvSpPr>
        <p:spPr>
          <a:xfrm>
            <a:off x="9898144" y="822833"/>
            <a:ext cx="197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Расстояние до текущей точки</a:t>
            </a:r>
          </a:p>
        </p:txBody>
      </p: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D122705A-05DE-4F5D-BD6C-A626268D16B3}"/>
              </a:ext>
            </a:extLst>
          </p:cNvPr>
          <p:cNvSpPr/>
          <p:nvPr/>
        </p:nvSpPr>
        <p:spPr>
          <a:xfrm>
            <a:off x="8946037" y="2554664"/>
            <a:ext cx="367645" cy="37454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589EA-7620-4E89-9732-CF0FE64724C1}"/>
              </a:ext>
            </a:extLst>
          </p:cNvPr>
          <p:cNvSpPr txBox="1"/>
          <p:nvPr/>
        </p:nvSpPr>
        <p:spPr>
          <a:xfrm>
            <a:off x="9417377" y="2837468"/>
            <a:ext cx="261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Координаты </a:t>
            </a:r>
            <a:r>
              <a:rPr lang="en-GB" i="1" dirty="0"/>
              <a:t>y</a:t>
            </a:r>
            <a:r>
              <a:rPr lang="en-GB" dirty="0"/>
              <a:t> </a:t>
            </a:r>
            <a:r>
              <a:rPr lang="ru-RU" dirty="0"/>
              <a:t>профиля трассы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466B2B46-10FA-439D-8B62-7D0D858A3537}"/>
              </a:ext>
            </a:extLst>
          </p:cNvPr>
          <p:cNvSpPr/>
          <p:nvPr/>
        </p:nvSpPr>
        <p:spPr>
          <a:xfrm>
            <a:off x="1082394" y="4227443"/>
            <a:ext cx="7728752" cy="38431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DC8E3-633E-4AA8-9597-9AAB9D61A9D0}"/>
              </a:ext>
            </a:extLst>
          </p:cNvPr>
          <p:cNvSpPr txBox="1"/>
          <p:nvPr/>
        </p:nvSpPr>
        <p:spPr>
          <a:xfrm>
            <a:off x="958477" y="1890061"/>
            <a:ext cx="367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Таблица 1</a:t>
            </a:r>
          </a:p>
        </p:txBody>
      </p:sp>
    </p:spTree>
    <p:extLst>
      <p:ext uri="{BB962C8B-B14F-4D97-AF65-F5344CB8AC3E}">
        <p14:creationId xmlns:p14="http://schemas.microsoft.com/office/powerpoint/2010/main" val="97697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AB38B-19D4-4707-A02F-B70177E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91" y="-153824"/>
            <a:ext cx="10515600" cy="1325563"/>
          </a:xfrm>
        </p:spPr>
        <p:txBody>
          <a:bodyPr/>
          <a:lstStyle/>
          <a:p>
            <a:r>
              <a:rPr lang="ru-RU" dirty="0"/>
              <a:t>2. Построение радиуса кривизны Земли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9FE275-4CED-4C81-8B46-2A7AF83AC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2" y="1828793"/>
            <a:ext cx="11963208" cy="13255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CF5BD9-6D31-42AB-AFD1-3901AFC8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2" y="4258637"/>
            <a:ext cx="11443856" cy="196461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C3A6A9A-0BDB-46B1-BC48-94AFB378CC8D}"/>
              </a:ext>
            </a:extLst>
          </p:cNvPr>
          <p:cNvSpPr txBox="1">
            <a:spLocks/>
          </p:cNvSpPr>
          <p:nvPr/>
        </p:nvSpPr>
        <p:spPr>
          <a:xfrm>
            <a:off x="660400" y="3109697"/>
            <a:ext cx="10693400" cy="132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3. Профиль трассы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3EC43-8B18-4812-B2E9-30CE455513A0}"/>
              </a:ext>
            </a:extLst>
          </p:cNvPr>
          <p:cNvSpPr txBox="1"/>
          <p:nvPr/>
        </p:nvSpPr>
        <p:spPr>
          <a:xfrm>
            <a:off x="6096000" y="4062953"/>
            <a:ext cx="497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Линия прямой видимости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CD36A-2A37-43E3-9397-D141741268D0}"/>
              </a:ext>
            </a:extLst>
          </p:cNvPr>
          <p:cNvSpPr txBox="1"/>
          <p:nvPr/>
        </p:nvSpPr>
        <p:spPr>
          <a:xfrm>
            <a:off x="7673419" y="5713188"/>
            <a:ext cx="339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Радиус кривизны Земли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F6AA67B-E0A7-4041-B64F-4EBD6DAE3DEA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368645" y="4336330"/>
            <a:ext cx="5428" cy="8012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EBA0A4B-BC52-4AE1-A681-52870990D1C5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11812501" y="4466618"/>
            <a:ext cx="5427" cy="774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A7FF38-800B-4CA3-B1B4-59ED4E311F20}"/>
                  </a:ext>
                </a:extLst>
              </p:cNvPr>
              <p:cNvSpPr txBox="1"/>
              <p:nvPr/>
            </p:nvSpPr>
            <p:spPr>
              <a:xfrm>
                <a:off x="58945" y="4999108"/>
                <a:ext cx="3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A7FF38-800B-4CA3-B1B4-59ED4E311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" y="4999108"/>
                <a:ext cx="309700" cy="276999"/>
              </a:xfrm>
              <a:prstGeom prst="rect">
                <a:avLst/>
              </a:prstGeom>
              <a:blipFill>
                <a:blip r:embed="rId4"/>
                <a:stretch>
                  <a:fillRect l="-18000" r="-10000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81C9BA-FE34-4946-B93E-5B461837B1A6}"/>
                  </a:ext>
                </a:extLst>
              </p:cNvPr>
              <p:cNvSpPr txBox="1"/>
              <p:nvPr/>
            </p:nvSpPr>
            <p:spPr>
              <a:xfrm>
                <a:off x="11422956" y="4761267"/>
                <a:ext cx="31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81C9BA-FE34-4946-B93E-5B461837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956" y="4761267"/>
                <a:ext cx="315022" cy="276999"/>
              </a:xfrm>
              <a:prstGeom prst="rect">
                <a:avLst/>
              </a:prstGeom>
              <a:blipFill>
                <a:blip r:embed="rId5"/>
                <a:stretch>
                  <a:fillRect l="-19231" r="-5769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8521158-C58F-43E6-AC76-8229AB98A49F}"/>
              </a:ext>
            </a:extLst>
          </p:cNvPr>
          <p:cNvSpPr txBox="1"/>
          <p:nvPr/>
        </p:nvSpPr>
        <p:spPr>
          <a:xfrm>
            <a:off x="368645" y="3930977"/>
            <a:ext cx="53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A</a:t>
            </a:r>
            <a:endParaRPr lang="ru-RU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6DC623-C793-46A4-8598-72E15EBDF398}"/>
              </a:ext>
            </a:extLst>
          </p:cNvPr>
          <p:cNvSpPr txBox="1"/>
          <p:nvPr/>
        </p:nvSpPr>
        <p:spPr>
          <a:xfrm>
            <a:off x="11702164" y="4083377"/>
            <a:ext cx="53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B</a:t>
            </a:r>
            <a:endParaRPr lang="ru-RU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33DCB2-3606-4429-9B2D-E00F9159617B}"/>
              </a:ext>
            </a:extLst>
          </p:cNvPr>
          <p:cNvSpPr txBox="1"/>
          <p:nvPr/>
        </p:nvSpPr>
        <p:spPr>
          <a:xfrm>
            <a:off x="4747967" y="1480297"/>
            <a:ext cx="339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Условный нулевой уровень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AF2009-901C-4C32-AD70-A7E8E103F40D}"/>
              </a:ext>
            </a:extLst>
          </p:cNvPr>
          <p:cNvSpPr txBox="1"/>
          <p:nvPr/>
        </p:nvSpPr>
        <p:spPr>
          <a:xfrm>
            <a:off x="3079095" y="5008371"/>
            <a:ext cx="263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Профиль трассы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D266DF7-C07B-4351-AAC4-F6EAC04FE525}"/>
              </a:ext>
            </a:extLst>
          </p:cNvPr>
          <p:cNvCxnSpPr/>
          <p:nvPr/>
        </p:nvCxnSpPr>
        <p:spPr>
          <a:xfrm flipV="1">
            <a:off x="6210396" y="4432285"/>
            <a:ext cx="0" cy="467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20A5CF-887B-4348-A4B3-E9634F86D0BE}"/>
              </a:ext>
            </a:extLst>
          </p:cNvPr>
          <p:cNvSpPr txBox="1"/>
          <p:nvPr/>
        </p:nvSpPr>
        <p:spPr>
          <a:xfrm>
            <a:off x="6664751" y="4466618"/>
            <a:ext cx="154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H</a:t>
            </a:r>
            <a:endParaRPr lang="ru-RU" i="1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884572D-4890-48FA-9A61-BAD2B22B7583}"/>
              </a:ext>
            </a:extLst>
          </p:cNvPr>
          <p:cNvCxnSpPr>
            <a:cxnSpLocks/>
          </p:cNvCxnSpPr>
          <p:nvPr/>
        </p:nvCxnSpPr>
        <p:spPr>
          <a:xfrm flipH="1">
            <a:off x="660400" y="4930246"/>
            <a:ext cx="5549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25908F3-AFA6-4899-B2C3-48DC66A3321A}"/>
              </a:ext>
            </a:extLst>
          </p:cNvPr>
          <p:cNvCxnSpPr/>
          <p:nvPr/>
        </p:nvCxnSpPr>
        <p:spPr>
          <a:xfrm flipH="1" flipV="1">
            <a:off x="660400" y="4411965"/>
            <a:ext cx="5549996" cy="2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5870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11395</TotalTime>
  <Words>1521</Words>
  <Application>Microsoft Office PowerPoint</Application>
  <PresentationFormat>Широкоэкранный</PresentationFormat>
  <Paragraphs>455</Paragraphs>
  <Slides>22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Cambria Math</vt:lpstr>
      <vt:lpstr>Tahoma</vt:lpstr>
      <vt:lpstr>Times New Roman</vt:lpstr>
      <vt:lpstr>Тема Office</vt:lpstr>
      <vt:lpstr>Изображение Paintbrush</vt:lpstr>
      <vt:lpstr> Расчет трасс радиорелейных линий прямой видимости</vt:lpstr>
      <vt:lpstr>Частотные диапазоны радиорелейных линий РРЛ</vt:lpstr>
      <vt:lpstr>Распространение радиоволн в условиях свободного пространства</vt:lpstr>
      <vt:lpstr>Распространение радиоволн в условиях свободного пространства</vt:lpstr>
      <vt:lpstr>Распространение радиоволн в реальных условиях </vt:lpstr>
      <vt:lpstr>Рефракция</vt:lpstr>
      <vt:lpstr>Пример. Расчет РРЛ. </vt:lpstr>
      <vt:lpstr>Презентация PowerPoint</vt:lpstr>
      <vt:lpstr>2. Построение радиуса кривизны Земли</vt:lpstr>
      <vt:lpstr>Просвет</vt:lpstr>
      <vt:lpstr>Просвет</vt:lpstr>
      <vt:lpstr>Просвет</vt:lpstr>
      <vt:lpstr>Модуль множителя ослабления V (интерференционный характер)</vt:lpstr>
      <vt:lpstr>Для заданных исходных данных</vt:lpstr>
      <vt:lpstr>Учет атмосферных потерь из-за гидрометеоров  </vt:lpstr>
      <vt:lpstr>Эффективная длина дождя</vt:lpstr>
      <vt:lpstr>Атмосферные потери</vt:lpstr>
      <vt:lpstr>Суммарные погонные потери</vt:lpstr>
      <vt:lpstr>Расчет уровня сигнала на входе приемника</vt:lpstr>
      <vt:lpstr>Запас на замирание</vt:lpstr>
      <vt:lpstr>Профиль пролета</vt:lpstr>
      <vt:lpstr>Исходные данные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Елизавета Барабанова</dc:creator>
  <cp:lastModifiedBy>Елизавета Барабанова</cp:lastModifiedBy>
  <cp:revision>64</cp:revision>
  <dcterms:created xsi:type="dcterms:W3CDTF">2022-03-01T10:38:45Z</dcterms:created>
  <dcterms:modified xsi:type="dcterms:W3CDTF">2022-03-09T10:00:29Z</dcterms:modified>
</cp:coreProperties>
</file>