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296" r:id="rId4"/>
    <p:sldId id="290" r:id="rId5"/>
    <p:sldId id="291" r:id="rId6"/>
    <p:sldId id="292" r:id="rId7"/>
    <p:sldId id="293" r:id="rId8"/>
    <p:sldId id="262" r:id="rId9"/>
    <p:sldId id="289" r:id="rId10"/>
    <p:sldId id="258" r:id="rId11"/>
    <p:sldId id="259" r:id="rId12"/>
    <p:sldId id="260" r:id="rId13"/>
    <p:sldId id="261" r:id="rId14"/>
    <p:sldId id="266" r:id="rId15"/>
    <p:sldId id="271" r:id="rId16"/>
    <p:sldId id="269" r:id="rId17"/>
    <p:sldId id="280" r:id="rId18"/>
    <p:sldId id="267" r:id="rId19"/>
    <p:sldId id="270" r:id="rId20"/>
    <p:sldId id="288"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4660"/>
  </p:normalViewPr>
  <p:slideViewPr>
    <p:cSldViewPr>
      <p:cViewPr varScale="1">
        <p:scale>
          <a:sx n="58" d="100"/>
          <a:sy n="58" d="100"/>
        </p:scale>
        <p:origin x="-102"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6B091E2-354A-44BE-ADC8-CE0CD54CE2E1}" type="datetimeFigureOut">
              <a:rPr lang="ru-RU" smtClean="0"/>
              <a:pPr/>
              <a:t>28.02.2023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DF965E0-59F8-44A3-ADEE-F2F78480EC33}" type="slidenum">
              <a:rPr lang="ru-RU" smtClean="0"/>
              <a:pPr/>
              <a:t>‹#›</a:t>
            </a:fld>
            <a:endParaRPr lang="ru-RU"/>
          </a:p>
        </p:txBody>
      </p:sp>
    </p:spTree>
    <p:extLst>
      <p:ext uri="{BB962C8B-B14F-4D97-AF65-F5344CB8AC3E}">
        <p14:creationId xmlns:p14="http://schemas.microsoft.com/office/powerpoint/2010/main" xmlns="" val="9998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6B091E2-354A-44BE-ADC8-CE0CD54CE2E1}" type="datetimeFigureOut">
              <a:rPr lang="ru-RU" smtClean="0"/>
              <a:pPr/>
              <a:t>28.02.2023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DF965E0-59F8-44A3-ADEE-F2F78480EC33}" type="slidenum">
              <a:rPr lang="ru-RU" smtClean="0"/>
              <a:pPr/>
              <a:t>‹#›</a:t>
            </a:fld>
            <a:endParaRPr lang="ru-RU"/>
          </a:p>
        </p:txBody>
      </p:sp>
    </p:spTree>
    <p:extLst>
      <p:ext uri="{BB962C8B-B14F-4D97-AF65-F5344CB8AC3E}">
        <p14:creationId xmlns:p14="http://schemas.microsoft.com/office/powerpoint/2010/main" xmlns="" val="1093215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365125"/>
            <a:ext cx="1971675"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6B091E2-354A-44BE-ADC8-CE0CD54CE2E1}" type="datetimeFigureOut">
              <a:rPr lang="ru-RU" smtClean="0"/>
              <a:pPr/>
              <a:t>28.02.2023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DF965E0-59F8-44A3-ADEE-F2F78480EC33}" type="slidenum">
              <a:rPr lang="ru-RU" smtClean="0"/>
              <a:pPr/>
              <a:t>‹#›</a:t>
            </a:fld>
            <a:endParaRPr lang="ru-RU"/>
          </a:p>
        </p:txBody>
      </p:sp>
    </p:spTree>
    <p:extLst>
      <p:ext uri="{BB962C8B-B14F-4D97-AF65-F5344CB8AC3E}">
        <p14:creationId xmlns:p14="http://schemas.microsoft.com/office/powerpoint/2010/main" xmlns="" val="3832793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6B091E2-354A-44BE-ADC8-CE0CD54CE2E1}" type="datetimeFigureOut">
              <a:rPr lang="ru-RU" smtClean="0"/>
              <a:pPr/>
              <a:t>28.02.2023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DF965E0-59F8-44A3-ADEE-F2F78480EC33}" type="slidenum">
              <a:rPr lang="ru-RU" smtClean="0"/>
              <a:pPr/>
              <a:t>‹#›</a:t>
            </a:fld>
            <a:endParaRPr lang="ru-RU"/>
          </a:p>
        </p:txBody>
      </p:sp>
    </p:spTree>
    <p:extLst>
      <p:ext uri="{BB962C8B-B14F-4D97-AF65-F5344CB8AC3E}">
        <p14:creationId xmlns:p14="http://schemas.microsoft.com/office/powerpoint/2010/main" xmlns="" val="185636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9"/>
            <a:ext cx="7886700" cy="2852737"/>
          </a:xfrm>
        </p:spPr>
        <p:txBody>
          <a:bodyPr anchor="b"/>
          <a:lstStyle>
            <a:lvl1pPr>
              <a:defRPr sz="4500"/>
            </a:lvl1pPr>
          </a:lstStyle>
          <a:p>
            <a:r>
              <a:rPr lang="ru-RU" smtClean="0"/>
              <a:t>Образец заголовка</a:t>
            </a:r>
            <a:endParaRPr lang="ru-RU"/>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6B091E2-354A-44BE-ADC8-CE0CD54CE2E1}" type="datetimeFigureOut">
              <a:rPr lang="ru-RU" smtClean="0"/>
              <a:pPr/>
              <a:t>28.02.2023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DF965E0-59F8-44A3-ADEE-F2F78480EC33}" type="slidenum">
              <a:rPr lang="ru-RU" smtClean="0"/>
              <a:pPr/>
              <a:t>‹#›</a:t>
            </a:fld>
            <a:endParaRPr lang="ru-RU"/>
          </a:p>
        </p:txBody>
      </p:sp>
    </p:spTree>
    <p:extLst>
      <p:ext uri="{BB962C8B-B14F-4D97-AF65-F5344CB8AC3E}">
        <p14:creationId xmlns:p14="http://schemas.microsoft.com/office/powerpoint/2010/main" xmlns="" val="2927367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6B091E2-354A-44BE-ADC8-CE0CD54CE2E1}" type="datetimeFigureOut">
              <a:rPr lang="ru-RU" smtClean="0"/>
              <a:pPr/>
              <a:t>28.02.2023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DF965E0-59F8-44A3-ADEE-F2F78480EC33}" type="slidenum">
              <a:rPr lang="ru-RU" smtClean="0"/>
              <a:pPr/>
              <a:t>‹#›</a:t>
            </a:fld>
            <a:endParaRPr lang="ru-RU"/>
          </a:p>
        </p:txBody>
      </p:sp>
    </p:spTree>
    <p:extLst>
      <p:ext uri="{BB962C8B-B14F-4D97-AF65-F5344CB8AC3E}">
        <p14:creationId xmlns:p14="http://schemas.microsoft.com/office/powerpoint/2010/main" xmlns="" val="392407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4" name="Объект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6" name="Объект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6B091E2-354A-44BE-ADC8-CE0CD54CE2E1}" type="datetimeFigureOut">
              <a:rPr lang="ru-RU" smtClean="0"/>
              <a:pPr/>
              <a:t>28.02.2023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DF965E0-59F8-44A3-ADEE-F2F78480EC33}" type="slidenum">
              <a:rPr lang="ru-RU" smtClean="0"/>
              <a:pPr/>
              <a:t>‹#›</a:t>
            </a:fld>
            <a:endParaRPr lang="ru-RU"/>
          </a:p>
        </p:txBody>
      </p:sp>
    </p:spTree>
    <p:extLst>
      <p:ext uri="{BB962C8B-B14F-4D97-AF65-F5344CB8AC3E}">
        <p14:creationId xmlns:p14="http://schemas.microsoft.com/office/powerpoint/2010/main" xmlns="" val="287391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6B091E2-354A-44BE-ADC8-CE0CD54CE2E1}" type="datetimeFigureOut">
              <a:rPr lang="ru-RU" smtClean="0"/>
              <a:pPr/>
              <a:t>28.02.2023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DF965E0-59F8-44A3-ADEE-F2F78480EC33}" type="slidenum">
              <a:rPr lang="ru-RU" smtClean="0"/>
              <a:pPr/>
              <a:t>‹#›</a:t>
            </a:fld>
            <a:endParaRPr lang="ru-RU"/>
          </a:p>
        </p:txBody>
      </p:sp>
    </p:spTree>
    <p:extLst>
      <p:ext uri="{BB962C8B-B14F-4D97-AF65-F5344CB8AC3E}">
        <p14:creationId xmlns:p14="http://schemas.microsoft.com/office/powerpoint/2010/main" xmlns="" val="27858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6B091E2-354A-44BE-ADC8-CE0CD54CE2E1}" type="datetimeFigureOut">
              <a:rPr lang="ru-RU" smtClean="0"/>
              <a:pPr/>
              <a:t>28.02.2023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DF965E0-59F8-44A3-ADEE-F2F78480EC33}" type="slidenum">
              <a:rPr lang="ru-RU" smtClean="0"/>
              <a:pPr/>
              <a:t>‹#›</a:t>
            </a:fld>
            <a:endParaRPr lang="ru-RU"/>
          </a:p>
        </p:txBody>
      </p:sp>
    </p:spTree>
    <p:extLst>
      <p:ext uri="{BB962C8B-B14F-4D97-AF65-F5344CB8AC3E}">
        <p14:creationId xmlns:p14="http://schemas.microsoft.com/office/powerpoint/2010/main" xmlns="" val="224083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Объект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86B091E2-354A-44BE-ADC8-CE0CD54CE2E1}" type="datetimeFigureOut">
              <a:rPr lang="ru-RU" smtClean="0"/>
              <a:pPr/>
              <a:t>28.02.2023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DF965E0-59F8-44A3-ADEE-F2F78480EC33}" type="slidenum">
              <a:rPr lang="ru-RU" smtClean="0"/>
              <a:pPr/>
              <a:t>‹#›</a:t>
            </a:fld>
            <a:endParaRPr lang="ru-RU"/>
          </a:p>
        </p:txBody>
      </p:sp>
    </p:spTree>
    <p:extLst>
      <p:ext uri="{BB962C8B-B14F-4D97-AF65-F5344CB8AC3E}">
        <p14:creationId xmlns:p14="http://schemas.microsoft.com/office/powerpoint/2010/main" xmlns="" val="412436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smtClean="0"/>
              <a:t>Образец заголовка</a:t>
            </a:r>
            <a:endParaRPr lang="ru-RU"/>
          </a:p>
        </p:txBody>
      </p:sp>
      <p:sp>
        <p:nvSpPr>
          <p:cNvPr id="3" name="Рисунок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Дата 4"/>
          <p:cNvSpPr>
            <a:spLocks noGrp="1"/>
          </p:cNvSpPr>
          <p:nvPr>
            <p:ph type="dt" sz="half" idx="10"/>
          </p:nvPr>
        </p:nvSpPr>
        <p:spPr/>
        <p:txBody>
          <a:bodyPr/>
          <a:lstStyle/>
          <a:p>
            <a:fld id="{86B091E2-354A-44BE-ADC8-CE0CD54CE2E1}" type="datetimeFigureOut">
              <a:rPr lang="ru-RU" smtClean="0"/>
              <a:pPr/>
              <a:t>28.02.2023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DF965E0-59F8-44A3-ADEE-F2F78480EC33}" type="slidenum">
              <a:rPr lang="ru-RU" smtClean="0"/>
              <a:pPr/>
              <a:t>‹#›</a:t>
            </a:fld>
            <a:endParaRPr lang="ru-RU"/>
          </a:p>
        </p:txBody>
      </p:sp>
    </p:spTree>
    <p:extLst>
      <p:ext uri="{BB962C8B-B14F-4D97-AF65-F5344CB8AC3E}">
        <p14:creationId xmlns:p14="http://schemas.microsoft.com/office/powerpoint/2010/main" xmlns="" val="2779397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6B091E2-354A-44BE-ADC8-CE0CD54CE2E1}" type="datetimeFigureOut">
              <a:rPr lang="ru-RU" smtClean="0"/>
              <a:pPr/>
              <a:t>28.02.2023</a:t>
            </a:fld>
            <a:endParaRPr lang="ru-RU"/>
          </a:p>
        </p:txBody>
      </p:sp>
      <p:sp>
        <p:nvSpPr>
          <p:cNvPr id="5" name="Нижний колонтитул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F965E0-59F8-44A3-ADEE-F2F78480EC33}" type="slidenum">
              <a:rPr lang="ru-RU" smtClean="0"/>
              <a:pPr/>
              <a:t>‹#›</a:t>
            </a:fld>
            <a:endParaRPr lang="ru-RU"/>
          </a:p>
        </p:txBody>
      </p:sp>
    </p:spTree>
    <p:extLst>
      <p:ext uri="{BB962C8B-B14F-4D97-AF65-F5344CB8AC3E}">
        <p14:creationId xmlns:p14="http://schemas.microsoft.com/office/powerpoint/2010/main" xmlns="" val="1530443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brazovaka.ru/russkiy-yazyk/postoyannye-priznaki-prilagatelnogo" TargetMode="External"/><Relationship Id="rId2" Type="http://schemas.openxmlformats.org/officeDocument/2006/relationships/hyperlink" Target="https://obrazovaka.ru/russkiy-yazyk/morfologicheskie-priznaki-prilagatelnogo" TargetMode="External"/><Relationship Id="rId1" Type="http://schemas.openxmlformats.org/officeDocument/2006/relationships/slideLayout" Target="../slideLayouts/slideLayout2.xml"/><Relationship Id="rId4" Type="http://schemas.openxmlformats.org/officeDocument/2006/relationships/hyperlink" Target="https://obrazovaka.ru/russkiy-yazyk/nepostoyannye-priznaki-prilagatelnog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42910" y="785794"/>
            <a:ext cx="7772400" cy="1470025"/>
          </a:xfrm>
        </p:spPr>
        <p:txBody>
          <a:bodyPr>
            <a:noAutofit/>
          </a:bodyPr>
          <a:lstStyle/>
          <a:p>
            <a:r>
              <a:rPr lang="ru-RU" sz="7000" dirty="0" smtClean="0"/>
              <a:t>Имя прилагательное</a:t>
            </a:r>
            <a:endParaRPr lang="ru-RU" sz="7000" dirty="0"/>
          </a:p>
        </p:txBody>
      </p:sp>
      <p:sp>
        <p:nvSpPr>
          <p:cNvPr id="3" name="Подзаголовок 2"/>
          <p:cNvSpPr>
            <a:spLocks noGrp="1"/>
          </p:cNvSpPr>
          <p:nvPr>
            <p:ph type="subTitle" idx="1"/>
          </p:nvPr>
        </p:nvSpPr>
        <p:spPr>
          <a:xfrm>
            <a:off x="1357290" y="5214950"/>
            <a:ext cx="6400800" cy="923916"/>
          </a:xfrm>
        </p:spPr>
        <p:txBody>
          <a:bodyPr/>
          <a:lstStyle/>
          <a:p>
            <a:endParaRPr lang="ru-RU" dirty="0"/>
          </a:p>
        </p:txBody>
      </p:sp>
      <p:pic>
        <p:nvPicPr>
          <p:cNvPr id="2050" name="Picture 2"/>
          <p:cNvPicPr>
            <a:picLocks noChangeAspect="1" noChangeArrowheads="1"/>
          </p:cNvPicPr>
          <p:nvPr/>
        </p:nvPicPr>
        <p:blipFill>
          <a:blip r:embed="rId2" cstate="print"/>
          <a:srcRect/>
          <a:stretch>
            <a:fillRect/>
          </a:stretch>
        </p:blipFill>
        <p:spPr bwMode="auto">
          <a:xfrm>
            <a:off x="1785918" y="2714620"/>
            <a:ext cx="5715040" cy="25730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Степени сравнения имен прилагательных</a:t>
            </a:r>
            <a:endParaRPr lang="ru-RU" dirty="0"/>
          </a:p>
        </p:txBody>
      </p:sp>
      <p:sp>
        <p:nvSpPr>
          <p:cNvPr id="3" name="Содержимое 2"/>
          <p:cNvSpPr>
            <a:spLocks noGrp="1"/>
          </p:cNvSpPr>
          <p:nvPr>
            <p:ph idx="1"/>
          </p:nvPr>
        </p:nvSpPr>
        <p:spPr/>
        <p:txBody>
          <a:bodyPr/>
          <a:lstStyle/>
          <a:p>
            <a:endParaRPr lang="ru-RU" dirty="0"/>
          </a:p>
        </p:txBody>
      </p:sp>
      <p:pic>
        <p:nvPicPr>
          <p:cNvPr id="1026" name="Picture 2"/>
          <p:cNvPicPr>
            <a:picLocks noChangeAspect="1" noChangeArrowheads="1"/>
          </p:cNvPicPr>
          <p:nvPr/>
        </p:nvPicPr>
        <p:blipFill>
          <a:blip r:embed="rId2" cstate="print"/>
          <a:srcRect/>
          <a:stretch>
            <a:fillRect/>
          </a:stretch>
        </p:blipFill>
        <p:spPr bwMode="auto">
          <a:xfrm>
            <a:off x="179512" y="1628800"/>
            <a:ext cx="8786842" cy="39256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000" dirty="0" smtClean="0">
                <a:solidFill>
                  <a:schemeClr val="bg1"/>
                </a:solidFill>
              </a:rPr>
              <a:t/>
            </a:r>
            <a:br>
              <a:rPr lang="ru-RU" sz="3000" dirty="0" smtClean="0">
                <a:solidFill>
                  <a:schemeClr val="bg1"/>
                </a:solidFill>
              </a:rPr>
            </a:br>
            <a:r>
              <a:rPr lang="ru-RU" sz="3000" dirty="0" smtClean="0"/>
              <a:t>НЕЛЬЗЯ ни в коем случае смешивать </a:t>
            </a:r>
            <a:r>
              <a:rPr lang="ru-RU" sz="3000" i="1" dirty="0" smtClean="0"/>
              <a:t>простую</a:t>
            </a:r>
            <a:r>
              <a:rPr lang="ru-RU" sz="3000" dirty="0" smtClean="0"/>
              <a:t> и </a:t>
            </a:r>
            <a:r>
              <a:rPr lang="ru-RU" sz="3000" i="1" dirty="0" smtClean="0"/>
              <a:t>составную</a:t>
            </a:r>
            <a:r>
              <a:rPr lang="ru-RU" sz="3000" dirty="0" smtClean="0"/>
              <a:t> формы степеней сравнения !!!</a:t>
            </a:r>
            <a:br>
              <a:rPr lang="ru-RU" sz="3000" dirty="0" smtClean="0"/>
            </a:br>
            <a:endParaRPr lang="ru-RU" sz="3000" dirty="0"/>
          </a:p>
        </p:txBody>
      </p:sp>
      <p:pic>
        <p:nvPicPr>
          <p:cNvPr id="1026" name="Picture 2"/>
          <p:cNvPicPr>
            <a:picLocks noGrp="1" noChangeAspect="1" noChangeArrowheads="1"/>
          </p:cNvPicPr>
          <p:nvPr>
            <p:ph idx="1"/>
          </p:nvPr>
        </p:nvPicPr>
        <p:blipFill>
          <a:blip r:embed="rId2" cstate="print"/>
          <a:srcRect l="29019" t="48362" r="12413" b="35728"/>
          <a:stretch>
            <a:fillRect/>
          </a:stretch>
        </p:blipFill>
        <p:spPr bwMode="auto">
          <a:xfrm>
            <a:off x="395536" y="2852936"/>
            <a:ext cx="8482542" cy="1296144"/>
          </a:xfrm>
          <a:prstGeom prst="rect">
            <a:avLst/>
          </a:prstGeom>
          <a:noFill/>
          <a:ln w="9525">
            <a:noFill/>
            <a:miter lim="800000"/>
            <a:headEnd/>
            <a:tailEnd/>
          </a:ln>
        </p:spPr>
      </p:pic>
      <p:sp>
        <p:nvSpPr>
          <p:cNvPr id="5" name="Прямоугольник 4"/>
          <p:cNvSpPr/>
          <p:nvPr/>
        </p:nvSpPr>
        <p:spPr>
          <a:xfrm>
            <a:off x="539552" y="1484784"/>
            <a:ext cx="8208912" cy="1231106"/>
          </a:xfrm>
          <a:prstGeom prst="rect">
            <a:avLst/>
          </a:prstGeom>
        </p:spPr>
        <p:txBody>
          <a:bodyPr wrap="square">
            <a:spAutoFit/>
          </a:bodyPr>
          <a:lstStyle/>
          <a:p>
            <a:endParaRPr lang="ru-RU" dirty="0" smtClean="0"/>
          </a:p>
          <a:p>
            <a:r>
              <a:rPr lang="ru-RU" sz="2800" dirty="0" smtClean="0"/>
              <a:t>Так, к примеру, рассмотрим образование степеней сравнения прилагательного </a:t>
            </a:r>
            <a:r>
              <a:rPr lang="ru-RU" sz="2800" i="1" dirty="0" smtClean="0"/>
              <a:t>красивый:</a:t>
            </a:r>
            <a:endParaRPr lang="ru-RU" sz="2800" dirty="0"/>
          </a:p>
        </p:txBody>
      </p:sp>
      <p:sp>
        <p:nvSpPr>
          <p:cNvPr id="6" name="Прямоугольник 5"/>
          <p:cNvSpPr/>
          <p:nvPr/>
        </p:nvSpPr>
        <p:spPr>
          <a:xfrm>
            <a:off x="539552" y="4509120"/>
            <a:ext cx="8280920" cy="1708160"/>
          </a:xfrm>
          <a:prstGeom prst="rect">
            <a:avLst/>
          </a:prstGeom>
        </p:spPr>
        <p:txBody>
          <a:bodyPr wrap="square">
            <a:spAutoFit/>
          </a:bodyPr>
          <a:lstStyle/>
          <a:p>
            <a:r>
              <a:rPr lang="ru-RU" sz="3500" dirty="0" smtClean="0"/>
              <a:t>Грубой ошибкой будет следующее формообразование: </a:t>
            </a:r>
            <a:r>
              <a:rPr lang="ru-RU" sz="3500" i="1" dirty="0" smtClean="0"/>
              <a:t>более красивее, самый красивейший.</a:t>
            </a:r>
            <a:endParaRPr lang="ru-RU" sz="35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bg1"/>
                </a:solidFill>
              </a:rPr>
              <a:t>Задание </a:t>
            </a:r>
            <a:endParaRPr lang="ru-RU" dirty="0">
              <a:solidFill>
                <a:schemeClr val="bg1"/>
              </a:solidFill>
            </a:endParaRPr>
          </a:p>
        </p:txBody>
      </p:sp>
      <p:sp>
        <p:nvSpPr>
          <p:cNvPr id="3" name="Содержимое 2"/>
          <p:cNvSpPr>
            <a:spLocks noGrp="1"/>
          </p:cNvSpPr>
          <p:nvPr>
            <p:ph idx="1"/>
          </p:nvPr>
        </p:nvSpPr>
        <p:spPr>
          <a:xfrm>
            <a:off x="457200" y="260648"/>
            <a:ext cx="8229600" cy="6336704"/>
          </a:xfrm>
        </p:spPr>
        <p:txBody>
          <a:bodyPr>
            <a:normAutofit lnSpcReduction="10000"/>
          </a:bodyPr>
          <a:lstStyle/>
          <a:p>
            <a:pPr marL="0" indent="0">
              <a:buNone/>
            </a:pPr>
            <a:r>
              <a:rPr lang="ru-RU" sz="3200" b="1" dirty="0" smtClean="0"/>
              <a:t>Задание 2. Найдите </a:t>
            </a:r>
            <a:r>
              <a:rPr lang="ru-RU" sz="3200" b="1" dirty="0" smtClean="0"/>
              <a:t>ошибки и исправьте их.</a:t>
            </a:r>
            <a:endParaRPr lang="ru-RU" sz="3200" dirty="0" smtClean="0"/>
          </a:p>
          <a:p>
            <a:pPr marL="0" indent="0">
              <a:buNone/>
            </a:pPr>
            <a:r>
              <a:rPr lang="ru-RU" sz="3200" dirty="0" smtClean="0"/>
              <a:t>1.Вы хотите одевать своего ребенка в самое лучшее. </a:t>
            </a:r>
          </a:p>
          <a:p>
            <a:pPr marL="0" indent="0">
              <a:buNone/>
            </a:pPr>
            <a:r>
              <a:rPr lang="ru-RU" sz="3200" dirty="0" smtClean="0"/>
              <a:t>2. Это самая красивейшая улица в нашем городе. </a:t>
            </a:r>
          </a:p>
          <a:p>
            <a:pPr marL="0" indent="0">
              <a:buNone/>
            </a:pPr>
            <a:r>
              <a:rPr lang="ru-RU" sz="3200" dirty="0" smtClean="0"/>
              <a:t>3. Раньше люди были более отзывчивей и более доброжелательнее, чем сегодня. </a:t>
            </a:r>
          </a:p>
          <a:p>
            <a:pPr marL="0" indent="0">
              <a:buNone/>
            </a:pPr>
            <a:r>
              <a:rPr lang="ru-RU" sz="3200" dirty="0" smtClean="0"/>
              <a:t>4. </a:t>
            </a:r>
            <a:r>
              <a:rPr lang="ru-RU" sz="3200" dirty="0" err="1" smtClean="0"/>
              <a:t>Первее</a:t>
            </a:r>
            <a:r>
              <a:rPr lang="ru-RU" sz="3200" dirty="0" smtClean="0"/>
              <a:t> всех пришла к финишу команда 412 группы. </a:t>
            </a:r>
          </a:p>
          <a:p>
            <a:pPr marL="0" indent="0">
              <a:buNone/>
            </a:pPr>
            <a:r>
              <a:rPr lang="ru-RU" sz="3200" dirty="0" smtClean="0"/>
              <a:t>5. Самое наибольшее количество тигров приходится на Амурскую область.</a:t>
            </a:r>
          </a:p>
          <a:p>
            <a:pPr marL="0" indent="0">
              <a:buNone/>
            </a:pPr>
            <a:r>
              <a:rPr lang="ru-RU" sz="3200" dirty="0" smtClean="0"/>
              <a:t>6. Этот доклад менее лучший. </a:t>
            </a:r>
          </a:p>
          <a:p>
            <a:pPr marL="0" indent="0">
              <a:buNone/>
            </a:pPr>
            <a:r>
              <a:rPr lang="ru-RU" sz="3200" dirty="0" smtClean="0"/>
              <a:t>7. В новом магазине, по идее, конечно, должны быть самые </a:t>
            </a:r>
            <a:r>
              <a:rPr lang="ru-RU" sz="3200" dirty="0" err="1" smtClean="0"/>
              <a:t>свежайшие</a:t>
            </a:r>
            <a:r>
              <a:rPr lang="ru-RU" sz="3200" dirty="0" smtClean="0"/>
              <a:t> крема.</a:t>
            </a:r>
          </a:p>
          <a:p>
            <a:endParaRPr lang="ru-RU" dirty="0" smtClean="0"/>
          </a:p>
          <a:p>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28650" y="260648"/>
            <a:ext cx="7886700" cy="5916315"/>
          </a:xfrm>
        </p:spPr>
        <p:txBody>
          <a:bodyPr/>
          <a:lstStyle/>
          <a:p>
            <a:pPr marL="0" indent="0" algn="ctr">
              <a:buNone/>
            </a:pPr>
            <a:endParaRPr lang="ru-RU" sz="3200" b="1" i="1" dirty="0" smtClean="0"/>
          </a:p>
          <a:p>
            <a:pPr marL="0" indent="0" algn="ctr">
              <a:buNone/>
            </a:pPr>
            <a:endParaRPr lang="ru-RU" sz="3200" b="1" i="1" dirty="0"/>
          </a:p>
          <a:p>
            <a:pPr marL="0" indent="0" algn="ctr">
              <a:buNone/>
            </a:pPr>
            <a:endParaRPr lang="ru-RU" sz="3200" b="1" i="1" dirty="0" smtClean="0"/>
          </a:p>
          <a:p>
            <a:pPr marL="0" indent="0" algn="ctr">
              <a:buNone/>
            </a:pPr>
            <a:endParaRPr lang="ru-RU" sz="3200" b="1" i="1" dirty="0"/>
          </a:p>
          <a:p>
            <a:pPr marL="0" indent="0" algn="ctr">
              <a:buNone/>
            </a:pPr>
            <a:r>
              <a:rPr lang="ru-RU" sz="3200" b="1" i="1" dirty="0" smtClean="0"/>
              <a:t>«</a:t>
            </a:r>
            <a:r>
              <a:rPr lang="ru-RU" sz="5400" b="1" i="1" u="sng" dirty="0" smtClean="0"/>
              <a:t>ПРАВОПИСАНИЕ Н И НН В ПРИЛАГАТЕЛЬНЫХ</a:t>
            </a:r>
            <a:r>
              <a:rPr lang="ru-RU" sz="3200" b="1" i="1" dirty="0" smtClean="0"/>
              <a:t>»</a:t>
            </a:r>
            <a:endParaRPr lang="ru-RU" sz="3200" dirty="0" smtClean="0"/>
          </a:p>
          <a:p>
            <a:endParaRPr lang="ru-RU" dirty="0"/>
          </a:p>
        </p:txBody>
      </p:sp>
      <p:pic>
        <p:nvPicPr>
          <p:cNvPr id="4" name="Picture 2" descr="Чем полезны домашние задания? sunny7 - женский портал"/>
          <p:cNvPicPr>
            <a:picLocks noChangeAspect="1" noChangeArrowheads="1"/>
          </p:cNvPicPr>
          <p:nvPr/>
        </p:nvPicPr>
        <p:blipFill>
          <a:blip r:embed="rId2" cstate="print"/>
          <a:srcRect/>
          <a:stretch>
            <a:fillRect/>
          </a:stretch>
        </p:blipFill>
        <p:spPr bwMode="auto">
          <a:xfrm>
            <a:off x="5796136" y="4509119"/>
            <a:ext cx="3125841" cy="198178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pic>
        <p:nvPicPr>
          <p:cNvPr id="7170" name="Picture 2" descr="Персональный сайт - Правописание Н и НН"/>
          <p:cNvPicPr>
            <a:picLocks noChangeAspect="1" noChangeArrowheads="1"/>
          </p:cNvPicPr>
          <p:nvPr/>
        </p:nvPicPr>
        <p:blipFill>
          <a:blip r:embed="rId2" cstate="print"/>
          <a:srcRect/>
          <a:stretch>
            <a:fillRect/>
          </a:stretch>
        </p:blipFill>
        <p:spPr bwMode="auto">
          <a:xfrm>
            <a:off x="0" y="548680"/>
            <a:ext cx="9042464" cy="580526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88640"/>
            <a:ext cx="8280920" cy="6408712"/>
          </a:xfrm>
        </p:spPr>
        <p:txBody>
          <a:bodyPr>
            <a:normAutofit/>
          </a:bodyPr>
          <a:lstStyle/>
          <a:p>
            <a:r>
              <a:rPr lang="ru-RU" dirty="0" smtClean="0">
                <a:solidFill>
                  <a:schemeClr val="bg1"/>
                </a:solidFill>
              </a:rPr>
              <a:t>Задание 3</a:t>
            </a:r>
            <a:br>
              <a:rPr lang="ru-RU" dirty="0" smtClean="0">
                <a:solidFill>
                  <a:schemeClr val="bg1"/>
                </a:solidFill>
              </a:rPr>
            </a:br>
            <a:r>
              <a:rPr lang="ru-RU" b="1" dirty="0" smtClean="0">
                <a:latin typeface="Times New Roman" pitchFamily="18" charset="0"/>
                <a:cs typeface="Times New Roman" pitchFamily="18" charset="0"/>
              </a:rPr>
              <a:t>Задание 3. </a:t>
            </a:r>
            <a:r>
              <a:rPr lang="ru-RU" b="1" dirty="0" smtClean="0">
                <a:latin typeface="Times New Roman" pitchFamily="18" charset="0"/>
                <a:cs typeface="Times New Roman" pitchFamily="18" charset="0"/>
              </a:rPr>
              <a:t>Вставьте пропущенные буквы.</a:t>
            </a:r>
            <a:br>
              <a:rPr lang="ru-RU" b="1" dirty="0" smtClean="0">
                <a:latin typeface="Times New Roman" pitchFamily="18" charset="0"/>
                <a:cs typeface="Times New Roman" pitchFamily="18" charset="0"/>
              </a:rPr>
            </a:br>
            <a:r>
              <a:rPr lang="ru-RU" dirty="0" smtClean="0">
                <a:latin typeface="Times New Roman" pitchFamily="18" charset="0"/>
                <a:cs typeface="Times New Roman" pitchFamily="18" charset="0"/>
              </a:rPr>
              <a:t>Дли…</a:t>
            </a:r>
            <a:r>
              <a:rPr lang="ru-RU" dirty="0" err="1" smtClean="0">
                <a:latin typeface="Times New Roman" pitchFamily="18" charset="0"/>
                <a:cs typeface="Times New Roman" pitchFamily="18" charset="0"/>
              </a:rPr>
              <a:t>ый</a:t>
            </a:r>
            <a:r>
              <a:rPr lang="ru-RU" dirty="0" smtClean="0">
                <a:latin typeface="Times New Roman" pitchFamily="18" charset="0"/>
                <a:cs typeface="Times New Roman" pitchFamily="18" charset="0"/>
              </a:rPr>
              <a:t>, государстве…</a:t>
            </a:r>
            <a:r>
              <a:rPr lang="ru-RU" dirty="0" err="1" smtClean="0">
                <a:latin typeface="Times New Roman" pitchFamily="18" charset="0"/>
                <a:cs typeface="Times New Roman" pitchFamily="18" charset="0"/>
              </a:rPr>
              <a:t>ый</a:t>
            </a:r>
            <a:r>
              <a:rPr lang="ru-RU"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песча</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ый</a:t>
            </a:r>
            <a:r>
              <a:rPr lang="ru-RU"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оловя</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ый</a:t>
            </a:r>
            <a:r>
              <a:rPr lang="ru-RU"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ястреби</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ый</a:t>
            </a:r>
            <a:r>
              <a:rPr lang="ru-RU"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карти</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ый</a:t>
            </a:r>
            <a:r>
              <a:rPr lang="ru-RU" dirty="0" smtClean="0">
                <a:latin typeface="Times New Roman" pitchFamily="18" charset="0"/>
                <a:cs typeface="Times New Roman" pitchFamily="18" charset="0"/>
              </a:rPr>
              <a:t>, торжестве…</a:t>
            </a:r>
            <a:r>
              <a:rPr lang="ru-RU" dirty="0" err="1" smtClean="0">
                <a:latin typeface="Times New Roman" pitchFamily="18" charset="0"/>
                <a:cs typeface="Times New Roman" pitchFamily="18" charset="0"/>
              </a:rPr>
              <a:t>ый</a:t>
            </a:r>
            <a:r>
              <a:rPr lang="ru-RU"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овся</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ое</a:t>
            </a:r>
            <a:r>
              <a:rPr lang="ru-RU"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авиацио</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ый</a:t>
            </a:r>
            <a:r>
              <a:rPr lang="ru-RU"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r>
              <a:rPr lang="ru-RU" dirty="0" err="1" smtClean="0">
                <a:latin typeface="Times New Roman" pitchFamily="18" charset="0"/>
                <a:cs typeface="Times New Roman" pitchFamily="18" charset="0"/>
              </a:rPr>
              <a:t>це</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ый</a:t>
            </a:r>
            <a:r>
              <a:rPr lang="ru-RU"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деревя</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ый</a:t>
            </a:r>
            <a:r>
              <a:rPr lang="ru-RU"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глиня</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ый</a:t>
            </a:r>
            <a:r>
              <a:rPr lang="ru-RU" dirty="0" smtClean="0">
                <a:latin typeface="Times New Roman" pitchFamily="18" charset="0"/>
                <a:cs typeface="Times New Roman" pitchFamily="18" charset="0"/>
              </a:rPr>
              <a:t>, мужестве…</a:t>
            </a:r>
            <a:r>
              <a:rPr lang="ru-RU" dirty="0" err="1" smtClean="0">
                <a:latin typeface="Times New Roman" pitchFamily="18" charset="0"/>
                <a:cs typeface="Times New Roman" pitchFamily="18" charset="0"/>
              </a:rPr>
              <a:t>ый</a:t>
            </a: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r>
              <a:rPr lang="ru-RU" dirty="0" smtClean="0">
                <a:latin typeface="Times New Roman" pitchFamily="18" charset="0"/>
                <a:cs typeface="Times New Roman" pitchFamily="18" charset="0"/>
              </a:rPr>
              <a:t>стари…</a:t>
            </a:r>
            <a:r>
              <a:rPr lang="ru-RU" dirty="0" err="1" smtClean="0">
                <a:latin typeface="Times New Roman" pitchFamily="18" charset="0"/>
                <a:cs typeface="Times New Roman" pitchFamily="18" charset="0"/>
              </a:rPr>
              <a:t>ый</a:t>
            </a:r>
            <a:r>
              <a:rPr lang="ru-RU" dirty="0" smtClean="0">
                <a:latin typeface="Times New Roman" pitchFamily="18" charset="0"/>
                <a:cs typeface="Times New Roman" pitchFamily="18" charset="0"/>
              </a:rPr>
              <a:t>, </a:t>
            </a:r>
            <a:r>
              <a:rPr lang="ru-RU" dirty="0" err="1" smtClean="0">
                <a:latin typeface="Times New Roman" pitchFamily="18" charset="0"/>
                <a:cs typeface="Times New Roman" pitchFamily="18" charset="0"/>
              </a:rPr>
              <a:t>тума</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ый</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Задание 4. Раскройте скобки.</a:t>
            </a:r>
            <a:endParaRPr lang="ru-RU" b="1" dirty="0">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lnSpcReduction="10000"/>
          </a:bodyPr>
          <a:lstStyle/>
          <a:p>
            <a:pPr algn="ctr"/>
            <a:r>
              <a:rPr lang="ru-RU" sz="2800" dirty="0" smtClean="0">
                <a:latin typeface="Times New Roman" pitchFamily="18" charset="0"/>
                <a:cs typeface="Times New Roman" pitchFamily="18" charset="0"/>
              </a:rPr>
              <a:t>(</a:t>
            </a:r>
            <a:r>
              <a:rPr lang="ru-RU" sz="2800" dirty="0" err="1" smtClean="0">
                <a:latin typeface="Times New Roman" pitchFamily="18" charset="0"/>
                <a:cs typeface="Times New Roman" pitchFamily="18" charset="0"/>
              </a:rPr>
              <a:t>Лесо</a:t>
            </a:r>
            <a:r>
              <a:rPr lang="ru-RU" sz="2800" dirty="0" smtClean="0">
                <a:latin typeface="Times New Roman" pitchFamily="18" charset="0"/>
                <a:cs typeface="Times New Roman" pitchFamily="18" charset="0"/>
              </a:rPr>
              <a:t>) заготовительное производство, (</a:t>
            </a:r>
            <a:r>
              <a:rPr lang="ru-RU" sz="2800" dirty="0" err="1" smtClean="0">
                <a:latin typeface="Times New Roman" pitchFamily="18" charset="0"/>
                <a:cs typeface="Times New Roman" pitchFamily="18" charset="0"/>
              </a:rPr>
              <a:t>лесо</a:t>
            </a:r>
            <a:r>
              <a:rPr lang="ru-RU" sz="2800" dirty="0" smtClean="0">
                <a:latin typeface="Times New Roman" pitchFamily="18" charset="0"/>
                <a:cs typeface="Times New Roman" pitchFamily="18" charset="0"/>
              </a:rPr>
              <a:t>) пильный цех, (железо)бетонный столб, (</a:t>
            </a:r>
            <a:r>
              <a:rPr lang="ru-RU" sz="2800" dirty="0" err="1" smtClean="0">
                <a:latin typeface="Times New Roman" pitchFamily="18" charset="0"/>
                <a:cs typeface="Times New Roman" pitchFamily="18" charset="0"/>
              </a:rPr>
              <a:t>сельско</a:t>
            </a:r>
            <a:r>
              <a:rPr lang="ru-RU" sz="2800" dirty="0" smtClean="0">
                <a:latin typeface="Times New Roman" pitchFamily="18" charset="0"/>
                <a:cs typeface="Times New Roman" pitchFamily="18" charset="0"/>
              </a:rPr>
              <a:t>)хозяйственный работник, (</a:t>
            </a:r>
            <a:r>
              <a:rPr lang="ru-RU" sz="2800" dirty="0" err="1" smtClean="0">
                <a:latin typeface="Times New Roman" pitchFamily="18" charset="0"/>
                <a:cs typeface="Times New Roman" pitchFamily="18" charset="0"/>
              </a:rPr>
              <a:t>нефте</a:t>
            </a:r>
            <a:r>
              <a:rPr lang="ru-RU" sz="2800" dirty="0" smtClean="0">
                <a:latin typeface="Times New Roman" pitchFamily="18" charset="0"/>
                <a:cs typeface="Times New Roman" pitchFamily="18" charset="0"/>
              </a:rPr>
              <a:t>)перерабатывающий комбинат, (</a:t>
            </a:r>
            <a:r>
              <a:rPr lang="ru-RU" sz="2800" dirty="0" err="1" smtClean="0">
                <a:latin typeface="Times New Roman" pitchFamily="18" charset="0"/>
                <a:cs typeface="Times New Roman" pitchFamily="18" charset="0"/>
              </a:rPr>
              <a:t>торфо</a:t>
            </a:r>
            <a:r>
              <a:rPr lang="ru-RU" sz="2800" dirty="0" smtClean="0">
                <a:latin typeface="Times New Roman" pitchFamily="18" charset="0"/>
                <a:cs typeface="Times New Roman" pitchFamily="18" charset="0"/>
              </a:rPr>
              <a:t>) перегнойная смесь,( долго )играющая пластинка, (крове) </a:t>
            </a:r>
            <a:r>
              <a:rPr lang="ru-RU" sz="2800" dirty="0" err="1" smtClean="0">
                <a:latin typeface="Times New Roman" pitchFamily="18" charset="0"/>
                <a:cs typeface="Times New Roman" pitchFamily="18" charset="0"/>
              </a:rPr>
              <a:t>носный</a:t>
            </a:r>
            <a:r>
              <a:rPr lang="ru-RU" sz="2800" dirty="0" smtClean="0">
                <a:latin typeface="Times New Roman" pitchFamily="18" charset="0"/>
                <a:cs typeface="Times New Roman" pitchFamily="18" charset="0"/>
              </a:rPr>
              <a:t> сосуд, (душе)раздирающий </a:t>
            </a:r>
            <a:r>
              <a:rPr lang="ru-RU" sz="2800" dirty="0" smtClean="0">
                <a:latin typeface="Times New Roman" pitchFamily="18" charset="0"/>
                <a:cs typeface="Times New Roman" pitchFamily="18" charset="0"/>
              </a:rPr>
              <a:t>крик, (</a:t>
            </a:r>
            <a:r>
              <a:rPr lang="ru-RU" sz="2800" dirty="0" err="1" smtClean="0">
                <a:latin typeface="Times New Roman" pitchFamily="18" charset="0"/>
                <a:cs typeface="Times New Roman" pitchFamily="18" charset="0"/>
              </a:rPr>
              <a:t>шахматно</a:t>
            </a:r>
            <a:r>
              <a:rPr lang="ru-RU" sz="2800" dirty="0" smtClean="0">
                <a:latin typeface="Times New Roman" pitchFamily="18" charset="0"/>
                <a:cs typeface="Times New Roman" pitchFamily="18" charset="0"/>
              </a:rPr>
              <a:t>)шашечный турнир, (молочно)растительная диета</a:t>
            </a:r>
            <a:r>
              <a:rPr lang="ru-RU" sz="2800" dirty="0" smtClean="0">
                <a:latin typeface="Times New Roman" pitchFamily="18" charset="0"/>
                <a:cs typeface="Times New Roman" pitchFamily="18" charset="0"/>
              </a:rPr>
              <a:t>,</a:t>
            </a:r>
          </a:p>
          <a:p>
            <a:pPr algn="ctr">
              <a:buNone/>
            </a:pPr>
            <a:r>
              <a:rPr lang="ru-RU" sz="2800" dirty="0" smtClean="0">
                <a:latin typeface="Times New Roman" pitchFamily="18" charset="0"/>
                <a:cs typeface="Times New Roman" pitchFamily="18" charset="0"/>
              </a:rPr>
              <a:t>( </a:t>
            </a:r>
            <a:r>
              <a:rPr lang="ru-RU" sz="2800" dirty="0" smtClean="0">
                <a:latin typeface="Times New Roman" pitchFamily="18" charset="0"/>
                <a:cs typeface="Times New Roman" pitchFamily="18" charset="0"/>
              </a:rPr>
              <a:t>фабрично)заводской комитет, (</a:t>
            </a:r>
            <a:r>
              <a:rPr lang="ru-RU" sz="2800" dirty="0" err="1" smtClean="0">
                <a:latin typeface="Times New Roman" pitchFamily="18" charset="0"/>
                <a:cs typeface="Times New Roman" pitchFamily="18" charset="0"/>
              </a:rPr>
              <a:t>учебно</a:t>
            </a:r>
            <a:r>
              <a:rPr lang="ru-RU" sz="2800" dirty="0" smtClean="0">
                <a:latin typeface="Times New Roman" pitchFamily="18" charset="0"/>
                <a:cs typeface="Times New Roman" pitchFamily="18" charset="0"/>
              </a:rPr>
              <a:t>)производственная мастерская, (</a:t>
            </a:r>
            <a:r>
              <a:rPr lang="ru-RU" sz="2800" dirty="0" err="1" smtClean="0">
                <a:latin typeface="Times New Roman" pitchFamily="18" charset="0"/>
                <a:cs typeface="Times New Roman" pitchFamily="18" charset="0"/>
              </a:rPr>
              <a:t>русско</a:t>
            </a:r>
            <a:r>
              <a:rPr lang="ru-RU" sz="2800" dirty="0" smtClean="0">
                <a:latin typeface="Times New Roman" pitchFamily="18" charset="0"/>
                <a:cs typeface="Times New Roman" pitchFamily="18" charset="0"/>
              </a:rPr>
              <a:t>)французский словарь.</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2722314"/>
          </a:xfrm>
        </p:spPr>
        <p:txBody>
          <a:bodyPr>
            <a:normAutofit/>
          </a:bodyPr>
          <a:lstStyle/>
          <a:p>
            <a:pPr algn="ctr"/>
            <a:r>
              <a:rPr lang="ru-RU" sz="4800" b="1" dirty="0" smtClean="0"/>
              <a:t>Слитное и раздельное написание </a:t>
            </a:r>
            <a:br>
              <a:rPr lang="ru-RU" sz="4800" b="1" dirty="0" smtClean="0"/>
            </a:br>
            <a:r>
              <a:rPr lang="ru-RU" sz="4800" b="1" dirty="0" smtClean="0"/>
              <a:t>НЕ с прилагательными</a:t>
            </a:r>
            <a:endParaRPr lang="ru-RU" sz="4800" b="1" dirty="0"/>
          </a:p>
        </p:txBody>
      </p:sp>
      <p:pic>
        <p:nvPicPr>
          <p:cNvPr id="38914" name="Picture 2" descr="НЕ с разными частями речи: НЕ с существительными и прилагательными"/>
          <p:cNvPicPr>
            <a:picLocks noChangeAspect="1" noChangeArrowheads="1"/>
          </p:cNvPicPr>
          <p:nvPr/>
        </p:nvPicPr>
        <p:blipFill>
          <a:blip r:embed="rId2" cstate="print"/>
          <a:srcRect/>
          <a:stretch>
            <a:fillRect/>
          </a:stretch>
        </p:blipFill>
        <p:spPr bwMode="auto">
          <a:xfrm>
            <a:off x="2608721" y="2611362"/>
            <a:ext cx="3861047" cy="386104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pic>
        <p:nvPicPr>
          <p:cNvPr id="4098" name="Picture 2" descr="http://fs1.ppt4web.ru/images/9703/88910/640/img10.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Задание 5. Раскройте скобки.</a:t>
            </a:r>
            <a:endParaRPr lang="ru-RU" b="1" dirty="0">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a:bodyPr>
          <a:lstStyle/>
          <a:p>
            <a:r>
              <a:rPr lang="ru-RU" sz="2800" dirty="0" smtClean="0">
                <a:latin typeface="Times New Roman" pitchFamily="18" charset="0"/>
                <a:cs typeface="Times New Roman" pitchFamily="18" charset="0"/>
              </a:rPr>
              <a:t>(Не)молодой человек; (не) грустный, а в..</a:t>
            </a:r>
            <a:r>
              <a:rPr lang="ru-RU" sz="2800" dirty="0" err="1" smtClean="0">
                <a:latin typeface="Times New Roman" pitchFamily="18" charset="0"/>
                <a:cs typeface="Times New Roman" pitchFamily="18" charset="0"/>
              </a:rPr>
              <a:t>сёлый</a:t>
            </a:r>
            <a:r>
              <a:rPr lang="ru-RU" sz="2800" dirty="0" smtClean="0">
                <a:latin typeface="Times New Roman" pitchFamily="18" charset="0"/>
                <a:cs typeface="Times New Roman" pitchFamily="18" charset="0"/>
              </a:rPr>
              <a:t> товарищ; (не)широкая, но глубокая </a:t>
            </a:r>
            <a:r>
              <a:rPr lang="ru-RU" sz="2800" dirty="0" err="1" smtClean="0">
                <a:latin typeface="Times New Roman" pitchFamily="18" charset="0"/>
                <a:cs typeface="Times New Roman" pitchFamily="18" charset="0"/>
              </a:rPr>
              <a:t>реч</a:t>
            </a:r>
            <a:r>
              <a:rPr lang="ru-RU" sz="2800" dirty="0" smtClean="0">
                <a:latin typeface="Times New Roman" pitchFamily="18" charset="0"/>
                <a:cs typeface="Times New Roman" pitchFamily="18" charset="0"/>
              </a:rPr>
              <a:t>..</a:t>
            </a:r>
            <a:r>
              <a:rPr lang="ru-RU" sz="2800" dirty="0" err="1" smtClean="0">
                <a:latin typeface="Times New Roman" pitchFamily="18" charset="0"/>
                <a:cs typeface="Times New Roman" pitchFamily="18" charset="0"/>
              </a:rPr>
              <a:t>нка</a:t>
            </a:r>
            <a:r>
              <a:rPr lang="ru-RU" sz="2800" dirty="0" smtClean="0">
                <a:latin typeface="Times New Roman" pitchFamily="18" charset="0"/>
                <a:cs typeface="Times New Roman" pitchFamily="18" charset="0"/>
              </a:rPr>
              <a:t>; (не)</a:t>
            </a:r>
            <a:r>
              <a:rPr lang="ru-RU" sz="2800" dirty="0" err="1" smtClean="0">
                <a:latin typeface="Times New Roman" pitchFamily="18" charset="0"/>
                <a:cs typeface="Times New Roman" pitchFamily="18" charset="0"/>
              </a:rPr>
              <a:t>лепый</a:t>
            </a:r>
            <a:r>
              <a:rPr lang="ru-RU" sz="2800" dirty="0" smtClean="0">
                <a:latin typeface="Times New Roman" pitchFamily="18" charset="0"/>
                <a:cs typeface="Times New Roman" pitchFamily="18" charset="0"/>
              </a:rPr>
              <a:t> поступок; вовсе (не)интересный </a:t>
            </a:r>
            <a:r>
              <a:rPr lang="ru-RU" sz="2800" dirty="0" err="1" smtClean="0">
                <a:latin typeface="Times New Roman" pitchFamily="18" charset="0"/>
                <a:cs typeface="Times New Roman" pitchFamily="18" charset="0"/>
              </a:rPr>
              <a:t>ра</a:t>
            </a:r>
            <a:r>
              <a:rPr lang="ru-RU" sz="2800" dirty="0" smtClean="0">
                <a:latin typeface="Times New Roman" pitchFamily="18" charset="0"/>
                <a:cs typeface="Times New Roman" pitchFamily="18" charset="0"/>
              </a:rPr>
              <a:t>..</a:t>
            </a:r>
            <a:r>
              <a:rPr lang="ru-RU" sz="2800" dirty="0" err="1" smtClean="0">
                <a:latin typeface="Times New Roman" pitchFamily="18" charset="0"/>
                <a:cs typeface="Times New Roman" pitchFamily="18" charset="0"/>
              </a:rPr>
              <a:t>каз</a:t>
            </a:r>
            <a:r>
              <a:rPr lang="ru-RU" sz="2800" dirty="0" smtClean="0">
                <a:latin typeface="Times New Roman" pitchFamily="18" charset="0"/>
                <a:cs typeface="Times New Roman" pitchFamily="18" charset="0"/>
              </a:rPr>
              <a:t>; (не)отзывчивая </a:t>
            </a:r>
            <a:r>
              <a:rPr lang="ru-RU" sz="2800" dirty="0" err="1" smtClean="0">
                <a:latin typeface="Times New Roman" pitchFamily="18" charset="0"/>
                <a:cs typeface="Times New Roman" pitchFamily="18" charset="0"/>
              </a:rPr>
              <a:t>подру</a:t>
            </a:r>
            <a:r>
              <a:rPr lang="ru-RU" sz="2800" dirty="0" smtClean="0">
                <a:latin typeface="Times New Roman" pitchFamily="18" charset="0"/>
                <a:cs typeface="Times New Roman" pitchFamily="18" charset="0"/>
              </a:rPr>
              <a:t>..</a:t>
            </a:r>
            <a:r>
              <a:rPr lang="ru-RU" sz="2800" dirty="0" err="1" smtClean="0">
                <a:latin typeface="Times New Roman" pitchFamily="18" charset="0"/>
                <a:cs typeface="Times New Roman" pitchFamily="18" charset="0"/>
              </a:rPr>
              <a:t>ка</a:t>
            </a:r>
            <a:r>
              <a:rPr lang="ru-RU" sz="2800" dirty="0" smtClean="0">
                <a:latin typeface="Times New Roman" pitchFamily="18" charset="0"/>
                <a:cs typeface="Times New Roman" pitchFamily="18" charset="0"/>
              </a:rPr>
              <a:t>; (не)</a:t>
            </a:r>
            <a:r>
              <a:rPr lang="ru-RU" sz="2800" dirty="0" err="1" smtClean="0">
                <a:latin typeface="Times New Roman" pitchFamily="18" charset="0"/>
                <a:cs typeface="Times New Roman" pitchFamily="18" charset="0"/>
              </a:rPr>
              <a:t>настный</a:t>
            </a:r>
            <a:r>
              <a:rPr lang="ru-RU" sz="2800" dirty="0" smtClean="0">
                <a:latin typeface="Times New Roman" pitchFamily="18" charset="0"/>
                <a:cs typeface="Times New Roman" pitchFamily="18" charset="0"/>
              </a:rPr>
              <a:t> осенний день; (не)подкупный характер; (не)готов к д..</a:t>
            </a:r>
            <a:r>
              <a:rPr lang="ru-RU" sz="2800" dirty="0" err="1" smtClean="0">
                <a:latin typeface="Times New Roman" pitchFamily="18" charset="0"/>
                <a:cs typeface="Times New Roman" pitchFamily="18" charset="0"/>
              </a:rPr>
              <a:t>алогу</a:t>
            </a:r>
            <a:r>
              <a:rPr lang="ru-RU" sz="2800" dirty="0" smtClean="0">
                <a:latin typeface="Times New Roman" pitchFamily="18" charset="0"/>
                <a:cs typeface="Times New Roman" pitchFamily="18" charset="0"/>
              </a:rPr>
              <a:t>; (не)хитрый лисёнок; (не)глубокий, а мелкий ручей; (не)</a:t>
            </a:r>
            <a:r>
              <a:rPr lang="ru-RU" sz="2800" dirty="0" err="1" smtClean="0">
                <a:latin typeface="Times New Roman" pitchFamily="18" charset="0"/>
                <a:cs typeface="Times New Roman" pitchFamily="18" charset="0"/>
              </a:rPr>
              <a:t>брежная</a:t>
            </a:r>
            <a:r>
              <a:rPr lang="ru-RU" sz="2800" dirty="0" smtClean="0">
                <a:latin typeface="Times New Roman" pitchFamily="18" charset="0"/>
                <a:cs typeface="Times New Roman" pitchFamily="18" charset="0"/>
              </a:rPr>
              <a:t> запись, (не)рад встреч..; (не)</a:t>
            </a:r>
            <a:r>
              <a:rPr lang="ru-RU" sz="2800" dirty="0" err="1" smtClean="0">
                <a:latin typeface="Times New Roman" pitchFamily="18" charset="0"/>
                <a:cs typeface="Times New Roman" pitchFamily="18" charset="0"/>
              </a:rPr>
              <a:t>радос</a:t>
            </a:r>
            <a:r>
              <a:rPr lang="ru-RU" sz="2800" dirty="0" smtClean="0">
                <a:latin typeface="Times New Roman" pitchFamily="18" charset="0"/>
                <a:cs typeface="Times New Roman" pitchFamily="18" charset="0"/>
              </a:rPr>
              <a:t>..</a:t>
            </a:r>
            <a:r>
              <a:rPr lang="ru-RU" sz="2800" dirty="0" err="1" smtClean="0">
                <a:latin typeface="Times New Roman" pitchFamily="18" charset="0"/>
                <a:cs typeface="Times New Roman" pitchFamily="18" charset="0"/>
              </a:rPr>
              <a:t>ное</a:t>
            </a:r>
            <a:r>
              <a:rPr lang="ru-RU" sz="2800" dirty="0" smtClean="0">
                <a:latin typeface="Times New Roman" pitchFamily="18" charset="0"/>
                <a:cs typeface="Times New Roman" pitchFamily="18" charset="0"/>
              </a:rPr>
              <a:t> настроение; (не)молодой, а старый человек; (не)молодой, но очень весёлый человек.</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260648"/>
            <a:ext cx="7886700" cy="6408712"/>
          </a:xfrm>
        </p:spPr>
        <p:txBody>
          <a:bodyPr>
            <a:normAutofit/>
          </a:bodyPr>
          <a:lstStyle/>
          <a:p>
            <a:pPr marL="0" indent="0">
              <a:buNone/>
            </a:pPr>
            <a:r>
              <a:rPr lang="ru-RU" sz="2800" b="1" dirty="0"/>
              <a:t>Имя прилагательное обозначает признак предмета, его качество: </a:t>
            </a:r>
            <a:r>
              <a:rPr lang="ru-RU" sz="2800" b="1" i="1" dirty="0"/>
              <a:t>хороший, большой, медный</a:t>
            </a:r>
            <a:r>
              <a:rPr lang="ru-RU" sz="2800" b="1" dirty="0"/>
              <a:t> — и отвечает на вопросы:  «Какой?», «Чей</a:t>
            </a:r>
            <a:r>
              <a:rPr lang="ru-RU" sz="2800" b="1" dirty="0" smtClean="0"/>
              <a:t>?»</a:t>
            </a:r>
          </a:p>
          <a:p>
            <a:pPr marL="0" indent="0">
              <a:buNone/>
            </a:pPr>
            <a:r>
              <a:rPr lang="ru-RU" sz="2800" dirty="0"/>
              <a:t>Имена прилагательные изменяются по родам:</a:t>
            </a:r>
          </a:p>
          <a:p>
            <a:pPr marL="0" indent="0">
              <a:buNone/>
            </a:pPr>
            <a:r>
              <a:rPr lang="ru-RU" sz="2800" i="1" dirty="0"/>
              <a:t>красный, красная, красное;</a:t>
            </a:r>
            <a:endParaRPr lang="ru-RU" sz="2800" dirty="0"/>
          </a:p>
          <a:p>
            <a:pPr marL="0" indent="0">
              <a:buNone/>
            </a:pPr>
            <a:r>
              <a:rPr lang="ru-RU" sz="2800" dirty="0"/>
              <a:t>по числам: </a:t>
            </a:r>
            <a:r>
              <a:rPr lang="ru-RU" sz="2800" i="1" dirty="0"/>
              <a:t>красный, красные</a:t>
            </a:r>
            <a:r>
              <a:rPr lang="ru-RU" sz="2800" dirty="0"/>
              <a:t>;</a:t>
            </a:r>
          </a:p>
          <a:p>
            <a:pPr marL="0" indent="0">
              <a:buNone/>
            </a:pPr>
            <a:r>
              <a:rPr lang="ru-RU" sz="2800" dirty="0"/>
              <a:t>по падежам (им. п.: </a:t>
            </a:r>
            <a:r>
              <a:rPr lang="ru-RU" sz="2800" i="1" dirty="0"/>
              <a:t>белый</a:t>
            </a:r>
            <a:r>
              <a:rPr lang="ru-RU" sz="2800" dirty="0"/>
              <a:t>, род. п.: </a:t>
            </a:r>
            <a:r>
              <a:rPr lang="ru-RU" sz="2800" i="1" dirty="0"/>
              <a:t>белого,</a:t>
            </a:r>
            <a:r>
              <a:rPr lang="ru-RU" sz="2800" dirty="0"/>
              <a:t> дат. п.: </a:t>
            </a:r>
            <a:r>
              <a:rPr lang="ru-RU" sz="2800" i="1" dirty="0"/>
              <a:t>белому</a:t>
            </a:r>
            <a:r>
              <a:rPr lang="ru-RU" sz="2800" dirty="0"/>
              <a:t>, вин. п.: </a:t>
            </a:r>
            <a:r>
              <a:rPr lang="ru-RU" sz="2800" i="1" dirty="0"/>
              <a:t>белый</a:t>
            </a:r>
            <a:r>
              <a:rPr lang="ru-RU" sz="2800" dirty="0"/>
              <a:t>, </a:t>
            </a:r>
            <a:r>
              <a:rPr lang="ru-RU" sz="2800" dirty="0" err="1"/>
              <a:t>тв</a:t>
            </a:r>
            <a:r>
              <a:rPr lang="ru-RU" sz="2800" dirty="0"/>
              <a:t>. п.: </a:t>
            </a:r>
            <a:r>
              <a:rPr lang="ru-RU" sz="2800" i="1" dirty="0"/>
              <a:t>белым</a:t>
            </a:r>
            <a:r>
              <a:rPr lang="ru-RU" sz="2800" dirty="0"/>
              <a:t>, пр. п.: (о) </a:t>
            </a:r>
            <a:r>
              <a:rPr lang="ru-RU" sz="2800" i="1" dirty="0"/>
              <a:t>белом</a:t>
            </a:r>
            <a:r>
              <a:rPr lang="ru-RU" sz="2800" dirty="0"/>
              <a:t>).</a:t>
            </a:r>
          </a:p>
          <a:p>
            <a:pPr marL="0" indent="0">
              <a:buNone/>
            </a:pPr>
            <a:r>
              <a:rPr lang="ru-RU" sz="2800" dirty="0"/>
              <a:t/>
            </a:r>
            <a:br>
              <a:rPr lang="ru-RU" sz="2800" dirty="0"/>
            </a:br>
            <a:r>
              <a:rPr lang="ru-RU" sz="2800" dirty="0"/>
              <a:t>Грамматические категории имени прилагательного полностью зависят от существительного, с которым оно согласуется, и, следовательно, являются несамостоятельными</a:t>
            </a:r>
            <a:r>
              <a:rPr lang="ru-RU" sz="2800" dirty="0" smtClean="0"/>
              <a:t>.</a:t>
            </a:r>
            <a:endParaRPr lang="ru-RU" sz="2800" dirty="0"/>
          </a:p>
        </p:txBody>
      </p:sp>
    </p:spTree>
    <p:extLst>
      <p:ext uri="{BB962C8B-B14F-4D97-AF65-F5344CB8AC3E}">
        <p14:creationId xmlns:p14="http://schemas.microsoft.com/office/powerpoint/2010/main" xmlns="" val="1876807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42852"/>
            <a:ext cx="8229600" cy="5983311"/>
          </a:xfrm>
        </p:spPr>
        <p:txBody>
          <a:bodyPr>
            <a:normAutofit fontScale="40000" lnSpcReduction="20000"/>
          </a:bodyPr>
          <a:lstStyle/>
          <a:p>
            <a:pPr algn="ctr"/>
            <a:r>
              <a:rPr lang="ru-RU" sz="4700" b="1" dirty="0" smtClean="0">
                <a:solidFill>
                  <a:schemeClr val="bg1"/>
                </a:solidFill>
              </a:rPr>
              <a:t>Выполните анализ текста.</a:t>
            </a:r>
          </a:p>
          <a:p>
            <a:pPr algn="just"/>
            <a:r>
              <a:rPr lang="ru-RU" sz="6000" b="1" dirty="0" smtClean="0">
                <a:latin typeface="Times New Roman" pitchFamily="18" charset="0"/>
                <a:cs typeface="Times New Roman" pitchFamily="18" charset="0"/>
              </a:rPr>
              <a:t>Задание 6. Работа с текстом</a:t>
            </a:r>
          </a:p>
          <a:p>
            <a:pPr algn="just"/>
            <a:r>
              <a:rPr lang="ru-RU" sz="6000" dirty="0" smtClean="0">
                <a:latin typeface="Times New Roman" pitchFamily="18" charset="0"/>
                <a:cs typeface="Times New Roman" pitchFamily="18" charset="0"/>
              </a:rPr>
              <a:t>(</a:t>
            </a:r>
            <a:r>
              <a:rPr lang="ru-RU" sz="6000" dirty="0" smtClean="0">
                <a:latin typeface="Times New Roman" pitchFamily="18" charset="0"/>
                <a:cs typeface="Times New Roman" pitchFamily="18" charset="0"/>
              </a:rPr>
              <a:t>1) Детям уделялось всё, что было похуже и не могло использоваться взрослыми "господами". (2) Даже в богатых помещичьих домах под спальни детей отводились самые темные и невзрачные комнаты. (3) Форточек в комнатах не было. (4) Спертый воздух очищался только топкой печей. (5) Духота в детских стояла ужасная; всех маленьких детей старались поместить в одной-двух комнатках, и тут же, вместе с ними, на лежанках, сундуках или просто на полу, подостлав себе что попало из хлама, пристраивались на ночь мамки, няньки и горничные. (</a:t>
            </a:r>
            <a:r>
              <a:rPr lang="ru-RU" sz="6000" dirty="0" err="1" smtClean="0">
                <a:latin typeface="Times New Roman" pitchFamily="18" charset="0"/>
                <a:cs typeface="Times New Roman" pitchFamily="18" charset="0"/>
              </a:rPr>
              <a:t>Е.Водовозова</a:t>
            </a:r>
            <a:r>
              <a:rPr lang="ru-RU" sz="6000" dirty="0" smtClean="0">
                <a:latin typeface="Times New Roman" pitchFamily="18" charset="0"/>
                <a:cs typeface="Times New Roman" pitchFamily="18" charset="0"/>
              </a:rPr>
              <a:t>)</a:t>
            </a:r>
          </a:p>
          <a:p>
            <a:endParaRPr lang="ru-RU" sz="3500" dirty="0" smtClean="0">
              <a:latin typeface="Times New Roman" pitchFamily="18" charset="0"/>
              <a:cs typeface="Times New Roman" pitchFamily="18" charset="0"/>
            </a:endParaRPr>
          </a:p>
          <a:p>
            <a:r>
              <a:rPr lang="ru-RU" sz="5100" dirty="0" smtClean="0">
                <a:latin typeface="Times New Roman" pitchFamily="18" charset="0"/>
                <a:cs typeface="Times New Roman" pitchFamily="18" charset="0"/>
              </a:rPr>
              <a:t>Определите разряды всех прилагательных.</a:t>
            </a:r>
          </a:p>
          <a:p>
            <a:r>
              <a:rPr lang="ru-RU" sz="5100" dirty="0" smtClean="0">
                <a:latin typeface="Times New Roman" pitchFamily="18" charset="0"/>
                <a:cs typeface="Times New Roman" pitchFamily="18" charset="0"/>
              </a:rPr>
              <a:t>Найдите прилагательные, стоящие в формах степеней сравнения. Определите, в каких именно формах они стоят.</a:t>
            </a:r>
          </a:p>
          <a:p>
            <a:r>
              <a:rPr lang="ru-RU" sz="5100" dirty="0" smtClean="0">
                <a:latin typeface="Times New Roman" pitchFamily="18" charset="0"/>
                <a:cs typeface="Times New Roman" pitchFamily="18" charset="0"/>
              </a:rPr>
              <a:t>Определите падеж, число и род прилагательных во втором предложении.</a:t>
            </a:r>
          </a:p>
          <a:p>
            <a:r>
              <a:rPr lang="ru-RU" sz="5100" dirty="0" smtClean="0">
                <a:latin typeface="Times New Roman" pitchFamily="18" charset="0"/>
                <a:cs typeface="Times New Roman" pitchFamily="18" charset="0"/>
              </a:rPr>
              <a:t>Какие существительные текста склоняются, как прилагательные?</a:t>
            </a:r>
          </a:p>
          <a:p>
            <a:r>
              <a:rPr lang="ru-RU" sz="5100" dirty="0" smtClean="0">
                <a:latin typeface="Times New Roman" pitchFamily="18" charset="0"/>
                <a:cs typeface="Times New Roman" pitchFamily="18" charset="0"/>
              </a:rPr>
              <a:t>Какой частью речи является слово топкой в (4) предложении?</a:t>
            </a:r>
            <a:endParaRPr lang="ru-RU" sz="5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16632"/>
            <a:ext cx="7886700" cy="6480720"/>
          </a:xfrm>
        </p:spPr>
        <p:txBody>
          <a:bodyPr>
            <a:normAutofit/>
          </a:bodyPr>
          <a:lstStyle/>
          <a:p>
            <a:pPr marL="0" indent="0">
              <a:buNone/>
            </a:pPr>
            <a:r>
              <a:rPr lang="ru-RU" sz="2400" b="1" dirty="0" smtClean="0"/>
              <a:t>Морфологические признаки прилагательных</a:t>
            </a:r>
          </a:p>
          <a:p>
            <a:pPr marL="0" indent="0">
              <a:buNone/>
            </a:pPr>
            <a:r>
              <a:rPr lang="ru-RU" sz="2400" dirty="0" smtClean="0"/>
              <a:t>Имена прилагательные имеют постоянные (неизменяемые) и непостоянные (изменяемые) </a:t>
            </a:r>
            <a:r>
              <a:rPr lang="ru-RU" sz="2400" dirty="0" smtClean="0">
                <a:hlinkClick r:id="rId2"/>
              </a:rPr>
              <a:t>морфологические признаки</a:t>
            </a:r>
            <a:r>
              <a:rPr lang="ru-RU" sz="2400" dirty="0" smtClean="0"/>
              <a:t>.</a:t>
            </a:r>
          </a:p>
          <a:p>
            <a:pPr marL="0" indent="0">
              <a:buNone/>
            </a:pPr>
            <a:r>
              <a:rPr lang="ru-RU" sz="2400" dirty="0" smtClean="0"/>
              <a:t>К </a:t>
            </a:r>
            <a:r>
              <a:rPr lang="ru-RU" sz="2400" dirty="0" smtClean="0">
                <a:hlinkClick r:id="rId3"/>
              </a:rPr>
              <a:t>постоянным</a:t>
            </a:r>
            <a:r>
              <a:rPr lang="ru-RU" sz="2400" dirty="0" smtClean="0"/>
              <a:t> морфологическим признакам прилагательных относятся:</a:t>
            </a:r>
          </a:p>
          <a:p>
            <a:r>
              <a:rPr lang="ru-RU" sz="2400" dirty="0" smtClean="0"/>
              <a:t>Разряд по значению (качественные, притяжательные, относительные);</a:t>
            </a:r>
          </a:p>
          <a:p>
            <a:r>
              <a:rPr lang="ru-RU" sz="2400" dirty="0" smtClean="0"/>
              <a:t>Степень сравнения (положительная, сравнительная и превосходная);</a:t>
            </a:r>
          </a:p>
          <a:p>
            <a:r>
              <a:rPr lang="ru-RU" sz="2400" dirty="0" smtClean="0"/>
              <a:t>Полная либо краткая форма.</a:t>
            </a:r>
          </a:p>
          <a:p>
            <a:pPr marL="0" indent="0">
              <a:buNone/>
            </a:pPr>
            <a:r>
              <a:rPr lang="ru-RU" sz="2400" dirty="0" smtClean="0">
                <a:hlinkClick r:id="rId4"/>
              </a:rPr>
              <a:t>Непостоянными</a:t>
            </a:r>
            <a:r>
              <a:rPr lang="ru-RU" sz="2400" dirty="0" smtClean="0"/>
              <a:t> морфологически признаками прилагательных являются:</a:t>
            </a:r>
          </a:p>
          <a:p>
            <a:r>
              <a:rPr lang="ru-RU" sz="2400" dirty="0" smtClean="0"/>
              <a:t>Число;</a:t>
            </a:r>
          </a:p>
          <a:p>
            <a:r>
              <a:rPr lang="ru-RU" sz="2400" dirty="0" smtClean="0"/>
              <a:t>Род;</a:t>
            </a:r>
          </a:p>
          <a:p>
            <a:r>
              <a:rPr lang="ru-RU" sz="2400" dirty="0" smtClean="0"/>
              <a:t>Падеж.</a:t>
            </a:r>
          </a:p>
        </p:txBody>
      </p:sp>
    </p:spTree>
    <p:extLst>
      <p:ext uri="{BB962C8B-B14F-4D97-AF65-F5344CB8AC3E}">
        <p14:creationId xmlns:p14="http://schemas.microsoft.com/office/powerpoint/2010/main" xmlns="" val="1693770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199" y="1340768"/>
            <a:ext cx="8229600" cy="1143000"/>
          </a:xfrm>
        </p:spPr>
        <p:txBody>
          <a:bodyPr>
            <a:noAutofit/>
          </a:bodyPr>
          <a:lstStyle/>
          <a:p>
            <a:r>
              <a:rPr lang="ru-RU" sz="3200" b="1" dirty="0"/>
              <a:t>Разряды прилагательных по значению – это лексико-грамматические признаки прилагательных, которые указывают на характер называемого </a:t>
            </a:r>
            <a:r>
              <a:rPr lang="ru-RU" sz="3200" b="1" dirty="0" smtClean="0"/>
              <a:t>прилагательным качества</a:t>
            </a:r>
            <a:endParaRPr lang="ru-RU" sz="3200" b="1" dirty="0"/>
          </a:p>
        </p:txBody>
      </p:sp>
      <p:pic>
        <p:nvPicPr>
          <p:cNvPr id="4" name="Объект 3"/>
          <p:cNvPicPr>
            <a:picLocks noGrp="1" noChangeAspect="1"/>
          </p:cNvPicPr>
          <p:nvPr>
            <p:ph idx="1"/>
          </p:nvPr>
        </p:nvPicPr>
        <p:blipFill>
          <a:blip r:embed="rId2" cstate="print"/>
          <a:stretch>
            <a:fillRect/>
          </a:stretch>
        </p:blipFill>
        <p:spPr>
          <a:xfrm>
            <a:off x="1385887" y="3134519"/>
            <a:ext cx="6372225" cy="1733550"/>
          </a:xfrm>
          <a:prstGeom prst="rect">
            <a:avLst/>
          </a:prstGeom>
        </p:spPr>
      </p:pic>
    </p:spTree>
    <p:extLst>
      <p:ext uri="{BB962C8B-B14F-4D97-AF65-F5344CB8AC3E}">
        <p14:creationId xmlns:p14="http://schemas.microsoft.com/office/powerpoint/2010/main" xmlns="" val="358281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3580"/>
            <a:ext cx="8229600" cy="1143000"/>
          </a:xfrm>
        </p:spPr>
        <p:txBody>
          <a:bodyPr/>
          <a:lstStyle/>
          <a:p>
            <a:r>
              <a:rPr lang="ru-RU" dirty="0" smtClean="0"/>
              <a:t>Качественные прилагательные</a:t>
            </a:r>
            <a:endParaRPr lang="ru-RU" dirty="0"/>
          </a:p>
        </p:txBody>
      </p:sp>
      <p:sp>
        <p:nvSpPr>
          <p:cNvPr id="4" name="Rectangle 1"/>
          <p:cNvSpPr>
            <a:spLocks noGrp="1" noChangeArrowheads="1"/>
          </p:cNvSpPr>
          <p:nvPr>
            <p:ph idx="1"/>
          </p:nvPr>
        </p:nvSpPr>
        <p:spPr bwMode="auto">
          <a:xfrm>
            <a:off x="344216" y="908720"/>
            <a:ext cx="8352928" cy="5816977"/>
          </a:xfrm>
          <a:prstGeom prst="rect">
            <a:avLst/>
          </a:prstGeom>
          <a:solidFill>
            <a:srgbClr val="F0F8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7935" tIns="0" rIns="7935"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Verdana" panose="020B0604030504040204" pitchFamily="34" charset="0"/>
              </a:rPr>
              <a:t>Признаки:</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000" b="0" i="0" u="none" strike="noStrike" cap="none" normalizeH="0" baseline="0" dirty="0" smtClean="0">
                <a:ln>
                  <a:noFill/>
                </a:ln>
                <a:solidFill>
                  <a:srgbClr val="000000"/>
                </a:solidFill>
                <a:effectLst/>
                <a:latin typeface="Verdana" panose="020B0604030504040204" pitchFamily="34" charset="0"/>
              </a:rPr>
              <a:t>Краткая и полная форма </a:t>
            </a:r>
            <a:r>
              <a:rPr kumimoji="0" lang="ru-RU" altLang="ru-RU" sz="2000" b="0" i="1" u="none" strike="noStrike" cap="none" normalizeH="0" baseline="0" dirty="0" smtClean="0">
                <a:ln>
                  <a:noFill/>
                </a:ln>
                <a:solidFill>
                  <a:srgbClr val="000000"/>
                </a:solidFill>
                <a:effectLst/>
                <a:latin typeface="Verdana" panose="020B0604030504040204" pitchFamily="34" charset="0"/>
              </a:rPr>
              <a:t>(холодный – холоден, добрый – добр, храбрый – храбр)</a:t>
            </a:r>
            <a:r>
              <a:rPr kumimoji="0" lang="ru-RU" altLang="ru-RU" sz="2000" b="0" i="0" u="none" strike="noStrike" cap="none" normalizeH="0" baseline="0" dirty="0" smtClean="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000" b="0" i="0" u="none" strike="noStrike" cap="none" normalizeH="0" baseline="0" dirty="0" smtClean="0">
                <a:ln>
                  <a:noFill/>
                </a:ln>
                <a:solidFill>
                  <a:srgbClr val="000000"/>
                </a:solidFill>
                <a:effectLst/>
                <a:latin typeface="Verdana" panose="020B0604030504040204" pitchFamily="34" charset="0"/>
              </a:rPr>
              <a:t>Степени сравнения </a:t>
            </a:r>
            <a:r>
              <a:rPr kumimoji="0" lang="ru-RU" altLang="ru-RU" sz="2000" b="0" i="1" u="none" strike="noStrike" cap="none" normalizeH="0" baseline="0" dirty="0" smtClean="0">
                <a:ln>
                  <a:noFill/>
                </a:ln>
                <a:solidFill>
                  <a:srgbClr val="000000"/>
                </a:solidFill>
                <a:effectLst/>
                <a:latin typeface="Verdana" panose="020B0604030504040204" pitchFamily="34" charset="0"/>
              </a:rPr>
              <a:t>(холодный – холоднее – холоднейший, добрый – добрее – добрейший, храбрый – более храбрый – самый храбрый)</a:t>
            </a:r>
            <a:r>
              <a:rPr kumimoji="0" lang="ru-RU" altLang="ru-RU" sz="2000" b="0" i="0" u="none" strike="noStrike" cap="none" normalizeH="0" baseline="0" dirty="0" smtClean="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000" b="0" i="0" u="none" strike="noStrike" cap="none" normalizeH="0" baseline="0" dirty="0" smtClean="0">
                <a:ln>
                  <a:noFill/>
                </a:ln>
                <a:solidFill>
                  <a:srgbClr val="000000"/>
                </a:solidFill>
                <a:effectLst/>
                <a:latin typeface="Verdana" panose="020B0604030504040204" pitchFamily="34" charset="0"/>
              </a:rPr>
              <a:t>Способность сочетаться с наречиями степени и меры – чрезвычайно, очень, достаточно, необыкновенно, слишком и др. </a:t>
            </a:r>
            <a:r>
              <a:rPr kumimoji="0" lang="ru-RU" altLang="ru-RU" sz="2000" b="0" i="1" u="none" strike="noStrike" cap="none" normalizeH="0" baseline="0" dirty="0" smtClean="0">
                <a:ln>
                  <a:noFill/>
                </a:ln>
                <a:solidFill>
                  <a:srgbClr val="000000"/>
                </a:solidFill>
                <a:effectLst/>
                <a:latin typeface="Verdana" panose="020B0604030504040204" pitchFamily="34" charset="0"/>
              </a:rPr>
              <a:t>(очень холодный, слишком добрый, необыкновенно храбрый)</a:t>
            </a:r>
            <a:r>
              <a:rPr kumimoji="0" lang="ru-RU" altLang="ru-RU" sz="2000" b="0" i="0" u="none" strike="noStrike" cap="none" normalizeH="0" baseline="0" dirty="0" smtClean="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000" b="0" i="0" u="none" strike="noStrike" cap="none" normalizeH="0" baseline="0" dirty="0" smtClean="0">
                <a:ln>
                  <a:noFill/>
                </a:ln>
                <a:solidFill>
                  <a:srgbClr val="000000"/>
                </a:solidFill>
                <a:effectLst/>
                <a:latin typeface="Verdana" panose="020B0604030504040204" pitchFamily="34" charset="0"/>
              </a:rPr>
              <a:t>Наличие антонимов и синонимов </a:t>
            </a:r>
            <a:r>
              <a:rPr kumimoji="0" lang="ru-RU" altLang="ru-RU" sz="2000" b="0" i="1" u="none" strike="noStrike" cap="none" normalizeH="0" baseline="0" dirty="0" smtClean="0">
                <a:ln>
                  <a:noFill/>
                </a:ln>
                <a:solidFill>
                  <a:srgbClr val="000000"/>
                </a:solidFill>
                <a:effectLst/>
                <a:latin typeface="Verdana" panose="020B0604030504040204" pitchFamily="34" charset="0"/>
              </a:rPr>
              <a:t>(холодный – теплый, добрый – злой, храбрый – смелый)</a:t>
            </a:r>
            <a:r>
              <a:rPr kumimoji="0" lang="ru-RU" altLang="ru-RU" sz="2000" b="0" i="0" u="none" strike="noStrike" cap="none" normalizeH="0" baseline="0" dirty="0" smtClean="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000" b="0" i="0" u="none" strike="noStrike" cap="none" normalizeH="0" baseline="0" dirty="0" smtClean="0">
                <a:ln>
                  <a:noFill/>
                </a:ln>
                <a:solidFill>
                  <a:srgbClr val="000000"/>
                </a:solidFill>
                <a:effectLst/>
                <a:latin typeface="Verdana" panose="020B0604030504040204" pitchFamily="34" charset="0"/>
              </a:rPr>
              <a:t>Способность образовывать прилагательные с уменьшительно-ласкательными суффиксами </a:t>
            </a:r>
            <a:r>
              <a:rPr kumimoji="0" lang="ru-RU" altLang="ru-RU" sz="2000" b="0" i="1" u="none" strike="noStrike" cap="none" normalizeH="0" baseline="0" dirty="0" smtClean="0">
                <a:ln>
                  <a:noFill/>
                </a:ln>
                <a:solidFill>
                  <a:srgbClr val="000000"/>
                </a:solidFill>
                <a:effectLst/>
                <a:latin typeface="Verdana" panose="020B0604030504040204" pitchFamily="34" charset="0"/>
              </a:rPr>
              <a:t>(холодненький, добренький)</a:t>
            </a:r>
            <a:r>
              <a:rPr kumimoji="0" lang="ru-RU" altLang="ru-RU" sz="2000" b="0" i="0" u="none" strike="noStrike" cap="none" normalizeH="0" baseline="0" dirty="0" smtClean="0">
                <a:ln>
                  <a:noFill/>
                </a:ln>
                <a:solidFill>
                  <a:srgbClr val="000000"/>
                </a:solidFill>
                <a:effectLst/>
                <a:latin typeface="Verdana" panose="020B0604030504040204" pitchFamily="34" charset="0"/>
              </a:rPr>
              <a:t>, а также формы с приставкой </a:t>
            </a:r>
            <a:r>
              <a:rPr kumimoji="0" lang="ru-RU" altLang="ru-RU" sz="2000" b="0" i="1" u="none" strike="noStrike" cap="none" normalizeH="0" baseline="0" dirty="0" err="1" smtClean="0">
                <a:ln>
                  <a:noFill/>
                </a:ln>
                <a:solidFill>
                  <a:srgbClr val="000000"/>
                </a:solidFill>
                <a:effectLst/>
                <a:latin typeface="Verdana" panose="020B0604030504040204" pitchFamily="34" charset="0"/>
              </a:rPr>
              <a:t>не-</a:t>
            </a:r>
            <a:r>
              <a:rPr kumimoji="0" lang="ru-RU" altLang="ru-RU" sz="2000" b="0" i="0" u="none" strike="noStrike" cap="none" normalizeH="0" baseline="0" dirty="0" smtClean="0">
                <a:ln>
                  <a:noFill/>
                </a:ln>
                <a:solidFill>
                  <a:srgbClr val="000000"/>
                </a:solidFill>
                <a:effectLst/>
                <a:latin typeface="Verdana" panose="020B0604030504040204" pitchFamily="34" charset="0"/>
              </a:rPr>
              <a:t> </a:t>
            </a:r>
            <a:r>
              <a:rPr kumimoji="0" lang="ru-RU" altLang="ru-RU" sz="2000" b="0" i="1" u="none" strike="noStrike" cap="none" normalizeH="0" baseline="0" dirty="0" smtClean="0">
                <a:ln>
                  <a:noFill/>
                </a:ln>
                <a:solidFill>
                  <a:srgbClr val="000000"/>
                </a:solidFill>
                <a:effectLst/>
                <a:latin typeface="Verdana" panose="020B0604030504040204" pitchFamily="34" charset="0"/>
              </a:rPr>
              <a:t>(нехолодный, недобрый)</a:t>
            </a:r>
            <a:r>
              <a:rPr kumimoji="0" lang="ru-RU" altLang="ru-RU" sz="2000" b="0" i="0" u="none" strike="noStrike" cap="none" normalizeH="0" baseline="0" dirty="0" smtClean="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000" b="0" i="0" u="none" strike="noStrike" cap="none" normalizeH="0" baseline="0" dirty="0" smtClean="0">
                <a:ln>
                  <a:noFill/>
                </a:ln>
                <a:solidFill>
                  <a:srgbClr val="000000"/>
                </a:solidFill>
                <a:effectLst/>
                <a:latin typeface="Verdana" panose="020B0604030504040204" pitchFamily="34" charset="0"/>
              </a:rPr>
              <a:t>Способность образовывать наречия на </a:t>
            </a:r>
            <a:r>
              <a:rPr kumimoji="0" lang="ru-RU" altLang="ru-RU" sz="2000" b="0" i="1" u="none" strike="noStrike" cap="none" normalizeH="0" baseline="0" dirty="0" smtClean="0">
                <a:ln>
                  <a:noFill/>
                </a:ln>
                <a:solidFill>
                  <a:srgbClr val="000000"/>
                </a:solidFill>
                <a:effectLst/>
                <a:latin typeface="Verdana" panose="020B0604030504040204" pitchFamily="34" charset="0"/>
              </a:rPr>
              <a:t>-о, -е</a:t>
            </a:r>
            <a:r>
              <a:rPr kumimoji="0" lang="ru-RU" altLang="ru-RU" sz="2000" b="0" i="0" u="none" strike="noStrike" cap="none" normalizeH="0" baseline="0" dirty="0" smtClean="0">
                <a:ln>
                  <a:noFill/>
                </a:ln>
                <a:solidFill>
                  <a:srgbClr val="000000"/>
                </a:solidFill>
                <a:effectLst/>
                <a:latin typeface="Verdana" panose="020B0604030504040204" pitchFamily="34" charset="0"/>
              </a:rPr>
              <a:t> </a:t>
            </a:r>
            <a:r>
              <a:rPr kumimoji="0" lang="ru-RU" altLang="ru-RU" sz="2000" b="0" i="1" u="none" strike="noStrike" cap="none" normalizeH="0" baseline="0" dirty="0" smtClean="0">
                <a:ln>
                  <a:noFill/>
                </a:ln>
                <a:solidFill>
                  <a:srgbClr val="000000"/>
                </a:solidFill>
                <a:effectLst/>
                <a:latin typeface="Verdana" panose="020B0604030504040204" pitchFamily="34" charset="0"/>
              </a:rPr>
              <a:t>(холодный – холодно, храбрый – храбро)</a:t>
            </a:r>
            <a:r>
              <a:rPr kumimoji="0" lang="ru-RU" altLang="ru-RU" sz="2000" b="0" i="0" u="none" strike="noStrike" cap="none" normalizeH="0" baseline="0" dirty="0" smtClean="0">
                <a:ln>
                  <a:noFill/>
                </a:ln>
                <a:solidFill>
                  <a:srgbClr val="000000"/>
                </a:solidFill>
                <a:effectLst/>
                <a:latin typeface="Verdana" panose="020B0604030504040204" pitchFamily="34" charset="0"/>
              </a:rPr>
              <a:t>.</a:t>
            </a:r>
            <a:r>
              <a:rPr kumimoji="0" lang="ru-RU" altLang="ru-RU" sz="1000" b="0" i="0" u="none" strike="noStrike" cap="none" normalizeH="0" baseline="0" dirty="0" smtClean="0">
                <a:ln>
                  <a:noFill/>
                </a:ln>
                <a:solidFill>
                  <a:srgbClr val="000000"/>
                </a:solidFill>
                <a:effectLst/>
                <a:latin typeface="Verdana" panose="020B0604030504040204" pitchFamily="34" charset="0"/>
              </a:rPr>
              <a:t/>
            </a:r>
            <a:br>
              <a:rPr kumimoji="0" lang="ru-RU" altLang="ru-RU" sz="1000" b="0" i="0" u="none" strike="noStrike" cap="none" normalizeH="0" baseline="0" dirty="0" smtClean="0">
                <a:ln>
                  <a:noFill/>
                </a:ln>
                <a:solidFill>
                  <a:srgbClr val="000000"/>
                </a:solidFill>
                <a:effectLst/>
                <a:latin typeface="Verdana" panose="020B0604030504040204" pitchFamily="34" charset="0"/>
              </a:rPr>
            </a:b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790763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634082"/>
          </a:xfrm>
        </p:spPr>
        <p:txBody>
          <a:bodyPr>
            <a:normAutofit/>
          </a:bodyPr>
          <a:lstStyle/>
          <a:p>
            <a:r>
              <a:rPr lang="ru-RU" dirty="0" smtClean="0"/>
              <a:t>Относительные прилагательные</a:t>
            </a:r>
            <a:endParaRPr lang="ru-RU" dirty="0"/>
          </a:p>
        </p:txBody>
      </p:sp>
      <p:sp>
        <p:nvSpPr>
          <p:cNvPr id="3" name="Объект 2"/>
          <p:cNvSpPr>
            <a:spLocks noGrp="1"/>
          </p:cNvSpPr>
          <p:nvPr>
            <p:ph idx="1"/>
          </p:nvPr>
        </p:nvSpPr>
        <p:spPr>
          <a:xfrm>
            <a:off x="457200" y="750714"/>
            <a:ext cx="8229600" cy="5918646"/>
          </a:xfrm>
        </p:spPr>
        <p:txBody>
          <a:bodyPr>
            <a:noAutofit/>
          </a:bodyPr>
          <a:lstStyle/>
          <a:p>
            <a:r>
              <a:rPr lang="ru-RU" sz="2500" u="sng" dirty="0"/>
              <a:t>Отношения к материалу</a:t>
            </a:r>
            <a:r>
              <a:rPr lang="ru-RU" sz="2500" dirty="0"/>
              <a:t> </a:t>
            </a:r>
            <a:r>
              <a:rPr lang="ru-RU" sz="2500" i="1" dirty="0"/>
              <a:t>(бумажная салфетка, льняной костюм, железные инструменты)</a:t>
            </a:r>
            <a:r>
              <a:rPr lang="ru-RU" sz="2500" dirty="0"/>
              <a:t>.</a:t>
            </a:r>
          </a:p>
          <a:p>
            <a:r>
              <a:rPr lang="ru-RU" sz="2500" u="sng" dirty="0"/>
              <a:t>К предмету, лицу</a:t>
            </a:r>
            <a:r>
              <a:rPr lang="ru-RU" sz="2500" dirty="0"/>
              <a:t> </a:t>
            </a:r>
            <a:r>
              <a:rPr lang="ru-RU" sz="2500" i="1" dirty="0"/>
              <a:t>(детские шалости, вербовая ветка, женские журналы)</a:t>
            </a:r>
            <a:r>
              <a:rPr lang="ru-RU" sz="2500" dirty="0"/>
              <a:t>.</a:t>
            </a:r>
          </a:p>
          <a:p>
            <a:r>
              <a:rPr lang="ru-RU" sz="2500" u="sng" dirty="0"/>
              <a:t>К месту</a:t>
            </a:r>
            <a:r>
              <a:rPr lang="ru-RU" sz="2500" dirty="0"/>
              <a:t> </a:t>
            </a:r>
            <a:r>
              <a:rPr lang="ru-RU" sz="2500" i="1" dirty="0"/>
              <a:t>(горные склоны, лесные ягоды, загородные электрички)</a:t>
            </a:r>
            <a:r>
              <a:rPr lang="ru-RU" sz="2500" dirty="0"/>
              <a:t>.</a:t>
            </a:r>
          </a:p>
          <a:p>
            <a:r>
              <a:rPr lang="ru-RU" sz="2500" u="sng" dirty="0"/>
              <a:t>К действию</a:t>
            </a:r>
            <a:r>
              <a:rPr lang="ru-RU" sz="2500" dirty="0"/>
              <a:t> </a:t>
            </a:r>
            <a:r>
              <a:rPr lang="ru-RU" sz="2500" i="1" dirty="0"/>
              <a:t>(стиральный порошок, уборочная машина, обучающие курсы)</a:t>
            </a:r>
            <a:r>
              <a:rPr lang="ru-RU" sz="2500" dirty="0"/>
              <a:t>.</a:t>
            </a:r>
          </a:p>
          <a:p>
            <a:r>
              <a:rPr lang="ru-RU" sz="2500" u="sng" dirty="0"/>
              <a:t>К отвлеченному понятию</a:t>
            </a:r>
            <a:r>
              <a:rPr lang="ru-RU" sz="2500" dirty="0"/>
              <a:t> </a:t>
            </a:r>
            <a:r>
              <a:rPr lang="ru-RU" sz="2500" i="1" dirty="0"/>
              <a:t>(риторический вопрос, научная работа, философский спор)</a:t>
            </a:r>
            <a:r>
              <a:rPr lang="ru-RU" sz="2500" dirty="0"/>
              <a:t>.</a:t>
            </a:r>
          </a:p>
          <a:p>
            <a:r>
              <a:rPr lang="ru-RU" sz="2500" u="sng" dirty="0"/>
              <a:t>К числу</a:t>
            </a:r>
            <a:r>
              <a:rPr lang="ru-RU" sz="2500" dirty="0"/>
              <a:t> </a:t>
            </a:r>
            <a:r>
              <a:rPr lang="ru-RU" sz="2500" i="1" dirty="0"/>
              <a:t>(тройная цена, двойное сальто)</a:t>
            </a:r>
            <a:r>
              <a:rPr lang="ru-RU" sz="2500" dirty="0"/>
              <a:t>.</a:t>
            </a:r>
          </a:p>
          <a:p>
            <a:r>
              <a:rPr lang="ru-RU" sz="2500" dirty="0"/>
              <a:t>В словосочетании относительное прилагательное можно заменить существительным </a:t>
            </a:r>
            <a:r>
              <a:rPr lang="ru-RU" sz="2500" i="1" dirty="0"/>
              <a:t>(морская ракушка – ракушка из моря, глиняный горшок – горшок из глины)</a:t>
            </a:r>
            <a:r>
              <a:rPr lang="ru-RU" sz="2500" dirty="0"/>
              <a:t>.</a:t>
            </a:r>
          </a:p>
          <a:p>
            <a:r>
              <a:rPr lang="ru-RU" sz="2500" dirty="0"/>
              <a:t/>
            </a:r>
            <a:br>
              <a:rPr lang="ru-RU" sz="2500" dirty="0"/>
            </a:br>
            <a:r>
              <a:rPr lang="ru-RU" sz="2500" dirty="0"/>
              <a:t/>
            </a:r>
            <a:br>
              <a:rPr lang="ru-RU" sz="2500" dirty="0"/>
            </a:br>
            <a:endParaRPr lang="ru-RU" sz="2500" dirty="0"/>
          </a:p>
        </p:txBody>
      </p:sp>
    </p:spTree>
    <p:extLst>
      <p:ext uri="{BB962C8B-B14F-4D97-AF65-F5344CB8AC3E}">
        <p14:creationId xmlns:p14="http://schemas.microsoft.com/office/powerpoint/2010/main" xmlns="" val="3082328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87610"/>
          </a:xfrm>
        </p:spPr>
        <p:txBody>
          <a:bodyPr/>
          <a:lstStyle/>
          <a:p>
            <a:pPr algn="ctr"/>
            <a:r>
              <a:rPr lang="ru-RU" dirty="0" smtClean="0"/>
              <a:t>Притяжательные прилагательные</a:t>
            </a:r>
            <a:endParaRPr lang="ru-RU" dirty="0"/>
          </a:p>
        </p:txBody>
      </p:sp>
      <p:sp>
        <p:nvSpPr>
          <p:cNvPr id="3" name="Объект 2"/>
          <p:cNvSpPr>
            <a:spLocks noGrp="1"/>
          </p:cNvSpPr>
          <p:nvPr>
            <p:ph idx="1"/>
          </p:nvPr>
        </p:nvSpPr>
        <p:spPr>
          <a:xfrm>
            <a:off x="628650" y="1052736"/>
            <a:ext cx="7886700" cy="5544615"/>
          </a:xfrm>
        </p:spPr>
        <p:txBody>
          <a:bodyPr>
            <a:normAutofit/>
          </a:bodyPr>
          <a:lstStyle/>
          <a:p>
            <a:r>
              <a:rPr lang="ru-RU" sz="2800" b="1" dirty="0" smtClean="0"/>
              <a:t>Притяжательные </a:t>
            </a:r>
            <a:r>
              <a:rPr lang="ru-RU" sz="2800" b="1" dirty="0"/>
              <a:t>имена прилагательные указывают на  </a:t>
            </a:r>
            <a:r>
              <a:rPr lang="ru-RU" sz="2800" b="1" dirty="0" smtClean="0"/>
              <a:t>принадлежность </a:t>
            </a:r>
            <a:r>
              <a:rPr lang="ru-RU" sz="2800" b="1" dirty="0"/>
              <a:t>предмета какому-нибудь лицу или животному и отвечают  </a:t>
            </a:r>
            <a:r>
              <a:rPr lang="ru-RU" sz="2800" dirty="0"/>
              <a:t/>
            </a:r>
            <a:br>
              <a:rPr lang="ru-RU" sz="2800" dirty="0"/>
            </a:br>
            <a:r>
              <a:rPr lang="ru-RU" sz="2800" b="1" dirty="0"/>
              <a:t>на вопросы   </a:t>
            </a:r>
            <a:r>
              <a:rPr lang="ru-RU" sz="2800" b="1" u="sng" dirty="0"/>
              <a:t>чей?   чья?   чьё? :  </a:t>
            </a:r>
            <a:r>
              <a:rPr lang="ru-RU" sz="2800" u="sng" dirty="0"/>
              <a:t/>
            </a:r>
            <a:br>
              <a:rPr lang="ru-RU" sz="2800" u="sng" dirty="0"/>
            </a:br>
            <a:r>
              <a:rPr lang="ru-RU" sz="2800" dirty="0"/>
              <a:t/>
            </a:r>
            <a:br>
              <a:rPr lang="ru-RU" sz="2800" dirty="0"/>
            </a:br>
            <a:r>
              <a:rPr lang="ru-RU" sz="2800" b="1" i="1" dirty="0" smtClean="0"/>
              <a:t>отцов пиджак, бабушкин дом, лисья нора, </a:t>
            </a:r>
            <a:r>
              <a:rPr lang="ru-RU" sz="2800" b="1" i="1" dirty="0" err="1" smtClean="0"/>
              <a:t>птицыно</a:t>
            </a:r>
            <a:r>
              <a:rPr lang="ru-RU" sz="2800" b="1" i="1" dirty="0" smtClean="0"/>
              <a:t> </a:t>
            </a:r>
            <a:r>
              <a:rPr lang="ru-RU" sz="2800" b="1" i="1" dirty="0"/>
              <a:t>гнездо.    </a:t>
            </a:r>
            <a:r>
              <a:rPr lang="ru-RU" sz="2800" i="1" dirty="0"/>
              <a:t/>
            </a:r>
            <a:br>
              <a:rPr lang="ru-RU" sz="2800" i="1" dirty="0"/>
            </a:br>
            <a:r>
              <a:rPr lang="ru-RU" sz="2800" dirty="0"/>
              <a:t/>
            </a:r>
            <a:br>
              <a:rPr lang="ru-RU" sz="2800" dirty="0"/>
            </a:br>
            <a:r>
              <a:rPr lang="ru-RU" sz="2800" dirty="0"/>
              <a:t/>
            </a:r>
            <a:br>
              <a:rPr lang="ru-RU" sz="2800" dirty="0"/>
            </a:br>
            <a:r>
              <a:rPr lang="ru-RU" sz="2800" b="1" dirty="0" smtClean="0"/>
              <a:t>Суффиксы</a:t>
            </a:r>
            <a:r>
              <a:rPr lang="ru-RU" sz="2800" b="1" dirty="0"/>
              <a:t>, характерные для притяжательных прилагательных:  </a:t>
            </a:r>
            <a:r>
              <a:rPr lang="ru-RU" sz="2800" dirty="0"/>
              <a:t/>
            </a:r>
            <a:br>
              <a:rPr lang="ru-RU" sz="2800" dirty="0"/>
            </a:br>
            <a:r>
              <a:rPr lang="ru-RU" sz="2800" b="1" dirty="0"/>
              <a:t>-ин- (-</a:t>
            </a:r>
            <a:r>
              <a:rPr lang="ru-RU" sz="2800" b="1" dirty="0" err="1"/>
              <a:t>ын</a:t>
            </a:r>
            <a:r>
              <a:rPr lang="ru-RU" sz="2800" b="1" dirty="0"/>
              <a:t>-), -</a:t>
            </a:r>
            <a:r>
              <a:rPr lang="ru-RU" sz="2800" b="1" dirty="0" err="1"/>
              <a:t>ов</a:t>
            </a:r>
            <a:r>
              <a:rPr lang="ru-RU" sz="2800" b="1" dirty="0"/>
              <a:t>- (-ев-), -</a:t>
            </a:r>
            <a:r>
              <a:rPr lang="ru-RU" sz="2800" b="1" dirty="0" err="1"/>
              <a:t>ий</a:t>
            </a:r>
            <a:r>
              <a:rPr lang="ru-RU" sz="2800" b="1" dirty="0"/>
              <a:t>- (-й-).  </a:t>
            </a:r>
            <a:r>
              <a:rPr lang="ru-RU" dirty="0"/>
              <a:t/>
            </a:r>
            <a:br>
              <a:rPr lang="ru-RU" dirty="0"/>
            </a:br>
            <a:endParaRPr lang="ru-RU" dirty="0"/>
          </a:p>
        </p:txBody>
      </p:sp>
    </p:spTree>
    <p:extLst>
      <p:ext uri="{BB962C8B-B14F-4D97-AF65-F5344CB8AC3E}">
        <p14:creationId xmlns:p14="http://schemas.microsoft.com/office/powerpoint/2010/main" xmlns="" val="2458908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pic>
        <p:nvPicPr>
          <p:cNvPr id="1026" name="Picture 2" descr="http://fs1.ppt4web.ru/images/9703/88910/640/img8.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6632"/>
            <a:ext cx="8229600" cy="6552728"/>
          </a:xfrm>
        </p:spPr>
        <p:txBody>
          <a:bodyPr>
            <a:noAutofit/>
          </a:bodyPr>
          <a:lstStyle/>
          <a:p>
            <a:pPr marL="0" indent="0" algn="ctr">
              <a:buNone/>
            </a:pPr>
            <a:r>
              <a:rPr lang="ru-RU" sz="3600" b="1" dirty="0" smtClean="0"/>
              <a:t>Задание 1</a:t>
            </a:r>
            <a:r>
              <a:rPr lang="ru-RU" sz="3600" b="1" dirty="0" smtClean="0"/>
              <a:t>. </a:t>
            </a:r>
            <a:r>
              <a:rPr lang="ru-RU" sz="3600" b="1" dirty="0"/>
              <a:t>Распределите прилагательные по разрядам</a:t>
            </a:r>
          </a:p>
          <a:p>
            <a:pPr marL="0" indent="0" algn="ctr">
              <a:buNone/>
            </a:pPr>
            <a:r>
              <a:rPr lang="ru-RU" sz="3600" dirty="0"/>
              <a:t>Веселый, собачья преданность, лимонный сок, глупый, лисий хвост, золотые руки, изумрудные серьги, железная леди, противный голос, жаркий день, крепкий орех, свинцовое небо, воздушный пирог, изумрудная зелень, нарядный костюм, русский лес, сиреневый платок, сонный ребенок, тополиный пух, свинцовая пуля, воздушные массы, папин, отцовский, львиная шерсть, собачья шерсть</a:t>
            </a:r>
            <a:r>
              <a:rPr lang="ru-RU" sz="3600" dirty="0" smtClean="0"/>
              <a:t>.</a:t>
            </a:r>
            <a:endParaRPr lang="ru-RU" sz="3600" dirty="0"/>
          </a:p>
        </p:txBody>
      </p:sp>
    </p:spTree>
    <p:extLst>
      <p:ext uri="{BB962C8B-B14F-4D97-AF65-F5344CB8AC3E}">
        <p14:creationId xmlns:p14="http://schemas.microsoft.com/office/powerpoint/2010/main" xmlns="" val="1798690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TotalTime>
  <Words>641</Words>
  <Application>Microsoft Office PowerPoint</Application>
  <PresentationFormat>Экран (4:3)</PresentationFormat>
  <Paragraphs>74</Paragraphs>
  <Slides>20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Тема Office</vt:lpstr>
      <vt:lpstr>Имя прилагательное</vt:lpstr>
      <vt:lpstr>Слайд 2</vt:lpstr>
      <vt:lpstr>Слайд 3</vt:lpstr>
      <vt:lpstr>Разряды прилагательных по значению – это лексико-грамматические признаки прилагательных, которые указывают на характер называемого прилагательным качества</vt:lpstr>
      <vt:lpstr>Качественные прилагательные</vt:lpstr>
      <vt:lpstr>Относительные прилагательные</vt:lpstr>
      <vt:lpstr>Притяжательные прилагательные</vt:lpstr>
      <vt:lpstr>Слайд 8</vt:lpstr>
      <vt:lpstr>Слайд 9</vt:lpstr>
      <vt:lpstr>Степени сравнения имен прилагательных</vt:lpstr>
      <vt:lpstr> НЕЛЬЗЯ ни в коем случае смешивать простую и составную формы степеней сравнения !!! </vt:lpstr>
      <vt:lpstr>Задание </vt:lpstr>
      <vt:lpstr>Слайд 13</vt:lpstr>
      <vt:lpstr>Слайд 14</vt:lpstr>
      <vt:lpstr>Задание 3 Задание 3. Вставьте пропущенные буквы. Дли…ый, государстве…ый, песча…ый, оловя…ый, ястреби…ый, карти…ый, торжестве…ый, овся…ое, авиацио…ый,  це…ый, деревя…ый, глиня…ый, мужестве…ый стари…ый, тума…ый</vt:lpstr>
      <vt:lpstr>Задание 4. Раскройте скобки.</vt:lpstr>
      <vt:lpstr>Слитное и раздельное написание  НЕ с прилагательными</vt:lpstr>
      <vt:lpstr>Слайд 18</vt:lpstr>
      <vt:lpstr>Задание 5. Раскройте скобки.</vt:lpstr>
      <vt:lpstr>Слайд 20</vt:lpstr>
    </vt:vector>
  </TitlesOfParts>
  <Company>Omei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Имя прилагательное</dc:title>
  <dc:creator>uch_chast</dc:creator>
  <cp:lastModifiedBy>Cranel</cp:lastModifiedBy>
  <cp:revision>45</cp:revision>
  <dcterms:created xsi:type="dcterms:W3CDTF">2014-11-25T10:25:26Z</dcterms:created>
  <dcterms:modified xsi:type="dcterms:W3CDTF">2023-02-28T15:24:44Z</dcterms:modified>
</cp:coreProperties>
</file>