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OXmGAB7Vwk5UHOJwLNQuIrMkg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Cassie: saying hello, the title of our project &amp; what’s it for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ef1756073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ef1756073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Chevaunne</a:t>
            </a:r>
            <a:endParaRPr/>
          </a:p>
          <a:p>
            <a:pPr indent="0" lvl="0" marL="0" rtl="0" algn="l">
              <a:lnSpc>
                <a:spcPct val="115000"/>
              </a:lnSpc>
              <a:spcBef>
                <a:spcPts val="0"/>
              </a:spcBef>
              <a:spcAft>
                <a:spcPts val="0"/>
              </a:spcAft>
              <a:buClr>
                <a:schemeClr val="dk1"/>
              </a:buClr>
              <a:buSzPts val="1100"/>
              <a:buFont typeface="Arial"/>
              <a:buNone/>
            </a:pPr>
            <a:r>
              <a:rPr lang="en-US"/>
              <a:t>We also wanted to see if we grouped the states according to their political ideology - Democrat, Republican, or Split - whether we see a difference in foster care rates over the same time period. We observed that before 2012, the states seemed to be in tandem, but then we see a sharp increase in entry rates among the split and republican states, while the democrat states experience a less noticeable increase. And now, Ange will review our Tableau dashboard. Take it away Ange!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Ange: go to the </a:t>
            </a:r>
            <a:r>
              <a:rPr lang="en-US"/>
              <a:t>dashboard</a:t>
            </a:r>
            <a:r>
              <a:rPr lang="en-US"/>
              <a:t> website (the title of the slide is a link) and just go over the plots &amp; what they are very briefly - pick a few states to showcase the exploratory findings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ef1756073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3ef175607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Sasha</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As the laws become more restrictive the number of abortions decreases, but this is not the case with the number of adoptions. </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db647d672_8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fdb647d672_8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Sasha</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As the laws become more restrictive the number of abortions decreases, but this is not the case with the number of adoptions. </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ef1756073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ef1756073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Sasha</a:t>
            </a:r>
            <a:endParaRPr sz="1600">
              <a:solidFill>
                <a:srgbClr val="666666"/>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a:t>Important features include abortion rate, the number of prenatal visits &amp; health of the pregnant woman, abortion restrictiveness, and the Mothers’ labor force participation rate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Sasha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ef175607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ef175607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t>Cassie: introduce the team</a:t>
            </a:r>
            <a:endParaRPr b="1" sz="1800">
              <a:solidFill>
                <a:srgbClr val="1D1C1D"/>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fd4b2bc7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fd4b2bc7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Cassie: outline what we’ll go over in the project (basically the bullet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fe4151c4d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3fe4151c4d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Paula: talk about the background of the project and why it matters (below is a great script for you)</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 legalization of abortion in the United States is known to have led to changes in reproductive behavior. Birthrates declined by about 5-8% as a consequence of abortion legalization, with the largest declines occurring among teenagers, women older than 35, unmarried women and nonwhite women.</a:t>
            </a:r>
            <a:r>
              <a:rPr b="0" baseline="30000" i="0"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 Legalization is associated with an improvement in birth outcomes, such as neonatal mortality. Furthermore, abortion legalization may have led to an improvement in the average living conditions of children, probably by reducing the numbers of youngsters who would have lived in single-parent families, lived in poverty, received welfare and died as infants. Previous research suggests that abortion restrictions less onerous than outright bans reduce the number of infants relinquished for adoption in the United States.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ef175607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ef175607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Paula: state the questions we’ll try to answer</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 legalization of abortion in the United States is known to have led to changes in reproductive behavior. Birthrates declined by about 5-8% as a consequence of abortion legalization, with the largest declines occurring among teenagers, women older than 35, unmarried women and nonwhite women.</a:t>
            </a:r>
            <a:r>
              <a:rPr b="0" baseline="30000" i="0" lang="en-US" sz="1100" u="none" cap="none" strike="noStrike">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 Legalization is associated with an improvement in birth outcomes, such as neonatal mortality. Furthermore, abortion legalization may have led to an improvement in the average living conditions of children, probably by reducing the numbers of youngsters who would have lived in single-parent families, lived in poverty, received welfare and died as infants. Previous research suggests that abortion restrictions less onerous than outright bans reduce the number of infants relinquished for adoption in the United States.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ef1756073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ef1756073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Priya</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Sources – </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The a leading research and policy organization committed to advancing sexual and reproductive health and rights (SRHR) worldwide.</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CDC</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Abortion – A publicly available data set of comprehensive historical statistics on the incidence of pregnancy, birth and abortion for people of all reproductive ages in the United States. National statistics cover the period from 1973 to 2017 (dataset comes from Guttmacher Institute)</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Foster Care – Annie E. Casey Foundation Kids Count Data Center – Children in Foster Care by Age Group</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Socio-economic factors – Institute for Women’s Policy Research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ef1756073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3ef1756073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Priya</a:t>
            </a:r>
            <a:endParaRPr/>
          </a:p>
          <a:p>
            <a:pPr indent="0" lvl="0" marL="0" rtl="0" algn="l">
              <a:lnSpc>
                <a:spcPct val="100000"/>
              </a:lnSpc>
              <a:spcBef>
                <a:spcPts val="0"/>
              </a:spcBef>
              <a:spcAft>
                <a:spcPts val="0"/>
              </a:spcAft>
              <a:buSzPts val="1400"/>
              <a:buNone/>
            </a:pPr>
            <a:r>
              <a:rPr lang="en-US"/>
              <a:t>Preprocessing includes</a:t>
            </a:r>
            <a:endParaRPr/>
          </a:p>
          <a:p>
            <a:pPr indent="0" lvl="0" marL="0" rtl="0" algn="l">
              <a:lnSpc>
                <a:spcPct val="100000"/>
              </a:lnSpc>
              <a:spcBef>
                <a:spcPts val="0"/>
              </a:spcBef>
              <a:spcAft>
                <a:spcPts val="0"/>
              </a:spcAft>
              <a:buSzPts val="1400"/>
              <a:buNone/>
            </a:pPr>
            <a:r>
              <a:rPr lang="en-US"/>
              <a:t>Converting numbers to rates per 1000</a:t>
            </a:r>
            <a:endParaRPr/>
          </a:p>
          <a:p>
            <a:pPr indent="0" lvl="0" marL="0" rtl="0" algn="l">
              <a:lnSpc>
                <a:spcPct val="100000"/>
              </a:lnSpc>
              <a:spcBef>
                <a:spcPts val="0"/>
              </a:spcBef>
              <a:spcAft>
                <a:spcPts val="0"/>
              </a:spcAft>
              <a:buSzPts val="1400"/>
              <a:buNone/>
            </a:pPr>
            <a:r>
              <a:rPr lang="en-US"/>
              <a:t>Sp</a:t>
            </a:r>
            <a:r>
              <a:rPr lang="en-US"/>
              <a:t>lit by political Ideology</a:t>
            </a:r>
            <a:endParaRPr/>
          </a:p>
          <a:p>
            <a:pPr indent="0" lvl="0" marL="0" rtl="0" algn="l">
              <a:lnSpc>
                <a:spcPct val="100000"/>
              </a:lnSpc>
              <a:spcBef>
                <a:spcPts val="0"/>
              </a:spcBef>
              <a:spcAft>
                <a:spcPts val="0"/>
              </a:spcAft>
              <a:buSzPts val="1400"/>
              <a:buNone/>
            </a:pPr>
            <a:r>
              <a:rPr lang="en-US"/>
              <a:t>Split by levels of restrictive abortions laws</a:t>
            </a:r>
            <a:endParaRPr/>
          </a:p>
          <a:p>
            <a:pPr indent="0" lvl="0" marL="0" rtl="0" algn="l">
              <a:lnSpc>
                <a:spcPct val="100000"/>
              </a:lnSpc>
              <a:spcBef>
                <a:spcPts val="0"/>
              </a:spcBef>
              <a:spcAft>
                <a:spcPts val="0"/>
              </a:spcAft>
              <a:buSzPts val="1400"/>
              <a:buNone/>
            </a:pPr>
            <a:r>
              <a:rPr lang="en-US"/>
              <a:t>Filtering based on years available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ef1756073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ef1756073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Chevaunne </a:t>
            </a:r>
            <a:endParaRPr/>
          </a:p>
          <a:p>
            <a:pPr indent="0" lvl="0" marL="0" rtl="0" algn="l">
              <a:lnSpc>
                <a:spcPct val="115000"/>
              </a:lnSpc>
              <a:spcBef>
                <a:spcPts val="0"/>
              </a:spcBef>
              <a:spcAft>
                <a:spcPts val="0"/>
              </a:spcAft>
              <a:buClr>
                <a:schemeClr val="dk1"/>
              </a:buClr>
              <a:buSzPts val="1100"/>
              <a:buFont typeface="Arial"/>
              <a:buNone/>
            </a:pPr>
            <a:r>
              <a:rPr lang="en-US"/>
              <a:t>Thanks Priya! So to start, we wanted to look at the rates across the nation of abortion, adoption, and foster care entry and how they intersect. First thing we noticed is that the rate of adoption is far lower than the rate of children entering foster care. We see that adoption rates have increased slightly since 2008, but never comes close to foster care rates.</a:t>
            </a:r>
            <a:endParaRPr/>
          </a:p>
          <a:p>
            <a:pPr indent="0" lvl="0" marL="0" rtl="0" algn="l">
              <a:lnSpc>
                <a:spcPct val="115000"/>
              </a:lnSpc>
              <a:spcBef>
                <a:spcPts val="0"/>
              </a:spcBef>
              <a:spcAft>
                <a:spcPts val="0"/>
              </a:spcAft>
              <a:buClr>
                <a:schemeClr val="dk1"/>
              </a:buClr>
              <a:buSzPts val="1100"/>
              <a:buFont typeface="Arial"/>
              <a:buNone/>
            </a:pPr>
            <a:r>
              <a:rPr lang="en-US"/>
              <a:t>Second, we see that this interesting drop in abortion that starts happening around the late 2000s, and then a few years later in 2011 there is a marked uptick in children entering foster care, with that rate continuing to increase as abortion decreases overall.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ef1756073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ef1756073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Chevaunne</a:t>
            </a:r>
            <a:endParaRPr/>
          </a:p>
          <a:p>
            <a:pPr indent="0" lvl="0" marL="0" rtl="0" algn="l">
              <a:lnSpc>
                <a:spcPct val="115000"/>
              </a:lnSpc>
              <a:spcBef>
                <a:spcPts val="0"/>
              </a:spcBef>
              <a:spcAft>
                <a:spcPts val="0"/>
              </a:spcAft>
              <a:buClr>
                <a:schemeClr val="dk1"/>
              </a:buClr>
              <a:buSzPts val="1100"/>
              <a:buFont typeface="Arial"/>
              <a:buNone/>
            </a:pPr>
            <a:r>
              <a:rPr lang="en-US"/>
              <a:t>Now we were wanted to group the states by their current abortion ban status and see if the decrease in abortion rates can be attributed to one or more groups. From this run chart, we saw that abortion rates seem to have been decreasing across all groups. BUT, we also see lower rates in the states with more restrictive laws. This made sense to us as decreased access typically leads to decreased opportunity to procure a product or service.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4"/>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1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14"/>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1" name="Google Shape;21;p14"/>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2" name="Google Shape;22;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3" name="Google Shape;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1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15"/>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 name="Shape 28"/>
        <p:cNvGrpSpPr/>
        <p:nvPr/>
      </p:nvGrpSpPr>
      <p:grpSpPr>
        <a:xfrm>
          <a:off x="0" y="0"/>
          <a:ext cx="0" cy="0"/>
          <a:chOff x="0" y="0"/>
          <a:chExt cx="0" cy="0"/>
        </a:xfrm>
      </p:grpSpPr>
      <p:sp>
        <p:nvSpPr>
          <p:cNvPr id="29" name="Google Shape;29;p16"/>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30" name="Google Shape;30;p16"/>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 name="Google Shape;3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6" name="Google Shape;4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rgbClr val="CFE2F3"/>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ublic.tableau.com/views/DS4AWomenCapstoneProject/PrenatalHealth?:language=en-US&amp;:display_count=n&amp;:origin=viz_share_link"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10.jpg"/><Relationship Id="rId6" Type="http://schemas.openxmlformats.org/officeDocument/2006/relationships/image" Target="../media/image15.png"/><Relationship Id="rId7"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22.jpg"/><Relationship Id="rId6" Type="http://schemas.openxmlformats.org/officeDocument/2006/relationships/image" Target="../media/image14.jpg"/><Relationship Id="rId7" Type="http://schemas.openxmlformats.org/officeDocument/2006/relationships/image" Target="../media/image21.jpg"/><Relationship Id="rId8"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1100400" y="859350"/>
            <a:ext cx="6943200" cy="1712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400"/>
              <a:buNone/>
            </a:pPr>
            <a:r>
              <a:rPr b="1" lang="en-US" sz="3000">
                <a:solidFill>
                  <a:srgbClr val="FF0000"/>
                </a:solidFill>
                <a:latin typeface="Roboto"/>
                <a:ea typeface="Roboto"/>
                <a:cs typeface="Roboto"/>
                <a:sym typeface="Roboto"/>
              </a:rPr>
              <a:t>50 STATES OF DISMAY:</a:t>
            </a:r>
            <a:endParaRPr b="1" sz="3000">
              <a:solidFill>
                <a:srgbClr val="FF0000"/>
              </a:solidFill>
              <a:latin typeface="Roboto"/>
              <a:ea typeface="Roboto"/>
              <a:cs typeface="Roboto"/>
              <a:sym typeface="Roboto"/>
            </a:endParaRPr>
          </a:p>
          <a:p>
            <a:pPr indent="0" lvl="0" marL="0" rtl="0" algn="ctr">
              <a:lnSpc>
                <a:spcPct val="115000"/>
              </a:lnSpc>
              <a:spcBef>
                <a:spcPts val="0"/>
              </a:spcBef>
              <a:spcAft>
                <a:spcPts val="0"/>
              </a:spcAft>
              <a:buSzPts val="5400"/>
              <a:buNone/>
            </a:pPr>
            <a:r>
              <a:rPr b="1" lang="en-US" sz="3000">
                <a:solidFill>
                  <a:srgbClr val="FF0000"/>
                </a:solidFill>
                <a:latin typeface="Roboto"/>
                <a:ea typeface="Roboto"/>
                <a:cs typeface="Roboto"/>
                <a:sym typeface="Roboto"/>
              </a:rPr>
              <a:t>THE EFFECT OF ABORTION BANS ON FOSTER CARE ENTRIES</a:t>
            </a:r>
            <a:endParaRPr b="1" sz="3000">
              <a:solidFill>
                <a:srgbClr val="FF0000"/>
              </a:solidFill>
              <a:latin typeface="Roboto"/>
              <a:ea typeface="Roboto"/>
              <a:cs typeface="Roboto"/>
              <a:sym typeface="Roboto"/>
            </a:endParaRPr>
          </a:p>
        </p:txBody>
      </p:sp>
      <p:sp>
        <p:nvSpPr>
          <p:cNvPr id="59" name="Google Shape;59;p1"/>
          <p:cNvSpPr txBox="1"/>
          <p:nvPr>
            <p:ph idx="1" type="subTitle"/>
          </p:nvPr>
        </p:nvSpPr>
        <p:spPr>
          <a:xfrm>
            <a:off x="1100400" y="2936550"/>
            <a:ext cx="6943200" cy="1301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00000"/>
              </a:lnSpc>
              <a:spcBef>
                <a:spcPts val="1120"/>
              </a:spcBef>
              <a:spcAft>
                <a:spcPts val="0"/>
              </a:spcAft>
              <a:buClr>
                <a:srgbClr val="1482A5"/>
              </a:buClr>
              <a:buSzPct val="87500"/>
              <a:buFont typeface="Arial"/>
              <a:buNone/>
            </a:pPr>
            <a:r>
              <a:rPr b="1" lang="en-US" sz="6400">
                <a:solidFill>
                  <a:srgbClr val="324148"/>
                </a:solidFill>
                <a:latin typeface="Roboto"/>
                <a:ea typeface="Roboto"/>
                <a:cs typeface="Roboto"/>
                <a:sym typeface="Roboto"/>
              </a:rPr>
              <a:t>Correlation One </a:t>
            </a:r>
            <a:r>
              <a:rPr b="1" lang="en-US" sz="6400">
                <a:solidFill>
                  <a:srgbClr val="324148"/>
                </a:solidFill>
                <a:latin typeface="Roboto"/>
                <a:ea typeface="Roboto"/>
                <a:cs typeface="Roboto"/>
                <a:sym typeface="Roboto"/>
              </a:rPr>
              <a:t>DS4A/Women</a:t>
            </a:r>
            <a:endParaRPr b="1" sz="6400">
              <a:solidFill>
                <a:srgbClr val="324148"/>
              </a:solidFill>
              <a:latin typeface="Roboto"/>
              <a:ea typeface="Roboto"/>
              <a:cs typeface="Roboto"/>
              <a:sym typeface="Roboto"/>
            </a:endParaRPr>
          </a:p>
          <a:p>
            <a:pPr indent="0" lvl="0" marL="0" rtl="0" algn="ctr">
              <a:lnSpc>
                <a:spcPct val="100000"/>
              </a:lnSpc>
              <a:spcBef>
                <a:spcPts val="1120"/>
              </a:spcBef>
              <a:spcAft>
                <a:spcPts val="0"/>
              </a:spcAft>
              <a:buClr>
                <a:srgbClr val="1482A5"/>
              </a:buClr>
              <a:buSzPct val="87500"/>
              <a:buFont typeface="Arial"/>
              <a:buNone/>
            </a:pPr>
            <a:r>
              <a:rPr b="1" lang="en-US" sz="6400">
                <a:solidFill>
                  <a:srgbClr val="324148"/>
                </a:solidFill>
                <a:latin typeface="Roboto"/>
                <a:ea typeface="Roboto"/>
                <a:cs typeface="Roboto"/>
                <a:sym typeface="Roboto"/>
              </a:rPr>
              <a:t>Supreme </a:t>
            </a:r>
            <a:r>
              <a:rPr b="1" i="1" lang="en-US" sz="6400">
                <a:solidFill>
                  <a:srgbClr val="324148"/>
                </a:solidFill>
                <a:latin typeface="Roboto"/>
                <a:ea typeface="Roboto"/>
                <a:cs typeface="Roboto"/>
                <a:sym typeface="Roboto"/>
              </a:rPr>
              <a:t>(Court Took Away Our Rights)</a:t>
            </a:r>
            <a:r>
              <a:rPr b="1" lang="en-US" sz="6400">
                <a:solidFill>
                  <a:srgbClr val="324148"/>
                </a:solidFill>
                <a:latin typeface="Roboto"/>
                <a:ea typeface="Roboto"/>
                <a:cs typeface="Roboto"/>
                <a:sym typeface="Roboto"/>
              </a:rPr>
              <a:t> </a:t>
            </a:r>
            <a:r>
              <a:rPr b="1" lang="en-US" sz="6400">
                <a:solidFill>
                  <a:srgbClr val="324148"/>
                </a:solidFill>
                <a:latin typeface="Roboto"/>
                <a:ea typeface="Roboto"/>
                <a:cs typeface="Roboto"/>
                <a:sym typeface="Roboto"/>
              </a:rPr>
              <a:t>Team</a:t>
            </a:r>
            <a:endParaRPr b="1" sz="6400">
              <a:solidFill>
                <a:srgbClr val="324148"/>
              </a:solidFill>
              <a:latin typeface="Roboto"/>
              <a:ea typeface="Roboto"/>
              <a:cs typeface="Roboto"/>
              <a:sym typeface="Roboto"/>
            </a:endParaRPr>
          </a:p>
          <a:p>
            <a:pPr indent="0" lvl="0" marL="0" rtl="0" algn="ctr">
              <a:lnSpc>
                <a:spcPct val="100000"/>
              </a:lnSpc>
              <a:spcBef>
                <a:spcPts val="1120"/>
              </a:spcBef>
              <a:spcAft>
                <a:spcPts val="0"/>
              </a:spcAft>
              <a:buClr>
                <a:srgbClr val="1482A5"/>
              </a:buClr>
              <a:buSzPct val="87500"/>
              <a:buFont typeface="Arial"/>
              <a:buNone/>
            </a:pPr>
            <a:r>
              <a:rPr lang="en-US" sz="6400">
                <a:solidFill>
                  <a:srgbClr val="324148"/>
                </a:solidFill>
                <a:latin typeface="Roboto"/>
                <a:ea typeface="Roboto"/>
                <a:cs typeface="Roboto"/>
                <a:sym typeface="Roboto"/>
              </a:rPr>
              <a:t>Priya Balaji, Cassie Berns, Chevaunne Edwards,  Sasha Gryshchenko, Paula Wu, Ange Yang</a:t>
            </a:r>
            <a:endParaRPr b="1" sz="9300">
              <a:solidFill>
                <a:srgbClr val="324148"/>
              </a:solidFill>
              <a:latin typeface="Roboto"/>
              <a:ea typeface="Roboto"/>
              <a:cs typeface="Roboto"/>
              <a:sym typeface="Roboto"/>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ef1756073_1_453"/>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3ef1756073_1_453"/>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3ef1756073_1_453"/>
          <p:cNvSpPr txBox="1"/>
          <p:nvPr/>
        </p:nvSpPr>
        <p:spPr>
          <a:xfrm>
            <a:off x="926400" y="325100"/>
            <a:ext cx="7291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latin typeface="Proxima Nova"/>
                <a:ea typeface="Proxima Nova"/>
                <a:cs typeface="Proxima Nova"/>
                <a:sym typeface="Proxima Nova"/>
              </a:rPr>
              <a:t>Exploratory Data Analysis</a:t>
            </a:r>
            <a:endParaRPr b="1" sz="2600">
              <a:solidFill>
                <a:srgbClr val="FF0000"/>
              </a:solidFill>
              <a:latin typeface="Proxima Nova"/>
              <a:ea typeface="Proxima Nova"/>
              <a:cs typeface="Proxima Nova"/>
              <a:sym typeface="Proxima Nova"/>
            </a:endParaRPr>
          </a:p>
        </p:txBody>
      </p:sp>
      <p:pic>
        <p:nvPicPr>
          <p:cNvPr id="157" name="Google Shape;157;g13ef1756073_1_453"/>
          <p:cNvPicPr preferRelativeResize="0"/>
          <p:nvPr/>
        </p:nvPicPr>
        <p:blipFill>
          <a:blip r:embed="rId3">
            <a:alphaModFix/>
          </a:blip>
          <a:stretch>
            <a:fillRect/>
          </a:stretch>
        </p:blipFill>
        <p:spPr>
          <a:xfrm>
            <a:off x="457162" y="998701"/>
            <a:ext cx="8229676" cy="37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txBox="1"/>
          <p:nvPr>
            <p:ph type="title"/>
          </p:nvPr>
        </p:nvSpPr>
        <p:spPr>
          <a:xfrm>
            <a:off x="311700" y="3251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US" sz="2600">
                <a:solidFill>
                  <a:srgbClr val="FF0000"/>
                </a:solidFill>
                <a:uFill>
                  <a:noFill/>
                </a:uFill>
                <a:latin typeface="Roboto"/>
                <a:ea typeface="Roboto"/>
                <a:cs typeface="Roboto"/>
                <a:sym typeface="Roboto"/>
                <a:hlinkClick r:id="rId3">
                  <a:extLst>
                    <a:ext uri="{A12FA001-AC4F-418D-AE19-62706E023703}">
                      <ahyp:hlinkClr val="tx"/>
                    </a:ext>
                  </a:extLst>
                </a:hlinkClick>
              </a:rPr>
              <a:t>Interactive Tableau Dashboard</a:t>
            </a:r>
            <a:endParaRPr b="1" sz="2600">
              <a:solidFill>
                <a:srgbClr val="FF0000"/>
              </a:solidFill>
              <a:latin typeface="Roboto"/>
              <a:ea typeface="Roboto"/>
              <a:cs typeface="Roboto"/>
              <a:sym typeface="Roboto"/>
            </a:endParaRPr>
          </a:p>
        </p:txBody>
      </p:sp>
      <p:pic>
        <p:nvPicPr>
          <p:cNvPr id="165" name="Google Shape;165;p6"/>
          <p:cNvPicPr preferRelativeResize="0"/>
          <p:nvPr/>
        </p:nvPicPr>
        <p:blipFill>
          <a:blip r:embed="rId4">
            <a:alphaModFix/>
          </a:blip>
          <a:stretch>
            <a:fillRect/>
          </a:stretch>
        </p:blipFill>
        <p:spPr>
          <a:xfrm>
            <a:off x="467950" y="961313"/>
            <a:ext cx="8224850" cy="3220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ef1756073_0_44"/>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3ef1756073_0_44"/>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3ef1756073_0_44"/>
          <p:cNvSpPr txBox="1"/>
          <p:nvPr>
            <p:ph type="title"/>
          </p:nvPr>
        </p:nvSpPr>
        <p:spPr>
          <a:xfrm>
            <a:off x="287825" y="359925"/>
            <a:ext cx="8585100" cy="5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600">
                <a:solidFill>
                  <a:srgbClr val="FF0000"/>
                </a:solidFill>
                <a:latin typeface="Roboto"/>
                <a:ea typeface="Roboto"/>
                <a:cs typeface="Roboto"/>
                <a:sym typeface="Roboto"/>
              </a:rPr>
              <a:t>Analysis</a:t>
            </a:r>
            <a:endParaRPr b="1" sz="2600">
              <a:solidFill>
                <a:srgbClr val="FF0000"/>
              </a:solidFill>
              <a:latin typeface="Roboto"/>
              <a:ea typeface="Roboto"/>
              <a:cs typeface="Roboto"/>
              <a:sym typeface="Roboto"/>
            </a:endParaRPr>
          </a:p>
        </p:txBody>
      </p:sp>
      <p:sp>
        <p:nvSpPr>
          <p:cNvPr id="173" name="Google Shape;173;g13ef1756073_0_44"/>
          <p:cNvSpPr txBox="1"/>
          <p:nvPr/>
        </p:nvSpPr>
        <p:spPr>
          <a:xfrm>
            <a:off x="618500" y="1106850"/>
            <a:ext cx="4350900" cy="317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Roboto"/>
                <a:ea typeface="Roboto"/>
                <a:cs typeface="Roboto"/>
                <a:sym typeface="Roboto"/>
              </a:rPr>
              <a:t>Correlation Analysis:</a:t>
            </a:r>
            <a:endParaRPr b="1"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US" sz="1600">
                <a:latin typeface="Roboto"/>
                <a:ea typeface="Roboto"/>
                <a:cs typeface="Roboto"/>
                <a:sym typeface="Roboto"/>
              </a:rPr>
              <a:t>Abortion restrictiveness is highly related to political ideology</a:t>
            </a:r>
            <a:endParaRPr sz="1600">
              <a:latin typeface="Roboto"/>
              <a:ea typeface="Roboto"/>
              <a:cs typeface="Roboto"/>
              <a:sym typeface="Roboto"/>
            </a:endParaRPr>
          </a:p>
          <a:p>
            <a:pPr indent="-317500" lvl="1" marL="914400" rtl="0" algn="l">
              <a:spcBef>
                <a:spcPts val="0"/>
              </a:spcBef>
              <a:spcAft>
                <a:spcPts val="0"/>
              </a:spcAft>
              <a:buSzPts val="1400"/>
              <a:buFont typeface="Roboto"/>
              <a:buChar char="○"/>
            </a:pPr>
            <a:r>
              <a:rPr lang="en-US">
                <a:latin typeface="Roboto"/>
                <a:ea typeface="Roboto"/>
                <a:cs typeface="Roboto"/>
                <a:sym typeface="Roboto"/>
              </a:rPr>
              <a:t>⍴=0.75</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Abortion restrictiveness and </a:t>
            </a:r>
            <a:r>
              <a:rPr i="1" lang="en-US" sz="1600">
                <a:latin typeface="Roboto"/>
                <a:ea typeface="Roboto"/>
                <a:cs typeface="Roboto"/>
                <a:sym typeface="Roboto"/>
              </a:rPr>
              <a:t>(legal) </a:t>
            </a:r>
            <a:r>
              <a:rPr lang="en-US" sz="1600">
                <a:latin typeface="Roboto"/>
                <a:ea typeface="Roboto"/>
                <a:cs typeface="Roboto"/>
                <a:sym typeface="Roboto"/>
              </a:rPr>
              <a:t>abortion rate have a negative relationship</a:t>
            </a:r>
            <a:endParaRPr sz="1600">
              <a:latin typeface="Roboto"/>
              <a:ea typeface="Roboto"/>
              <a:cs typeface="Roboto"/>
              <a:sym typeface="Roboto"/>
            </a:endParaRPr>
          </a:p>
          <a:p>
            <a:pPr indent="-317500" lvl="1" marL="914400" rtl="0" algn="l">
              <a:spcBef>
                <a:spcPts val="0"/>
              </a:spcBef>
              <a:spcAft>
                <a:spcPts val="0"/>
              </a:spcAft>
              <a:buSzPts val="1400"/>
              <a:buFont typeface="Roboto"/>
              <a:buChar char="○"/>
            </a:pPr>
            <a:r>
              <a:rPr lang="en-US">
                <a:latin typeface="Roboto"/>
                <a:ea typeface="Roboto"/>
                <a:cs typeface="Roboto"/>
                <a:sym typeface="Roboto"/>
              </a:rPr>
              <a:t>⍴=-</a:t>
            </a:r>
            <a:r>
              <a:rPr lang="en-US">
                <a:latin typeface="Roboto"/>
                <a:ea typeface="Roboto"/>
                <a:cs typeface="Roboto"/>
                <a:sym typeface="Roboto"/>
              </a:rPr>
              <a:t>0.56</a:t>
            </a:r>
            <a:endParaRPr>
              <a:latin typeface="Roboto"/>
              <a:ea typeface="Roboto"/>
              <a:cs typeface="Roboto"/>
              <a:sym typeface="Roboto"/>
            </a:endParaRPr>
          </a:p>
          <a:p>
            <a:pPr indent="-330200" lvl="0" marL="457200" rtl="0" algn="l">
              <a:spcBef>
                <a:spcPts val="0"/>
              </a:spcBef>
              <a:spcAft>
                <a:spcPts val="0"/>
              </a:spcAft>
              <a:buSzPts val="1600"/>
              <a:buFont typeface="Proxima Nova"/>
              <a:buChar char="●"/>
            </a:pPr>
            <a:r>
              <a:rPr b="1" lang="en-US" sz="1600">
                <a:latin typeface="Roboto"/>
                <a:ea typeface="Roboto"/>
                <a:cs typeface="Roboto"/>
                <a:sym typeface="Roboto"/>
              </a:rPr>
              <a:t>But</a:t>
            </a:r>
            <a:r>
              <a:rPr lang="en-US" sz="1600">
                <a:latin typeface="Roboto"/>
                <a:ea typeface="Roboto"/>
                <a:cs typeface="Roboto"/>
                <a:sym typeface="Roboto"/>
              </a:rPr>
              <a:t>, there is little to no relationship between abortion restrictiveness and adoption rate</a:t>
            </a:r>
            <a:endParaRPr sz="1600">
              <a:latin typeface="Roboto"/>
              <a:ea typeface="Roboto"/>
              <a:cs typeface="Roboto"/>
              <a:sym typeface="Roboto"/>
            </a:endParaRPr>
          </a:p>
          <a:p>
            <a:pPr indent="-317500" lvl="1" marL="914400" rtl="0" algn="l">
              <a:spcBef>
                <a:spcPts val="0"/>
              </a:spcBef>
              <a:spcAft>
                <a:spcPts val="0"/>
              </a:spcAft>
              <a:buSzPts val="1400"/>
              <a:buFont typeface="Roboto"/>
              <a:buChar char="○"/>
            </a:pPr>
            <a:r>
              <a:rPr lang="en-US">
                <a:latin typeface="Roboto"/>
                <a:ea typeface="Roboto"/>
                <a:cs typeface="Roboto"/>
                <a:sym typeface="Roboto"/>
              </a:rPr>
              <a:t>⍴=-0.03</a:t>
            </a:r>
            <a:endParaRPr>
              <a:latin typeface="Roboto"/>
              <a:ea typeface="Roboto"/>
              <a:cs typeface="Roboto"/>
              <a:sym typeface="Roboto"/>
            </a:endParaRPr>
          </a:p>
        </p:txBody>
      </p:sp>
      <p:pic>
        <p:nvPicPr>
          <p:cNvPr id="174" name="Google Shape;174;g13ef1756073_0_44"/>
          <p:cNvPicPr preferRelativeResize="0"/>
          <p:nvPr/>
        </p:nvPicPr>
        <p:blipFill>
          <a:blip r:embed="rId3">
            <a:alphaModFix/>
          </a:blip>
          <a:stretch>
            <a:fillRect/>
          </a:stretch>
        </p:blipFill>
        <p:spPr>
          <a:xfrm>
            <a:off x="5100675" y="1526800"/>
            <a:ext cx="3688550" cy="208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fdb647d672_8_25"/>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fdb647d672_8_25"/>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fdb647d672_8_25"/>
          <p:cNvSpPr txBox="1"/>
          <p:nvPr>
            <p:ph type="title"/>
          </p:nvPr>
        </p:nvSpPr>
        <p:spPr>
          <a:xfrm>
            <a:off x="287825" y="359925"/>
            <a:ext cx="8585100" cy="5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600">
                <a:solidFill>
                  <a:srgbClr val="FF0000"/>
                </a:solidFill>
                <a:latin typeface="Roboto"/>
                <a:ea typeface="Roboto"/>
                <a:cs typeface="Roboto"/>
                <a:sym typeface="Roboto"/>
              </a:rPr>
              <a:t>Models</a:t>
            </a:r>
            <a:endParaRPr b="1" sz="2600">
              <a:solidFill>
                <a:srgbClr val="FF0000"/>
              </a:solidFill>
              <a:latin typeface="Roboto"/>
              <a:ea typeface="Roboto"/>
              <a:cs typeface="Roboto"/>
              <a:sym typeface="Roboto"/>
            </a:endParaRPr>
          </a:p>
        </p:txBody>
      </p:sp>
      <p:sp>
        <p:nvSpPr>
          <p:cNvPr id="182" name="Google Shape;182;gfdb647d672_8_25"/>
          <p:cNvSpPr txBox="1"/>
          <p:nvPr/>
        </p:nvSpPr>
        <p:spPr>
          <a:xfrm>
            <a:off x="951950" y="1759250"/>
            <a:ext cx="4574700" cy="18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Roboto"/>
                <a:ea typeface="Roboto"/>
                <a:cs typeface="Roboto"/>
                <a:sym typeface="Roboto"/>
              </a:rPr>
              <a:t>Models used for finding important features:</a:t>
            </a:r>
            <a:endParaRPr b="1" sz="1600">
              <a:latin typeface="Roboto"/>
              <a:ea typeface="Roboto"/>
              <a:cs typeface="Roboto"/>
              <a:sym typeface="Roboto"/>
            </a:endParaRPr>
          </a:p>
          <a:p>
            <a:pPr indent="-330200" lvl="0" marL="457200" rtl="0" algn="l">
              <a:spcBef>
                <a:spcPts val="1000"/>
              </a:spcBef>
              <a:spcAft>
                <a:spcPts val="0"/>
              </a:spcAft>
              <a:buClr>
                <a:srgbClr val="000000"/>
              </a:buClr>
              <a:buSzPts val="1600"/>
              <a:buFont typeface="Roboto"/>
              <a:buChar char="●"/>
            </a:pPr>
            <a:r>
              <a:rPr lang="en-US" sz="1600">
                <a:latin typeface="Roboto"/>
                <a:ea typeface="Roboto"/>
                <a:cs typeface="Roboto"/>
                <a:sym typeface="Roboto"/>
              </a:rPr>
              <a:t>Random Forest</a:t>
            </a:r>
            <a:endParaRPr sz="16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latin typeface="Roboto"/>
                <a:ea typeface="Roboto"/>
                <a:cs typeface="Roboto"/>
                <a:sym typeface="Roboto"/>
              </a:rPr>
              <a:t>XGBoost</a:t>
            </a:r>
            <a:endParaRPr sz="1600">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US">
                <a:latin typeface="Roboto"/>
                <a:ea typeface="Roboto"/>
                <a:cs typeface="Roboto"/>
                <a:sym typeface="Roboto"/>
              </a:rPr>
              <a:t>Tree-based methods</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US">
                <a:latin typeface="Roboto"/>
                <a:ea typeface="Roboto"/>
                <a:cs typeface="Roboto"/>
                <a:sym typeface="Roboto"/>
              </a:rPr>
              <a:t>Rank variables based on how they “improve” predictions</a:t>
            </a:r>
            <a:endParaRPr>
              <a:latin typeface="Proxima Nova"/>
              <a:ea typeface="Proxima Nova"/>
              <a:cs typeface="Proxima Nova"/>
              <a:sym typeface="Proxima Nova"/>
            </a:endParaRPr>
          </a:p>
        </p:txBody>
      </p:sp>
      <p:pic>
        <p:nvPicPr>
          <p:cNvPr id="183" name="Google Shape;183;gfdb647d672_8_25"/>
          <p:cNvPicPr preferRelativeResize="0"/>
          <p:nvPr/>
        </p:nvPicPr>
        <p:blipFill>
          <a:blip r:embed="rId3">
            <a:alphaModFix/>
          </a:blip>
          <a:stretch>
            <a:fillRect/>
          </a:stretch>
        </p:blipFill>
        <p:spPr>
          <a:xfrm>
            <a:off x="5352475" y="917313"/>
            <a:ext cx="3250975" cy="1709675"/>
          </a:xfrm>
          <a:prstGeom prst="rect">
            <a:avLst/>
          </a:prstGeom>
          <a:noFill/>
          <a:ln>
            <a:noFill/>
          </a:ln>
        </p:spPr>
      </p:pic>
      <p:pic>
        <p:nvPicPr>
          <p:cNvPr id="184" name="Google Shape;184;gfdb647d672_8_25"/>
          <p:cNvPicPr preferRelativeResize="0"/>
          <p:nvPr/>
        </p:nvPicPr>
        <p:blipFill>
          <a:blip r:embed="rId4">
            <a:alphaModFix/>
          </a:blip>
          <a:stretch>
            <a:fillRect/>
          </a:stretch>
        </p:blipFill>
        <p:spPr>
          <a:xfrm>
            <a:off x="5410525" y="2701426"/>
            <a:ext cx="3250976" cy="18381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3ef1756073_1_534"/>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3ef1756073_1_534"/>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3ef1756073_1_534"/>
          <p:cNvSpPr txBox="1"/>
          <p:nvPr>
            <p:ph type="title"/>
          </p:nvPr>
        </p:nvSpPr>
        <p:spPr>
          <a:xfrm>
            <a:off x="640950" y="452800"/>
            <a:ext cx="7862100" cy="48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600">
                <a:solidFill>
                  <a:srgbClr val="FF0000"/>
                </a:solidFill>
                <a:latin typeface="Roboto"/>
                <a:ea typeface="Roboto"/>
                <a:cs typeface="Roboto"/>
                <a:sym typeface="Roboto"/>
              </a:rPr>
              <a:t>Results &amp; Findings</a:t>
            </a:r>
            <a:endParaRPr b="1" sz="2600">
              <a:solidFill>
                <a:srgbClr val="FF0000"/>
              </a:solidFill>
              <a:latin typeface="Roboto"/>
              <a:ea typeface="Roboto"/>
              <a:cs typeface="Roboto"/>
              <a:sym typeface="Roboto"/>
            </a:endParaRPr>
          </a:p>
        </p:txBody>
      </p:sp>
      <p:sp>
        <p:nvSpPr>
          <p:cNvPr id="192" name="Google Shape;192;g13ef1756073_1_534"/>
          <p:cNvSpPr txBox="1"/>
          <p:nvPr>
            <p:ph idx="4294967295" type="body"/>
          </p:nvPr>
        </p:nvSpPr>
        <p:spPr>
          <a:xfrm>
            <a:off x="821700" y="940600"/>
            <a:ext cx="7500600" cy="3651600"/>
          </a:xfrm>
          <a:prstGeom prst="rect">
            <a:avLst/>
          </a:prstGeom>
          <a:noFill/>
          <a:ln>
            <a:noFill/>
          </a:ln>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Font typeface="Roboto"/>
              <a:buAutoNum type="arabicPeriod"/>
            </a:pPr>
            <a:r>
              <a:rPr b="1" lang="en-US">
                <a:solidFill>
                  <a:srgbClr val="000000"/>
                </a:solidFill>
                <a:latin typeface="Roboto"/>
                <a:ea typeface="Roboto"/>
                <a:cs typeface="Roboto"/>
                <a:sym typeface="Roboto"/>
              </a:rPr>
              <a:t>How do restrictive abortion laws impact rates of abortion, foster care entry, and adoption?</a:t>
            </a:r>
            <a:endParaRPr b="1">
              <a:solidFill>
                <a:srgbClr val="000000"/>
              </a:solidFill>
              <a:latin typeface="Roboto"/>
              <a:ea typeface="Roboto"/>
              <a:cs typeface="Roboto"/>
              <a:sym typeface="Roboto"/>
            </a:endParaRPr>
          </a:p>
          <a:p>
            <a:pPr indent="-330200" lvl="0" marL="914400" rtl="0" algn="l">
              <a:spcBef>
                <a:spcPts val="100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As the abortion laws become more restrictive…</a:t>
            </a:r>
            <a:endParaRPr sz="1600">
              <a:solidFill>
                <a:srgbClr val="000000"/>
              </a:solidFill>
              <a:latin typeface="Roboto"/>
              <a:ea typeface="Roboto"/>
              <a:cs typeface="Roboto"/>
              <a:sym typeface="Roboto"/>
            </a:endParaRPr>
          </a:p>
          <a:p>
            <a:pPr indent="-317500" lvl="1" marL="1371600" rtl="0" algn="l">
              <a:spcBef>
                <a:spcPts val="0"/>
              </a:spcBef>
              <a:spcAft>
                <a:spcPts val="0"/>
              </a:spcAft>
              <a:buClr>
                <a:srgbClr val="000000"/>
              </a:buClr>
              <a:buSzPts val="1400"/>
              <a:buFont typeface="Roboto"/>
              <a:buChar char="◆"/>
            </a:pPr>
            <a:r>
              <a:rPr lang="en-US">
                <a:solidFill>
                  <a:srgbClr val="000000"/>
                </a:solidFill>
                <a:latin typeface="Roboto"/>
                <a:ea typeface="Roboto"/>
                <a:cs typeface="Roboto"/>
                <a:sym typeface="Roboto"/>
              </a:rPr>
              <a:t>Rate of </a:t>
            </a:r>
            <a:r>
              <a:rPr i="1" lang="en-US">
                <a:solidFill>
                  <a:srgbClr val="000000"/>
                </a:solidFill>
                <a:latin typeface="Roboto"/>
                <a:ea typeface="Roboto"/>
                <a:cs typeface="Roboto"/>
                <a:sym typeface="Roboto"/>
              </a:rPr>
              <a:t>(legal)</a:t>
            </a:r>
            <a:r>
              <a:rPr lang="en-US">
                <a:solidFill>
                  <a:srgbClr val="000000"/>
                </a:solidFill>
                <a:latin typeface="Roboto"/>
                <a:ea typeface="Roboto"/>
                <a:cs typeface="Roboto"/>
                <a:sym typeface="Roboto"/>
              </a:rPr>
              <a:t> abortions decreases</a:t>
            </a:r>
            <a:endParaRPr>
              <a:solidFill>
                <a:srgbClr val="000000"/>
              </a:solidFill>
              <a:latin typeface="Roboto"/>
              <a:ea typeface="Roboto"/>
              <a:cs typeface="Roboto"/>
              <a:sym typeface="Roboto"/>
            </a:endParaRPr>
          </a:p>
          <a:p>
            <a:pPr indent="-317500" lvl="1" marL="1371600" rtl="0" algn="l">
              <a:spcBef>
                <a:spcPts val="0"/>
              </a:spcBef>
              <a:spcAft>
                <a:spcPts val="0"/>
              </a:spcAft>
              <a:buClr>
                <a:srgbClr val="000000"/>
              </a:buClr>
              <a:buSzPts val="1400"/>
              <a:buFont typeface="Roboto"/>
              <a:buChar char="◆"/>
            </a:pPr>
            <a:r>
              <a:rPr lang="en-US">
                <a:solidFill>
                  <a:srgbClr val="000000"/>
                </a:solidFill>
                <a:latin typeface="Roboto"/>
                <a:ea typeface="Roboto"/>
                <a:cs typeface="Roboto"/>
                <a:sym typeface="Roboto"/>
              </a:rPr>
              <a:t>Rate at which infants enter foster care increases</a:t>
            </a:r>
            <a:endParaRPr>
              <a:solidFill>
                <a:srgbClr val="000000"/>
              </a:solidFill>
              <a:latin typeface="Roboto"/>
              <a:ea typeface="Roboto"/>
              <a:cs typeface="Roboto"/>
              <a:sym typeface="Roboto"/>
            </a:endParaRPr>
          </a:p>
          <a:p>
            <a:pPr indent="-317500" lvl="1" marL="1371600" rtl="0" algn="l">
              <a:spcBef>
                <a:spcPts val="0"/>
              </a:spcBef>
              <a:spcAft>
                <a:spcPts val="0"/>
              </a:spcAft>
              <a:buClr>
                <a:srgbClr val="000000"/>
              </a:buClr>
              <a:buSzPts val="1400"/>
              <a:buFont typeface="Roboto"/>
              <a:buChar char="◆"/>
            </a:pPr>
            <a:r>
              <a:rPr lang="en-US">
                <a:solidFill>
                  <a:srgbClr val="000000"/>
                </a:solidFill>
                <a:latin typeface="Roboto"/>
                <a:ea typeface="Roboto"/>
                <a:cs typeface="Roboto"/>
                <a:sym typeface="Roboto"/>
              </a:rPr>
              <a:t>Rate of adoptions decreases</a:t>
            </a:r>
            <a:endParaRPr>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AutoNum type="arabicPeriod"/>
            </a:pPr>
            <a:r>
              <a:rPr b="1" lang="en-US">
                <a:solidFill>
                  <a:srgbClr val="000000"/>
                </a:solidFill>
                <a:latin typeface="Roboto"/>
                <a:ea typeface="Roboto"/>
                <a:cs typeface="Roboto"/>
                <a:sym typeface="Roboto"/>
              </a:rPr>
              <a:t>What factors influence the rate of entry into foster care? </a:t>
            </a:r>
            <a:endParaRPr b="1">
              <a:solidFill>
                <a:srgbClr val="000000"/>
              </a:solidFill>
              <a:latin typeface="Roboto"/>
              <a:ea typeface="Roboto"/>
              <a:cs typeface="Roboto"/>
              <a:sym typeface="Roboto"/>
            </a:endParaRPr>
          </a:p>
          <a:p>
            <a:pPr indent="-330200" lvl="0" marL="914400" rtl="0" algn="l">
              <a:spcBef>
                <a:spcPts val="100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Abortion rate</a:t>
            </a:r>
            <a:endParaRPr sz="1600">
              <a:solidFill>
                <a:srgbClr val="000000"/>
              </a:solidFill>
              <a:latin typeface="Roboto"/>
              <a:ea typeface="Roboto"/>
              <a:cs typeface="Roboto"/>
              <a:sym typeface="Roboto"/>
            </a:endParaRPr>
          </a:p>
          <a:p>
            <a:pPr indent="-330200" lvl="0" marL="914400" rtl="0" algn="l">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Number of prenatal visits &amp; health status of pregnant women</a:t>
            </a:r>
            <a:endParaRPr sz="1600">
              <a:solidFill>
                <a:srgbClr val="000000"/>
              </a:solidFill>
              <a:latin typeface="Roboto"/>
              <a:ea typeface="Roboto"/>
              <a:cs typeface="Roboto"/>
              <a:sym typeface="Roboto"/>
            </a:endParaRPr>
          </a:p>
          <a:p>
            <a:pPr indent="-330200" lvl="0" marL="914400" rtl="0" algn="l">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Abortion restrictiveness</a:t>
            </a:r>
            <a:endParaRPr sz="1600">
              <a:solidFill>
                <a:srgbClr val="000000"/>
              </a:solidFill>
              <a:latin typeface="Roboto"/>
              <a:ea typeface="Roboto"/>
              <a:cs typeface="Roboto"/>
              <a:sym typeface="Roboto"/>
            </a:endParaRPr>
          </a:p>
          <a:p>
            <a:pPr indent="-330200" lvl="0" marL="914400" rtl="0" algn="l">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Mothers’ labor force participation rate</a:t>
            </a:r>
            <a:endParaRPr sz="1400">
              <a:solidFill>
                <a:srgbClr val="000000"/>
              </a:solidFill>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
          <p:cNvSpPr txBox="1"/>
          <p:nvPr>
            <p:ph type="title"/>
          </p:nvPr>
        </p:nvSpPr>
        <p:spPr>
          <a:xfrm>
            <a:off x="311700" y="1346825"/>
            <a:ext cx="8520600" cy="1555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1000"/>
              <a:buNone/>
            </a:pPr>
            <a:r>
              <a:rPr b="1" lang="en-US" sz="6000">
                <a:solidFill>
                  <a:srgbClr val="000000"/>
                </a:solidFill>
                <a:latin typeface="Roboto"/>
                <a:ea typeface="Roboto"/>
                <a:cs typeface="Roboto"/>
                <a:sym typeface="Roboto"/>
              </a:rPr>
              <a:t>Thank You!</a:t>
            </a:r>
            <a:endParaRPr b="1" sz="6000">
              <a:solidFill>
                <a:srgbClr val="000000"/>
              </a:solidFill>
              <a:latin typeface="Roboto"/>
              <a:ea typeface="Roboto"/>
              <a:cs typeface="Roboto"/>
              <a:sym typeface="Roboto"/>
            </a:endParaRPr>
          </a:p>
        </p:txBody>
      </p:sp>
      <p:sp>
        <p:nvSpPr>
          <p:cNvPr id="200" name="Google Shape;200;p9"/>
          <p:cNvSpPr txBox="1"/>
          <p:nvPr>
            <p:ph idx="1" type="body"/>
          </p:nvPr>
        </p:nvSpPr>
        <p:spPr>
          <a:xfrm>
            <a:off x="717300" y="2902625"/>
            <a:ext cx="7709400" cy="618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b="1" i="1" lang="en-US" sz="2600">
                <a:solidFill>
                  <a:srgbClr val="000000"/>
                </a:solidFill>
                <a:latin typeface="Roboto"/>
                <a:ea typeface="Roboto"/>
                <a:cs typeface="Roboto"/>
                <a:sym typeface="Roboto"/>
              </a:rPr>
              <a:t>Any Questions?</a:t>
            </a:r>
            <a:endParaRPr b="1" i="1" sz="2600">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10"/>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US">
                <a:solidFill>
                  <a:schemeClr val="lt1"/>
                </a:solidFill>
                <a:latin typeface="Roboto"/>
                <a:ea typeface="Roboto"/>
                <a:cs typeface="Roboto"/>
                <a:sym typeface="Roboto"/>
              </a:rPr>
              <a:t>Context</a:t>
            </a:r>
            <a:endParaRPr>
              <a:solidFill>
                <a:schemeClr val="lt1"/>
              </a:solidFill>
              <a:latin typeface="Roboto"/>
              <a:ea typeface="Roboto"/>
              <a:cs typeface="Roboto"/>
              <a:sym typeface="Roboto"/>
            </a:endParaRPr>
          </a:p>
        </p:txBody>
      </p:sp>
      <p:sp>
        <p:nvSpPr>
          <p:cNvPr id="206" name="Google Shape;206;p10"/>
          <p:cNvSpPr/>
          <p:nvPr/>
        </p:nvSpPr>
        <p:spPr>
          <a:xfrm>
            <a:off x="441025" y="1381686"/>
            <a:ext cx="11528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Roboto"/>
                <a:ea typeface="Roboto"/>
                <a:cs typeface="Roboto"/>
                <a:sym typeface="Roboto"/>
              </a:rPr>
              <a:t>The Context</a:t>
            </a:r>
            <a:endParaRPr/>
          </a:p>
        </p:txBody>
      </p:sp>
      <p:pic>
        <p:nvPicPr>
          <p:cNvPr descr="Stressed Anxious Mother to Be Having Questions Young pregnant woman feeling uncertain about birth plan scared cartoon pregnant woman stock illustrations" id="207" name="Google Shape;207;p10"/>
          <p:cNvPicPr preferRelativeResize="0"/>
          <p:nvPr/>
        </p:nvPicPr>
        <p:blipFill rotWithShape="1">
          <a:blip r:embed="rId3">
            <a:alphaModFix/>
          </a:blip>
          <a:srcRect b="0" l="0" r="0" t="0"/>
          <a:stretch/>
        </p:blipFill>
        <p:spPr>
          <a:xfrm>
            <a:off x="0" y="764940"/>
            <a:ext cx="3648800" cy="4378560"/>
          </a:xfrm>
          <a:prstGeom prst="rect">
            <a:avLst/>
          </a:prstGeom>
          <a:noFill/>
          <a:ln>
            <a:noFill/>
          </a:ln>
        </p:spPr>
      </p:pic>
      <p:pic>
        <p:nvPicPr>
          <p:cNvPr descr="Pregnancy test sad Clipart Vector PNG , SVG, EPS, PSD, AI" id="208" name="Google Shape;208;p10"/>
          <p:cNvPicPr preferRelativeResize="0"/>
          <p:nvPr/>
        </p:nvPicPr>
        <p:blipFill rotWithShape="1">
          <a:blip r:embed="rId4">
            <a:alphaModFix/>
          </a:blip>
          <a:srcRect b="0" l="0" r="0" t="0"/>
          <a:stretch/>
        </p:blipFill>
        <p:spPr>
          <a:xfrm>
            <a:off x="5011822" y="2794018"/>
            <a:ext cx="3831257" cy="2349482"/>
          </a:xfrm>
          <a:prstGeom prst="rect">
            <a:avLst/>
          </a:prstGeom>
          <a:noFill/>
          <a:ln>
            <a:noFill/>
          </a:ln>
        </p:spPr>
      </p:pic>
      <p:pic>
        <p:nvPicPr>
          <p:cNvPr descr="Positive pregnancy test Vector Art Stock Images - Page 2 | Depositphotos" id="209" name="Google Shape;209;p10"/>
          <p:cNvPicPr preferRelativeResize="0"/>
          <p:nvPr/>
        </p:nvPicPr>
        <p:blipFill rotWithShape="1">
          <a:blip r:embed="rId5">
            <a:alphaModFix/>
          </a:blip>
          <a:srcRect b="0" l="0" r="0" t="0"/>
          <a:stretch/>
        </p:blipFill>
        <p:spPr>
          <a:xfrm>
            <a:off x="2700388" y="279926"/>
            <a:ext cx="2972698" cy="2972698"/>
          </a:xfrm>
          <a:prstGeom prst="rect">
            <a:avLst/>
          </a:prstGeom>
          <a:noFill/>
          <a:ln>
            <a:noFill/>
          </a:ln>
        </p:spPr>
      </p:pic>
      <p:sp>
        <p:nvSpPr>
          <p:cNvPr id="210" name="Google Shape;2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211" name="Google Shape;211;p10"/>
          <p:cNvPicPr preferRelativeResize="0"/>
          <p:nvPr/>
        </p:nvPicPr>
        <p:blipFill>
          <a:blip r:embed="rId6">
            <a:alphaModFix/>
          </a:blip>
          <a:stretch>
            <a:fillRect/>
          </a:stretch>
        </p:blipFill>
        <p:spPr>
          <a:xfrm>
            <a:off x="5494025" y="94638"/>
            <a:ext cx="3810000" cy="3343275"/>
          </a:xfrm>
          <a:prstGeom prst="rect">
            <a:avLst/>
          </a:prstGeom>
          <a:noFill/>
          <a:ln>
            <a:noFill/>
          </a:ln>
        </p:spPr>
      </p:pic>
      <p:pic>
        <p:nvPicPr>
          <p:cNvPr id="212" name="Google Shape;212;p10"/>
          <p:cNvPicPr preferRelativeResize="0"/>
          <p:nvPr/>
        </p:nvPicPr>
        <p:blipFill>
          <a:blip r:embed="rId7">
            <a:alphaModFix/>
          </a:blip>
          <a:stretch>
            <a:fillRect/>
          </a:stretch>
        </p:blipFill>
        <p:spPr>
          <a:xfrm>
            <a:off x="2243788" y="666750"/>
            <a:ext cx="2600325"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3ef1756073_1_19"/>
          <p:cNvSpPr/>
          <p:nvPr/>
        </p:nvSpPr>
        <p:spPr>
          <a:xfrm>
            <a:off x="6604650" y="2736500"/>
            <a:ext cx="1327200" cy="160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g13ef1756073_1_19"/>
          <p:cNvPicPr preferRelativeResize="0"/>
          <p:nvPr/>
        </p:nvPicPr>
        <p:blipFill>
          <a:blip r:embed="rId3">
            <a:alphaModFix/>
          </a:blip>
          <a:stretch>
            <a:fillRect/>
          </a:stretch>
        </p:blipFill>
        <p:spPr>
          <a:xfrm>
            <a:off x="6705337" y="970750"/>
            <a:ext cx="1025449" cy="1367260"/>
          </a:xfrm>
          <a:prstGeom prst="rect">
            <a:avLst/>
          </a:prstGeom>
          <a:noFill/>
          <a:ln>
            <a:noFill/>
          </a:ln>
        </p:spPr>
      </p:pic>
      <p:pic>
        <p:nvPicPr>
          <p:cNvPr id="66" name="Google Shape;66;g13ef1756073_1_19"/>
          <p:cNvPicPr preferRelativeResize="0"/>
          <p:nvPr/>
        </p:nvPicPr>
        <p:blipFill>
          <a:blip r:embed="rId4">
            <a:alphaModFix/>
          </a:blip>
          <a:stretch>
            <a:fillRect/>
          </a:stretch>
        </p:blipFill>
        <p:spPr>
          <a:xfrm>
            <a:off x="1426937" y="964451"/>
            <a:ext cx="1173251" cy="1342353"/>
          </a:xfrm>
          <a:prstGeom prst="rect">
            <a:avLst/>
          </a:prstGeom>
          <a:noFill/>
          <a:ln>
            <a:noFill/>
          </a:ln>
        </p:spPr>
      </p:pic>
      <p:pic>
        <p:nvPicPr>
          <p:cNvPr id="67" name="Google Shape;67;g13ef1756073_1_19"/>
          <p:cNvPicPr preferRelativeResize="0"/>
          <p:nvPr/>
        </p:nvPicPr>
        <p:blipFill>
          <a:blip r:embed="rId5">
            <a:alphaModFix/>
          </a:blip>
          <a:stretch>
            <a:fillRect/>
          </a:stretch>
        </p:blipFill>
        <p:spPr>
          <a:xfrm>
            <a:off x="3939612" y="952000"/>
            <a:ext cx="1267110" cy="1367250"/>
          </a:xfrm>
          <a:prstGeom prst="rect">
            <a:avLst/>
          </a:prstGeom>
          <a:noFill/>
          <a:ln>
            <a:noFill/>
          </a:ln>
        </p:spPr>
      </p:pic>
      <p:pic>
        <p:nvPicPr>
          <p:cNvPr id="68" name="Google Shape;68;g13ef1756073_1_19"/>
          <p:cNvPicPr preferRelativeResize="0"/>
          <p:nvPr/>
        </p:nvPicPr>
        <p:blipFill>
          <a:blip r:embed="rId6">
            <a:alphaModFix/>
          </a:blip>
          <a:stretch>
            <a:fillRect/>
          </a:stretch>
        </p:blipFill>
        <p:spPr>
          <a:xfrm>
            <a:off x="1418575" y="2903150"/>
            <a:ext cx="1267101" cy="1267101"/>
          </a:xfrm>
          <a:prstGeom prst="rect">
            <a:avLst/>
          </a:prstGeom>
          <a:noFill/>
          <a:ln>
            <a:noFill/>
          </a:ln>
        </p:spPr>
      </p:pic>
      <p:sp>
        <p:nvSpPr>
          <p:cNvPr id="69" name="Google Shape;69;g13ef1756073_1_19"/>
          <p:cNvSpPr txBox="1"/>
          <p:nvPr/>
        </p:nvSpPr>
        <p:spPr>
          <a:xfrm>
            <a:off x="935700" y="2356300"/>
            <a:ext cx="2155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Sasha Gryshchenko</a:t>
            </a:r>
            <a:endParaRPr b="1" sz="1600">
              <a:latin typeface="Proxima Nova"/>
              <a:ea typeface="Proxima Nova"/>
              <a:cs typeface="Proxima Nova"/>
              <a:sym typeface="Proxima Nova"/>
            </a:endParaRPr>
          </a:p>
        </p:txBody>
      </p:sp>
      <p:sp>
        <p:nvSpPr>
          <p:cNvPr id="70" name="Google Shape;70;g13ef1756073_1_19"/>
          <p:cNvSpPr txBox="1"/>
          <p:nvPr/>
        </p:nvSpPr>
        <p:spPr>
          <a:xfrm>
            <a:off x="3512850" y="2359700"/>
            <a:ext cx="2103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Chevaunne Edwards</a:t>
            </a:r>
            <a:endParaRPr b="1" sz="1600">
              <a:latin typeface="Proxima Nova"/>
              <a:ea typeface="Proxima Nova"/>
              <a:cs typeface="Proxima Nova"/>
              <a:sym typeface="Proxima Nova"/>
            </a:endParaRPr>
          </a:p>
        </p:txBody>
      </p:sp>
      <p:sp>
        <p:nvSpPr>
          <p:cNvPr id="71" name="Google Shape;71;g13ef1756073_1_19"/>
          <p:cNvSpPr txBox="1"/>
          <p:nvPr/>
        </p:nvSpPr>
        <p:spPr>
          <a:xfrm>
            <a:off x="1349975" y="4170350"/>
            <a:ext cx="140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Cassie Berns</a:t>
            </a:r>
            <a:endParaRPr b="1" sz="1600">
              <a:latin typeface="Proxima Nova"/>
              <a:ea typeface="Proxima Nova"/>
              <a:cs typeface="Proxima Nova"/>
              <a:sym typeface="Proxima Nova"/>
            </a:endParaRPr>
          </a:p>
        </p:txBody>
      </p:sp>
      <p:sp>
        <p:nvSpPr>
          <p:cNvPr id="72" name="Google Shape;72;g13ef1756073_1_19"/>
          <p:cNvSpPr txBox="1"/>
          <p:nvPr/>
        </p:nvSpPr>
        <p:spPr>
          <a:xfrm>
            <a:off x="6554625" y="2361750"/>
            <a:ext cx="132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Priya Balaji</a:t>
            </a:r>
            <a:endParaRPr b="1" sz="1600">
              <a:latin typeface="Proxima Nova"/>
              <a:ea typeface="Proxima Nova"/>
              <a:cs typeface="Proxima Nova"/>
              <a:sym typeface="Proxima Nova"/>
            </a:endParaRPr>
          </a:p>
        </p:txBody>
      </p:sp>
      <p:sp>
        <p:nvSpPr>
          <p:cNvPr id="73" name="Google Shape;73;g13ef1756073_1_19"/>
          <p:cNvSpPr txBox="1"/>
          <p:nvPr/>
        </p:nvSpPr>
        <p:spPr>
          <a:xfrm>
            <a:off x="3901200" y="4170350"/>
            <a:ext cx="132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Paula Wu</a:t>
            </a:r>
            <a:endParaRPr b="1" sz="1600">
              <a:latin typeface="Proxima Nova"/>
              <a:ea typeface="Proxima Nova"/>
              <a:cs typeface="Proxima Nova"/>
              <a:sym typeface="Proxima Nova"/>
            </a:endParaRPr>
          </a:p>
        </p:txBody>
      </p:sp>
      <p:sp>
        <p:nvSpPr>
          <p:cNvPr id="74" name="Google Shape;74;g13ef1756073_1_19"/>
          <p:cNvSpPr txBox="1"/>
          <p:nvPr/>
        </p:nvSpPr>
        <p:spPr>
          <a:xfrm>
            <a:off x="6604650" y="4266550"/>
            <a:ext cx="132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roxima Nova"/>
                <a:ea typeface="Proxima Nova"/>
                <a:cs typeface="Proxima Nova"/>
                <a:sym typeface="Proxima Nova"/>
              </a:rPr>
              <a:t>Ange Yang</a:t>
            </a:r>
            <a:endParaRPr b="1" sz="1600">
              <a:latin typeface="Proxima Nova"/>
              <a:ea typeface="Proxima Nova"/>
              <a:cs typeface="Proxima Nova"/>
              <a:sym typeface="Proxima Nova"/>
            </a:endParaRPr>
          </a:p>
        </p:txBody>
      </p:sp>
      <p:sp>
        <p:nvSpPr>
          <p:cNvPr id="75" name="Google Shape;75;g13ef1756073_1_19"/>
          <p:cNvSpPr txBox="1"/>
          <p:nvPr/>
        </p:nvSpPr>
        <p:spPr>
          <a:xfrm>
            <a:off x="2207550" y="297750"/>
            <a:ext cx="4728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latin typeface="Proxima Nova"/>
                <a:ea typeface="Proxima Nova"/>
                <a:cs typeface="Proxima Nova"/>
                <a:sym typeface="Proxima Nova"/>
              </a:rPr>
              <a:t>Team 27 </a:t>
            </a:r>
            <a:endParaRPr b="1" sz="2600">
              <a:solidFill>
                <a:srgbClr val="FF0000"/>
              </a:solidFill>
              <a:latin typeface="Proxima Nova"/>
              <a:ea typeface="Proxima Nova"/>
              <a:cs typeface="Proxima Nova"/>
              <a:sym typeface="Proxima Nova"/>
            </a:endParaRPr>
          </a:p>
        </p:txBody>
      </p:sp>
      <p:sp>
        <p:nvSpPr>
          <p:cNvPr id="76" name="Google Shape;76;g13ef1756073_1_19"/>
          <p:cNvSpPr/>
          <p:nvPr/>
        </p:nvSpPr>
        <p:spPr>
          <a:xfrm>
            <a:off x="6683913" y="962450"/>
            <a:ext cx="1068600" cy="1367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3ef1756073_1_19"/>
          <p:cNvSpPr/>
          <p:nvPr/>
        </p:nvSpPr>
        <p:spPr>
          <a:xfrm>
            <a:off x="3939613" y="964450"/>
            <a:ext cx="1267200" cy="1367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13ef1756073_1_19"/>
          <p:cNvSpPr/>
          <p:nvPr/>
        </p:nvSpPr>
        <p:spPr>
          <a:xfrm>
            <a:off x="1426938" y="956000"/>
            <a:ext cx="1173300" cy="1367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3ef1756073_1_19"/>
          <p:cNvSpPr/>
          <p:nvPr/>
        </p:nvSpPr>
        <p:spPr>
          <a:xfrm>
            <a:off x="1418525" y="2903150"/>
            <a:ext cx="1267200" cy="1267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3ef1756073_1_19"/>
          <p:cNvSpPr/>
          <p:nvPr/>
        </p:nvSpPr>
        <p:spPr>
          <a:xfrm>
            <a:off x="3901250" y="2903150"/>
            <a:ext cx="1267200" cy="1267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3ef1756073_1_19"/>
          <p:cNvSpPr/>
          <p:nvPr/>
        </p:nvSpPr>
        <p:spPr>
          <a:xfrm>
            <a:off x="1349963" y="887650"/>
            <a:ext cx="1327200" cy="152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3ef1756073_1_19"/>
          <p:cNvSpPr/>
          <p:nvPr/>
        </p:nvSpPr>
        <p:spPr>
          <a:xfrm>
            <a:off x="3871013" y="887650"/>
            <a:ext cx="1404300" cy="152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3ef1756073_1_19"/>
          <p:cNvSpPr/>
          <p:nvPr/>
        </p:nvSpPr>
        <p:spPr>
          <a:xfrm>
            <a:off x="6584613" y="887650"/>
            <a:ext cx="1267200" cy="152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3ef1756073_1_19"/>
          <p:cNvSpPr/>
          <p:nvPr/>
        </p:nvSpPr>
        <p:spPr>
          <a:xfrm>
            <a:off x="1349975" y="2820300"/>
            <a:ext cx="1404300" cy="143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3ef1756073_1_19"/>
          <p:cNvSpPr/>
          <p:nvPr/>
        </p:nvSpPr>
        <p:spPr>
          <a:xfrm>
            <a:off x="3832700" y="2818650"/>
            <a:ext cx="1404300" cy="143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g13ef1756073_1_19"/>
          <p:cNvPicPr preferRelativeResize="0"/>
          <p:nvPr/>
        </p:nvPicPr>
        <p:blipFill rotWithShape="1">
          <a:blip r:embed="rId7">
            <a:alphaModFix/>
          </a:blip>
          <a:srcRect b="4226" l="9219" r="9762" t="7722"/>
          <a:stretch/>
        </p:blipFill>
        <p:spPr>
          <a:xfrm>
            <a:off x="6681613" y="2824740"/>
            <a:ext cx="1173274" cy="1409910"/>
          </a:xfrm>
          <a:prstGeom prst="rect">
            <a:avLst/>
          </a:prstGeom>
          <a:noFill/>
          <a:ln>
            <a:noFill/>
          </a:ln>
        </p:spPr>
      </p:pic>
      <p:sp>
        <p:nvSpPr>
          <p:cNvPr id="87" name="Google Shape;87;g13ef1756073_1_19"/>
          <p:cNvSpPr/>
          <p:nvPr/>
        </p:nvSpPr>
        <p:spPr>
          <a:xfrm>
            <a:off x="6681600" y="2832925"/>
            <a:ext cx="1173300" cy="143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g13ef1756073_1_19"/>
          <p:cNvPicPr preferRelativeResize="0"/>
          <p:nvPr/>
        </p:nvPicPr>
        <p:blipFill>
          <a:blip r:embed="rId8">
            <a:alphaModFix/>
          </a:blip>
          <a:stretch>
            <a:fillRect/>
          </a:stretch>
        </p:blipFill>
        <p:spPr>
          <a:xfrm>
            <a:off x="3901250" y="2903150"/>
            <a:ext cx="1267202" cy="1267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3fd4b2bc76_1_10"/>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3fd4b2bc76_1_10"/>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3fd4b2bc76_1_10"/>
          <p:cNvSpPr txBox="1"/>
          <p:nvPr>
            <p:ph type="title"/>
          </p:nvPr>
        </p:nvSpPr>
        <p:spPr>
          <a:xfrm>
            <a:off x="568200" y="724800"/>
            <a:ext cx="800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a:solidFill>
                  <a:srgbClr val="FF0000"/>
                </a:solidFill>
              </a:rPr>
              <a:t>Agenda</a:t>
            </a:r>
            <a:endParaRPr>
              <a:solidFill>
                <a:srgbClr val="FF0000"/>
              </a:solidFill>
            </a:endParaRPr>
          </a:p>
        </p:txBody>
      </p:sp>
      <p:sp>
        <p:nvSpPr>
          <p:cNvPr id="96" name="Google Shape;96;g13fd4b2bc76_1_10"/>
          <p:cNvSpPr txBox="1"/>
          <p:nvPr/>
        </p:nvSpPr>
        <p:spPr>
          <a:xfrm>
            <a:off x="3144750" y="1297500"/>
            <a:ext cx="28545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Background</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Research Question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Data Insights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Data Visualization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Statistical Analysis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Model Findings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romanUcPeriod"/>
            </a:pPr>
            <a:r>
              <a:rPr lang="en-US" sz="1600">
                <a:latin typeface="Roboto"/>
                <a:ea typeface="Roboto"/>
                <a:cs typeface="Roboto"/>
                <a:sym typeface="Roboto"/>
              </a:rPr>
              <a:t>Conclusions</a:t>
            </a:r>
            <a:endParaRPr sz="1600">
              <a:latin typeface="Roboto"/>
              <a:ea typeface="Roboto"/>
              <a:cs typeface="Roboto"/>
              <a:sym typeface="Roboto"/>
            </a:endParaRPr>
          </a:p>
        </p:txBody>
      </p:sp>
      <p:pic>
        <p:nvPicPr>
          <p:cNvPr descr="Positive pregnancy test Vector Art Stock Images - Page 2 | Depositphotos" id="97" name="Google Shape;97;g13fd4b2bc76_1_10"/>
          <p:cNvPicPr preferRelativeResize="0"/>
          <p:nvPr/>
        </p:nvPicPr>
        <p:blipFill rotWithShape="1">
          <a:blip r:embed="rId3">
            <a:alphaModFix amt="50000"/>
          </a:blip>
          <a:srcRect b="0" l="0" r="0" t="0"/>
          <a:stretch/>
        </p:blipFill>
        <p:spPr>
          <a:xfrm>
            <a:off x="5758488" y="1791701"/>
            <a:ext cx="2972698" cy="2972698"/>
          </a:xfrm>
          <a:prstGeom prst="rect">
            <a:avLst/>
          </a:prstGeom>
          <a:noFill/>
          <a:ln>
            <a:noFill/>
          </a:ln>
        </p:spPr>
      </p:pic>
      <p:pic>
        <p:nvPicPr>
          <p:cNvPr descr="Stressed Anxious Mother to Be Having Questions Young pregnant woman feeling uncertain about birth plan scared cartoon pregnant woman stock illustrations" id="98" name="Google Shape;98;g13fd4b2bc76_1_10"/>
          <p:cNvPicPr preferRelativeResize="0"/>
          <p:nvPr/>
        </p:nvPicPr>
        <p:blipFill rotWithShape="1">
          <a:blip r:embed="rId4">
            <a:alphaModFix amt="50000"/>
          </a:blip>
          <a:srcRect b="0" l="0" r="0" t="0"/>
          <a:stretch/>
        </p:blipFill>
        <p:spPr>
          <a:xfrm>
            <a:off x="429600" y="429575"/>
            <a:ext cx="2277725" cy="273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3fe4151c4d_1_10"/>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3fe4151c4d_1_10"/>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3fe4151c4d_1_10"/>
          <p:cNvSpPr txBox="1"/>
          <p:nvPr>
            <p:ph type="title"/>
          </p:nvPr>
        </p:nvSpPr>
        <p:spPr>
          <a:xfrm>
            <a:off x="311700" y="3792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US" sz="2600">
                <a:solidFill>
                  <a:srgbClr val="FF0000"/>
                </a:solidFill>
                <a:latin typeface="Roboto"/>
                <a:ea typeface="Roboto"/>
                <a:cs typeface="Roboto"/>
                <a:sym typeface="Roboto"/>
              </a:rPr>
              <a:t>Background</a:t>
            </a:r>
            <a:endParaRPr b="1" sz="2600">
              <a:solidFill>
                <a:srgbClr val="FF0000"/>
              </a:solidFill>
              <a:latin typeface="Roboto"/>
              <a:ea typeface="Roboto"/>
              <a:cs typeface="Roboto"/>
              <a:sym typeface="Roboto"/>
            </a:endParaRPr>
          </a:p>
        </p:txBody>
      </p:sp>
      <p:sp>
        <p:nvSpPr>
          <p:cNvPr id="106" name="Google Shape;106;g13fe4151c4d_1_10"/>
          <p:cNvSpPr txBox="1"/>
          <p:nvPr>
            <p:ph idx="4294967295" type="body"/>
          </p:nvPr>
        </p:nvSpPr>
        <p:spPr>
          <a:xfrm>
            <a:off x="856550" y="1327250"/>
            <a:ext cx="3079500" cy="321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a:solidFill>
                  <a:srgbClr val="000000"/>
                </a:solidFill>
                <a:latin typeface="Roboto"/>
                <a:ea typeface="Roboto"/>
                <a:cs typeface="Roboto"/>
                <a:sym typeface="Roboto"/>
              </a:rPr>
              <a:t>Context</a:t>
            </a:r>
            <a:endParaRPr b="1"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Abortion legalized in 1973</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Birth-rates declined 5-8%</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Improved living conditions for children</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Reduction in number of children relinquished for adoption</a:t>
            </a:r>
            <a:endParaRPr sz="1600">
              <a:solidFill>
                <a:srgbClr val="000000"/>
              </a:solidFill>
              <a:latin typeface="Roboto"/>
              <a:ea typeface="Roboto"/>
              <a:cs typeface="Roboto"/>
              <a:sym typeface="Roboto"/>
            </a:endParaRPr>
          </a:p>
        </p:txBody>
      </p:sp>
      <p:sp>
        <p:nvSpPr>
          <p:cNvPr id="107" name="Google Shape;107;g13fe4151c4d_1_10"/>
          <p:cNvSpPr txBox="1"/>
          <p:nvPr>
            <p:ph idx="4294967295" type="body"/>
          </p:nvPr>
        </p:nvSpPr>
        <p:spPr>
          <a:xfrm>
            <a:off x="5187150" y="1327250"/>
            <a:ext cx="3079500" cy="321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a:solidFill>
                  <a:srgbClr val="000000"/>
                </a:solidFill>
                <a:latin typeface="Roboto"/>
                <a:ea typeface="Roboto"/>
                <a:cs typeface="Roboto"/>
                <a:sym typeface="Roboto"/>
              </a:rPr>
              <a:t>The Problem</a:t>
            </a:r>
            <a:endParaRPr b="1"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Roe v. Wade overturned in 2022</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Adoption offered as “abortion alternative”</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Overburdened foster care system</a:t>
            </a:r>
            <a:endParaRPr sz="1600">
              <a:solidFill>
                <a:srgbClr val="000000"/>
              </a:solidFill>
              <a:latin typeface="Roboto"/>
              <a:ea typeface="Roboto"/>
              <a:cs typeface="Roboto"/>
              <a:sym typeface="Roboto"/>
            </a:endParaRPr>
          </a:p>
        </p:txBody>
      </p:sp>
      <p:pic>
        <p:nvPicPr>
          <p:cNvPr id="108" name="Google Shape;108;g13fe4151c4d_1_10"/>
          <p:cNvPicPr preferRelativeResize="0"/>
          <p:nvPr/>
        </p:nvPicPr>
        <p:blipFill>
          <a:blip r:embed="rId3">
            <a:alphaModFix/>
          </a:blip>
          <a:stretch>
            <a:fillRect/>
          </a:stretch>
        </p:blipFill>
        <p:spPr>
          <a:xfrm>
            <a:off x="3243325" y="1172525"/>
            <a:ext cx="2628925" cy="3528758"/>
          </a:xfrm>
          <a:prstGeom prst="rect">
            <a:avLst/>
          </a:prstGeom>
          <a:noFill/>
          <a:ln>
            <a:noFill/>
          </a:ln>
        </p:spPr>
      </p:pic>
      <p:sp>
        <p:nvSpPr>
          <p:cNvPr id="109" name="Google Shape;109;g13fe4151c4d_1_10"/>
          <p:cNvSpPr/>
          <p:nvPr/>
        </p:nvSpPr>
        <p:spPr>
          <a:xfrm>
            <a:off x="3136350" y="1172450"/>
            <a:ext cx="2871300" cy="352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ef1756073_0_24"/>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g13ef1756073_0_24"/>
          <p:cNvPicPr preferRelativeResize="0"/>
          <p:nvPr/>
        </p:nvPicPr>
        <p:blipFill>
          <a:blip r:embed="rId3">
            <a:alphaModFix amt="20000"/>
          </a:blip>
          <a:stretch>
            <a:fillRect/>
          </a:stretch>
        </p:blipFill>
        <p:spPr>
          <a:xfrm>
            <a:off x="1157963" y="222512"/>
            <a:ext cx="6828073" cy="4698475"/>
          </a:xfrm>
          <a:prstGeom prst="rect">
            <a:avLst/>
          </a:prstGeom>
          <a:noFill/>
          <a:ln>
            <a:noFill/>
          </a:ln>
        </p:spPr>
      </p:pic>
      <p:sp>
        <p:nvSpPr>
          <p:cNvPr id="116" name="Google Shape;116;g13ef1756073_0_24"/>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 name="Google Shape;117;g13ef1756073_0_24"/>
          <p:cNvSpPr txBox="1"/>
          <p:nvPr>
            <p:ph type="title"/>
          </p:nvPr>
        </p:nvSpPr>
        <p:spPr>
          <a:xfrm>
            <a:off x="311700" y="379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US" sz="2600">
                <a:solidFill>
                  <a:srgbClr val="FF0000"/>
                </a:solidFill>
                <a:latin typeface="Roboto"/>
                <a:ea typeface="Roboto"/>
                <a:cs typeface="Roboto"/>
                <a:sym typeface="Roboto"/>
              </a:rPr>
              <a:t>Research Questions</a:t>
            </a:r>
            <a:endParaRPr b="1" sz="2600">
              <a:solidFill>
                <a:srgbClr val="FF0000"/>
              </a:solidFill>
              <a:latin typeface="Roboto"/>
              <a:ea typeface="Roboto"/>
              <a:cs typeface="Roboto"/>
              <a:sym typeface="Roboto"/>
            </a:endParaRPr>
          </a:p>
        </p:txBody>
      </p:sp>
      <p:sp>
        <p:nvSpPr>
          <p:cNvPr id="118" name="Google Shape;118;g13ef1756073_0_24"/>
          <p:cNvSpPr txBox="1"/>
          <p:nvPr>
            <p:ph idx="4294967295" type="body"/>
          </p:nvPr>
        </p:nvSpPr>
        <p:spPr>
          <a:xfrm>
            <a:off x="1877225" y="1253950"/>
            <a:ext cx="5406300" cy="2775000"/>
          </a:xfrm>
          <a:prstGeom prst="rect">
            <a:avLst/>
          </a:prstGeom>
          <a:noFill/>
          <a:ln>
            <a:noFill/>
          </a:ln>
        </p:spPr>
        <p:txBody>
          <a:bodyPr anchorCtr="0" anchor="t" bIns="91425" lIns="91425" spcFirstLastPara="1" rIns="91425" wrap="square" tIns="91425">
            <a:normAutofit/>
          </a:bodyPr>
          <a:lstStyle/>
          <a:p>
            <a:pPr indent="-342900" lvl="0" marL="457200" rtl="0" algn="ctr">
              <a:spcBef>
                <a:spcPts val="0"/>
              </a:spcBef>
              <a:spcAft>
                <a:spcPts val="0"/>
              </a:spcAft>
              <a:buClr>
                <a:srgbClr val="000000"/>
              </a:buClr>
              <a:buSzPts val="1800"/>
              <a:buFont typeface="Roboto"/>
              <a:buAutoNum type="arabicPeriod"/>
            </a:pPr>
            <a:r>
              <a:rPr b="1" lang="en-US">
                <a:solidFill>
                  <a:srgbClr val="000000"/>
                </a:solidFill>
                <a:latin typeface="Roboto"/>
                <a:ea typeface="Roboto"/>
                <a:cs typeface="Roboto"/>
                <a:sym typeface="Roboto"/>
              </a:rPr>
              <a:t>How do restrictive abortion laws impact rates of abortion, foster care entry, and adoption?</a:t>
            </a:r>
            <a:endParaRPr b="1">
              <a:solidFill>
                <a:srgbClr val="000000"/>
              </a:solidFill>
              <a:latin typeface="Roboto"/>
              <a:ea typeface="Roboto"/>
              <a:cs typeface="Roboto"/>
              <a:sym typeface="Roboto"/>
            </a:endParaRPr>
          </a:p>
          <a:p>
            <a:pPr indent="0" lvl="0" marL="0" rtl="0" algn="ctr">
              <a:spcBef>
                <a:spcPts val="0"/>
              </a:spcBef>
              <a:spcAft>
                <a:spcPts val="0"/>
              </a:spcAft>
              <a:buNone/>
            </a:pPr>
            <a:r>
              <a:t/>
            </a:r>
            <a:endParaRPr b="1">
              <a:solidFill>
                <a:srgbClr val="000000"/>
              </a:solidFill>
              <a:latin typeface="Roboto"/>
              <a:ea typeface="Roboto"/>
              <a:cs typeface="Roboto"/>
              <a:sym typeface="Roboto"/>
            </a:endParaRPr>
          </a:p>
          <a:p>
            <a:pPr indent="0" lvl="0" marL="0" rtl="0" algn="ctr">
              <a:spcBef>
                <a:spcPts val="0"/>
              </a:spcBef>
              <a:spcAft>
                <a:spcPts val="0"/>
              </a:spcAft>
              <a:buNone/>
            </a:pPr>
            <a:r>
              <a:t/>
            </a:r>
            <a:endParaRPr b="1">
              <a:solidFill>
                <a:srgbClr val="000000"/>
              </a:solidFill>
              <a:latin typeface="Roboto"/>
              <a:ea typeface="Roboto"/>
              <a:cs typeface="Roboto"/>
              <a:sym typeface="Roboto"/>
            </a:endParaRPr>
          </a:p>
          <a:p>
            <a:pPr indent="-342900" lvl="0" marL="457200" rtl="0" algn="ctr">
              <a:spcBef>
                <a:spcPts val="0"/>
              </a:spcBef>
              <a:spcAft>
                <a:spcPts val="0"/>
              </a:spcAft>
              <a:buClr>
                <a:srgbClr val="000000"/>
              </a:buClr>
              <a:buSzPts val="1800"/>
              <a:buFont typeface="Roboto"/>
              <a:buAutoNum type="arabicPeriod"/>
            </a:pPr>
            <a:r>
              <a:rPr b="1" lang="en-US">
                <a:solidFill>
                  <a:srgbClr val="000000"/>
                </a:solidFill>
                <a:latin typeface="Roboto"/>
                <a:ea typeface="Roboto"/>
                <a:cs typeface="Roboto"/>
                <a:sym typeface="Roboto"/>
              </a:rPr>
              <a:t>What factors influence the rate of entry into foster care?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ef1756073_1_434"/>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g13ef1756073_1_434"/>
          <p:cNvPicPr preferRelativeResize="0"/>
          <p:nvPr/>
        </p:nvPicPr>
        <p:blipFill>
          <a:blip r:embed="rId3">
            <a:alphaModFix amt="14000"/>
          </a:blip>
          <a:stretch>
            <a:fillRect/>
          </a:stretch>
        </p:blipFill>
        <p:spPr>
          <a:xfrm>
            <a:off x="3371775" y="684425"/>
            <a:ext cx="2400431" cy="4325100"/>
          </a:xfrm>
          <a:prstGeom prst="rect">
            <a:avLst/>
          </a:prstGeom>
          <a:noFill/>
          <a:ln>
            <a:noFill/>
          </a:ln>
        </p:spPr>
      </p:pic>
      <p:sp>
        <p:nvSpPr>
          <p:cNvPr id="125" name="Google Shape;125;g13ef1756073_1_434"/>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ef1756073_1_434"/>
          <p:cNvSpPr txBox="1"/>
          <p:nvPr/>
        </p:nvSpPr>
        <p:spPr>
          <a:xfrm>
            <a:off x="949650" y="325100"/>
            <a:ext cx="7355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latin typeface="Proxima Nova"/>
                <a:ea typeface="Proxima Nova"/>
                <a:cs typeface="Proxima Nova"/>
                <a:sym typeface="Proxima Nova"/>
              </a:rPr>
              <a:t>Datasets</a:t>
            </a:r>
            <a:endParaRPr b="1" sz="2600">
              <a:solidFill>
                <a:srgbClr val="FF0000"/>
              </a:solidFill>
              <a:latin typeface="Proxima Nova"/>
              <a:ea typeface="Proxima Nova"/>
              <a:cs typeface="Proxima Nova"/>
              <a:sym typeface="Proxima Nova"/>
            </a:endParaRPr>
          </a:p>
        </p:txBody>
      </p:sp>
      <p:sp>
        <p:nvSpPr>
          <p:cNvPr id="127" name="Google Shape;127;g13ef1756073_1_434"/>
          <p:cNvSpPr txBox="1"/>
          <p:nvPr/>
        </p:nvSpPr>
        <p:spPr>
          <a:xfrm>
            <a:off x="523200" y="910100"/>
            <a:ext cx="8208000" cy="37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Roboto"/>
                <a:ea typeface="Roboto"/>
                <a:cs typeface="Roboto"/>
                <a:sym typeface="Roboto"/>
              </a:rPr>
              <a:t>Abortion Dataset</a:t>
            </a:r>
            <a:endParaRPr b="1" sz="18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Incidence of pregnancy, birth and abortion for people of all reproductive ages </a:t>
            </a:r>
            <a:endParaRPr sz="1600">
              <a:highlight>
                <a:schemeClr val="accent6"/>
              </a:highlight>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Foster Care &amp; Adoptions </a:t>
            </a:r>
            <a:endParaRPr b="1" sz="18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Number of children who have entered foster care and/or been adopted </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Socioeconomic Factors: Women </a:t>
            </a:r>
            <a:endParaRPr b="1" sz="18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Information on employment </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US" sz="1600">
                <a:latin typeface="Roboto"/>
                <a:ea typeface="Roboto"/>
                <a:cs typeface="Roboto"/>
                <a:sym typeface="Roboto"/>
              </a:rPr>
              <a:t>Gender wage gap, labor force participation rates for women and men, and percent of workers in managerial or professional occupation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Reproductive rights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US" sz="1600">
                <a:latin typeface="Roboto"/>
                <a:ea typeface="Roboto"/>
                <a:cs typeface="Roboto"/>
                <a:sym typeface="Roboto"/>
              </a:rPr>
              <a:t>Natality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Child care</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US" sz="1600">
                <a:latin typeface="Roboto"/>
                <a:ea typeface="Roboto"/>
                <a:cs typeface="Roboto"/>
                <a:sym typeface="Roboto"/>
              </a:rPr>
              <a:t>Cost of children in proportion to income</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Data merge - Free miscellaneous icons" id="132" name="Google Shape;132;g13ef1756073_1_33"/>
          <p:cNvPicPr preferRelativeResize="0"/>
          <p:nvPr/>
        </p:nvPicPr>
        <p:blipFill rotWithShape="1">
          <a:blip r:embed="rId3">
            <a:alphaModFix amt="5000"/>
          </a:blip>
          <a:srcRect b="0" l="0" r="0" t="0"/>
          <a:stretch/>
        </p:blipFill>
        <p:spPr>
          <a:xfrm>
            <a:off x="2160906" y="160659"/>
            <a:ext cx="4822175" cy="4822175"/>
          </a:xfrm>
          <a:prstGeom prst="rect">
            <a:avLst/>
          </a:prstGeom>
          <a:noFill/>
          <a:ln>
            <a:noFill/>
          </a:ln>
        </p:spPr>
      </p:pic>
      <p:pic>
        <p:nvPicPr>
          <p:cNvPr id="133" name="Google Shape;133;g13ef1756073_1_33"/>
          <p:cNvPicPr preferRelativeResize="0"/>
          <p:nvPr/>
        </p:nvPicPr>
        <p:blipFill>
          <a:blip r:embed="rId4">
            <a:alphaModFix/>
          </a:blip>
          <a:stretch>
            <a:fillRect/>
          </a:stretch>
        </p:blipFill>
        <p:spPr>
          <a:xfrm>
            <a:off x="-12" y="312704"/>
            <a:ext cx="9144000" cy="48307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ef1756073_1_447"/>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3ef1756073_1_447"/>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3ef1756073_1_447"/>
          <p:cNvSpPr txBox="1"/>
          <p:nvPr/>
        </p:nvSpPr>
        <p:spPr>
          <a:xfrm>
            <a:off x="894450" y="325100"/>
            <a:ext cx="7355100" cy="5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rgbClr val="FF0000"/>
                </a:solidFill>
                <a:latin typeface="Proxima Nova"/>
                <a:ea typeface="Proxima Nova"/>
                <a:cs typeface="Proxima Nova"/>
                <a:sym typeface="Proxima Nova"/>
              </a:rPr>
              <a:t>Exploratory Data Analysis</a:t>
            </a:r>
            <a:endParaRPr b="1" sz="2600">
              <a:solidFill>
                <a:srgbClr val="FF0000"/>
              </a:solidFill>
              <a:latin typeface="Proxima Nova"/>
              <a:ea typeface="Proxima Nova"/>
              <a:cs typeface="Proxima Nova"/>
              <a:sym typeface="Proxima Nova"/>
            </a:endParaRPr>
          </a:p>
        </p:txBody>
      </p:sp>
      <p:pic>
        <p:nvPicPr>
          <p:cNvPr id="141" name="Google Shape;141;g13ef1756073_1_447"/>
          <p:cNvPicPr preferRelativeResize="0"/>
          <p:nvPr/>
        </p:nvPicPr>
        <p:blipFill>
          <a:blip r:embed="rId3">
            <a:alphaModFix/>
          </a:blip>
          <a:stretch>
            <a:fillRect/>
          </a:stretch>
        </p:blipFill>
        <p:spPr>
          <a:xfrm>
            <a:off x="457200" y="996696"/>
            <a:ext cx="8229601" cy="3712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3ef1756073_1_471"/>
          <p:cNvSpPr/>
          <p:nvPr/>
        </p:nvSpPr>
        <p:spPr>
          <a:xfrm>
            <a:off x="371525" y="379250"/>
            <a:ext cx="8417700" cy="4431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3ef1756073_1_471"/>
          <p:cNvSpPr/>
          <p:nvPr/>
        </p:nvSpPr>
        <p:spPr>
          <a:xfrm>
            <a:off x="313475" y="325100"/>
            <a:ext cx="8533800" cy="4539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3ef1756073_1_471"/>
          <p:cNvSpPr txBox="1"/>
          <p:nvPr/>
        </p:nvSpPr>
        <p:spPr>
          <a:xfrm>
            <a:off x="894450" y="325100"/>
            <a:ext cx="7355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rgbClr val="FF0000"/>
                </a:solidFill>
                <a:latin typeface="Proxima Nova"/>
                <a:ea typeface="Proxima Nova"/>
                <a:cs typeface="Proxima Nova"/>
                <a:sym typeface="Proxima Nova"/>
              </a:rPr>
              <a:t>Exploratory Data Analysis</a:t>
            </a:r>
            <a:endParaRPr b="1" sz="2600">
              <a:solidFill>
                <a:srgbClr val="FF0000"/>
              </a:solidFill>
              <a:latin typeface="Proxima Nova"/>
              <a:ea typeface="Proxima Nova"/>
              <a:cs typeface="Proxima Nova"/>
              <a:sym typeface="Proxima Nova"/>
            </a:endParaRPr>
          </a:p>
        </p:txBody>
      </p:sp>
      <p:pic>
        <p:nvPicPr>
          <p:cNvPr id="149" name="Google Shape;149;g13ef1756073_1_471"/>
          <p:cNvPicPr preferRelativeResize="0"/>
          <p:nvPr/>
        </p:nvPicPr>
        <p:blipFill>
          <a:blip r:embed="rId3">
            <a:alphaModFix/>
          </a:blip>
          <a:stretch>
            <a:fillRect/>
          </a:stretch>
        </p:blipFill>
        <p:spPr>
          <a:xfrm>
            <a:off x="457200" y="996696"/>
            <a:ext cx="8229599" cy="371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Chevaunne Edwards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0x010100BE4BDF1E62B91B48A115EB821B2A1446</vt:lpwstr>
  </property>
</Properties>
</file>