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6" r:id="rId1"/>
  </p:sldMasterIdLst>
  <p:notesMasterIdLst>
    <p:notesMasterId r:id="rId21"/>
  </p:notesMasterIdLst>
  <p:handoutMasterIdLst>
    <p:handoutMasterId r:id="rId22"/>
  </p:handoutMasterIdLst>
  <p:sldIdLst>
    <p:sldId id="370" r:id="rId2"/>
    <p:sldId id="503" r:id="rId3"/>
    <p:sldId id="546" r:id="rId4"/>
    <p:sldId id="547" r:id="rId5"/>
    <p:sldId id="506" r:id="rId6"/>
    <p:sldId id="548" r:id="rId7"/>
    <p:sldId id="549" r:id="rId8"/>
    <p:sldId id="550" r:id="rId9"/>
    <p:sldId id="552" r:id="rId10"/>
    <p:sldId id="551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2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58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4111">
          <p15:clr>
            <a:srgbClr val="A4A3A4"/>
          </p15:clr>
        </p15:guide>
        <p15:guide id="8" pos="2886">
          <p15:clr>
            <a:srgbClr val="A4A3A4"/>
          </p15:clr>
        </p15:guide>
        <p15:guide id="9" pos="286">
          <p15:clr>
            <a:srgbClr val="A4A3A4"/>
          </p15:clr>
        </p15:guide>
        <p15:guide id="10" pos="5473">
          <p15:clr>
            <a:srgbClr val="A4A3A4"/>
          </p15:clr>
        </p15:guide>
        <p15:guide id="11" pos="2937">
          <p15:clr>
            <a:srgbClr val="A4A3A4"/>
          </p15:clr>
        </p15:guide>
        <p15:guide id="1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6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  <a:srgbClr val="8A0000"/>
    <a:srgbClr val="C04040"/>
    <a:srgbClr val="F96F07"/>
    <a:srgbClr val="CCECFF"/>
    <a:srgbClr val="000000"/>
    <a:srgbClr val="EBF7FF"/>
    <a:srgbClr val="404040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1" autoAdjust="0"/>
    <p:restoredTop sz="95382" autoAdjust="0"/>
  </p:normalViewPr>
  <p:slideViewPr>
    <p:cSldViewPr snapToObjects="1" showGuides="1">
      <p:cViewPr varScale="1">
        <p:scale>
          <a:sx n="60" d="100"/>
          <a:sy n="60" d="100"/>
        </p:scale>
        <p:origin x="1464" y="36"/>
      </p:cViewPr>
      <p:guideLst>
        <p:guide orient="horz" pos="2160"/>
        <p:guide orient="horz" pos="682"/>
        <p:guide orient="horz" pos="903"/>
        <p:guide orient="horz" pos="3858"/>
        <p:guide orient="horz" pos="127"/>
        <p:guide orient="horz" pos="4319"/>
        <p:guide orient="horz" pos="4111"/>
        <p:guide pos="2886"/>
        <p:guide pos="286"/>
        <p:guide pos="5473"/>
        <p:guide pos="2937"/>
        <p:guide pos="284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08"/>
    </p:cViewPr>
  </p:sorterViewPr>
  <p:notesViewPr>
    <p:cSldViewPr snapToObjects="1" showGuides="1">
      <p:cViewPr>
        <p:scale>
          <a:sx n="200" d="100"/>
          <a:sy n="200" d="100"/>
        </p:scale>
        <p:origin x="612" y="2742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l">
              <a:defRPr sz="1300"/>
            </a:lvl1pPr>
          </a:lstStyle>
          <a:p>
            <a:endParaRPr lang="en-GB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14/07/2019</a:t>
            </a:fld>
            <a:endParaRPr lang="en-GB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l">
              <a:defRPr sz="1300"/>
            </a:lvl1pPr>
          </a:lstStyle>
          <a:p>
            <a:endParaRPr lang="en-GB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14/07/2019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9" tIns="46480" rIns="92959" bIns="4648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9" tIns="46480" rIns="92959" bIns="4648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9" tIns="46480" rIns="92959" bIns="46480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7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0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7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spect="1"/>
          </p:cNvSpPr>
          <p:nvPr userDrawn="1"/>
        </p:nvSpPr>
        <p:spPr>
          <a:xfrm>
            <a:off x="1932781" y="777240"/>
            <a:ext cx="6755607" cy="3400425"/>
          </a:xfrm>
          <a:custGeom>
            <a:avLst/>
            <a:gdLst>
              <a:gd name="connsiteX0" fmla="*/ 0 w 6753225"/>
              <a:gd name="connsiteY0" fmla="*/ 0 h 3400425"/>
              <a:gd name="connsiteX1" fmla="*/ 6753225 w 6753225"/>
              <a:gd name="connsiteY1" fmla="*/ 0 h 3400425"/>
              <a:gd name="connsiteX2" fmla="*/ 6753225 w 6753225"/>
              <a:gd name="connsiteY2" fmla="*/ 3400425 h 3400425"/>
              <a:gd name="connsiteX3" fmla="*/ 0 w 6753225"/>
              <a:gd name="connsiteY3" fmla="*/ 3400425 h 3400425"/>
              <a:gd name="connsiteX4" fmla="*/ 0 w 6753225"/>
              <a:gd name="connsiteY4" fmla="*/ 0 h 3400425"/>
              <a:gd name="connsiteX0" fmla="*/ 0 w 6755607"/>
              <a:gd name="connsiteY0" fmla="*/ 1197768 h 3400425"/>
              <a:gd name="connsiteX1" fmla="*/ 6755607 w 6755607"/>
              <a:gd name="connsiteY1" fmla="*/ 0 h 3400425"/>
              <a:gd name="connsiteX2" fmla="*/ 6755607 w 6755607"/>
              <a:gd name="connsiteY2" fmla="*/ 3400425 h 3400425"/>
              <a:gd name="connsiteX3" fmla="*/ 2382 w 6755607"/>
              <a:gd name="connsiteY3" fmla="*/ 3400425 h 3400425"/>
              <a:gd name="connsiteX4" fmla="*/ 0 w 6755607"/>
              <a:gd name="connsiteY4" fmla="*/ 1197768 h 340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5607" h="3400425">
                <a:moveTo>
                  <a:pt x="0" y="1197768"/>
                </a:moveTo>
                <a:lnTo>
                  <a:pt x="6755607" y="0"/>
                </a:lnTo>
                <a:lnTo>
                  <a:pt x="6755607" y="3400425"/>
                </a:lnTo>
                <a:lnTo>
                  <a:pt x="2382" y="3400425"/>
                </a:lnTo>
                <a:lnTo>
                  <a:pt x="0" y="119776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12847" y="2240280"/>
            <a:ext cx="6217920" cy="860400"/>
          </a:xfrm>
        </p:spPr>
        <p:txBody>
          <a:bodyPr/>
          <a:lstStyle>
            <a:lvl1pPr>
              <a:defRPr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212848" y="3220754"/>
            <a:ext cx="6217920" cy="645742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404040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76401" y="6477000"/>
            <a:ext cx="7010400" cy="180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050" b="1" dirty="0">
                <a:solidFill>
                  <a:srgbClr val="FF0000"/>
                </a:solidFill>
              </a:rPr>
              <a:t>PROPERTY</a:t>
            </a:r>
            <a:r>
              <a:rPr lang="en-US" sz="1050" b="1" baseline="0" dirty="0">
                <a:solidFill>
                  <a:srgbClr val="FF0000"/>
                </a:solidFill>
              </a:rPr>
              <a:t> OF A&amp;P CAPITAL - </a:t>
            </a:r>
            <a:r>
              <a:rPr lang="en-US" sz="1050" b="1" dirty="0">
                <a:solidFill>
                  <a:srgbClr val="FF0000"/>
                </a:solidFill>
              </a:rPr>
              <a:t>CONFIDENTIAL DRAFT – FOR DISCUSSION PURPOSES ONLY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4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2416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4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455613" y="6243638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8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0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71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with beam (lega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77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buClr>
                <a:srgbClr val="F04C3E"/>
              </a:buCl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buClr>
                <a:srgbClr val="C04040"/>
              </a:buCl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buClr>
                <a:srgbClr val="C04040"/>
              </a:buCl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buClr>
                <a:srgbClr val="C04040"/>
              </a:buCl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rgbClr val="C0404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ln>
                <a:noFill/>
              </a:ln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5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356616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 marL="713232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 marL="1069848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 marL="1426464"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5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811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+mn-lt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+mn-lt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21113"/>
            <a:ext cx="4042800" cy="3994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6496184"/>
            <a:ext cx="722376" cy="20116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+mn-lt"/>
                <a:cs typeface="Arial" pitchFamily="34" charset="0"/>
              </a:rPr>
              <a:t>Page </a:t>
            </a:r>
            <a:fld id="{9AE4D82F-B047-469B-AC52-A46321747EAF}" type="slidenum">
              <a:rPr lang="en-GB" sz="1100" smtClean="0">
                <a:solidFill>
                  <a:schemeClr val="bg1"/>
                </a:solidFill>
                <a:latin typeface="+mn-lt"/>
                <a:cs typeface="Arial" pitchFamily="34" charset="0"/>
              </a:rPr>
              <a:pPr/>
              <a:t>‹#›</a:t>
            </a:fld>
            <a:endParaRPr lang="en-GB" sz="110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84" r:id="rId2"/>
    <p:sldLayoutId id="2147483668" r:id="rId3"/>
    <p:sldLayoutId id="2147483748" r:id="rId4"/>
    <p:sldLayoutId id="2147483749" r:id="rId5"/>
    <p:sldLayoutId id="2147483669" r:id="rId6"/>
    <p:sldLayoutId id="214748378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726" r:id="rId13"/>
    <p:sldLayoutId id="2147483677" r:id="rId14"/>
    <p:sldLayoutId id="2147483678" r:id="rId15"/>
    <p:sldLayoutId id="2147483679" r:id="rId16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b="1" kern="1200">
          <a:solidFill>
            <a:schemeClr val="bg1"/>
          </a:solidFill>
          <a:latin typeface="+mn-lt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400" kern="1200">
          <a:solidFill>
            <a:schemeClr val="bg1"/>
          </a:solidFill>
          <a:latin typeface="+mn-lt"/>
          <a:ea typeface="+mn-ea"/>
          <a:cs typeface="Arial" pitchFamily="34" charset="0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+mn-lt"/>
          <a:ea typeface="+mn-ea"/>
          <a:cs typeface="Arial" pitchFamily="34" charset="0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+mn-lt"/>
          <a:ea typeface="+mn-ea"/>
          <a:cs typeface="Arial" pitchFamily="34" charset="0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ub10/MLCourse/blob/master/LectureNotes/Representative-Data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19125" y="2490674"/>
            <a:ext cx="8153400" cy="1928925"/>
          </a:xfrm>
        </p:spPr>
        <p:txBody>
          <a:bodyPr/>
          <a:lstStyle/>
          <a:p>
            <a:pPr algn="ctr"/>
            <a:r>
              <a:rPr lang="en-US" sz="2800" dirty="0"/>
              <a:t>Data Literacy in the Age of Machine Learning </a:t>
            </a:r>
            <a:br>
              <a:rPr lang="en-US" sz="2800" b="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Course Review</a:t>
            </a:r>
            <a:br>
              <a:rPr lang="en-US" sz="2400" b="0" dirty="0"/>
            </a:br>
            <a:r>
              <a:rPr lang="en-US" sz="2000" b="0" dirty="0"/>
              <a:t>	</a:t>
            </a:r>
            <a:br>
              <a:rPr lang="en-US" sz="2000" b="0" dirty="0"/>
            </a:b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75127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Second degree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lvl="1"/>
                <a:r>
                  <a:rPr lang="en-US" sz="1600" dirty="0"/>
                  <a:t>In Orange: Polynomial Classification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Other models: </a:t>
                </a:r>
              </a:p>
              <a:p>
                <a:pPr lvl="1"/>
                <a:r>
                  <a:rPr lang="en-US" sz="1600" dirty="0"/>
                  <a:t>Support Vector Machine (SVM)</a:t>
                </a:r>
              </a:p>
              <a:p>
                <a:pPr lvl="1"/>
                <a:r>
                  <a:rPr lang="en-US" sz="1600" dirty="0"/>
                  <a:t>Neural Network  </a:t>
                </a:r>
              </a:p>
              <a:p>
                <a:pPr lvl="2"/>
                <a:endParaRPr lang="en-US" sz="16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4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34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Training Datasets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“Training” dataset - </a:t>
            </a:r>
          </a:p>
          <a:p>
            <a:pPr lvl="1"/>
            <a:r>
              <a:rPr lang="en-US" sz="1600" dirty="0"/>
              <a:t>Used to </a:t>
            </a:r>
            <a:r>
              <a:rPr lang="en-US" sz="1600" b="1" i="1" u="sng" dirty="0"/>
              <a:t>build</a:t>
            </a:r>
            <a:r>
              <a:rPr lang="en-US" sz="1600" dirty="0"/>
              <a:t> the model</a:t>
            </a:r>
          </a:p>
          <a:p>
            <a:pPr lvl="1"/>
            <a:r>
              <a:rPr lang="en-US" sz="1600" dirty="0"/>
              <a:t>Used to measure the </a:t>
            </a:r>
            <a:r>
              <a:rPr lang="en-US" sz="1600" b="1" i="1" u="sng" dirty="0"/>
              <a:t>penalty</a:t>
            </a:r>
            <a:r>
              <a:rPr lang="en-US" sz="1600" dirty="0"/>
              <a:t> of learning algorithm </a:t>
            </a:r>
          </a:p>
          <a:p>
            <a:pPr lvl="1"/>
            <a:endParaRPr lang="en-US" sz="1600" dirty="0"/>
          </a:p>
          <a:p>
            <a:r>
              <a:rPr lang="en-US" sz="2000" dirty="0"/>
              <a:t>“Test” dataset </a:t>
            </a:r>
          </a:p>
          <a:p>
            <a:pPr lvl="1"/>
            <a:r>
              <a:rPr lang="en-US" sz="1600" dirty="0"/>
              <a:t>Used to </a:t>
            </a:r>
            <a:r>
              <a:rPr lang="en-US" sz="1600" b="1" i="1" u="sng" dirty="0"/>
              <a:t>test </a:t>
            </a:r>
            <a:r>
              <a:rPr lang="en-US" sz="1600" dirty="0"/>
              <a:t>the model </a:t>
            </a:r>
          </a:p>
          <a:p>
            <a:pPr lvl="1"/>
            <a:r>
              <a:rPr lang="en-US" sz="1600" dirty="0"/>
              <a:t>Used to measure </a:t>
            </a:r>
            <a:r>
              <a:rPr lang="en-US" sz="1600" b="1" i="1" u="sng" dirty="0"/>
              <a:t>performance </a:t>
            </a:r>
            <a:r>
              <a:rPr lang="en-US" sz="1600" dirty="0"/>
              <a:t>of the machine learning model </a:t>
            </a:r>
          </a:p>
          <a:p>
            <a:pPr lvl="1"/>
            <a:endParaRPr lang="en-US" sz="1600" dirty="0"/>
          </a:p>
          <a:p>
            <a:pPr marL="356616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015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in 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425598"/>
            <a:ext cx="4295775" cy="44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Regression Models </a:t>
            </a:r>
          </a:p>
          <a:p>
            <a:pPr lvl="1"/>
            <a:r>
              <a:rPr lang="en-US" sz="1400" dirty="0"/>
              <a:t>Mean Square Error (MSE)</a:t>
            </a:r>
          </a:p>
          <a:p>
            <a:pPr lvl="1"/>
            <a:r>
              <a:rPr lang="en-US" sz="1400" b="1" i="1" dirty="0"/>
              <a:t>Root Mean Square Error (RMSE)</a:t>
            </a:r>
          </a:p>
          <a:p>
            <a:pPr lvl="1"/>
            <a:r>
              <a:rPr lang="en-US" sz="1400" dirty="0"/>
              <a:t>Mean Absolute Error (MAE)</a:t>
            </a:r>
          </a:p>
          <a:p>
            <a:pPr lvl="1"/>
            <a:r>
              <a:rPr lang="en-US" sz="1400" dirty="0"/>
              <a:t>R-squared (R2) </a:t>
            </a:r>
          </a:p>
          <a:p>
            <a:endParaRPr lang="en-US" sz="1600" dirty="0"/>
          </a:p>
          <a:p>
            <a:r>
              <a:rPr lang="en-US" sz="1600" dirty="0"/>
              <a:t>Logistic Models</a:t>
            </a:r>
          </a:p>
          <a:p>
            <a:pPr lvl="1"/>
            <a:r>
              <a:rPr lang="en-US" sz="1400" dirty="0"/>
              <a:t>Area Under Receiver Operating Characteristic Curve (AUC)</a:t>
            </a:r>
          </a:p>
          <a:p>
            <a:pPr lvl="1"/>
            <a:r>
              <a:rPr lang="en-US" sz="1400" dirty="0"/>
              <a:t>Classification Accuracy (CA)</a:t>
            </a:r>
          </a:p>
          <a:p>
            <a:pPr lvl="1"/>
            <a:r>
              <a:rPr lang="en-US" sz="1400" dirty="0"/>
              <a:t>Precision </a:t>
            </a:r>
          </a:p>
          <a:p>
            <a:pPr lvl="1"/>
            <a:r>
              <a:rPr lang="en-US" sz="1400" dirty="0"/>
              <a:t>Recall </a:t>
            </a:r>
          </a:p>
          <a:p>
            <a:pPr lvl="1"/>
            <a:r>
              <a:rPr lang="en-US" sz="1400" b="1" i="1" dirty="0"/>
              <a:t>F1 (harmonic mean of precision and recall) </a:t>
            </a:r>
          </a:p>
          <a:p>
            <a:pPr lvl="1"/>
            <a:endParaRPr lang="en-US" sz="1400" b="1" i="1" dirty="0"/>
          </a:p>
          <a:p>
            <a:r>
              <a:rPr lang="en-US" sz="1800" b="1" i="1" dirty="0"/>
              <a:t>Best model performs the best on the </a:t>
            </a:r>
            <a:r>
              <a:rPr lang="en-US" sz="1800" b="1" i="1" u="sng" dirty="0"/>
              <a:t>test</a:t>
            </a:r>
            <a:r>
              <a:rPr lang="en-US" sz="1800" b="1" i="1" dirty="0"/>
              <a:t> dataset</a:t>
            </a:r>
          </a:p>
          <a:p>
            <a:endParaRPr lang="en-US" sz="1800" b="1" i="1" dirty="0"/>
          </a:p>
          <a:p>
            <a:r>
              <a:rPr lang="en-US" sz="1800" dirty="0"/>
              <a:t>Let’s look at “choosing-a-model” in Orange</a:t>
            </a:r>
            <a:endParaRPr lang="en-US" sz="1800" b="1" i="1" dirty="0"/>
          </a:p>
          <a:p>
            <a:pPr lvl="1"/>
            <a:endParaRPr lang="en-US" sz="1100" dirty="0"/>
          </a:p>
          <a:p>
            <a:endParaRPr lang="en-US" sz="16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2"/>
            <a:endParaRPr lang="en-US" sz="11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050" dirty="0"/>
          </a:p>
          <a:p>
            <a:pPr lvl="1"/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874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High bias = Learning too little = Low complexity </a:t>
            </a:r>
          </a:p>
          <a:p>
            <a:endParaRPr lang="en-US" sz="1600" dirty="0"/>
          </a:p>
          <a:p>
            <a:r>
              <a:rPr lang="en-US" sz="1600" dirty="0"/>
              <a:t>High variance = Learning too much = High complexity  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Complexity of model is a function of:</a:t>
            </a:r>
          </a:p>
          <a:p>
            <a:pPr lvl="1"/>
            <a:endParaRPr lang="en-US" sz="1100" dirty="0"/>
          </a:p>
          <a:p>
            <a:pPr lvl="1"/>
            <a:r>
              <a:rPr lang="en-US" sz="1400" dirty="0"/>
              <a:t>Features</a:t>
            </a:r>
          </a:p>
          <a:p>
            <a:pPr lvl="1"/>
            <a:r>
              <a:rPr lang="en-US" sz="1400" dirty="0"/>
              <a:t>Model hyper-parameters (see class notes) </a:t>
            </a:r>
          </a:p>
          <a:p>
            <a:pPr lvl="1"/>
            <a:r>
              <a:rPr lang="en-US" sz="1400" dirty="0"/>
              <a:t>Amount of </a:t>
            </a:r>
            <a:r>
              <a:rPr lang="en-US" sz="1400" b="1" u="sng" dirty="0"/>
              <a:t>training</a:t>
            </a:r>
            <a:r>
              <a:rPr lang="en-US" sz="1400" dirty="0"/>
              <a:t> data </a:t>
            </a:r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2"/>
            <a:endParaRPr lang="en-US" sz="11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050" dirty="0"/>
          </a:p>
          <a:p>
            <a:pPr lvl="1"/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68" y="1425598"/>
            <a:ext cx="2386732" cy="41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5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Is the model adequate to represent the structure / complexity of the data?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Use the model tuned to the right complexity of the </a:t>
            </a:r>
            <a:r>
              <a:rPr lang="en-US" sz="1600" b="1" i="1" u="sng" dirty="0"/>
              <a:t>test</a:t>
            </a:r>
            <a:r>
              <a:rPr lang="en-US" sz="1600" dirty="0"/>
              <a:t> dataset. </a:t>
            </a:r>
          </a:p>
          <a:p>
            <a:endParaRPr lang="en-US" sz="1600" b="1" i="1" u="sng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2"/>
            <a:endParaRPr lang="en-US" sz="11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050" dirty="0"/>
          </a:p>
          <a:p>
            <a:pPr lvl="1"/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05000"/>
            <a:ext cx="3581400" cy="3163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4762" y="2895600"/>
            <a:ext cx="1524000" cy="507831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200" b="1">
                <a:solidFill>
                  <a:schemeClr val="bg1"/>
                </a:solidFill>
              </a:rPr>
              <a:t>Caution: A high F1 score is </a:t>
            </a:r>
            <a:r>
              <a:rPr lang="en-US" sz="1200" b="1" i="1">
                <a:solidFill>
                  <a:schemeClr val="bg1"/>
                </a:solidFill>
              </a:rPr>
              <a:t>low </a:t>
            </a:r>
            <a:r>
              <a:rPr lang="en-US" sz="1200" b="1">
                <a:solidFill>
                  <a:schemeClr val="bg1"/>
                </a:solidFill>
              </a:rPr>
              <a:t>model error.</a:t>
            </a: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5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98"/>
            <a:ext cx="8229600" cy="4698977"/>
          </a:xfrm>
        </p:spPr>
        <p:txBody>
          <a:bodyPr/>
          <a:lstStyle/>
          <a:p>
            <a:r>
              <a:rPr lang="en-US" sz="1600" dirty="0"/>
              <a:t>Which way to tune the complexity of a model?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2"/>
            <a:endParaRPr lang="en-US" sz="11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050" dirty="0"/>
          </a:p>
          <a:p>
            <a:pPr lvl="1"/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47"/>
          <a:stretch/>
        </p:blipFill>
        <p:spPr>
          <a:xfrm>
            <a:off x="2590800" y="1806587"/>
            <a:ext cx="3810000" cy="378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5598"/>
            <a:ext cx="8232775" cy="4698977"/>
          </a:xfrm>
        </p:spPr>
        <p:txBody>
          <a:bodyPr/>
          <a:lstStyle/>
          <a:p>
            <a:r>
              <a:rPr lang="en-US" sz="2000" dirty="0"/>
              <a:t>What is feature engineering?</a:t>
            </a:r>
          </a:p>
          <a:p>
            <a:pPr lvl="1"/>
            <a:r>
              <a:rPr lang="en-US" sz="1600" dirty="0"/>
              <a:t>Feature Creation. Create better features by combining existing features (including taking the square, cube, etc. of existing features)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Feature Selection. Pick features that make a difference and drop the rest.</a:t>
            </a:r>
          </a:p>
          <a:p>
            <a:endParaRPr lang="en-US" sz="2000" dirty="0"/>
          </a:p>
          <a:p>
            <a:r>
              <a:rPr lang="en-US" sz="2000" dirty="0"/>
              <a:t>Why select features?</a:t>
            </a:r>
          </a:p>
          <a:p>
            <a:pPr lvl="1"/>
            <a:r>
              <a:rPr lang="en-US" sz="1600" dirty="0"/>
              <a:t>Noise reduction</a:t>
            </a:r>
          </a:p>
          <a:p>
            <a:pPr lvl="1"/>
            <a:r>
              <a:rPr lang="en-US" sz="1600" dirty="0"/>
              <a:t>The curse of dimensionality</a:t>
            </a:r>
          </a:p>
          <a:p>
            <a:pPr lvl="2"/>
            <a:r>
              <a:rPr lang="en-US" sz="1400" dirty="0"/>
              <a:t>too many features</a:t>
            </a:r>
          </a:p>
          <a:p>
            <a:pPr lvl="2"/>
            <a:r>
              <a:rPr lang="en-US" sz="1400" dirty="0"/>
              <a:t>too few training examples</a:t>
            </a:r>
            <a:endParaRPr lang="en-US" sz="1000" dirty="0"/>
          </a:p>
          <a:p>
            <a:pPr lvl="1"/>
            <a:endParaRPr lang="en-US" sz="1600" dirty="0"/>
          </a:p>
          <a:p>
            <a:pPr lvl="1"/>
            <a:endParaRPr lang="en-US" sz="12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15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/ Dimensionality Reduction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25598"/>
            <a:ext cx="8232775" cy="4698977"/>
          </a:xfrm>
        </p:spPr>
        <p:txBody>
          <a:bodyPr/>
          <a:lstStyle/>
          <a:p>
            <a:r>
              <a:rPr lang="en-US" sz="2000" dirty="0"/>
              <a:t>Projection</a:t>
            </a:r>
          </a:p>
          <a:p>
            <a:pPr lvl="1"/>
            <a:r>
              <a:rPr lang="en-US" sz="1800" dirty="0"/>
              <a:t>Principal Component Analysis </a:t>
            </a:r>
          </a:p>
          <a:p>
            <a:pPr lvl="2"/>
            <a:r>
              <a:rPr lang="en-US" sz="1600" dirty="0"/>
              <a:t>First it’s a feature transformation algorithm </a:t>
            </a:r>
          </a:p>
          <a:p>
            <a:pPr lvl="2"/>
            <a:r>
              <a:rPr lang="en-US" sz="1600" dirty="0"/>
              <a:t>Also a feature reduction method (reduction in the number of original features)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Manifold Learning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Sequential Backward/Forward Selection</a:t>
            </a:r>
          </a:p>
          <a:p>
            <a:pPr lvl="1"/>
            <a:r>
              <a:rPr lang="en-US" sz="1600" dirty="0"/>
              <a:t>Randomly removing/adding features and seeing how it affects the prediction</a:t>
            </a:r>
          </a:p>
          <a:p>
            <a:pPr marL="356616" lvl="1" indent="0">
              <a:buNone/>
            </a:pPr>
            <a:endParaRPr lang="en-US" sz="1600" dirty="0"/>
          </a:p>
          <a:p>
            <a:r>
              <a:rPr lang="en-US" sz="2000" dirty="0"/>
              <a:t>Random Forest Ranking</a:t>
            </a:r>
            <a:endParaRPr lang="en-US" sz="12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696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/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25598"/>
                <a:ext cx="8232775" cy="4698977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sz="1800" dirty="0"/>
                  <a:t>So far we’ve seen dataset with labels / targets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What if the data only has features and they are not labeled (no targets)?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Use clustering! </a:t>
                </a:r>
              </a:p>
              <a:p>
                <a:pPr lvl="1">
                  <a:spcBef>
                    <a:spcPts val="0"/>
                  </a:spcBef>
                </a:pPr>
                <a:endParaRPr lang="en-US" sz="1600" dirty="0"/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We need to measure </a:t>
                </a:r>
                <a:r>
                  <a:rPr lang="en-US" sz="1800" b="1" i="1" u="sng" dirty="0"/>
                  <a:t>similarity</a:t>
                </a:r>
                <a:r>
                  <a:rPr lang="en-US" sz="1800" dirty="0"/>
                  <a:t> between rows of data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400" dirty="0"/>
                  <a:t>Similarity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</m:den>
                    </m:f>
                  </m:oMath>
                </a14:m>
                <a:endParaRPr lang="en-US" sz="1400" dirty="0"/>
              </a:p>
              <a:p>
                <a:pPr lvl="1">
                  <a:spcBef>
                    <a:spcPts val="0"/>
                  </a:spcBef>
                </a:pPr>
                <a:r>
                  <a:rPr lang="en-US" sz="1400" dirty="0"/>
                  <a:t>k=1 </a:t>
                </a:r>
                <a:r>
                  <a:rPr lang="en-US" sz="1400" dirty="0">
                    <a:sym typeface="Wingdings" panose="05000000000000000000" pitchFamily="2" charset="2"/>
                  </a:rPr>
                  <a:t> Manhattan distance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400" dirty="0">
                    <a:sym typeface="Wingdings" panose="05000000000000000000" pitchFamily="2" charset="2"/>
                  </a:rPr>
                  <a:t>k=2  Euclidean distance </a:t>
                </a:r>
                <a:r>
                  <a:rPr lang="en-US" sz="1400" dirty="0"/>
                  <a:t> </a:t>
                </a:r>
              </a:p>
              <a:p>
                <a:pPr lvl="1">
                  <a:spcBef>
                    <a:spcPts val="0"/>
                  </a:spcBef>
                </a:pPr>
                <a:endParaRPr lang="en-US" sz="1400" dirty="0"/>
              </a:p>
              <a:p>
                <a:pPr lvl="1">
                  <a:spcBef>
                    <a:spcPts val="0"/>
                  </a:spcBef>
                </a:pPr>
                <a:endParaRPr lang="en-US" sz="1400" dirty="0"/>
              </a:p>
              <a:p>
                <a:pPr>
                  <a:spcBef>
                    <a:spcPts val="0"/>
                  </a:spcBef>
                </a:pPr>
                <a:r>
                  <a:rPr lang="en-US" sz="1800" dirty="0"/>
                  <a:t>To do this: We use </a:t>
                </a:r>
                <a:r>
                  <a:rPr lang="en-US" sz="1800" b="1" i="1" u="sng" dirty="0"/>
                  <a:t>K-Means Algorithm </a:t>
                </a:r>
                <a:r>
                  <a:rPr lang="en-US" sz="1800" dirty="0"/>
                  <a:t>and </a:t>
                </a:r>
                <a:r>
                  <a:rPr lang="en-US" sz="1800" b="1" i="1" u="sng" dirty="0"/>
                  <a:t>Silhouette Scores </a:t>
                </a:r>
                <a:r>
                  <a:rPr lang="en-US" sz="1800" dirty="0"/>
                  <a:t>to measure the quality of the clusters </a:t>
                </a:r>
              </a:p>
              <a:p>
                <a:pPr lvl="1"/>
                <a:endParaRPr lang="en-US" sz="1400" dirty="0"/>
              </a:p>
              <a:p>
                <a:pPr lvl="1"/>
                <a:endParaRPr lang="en-US" dirty="0"/>
              </a:p>
              <a:p>
                <a:pPr marL="356616" lvl="1" indent="0">
                  <a:buNone/>
                </a:pPr>
                <a:endParaRPr lang="en-US" sz="700" dirty="0"/>
              </a:p>
              <a:p>
                <a:pPr lvl="1"/>
                <a:endParaRPr lang="en-US" sz="14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25598"/>
                <a:ext cx="8232775" cy="4698977"/>
              </a:xfrm>
              <a:blipFill>
                <a:blip r:embed="rId2"/>
                <a:stretch>
                  <a:fillRect l="-1110" t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854" y="2795125"/>
            <a:ext cx="2438400" cy="9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9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Part 1: The Mechanics of Prediction</a:t>
            </a:r>
          </a:p>
          <a:p>
            <a:pPr lvl="1"/>
            <a:r>
              <a:rPr lang="en-US" sz="1400" dirty="0"/>
              <a:t>Visualizing data systematically</a:t>
            </a:r>
          </a:p>
          <a:p>
            <a:pPr lvl="1"/>
            <a:r>
              <a:rPr lang="en-US" sz="1400" dirty="0"/>
              <a:t>Regression with a single and multiple feature(s)</a:t>
            </a:r>
          </a:p>
          <a:p>
            <a:pPr lvl="1"/>
            <a:r>
              <a:rPr lang="en-US" sz="1400" dirty="0"/>
              <a:t>Non-linear regression</a:t>
            </a:r>
          </a:p>
          <a:p>
            <a:pPr lvl="1"/>
            <a:r>
              <a:rPr lang="en-US" sz="1400" dirty="0"/>
              <a:t>Logistic regression with two and multiple features</a:t>
            </a:r>
          </a:p>
          <a:p>
            <a:pPr lvl="1"/>
            <a:r>
              <a:rPr lang="en-US" sz="1400" dirty="0"/>
              <a:t>Non-linear logistic regression - Support Vector Machines and Neural Networks</a:t>
            </a:r>
          </a:p>
          <a:p>
            <a:endParaRPr lang="en-US" sz="1800" dirty="0"/>
          </a:p>
          <a:p>
            <a:r>
              <a:rPr lang="en-US" sz="1800" dirty="0"/>
              <a:t>Part 2: The Science of Machine Learning</a:t>
            </a:r>
          </a:p>
          <a:p>
            <a:pPr lvl="1"/>
            <a:r>
              <a:rPr lang="en-US" sz="1400" dirty="0"/>
              <a:t>Models, parameters and hyper-parameters</a:t>
            </a:r>
          </a:p>
          <a:p>
            <a:pPr lvl="1"/>
            <a:r>
              <a:rPr lang="en-US" sz="1400" dirty="0"/>
              <a:t>Training, validation and test datasets</a:t>
            </a:r>
          </a:p>
          <a:p>
            <a:pPr lvl="1"/>
            <a:r>
              <a:rPr lang="en-US" sz="1400" dirty="0"/>
              <a:t>Measuring model bias and variance</a:t>
            </a:r>
          </a:p>
          <a:p>
            <a:pPr lvl="1"/>
            <a:r>
              <a:rPr lang="en-US" sz="1400" dirty="0"/>
              <a:t>Validation curves</a:t>
            </a:r>
          </a:p>
          <a:p>
            <a:pPr lvl="1"/>
            <a:r>
              <a:rPr lang="en-US" sz="1400" dirty="0"/>
              <a:t>Learning curves</a:t>
            </a:r>
          </a:p>
          <a:p>
            <a:pPr lvl="1"/>
            <a:r>
              <a:rPr lang="en-US" sz="1400" dirty="0"/>
              <a:t>Measuring model performance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69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Part 3: The Art of Machine Learning </a:t>
            </a:r>
          </a:p>
          <a:p>
            <a:pPr lvl="1"/>
            <a:r>
              <a:rPr lang="en-US" sz="1400" dirty="0"/>
              <a:t>Similarity and clustering</a:t>
            </a:r>
          </a:p>
          <a:p>
            <a:pPr lvl="1"/>
            <a:r>
              <a:rPr lang="en-US" sz="1400" dirty="0"/>
              <a:t>Feature Engineering: Feature selection/extraction/representation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2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  <a:br>
              <a:rPr lang="en-US" dirty="0"/>
            </a:br>
            <a:r>
              <a:rPr lang="en-US" sz="2400" dirty="0"/>
              <a:t>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the dataset</a:t>
            </a:r>
          </a:p>
          <a:p>
            <a:pPr lvl="1"/>
            <a:r>
              <a:rPr lang="en-US" dirty="0"/>
              <a:t>Structure of the data (rows, columns, feature types)</a:t>
            </a:r>
          </a:p>
          <a:p>
            <a:pPr lvl="1"/>
            <a:r>
              <a:rPr lang="en-US" dirty="0"/>
              <a:t>Missing data </a:t>
            </a:r>
          </a:p>
          <a:p>
            <a:pPr lvl="1"/>
            <a:r>
              <a:rPr lang="en-US" dirty="0"/>
              <a:t>Order of magnitude </a:t>
            </a:r>
          </a:p>
          <a:p>
            <a:pPr lvl="1"/>
            <a:r>
              <a:rPr lang="en-US" b="1" i="1" u="sng" dirty="0">
                <a:hlinkClick r:id="rId2"/>
              </a:rPr>
              <a:t>Representativeness</a:t>
            </a:r>
            <a:endParaRPr lang="en-US" b="1" i="1" u="sng" dirty="0"/>
          </a:p>
          <a:p>
            <a:pPr marL="356616" lvl="1" indent="0">
              <a:buNone/>
            </a:pPr>
            <a:endParaRPr lang="en-US" sz="1600" dirty="0"/>
          </a:p>
          <a:p>
            <a:pPr marL="356616" lvl="1" indent="0">
              <a:buNone/>
            </a:pPr>
            <a:endParaRPr lang="en-US" sz="1600" dirty="0"/>
          </a:p>
          <a:p>
            <a:r>
              <a:rPr lang="en-US" dirty="0"/>
              <a:t>Data investigation </a:t>
            </a:r>
          </a:p>
          <a:p>
            <a:pPr lvl="1"/>
            <a:r>
              <a:rPr lang="en-US" dirty="0"/>
              <a:t>Visualize numerical features</a:t>
            </a:r>
          </a:p>
          <a:p>
            <a:pPr lvl="1"/>
            <a:r>
              <a:rPr lang="en-US" dirty="0"/>
              <a:t>Visualize categorical features</a:t>
            </a:r>
          </a:p>
          <a:p>
            <a:pPr lvl="1"/>
            <a:r>
              <a:rPr lang="en-US" dirty="0"/>
              <a:t>Relationship between features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5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Task and Machine Learning 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Data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lvl="1"/>
                <a:endParaRPr lang="en-US" sz="1400" dirty="0"/>
              </a:p>
              <a:p>
                <a:pPr marL="356616" lvl="1" indent="0">
                  <a:buNone/>
                </a:pPr>
                <a:endParaRPr lang="en-US" sz="1400" dirty="0"/>
              </a:p>
              <a:p>
                <a:r>
                  <a:rPr lang="en-US" sz="2000" dirty="0"/>
                  <a:t>Task</a:t>
                </a:r>
              </a:p>
              <a:p>
                <a:pPr lvl="1"/>
                <a:r>
                  <a:rPr lang="en-US" sz="1800" b="1" i="1" u="sng" dirty="0"/>
                  <a:t>Predict a number or a category not in the dataset  </a:t>
                </a:r>
              </a:p>
              <a:p>
                <a:pPr lvl="2"/>
                <a:r>
                  <a:rPr lang="en-US" sz="1600" dirty="0"/>
                  <a:t>We do so by multiplying / adding some numbers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𝑏𝑒𝑑𝑟𝑜𝑜𝑚𝑠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)+(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𝑠𝑞𝑓𝑡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are parameters / coefficients </a:t>
                </a:r>
              </a:p>
              <a:p>
                <a:pPr lvl="3"/>
                <a:r>
                  <a:rPr lang="en-US" sz="1400" dirty="0"/>
                  <a:t>bedrooms, </a:t>
                </a:r>
                <a:r>
                  <a:rPr lang="en-US" sz="1400" dirty="0" err="1"/>
                  <a:t>sqft</a:t>
                </a:r>
                <a:r>
                  <a:rPr lang="en-US" sz="1400" dirty="0"/>
                  <a:t> are features </a:t>
                </a:r>
              </a:p>
              <a:p>
                <a:pPr lvl="3"/>
                <a:r>
                  <a:rPr lang="en-US" sz="1400" dirty="0"/>
                  <a:t>price is the output / target </a:t>
                </a:r>
              </a:p>
              <a:p>
                <a:pPr marL="713232" lvl="2" indent="0">
                  <a:buNone/>
                </a:pPr>
                <a:endParaRPr lang="en-US" sz="1600" dirty="0"/>
              </a:p>
              <a:p>
                <a:r>
                  <a:rPr lang="en-US" sz="2000" dirty="0"/>
                  <a:t>ML algorithm is a list of steps in order to </a:t>
                </a:r>
                <a:r>
                  <a:rPr lang="en-US" sz="2000" i="1" dirty="0"/>
                  <a:t>learn</a:t>
                </a:r>
                <a:r>
                  <a:rPr lang="en-US" sz="2000" dirty="0"/>
                  <a:t>, from </a:t>
                </a:r>
                <a:r>
                  <a:rPr lang="en-US" sz="2000" i="1" dirty="0"/>
                  <a:t>experience</a:t>
                </a:r>
                <a:r>
                  <a:rPr lang="en-US" sz="2000" dirty="0"/>
                  <a:t>, parameters that minimize total </a:t>
                </a:r>
                <a:r>
                  <a:rPr lang="en-US" sz="2000" i="1" dirty="0"/>
                  <a:t>cost / penalty </a:t>
                </a:r>
              </a:p>
              <a:p>
                <a:endParaRPr lang="en-US" sz="2000" dirty="0"/>
              </a:p>
              <a:p>
                <a:pPr lvl="2"/>
                <a:endParaRPr lang="en-US" sz="16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4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1556" b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86" b="3025"/>
          <a:stretch/>
        </p:blipFill>
        <p:spPr>
          <a:xfrm>
            <a:off x="2743200" y="1524000"/>
            <a:ext cx="3941653" cy="13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9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a single and multiple feature(s)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6616" lvl="2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356616" lvl="2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356616" lvl="2">
                  <a:buClr>
                    <a:srgbClr val="C00000"/>
                  </a:buClr>
                </a:pPr>
                <a:endParaRPr lang="en-US" sz="2000" dirty="0"/>
              </a:p>
              <a:p>
                <a:pPr marL="356616" lvl="2">
                  <a:buClr>
                    <a:srgbClr val="C00000"/>
                  </a:buClr>
                </a:pPr>
                <a:endParaRPr lang="en-US" sz="2000" dirty="0"/>
              </a:p>
              <a:p>
                <a:pPr marL="0" lvl="2" indent="0">
                  <a:buClr>
                    <a:srgbClr val="C00000"/>
                  </a:buClr>
                  <a:buNone/>
                </a:pPr>
                <a:endParaRPr lang="en-US" sz="2000" dirty="0"/>
              </a:p>
              <a:p>
                <a:pPr marL="356616" lvl="2">
                  <a:buClr>
                    <a:srgbClr val="C00000"/>
                  </a:buClr>
                </a:pPr>
                <a:endParaRPr lang="en-US" sz="1600" dirty="0"/>
              </a:p>
              <a:p>
                <a:endParaRPr lang="en-US" sz="2000" dirty="0"/>
              </a:p>
              <a:p>
                <a:pPr lvl="2"/>
                <a:endParaRPr lang="en-US" sz="16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4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b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312733"/>
                  </p:ext>
                </p:extLst>
              </p:nvPr>
            </p:nvGraphicFramePr>
            <p:xfrm>
              <a:off x="1959429" y="2054860"/>
              <a:ext cx="5225142" cy="30262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Parameter1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Intercept (constant)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Parameter2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Predicted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Actual 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w0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x0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w1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x1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312733"/>
                  </p:ext>
                </p:extLst>
              </p:nvPr>
            </p:nvGraphicFramePr>
            <p:xfrm>
              <a:off x="1959429" y="2054860"/>
              <a:ext cx="5225142" cy="30262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/>
                    <a:gridCol w="870857"/>
                    <a:gridCol w="870857"/>
                    <a:gridCol w="870857"/>
                    <a:gridCol w="870857"/>
                    <a:gridCol w="870857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2"/>
                              </a:solidFill>
                            </a:rPr>
                            <a:t>Parameter1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2"/>
                              </a:solidFill>
                            </a:rPr>
                            <a:t>Intercept (constant)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 smtClean="0">
                              <a:solidFill>
                                <a:schemeClr val="tx2"/>
                              </a:solidFill>
                            </a:rPr>
                            <a:t>Parameter2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2"/>
                              </a:solidFill>
                            </a:rPr>
                            <a:t>Feature 1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2"/>
                              </a:solidFill>
                            </a:rPr>
                            <a:t>Predicted Output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>
                              <a:solidFill>
                                <a:schemeClr val="tx2"/>
                              </a:solidFill>
                            </a:rPr>
                            <a:t>Actual Output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w0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x0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w1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x1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99" t="-116393" r="-10279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y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9" t="-216393" r="-2027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99" t="-216393" r="-1027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699" t="-216393" r="-2797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9" t="-316393" r="-2027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99" t="-316393" r="-1027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699" t="-316393" r="-27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w0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9" t="-416393" r="-2027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99" t="-416393" r="-1027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699" t="-416393" r="-279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9" t="-516393" r="-2027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99" t="-516393" r="-1027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699" t="-516393" r="-2797" b="-224590"/>
                          </a:stretch>
                        </a:blipFill>
                      </a:tcPr>
                    </a:tc>
                  </a:tr>
                  <a:tr h="3744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9" t="-616393" r="-2027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99" t="-616393" r="-1027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699" t="-616393" r="-2797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699" t="-716393" r="-2027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699" t="-716393" r="-1027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699" t="-716393" r="-27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50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/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6616" lvl="2">
                  <a:buClr>
                    <a:srgbClr val="C00000"/>
                  </a:buClr>
                </a:pPr>
                <a:r>
                  <a:rPr lang="en-US" dirty="0"/>
                  <a:t>Penalty for each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r>
                  <a:rPr lang="en-US" dirty="0"/>
                  <a:t>Total Penalty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r>
                  <a:rPr lang="en-US" dirty="0"/>
                  <a:t>Goal: Use optimization algorithm (e.g. gradient decent) to minimize total penalty </a:t>
                </a:r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r>
                  <a:rPr lang="en-US" dirty="0"/>
                  <a:t>Let’s review Assignment 1 in Orange </a:t>
                </a:r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0" lvl="2" indent="0">
                  <a:buClr>
                    <a:srgbClr val="C00000"/>
                  </a:buClr>
                  <a:buNone/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endParaRPr lang="en-US" sz="1400" dirty="0"/>
              </a:p>
              <a:p>
                <a:endParaRPr lang="en-US" sz="1800" dirty="0"/>
              </a:p>
              <a:p>
                <a:pPr lvl="2"/>
                <a:endParaRPr lang="en-US" sz="14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200" dirty="0"/>
              </a:p>
              <a:p>
                <a:pPr lvl="1"/>
                <a:endParaRPr lang="en-US" sz="16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970" y="3124200"/>
            <a:ext cx="2396655" cy="25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6616" lvl="2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356616" lvl="2">
                  <a:buClr>
                    <a:srgbClr val="C00000"/>
                  </a:buClr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56616" lvl="2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0" lvl="2" indent="0">
                  <a:buClr>
                    <a:srgbClr val="C00000"/>
                  </a:buClr>
                  <a:buNone/>
                </a:pPr>
                <a:endParaRPr lang="en-US" sz="1600" dirty="0"/>
              </a:p>
              <a:p>
                <a:pPr marL="356616" lvl="2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356616" lvl="2">
                  <a:buClr>
                    <a:srgbClr val="C00000"/>
                  </a:buClr>
                </a:pPr>
                <a:endParaRPr lang="en-US" sz="2000" dirty="0"/>
              </a:p>
              <a:p>
                <a:pPr marL="356616" lvl="2">
                  <a:buClr>
                    <a:srgbClr val="C00000"/>
                  </a:buClr>
                </a:pPr>
                <a:r>
                  <a:rPr lang="en-US" sz="2000" dirty="0"/>
                  <a:t>Features need to be “constructed” </a:t>
                </a:r>
              </a:p>
              <a:p>
                <a:pPr marL="356616" lvl="2">
                  <a:buClr>
                    <a:srgbClr val="C00000"/>
                  </a:buClr>
                </a:pPr>
                <a:endParaRPr lang="en-US" sz="2000" dirty="0"/>
              </a:p>
              <a:p>
                <a:pPr marL="356616" lvl="2">
                  <a:buClr>
                    <a:srgbClr val="C00000"/>
                  </a:buClr>
                </a:pPr>
                <a:r>
                  <a:rPr lang="en-US" sz="2000" dirty="0"/>
                  <a:t>Finding the cost / penalty is the same </a:t>
                </a:r>
              </a:p>
              <a:p>
                <a:pPr marL="356616" lvl="2">
                  <a:buClr>
                    <a:srgbClr val="C00000"/>
                  </a:buClr>
                </a:pPr>
                <a:endParaRPr lang="en-US" sz="2000" dirty="0"/>
              </a:p>
              <a:p>
                <a:pPr marL="0" lvl="2" indent="0">
                  <a:buClr>
                    <a:srgbClr val="C00000"/>
                  </a:buClr>
                  <a:buNone/>
                </a:pPr>
                <a:endParaRPr lang="en-US" sz="2000" dirty="0"/>
              </a:p>
              <a:p>
                <a:pPr marL="356616" lvl="2">
                  <a:buClr>
                    <a:srgbClr val="C00000"/>
                  </a:buClr>
                </a:pPr>
                <a:endParaRPr lang="en-US" sz="1600" dirty="0"/>
              </a:p>
              <a:p>
                <a:endParaRPr lang="en-US" sz="2000" dirty="0"/>
              </a:p>
              <a:p>
                <a:pPr lvl="2"/>
                <a:endParaRPr lang="en-US" sz="16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4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90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6616" lvl="2">
                  <a:buClr>
                    <a:srgbClr val="C00000"/>
                  </a:buClr>
                </a:pPr>
                <a:r>
                  <a:rPr lang="en-US" sz="2000" dirty="0"/>
                  <a:t>Predicting/classifying a categorical value rather than a numerical</a:t>
                </a:r>
              </a:p>
              <a:p>
                <a:pPr marL="713232" lvl="3">
                  <a:buClr>
                    <a:srgbClr val="C00000"/>
                  </a:buClr>
                </a:pPr>
                <a:r>
                  <a:rPr lang="en-US" dirty="0"/>
                  <a:t>Will person A respond to my marketing email?</a:t>
                </a:r>
              </a:p>
              <a:p>
                <a:pPr marL="713232" lvl="3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r>
                  <a:rPr lang="en-US" dirty="0"/>
                  <a:t>Same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 marL="713232" lvl="3">
                  <a:buClr>
                    <a:srgbClr val="C00000"/>
                  </a:buClr>
                </a:pPr>
                <a:r>
                  <a:rPr lang="en-US" dirty="0"/>
                  <a:t>Challenge: this results in a numerical value rather than a categorical value</a:t>
                </a:r>
              </a:p>
              <a:p>
                <a:pPr marL="713232" lvl="3">
                  <a:buClr>
                    <a:srgbClr val="C00000"/>
                  </a:buClr>
                </a:pPr>
                <a:r>
                  <a:rPr lang="en-US" dirty="0"/>
                  <a:t>Same idea: find optimal values of parameters (see notes for cost function) </a:t>
                </a:r>
              </a:p>
              <a:p>
                <a:pPr marL="356616" lvl="2">
                  <a:buClr>
                    <a:srgbClr val="C00000"/>
                  </a:buClr>
                </a:pPr>
                <a:endParaRPr lang="en-US" dirty="0"/>
              </a:p>
              <a:p>
                <a:pPr marL="356616" lvl="2">
                  <a:buClr>
                    <a:srgbClr val="C00000"/>
                  </a:buClr>
                </a:pPr>
                <a:r>
                  <a:rPr lang="en-US" dirty="0"/>
                  <a:t>Transforming a numerical value into a categorical value is through a sigmoid</a:t>
                </a:r>
              </a:p>
              <a:p>
                <a:pPr marL="0" lvl="2" indent="0">
                  <a:buClr>
                    <a:srgbClr val="C00000"/>
                  </a:buClr>
                  <a:buNone/>
                </a:pPr>
                <a:endParaRPr lang="en-US" sz="2000" dirty="0"/>
              </a:p>
              <a:p>
                <a:pPr marL="0" lvl="2" indent="0">
                  <a:buClr>
                    <a:srgbClr val="C00000"/>
                  </a:buClr>
                  <a:buNone/>
                </a:pPr>
                <a:endParaRPr lang="en-US" sz="2000" dirty="0"/>
              </a:p>
              <a:p>
                <a:pPr marL="356616" lvl="2">
                  <a:buClr>
                    <a:srgbClr val="C00000"/>
                  </a:buClr>
                </a:pPr>
                <a:endParaRPr lang="en-US" sz="2000" dirty="0"/>
              </a:p>
              <a:p>
                <a:pPr marL="713232" lvl="3">
                  <a:buClr>
                    <a:srgbClr val="C00000"/>
                  </a:buClr>
                </a:pPr>
                <a:endParaRPr lang="en-US" sz="1400" dirty="0"/>
              </a:p>
              <a:p>
                <a:pPr marL="713232" lvl="3">
                  <a:buClr>
                    <a:srgbClr val="C00000"/>
                  </a:buClr>
                </a:pPr>
                <a:endParaRPr lang="en-US" sz="1400" dirty="0"/>
              </a:p>
              <a:p>
                <a:pPr marL="713232" lvl="3">
                  <a:buClr>
                    <a:srgbClr val="C00000"/>
                  </a:buClr>
                </a:pPr>
                <a:r>
                  <a:rPr lang="en-US" sz="1400" dirty="0"/>
                  <a:t>Simplifying rules: </a:t>
                </a:r>
              </a:p>
              <a:p>
                <a:pPr marL="1069848" lvl="4">
                  <a:buClr>
                    <a:srgbClr val="C00000"/>
                  </a:buClr>
                </a:pPr>
                <a:r>
                  <a:rPr lang="en-US" sz="1200" dirty="0"/>
                  <a:t>When the value of sigmoid(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200" dirty="0"/>
                  <a:t>) is greater than 0.5, treat it as 1</a:t>
                </a:r>
              </a:p>
              <a:p>
                <a:pPr marL="1069848" lvl="4">
                  <a:buClr>
                    <a:srgbClr val="C00000"/>
                  </a:buClr>
                </a:pPr>
                <a:r>
                  <a:rPr lang="en-US" sz="1200" dirty="0"/>
                  <a:t>When the value of sigmoid(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is less than or equal to 0.5, treat it as a 0</a:t>
                </a:r>
              </a:p>
              <a:p>
                <a:endParaRPr lang="en-US" sz="2000" dirty="0"/>
              </a:p>
              <a:p>
                <a:pPr lvl="2"/>
                <a:endParaRPr lang="en-US" sz="16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400" dirty="0"/>
              </a:p>
              <a:p>
                <a:pPr lvl="1"/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1556" b="-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520" y="4058275"/>
            <a:ext cx="3543300" cy="13606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393820" y="4199468"/>
            <a:ext cx="514350" cy="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56015" y="4109058"/>
            <a:ext cx="1168590" cy="18081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100" dirty="0">
                <a:solidFill>
                  <a:schemeClr val="bg1"/>
                </a:solidFill>
              </a:rPr>
              <a:t>Always less than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34704" y="5230421"/>
            <a:ext cx="637096" cy="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8877" y="5140012"/>
            <a:ext cx="1349966" cy="180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100" dirty="0">
                <a:solidFill>
                  <a:schemeClr val="bg1"/>
                </a:solidFill>
              </a:rPr>
              <a:t>Always more than 0</a:t>
            </a:r>
          </a:p>
        </p:txBody>
      </p:sp>
    </p:spTree>
    <p:extLst>
      <p:ext uri="{BB962C8B-B14F-4D97-AF65-F5344CB8AC3E}">
        <p14:creationId xmlns:p14="http://schemas.microsoft.com/office/powerpoint/2010/main" val="1211439133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presentation 2015 v1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959</Words>
  <Application>Microsoft Office PowerPoint</Application>
  <PresentationFormat>On-screen Show (4:3)</PresentationFormat>
  <Paragraphs>377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Cambria Math</vt:lpstr>
      <vt:lpstr>Regular presentation 2015 v1</vt:lpstr>
      <vt:lpstr>Data Literacy in the Age of Machine Learning     Course Review   </vt:lpstr>
      <vt:lpstr>Outline</vt:lpstr>
      <vt:lpstr>Outline</vt:lpstr>
      <vt:lpstr>Visualizing Data Goals </vt:lpstr>
      <vt:lpstr>Data, Task and Machine Learning  </vt:lpstr>
      <vt:lpstr>Regression with a single and multiple feature(s)</vt:lpstr>
      <vt:lpstr>Cost / Penalty</vt:lpstr>
      <vt:lpstr>Non-linear regression</vt:lpstr>
      <vt:lpstr>Logistic regression</vt:lpstr>
      <vt:lpstr>Non-linear logistic regression</vt:lpstr>
      <vt:lpstr>Test and Training Datasets </vt:lpstr>
      <vt:lpstr>Models in Machine Learning </vt:lpstr>
      <vt:lpstr>Model Performance</vt:lpstr>
      <vt:lpstr>Validation Curves </vt:lpstr>
      <vt:lpstr>Validation Curves </vt:lpstr>
      <vt:lpstr>Learning Curves </vt:lpstr>
      <vt:lpstr>Feature Engineering </vt:lpstr>
      <vt:lpstr>Feature Selection / Dimensionality Reduction </vt:lpstr>
      <vt:lpstr>Grouping / Clustering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Public</cp:keywords>
  <cp:lastModifiedBy/>
  <cp:revision>1</cp:revision>
  <dcterms:created xsi:type="dcterms:W3CDTF">2017-01-25T21:57:53Z</dcterms:created>
  <dcterms:modified xsi:type="dcterms:W3CDTF">2019-07-14T15:52:09Z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2017-12-05T04:30:12Z</vt:filetime>
  </property>
  <property fmtid="{D5CDD505-2E9C-101B-9397-08002B2CF9AE}" pid="12" name="TitusGUID">
    <vt:lpwstr>0a5d944c-a0e5-4f26-9472-5d2946c2bad3</vt:lpwstr>
  </property>
  <property fmtid="{D5CDD505-2E9C-101B-9397-08002B2CF9AE}" pid="13" name="TDDCSClassification">
    <vt:lpwstr>Public</vt:lpwstr>
  </property>
  <property fmtid="{D5CDD505-2E9C-101B-9397-08002B2CF9AE}" pid="14" name="kjhasxiQ">
    <vt:lpwstr>Public</vt:lpwstr>
  </property>
</Properties>
</file>