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6" r:id="rId1"/>
  </p:sldMasterIdLst>
  <p:notesMasterIdLst>
    <p:notesMasterId r:id="rId11"/>
  </p:notesMasterIdLst>
  <p:handoutMasterIdLst>
    <p:handoutMasterId r:id="rId12"/>
  </p:handoutMasterIdLst>
  <p:sldIdLst>
    <p:sldId id="370" r:id="rId2"/>
    <p:sldId id="503" r:id="rId3"/>
    <p:sldId id="546" r:id="rId4"/>
    <p:sldId id="547" r:id="rId5"/>
    <p:sldId id="548" r:id="rId6"/>
    <p:sldId id="549" r:id="rId7"/>
    <p:sldId id="550" r:id="rId8"/>
    <p:sldId id="551" r:id="rId9"/>
    <p:sldId id="553" r:id="rId10"/>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682">
          <p15:clr>
            <a:srgbClr val="A4A3A4"/>
          </p15:clr>
        </p15:guide>
        <p15:guide id="3" orient="horz" pos="903">
          <p15:clr>
            <a:srgbClr val="A4A3A4"/>
          </p15:clr>
        </p15:guide>
        <p15:guide id="4" orient="horz" pos="3858">
          <p15:clr>
            <a:srgbClr val="A4A3A4"/>
          </p15:clr>
        </p15:guide>
        <p15:guide id="5" orient="horz" pos="127">
          <p15:clr>
            <a:srgbClr val="A4A3A4"/>
          </p15:clr>
        </p15:guide>
        <p15:guide id="6" orient="horz" pos="4319">
          <p15:clr>
            <a:srgbClr val="A4A3A4"/>
          </p15:clr>
        </p15:guide>
        <p15:guide id="7" orient="horz" pos="4111">
          <p15:clr>
            <a:srgbClr val="A4A3A4"/>
          </p15:clr>
        </p15:guide>
        <p15:guide id="8" pos="2886">
          <p15:clr>
            <a:srgbClr val="A4A3A4"/>
          </p15:clr>
        </p15:guide>
        <p15:guide id="9" pos="286">
          <p15:clr>
            <a:srgbClr val="A4A3A4"/>
          </p15:clr>
        </p15:guide>
        <p15:guide id="10" pos="5473">
          <p15:clr>
            <a:srgbClr val="A4A3A4"/>
          </p15:clr>
        </p15:guide>
        <p15:guide id="11" pos="2937">
          <p15:clr>
            <a:srgbClr val="A4A3A4"/>
          </p15:clr>
        </p15:guide>
        <p15:guide id="12" pos="2842">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6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00000"/>
    <a:srgbClr val="8A0000"/>
    <a:srgbClr val="C04040"/>
    <a:srgbClr val="F96F07"/>
    <a:srgbClr val="CCECFF"/>
    <a:srgbClr val="000000"/>
    <a:srgbClr val="EBF7FF"/>
    <a:srgbClr val="404040"/>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11" autoAdjust="0"/>
    <p:restoredTop sz="95328" autoAdjust="0"/>
  </p:normalViewPr>
  <p:slideViewPr>
    <p:cSldViewPr snapToObjects="1" showGuides="1">
      <p:cViewPr varScale="1">
        <p:scale>
          <a:sx n="105" d="100"/>
          <a:sy n="105" d="100"/>
        </p:scale>
        <p:origin x="1830" y="114"/>
      </p:cViewPr>
      <p:guideLst>
        <p:guide orient="horz" pos="2160"/>
        <p:guide orient="horz" pos="682"/>
        <p:guide orient="horz" pos="903"/>
        <p:guide orient="horz" pos="3858"/>
        <p:guide orient="horz" pos="127"/>
        <p:guide orient="horz" pos="4319"/>
        <p:guide orient="horz" pos="4111"/>
        <p:guide pos="2886"/>
        <p:guide pos="286"/>
        <p:guide pos="5473"/>
        <p:guide pos="2937"/>
        <p:guide pos="2842"/>
      </p:guideLst>
    </p:cSldViewPr>
  </p:slideViewPr>
  <p:notesTextViewPr>
    <p:cViewPr>
      <p:scale>
        <a:sx n="3" d="2"/>
        <a:sy n="3" d="2"/>
      </p:scale>
      <p:origin x="0" y="0"/>
    </p:cViewPr>
  </p:notesTextViewPr>
  <p:sorterViewPr>
    <p:cViewPr varScale="1">
      <p:scale>
        <a:sx n="1" d="1"/>
        <a:sy n="1" d="1"/>
      </p:scale>
      <p:origin x="0" y="-1308"/>
    </p:cViewPr>
  </p:sorterViewPr>
  <p:notesViewPr>
    <p:cSldViewPr snapToObjects="1" showGuides="1">
      <p:cViewPr>
        <p:scale>
          <a:sx n="200" d="100"/>
          <a:sy n="200" d="100"/>
        </p:scale>
        <p:origin x="612" y="2742"/>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9" tIns="46480" rIns="92959" bIns="46480" rtlCol="0"/>
          <a:lstStyle>
            <a:lvl1pPr algn="l">
              <a:defRPr sz="1300"/>
            </a:lvl1pPr>
          </a:lstStyle>
          <a:p>
            <a:endParaRPr lang="en-GB">
              <a:latin typeface="Arial" pitchFamily="34" charset="0"/>
            </a:endParaRPr>
          </a:p>
        </p:txBody>
      </p:sp>
      <p:sp>
        <p:nvSpPr>
          <p:cNvPr id="3" name="Date Placeholder 2"/>
          <p:cNvSpPr>
            <a:spLocks noGrp="1"/>
          </p:cNvSpPr>
          <p:nvPr>
            <p:ph type="dt" sz="quarter" idx="1"/>
          </p:nvPr>
        </p:nvSpPr>
        <p:spPr>
          <a:xfrm>
            <a:off x="3956550" y="0"/>
            <a:ext cx="3026833" cy="464185"/>
          </a:xfrm>
          <a:prstGeom prst="rect">
            <a:avLst/>
          </a:prstGeom>
        </p:spPr>
        <p:txBody>
          <a:bodyPr vert="horz" lIns="92959" tIns="46480" rIns="92959" bIns="46480" rtlCol="0"/>
          <a:lstStyle>
            <a:lvl1pPr algn="r">
              <a:defRPr sz="1300"/>
            </a:lvl1pPr>
          </a:lstStyle>
          <a:p>
            <a:fld id="{75A85089-C692-4DEA-AC49-04CF34D4FE14}" type="datetimeFigureOut">
              <a:rPr lang="en-GB" smtClean="0">
                <a:latin typeface="Arial" pitchFamily="34" charset="0"/>
              </a:rPr>
              <a:pPr/>
              <a:t>09/12/2018</a:t>
            </a:fld>
            <a:endParaRPr lang="en-GB">
              <a:latin typeface="Arial" pitchFamily="34" charset="0"/>
            </a:endParaRPr>
          </a:p>
        </p:txBody>
      </p:sp>
      <p:sp>
        <p:nvSpPr>
          <p:cNvPr id="4" name="Footer Placeholder 3"/>
          <p:cNvSpPr>
            <a:spLocks noGrp="1"/>
          </p:cNvSpPr>
          <p:nvPr>
            <p:ph type="ftr" sz="quarter" idx="2"/>
          </p:nvPr>
        </p:nvSpPr>
        <p:spPr>
          <a:xfrm>
            <a:off x="0" y="8817904"/>
            <a:ext cx="3026833" cy="464185"/>
          </a:xfrm>
          <a:prstGeom prst="rect">
            <a:avLst/>
          </a:prstGeom>
        </p:spPr>
        <p:txBody>
          <a:bodyPr vert="horz" lIns="92959" tIns="46480" rIns="92959" bIns="46480" rtlCol="0" anchor="b"/>
          <a:lstStyle>
            <a:lvl1pPr algn="l">
              <a:defRPr sz="1300"/>
            </a:lvl1pPr>
          </a:lstStyle>
          <a:p>
            <a:endParaRPr lang="en-GB">
              <a:latin typeface="Arial" pitchFamily="34" charset="0"/>
            </a:endParaRPr>
          </a:p>
        </p:txBody>
      </p:sp>
      <p:sp>
        <p:nvSpPr>
          <p:cNvPr id="5" name="Slide Number Placeholder 4"/>
          <p:cNvSpPr>
            <a:spLocks noGrp="1"/>
          </p:cNvSpPr>
          <p:nvPr>
            <p:ph type="sldNum" sz="quarter" idx="3"/>
          </p:nvPr>
        </p:nvSpPr>
        <p:spPr>
          <a:xfrm>
            <a:off x="3956550" y="8817904"/>
            <a:ext cx="3026833" cy="464185"/>
          </a:xfrm>
          <a:prstGeom prst="rect">
            <a:avLst/>
          </a:prstGeom>
        </p:spPr>
        <p:txBody>
          <a:bodyPr vert="horz" lIns="92959" tIns="46480" rIns="92959" bIns="46480" rtlCol="0" anchor="b"/>
          <a:lstStyle>
            <a:lvl1pPr algn="r">
              <a:defRPr sz="1300"/>
            </a:lvl1pPr>
          </a:lstStyle>
          <a:p>
            <a:fld id="{D3A5C721-4BB5-4DB6-AD65-4BA2A62B05B6}" type="slidenum">
              <a:rPr lang="en-GB" smtClean="0">
                <a:latin typeface="Arial" pitchFamily="34" charset="0"/>
              </a:rPr>
              <a:pPr/>
              <a:t>‹#›</a:t>
            </a:fld>
            <a:endParaRPr lang="en-GB">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9" tIns="46480" rIns="92959" bIns="46480" rtlCol="0"/>
          <a:lstStyle>
            <a:lvl1pPr algn="l">
              <a:defRPr sz="1300">
                <a:latin typeface="Arial" pitchFamily="34" charset="0"/>
              </a:defRPr>
            </a:lvl1pPr>
          </a:lstStyle>
          <a:p>
            <a:endParaRPr lang="en-GB"/>
          </a:p>
        </p:txBody>
      </p:sp>
      <p:sp>
        <p:nvSpPr>
          <p:cNvPr id="3" name="Date Placeholder 2"/>
          <p:cNvSpPr>
            <a:spLocks noGrp="1"/>
          </p:cNvSpPr>
          <p:nvPr>
            <p:ph type="dt" idx="1"/>
          </p:nvPr>
        </p:nvSpPr>
        <p:spPr>
          <a:xfrm>
            <a:off x="3956550" y="0"/>
            <a:ext cx="3026833" cy="464185"/>
          </a:xfrm>
          <a:prstGeom prst="rect">
            <a:avLst/>
          </a:prstGeom>
        </p:spPr>
        <p:txBody>
          <a:bodyPr vert="horz" lIns="92959" tIns="46480" rIns="92959" bIns="46480" rtlCol="0"/>
          <a:lstStyle>
            <a:lvl1pPr algn="r">
              <a:defRPr sz="1300">
                <a:latin typeface="Arial" pitchFamily="34" charset="0"/>
              </a:defRPr>
            </a:lvl1pPr>
          </a:lstStyle>
          <a:p>
            <a:fld id="{8045EBA9-A28D-4849-BFEA-AA04F6A21B63}" type="datetimeFigureOut">
              <a:rPr lang="en-GB" smtClean="0"/>
              <a:pPr/>
              <a:t>09/12/2018</a:t>
            </a:fld>
            <a:endParaRPr lang="en-GB"/>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9" tIns="46480" rIns="92959" bIns="46480" rtlCol="0" anchor="ctr"/>
          <a:lstStyle/>
          <a:p>
            <a:endParaRPr lang="en-GB"/>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9" tIns="46480" rIns="92959" bIns="4648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817904"/>
            <a:ext cx="3026833" cy="464185"/>
          </a:xfrm>
          <a:prstGeom prst="rect">
            <a:avLst/>
          </a:prstGeom>
        </p:spPr>
        <p:txBody>
          <a:bodyPr vert="horz" lIns="92959" tIns="46480" rIns="92959" bIns="46480" rtlCol="0" anchor="b"/>
          <a:lstStyle>
            <a:lvl1pPr algn="l">
              <a:defRPr sz="1300">
                <a:latin typeface="Arial" pitchFamily="34" charset="0"/>
              </a:defRPr>
            </a:lvl1pPr>
          </a:lstStyle>
          <a:p>
            <a:endParaRPr lang="en-GB"/>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9" tIns="46480" rIns="92959" bIns="46480" rtlCol="0" anchor="b"/>
          <a:lstStyle>
            <a:lvl1pPr algn="r">
              <a:defRPr sz="1300">
                <a:latin typeface="Arial" pitchFamily="34" charset="0"/>
              </a:defRPr>
            </a:lvl1pPr>
          </a:lstStyle>
          <a:p>
            <a:fld id="{5B43D19E-BFDB-4C92-8EDD-32EDDA8F41DF}" type="slidenum">
              <a:rPr lang="en-GB" smtClean="0"/>
              <a:pPr/>
              <a:t>‹#›</a:t>
            </a:fld>
            <a:endParaRPr lang="en-GB"/>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43D19E-BFDB-4C92-8EDD-32EDDA8F41DF}" type="slidenum">
              <a:rPr lang="en-GB" smtClean="0"/>
              <a:pPr/>
              <a:t>1</a:t>
            </a:fld>
            <a:endParaRPr lang="en-GB"/>
          </a:p>
        </p:txBody>
      </p:sp>
    </p:spTree>
    <p:extLst>
      <p:ext uri="{BB962C8B-B14F-4D97-AF65-F5344CB8AC3E}">
        <p14:creationId xmlns:p14="http://schemas.microsoft.com/office/powerpoint/2010/main" val="783076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43D19E-BFDB-4C92-8EDD-32EDDA8F41DF}" type="slidenum">
              <a:rPr lang="en-GB" smtClean="0"/>
              <a:pPr/>
              <a:t>2</a:t>
            </a:fld>
            <a:endParaRPr lang="en-GB"/>
          </a:p>
        </p:txBody>
      </p:sp>
    </p:spTree>
    <p:extLst>
      <p:ext uri="{BB962C8B-B14F-4D97-AF65-F5344CB8AC3E}">
        <p14:creationId xmlns:p14="http://schemas.microsoft.com/office/powerpoint/2010/main" val="3224804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43D19E-BFDB-4C92-8EDD-32EDDA8F41DF}" type="slidenum">
              <a:rPr lang="en-GB" smtClean="0"/>
              <a:pPr/>
              <a:t>3</a:t>
            </a:fld>
            <a:endParaRPr lang="en-GB"/>
          </a:p>
        </p:txBody>
      </p:sp>
    </p:spTree>
    <p:extLst>
      <p:ext uri="{BB962C8B-B14F-4D97-AF65-F5344CB8AC3E}">
        <p14:creationId xmlns:p14="http://schemas.microsoft.com/office/powerpoint/2010/main" val="3524574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0"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a:solidFill>
                <a:schemeClr val="tx1"/>
              </a:solidFill>
            </a:endParaRPr>
          </a:p>
        </p:txBody>
      </p:sp>
      <p:sp>
        <p:nvSpPr>
          <p:cNvPr id="12"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a:t>Click to edit Master title style</a:t>
            </a:r>
            <a:endParaRPr lang="en-GB" dirty="0"/>
          </a:p>
        </p:txBody>
      </p:sp>
      <p:sp>
        <p:nvSpPr>
          <p:cNvPr id="15"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sp>
        <p:nvSpPr>
          <p:cNvPr id="5" name="TextBox 4"/>
          <p:cNvSpPr txBox="1"/>
          <p:nvPr userDrawn="1"/>
        </p:nvSpPr>
        <p:spPr>
          <a:xfrm>
            <a:off x="1676401" y="6477000"/>
            <a:ext cx="7010400" cy="180819"/>
          </a:xfrm>
          <a:prstGeom prst="rect">
            <a:avLst/>
          </a:prstGeom>
          <a:noFill/>
        </p:spPr>
        <p:txBody>
          <a:bodyPr wrap="square" lIns="0" tIns="36576" rIns="0" bIns="0" rtlCol="0">
            <a:spAutoFit/>
          </a:bodyPr>
          <a:lstStyle/>
          <a:p>
            <a:pPr algn="r">
              <a:lnSpc>
                <a:spcPct val="85000"/>
              </a:lnSpc>
              <a:spcAft>
                <a:spcPts val="600"/>
              </a:spcAft>
              <a:buClr>
                <a:schemeClr val="accent2"/>
              </a:buClr>
              <a:buSzPct val="70000"/>
            </a:pPr>
            <a:r>
              <a:rPr lang="en-US" sz="1050" b="1" dirty="0">
                <a:solidFill>
                  <a:srgbClr val="FF0000"/>
                </a:solidFill>
              </a:rPr>
              <a:t>PROPERTY</a:t>
            </a:r>
            <a:r>
              <a:rPr lang="en-US" sz="1050" b="1" baseline="0" dirty="0">
                <a:solidFill>
                  <a:srgbClr val="FF0000"/>
                </a:solidFill>
              </a:rPr>
              <a:t> OF A&amp;P CAPITAL - </a:t>
            </a:r>
            <a:r>
              <a:rPr lang="en-US" sz="1050" b="1" dirty="0">
                <a:solidFill>
                  <a:srgbClr val="FF0000"/>
                </a:solidFill>
              </a:rPr>
              <a:t>CONFIDENTIAL DRAFT – FOR DISCUSSION PURPOSES ONLY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4128"/>
            <a:ext cx="8229600" cy="1643063"/>
          </a:xfrm>
          <a:prstGeom prst="rect">
            <a:avLst/>
          </a:prstGeom>
        </p:spPr>
        <p:txBody>
          <a:bodyPr/>
          <a:lstStyle>
            <a:lvl1pPr marL="0" indent="0" algn="l">
              <a:lnSpc>
                <a:spcPct val="85000"/>
              </a:lnSpc>
              <a:spcBef>
                <a:spcPts val="0"/>
              </a:spcBef>
              <a:buNone/>
              <a:defRPr sz="5000" b="1">
                <a:solidFill>
                  <a:schemeClr val="bg2"/>
                </a:solidFill>
                <a:latin typeface="+mn-lt"/>
                <a:cs typeface="Arial" pitchFamily="34" charset="0"/>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latin typeface="+mn-lt"/>
              <a:cs typeface="Arial" pitchFamily="34" charset="0"/>
            </a:endParaRPr>
          </a:p>
        </p:txBody>
      </p:sp>
    </p:spTree>
    <p:extLst>
      <p:ext uri="{BB962C8B-B14F-4D97-AF65-F5344CB8AC3E}">
        <p14:creationId xmlns:p14="http://schemas.microsoft.com/office/powerpoint/2010/main" val="391301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endParaRPr lang="en-US" dirty="0"/>
          </a:p>
        </p:txBody>
      </p:sp>
      <p:sp>
        <p:nvSpPr>
          <p:cNvPr id="3077"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Tree>
    <p:extLst>
      <p:ext uri="{BB962C8B-B14F-4D97-AF65-F5344CB8AC3E}">
        <p14:creationId xmlns:p14="http://schemas.microsoft.com/office/powerpoint/2010/main" val="1999940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endParaRPr lang="en-US" dirty="0"/>
          </a:p>
        </p:txBody>
      </p:sp>
      <p:sp>
        <p:nvSpPr>
          <p:cNvPr id="4101"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Tree>
    <p:extLst>
      <p:ext uri="{BB962C8B-B14F-4D97-AF65-F5344CB8AC3E}">
        <p14:creationId xmlns:p14="http://schemas.microsoft.com/office/powerpoint/2010/main" val="2528647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endParaRPr lang="en-US" dirty="0"/>
          </a:p>
        </p:txBody>
      </p:sp>
      <p:sp>
        <p:nvSpPr>
          <p:cNvPr id="4101"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Tree>
    <p:extLst>
      <p:ext uri="{BB962C8B-B14F-4D97-AF65-F5344CB8AC3E}">
        <p14:creationId xmlns:p14="http://schemas.microsoft.com/office/powerpoint/2010/main" val="2528647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a:solidFill>
                <a:schemeClr val="bg1"/>
              </a:solidFill>
              <a:latin typeface="+mn-lt"/>
              <a:cs typeface="Arial" pitchFamily="34" charset="0"/>
            </a:endParaRPr>
          </a:p>
        </p:txBody>
      </p:sp>
    </p:spTree>
    <p:extLst>
      <p:ext uri="{BB962C8B-B14F-4D97-AF65-F5344CB8AC3E}">
        <p14:creationId xmlns:p14="http://schemas.microsoft.com/office/powerpoint/2010/main" val="3350680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 with beam (legacy)">
    <p:spTree>
      <p:nvGrpSpPr>
        <p:cNvPr id="1" name=""/>
        <p:cNvGrpSpPr/>
        <p:nvPr/>
      </p:nvGrpSpPr>
      <p:grpSpPr>
        <a:xfrm>
          <a:off x="0" y="0"/>
          <a:ext cx="0" cy="0"/>
          <a:chOff x="0" y="0"/>
          <a:chExt cx="0" cy="0"/>
        </a:xfrm>
      </p:grpSpPr>
      <p:sp>
        <p:nvSpPr>
          <p:cNvPr id="2" name="Title 1"/>
          <p:cNvSpPr>
            <a:spLocks noGrp="1"/>
          </p:cNvSpPr>
          <p:nvPr>
            <p:ph type="ctrTitle"/>
          </p:nvPr>
        </p:nvSpPr>
        <p:spPr>
          <a:xfrm>
            <a:off x="2267712" y="777600"/>
            <a:ext cx="5524328" cy="860400"/>
          </a:xfr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Subtitle 2"/>
          <p:cNvSpPr>
            <a:spLocks noGrp="1"/>
          </p:cNvSpPr>
          <p:nvPr>
            <p:ph type="subTitle" idx="1"/>
          </p:nvPr>
        </p:nvSpPr>
        <p:spPr>
          <a:xfrm>
            <a:off x="2267712" y="1753200"/>
            <a:ext cx="5524328"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Tree>
    <p:extLst>
      <p:ext uri="{BB962C8B-B14F-4D97-AF65-F5344CB8AC3E}">
        <p14:creationId xmlns:p14="http://schemas.microsoft.com/office/powerpoint/2010/main" val="2326778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a:buClr>
                <a:srgbClr val="C00000"/>
              </a:buClr>
              <a:defRPr>
                <a:solidFill>
                  <a:schemeClr val="bg1"/>
                </a:solidFill>
                <a:latin typeface="+mn-lt"/>
                <a:cs typeface="Arial" pitchFamily="34" charset="0"/>
              </a:defRPr>
            </a:lvl1pPr>
            <a:lvl2pPr>
              <a:buClr>
                <a:srgbClr val="F04C3E"/>
              </a:buClr>
              <a:defRPr>
                <a:solidFill>
                  <a:schemeClr val="bg1"/>
                </a:solidFill>
                <a:latin typeface="+mn-lt"/>
                <a:cs typeface="Arial" pitchFamily="34" charset="0"/>
              </a:defRPr>
            </a:lvl2pPr>
            <a:lvl3pPr>
              <a:buClr>
                <a:srgbClr val="C04040"/>
              </a:buClr>
              <a:defRPr>
                <a:solidFill>
                  <a:schemeClr val="bg1"/>
                </a:solidFill>
                <a:latin typeface="+mn-lt"/>
                <a:cs typeface="Arial" pitchFamily="34" charset="0"/>
              </a:defRPr>
            </a:lvl3pPr>
            <a:lvl4pPr>
              <a:buClr>
                <a:srgbClr val="C04040"/>
              </a:buClr>
              <a:defRPr>
                <a:solidFill>
                  <a:schemeClr val="bg1"/>
                </a:solidFill>
                <a:latin typeface="+mn-lt"/>
                <a:cs typeface="Arial" pitchFamily="34" charset="0"/>
              </a:defRPr>
            </a:lvl4pPr>
            <a:lvl5pPr>
              <a:buClr>
                <a:srgbClr val="C04040"/>
              </a:buClr>
              <a:defRPr>
                <a:solidFill>
                  <a:schemeClr val="bg1"/>
                </a:solidFill>
                <a:latin typeface="+mn-lt"/>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rgbClr val="C0404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ln>
                <a:noFill/>
              </a:ln>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latin typeface="+mn-lt"/>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latin typeface="+mn-lt"/>
              <a:cs typeface="Arial" pitchFamily="34" charset="0"/>
            </a:endParaRPr>
          </a:p>
        </p:txBody>
      </p:sp>
    </p:spTree>
    <p:extLst>
      <p:ext uri="{BB962C8B-B14F-4D97-AF65-F5344CB8AC3E}">
        <p14:creationId xmlns:p14="http://schemas.microsoft.com/office/powerpoint/2010/main" val="3563151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latin typeface="+mn-lt"/>
              <a:cs typeface="Arial" pitchFamily="34" charset="0"/>
            </a:endParaRPr>
          </a:p>
        </p:txBody>
      </p:sp>
    </p:spTree>
    <p:extLst>
      <p:ext uri="{BB962C8B-B14F-4D97-AF65-F5344CB8AC3E}">
        <p14:creationId xmlns:p14="http://schemas.microsoft.com/office/powerpoint/2010/main" val="3045454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872817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sz="half" idx="1"/>
          </p:nvPr>
        </p:nvSpPr>
        <p:spPr>
          <a:xfrm>
            <a:off x="457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8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latin typeface="+mn-lt"/>
              <a:cs typeface="Arial" pitchFamily="34" charset="0"/>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latin typeface="+mn-lt"/>
              <a:cs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latin typeface="+mn-lt"/>
              <a:cs typeface="Arial" pitchFamily="34" charset="0"/>
            </a:endParaRPr>
          </a:p>
        </p:txBody>
      </p:sp>
      <p:sp>
        <p:nvSpPr>
          <p:cNvPr id="13" name="Content Placeholder 2"/>
          <p:cNvSpPr>
            <a:spLocks noGrp="1"/>
          </p:cNvSpPr>
          <p:nvPr>
            <p:ph sz="half" idx="1"/>
          </p:nvPr>
        </p:nvSpPr>
        <p:spPr>
          <a:xfrm>
            <a:off x="457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Content Placeholder 3"/>
          <p:cNvSpPr>
            <a:spLocks noGrp="1"/>
          </p:cNvSpPr>
          <p:nvPr>
            <p:ph sz="half" idx="2"/>
          </p:nvPr>
        </p:nvSpPr>
        <p:spPr>
          <a:xfrm>
            <a:off x="4651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9"/>
          <p:cNvSpPr>
            <a:spLocks noGrp="1"/>
          </p:cNvSpPr>
          <p:nvPr>
            <p:ph type="body" sz="quarter" idx="12"/>
          </p:nvPr>
        </p:nvSpPr>
        <p:spPr>
          <a:xfrm>
            <a:off x="457200" y="1426464"/>
            <a:ext cx="4042800" cy="640800"/>
          </a:xfrm>
          <a:prstGeom prst="rect">
            <a:avLst/>
          </a:prstGeom>
        </p:spPr>
        <p:txBody>
          <a:bodyPr anchor="t" anchorCtr="0"/>
          <a:lstStyle>
            <a:lvl1pPr>
              <a:buNone/>
              <a:defRPr b="1">
                <a:solidFill>
                  <a:schemeClr val="bg1"/>
                </a:solidFill>
              </a:defRPr>
            </a:lvl1pPr>
          </a:lstStyle>
          <a:p>
            <a:pPr lvl="0"/>
            <a:endParaRPr lang="en-GB" dirty="0"/>
          </a:p>
        </p:txBody>
      </p:sp>
      <p:sp>
        <p:nvSpPr>
          <p:cNvPr id="16" name="Text Placeholder 9"/>
          <p:cNvSpPr>
            <a:spLocks noGrp="1"/>
          </p:cNvSpPr>
          <p:nvPr>
            <p:ph type="body" sz="quarter" idx="13"/>
          </p:nvPr>
        </p:nvSpPr>
        <p:spPr>
          <a:xfrm>
            <a:off x="4651200" y="1426464"/>
            <a:ext cx="4042800" cy="640800"/>
          </a:xfrm>
          <a:prstGeom prst="rect">
            <a:avLst/>
          </a:prstGeom>
        </p:spPr>
        <p:txBody>
          <a:bodyPr anchor="t" anchorCtr="0"/>
          <a:lstStyle>
            <a:lvl1pPr>
              <a:buNone/>
              <a:defRPr b="1">
                <a:solidFill>
                  <a:schemeClr val="bg1"/>
                </a:solidFill>
              </a:defRPr>
            </a:lvl1pPr>
          </a:lstStyle>
          <a:p>
            <a:pPr lvl="0"/>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457200" y="201600"/>
            <a:ext cx="8232775" cy="860400"/>
          </a:xfrm>
          <a:prstGeom prst="rect">
            <a:avLst/>
          </a:prstGeom>
        </p:spPr>
        <p:txBody>
          <a:bodyPr vert="horz" lIns="0" tIns="0" rIns="0" bIns="0" rtlCol="0" anchor="t" anchorCtr="0">
            <a:noAutofit/>
          </a:bodyPr>
          <a:lstStyle/>
          <a:p>
            <a:r>
              <a:rPr lang="en-US"/>
              <a:t>Click to edit Master title style</a:t>
            </a:r>
            <a:endParaRPr lang="en-GB" dirty="0"/>
          </a:p>
        </p:txBody>
      </p:sp>
      <p:sp>
        <p:nvSpPr>
          <p:cNvPr id="13" name="Text Placeholder 2"/>
          <p:cNvSpPr>
            <a:spLocks noGrp="1"/>
          </p:cNvSpPr>
          <p:nvPr>
            <p:ph type="body" idx="1"/>
          </p:nvPr>
        </p:nvSpPr>
        <p:spPr>
          <a:xfrm>
            <a:off x="457200" y="1425600"/>
            <a:ext cx="8229600" cy="4698976"/>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extBox 14"/>
          <p:cNvSpPr txBox="1"/>
          <p:nvPr/>
        </p:nvSpPr>
        <p:spPr>
          <a:xfrm>
            <a:off x="457200" y="6496184"/>
            <a:ext cx="722376" cy="201168"/>
          </a:xfrm>
          <a:prstGeom prst="rect">
            <a:avLst/>
          </a:prstGeom>
          <a:noFill/>
        </p:spPr>
        <p:txBody>
          <a:bodyPr vert="horz" wrap="square" lIns="0" tIns="0" rIns="0" bIns="0" rtlCol="0" anchor="t" anchorCtr="0">
            <a:noAutofit/>
          </a:bodyPr>
          <a:lstStyle/>
          <a:p>
            <a:r>
              <a:rPr lang="en-GB" sz="1100">
                <a:solidFill>
                  <a:schemeClr val="bg1"/>
                </a:solidFill>
                <a:latin typeface="+mn-lt"/>
                <a:cs typeface="Arial" pitchFamily="34" charset="0"/>
              </a:rPr>
              <a:t>Page </a:t>
            </a:r>
            <a:fld id="{9AE4D82F-B047-469B-AC52-A46321747EAF}" type="slidenum">
              <a:rPr lang="en-GB" sz="1100" smtClean="0">
                <a:solidFill>
                  <a:schemeClr val="bg1"/>
                </a:solidFill>
                <a:latin typeface="+mn-lt"/>
                <a:cs typeface="Arial" pitchFamily="34" charset="0"/>
              </a:rPr>
              <a:pPr/>
              <a:t>‹#›</a:t>
            </a:fld>
            <a:endParaRPr lang="en-GB" sz="1100">
              <a:solidFill>
                <a:schemeClr val="bg1"/>
              </a:solidFill>
              <a:latin typeface="+mn-lt"/>
              <a:cs typeface="Arial" pitchFamily="34" charset="0"/>
            </a:endParaRPr>
          </a:p>
        </p:txBody>
      </p:sp>
    </p:spTree>
  </p:cSld>
  <p:clrMap bg1="lt1" tx1="dk1" bg2="lt2" tx2="dk2" accent1="accent1" accent2="accent2" accent3="accent3" accent4="accent4" accent5="accent5" accent6="accent6" hlink="hlink" folHlink="folHlink"/>
  <p:sldLayoutIdLst>
    <p:sldLayoutId id="2147483667" r:id="rId1"/>
    <p:sldLayoutId id="2147483784" r:id="rId2"/>
    <p:sldLayoutId id="2147483668" r:id="rId3"/>
    <p:sldLayoutId id="2147483748" r:id="rId4"/>
    <p:sldLayoutId id="2147483749" r:id="rId5"/>
    <p:sldLayoutId id="2147483669" r:id="rId6"/>
    <p:sldLayoutId id="2147483780" r:id="rId7"/>
    <p:sldLayoutId id="2147483670" r:id="rId8"/>
    <p:sldLayoutId id="2147483671" r:id="rId9"/>
    <p:sldLayoutId id="2147483672" r:id="rId10"/>
    <p:sldLayoutId id="2147483673" r:id="rId11"/>
    <p:sldLayoutId id="2147483674" r:id="rId12"/>
    <p:sldLayoutId id="2147483726" r:id="rId13"/>
    <p:sldLayoutId id="2147483677" r:id="rId14"/>
    <p:sldLayoutId id="2147483678" r:id="rId15"/>
    <p:sldLayoutId id="2147483679" r:id="rId16"/>
  </p:sldLayoutIdLst>
  <p:hf sldNum="0" hdr="0" ftr="0" dt="0"/>
  <p:txStyles>
    <p:titleStyle>
      <a:lvl1pPr algn="l" defTabSz="914400" rtl="0" eaLnBrk="1" latinLnBrk="0" hangingPunct="1">
        <a:lnSpc>
          <a:spcPct val="85000"/>
        </a:lnSpc>
        <a:spcBef>
          <a:spcPct val="0"/>
        </a:spcBef>
        <a:buNone/>
        <a:defRPr sz="3000" b="1" kern="1200">
          <a:solidFill>
            <a:schemeClr val="bg1"/>
          </a:solidFill>
          <a:latin typeface="+mn-lt"/>
          <a:ea typeface="+mj-ea"/>
          <a:cs typeface="Arial" pitchFamily="34" charset="0"/>
        </a:defRPr>
      </a:lvl1pPr>
    </p:titleStyle>
    <p:body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19125" y="2490674"/>
            <a:ext cx="8153400" cy="1928925"/>
          </a:xfrm>
        </p:spPr>
        <p:txBody>
          <a:bodyPr/>
          <a:lstStyle/>
          <a:p>
            <a:pPr algn="ctr"/>
            <a:r>
              <a:rPr lang="en-US" sz="2800" dirty="0"/>
              <a:t>Data Literacy in the Age of Machine Learning </a:t>
            </a:r>
            <a:br>
              <a:rPr lang="en-US" sz="2800" b="0" dirty="0"/>
            </a:br>
            <a:r>
              <a:rPr lang="en-US" sz="2800" dirty="0"/>
              <a:t>MGMT E5072 </a:t>
            </a:r>
            <a:br>
              <a:rPr lang="en-US" sz="2800" dirty="0"/>
            </a:br>
            <a:br>
              <a:rPr lang="en-US" sz="2800" dirty="0"/>
            </a:br>
            <a:br>
              <a:rPr lang="en-US" sz="2800" dirty="0"/>
            </a:br>
            <a:r>
              <a:rPr lang="en-US" sz="2800" dirty="0"/>
              <a:t>Course Review 2</a:t>
            </a:r>
            <a:br>
              <a:rPr lang="en-US" sz="2400" b="0" dirty="0"/>
            </a:br>
            <a:r>
              <a:rPr lang="en-US" sz="2000" b="0" dirty="0"/>
              <a:t>	</a:t>
            </a:r>
            <a:br>
              <a:rPr lang="en-US" sz="2000" b="0" dirty="0"/>
            </a:br>
            <a:endParaRPr lang="en-US" sz="2000" b="0" dirty="0"/>
          </a:p>
        </p:txBody>
      </p:sp>
      <p:sp>
        <p:nvSpPr>
          <p:cNvPr id="3" name="Subtitle 2"/>
          <p:cNvSpPr>
            <a:spLocks noGrp="1"/>
          </p:cNvSpPr>
          <p:nvPr>
            <p:ph type="subTitle" idx="4294967295"/>
          </p:nvPr>
        </p:nvSpPr>
        <p:spPr>
          <a:xfrm>
            <a:off x="3705225" y="5100322"/>
            <a:ext cx="1981200" cy="381000"/>
          </a:xfrm>
        </p:spPr>
        <p:txBody>
          <a:bodyPr/>
          <a:lstStyle/>
          <a:p>
            <a:pPr marL="0" indent="0" algn="ctr">
              <a:buNone/>
            </a:pPr>
            <a:r>
              <a:rPr lang="en-US" sz="2000" dirty="0"/>
              <a:t>Fall 2018</a:t>
            </a:r>
          </a:p>
        </p:txBody>
      </p:sp>
    </p:spTree>
    <p:extLst>
      <p:ext uri="{BB962C8B-B14F-4D97-AF65-F5344CB8AC3E}">
        <p14:creationId xmlns:p14="http://schemas.microsoft.com/office/powerpoint/2010/main" val="3751276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sz="1800" dirty="0"/>
              <a:t>Part 1: The Mechanics of Prediction (covered in Review Session 1)</a:t>
            </a:r>
          </a:p>
          <a:p>
            <a:pPr lvl="1"/>
            <a:r>
              <a:rPr lang="en-US" sz="1400" dirty="0"/>
              <a:t>Visualizing data systematically</a:t>
            </a:r>
          </a:p>
          <a:p>
            <a:pPr lvl="1"/>
            <a:r>
              <a:rPr lang="en-US" sz="1400" dirty="0"/>
              <a:t>Regression with a single and multiple feature(s)</a:t>
            </a:r>
          </a:p>
          <a:p>
            <a:pPr lvl="1"/>
            <a:r>
              <a:rPr lang="en-US" sz="1400" dirty="0"/>
              <a:t>Non-linear regression</a:t>
            </a:r>
          </a:p>
          <a:p>
            <a:pPr lvl="1"/>
            <a:r>
              <a:rPr lang="en-US" sz="1400" dirty="0"/>
              <a:t>Logistic regression with two and multiple features</a:t>
            </a:r>
          </a:p>
          <a:p>
            <a:pPr lvl="1"/>
            <a:r>
              <a:rPr lang="en-US" sz="1400" dirty="0"/>
              <a:t>Non-linear logistic regression - Support Vector Machines and Neural Networks</a:t>
            </a:r>
          </a:p>
          <a:p>
            <a:endParaRPr lang="en-US" sz="1800" dirty="0"/>
          </a:p>
          <a:p>
            <a:r>
              <a:rPr lang="en-US" sz="1800" dirty="0"/>
              <a:t>Part 2: The Science of Machine Learning (covered in Review Session 1)</a:t>
            </a:r>
          </a:p>
          <a:p>
            <a:pPr lvl="1"/>
            <a:r>
              <a:rPr lang="en-US" sz="1400" dirty="0"/>
              <a:t>Models, parameters and hyper-parameters</a:t>
            </a:r>
          </a:p>
          <a:p>
            <a:pPr lvl="1"/>
            <a:r>
              <a:rPr lang="en-US" sz="1400" dirty="0"/>
              <a:t>Training, validation and test datasets</a:t>
            </a:r>
          </a:p>
          <a:p>
            <a:pPr lvl="1"/>
            <a:r>
              <a:rPr lang="en-US" sz="1400" dirty="0"/>
              <a:t>Measuring model bias and variance</a:t>
            </a:r>
          </a:p>
          <a:p>
            <a:pPr lvl="1"/>
            <a:r>
              <a:rPr lang="en-US" sz="1400" dirty="0"/>
              <a:t>Validation curves</a:t>
            </a:r>
          </a:p>
          <a:p>
            <a:pPr lvl="1"/>
            <a:r>
              <a:rPr lang="en-US" sz="1400" dirty="0"/>
              <a:t>Learning curves</a:t>
            </a:r>
          </a:p>
          <a:p>
            <a:pPr lvl="1"/>
            <a:r>
              <a:rPr lang="en-US" sz="1400" dirty="0"/>
              <a:t>Measuring model performance</a:t>
            </a:r>
          </a:p>
          <a:p>
            <a:endParaRPr lang="en-US" sz="1800" dirty="0"/>
          </a:p>
          <a:p>
            <a:endParaRPr lang="en-US" sz="1800" dirty="0"/>
          </a:p>
          <a:p>
            <a:pPr marL="0" indent="0">
              <a:buNone/>
            </a:pPr>
            <a:endParaRPr lang="en-US" sz="1800" dirty="0"/>
          </a:p>
        </p:txBody>
      </p:sp>
    </p:spTree>
    <p:extLst>
      <p:ext uri="{BB962C8B-B14F-4D97-AF65-F5344CB8AC3E}">
        <p14:creationId xmlns:p14="http://schemas.microsoft.com/office/powerpoint/2010/main" val="427692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sz="1800" dirty="0"/>
              <a:t>Part 3: The Art of Machine Learning (covered in this review)</a:t>
            </a:r>
          </a:p>
          <a:p>
            <a:pPr lvl="1"/>
            <a:r>
              <a:rPr lang="en-US" sz="1400" dirty="0"/>
              <a:t>Ensembles and aggregation of results</a:t>
            </a:r>
          </a:p>
          <a:p>
            <a:pPr lvl="1"/>
            <a:r>
              <a:rPr lang="en-US" sz="1400" dirty="0"/>
              <a:t>Feature Engineering</a:t>
            </a:r>
          </a:p>
          <a:p>
            <a:pPr lvl="1"/>
            <a:r>
              <a:rPr lang="en-US" sz="1400" dirty="0"/>
              <a:t>Data compression</a:t>
            </a:r>
          </a:p>
          <a:p>
            <a:endParaRPr lang="en-US" sz="1400" dirty="0"/>
          </a:p>
          <a:p>
            <a:r>
              <a:rPr lang="en-US" sz="1800" dirty="0"/>
              <a:t>Part 4: Select Topics in Machine Learning (covered in this review)</a:t>
            </a:r>
          </a:p>
          <a:p>
            <a:pPr lvl="1"/>
            <a:r>
              <a:rPr lang="en-US" sz="1400" dirty="0"/>
              <a:t>Similarity and clustering</a:t>
            </a:r>
          </a:p>
          <a:p>
            <a:pPr lvl="1"/>
            <a:r>
              <a:rPr lang="en-US" sz="1400" dirty="0"/>
              <a:t>Learning from Text</a:t>
            </a:r>
            <a:endParaRPr lang="en-US" sz="2000" dirty="0"/>
          </a:p>
          <a:p>
            <a:pPr marL="0" indent="0">
              <a:buNone/>
            </a:pPr>
            <a:endParaRPr lang="en-US" sz="2000" dirty="0"/>
          </a:p>
        </p:txBody>
      </p:sp>
    </p:spTree>
    <p:extLst>
      <p:ext uri="{BB962C8B-B14F-4D97-AF65-F5344CB8AC3E}">
        <p14:creationId xmlns:p14="http://schemas.microsoft.com/office/powerpoint/2010/main" val="2007230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Prediction Techniques </a:t>
            </a:r>
            <a:br>
              <a:rPr lang="en-US" dirty="0"/>
            </a:br>
            <a:endParaRPr lang="en-US" sz="2400" dirty="0"/>
          </a:p>
        </p:txBody>
      </p:sp>
      <p:sp>
        <p:nvSpPr>
          <p:cNvPr id="3" name="Content Placeholder 2"/>
          <p:cNvSpPr>
            <a:spLocks noGrp="1"/>
          </p:cNvSpPr>
          <p:nvPr>
            <p:ph idx="1"/>
          </p:nvPr>
        </p:nvSpPr>
        <p:spPr>
          <a:xfrm>
            <a:off x="457200" y="1425598"/>
            <a:ext cx="4572000" cy="4698977"/>
          </a:xfrm>
        </p:spPr>
        <p:txBody>
          <a:bodyPr/>
          <a:lstStyle/>
          <a:p>
            <a:pPr lvl="1"/>
            <a:r>
              <a:rPr lang="en-US" sz="1800" dirty="0"/>
              <a:t>“Ensembles” are a powerful way of improving accuracy</a:t>
            </a:r>
          </a:p>
          <a:p>
            <a:pPr marL="356616" lvl="1" indent="0">
              <a:buNone/>
            </a:pPr>
            <a:endParaRPr lang="en-US" sz="1800" dirty="0"/>
          </a:p>
          <a:p>
            <a:pPr lvl="2"/>
            <a:r>
              <a:rPr lang="en-US" sz="1600" b="1" i="1" u="sng" dirty="0"/>
              <a:t>Given</a:t>
            </a:r>
            <a:r>
              <a:rPr lang="en-US" sz="1600" dirty="0"/>
              <a:t> that each predictor is slightly better than random  </a:t>
            </a:r>
          </a:p>
          <a:p>
            <a:pPr marL="713232" lvl="2" indent="0">
              <a:buNone/>
            </a:pPr>
            <a:endParaRPr lang="en-US" sz="1600" dirty="0"/>
          </a:p>
          <a:p>
            <a:pPr lvl="2"/>
            <a:r>
              <a:rPr lang="en-US" sz="1600" dirty="0"/>
              <a:t>What if not? </a:t>
            </a:r>
          </a:p>
          <a:p>
            <a:pPr marL="713232" lvl="2" indent="0">
              <a:buNone/>
            </a:pPr>
            <a:endParaRPr lang="en-US" sz="1600" dirty="0"/>
          </a:p>
          <a:p>
            <a:pPr lvl="1"/>
            <a:r>
              <a:rPr lang="en-US" sz="1800" dirty="0"/>
              <a:t>Simple majority sharing scheme </a:t>
            </a:r>
          </a:p>
          <a:p>
            <a:pPr lvl="1"/>
            <a:endParaRPr lang="en-US" sz="1800" dirty="0"/>
          </a:p>
          <a:p>
            <a:pPr lvl="1"/>
            <a:endParaRPr lang="en-US" sz="1800" dirty="0"/>
          </a:p>
          <a:p>
            <a:pPr lvl="1"/>
            <a:endParaRPr lang="en-US" sz="1400" dirty="0"/>
          </a:p>
          <a:p>
            <a:pPr lvl="1"/>
            <a:endParaRPr lang="en-US" sz="1800" dirty="0"/>
          </a:p>
          <a:p>
            <a:pPr marL="0" indent="0">
              <a:buNone/>
            </a:pPr>
            <a:endParaRPr lang="en-US" sz="2000" dirty="0"/>
          </a:p>
        </p:txBody>
      </p:sp>
      <p:pic>
        <p:nvPicPr>
          <p:cNvPr id="6" name="Picture 5"/>
          <p:cNvPicPr>
            <a:picLocks noChangeAspect="1"/>
          </p:cNvPicPr>
          <p:nvPr/>
        </p:nvPicPr>
        <p:blipFill>
          <a:blip r:embed="rId2"/>
          <a:stretch>
            <a:fillRect/>
          </a:stretch>
        </p:blipFill>
        <p:spPr>
          <a:xfrm>
            <a:off x="5172401" y="1593861"/>
            <a:ext cx="3571221" cy="4362450"/>
          </a:xfrm>
          <a:prstGeom prst="rect">
            <a:avLst/>
          </a:prstGeom>
        </p:spPr>
      </p:pic>
    </p:spTree>
    <p:extLst>
      <p:ext uri="{BB962C8B-B14F-4D97-AF65-F5344CB8AC3E}">
        <p14:creationId xmlns:p14="http://schemas.microsoft.com/office/powerpoint/2010/main" val="4114255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Create Ensembles</a:t>
            </a:r>
            <a:br>
              <a:rPr lang="en-US" dirty="0"/>
            </a:br>
            <a:br>
              <a:rPr lang="en-US" dirty="0"/>
            </a:br>
            <a:endParaRPr lang="en-US" sz="2400" dirty="0"/>
          </a:p>
        </p:txBody>
      </p:sp>
      <p:sp>
        <p:nvSpPr>
          <p:cNvPr id="3" name="Content Placeholder 2"/>
          <p:cNvSpPr>
            <a:spLocks noGrp="1"/>
          </p:cNvSpPr>
          <p:nvPr>
            <p:ph idx="1"/>
          </p:nvPr>
        </p:nvSpPr>
        <p:spPr>
          <a:xfrm>
            <a:off x="457199" y="1425598"/>
            <a:ext cx="8232775" cy="4698977"/>
          </a:xfrm>
        </p:spPr>
        <p:txBody>
          <a:bodyPr/>
          <a:lstStyle/>
          <a:p>
            <a:r>
              <a:rPr lang="en-US" sz="2000" dirty="0"/>
              <a:t>Copy the same classifier/model. </a:t>
            </a:r>
          </a:p>
          <a:p>
            <a:pPr lvl="1"/>
            <a:r>
              <a:rPr lang="en-US" sz="1600" dirty="0"/>
              <a:t>Use a </a:t>
            </a:r>
            <a:r>
              <a:rPr lang="en-US" sz="1600" b="1" i="1" u="sng" dirty="0"/>
              <a:t>different</a:t>
            </a:r>
            <a:r>
              <a:rPr lang="en-US" sz="1600" dirty="0"/>
              <a:t> </a:t>
            </a:r>
            <a:r>
              <a:rPr lang="en-US" sz="1600" b="1" i="1" u="sng" dirty="0"/>
              <a:t>subset</a:t>
            </a:r>
            <a:r>
              <a:rPr lang="en-US" sz="1600" dirty="0"/>
              <a:t> of the training dataset to train each of the models.</a:t>
            </a:r>
          </a:p>
          <a:p>
            <a:pPr lvl="2"/>
            <a:r>
              <a:rPr lang="en-US" sz="1400" dirty="0"/>
              <a:t>Bagging (w replacement) and Pasting (w/o replacement)  - Rows </a:t>
            </a:r>
          </a:p>
          <a:p>
            <a:pPr lvl="2"/>
            <a:r>
              <a:rPr lang="en-US" sz="1400" dirty="0"/>
              <a:t>Random Forest – Columns </a:t>
            </a:r>
          </a:p>
          <a:p>
            <a:pPr lvl="2"/>
            <a:r>
              <a:rPr lang="en-US" sz="1400" dirty="0"/>
              <a:t>Boosting – its sequential rather than parallel and doesn’t scale as well as the other two</a:t>
            </a:r>
          </a:p>
          <a:p>
            <a:pPr lvl="2"/>
            <a:endParaRPr lang="en-US" sz="1400" dirty="0"/>
          </a:p>
          <a:p>
            <a:r>
              <a:rPr lang="en-US" sz="2000" dirty="0"/>
              <a:t>Use different classifiers </a:t>
            </a:r>
          </a:p>
          <a:p>
            <a:pPr lvl="1"/>
            <a:r>
              <a:rPr lang="en-US" sz="1600" dirty="0"/>
              <a:t>Train each classifier on the </a:t>
            </a:r>
            <a:r>
              <a:rPr lang="en-US" sz="1600" b="1" i="1" u="sng" dirty="0"/>
              <a:t>same training dataset </a:t>
            </a:r>
            <a:endParaRPr lang="en-US" sz="1600" dirty="0"/>
          </a:p>
          <a:p>
            <a:pPr lvl="2"/>
            <a:r>
              <a:rPr lang="en-US" sz="1400" dirty="0"/>
              <a:t>Stacking</a:t>
            </a:r>
          </a:p>
          <a:p>
            <a:pPr lvl="1"/>
            <a:endParaRPr lang="en-US" sz="1600" dirty="0"/>
          </a:p>
          <a:p>
            <a:r>
              <a:rPr lang="en-US" sz="2000" b="1" i="1" u="sng" dirty="0"/>
              <a:t>NOTE: </a:t>
            </a:r>
            <a:r>
              <a:rPr lang="en-US" sz="2000" dirty="0"/>
              <a:t>Ensemble methods work best when each model's prediction is independent of the others and the errors made by one model is different from the errors made by any of the others</a:t>
            </a:r>
          </a:p>
          <a:p>
            <a:endParaRPr lang="en-US" sz="2000" dirty="0"/>
          </a:p>
          <a:p>
            <a:r>
              <a:rPr lang="en-US" sz="2000" dirty="0"/>
              <a:t>Let’s see this in Orange </a:t>
            </a:r>
          </a:p>
          <a:p>
            <a:pPr marL="356616" lvl="1" indent="0">
              <a:buNone/>
            </a:pPr>
            <a:endParaRPr lang="en-US" sz="1600" dirty="0"/>
          </a:p>
          <a:p>
            <a:pPr lvl="1"/>
            <a:endParaRPr lang="en-US" sz="1600" dirty="0"/>
          </a:p>
          <a:p>
            <a:pPr lvl="1"/>
            <a:endParaRPr lang="en-US" sz="1200" dirty="0"/>
          </a:p>
          <a:p>
            <a:pPr lvl="1"/>
            <a:endParaRPr lang="en-US" sz="1600" dirty="0"/>
          </a:p>
          <a:p>
            <a:pPr marL="0" indent="0">
              <a:buNone/>
            </a:pPr>
            <a:endParaRPr lang="en-US" sz="1800" dirty="0"/>
          </a:p>
        </p:txBody>
      </p:sp>
    </p:spTree>
    <p:extLst>
      <p:ext uri="{BB962C8B-B14F-4D97-AF65-F5344CB8AC3E}">
        <p14:creationId xmlns:p14="http://schemas.microsoft.com/office/powerpoint/2010/main" val="2651340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Engineering </a:t>
            </a:r>
          </a:p>
        </p:txBody>
      </p:sp>
      <p:sp>
        <p:nvSpPr>
          <p:cNvPr id="3" name="Content Placeholder 2"/>
          <p:cNvSpPr>
            <a:spLocks noGrp="1"/>
          </p:cNvSpPr>
          <p:nvPr>
            <p:ph idx="1"/>
          </p:nvPr>
        </p:nvSpPr>
        <p:spPr>
          <a:xfrm>
            <a:off x="457199" y="1425598"/>
            <a:ext cx="8232775" cy="4698977"/>
          </a:xfrm>
        </p:spPr>
        <p:txBody>
          <a:bodyPr/>
          <a:lstStyle/>
          <a:p>
            <a:r>
              <a:rPr lang="en-US" sz="2000" dirty="0"/>
              <a:t>What is feature engineering?</a:t>
            </a:r>
          </a:p>
          <a:p>
            <a:pPr lvl="1"/>
            <a:r>
              <a:rPr lang="en-US" sz="1600" dirty="0"/>
              <a:t>Feature Creation. Create better features by combining existing features (including taking the square, cube, etc. of existing features)</a:t>
            </a:r>
          </a:p>
          <a:p>
            <a:pPr lvl="1"/>
            <a:endParaRPr lang="en-US" sz="1600" dirty="0"/>
          </a:p>
          <a:p>
            <a:pPr lvl="1"/>
            <a:r>
              <a:rPr lang="en-US" sz="1600" dirty="0"/>
              <a:t>Feature Selection. Pick features that make a difference and drop the rest.</a:t>
            </a:r>
          </a:p>
          <a:p>
            <a:endParaRPr lang="en-US" sz="2000" dirty="0"/>
          </a:p>
          <a:p>
            <a:r>
              <a:rPr lang="en-US" sz="2000" dirty="0"/>
              <a:t>Why select features?</a:t>
            </a:r>
          </a:p>
          <a:p>
            <a:pPr lvl="1"/>
            <a:r>
              <a:rPr lang="en-US" sz="1600" dirty="0"/>
              <a:t>Noise reduction</a:t>
            </a:r>
          </a:p>
          <a:p>
            <a:pPr lvl="1"/>
            <a:r>
              <a:rPr lang="en-US" sz="1600" dirty="0"/>
              <a:t>The curse of dimensionality</a:t>
            </a:r>
          </a:p>
          <a:p>
            <a:pPr lvl="2"/>
            <a:r>
              <a:rPr lang="en-US" sz="1400" dirty="0"/>
              <a:t>too many features</a:t>
            </a:r>
          </a:p>
          <a:p>
            <a:pPr lvl="2"/>
            <a:r>
              <a:rPr lang="en-US" sz="1400" dirty="0"/>
              <a:t>too few training examples</a:t>
            </a:r>
            <a:endParaRPr lang="en-US" sz="1000" dirty="0"/>
          </a:p>
          <a:p>
            <a:pPr lvl="1"/>
            <a:endParaRPr lang="en-US" sz="1600" dirty="0"/>
          </a:p>
          <a:p>
            <a:pPr lvl="1"/>
            <a:endParaRPr lang="en-US" sz="1200" dirty="0"/>
          </a:p>
          <a:p>
            <a:pPr lvl="1"/>
            <a:endParaRPr lang="en-US" sz="1600" dirty="0"/>
          </a:p>
          <a:p>
            <a:pPr marL="0" indent="0">
              <a:buNone/>
            </a:pPr>
            <a:endParaRPr lang="en-US" sz="1800" dirty="0"/>
          </a:p>
        </p:txBody>
      </p:sp>
    </p:spTree>
    <p:extLst>
      <p:ext uri="{BB962C8B-B14F-4D97-AF65-F5344CB8AC3E}">
        <p14:creationId xmlns:p14="http://schemas.microsoft.com/office/powerpoint/2010/main" val="1611535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Selection / Dimensionality Reduction </a:t>
            </a:r>
          </a:p>
        </p:txBody>
      </p:sp>
      <p:sp>
        <p:nvSpPr>
          <p:cNvPr id="3" name="Content Placeholder 2"/>
          <p:cNvSpPr>
            <a:spLocks noGrp="1"/>
          </p:cNvSpPr>
          <p:nvPr>
            <p:ph idx="1"/>
          </p:nvPr>
        </p:nvSpPr>
        <p:spPr>
          <a:xfrm>
            <a:off x="457199" y="1425598"/>
            <a:ext cx="8232775" cy="4698977"/>
          </a:xfrm>
        </p:spPr>
        <p:txBody>
          <a:bodyPr/>
          <a:lstStyle/>
          <a:p>
            <a:r>
              <a:rPr lang="en-US" sz="2000" dirty="0"/>
              <a:t>Projection</a:t>
            </a:r>
          </a:p>
          <a:p>
            <a:pPr lvl="1"/>
            <a:r>
              <a:rPr lang="en-US" sz="1800" dirty="0"/>
              <a:t>Principal Component Analysis </a:t>
            </a:r>
          </a:p>
          <a:p>
            <a:pPr lvl="2"/>
            <a:r>
              <a:rPr lang="en-US" sz="1600" dirty="0"/>
              <a:t>First it’s a feature transformation algorithm </a:t>
            </a:r>
          </a:p>
          <a:p>
            <a:pPr lvl="2"/>
            <a:r>
              <a:rPr lang="en-US" sz="1600" dirty="0"/>
              <a:t>Also a feature reduction method (reduction in the number of original features) </a:t>
            </a:r>
          </a:p>
          <a:p>
            <a:pPr marL="0" indent="0">
              <a:buNone/>
            </a:pPr>
            <a:endParaRPr lang="en-US" sz="2000" dirty="0"/>
          </a:p>
          <a:p>
            <a:r>
              <a:rPr lang="en-US" sz="2000" dirty="0"/>
              <a:t>Manifold Learning </a:t>
            </a:r>
          </a:p>
          <a:p>
            <a:pPr marL="0" indent="0">
              <a:buNone/>
            </a:pPr>
            <a:endParaRPr lang="en-US" sz="2000" dirty="0"/>
          </a:p>
          <a:p>
            <a:r>
              <a:rPr lang="en-US" sz="2000" dirty="0"/>
              <a:t>Sequential Backward/Forward Selection</a:t>
            </a:r>
          </a:p>
          <a:p>
            <a:pPr lvl="1"/>
            <a:r>
              <a:rPr lang="en-US" sz="1600" dirty="0"/>
              <a:t>Randomly removing/adding features and seeing how it affects the prediction</a:t>
            </a:r>
          </a:p>
          <a:p>
            <a:pPr marL="356616" lvl="1" indent="0">
              <a:buNone/>
            </a:pPr>
            <a:endParaRPr lang="en-US" sz="1600" dirty="0"/>
          </a:p>
          <a:p>
            <a:r>
              <a:rPr lang="en-US" sz="2000" dirty="0"/>
              <a:t>Random Forest Ranking</a:t>
            </a:r>
          </a:p>
          <a:p>
            <a:endParaRPr lang="en-US" sz="1400" dirty="0"/>
          </a:p>
          <a:p>
            <a:r>
              <a:rPr lang="en-US" sz="2000" dirty="0"/>
              <a:t>Let's do Homework 6 in Orange</a:t>
            </a:r>
          </a:p>
          <a:p>
            <a:pPr lvl="1"/>
            <a:endParaRPr lang="en-US" sz="1200" dirty="0"/>
          </a:p>
          <a:p>
            <a:pPr lvl="1"/>
            <a:endParaRPr lang="en-US" sz="1600" dirty="0"/>
          </a:p>
          <a:p>
            <a:pPr marL="0" indent="0">
              <a:buNone/>
            </a:pPr>
            <a:endParaRPr lang="en-US" sz="1800" dirty="0"/>
          </a:p>
        </p:txBody>
      </p:sp>
    </p:spTree>
    <p:extLst>
      <p:ext uri="{BB962C8B-B14F-4D97-AF65-F5344CB8AC3E}">
        <p14:creationId xmlns:p14="http://schemas.microsoft.com/office/powerpoint/2010/main" val="1036967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 Clustering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425598"/>
                <a:ext cx="8232775" cy="4698977"/>
              </a:xfrm>
            </p:spPr>
            <p:txBody>
              <a:bodyPr/>
              <a:lstStyle/>
              <a:p>
                <a:pPr>
                  <a:spcBef>
                    <a:spcPts val="0"/>
                  </a:spcBef>
                </a:pPr>
                <a:r>
                  <a:rPr lang="en-US" sz="1800" dirty="0"/>
                  <a:t>So far we’ve seen dataset with labels / targets </a:t>
                </a:r>
              </a:p>
              <a:p>
                <a:pPr marL="0" indent="0">
                  <a:spcBef>
                    <a:spcPts val="0"/>
                  </a:spcBef>
                  <a:buNone/>
                </a:pPr>
                <a:endParaRPr lang="en-US" sz="1800" dirty="0"/>
              </a:p>
              <a:p>
                <a:pPr>
                  <a:spcBef>
                    <a:spcPts val="0"/>
                  </a:spcBef>
                </a:pPr>
                <a:r>
                  <a:rPr lang="en-US" sz="1800" dirty="0"/>
                  <a:t>What if the data only has features and they are not labeled (no targets)?</a:t>
                </a:r>
              </a:p>
              <a:p>
                <a:pPr lvl="1">
                  <a:spcBef>
                    <a:spcPts val="0"/>
                  </a:spcBef>
                </a:pPr>
                <a:r>
                  <a:rPr lang="en-US" sz="1600" dirty="0"/>
                  <a:t>Use clustering! </a:t>
                </a:r>
              </a:p>
              <a:p>
                <a:pPr lvl="1">
                  <a:spcBef>
                    <a:spcPts val="0"/>
                  </a:spcBef>
                </a:pPr>
                <a:endParaRPr lang="en-US" sz="1600" dirty="0"/>
              </a:p>
              <a:p>
                <a:pPr>
                  <a:spcBef>
                    <a:spcPts val="0"/>
                  </a:spcBef>
                </a:pPr>
                <a:r>
                  <a:rPr lang="en-US" sz="1800" dirty="0"/>
                  <a:t>We need to measure </a:t>
                </a:r>
                <a:r>
                  <a:rPr lang="en-US" sz="1800" b="1" i="1" u="sng" dirty="0"/>
                  <a:t>similarity</a:t>
                </a:r>
                <a:r>
                  <a:rPr lang="en-US" sz="1800" dirty="0"/>
                  <a:t> between rows of data</a:t>
                </a:r>
              </a:p>
              <a:p>
                <a:pPr lvl="1">
                  <a:spcBef>
                    <a:spcPts val="0"/>
                  </a:spcBef>
                </a:pPr>
                <a:r>
                  <a:rPr lang="en-US" sz="1400" dirty="0"/>
                  <a:t>Similarity = </a:t>
                </a:r>
                <a14:m>
                  <m:oMath xmlns:m="http://schemas.openxmlformats.org/officeDocument/2006/math">
                    <m:f>
                      <m:fPr>
                        <m:ctrlPr>
                          <a:rPr lang="en-US" sz="140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𝐷𝑖𝑠𝑡𝑎𝑛𝑐𝑒</m:t>
                        </m:r>
                      </m:den>
                    </m:f>
                  </m:oMath>
                </a14:m>
                <a:endParaRPr lang="en-US" sz="1400" dirty="0"/>
              </a:p>
              <a:p>
                <a:pPr lvl="1">
                  <a:spcBef>
                    <a:spcPts val="0"/>
                  </a:spcBef>
                </a:pPr>
                <a:r>
                  <a:rPr lang="en-US" sz="1400" dirty="0"/>
                  <a:t>k=1 </a:t>
                </a:r>
                <a:r>
                  <a:rPr lang="en-US" sz="1400" dirty="0">
                    <a:sym typeface="Wingdings" panose="05000000000000000000" pitchFamily="2" charset="2"/>
                  </a:rPr>
                  <a:t> Manhattan distance </a:t>
                </a:r>
              </a:p>
              <a:p>
                <a:pPr lvl="1">
                  <a:spcBef>
                    <a:spcPts val="0"/>
                  </a:spcBef>
                </a:pPr>
                <a:r>
                  <a:rPr lang="en-US" sz="1400" dirty="0">
                    <a:sym typeface="Wingdings" panose="05000000000000000000" pitchFamily="2" charset="2"/>
                  </a:rPr>
                  <a:t>k=2  Euclidean distance </a:t>
                </a:r>
                <a:r>
                  <a:rPr lang="en-US" sz="1400" dirty="0"/>
                  <a:t> </a:t>
                </a:r>
              </a:p>
              <a:p>
                <a:pPr lvl="1">
                  <a:spcBef>
                    <a:spcPts val="0"/>
                  </a:spcBef>
                </a:pPr>
                <a:endParaRPr lang="en-US" sz="1400" dirty="0"/>
              </a:p>
              <a:p>
                <a:pPr lvl="1">
                  <a:spcBef>
                    <a:spcPts val="0"/>
                  </a:spcBef>
                </a:pPr>
                <a:endParaRPr lang="en-US" sz="1400" dirty="0"/>
              </a:p>
              <a:p>
                <a:pPr>
                  <a:spcBef>
                    <a:spcPts val="0"/>
                  </a:spcBef>
                </a:pPr>
                <a:r>
                  <a:rPr lang="en-US" sz="1800" dirty="0"/>
                  <a:t>To do this: We use </a:t>
                </a:r>
                <a:r>
                  <a:rPr lang="en-US" sz="1800" b="1" i="1" u="sng" dirty="0"/>
                  <a:t>K-Means Algorithm </a:t>
                </a:r>
                <a:r>
                  <a:rPr lang="en-US" sz="1800" dirty="0"/>
                  <a:t>and </a:t>
                </a:r>
                <a:r>
                  <a:rPr lang="en-US" sz="1800" b="1" i="1" u="sng" dirty="0"/>
                  <a:t>Silhouette Scores </a:t>
                </a:r>
                <a:r>
                  <a:rPr lang="en-US" sz="1800" dirty="0"/>
                  <a:t>to measure the quality of the clusters </a:t>
                </a:r>
              </a:p>
              <a:p>
                <a:pPr>
                  <a:spcBef>
                    <a:spcPts val="0"/>
                  </a:spcBef>
                </a:pPr>
                <a:endParaRPr lang="en-US" sz="1800" b="1" i="1" u="sng" dirty="0"/>
              </a:p>
              <a:p>
                <a:pPr>
                  <a:spcBef>
                    <a:spcPts val="0"/>
                  </a:spcBef>
                </a:pPr>
                <a:r>
                  <a:rPr lang="en-US" sz="1800" dirty="0"/>
                  <a:t>Let's see this in Orange </a:t>
                </a:r>
              </a:p>
              <a:p>
                <a:endParaRPr lang="en-US" sz="1800" dirty="0"/>
              </a:p>
              <a:p>
                <a:pPr lvl="1"/>
                <a:endParaRPr lang="en-US" sz="1400" dirty="0"/>
              </a:p>
              <a:p>
                <a:pPr lvl="1"/>
                <a:endParaRPr lang="en-US" dirty="0"/>
              </a:p>
              <a:p>
                <a:pPr marL="356616" lvl="1" indent="0">
                  <a:buNone/>
                </a:pPr>
                <a:endParaRPr lang="en-US" sz="700" dirty="0"/>
              </a:p>
              <a:p>
                <a:pPr lvl="1"/>
                <a:endParaRPr lang="en-US" sz="1400" dirty="0"/>
              </a:p>
              <a:p>
                <a:pPr marL="0" indent="0">
                  <a:buNone/>
                </a:pP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425598"/>
                <a:ext cx="8232775" cy="4698977"/>
              </a:xfrm>
              <a:blipFill rotWithShape="0">
                <a:blip r:embed="rId2"/>
                <a:stretch>
                  <a:fillRect l="-1110" t="-1686"/>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279854" y="2795125"/>
            <a:ext cx="2438400" cy="979961"/>
          </a:xfrm>
          <a:prstGeom prst="rect">
            <a:avLst/>
          </a:prstGeom>
        </p:spPr>
      </p:pic>
    </p:spTree>
    <p:extLst>
      <p:ext uri="{BB962C8B-B14F-4D97-AF65-F5344CB8AC3E}">
        <p14:creationId xmlns:p14="http://schemas.microsoft.com/office/powerpoint/2010/main" val="498392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Classifier &amp; Learning from Text </a:t>
            </a:r>
          </a:p>
        </p:txBody>
      </p:sp>
      <p:sp>
        <p:nvSpPr>
          <p:cNvPr id="3" name="Content Placeholder 2"/>
          <p:cNvSpPr>
            <a:spLocks noGrp="1"/>
          </p:cNvSpPr>
          <p:nvPr>
            <p:ph idx="1"/>
          </p:nvPr>
        </p:nvSpPr>
        <p:spPr>
          <a:xfrm>
            <a:off x="457199" y="1425598"/>
            <a:ext cx="8232775" cy="4698977"/>
          </a:xfrm>
        </p:spPr>
        <p:txBody>
          <a:bodyPr/>
          <a:lstStyle/>
          <a:p>
            <a:pPr>
              <a:spcBef>
                <a:spcPts val="0"/>
              </a:spcBef>
            </a:pPr>
            <a:r>
              <a:rPr lang="en-US" sz="1800" dirty="0"/>
              <a:t>Bayes’ Theorem </a:t>
            </a:r>
          </a:p>
          <a:p>
            <a:pPr>
              <a:spcBef>
                <a:spcPts val="0"/>
              </a:spcBef>
            </a:pPr>
            <a:endParaRPr lang="en-US" sz="1800" dirty="0"/>
          </a:p>
          <a:p>
            <a:pPr>
              <a:spcBef>
                <a:spcPts val="0"/>
              </a:spcBef>
            </a:pPr>
            <a:endParaRPr lang="en-US" sz="1800" dirty="0"/>
          </a:p>
          <a:p>
            <a:pPr>
              <a:spcBef>
                <a:spcPts val="0"/>
              </a:spcBef>
            </a:pPr>
            <a:endParaRPr lang="en-US" sz="1800" dirty="0"/>
          </a:p>
          <a:p>
            <a:pPr>
              <a:spcBef>
                <a:spcPts val="0"/>
              </a:spcBef>
            </a:pPr>
            <a:endParaRPr lang="en-US" sz="1800" dirty="0"/>
          </a:p>
          <a:p>
            <a:pPr>
              <a:spcBef>
                <a:spcPts val="0"/>
              </a:spcBef>
            </a:pPr>
            <a:endParaRPr lang="en-US" sz="1800" dirty="0"/>
          </a:p>
          <a:p>
            <a:pPr>
              <a:spcBef>
                <a:spcPts val="0"/>
              </a:spcBef>
            </a:pPr>
            <a:endParaRPr lang="en-US" sz="1800" dirty="0"/>
          </a:p>
          <a:p>
            <a:pPr>
              <a:spcBef>
                <a:spcPts val="0"/>
              </a:spcBef>
            </a:pPr>
            <a:r>
              <a:rPr lang="en-US" sz="1800" dirty="0"/>
              <a:t>Spam </a:t>
            </a:r>
          </a:p>
          <a:p>
            <a:pPr>
              <a:spcBef>
                <a:spcPts val="0"/>
              </a:spcBef>
            </a:pPr>
            <a:endParaRPr lang="en-US" sz="1800" dirty="0"/>
          </a:p>
          <a:p>
            <a:pPr lvl="1">
              <a:spcBef>
                <a:spcPts val="0"/>
              </a:spcBef>
            </a:pPr>
            <a:r>
              <a:rPr lang="en-US" sz="1400" dirty="0"/>
              <a:t>Usual Approach: Use logistic regression (we reviewed how this is done) </a:t>
            </a:r>
          </a:p>
          <a:p>
            <a:pPr marL="713232" lvl="2" indent="0">
              <a:spcBef>
                <a:spcPts val="0"/>
              </a:spcBef>
              <a:buNone/>
            </a:pPr>
            <a:endParaRPr lang="en-US" sz="1200" dirty="0"/>
          </a:p>
          <a:p>
            <a:pPr lvl="1">
              <a:spcBef>
                <a:spcPts val="0"/>
              </a:spcBef>
            </a:pPr>
            <a:r>
              <a:rPr lang="en-US" sz="1400" dirty="0"/>
              <a:t>New approach using the Bayes’ Theorem: Probability of target value being spam or not given existence of certain words</a:t>
            </a:r>
          </a:p>
          <a:p>
            <a:pPr lvl="1">
              <a:spcBef>
                <a:spcPts val="0"/>
              </a:spcBef>
            </a:pPr>
            <a:endParaRPr lang="en-US" sz="1400" dirty="0"/>
          </a:p>
          <a:p>
            <a:pPr lvl="1">
              <a:spcBef>
                <a:spcPts val="0"/>
              </a:spcBef>
            </a:pPr>
            <a:endParaRPr lang="en-US" sz="1400" dirty="0"/>
          </a:p>
          <a:p>
            <a:pPr lvl="1">
              <a:spcBef>
                <a:spcPts val="0"/>
              </a:spcBef>
            </a:pPr>
            <a:endParaRPr lang="en-US" sz="1400" dirty="0"/>
          </a:p>
          <a:p>
            <a:pPr lvl="1">
              <a:spcBef>
                <a:spcPts val="0"/>
              </a:spcBef>
            </a:pPr>
            <a:endParaRPr lang="en-US" sz="1400" dirty="0"/>
          </a:p>
          <a:p>
            <a:pPr>
              <a:spcBef>
                <a:spcPts val="0"/>
              </a:spcBef>
            </a:pPr>
            <a:r>
              <a:rPr lang="en-US" sz="1800" dirty="0"/>
              <a:t>Let’s look at an example in Orange</a:t>
            </a:r>
          </a:p>
          <a:p>
            <a:pPr>
              <a:spcBef>
                <a:spcPts val="0"/>
              </a:spcBef>
            </a:pPr>
            <a:endParaRPr lang="en-US" sz="1800" dirty="0"/>
          </a:p>
          <a:p>
            <a:pPr>
              <a:spcBef>
                <a:spcPts val="0"/>
              </a:spcBef>
            </a:pPr>
            <a:endParaRPr lang="en-US" sz="1800" dirty="0"/>
          </a:p>
          <a:p>
            <a:endParaRPr lang="en-US" sz="1800" dirty="0"/>
          </a:p>
          <a:p>
            <a:pPr lvl="1"/>
            <a:endParaRPr lang="en-US" sz="1400" dirty="0"/>
          </a:p>
          <a:p>
            <a:pPr lvl="1"/>
            <a:endParaRPr lang="en-US" dirty="0"/>
          </a:p>
          <a:p>
            <a:pPr marL="356616" lvl="1" indent="0">
              <a:buNone/>
            </a:pPr>
            <a:endParaRPr lang="en-US" sz="700" dirty="0"/>
          </a:p>
          <a:p>
            <a:pPr lvl="1"/>
            <a:endParaRPr lang="en-US" sz="1400" dirty="0"/>
          </a:p>
          <a:p>
            <a:pPr marL="0" indent="0">
              <a:buNone/>
            </a:pPr>
            <a:endParaRPr lang="en-US" sz="1600" dirty="0"/>
          </a:p>
        </p:txBody>
      </p:sp>
      <p:pic>
        <p:nvPicPr>
          <p:cNvPr id="5" name="Picture 4"/>
          <p:cNvPicPr>
            <a:picLocks noChangeAspect="1"/>
          </p:cNvPicPr>
          <p:nvPr/>
        </p:nvPicPr>
        <p:blipFill>
          <a:blip r:embed="rId2"/>
          <a:stretch>
            <a:fillRect/>
          </a:stretch>
        </p:blipFill>
        <p:spPr>
          <a:xfrm>
            <a:off x="5410200" y="1425598"/>
            <a:ext cx="3301346" cy="1470002"/>
          </a:xfrm>
          <a:prstGeom prst="rect">
            <a:avLst/>
          </a:prstGeom>
        </p:spPr>
      </p:pic>
    </p:spTree>
    <p:extLst>
      <p:ext uri="{BB962C8B-B14F-4D97-AF65-F5344CB8AC3E}">
        <p14:creationId xmlns:p14="http://schemas.microsoft.com/office/powerpoint/2010/main" val="3472831439"/>
      </p:ext>
    </p:extLst>
  </p:cSld>
  <p:clrMapOvr>
    <a:masterClrMapping/>
  </p:clrMapOvr>
</p:sld>
</file>

<file path=ppt/theme/theme1.xml><?xml version="1.0" encoding="utf-8"?>
<a:theme xmlns:a="http://schemas.openxmlformats.org/drawingml/2006/main" name="Regular presentation 2015 v1">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533</Words>
  <Application>Microsoft Office PowerPoint</Application>
  <PresentationFormat>On-screen Show (4:3)</PresentationFormat>
  <Paragraphs>129</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Cambria Math</vt:lpstr>
      <vt:lpstr>Wingdings</vt:lpstr>
      <vt:lpstr>Regular presentation 2015 v1</vt:lpstr>
      <vt:lpstr>Data Literacy in the Age of Machine Learning  MGMT E5072    Course Review 2   </vt:lpstr>
      <vt:lpstr>Outline</vt:lpstr>
      <vt:lpstr>Outline</vt:lpstr>
      <vt:lpstr>Ensemble Prediction Techniques  </vt:lpstr>
      <vt:lpstr>Ways to Create Ensembles  </vt:lpstr>
      <vt:lpstr>Feature Engineering </vt:lpstr>
      <vt:lpstr>Feature Selection / Dimensionality Reduction </vt:lpstr>
      <vt:lpstr>Grouping / Clustering </vt:lpstr>
      <vt:lpstr>Naïve Bayes Classifier &amp; Learning from Text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keywords>Public</cp:keywords>
  <cp:lastModifiedBy/>
  <cp:revision>1</cp:revision>
  <dcterms:created xsi:type="dcterms:W3CDTF">2017-01-25T21:57:53Z</dcterms:created>
  <dcterms:modified xsi:type="dcterms:W3CDTF">2018-12-09T23:52:33Z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ppReportDate">
    <vt:lpwstr/>
  </property>
  <property fmtid="{D5CDD505-2E9C-101B-9397-08002B2CF9AE}" pid="3" name="WppReportVersion">
    <vt:lpwstr>Version 1.0</vt:lpwstr>
  </property>
  <property fmtid="{D5CDD505-2E9C-101B-9397-08002B2CF9AE}" pid="4" name="WppReportDraft">
    <vt:lpwstr>(Draft)</vt:lpwstr>
  </property>
  <property fmtid="{D5CDD505-2E9C-101B-9397-08002B2CF9AE}" pid="5" name="WppReportCurrencySymbol">
    <vt:lpwstr>$</vt:lpwstr>
  </property>
  <property fmtid="{D5CDD505-2E9C-101B-9397-08002B2CF9AE}" pid="6" name="WppReportDashboardTitleText">
    <vt:lpwstr>Dashboard</vt:lpwstr>
  </property>
  <property fmtid="{D5CDD505-2E9C-101B-9397-08002B2CF9AE}" pid="7" name="WppReportShortPageNumberFormat">
    <vt:lpwstr>Page &lt;#&gt;</vt:lpwstr>
  </property>
  <property fmtid="{D5CDD505-2E9C-101B-9397-08002B2CF9AE}" pid="8" name="WppReportLongPageNumberFormat">
    <vt:lpwstr>Page &lt;#&gt; of &lt;PageCount&gt;</vt:lpwstr>
  </property>
  <property fmtid="{D5CDD505-2E9C-101B-9397-08002B2CF9AE}" pid="9" name="WppReportTocTitleText">
    <vt:lpwstr>Table of contents</vt:lpwstr>
  </property>
  <property fmtid="{D5CDD505-2E9C-101B-9397-08002B2CF9AE}" pid="10" name="WppReportIsTocUpdateRecommended">
    <vt:bool>true</vt:bool>
  </property>
  <property fmtid="{D5CDD505-2E9C-101B-9397-08002B2CF9AE}" pid="11" name="WppReportPropertiesLastWrittenToDocument">
    <vt:filetime>2017-12-10T02:15:41Z</vt:filetime>
  </property>
  <property fmtid="{D5CDD505-2E9C-101B-9397-08002B2CF9AE}" pid="12" name="TitusGUID">
    <vt:lpwstr>0a5d944c-a0e5-4f26-9472-5d2946c2bad3</vt:lpwstr>
  </property>
  <property fmtid="{D5CDD505-2E9C-101B-9397-08002B2CF9AE}" pid="13" name="TDDCSClassification">
    <vt:lpwstr>Public</vt:lpwstr>
  </property>
  <property fmtid="{D5CDD505-2E9C-101B-9397-08002B2CF9AE}" pid="14" name="kjhasxiQ">
    <vt:lpwstr>Public</vt:lpwstr>
  </property>
</Properties>
</file>